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2" r:id="rId2"/>
    <p:sldMasterId id="2147483660" r:id="rId3"/>
    <p:sldMasterId id="2147483684" r:id="rId4"/>
    <p:sldMasterId id="2147483690" r:id="rId5"/>
    <p:sldMasterId id="2147483697" r:id="rId6"/>
    <p:sldMasterId id="2147483727" r:id="rId7"/>
    <p:sldMasterId id="2147483739" r:id="rId8"/>
  </p:sldMasterIdLst>
  <p:notesMasterIdLst>
    <p:notesMasterId r:id="rId64"/>
  </p:notesMasterIdLst>
  <p:sldIdLst>
    <p:sldId id="524" r:id="rId9"/>
    <p:sldId id="638" r:id="rId10"/>
    <p:sldId id="664" r:id="rId11"/>
    <p:sldId id="665" r:id="rId12"/>
    <p:sldId id="578" r:id="rId13"/>
    <p:sldId id="525" r:id="rId14"/>
    <p:sldId id="666" r:id="rId15"/>
    <p:sldId id="526" r:id="rId16"/>
    <p:sldId id="639" r:id="rId17"/>
    <p:sldId id="663" r:id="rId18"/>
    <p:sldId id="642" r:id="rId19"/>
    <p:sldId id="658" r:id="rId20"/>
    <p:sldId id="659" r:id="rId21"/>
    <p:sldId id="640" r:id="rId22"/>
    <p:sldId id="2147329741" r:id="rId23"/>
    <p:sldId id="660" r:id="rId24"/>
    <p:sldId id="641" r:id="rId25"/>
    <p:sldId id="661" r:id="rId26"/>
    <p:sldId id="643" r:id="rId27"/>
    <p:sldId id="662" r:id="rId28"/>
    <p:sldId id="651" r:id="rId29"/>
    <p:sldId id="650" r:id="rId30"/>
    <p:sldId id="668" r:id="rId31"/>
    <p:sldId id="667" r:id="rId32"/>
    <p:sldId id="670" r:id="rId33"/>
    <p:sldId id="671" r:id="rId34"/>
    <p:sldId id="672" r:id="rId35"/>
    <p:sldId id="673" r:id="rId36"/>
    <p:sldId id="674" r:id="rId37"/>
    <p:sldId id="675" r:id="rId38"/>
    <p:sldId id="676" r:id="rId39"/>
    <p:sldId id="529" r:id="rId40"/>
    <p:sldId id="551" r:id="rId41"/>
    <p:sldId id="645" r:id="rId42"/>
    <p:sldId id="669" r:id="rId43"/>
    <p:sldId id="677" r:id="rId44"/>
    <p:sldId id="2147329744" r:id="rId45"/>
    <p:sldId id="2147329728" r:id="rId46"/>
    <p:sldId id="2147329732" r:id="rId47"/>
    <p:sldId id="653" r:id="rId48"/>
    <p:sldId id="2147328333" r:id="rId49"/>
    <p:sldId id="2147328875" r:id="rId50"/>
    <p:sldId id="2147329731" r:id="rId51"/>
    <p:sldId id="2147328772" r:id="rId52"/>
    <p:sldId id="649" r:id="rId53"/>
    <p:sldId id="2147329740" r:id="rId54"/>
    <p:sldId id="2147329743" r:id="rId55"/>
    <p:sldId id="2147329742" r:id="rId56"/>
    <p:sldId id="654" r:id="rId57"/>
    <p:sldId id="644" r:id="rId58"/>
    <p:sldId id="2147329737" r:id="rId59"/>
    <p:sldId id="2147329738" r:id="rId60"/>
    <p:sldId id="2147329739" r:id="rId61"/>
    <p:sldId id="646" r:id="rId62"/>
    <p:sldId id="647" r:id="rId6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29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FADA9-8B2C-4A78-9018-C2C19C0CA962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C5A1C-809F-4F27-A3D9-649EFAC20F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552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3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C5A1C-809F-4F27-A3D9-649EFAC20FDE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016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44077" y="1840493"/>
            <a:ext cx="10303847" cy="2585323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r>
              <a:rPr lang="en-US" dirty="0" err="1"/>
              <a:t>Safdsasdads</a:t>
            </a:r>
            <a:endParaRPr lang="en-US" dirty="0"/>
          </a:p>
          <a:p>
            <a:pPr lvl="1"/>
            <a:r>
              <a:rPr lang="en-US" dirty="0" err="1"/>
              <a:t>Dasdasdasds</a:t>
            </a:r>
            <a:endParaRPr lang="en-US" dirty="0"/>
          </a:p>
          <a:p>
            <a:pPr lvl="2"/>
            <a:r>
              <a:rPr lang="en-US" dirty="0" err="1"/>
              <a:t>dasdasdasd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1461936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40528-4BE5-470A-ABFF-1CE5BAE5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91697-A320-6E47-2E35-0CEF2CBE90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B9F2-3B65-CFC8-CC5B-21E2C1BE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7C93E-1B6F-DFF2-7BE1-6EE99AC78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110D7-E819-02C6-1F14-6CF83C94C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05974-B7E0-CC9B-CDB0-5060605CB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46357-8BFE-9689-E713-7441E8047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98CC4-02C7-3A1C-BAC6-87EFCB2A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0673B-8123-1EBC-DC7A-17E2BCBA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B0A4A-42AD-170E-EF43-33B91810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519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93B5-BF3C-5222-A98A-93F0AE1A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76D0E-BD43-7F1A-92B2-B6B860C7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C096E-A5AF-5CD2-B8A5-B599646C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5388-66AD-F34E-E67C-231CE747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81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DA76-8FE4-0615-B6C4-52AA1BBA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0F6423-81E4-DFF0-A033-EFF58476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72623-BFDD-B413-B6C7-D830F2D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650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F53F-00E4-C9C8-51E9-E5067B70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1186D-CAB7-C553-96A6-5A1C01D47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A719B-0601-0556-74DA-E5C8A5344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35B94-DA33-5AD8-4A34-2A69B2C1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ED122-45D4-DD4E-62D7-D7A81655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F61C0-FAA9-075F-8F42-83D21504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9272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B395-8573-FB06-D3E8-B4A0E123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6287C-3B6B-AA6C-BDC4-A7D148FFC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6740C-E4D9-3DCF-3046-578D30F68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442DF-6F6E-11A5-3912-C86DB53E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4E541-89D2-0727-5AA6-DED0B60A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8CC83-CC40-017C-E796-CA2813FE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2083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013C-BB97-9070-46C6-BDA89156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3F326-DBA1-CC6E-9CFC-36A2DB924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640D0-4879-60EF-FF82-BAFA0D4B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69E42-4528-A541-B3B4-7411E494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B28DE-EFE9-2C66-7825-46837671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25452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D03A9-3908-E5B5-2B01-8961A2C08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85D32-8EF2-D442-43B4-2312647CC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C15F2-066F-1382-BDCF-37BF5AA6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7D43F-EBBA-21F2-7644-C8D4F994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6061D-BAF4-EBFA-8A65-F321087C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54078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A7BC-03FE-4AC6-BDF3-00E52E3AD61E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07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82541"/>
          </a:xfrm>
        </p:spPr>
        <p:txBody>
          <a:bodyPr lIns="0" tIns="0" rIns="0" bIns="0"/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067D-1419-475A-849A-DA04A0437741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8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ED68-495D-4A50-8E6A-AFF1622E2F1E}" type="datetime1">
              <a:rPr lang="en-US" smtClean="0"/>
              <a:t>2/23/2025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4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9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6228-E21B-41CA-938D-A24A4D9D2ED8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5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804B-20C1-4BA7-B441-B091B5535A23}" type="datetime1">
              <a:rPr lang="en-US" smtClean="0"/>
              <a:t>2/23/2025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8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1908215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endParaRPr lang="en-US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964667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</p:spTree>
    <p:extLst>
      <p:ext uri="{BB962C8B-B14F-4D97-AF65-F5344CB8AC3E}">
        <p14:creationId xmlns:p14="http://schemas.microsoft.com/office/powerpoint/2010/main" val="24816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9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2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1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077" y="592077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pPr rt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44077" y="1840493"/>
            <a:ext cx="10303847" cy="1015663"/>
          </a:xfrm>
        </p:spPr>
        <p:txBody>
          <a:bodyPr lIns="0" tIns="0" rIns="0" bIns="0"/>
          <a:lstStyle>
            <a:lvl1pPr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 sz="2400"/>
            </a:lvl3pPr>
          </a:lstStyle>
          <a:p>
            <a:pPr marL="562996" lvl="1" indent="-285750" rt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to edit bullets</a:t>
            </a:r>
          </a:p>
          <a:p>
            <a:pPr marL="840242" lvl="2" indent="-285750" rtl="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7488" lvl="3" indent="-285750" rtl="0"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1165952"/>
            <a:ext cx="5681964" cy="42676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03EFA08-1282-13B5-D061-409DD47F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3647E-F84C-4BC9-A545-3A09A01A55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CA5DDB3-DDF8-C52A-43E1-00E69444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C72AF9-1805-5A57-FA2B-70F8893F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5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B6293-3C43-423D-A1CD-B2F15F9C645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0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4CC80-9506-4758-A8D9-44EF117DFA2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0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9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9CC92-632B-4965-9555-971B848ED71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7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A3B26-0633-425A-A55D-5A9CF27FC65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0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F4FD-6872-424E-A67B-1F7018CB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C475E-74D8-4D1A-9D44-184F38300C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0E67D-15CC-445E-BAEA-8906556F5E7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D9D17-167B-426D-856F-78A7DFAAD08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0D131-5EC8-4FDD-BAB6-1F26F6EE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7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3620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0257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9997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5754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5675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766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941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0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757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3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1665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602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7E0F-33CE-DD85-EAD7-04DEAD5A1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A287D-7E05-F449-E197-3A303DF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6591C-1CDB-179B-8A68-0A6D3B5F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ACCF-3B08-B30E-A277-6550099A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FC3E8-B320-9182-F403-33EB062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53456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BDB4-E4E1-F389-4D56-B9432FD3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F5704-FCEF-8FC5-054D-A16E01CD0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3E8D7-83C0-A9B2-142C-7D5BB6BD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2ECD8-E790-057A-E1BC-8991378C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C1F97-BB6A-938A-A187-E40DDE02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1323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429D-E7B1-1186-40FA-34BAB20B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7F39C-6106-F871-92C5-6B0A29C5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68715-BA59-EB58-AF5B-3509BEE6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6E623-39D1-C944-2712-F7987C80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18E24-F712-D738-ABB9-8F4567D2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4506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4554-B3F5-81D0-FFB9-B1ACB765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AE958-8A52-EFC9-61FD-7C5884DC8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481F0-86A2-37D6-3F19-8B4612A17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5F6D7-5F5C-42C0-80D5-6DE9B3D8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F890F-0BDD-C0F7-B597-4AB8B4DC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24C97-AA67-09D9-0B45-A92D5F58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42251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7D4B-E8B9-6BFA-C541-72712710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80B80-E265-0A6C-2C41-B3462618D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D6039-B18D-4FD2-AB4A-E80CF89A7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828C4-C2C2-0771-280F-293F3A668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1BD3B-4F24-0753-8B5F-15CE9FA10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D8EB02-42DA-C852-DAA2-62A3F900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8D989-0A6A-1574-BA69-A6F2EB28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69AB3-2421-214F-E230-493E929A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94189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AE50-5536-5C1D-CB9C-81BC5517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5B0AE-B941-C653-05AE-6DD1D758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D9B4A-77D0-34D9-81CD-F0159BDB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9B796-B943-50B2-47BE-0AE0FF97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3163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66470-1B58-0268-D605-99B6BB84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E3E38-A6B8-C33F-C427-FF442369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D1223-9ECD-0122-49A1-D4E30C5F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25400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A497-F7DB-8627-6B26-20C965A1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3829-24F9-362C-DE66-5724BABA5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64C33-A19A-FE0B-BF7A-27597F944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AD40C-8953-97F3-FCD3-DB29F1CE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409EC-DB08-3B12-4D06-AB17DC05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FAB43-E75E-E35D-36CD-4C02A9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81751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5F82-5A25-B971-3A8D-5DC58641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29A5A-9A6C-B325-A8A4-10DAC617D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BEF1A-D56D-02FD-126D-06B4740EB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D55D6-F4A2-C0DA-CEB9-DE5540D3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218EE-9AEF-A158-5444-45741ED9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974BE-F8DF-3745-2695-B2CA2DF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0077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F247-9953-6387-C0BD-6DDCE736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9EF1-3496-E90A-C1F8-D2417B5D5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40017-CA84-A82E-AABA-E44C70DE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31AA-CCA7-A36B-6C29-F5D7491C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8071D-47A5-4B36-9FC2-BC0023FC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237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3BFC6-5B12-A40E-69BE-F9F39E7BF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C03A5-729C-2727-7ADF-FBC3DE1E3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9E0ED-DFE4-C2D3-FCA4-B17D3F90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6094C-A97E-0A24-EB90-581AE692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3854F-B4C9-00FD-1235-E87FB90F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5044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C91D-2DF2-713D-951B-6274185CB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7391A-93F0-6598-EC3C-726DCECBD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94A37-D7B4-E847-5E40-1C764CC0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A5647-F341-25B9-7D5F-FE18F9A3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A55CD-EBEF-AAD1-688D-69F94EA1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2339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AD33-97BC-1F41-C42A-01358380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0E946-2ED0-CB27-D788-13E4DB825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CEDB8-330C-2730-8B5C-CE6CD326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F952-8388-D0A6-1A54-F4609CFE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CCDBF-F659-773C-9DFC-E08500C2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94451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969E-2EFB-3090-E2FA-2EA6F448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2DB8B-862B-C4AA-9547-9514E1EF2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049C2-913E-8979-70CB-A76736A3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E9F86-D0A4-9AD2-D912-0328A2EF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AF99-DFB6-B5B1-058D-84D04746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65859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0354-AEEC-C5B8-C4C3-A1C91596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A4D38-8C28-58DC-4E88-F5F5EEDFE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E8710-8035-C88D-FC92-E1E98B179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48AFF-E47C-61B3-F9E1-AE3C6956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D4B65-DC55-F3F0-5FD8-4FA1C071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9CEDE-9FAB-3C6C-E0C8-C647EC99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09525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664C-3D84-6061-F3E5-06FA6883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1ABF1-C11D-D910-8D3E-018FD7A9B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90CCE-BAFC-DD61-8155-FCA8004C4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3B05F-E63C-C275-C6F1-407AC11EE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D1D6A-F69D-7657-A5E4-68A16F738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EA2A8-D5D4-FFDF-16E2-0911B8B4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1DF34-BCCA-822A-BA18-AE1A11C7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71F0A-58D5-50D0-2046-90C86081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0590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30EB-DED7-6367-4C30-02428E49C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23432-FAE9-9AE4-F68B-CDE0FBBA9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9FA08-12FB-5721-F9CE-C49083DE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C95C-A4A8-602B-CE62-7F5BC608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96CD6-F3DA-7D86-AC4D-869F1401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60029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3EAE-4D87-B63D-9FC4-6E32A388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D88B8-4959-F97D-1EB3-E335FE80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5E044-81E8-4B3F-5FD0-440FB32C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6BD4E-2DAE-C430-FB7A-D13589AB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55376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29DFF-7858-4F42-2767-E69916C0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B9B60-A51C-AB77-C886-C0D9CBC5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10DB2-446E-9B71-9A65-73BFC33D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88791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BE0D-6C9B-3D24-5BD5-1104A53D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ED5A5-7DDF-958E-7038-4C12EFEA5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34B26-785B-04EB-E190-F49210E8C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9509F-C8A8-8858-8322-141F3864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E0209-E09C-8E3F-6641-7B6FD221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71056-A516-DADD-0E69-A3E2B500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59659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79A8-D644-EF5C-974C-201DAD5A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C9E8E-C8A2-C49B-381E-8E23E5228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F6C86-5BBD-B879-2765-55138DE81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C8D11-9A83-205D-8DB4-1FAE73FB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42AA7-D0D9-220E-AD50-0E7B5A01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0EB19-9813-6498-EEFD-F7414E1F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3204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5B78-2881-324A-143C-CC251FF6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59612-5309-113E-B9FD-5D9D532CF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6915E-AFC5-5E28-2574-3E50AB35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92815-5AFE-3363-9ECE-5FCEA8D7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D2C31-6967-C3CD-2226-80429BF9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30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47A89-1FDB-2881-1239-70774AD1D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0E042-A166-A4E0-D9E7-ECA2BEF7D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F47F0-051A-5C4E-72D8-1104D342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431C7-25B7-09BF-2E9F-184B8580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0F26C-9306-B5CA-B287-61F24CCD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329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5A6E-DFEC-37F7-34C9-CAEE4EA8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03774-312F-92CD-A3DE-F42004C96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77FD3-D526-F260-FA38-F1D46C51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A9FB-82FF-0A60-549D-C353BF92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4295B-8D74-21DC-2B6C-71B95353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9538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5AA2-4038-3A8C-FD18-63D44750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975FE-D600-4ACF-7751-DE5C2C562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E4F29-4409-12DA-6B36-BD15EBC6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8AD2F-14DD-277F-E377-0C01C71D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C8575-E44B-78DC-D5B1-5130A831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5194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F56F-52D6-DF48-CA8E-F0B75F1E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BFBA8-81C7-4DE2-2735-2AFB32D8B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97B5D-2C4B-E830-1E18-EBB6F337C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2A22-EECD-33C0-F3E8-7935B942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F736A-105B-F7F8-8858-29834C72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0D78F-D683-3680-D0DD-3D0061FC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1412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3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24BB-8F58-E5CC-B026-6570E9B7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A51E8-58FE-26CB-7E63-E400AA957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1F74-6C55-9BE4-E236-8289EF5CB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1AB9D9-E3BE-4CDD-976F-A179A0C76CF3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8F491-A658-ECFF-6547-C6264CE87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402B5-1DD4-373D-B243-70532547A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97436-80BC-41BA-9220-2CBB6C2D12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7141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10" y="634875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9FA8-FE56-44FA-9182-3007043EA855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53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8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C6294-E534-486E-983D-1C5B7A11C85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21320C-1671-425E-A8D6-737D56A1253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4077" y="1032278"/>
            <a:ext cx="5681964" cy="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487B-B21B-4298-AC5A-3374BCDB11F6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26DA-592E-4974-8A9F-77ACB736E9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2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107E0-8937-32D3-756C-6890E10B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D9D68-1186-5101-F1AB-DF9356DDB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6CC14-6C4E-4DA1-5104-0FED01222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7BFE-836C-497A-ACCB-8E4AE111C48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B2A4D-A800-CB42-6205-31093292A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6B17-E38B-2205-CA1F-725D51FD4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42C38-F5CF-4E7C-9C15-6F02989F73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271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645F9-B855-02F9-E2F8-D920DABB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2C89D-DB55-F327-3579-323DC849A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0DB79-6DDC-D5BE-8D0A-34DD5430C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040C7-3E30-438F-BDDA-C9B0B4B27464}" type="datetimeFigureOut">
              <a:rPr lang="en-IL" smtClean="0"/>
              <a:t>02/23/2025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877B4-3433-6894-8C46-7824F0F7A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05BAA-CD5C-F2E3-F9E6-BB606DD8F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0F482E-DC08-48D7-855E-79F426C091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3813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prnewswire.com/il/news-releases/infinipoint-survey-reveals-high-interest-in-zero-trust-for-device-access-but-obstacles-are-holding-back-implementation-861541405.html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novidea.com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png"/><Relationship Id="rId21" Type="http://schemas.openxmlformats.org/officeDocument/2006/relationships/image" Target="../media/image43.jpeg"/><Relationship Id="rId34" Type="http://schemas.openxmlformats.org/officeDocument/2006/relationships/image" Target="../media/image56.jpeg"/><Relationship Id="rId42" Type="http://schemas.openxmlformats.org/officeDocument/2006/relationships/image" Target="../media/image64.jpeg"/><Relationship Id="rId47" Type="http://schemas.openxmlformats.org/officeDocument/2006/relationships/image" Target="../media/image69.jpeg"/><Relationship Id="rId50" Type="http://schemas.openxmlformats.org/officeDocument/2006/relationships/image" Target="../media/image72.png"/><Relationship Id="rId55" Type="http://schemas.openxmlformats.org/officeDocument/2006/relationships/image" Target="../media/image77.png"/><Relationship Id="rId63" Type="http://schemas.openxmlformats.org/officeDocument/2006/relationships/image" Target="../media/image8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6" Type="http://schemas.openxmlformats.org/officeDocument/2006/relationships/image" Target="../media/image38.png"/><Relationship Id="rId29" Type="http://schemas.openxmlformats.org/officeDocument/2006/relationships/image" Target="../media/image51.png"/><Relationship Id="rId11" Type="http://schemas.openxmlformats.org/officeDocument/2006/relationships/image" Target="../media/image33.png"/><Relationship Id="rId24" Type="http://schemas.openxmlformats.org/officeDocument/2006/relationships/image" Target="../media/image46.jpeg"/><Relationship Id="rId32" Type="http://schemas.openxmlformats.org/officeDocument/2006/relationships/image" Target="../media/image54.png"/><Relationship Id="rId37" Type="http://schemas.openxmlformats.org/officeDocument/2006/relationships/image" Target="../media/image59.jpe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3" Type="http://schemas.openxmlformats.org/officeDocument/2006/relationships/image" Target="../media/image75.jpeg"/><Relationship Id="rId58" Type="http://schemas.openxmlformats.org/officeDocument/2006/relationships/image" Target="../media/image80.png"/><Relationship Id="rId66" Type="http://schemas.openxmlformats.org/officeDocument/2006/relationships/image" Target="../media/image88.jpeg"/><Relationship Id="rId5" Type="http://schemas.openxmlformats.org/officeDocument/2006/relationships/image" Target="../media/image27.jpeg"/><Relationship Id="rId61" Type="http://schemas.openxmlformats.org/officeDocument/2006/relationships/image" Target="../media/image83.png"/><Relationship Id="rId19" Type="http://schemas.openxmlformats.org/officeDocument/2006/relationships/image" Target="../media/image41.png"/><Relationship Id="rId14" Type="http://schemas.openxmlformats.org/officeDocument/2006/relationships/image" Target="../media/image36.jpe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sv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jpg"/><Relationship Id="rId56" Type="http://schemas.openxmlformats.org/officeDocument/2006/relationships/image" Target="../media/image78.png"/><Relationship Id="rId64" Type="http://schemas.openxmlformats.org/officeDocument/2006/relationships/image" Target="../media/image86.jpeg"/><Relationship Id="rId8" Type="http://schemas.openxmlformats.org/officeDocument/2006/relationships/image" Target="../media/image30.png"/><Relationship Id="rId51" Type="http://schemas.openxmlformats.org/officeDocument/2006/relationships/image" Target="../media/image73.png"/><Relationship Id="rId3" Type="http://schemas.openxmlformats.org/officeDocument/2006/relationships/image" Target="../media/image25.jpe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59" Type="http://schemas.openxmlformats.org/officeDocument/2006/relationships/image" Target="../media/image81.png"/><Relationship Id="rId20" Type="http://schemas.openxmlformats.org/officeDocument/2006/relationships/image" Target="../media/image42.png"/><Relationship Id="rId41" Type="http://schemas.openxmlformats.org/officeDocument/2006/relationships/image" Target="../media/image63.png"/><Relationship Id="rId54" Type="http://schemas.openxmlformats.org/officeDocument/2006/relationships/image" Target="../media/image76.png"/><Relationship Id="rId62" Type="http://schemas.openxmlformats.org/officeDocument/2006/relationships/image" Target="../media/image84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5.jp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57" Type="http://schemas.openxmlformats.org/officeDocument/2006/relationships/image" Target="../media/image79.png"/><Relationship Id="rId10" Type="http://schemas.openxmlformats.org/officeDocument/2006/relationships/image" Target="../media/image32.png"/><Relationship Id="rId31" Type="http://schemas.openxmlformats.org/officeDocument/2006/relationships/image" Target="../media/image53.jpeg"/><Relationship Id="rId44" Type="http://schemas.openxmlformats.org/officeDocument/2006/relationships/image" Target="../media/image66.jpeg"/><Relationship Id="rId52" Type="http://schemas.openxmlformats.org/officeDocument/2006/relationships/image" Target="../media/image74.jpeg"/><Relationship Id="rId60" Type="http://schemas.openxmlformats.org/officeDocument/2006/relationships/image" Target="../media/image82.jpeg"/><Relationship Id="rId65" Type="http://schemas.openxmlformats.org/officeDocument/2006/relationships/image" Target="../media/image8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39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s://algocell.ai/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900017" y="1111981"/>
            <a:ext cx="9039832" cy="448720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SmartUp Academy 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Foundations Course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Lecture 15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Scalability </a:t>
            </a:r>
            <a:endParaRPr kumimoji="0" sz="582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fortaa Medium"/>
              <a:ea typeface="+mn-ea"/>
              <a:cs typeface="Comfortaa Medium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3848C-E76E-E4A2-2694-55F1AE982D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3BFB3-7366-14DF-E6BE-7B60577A9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A0DA-229B-CEF1-8232-99FB56A9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Engines vs. Scalable Business Models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FEF56-8914-904E-68AF-9A8B46E8C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754587" cy="5955476"/>
          </a:xfrm>
        </p:spPr>
        <p:txBody>
          <a:bodyPr/>
          <a:lstStyle/>
          <a:p>
            <a:r>
              <a:rPr lang="en-US" dirty="0"/>
              <a:t>SmartUp Growth Engines come to solve three different problems</a:t>
            </a:r>
            <a:br>
              <a:rPr lang="en-US" dirty="0"/>
            </a:br>
            <a:endParaRPr lang="en-US" sz="1100" dirty="0"/>
          </a:p>
          <a:p>
            <a:pPr lvl="1">
              <a:spcAft>
                <a:spcPts val="1800"/>
              </a:spcAft>
            </a:pPr>
            <a:r>
              <a:rPr lang="en-US" sz="2800" dirty="0"/>
              <a:t>Branding and Marketing – how to ignite growth from zero, using a relatively small investment, and how to maintain such growth through the life of the company </a:t>
            </a:r>
          </a:p>
          <a:p>
            <a:pPr lvl="1">
              <a:spcAft>
                <a:spcPts val="1800"/>
              </a:spcAft>
            </a:pPr>
            <a:r>
              <a:rPr lang="en-US" sz="3200" dirty="0"/>
              <a:t>Successfully Introducing a new product concept to a market – Jobs To Be Done 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Overcoming what traditionally are non-scalable processes – </a:t>
            </a:r>
            <a:br>
              <a:rPr lang="en-US" sz="2800" dirty="0"/>
            </a:br>
            <a:r>
              <a:rPr lang="en-US" sz="2800" dirty="0"/>
              <a:t>a huge competitive advantage</a:t>
            </a:r>
          </a:p>
          <a:p>
            <a:pPr lvl="1">
              <a:spcAft>
                <a:spcPts val="1800"/>
              </a:spcAft>
            </a:pPr>
            <a:br>
              <a:rPr lang="en-US" sz="2800" dirty="0"/>
            </a:br>
            <a:endParaRPr lang="en-US" sz="2800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8FEE3-FA3D-D020-9B3C-862EC8D7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95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304A8-33D3-ADCF-226C-EF1705D02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48ED-045F-C1C7-7516-F462DD0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Scalable Business Models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3A7BD-E282-E4AF-1225-BF323784C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5185971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u="sng" kern="100" dirty="0"/>
              <a:t>Marketplace / Platform Models </a:t>
            </a: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dirty="0"/>
              <a:t>In Labor and Services market</a:t>
            </a:r>
            <a:br>
              <a:rPr lang="en-US" dirty="0"/>
            </a:br>
            <a:endParaRPr lang="en-US" sz="1200" dirty="0"/>
          </a:p>
          <a:p>
            <a:pPr lvl="1"/>
            <a:r>
              <a:rPr lang="en-US" dirty="0"/>
              <a:t>Fiverr (digital services)</a:t>
            </a:r>
          </a:p>
          <a:p>
            <a:pPr lvl="1"/>
            <a:r>
              <a:rPr lang="en-US" dirty="0"/>
              <a:t>Upwork (freelancers)</a:t>
            </a:r>
          </a:p>
          <a:p>
            <a:pPr lvl="1"/>
            <a:r>
              <a:rPr lang="en-US" dirty="0"/>
              <a:t>TaskRabbit (handyman/local tasks)</a:t>
            </a:r>
          </a:p>
          <a:p>
            <a:pPr lvl="1"/>
            <a:r>
              <a:rPr lang="en-US" dirty="0"/>
              <a:t>Care.com (caregivers/babysitters)</a:t>
            </a:r>
          </a:p>
          <a:p>
            <a:pPr lvl="1"/>
            <a:r>
              <a:rPr lang="en-US" dirty="0"/>
              <a:t>Rover (pet sitting/dog walking)</a:t>
            </a:r>
          </a:p>
          <a:p>
            <a:pPr lvl="1"/>
            <a:r>
              <a:rPr lang="en-US" dirty="0"/>
              <a:t>Thumbtack (local professionals)</a:t>
            </a:r>
          </a:p>
          <a:p>
            <a:pPr lvl="1"/>
            <a:r>
              <a:rPr lang="en-US" dirty="0"/>
              <a:t>DoorDash (food delivery)</a:t>
            </a:r>
          </a:p>
          <a:p>
            <a:pPr lvl="1"/>
            <a:r>
              <a:rPr lang="en-US" dirty="0" err="1"/>
              <a:t>Wolt</a:t>
            </a:r>
            <a:r>
              <a:rPr lang="en-US" dirty="0"/>
              <a:t> (food delivery)</a:t>
            </a:r>
          </a:p>
          <a:p>
            <a:pPr lvl="1"/>
            <a:endParaRPr lang="en-US" dirty="0"/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24202-7C0F-314D-60DA-0AA5D08A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86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9D792-FFD5-0FFC-C019-052590AF2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5525-E619-9F97-7648-B91D7257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Scalable Business Models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3C7ED-5110-B241-6CB9-7090DA1CB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466788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u="sng" kern="100" dirty="0"/>
              <a:t>Marketplace / Platform Models</a:t>
            </a:r>
          </a:p>
          <a:p>
            <a:r>
              <a:rPr lang="en-US" dirty="0"/>
              <a:t>In Transportation &amp; Mobility:</a:t>
            </a:r>
            <a:br>
              <a:rPr lang="en-US" dirty="0"/>
            </a:br>
            <a:endParaRPr lang="en-US" sz="1100" dirty="0"/>
          </a:p>
          <a:p>
            <a:pPr lvl="1"/>
            <a:r>
              <a:rPr lang="en-US" dirty="0"/>
              <a:t>Uber (ridesharing)</a:t>
            </a:r>
          </a:p>
          <a:p>
            <a:pPr lvl="1"/>
            <a:r>
              <a:rPr lang="en-US" dirty="0" err="1"/>
              <a:t>Gett</a:t>
            </a:r>
            <a:r>
              <a:rPr lang="en-US" dirty="0"/>
              <a:t> (cab dispatcher)</a:t>
            </a:r>
          </a:p>
          <a:p>
            <a:pPr lvl="1"/>
            <a:r>
              <a:rPr lang="en-US" dirty="0"/>
              <a:t>Lyft (ridesharing)</a:t>
            </a:r>
          </a:p>
          <a:p>
            <a:pPr lvl="1"/>
            <a:r>
              <a:rPr lang="en-US" dirty="0"/>
              <a:t>Turo (car sharing)</a:t>
            </a:r>
          </a:p>
          <a:p>
            <a:pPr lvl="1"/>
            <a:r>
              <a:rPr lang="en-US" dirty="0"/>
              <a:t>Bird/Lime (scooter sharing)</a:t>
            </a:r>
          </a:p>
          <a:p>
            <a:pPr lvl="1"/>
            <a:r>
              <a:rPr lang="en-US" dirty="0" err="1"/>
              <a:t>BlaBlaCar</a:t>
            </a:r>
            <a:r>
              <a:rPr lang="en-US" dirty="0"/>
              <a:t> (long-distance ridesharing)</a:t>
            </a:r>
          </a:p>
          <a:p>
            <a:pPr lvl="1"/>
            <a:r>
              <a:rPr lang="en-US" dirty="0" err="1"/>
              <a:t>SpotHero</a:t>
            </a:r>
            <a:r>
              <a:rPr lang="en-US" dirty="0"/>
              <a:t> (parking spaces)</a:t>
            </a:r>
          </a:p>
          <a:p>
            <a:endParaRPr lang="en-US" dirty="0"/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92DC6-0CC3-2C1C-E2F6-80985A49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11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36676-EC32-BF7B-746A-78737EE51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F889-5F28-20F0-C60D-D9D99D00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Scalable Business Models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0071D-F17B-FAE8-BF7E-B14946961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5052602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u="sng" kern="100" dirty="0"/>
              <a:t>Marketplace / Platform Models </a:t>
            </a:r>
          </a:p>
          <a:p>
            <a:r>
              <a:rPr lang="en-US" dirty="0"/>
              <a:t>In Commerce:</a:t>
            </a:r>
            <a:br>
              <a:rPr lang="en-US" dirty="0"/>
            </a:br>
            <a:endParaRPr lang="en-US" sz="1200" dirty="0"/>
          </a:p>
          <a:p>
            <a:pPr lvl="1"/>
            <a:r>
              <a:rPr lang="en-US" dirty="0"/>
              <a:t>eBay (auction sales) </a:t>
            </a:r>
          </a:p>
          <a:p>
            <a:pPr lvl="1"/>
            <a:r>
              <a:rPr lang="en-US" dirty="0"/>
              <a:t>Craigslist </a:t>
            </a:r>
          </a:p>
          <a:p>
            <a:pPr lvl="1"/>
            <a:r>
              <a:rPr lang="en-US" dirty="0"/>
              <a:t>Etsy (handmade goods)</a:t>
            </a:r>
          </a:p>
          <a:p>
            <a:pPr lvl="1"/>
            <a:r>
              <a:rPr lang="en-US" dirty="0" err="1"/>
              <a:t>StockX</a:t>
            </a:r>
            <a:r>
              <a:rPr lang="en-US" dirty="0"/>
              <a:t> (sneakers/collectibles)</a:t>
            </a:r>
          </a:p>
          <a:p>
            <a:pPr lvl="1"/>
            <a:r>
              <a:rPr lang="en-US" dirty="0"/>
              <a:t>Faire (wholesale marketplace)</a:t>
            </a:r>
          </a:p>
          <a:p>
            <a:pPr lvl="1"/>
            <a:r>
              <a:rPr lang="en-US" dirty="0"/>
              <a:t>Depop (used fashion)</a:t>
            </a:r>
          </a:p>
          <a:p>
            <a:pPr lvl="1"/>
            <a:r>
              <a:rPr lang="en-US" dirty="0" err="1"/>
              <a:t>Poshmark</a:t>
            </a:r>
            <a:r>
              <a:rPr lang="en-US" dirty="0"/>
              <a:t> (used fashion)</a:t>
            </a:r>
          </a:p>
          <a:p>
            <a:pPr lvl="1"/>
            <a:r>
              <a:rPr lang="en-US" dirty="0"/>
              <a:t>Mercari (general resale)</a:t>
            </a:r>
          </a:p>
          <a:p>
            <a:endParaRPr lang="en-US" dirty="0"/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4DCDF-3721-ACF3-FB55-815DF9E6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24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239A-6CF7-E328-5736-27B6FE3E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98" y="888061"/>
            <a:ext cx="10690942" cy="1804981"/>
          </a:xfrm>
        </p:spPr>
        <p:txBody>
          <a:bodyPr/>
          <a:lstStyle/>
          <a:p>
            <a:r>
              <a:rPr lang="en-US" sz="4000" kern="100" dirty="0">
                <a:effectLst/>
                <a:ea typeface="Aptos" panose="020B0004020202020204" pitchFamily="34" charset="0"/>
              </a:rPr>
              <a:t>Marketplace Models – Strengths and Weaknesses </a:t>
            </a:r>
            <a:br>
              <a:rPr lang="en-US" sz="4000" kern="100" dirty="0">
                <a:effectLst/>
                <a:ea typeface="Aptos" panose="020B0004020202020204" pitchFamily="34" charset="0"/>
              </a:rPr>
            </a:b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AF576-E2E0-4C17-A9E2-7C0161CC7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650937"/>
            <a:ext cx="10303847" cy="5865195"/>
          </a:xfrm>
        </p:spPr>
        <p:txBody>
          <a:bodyPr/>
          <a:lstStyle/>
          <a:p>
            <a:pPr marL="114300" lvl="1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a typeface="Aptos" panose="020B0004020202020204" pitchFamily="34" charset="0"/>
              </a:rPr>
              <a:t>Strengths:</a:t>
            </a:r>
          </a:p>
          <a:p>
            <a:pPr marL="457200" lvl="1">
              <a:lnSpc>
                <a:spcPct val="115000"/>
              </a:lnSpc>
              <a:spcAft>
                <a:spcPts val="800"/>
              </a:spcAft>
            </a:pPr>
            <a:r>
              <a:rPr lang="en-US" sz="2800" u="sng" kern="100" dirty="0">
                <a:ea typeface="Aptos" panose="020B0004020202020204" pitchFamily="34" charset="0"/>
              </a:rPr>
              <a:t>Model benefits </a:t>
            </a:r>
          </a:p>
          <a:p>
            <a:pPr marL="914400" lvl="2">
              <a:lnSpc>
                <a:spcPct val="115000"/>
              </a:lnSpc>
              <a:spcAft>
                <a:spcPts val="1200"/>
              </a:spcAft>
            </a:pPr>
            <a:r>
              <a:rPr lang="en-US" sz="2400" kern="100" dirty="0">
                <a:ea typeface="Aptos" panose="020B0004020202020204" pitchFamily="34" charset="0"/>
              </a:rPr>
              <a:t>They solve a real matching / coordination problem between supply and demand</a:t>
            </a:r>
          </a:p>
          <a:p>
            <a:pPr marL="914400" lvl="2">
              <a:lnSpc>
                <a:spcPct val="115000"/>
              </a:lnSpc>
              <a:spcAft>
                <a:spcPts val="1200"/>
              </a:spcAft>
            </a:pPr>
            <a:r>
              <a:rPr lang="en-US" sz="2400" kern="100" dirty="0">
                <a:ea typeface="Aptos" panose="020B0004020202020204" pitchFamily="34" charset="0"/>
              </a:rPr>
              <a:t>They often benefit from network effects - more suppliers attract more customers and vice versa</a:t>
            </a:r>
          </a:p>
          <a:p>
            <a:pPr marL="914400" lvl="2">
              <a:lnSpc>
                <a:spcPct val="115000"/>
              </a:lnSpc>
              <a:spcAft>
                <a:spcPts val="1200"/>
              </a:spcAft>
            </a:pPr>
            <a:r>
              <a:rPr lang="en-US" sz="2400" kern="100" dirty="0">
                <a:ea typeface="Aptos" panose="020B0004020202020204" pitchFamily="34" charset="0"/>
              </a:rPr>
              <a:t>Growth by network effects creates defensibility</a:t>
            </a:r>
          </a:p>
          <a:p>
            <a:pPr marL="914400" lvl="2">
              <a:lnSpc>
                <a:spcPct val="115000"/>
              </a:lnSpc>
              <a:spcAft>
                <a:spcPts val="1200"/>
              </a:spcAft>
            </a:pPr>
            <a:r>
              <a:rPr lang="en-US" sz="2400" kern="100" dirty="0"/>
              <a:t>They reduce transaction friction and build trust</a:t>
            </a:r>
          </a:p>
          <a:p>
            <a:pPr marL="914400" lvl="2">
              <a:lnSpc>
                <a:spcPct val="115000"/>
              </a:lnSpc>
              <a:spcAft>
                <a:spcPts val="1200"/>
              </a:spcAft>
            </a:pPr>
            <a:r>
              <a:rPr lang="en-US" sz="2400" kern="100" dirty="0">
                <a:ea typeface="Aptos" panose="020B0004020202020204" pitchFamily="34" charset="0"/>
              </a:rPr>
              <a:t>They can achieve liquidity in specific geographic or vertical markets</a:t>
            </a:r>
            <a:br>
              <a:rPr lang="en-US" sz="2800" kern="100" dirty="0">
                <a:ea typeface="Aptos" panose="020B0004020202020204" pitchFamily="34" charset="0"/>
              </a:rPr>
            </a:br>
            <a:endParaRPr lang="en-US" sz="2800" kern="100" dirty="0">
              <a:ea typeface="Aptos" panose="020B0004020202020204" pitchFamily="34" charset="0"/>
            </a:endParaRP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9EBAB-BC4C-5AB3-5230-08AFBE8C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1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E9F22-2DA9-B155-A02B-14CD1FA36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09E6-0783-E4C4-2572-18D5D114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98" y="888061"/>
            <a:ext cx="10690942" cy="1804981"/>
          </a:xfrm>
        </p:spPr>
        <p:txBody>
          <a:bodyPr/>
          <a:lstStyle/>
          <a:p>
            <a:r>
              <a:rPr lang="en-US" sz="4000" kern="100" dirty="0">
                <a:effectLst/>
                <a:ea typeface="Aptos" panose="020B0004020202020204" pitchFamily="34" charset="0"/>
              </a:rPr>
              <a:t>Marketplace Models – Strengths and Weaknesses </a:t>
            </a:r>
            <a:br>
              <a:rPr lang="en-US" sz="4000" kern="100" dirty="0">
                <a:effectLst/>
                <a:ea typeface="Aptos" panose="020B0004020202020204" pitchFamily="34" charset="0"/>
              </a:rPr>
            </a:b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28C7F-95A2-55B9-2AFF-1659DAE5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650937"/>
            <a:ext cx="10303847" cy="5254772"/>
          </a:xfrm>
        </p:spPr>
        <p:txBody>
          <a:bodyPr/>
          <a:lstStyle/>
          <a:p>
            <a:pPr marL="114300" lvl="1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a typeface="Aptos" panose="020B0004020202020204" pitchFamily="34" charset="0"/>
              </a:rPr>
              <a:t>Strengths:</a:t>
            </a:r>
            <a:br>
              <a:rPr lang="en-US" kern="100" dirty="0">
                <a:ea typeface="Aptos" panose="020B0004020202020204" pitchFamily="34" charset="0"/>
              </a:rPr>
            </a:br>
            <a:endParaRPr lang="en-US" sz="800" kern="100" dirty="0">
              <a:ea typeface="Aptos" panose="020B0004020202020204" pitchFamily="34" charset="0"/>
            </a:endParaRPr>
          </a:p>
          <a:p>
            <a:pPr marL="457200" lvl="1">
              <a:lnSpc>
                <a:spcPct val="115000"/>
              </a:lnSpc>
              <a:spcAft>
                <a:spcPts val="1200"/>
              </a:spcAft>
            </a:pPr>
            <a:r>
              <a:rPr lang="en-US" sz="2800" u="sng" kern="100" dirty="0">
                <a:ea typeface="Aptos" panose="020B0004020202020204" pitchFamily="34" charset="0"/>
              </a:rPr>
              <a:t>Cost benefits:</a:t>
            </a:r>
          </a:p>
          <a:p>
            <a:pPr marL="914400" lvl="2">
              <a:lnSpc>
                <a:spcPct val="115000"/>
              </a:lnSpc>
              <a:spcAft>
                <a:spcPts val="1200"/>
              </a:spcAft>
            </a:pPr>
            <a:r>
              <a:rPr lang="en-US" sz="2800" kern="100" dirty="0">
                <a:ea typeface="Aptos" panose="020B0004020202020204" pitchFamily="34" charset="0"/>
              </a:rPr>
              <a:t>Providers handle delivery and service, Platform handles matching and payments</a:t>
            </a:r>
          </a:p>
          <a:p>
            <a:pPr marL="914400" lvl="2">
              <a:lnSpc>
                <a:spcPct val="115000"/>
              </a:lnSpc>
              <a:spcAft>
                <a:spcPts val="1200"/>
              </a:spcAft>
            </a:pPr>
            <a:r>
              <a:rPr lang="en-US" sz="2800" kern="100" dirty="0">
                <a:ea typeface="Aptos" panose="020B0004020202020204" pitchFamily="34" charset="0"/>
              </a:rPr>
              <a:t>They make money as a percentage of transactions without holding inventory</a:t>
            </a:r>
          </a:p>
          <a:p>
            <a:pPr marL="914400" lvl="2">
              <a:lnSpc>
                <a:spcPct val="115000"/>
              </a:lnSpc>
              <a:spcAft>
                <a:spcPts val="1200"/>
              </a:spcAft>
            </a:pPr>
            <a:r>
              <a:rPr lang="en-US" sz="2800" kern="100" dirty="0">
                <a:ea typeface="Aptos" panose="020B0004020202020204" pitchFamily="34" charset="0"/>
              </a:rPr>
              <a:t>They have a strong unit economics once scale is achieved</a:t>
            </a:r>
            <a:br>
              <a:rPr lang="en-US" sz="2800" kern="100" dirty="0">
                <a:ea typeface="Aptos" panose="020B0004020202020204" pitchFamily="34" charset="0"/>
              </a:rPr>
            </a:br>
            <a:endParaRPr lang="en-US" sz="2800" kern="100" dirty="0">
              <a:ea typeface="Aptos" panose="020B0004020202020204" pitchFamily="34" charset="0"/>
            </a:endParaRP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F3C0C-5C07-425F-A90D-5C4B306C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05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8406D-EF25-FEE8-5B82-D0ECAC73B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6A4E-42AC-7BD8-C75F-050399F5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98" y="888061"/>
            <a:ext cx="10690942" cy="1804981"/>
          </a:xfrm>
        </p:spPr>
        <p:txBody>
          <a:bodyPr/>
          <a:lstStyle/>
          <a:p>
            <a:r>
              <a:rPr lang="en-US" sz="4000" kern="100" dirty="0">
                <a:effectLst/>
                <a:ea typeface="Aptos" panose="020B0004020202020204" pitchFamily="34" charset="0"/>
              </a:rPr>
              <a:t>Marketplace Models – Strengths and Weaknesses </a:t>
            </a:r>
            <a:br>
              <a:rPr lang="en-US" sz="4000" kern="100" dirty="0">
                <a:effectLst/>
                <a:ea typeface="Aptos" panose="020B0004020202020204" pitchFamily="34" charset="0"/>
              </a:rPr>
            </a:br>
            <a:br>
              <a:rPr lang="en-US" sz="4000" kern="100" dirty="0">
                <a:effectLst/>
                <a:ea typeface="Aptos" panose="020B0004020202020204" pitchFamily="34" charset="0"/>
              </a:rPr>
            </a:b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59774-35FE-37B6-E9D9-56719F02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650937"/>
            <a:ext cx="10577364" cy="5214761"/>
          </a:xfrm>
        </p:spPr>
        <p:txBody>
          <a:bodyPr/>
          <a:lstStyle/>
          <a:p>
            <a:pPr marL="114300" lvl="1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a typeface="Aptos" panose="020B0004020202020204" pitchFamily="34" charset="0"/>
              </a:rPr>
              <a:t>Weaknesses </a:t>
            </a:r>
          </a:p>
          <a:p>
            <a:r>
              <a:rPr lang="en-US" dirty="0"/>
              <a:t>Chicken-and-Egg Problem:  How to ignite the magic? </a:t>
            </a:r>
          </a:p>
          <a:p>
            <a:pPr lvl="1"/>
            <a:r>
              <a:rPr lang="en-US" dirty="0"/>
              <a:t>Hard to attract suppliers without buyers, and vice versa</a:t>
            </a:r>
          </a:p>
          <a:p>
            <a:pPr lvl="1"/>
            <a:r>
              <a:rPr lang="en-US" dirty="0"/>
              <a:t>Often requires heavy subsidies on both sides initially (Uber, WeWork)</a:t>
            </a:r>
          </a:p>
          <a:p>
            <a:pPr lvl="1"/>
            <a:r>
              <a:rPr lang="en-US" dirty="0"/>
              <a:t>Can be very expensive to reach critical mass in each market</a:t>
            </a:r>
          </a:p>
          <a:p>
            <a:pPr lvl="1"/>
            <a:endParaRPr lang="en-US" sz="1600" dirty="0"/>
          </a:p>
          <a:p>
            <a:r>
              <a:rPr lang="en-US" dirty="0"/>
              <a:t>Unit Economics Challenges:</a:t>
            </a:r>
          </a:p>
          <a:p>
            <a:pPr lvl="1"/>
            <a:r>
              <a:rPr lang="en-US" dirty="0"/>
              <a:t>Many marketplaces struggle with poor unit economics in early stages</a:t>
            </a:r>
          </a:p>
          <a:p>
            <a:pPr lvl="1"/>
            <a:r>
              <a:rPr lang="en-US" dirty="0"/>
              <a:t>High customer acquisition costs (CAC) that don't decrease as expected</a:t>
            </a:r>
          </a:p>
          <a:p>
            <a:pPr lvl="1"/>
            <a:r>
              <a:rPr lang="en-US" dirty="0"/>
              <a:t>Margin percent often needs to be high to be profitable, can drive away users</a:t>
            </a:r>
          </a:p>
          <a:p>
            <a:pPr lvl="1"/>
            <a:r>
              <a:rPr lang="en-US" dirty="0"/>
              <a:t>Many marketplaces are actually "buying" revenue through subsidies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7091D-84F5-2F97-CEC8-D543FC63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82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DD60F-FED3-0513-5206-6963A3E8C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FBED-33FF-AC03-9344-7191419C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Scalable Model – Product Led Growth (PLG)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3A98F-B8EC-DCF0-2A16-EC5FD7933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4770537"/>
          </a:xfrm>
        </p:spPr>
        <p:txBody>
          <a:bodyPr/>
          <a:lstStyle/>
          <a:p>
            <a:r>
              <a:rPr lang="en-US" b="1" u="sng" dirty="0"/>
              <a:t>Collaboration &amp; Productivity:</a:t>
            </a:r>
            <a:br>
              <a:rPr lang="en-US" b="1" u="sng" dirty="0"/>
            </a:br>
            <a:endParaRPr lang="en-US" sz="1000" b="1" u="sng" dirty="0"/>
          </a:p>
          <a:p>
            <a:pPr lvl="1"/>
            <a:r>
              <a:rPr lang="en-US" dirty="0"/>
              <a:t>Slack (messaging)</a:t>
            </a:r>
          </a:p>
          <a:p>
            <a:pPr lvl="1"/>
            <a:r>
              <a:rPr lang="en-US" dirty="0"/>
              <a:t>Zoom (video conferencing)</a:t>
            </a:r>
          </a:p>
          <a:p>
            <a:pPr lvl="1"/>
            <a:r>
              <a:rPr lang="en-US" dirty="0"/>
              <a:t>Discord (communication)</a:t>
            </a:r>
          </a:p>
          <a:p>
            <a:pPr lvl="1"/>
            <a:r>
              <a:rPr lang="en-US" dirty="0"/>
              <a:t>Figma (design)</a:t>
            </a:r>
          </a:p>
          <a:p>
            <a:pPr lvl="1"/>
            <a:r>
              <a:rPr lang="en-US" dirty="0"/>
              <a:t>Canva (design)</a:t>
            </a:r>
          </a:p>
          <a:p>
            <a:pPr lvl="1"/>
            <a:r>
              <a:rPr lang="en-US" dirty="0"/>
              <a:t>Notion (workspace)</a:t>
            </a:r>
          </a:p>
          <a:p>
            <a:pPr lvl="1"/>
            <a:r>
              <a:rPr lang="en-US" dirty="0" err="1"/>
              <a:t>Airtable</a:t>
            </a:r>
            <a:r>
              <a:rPr lang="en-US" dirty="0"/>
              <a:t> (spreadsheets/databases)</a:t>
            </a:r>
          </a:p>
          <a:p>
            <a:pPr lvl="1"/>
            <a:r>
              <a:rPr lang="en-US" dirty="0"/>
              <a:t>Miro (whiteboarding)</a:t>
            </a:r>
            <a:br>
              <a:rPr lang="en-US" dirty="0"/>
            </a:br>
            <a:endParaRPr lang="en-US" dirty="0"/>
          </a:p>
          <a:p>
            <a:r>
              <a:rPr lang="en-US" dirty="0"/>
              <a:t>Free for individual users – Upgrade to enterprise costs money 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06234-0847-982E-29D7-92683F36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67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04C3B-7357-5BB8-87F2-B8B88CC5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31D4-A3CB-4B2F-FFA3-465948BE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Scalable Model – Product Led Growth (PLG)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57FAC-E67F-3B56-49E0-217CDDFF1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8" y="1702743"/>
            <a:ext cx="10303847" cy="5155257"/>
          </a:xfrm>
        </p:spPr>
        <p:txBody>
          <a:bodyPr/>
          <a:lstStyle/>
          <a:p>
            <a:r>
              <a:rPr lang="en-US" b="1" u="sng" dirty="0"/>
              <a:t>Sales &amp; Marketing Tools:</a:t>
            </a:r>
          </a:p>
          <a:p>
            <a:pPr lvl="1"/>
            <a:r>
              <a:rPr lang="en-US" dirty="0"/>
              <a:t>Calendly (scheduling)</a:t>
            </a:r>
          </a:p>
          <a:p>
            <a:pPr lvl="1"/>
            <a:r>
              <a:rPr lang="en-US" dirty="0"/>
              <a:t>MailChimp (email marketing)</a:t>
            </a:r>
          </a:p>
          <a:p>
            <a:pPr lvl="1"/>
            <a:r>
              <a:rPr lang="en-US" dirty="0"/>
              <a:t>HubSpot (started PLG with free CRM)</a:t>
            </a:r>
          </a:p>
          <a:p>
            <a:pPr lvl="1"/>
            <a:r>
              <a:rPr lang="en-US" dirty="0"/>
              <a:t>SurveyMonkey (surveys)</a:t>
            </a:r>
          </a:p>
          <a:p>
            <a:pPr lvl="1"/>
            <a:r>
              <a:rPr lang="en-US" dirty="0" err="1"/>
              <a:t>Typeform</a:t>
            </a:r>
            <a:r>
              <a:rPr lang="en-US" dirty="0"/>
              <a:t> (forms)</a:t>
            </a:r>
          </a:p>
          <a:p>
            <a:pPr lvl="1"/>
            <a:r>
              <a:rPr lang="en-US" dirty="0"/>
              <a:t>Loom (video messaging)</a:t>
            </a:r>
          </a:p>
          <a:p>
            <a:pPr lvl="1"/>
            <a:endParaRPr lang="en-US" sz="1100" dirty="0"/>
          </a:p>
          <a:p>
            <a:r>
              <a:rPr lang="en-US" b="1" u="sng" dirty="0"/>
              <a:t>Developer &amp; Technical Tools:</a:t>
            </a:r>
          </a:p>
          <a:p>
            <a:pPr lvl="1"/>
            <a:r>
              <a:rPr lang="en-US" dirty="0"/>
              <a:t>GitHub (code repository/collaboration) (Acquired by MS for $7.5b)</a:t>
            </a:r>
          </a:p>
          <a:p>
            <a:pPr lvl="1"/>
            <a:r>
              <a:rPr lang="en-US" dirty="0"/>
              <a:t>MongoDB (database)</a:t>
            </a:r>
          </a:p>
          <a:p>
            <a:pPr lvl="1"/>
            <a:r>
              <a:rPr lang="en-US" dirty="0"/>
              <a:t>GitLab (DevOps platform)</a:t>
            </a:r>
          </a:p>
          <a:p>
            <a:pPr lvl="1"/>
            <a:r>
              <a:rPr lang="en-US" dirty="0" err="1"/>
              <a:t>DataDog</a:t>
            </a:r>
            <a:r>
              <a:rPr lang="en-US" dirty="0"/>
              <a:t> (monitoring)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8AB7B-C03A-8C50-AA71-EE16816A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8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868A6-8CB8-1E68-C9B3-158CABA5C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C960-DEB4-9FAF-361C-3AFCE5FA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00" dirty="0">
                <a:ea typeface="Aptos" panose="020B0004020202020204" pitchFamily="34" charset="0"/>
              </a:rPr>
              <a:t>Product Led Growth </a:t>
            </a:r>
            <a:r>
              <a:rPr lang="en-US" sz="3600" kern="100" dirty="0">
                <a:effectLst/>
                <a:ea typeface="Aptos" panose="020B0004020202020204" pitchFamily="34" charset="0"/>
              </a:rPr>
              <a:t>– Strengths and Weaknesses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27317-0CFD-5B32-1DE4-A8C9D95B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440120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Strengths</a:t>
            </a:r>
          </a:p>
          <a:p>
            <a:pPr marL="0" indent="0">
              <a:buNone/>
            </a:pPr>
            <a:endParaRPr lang="en-US" sz="1100" b="1" dirty="0"/>
          </a:p>
          <a:p>
            <a:r>
              <a:rPr lang="en-US" dirty="0"/>
              <a:t>Lower Customer Acquisition Cost (CAC)</a:t>
            </a:r>
          </a:p>
          <a:p>
            <a:pPr lvl="1"/>
            <a:r>
              <a:rPr lang="en-US" dirty="0"/>
              <a:t>Word-of-mouth growth</a:t>
            </a:r>
          </a:p>
          <a:p>
            <a:pPr lvl="1"/>
            <a:r>
              <a:rPr lang="en-US" dirty="0"/>
              <a:t>Users find and adopt product themselves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Viral spread within organizations</a:t>
            </a:r>
          </a:p>
          <a:p>
            <a:pPr>
              <a:spcAft>
                <a:spcPts val="1200"/>
              </a:spcAft>
            </a:pPr>
            <a:r>
              <a:rPr lang="en-US" dirty="0"/>
              <a:t>Easier to identify expansion opportunities within companies</a:t>
            </a:r>
            <a:endParaRPr lang="en-IL" dirty="0"/>
          </a:p>
          <a:p>
            <a:pPr>
              <a:spcAft>
                <a:spcPts val="1200"/>
              </a:spcAft>
            </a:pPr>
            <a:r>
              <a:rPr lang="en-US" dirty="0"/>
              <a:t>Bottom-up adoption leads to top-down purchases</a:t>
            </a:r>
          </a:p>
          <a:p>
            <a:pPr>
              <a:spcAft>
                <a:spcPts val="1200"/>
              </a:spcAft>
            </a:pPr>
            <a:r>
              <a:rPr lang="en-US" dirty="0"/>
              <a:t>Usage-based pricing allows deal size growth within a customer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BBC98-3B35-BD07-4E96-031144BA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27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EC435A-5F4B-401D-92E9-5EFA3AF401CD}"/>
              </a:ext>
            </a:extLst>
          </p:cNvPr>
          <p:cNvGrpSpPr/>
          <p:nvPr/>
        </p:nvGrpSpPr>
        <p:grpSpPr>
          <a:xfrm>
            <a:off x="952510" y="2292970"/>
            <a:ext cx="1866019" cy="3261195"/>
            <a:chOff x="1570053" y="3781277"/>
            <a:chExt cx="3077204" cy="5377953"/>
          </a:xfrm>
        </p:grpSpPr>
        <p:sp>
          <p:nvSpPr>
            <p:cNvPr id="9" name="object 9"/>
            <p:cNvSpPr txBox="1"/>
            <p:nvPr/>
          </p:nvSpPr>
          <p:spPr>
            <a:xfrm>
              <a:off x="1696295" y="7720617"/>
              <a:ext cx="2528564" cy="1438613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Yonatan</a:t>
              </a:r>
              <a:r>
                <a:rPr kumimoji="0" sz="1600" b="1" i="0" u="none" strike="noStrike" kern="1200" cap="none" spc="-91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Stern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Founder</a:t>
              </a:r>
              <a:endParaRPr kumimoji="0" lang="en-US" sz="1600" b="0" i="0" u="none" strike="noStrike" kern="120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CEO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537C5-8E67-48C9-9B2A-649D9A56F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2" t="3920" r="20696" b="4777"/>
            <a:stretch/>
          </p:blipFill>
          <p:spPr>
            <a:xfrm>
              <a:off x="1570053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938" y="795159"/>
            <a:ext cx="574669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The</a:t>
            </a:r>
            <a:r>
              <a:rPr spc="3" dirty="0"/>
              <a:t> </a:t>
            </a:r>
            <a:r>
              <a:rPr dirty="0"/>
              <a:t>SmartUp</a:t>
            </a:r>
            <a:r>
              <a:rPr spc="3" dirty="0"/>
              <a:t> </a:t>
            </a:r>
            <a:r>
              <a:rPr lang="en-US" spc="3" dirty="0"/>
              <a:t>Founding </a:t>
            </a:r>
            <a:r>
              <a:rPr spc="-576" dirty="0"/>
              <a:t>T</a:t>
            </a:r>
            <a:r>
              <a:rPr spc="-88" dirty="0"/>
              <a:t>e</a:t>
            </a:r>
            <a:r>
              <a:rPr spc="-12" dirty="0"/>
              <a:t>am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ED434E-F38E-4C1A-BAED-80CCBCE077E8}"/>
              </a:ext>
            </a:extLst>
          </p:cNvPr>
          <p:cNvGrpSpPr/>
          <p:nvPr/>
        </p:nvGrpSpPr>
        <p:grpSpPr>
          <a:xfrm>
            <a:off x="3058224" y="2292970"/>
            <a:ext cx="1866019" cy="3222723"/>
            <a:chOff x="5042532" y="3781277"/>
            <a:chExt cx="3077204" cy="5314508"/>
          </a:xfrm>
        </p:grpSpPr>
        <p:sp>
          <p:nvSpPr>
            <p:cNvPr id="10" name="object 10"/>
            <p:cNvSpPr txBox="1"/>
            <p:nvPr/>
          </p:nvSpPr>
          <p:spPr>
            <a:xfrm>
              <a:off x="5316211" y="7720616"/>
              <a:ext cx="2114448" cy="1375169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Libby</a:t>
              </a:r>
              <a:r>
                <a:rPr kumimoji="0" sz="1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Molad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COO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E3ADEB-57BC-41B8-997B-BAD0F8B71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5" t="4987" r="28845" b="33390"/>
            <a:stretch/>
          </p:blipFill>
          <p:spPr>
            <a:xfrm>
              <a:off x="5042532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B6F0E3-FA14-4C7B-8B50-56A015E49578}"/>
              </a:ext>
            </a:extLst>
          </p:cNvPr>
          <p:cNvGrpSpPr/>
          <p:nvPr/>
        </p:nvGrpSpPr>
        <p:grpSpPr>
          <a:xfrm>
            <a:off x="5168183" y="2287620"/>
            <a:ext cx="1866019" cy="3247309"/>
            <a:chOff x="8522010" y="3772455"/>
            <a:chExt cx="3077204" cy="5355052"/>
          </a:xfrm>
        </p:grpSpPr>
        <p:sp>
          <p:nvSpPr>
            <p:cNvPr id="11" name="object 11"/>
            <p:cNvSpPr txBox="1"/>
            <p:nvPr/>
          </p:nvSpPr>
          <p:spPr>
            <a:xfrm>
              <a:off x="8522010" y="7688895"/>
              <a:ext cx="3060700" cy="1438612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Ayala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Dinur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12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Turgeman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CFO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6DC987-E2F5-4BC9-8A61-E9AB22DFC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1" t="5376" r="22790" b="12257"/>
            <a:stretch/>
          </p:blipFill>
          <p:spPr>
            <a:xfrm>
              <a:off x="8522010" y="3772455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5C167A-2AF8-42BB-8B42-F8FFA990E891}"/>
              </a:ext>
            </a:extLst>
          </p:cNvPr>
          <p:cNvGrpSpPr/>
          <p:nvPr/>
        </p:nvGrpSpPr>
        <p:grpSpPr>
          <a:xfrm>
            <a:off x="8631534" y="592852"/>
            <a:ext cx="3279112" cy="924448"/>
            <a:chOff x="1968299" y="3257400"/>
            <a:chExt cx="9374128" cy="278130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C7CEE06E-0AAE-4CC1-B311-B245EB24FAFC}"/>
                </a:ext>
              </a:extLst>
            </p:cNvPr>
            <p:cNvSpPr/>
            <p:nvPr/>
          </p:nvSpPr>
          <p:spPr>
            <a:xfrm>
              <a:off x="1968299" y="3257400"/>
              <a:ext cx="2792730" cy="2781300"/>
            </a:xfrm>
            <a:custGeom>
              <a:avLst/>
              <a:gdLst/>
              <a:ahLst/>
              <a:cxnLst/>
              <a:rect l="l" t="t" r="r" b="b"/>
              <a:pathLst>
                <a:path w="2792729" h="2781300">
                  <a:moveTo>
                    <a:pt x="2508136" y="0"/>
                  </a:moveTo>
                  <a:lnTo>
                    <a:pt x="284555" y="0"/>
                  </a:lnTo>
                  <a:lnTo>
                    <a:pt x="237463" y="12700"/>
                  </a:lnTo>
                  <a:lnTo>
                    <a:pt x="193134" y="25400"/>
                  </a:lnTo>
                  <a:lnTo>
                    <a:pt x="152087" y="50800"/>
                  </a:lnTo>
                  <a:lnTo>
                    <a:pt x="114836" y="76200"/>
                  </a:lnTo>
                  <a:lnTo>
                    <a:pt x="81899" y="114300"/>
                  </a:lnTo>
                  <a:lnTo>
                    <a:pt x="53793" y="152400"/>
                  </a:lnTo>
                  <a:lnTo>
                    <a:pt x="31033" y="190500"/>
                  </a:lnTo>
                  <a:lnTo>
                    <a:pt x="14137" y="228600"/>
                  </a:lnTo>
                  <a:lnTo>
                    <a:pt x="3620" y="279400"/>
                  </a:lnTo>
                  <a:lnTo>
                    <a:pt x="0" y="330200"/>
                  </a:lnTo>
                  <a:lnTo>
                    <a:pt x="0" y="2463800"/>
                  </a:lnTo>
                  <a:lnTo>
                    <a:pt x="376" y="2463800"/>
                  </a:lnTo>
                  <a:lnTo>
                    <a:pt x="5972" y="2514600"/>
                  </a:lnTo>
                  <a:lnTo>
                    <a:pt x="17932" y="2565400"/>
                  </a:lnTo>
                  <a:lnTo>
                    <a:pt x="35782" y="2603500"/>
                  </a:lnTo>
                  <a:lnTo>
                    <a:pt x="59051" y="2641600"/>
                  </a:lnTo>
                  <a:lnTo>
                    <a:pt x="87264" y="2679700"/>
                  </a:lnTo>
                  <a:lnTo>
                    <a:pt x="119949" y="2705100"/>
                  </a:lnTo>
                  <a:lnTo>
                    <a:pt x="156633" y="2730500"/>
                  </a:lnTo>
                  <a:lnTo>
                    <a:pt x="196843" y="2755900"/>
                  </a:lnTo>
                  <a:lnTo>
                    <a:pt x="240105" y="2768600"/>
                  </a:lnTo>
                  <a:lnTo>
                    <a:pt x="285947" y="2781300"/>
                  </a:lnTo>
                  <a:lnTo>
                    <a:pt x="1327729" y="2781300"/>
                  </a:lnTo>
                  <a:lnTo>
                    <a:pt x="1327729" y="2438400"/>
                  </a:lnTo>
                  <a:lnTo>
                    <a:pt x="1062743" y="2438400"/>
                  </a:lnTo>
                  <a:lnTo>
                    <a:pt x="1048490" y="2425700"/>
                  </a:lnTo>
                  <a:lnTo>
                    <a:pt x="1037936" y="2400300"/>
                  </a:lnTo>
                  <a:lnTo>
                    <a:pt x="1033675" y="2400300"/>
                  </a:lnTo>
                  <a:lnTo>
                    <a:pt x="1032429" y="2387600"/>
                  </a:lnTo>
                  <a:lnTo>
                    <a:pt x="1030743" y="2387600"/>
                  </a:lnTo>
                  <a:lnTo>
                    <a:pt x="1030335" y="2374900"/>
                  </a:lnTo>
                  <a:lnTo>
                    <a:pt x="1029832" y="2374900"/>
                  </a:lnTo>
                  <a:lnTo>
                    <a:pt x="1029246" y="2362200"/>
                  </a:lnTo>
                  <a:lnTo>
                    <a:pt x="1023013" y="2311400"/>
                  </a:lnTo>
                  <a:lnTo>
                    <a:pt x="1013628" y="2260600"/>
                  </a:lnTo>
                  <a:lnTo>
                    <a:pt x="1001197" y="2222500"/>
                  </a:lnTo>
                  <a:lnTo>
                    <a:pt x="985826" y="2171700"/>
                  </a:lnTo>
                  <a:lnTo>
                    <a:pt x="967624" y="2120900"/>
                  </a:lnTo>
                  <a:lnTo>
                    <a:pt x="946696" y="2082800"/>
                  </a:lnTo>
                  <a:lnTo>
                    <a:pt x="923150" y="2044700"/>
                  </a:lnTo>
                  <a:lnTo>
                    <a:pt x="897092" y="1993900"/>
                  </a:lnTo>
                  <a:lnTo>
                    <a:pt x="868629" y="1955800"/>
                  </a:lnTo>
                  <a:lnTo>
                    <a:pt x="837869" y="1930400"/>
                  </a:lnTo>
                  <a:lnTo>
                    <a:pt x="804917" y="1892300"/>
                  </a:lnTo>
                  <a:lnTo>
                    <a:pt x="796498" y="1879600"/>
                  </a:lnTo>
                  <a:lnTo>
                    <a:pt x="788182" y="1879600"/>
                  </a:lnTo>
                  <a:lnTo>
                    <a:pt x="779965" y="1866900"/>
                  </a:lnTo>
                  <a:lnTo>
                    <a:pt x="771840" y="1854200"/>
                  </a:lnTo>
                  <a:lnTo>
                    <a:pt x="738865" y="1828800"/>
                  </a:lnTo>
                  <a:lnTo>
                    <a:pt x="707697" y="1790700"/>
                  </a:lnTo>
                  <a:lnTo>
                    <a:pt x="678409" y="1752600"/>
                  </a:lnTo>
                  <a:lnTo>
                    <a:pt x="651074" y="1714500"/>
                  </a:lnTo>
                  <a:lnTo>
                    <a:pt x="625765" y="1676400"/>
                  </a:lnTo>
                  <a:lnTo>
                    <a:pt x="602557" y="1638300"/>
                  </a:lnTo>
                  <a:lnTo>
                    <a:pt x="581521" y="1587500"/>
                  </a:lnTo>
                  <a:lnTo>
                    <a:pt x="563068" y="1549400"/>
                  </a:lnTo>
                  <a:lnTo>
                    <a:pt x="546850" y="1498600"/>
                  </a:lnTo>
                  <a:lnTo>
                    <a:pt x="532935" y="1460500"/>
                  </a:lnTo>
                  <a:lnTo>
                    <a:pt x="521395" y="1409700"/>
                  </a:lnTo>
                  <a:lnTo>
                    <a:pt x="512297" y="1358900"/>
                  </a:lnTo>
                  <a:lnTo>
                    <a:pt x="505713" y="1320800"/>
                  </a:lnTo>
                  <a:lnTo>
                    <a:pt x="501711" y="1270000"/>
                  </a:lnTo>
                  <a:lnTo>
                    <a:pt x="500361" y="1219200"/>
                  </a:lnTo>
                  <a:lnTo>
                    <a:pt x="501520" y="1168400"/>
                  </a:lnTo>
                  <a:lnTo>
                    <a:pt x="504955" y="1130300"/>
                  </a:lnTo>
                  <a:lnTo>
                    <a:pt x="510610" y="1079500"/>
                  </a:lnTo>
                  <a:lnTo>
                    <a:pt x="518424" y="1041400"/>
                  </a:lnTo>
                  <a:lnTo>
                    <a:pt x="526514" y="1003300"/>
                  </a:lnTo>
                  <a:lnTo>
                    <a:pt x="536017" y="965200"/>
                  </a:lnTo>
                  <a:lnTo>
                    <a:pt x="546907" y="927100"/>
                  </a:lnTo>
                  <a:lnTo>
                    <a:pt x="559155" y="901700"/>
                  </a:lnTo>
                  <a:lnTo>
                    <a:pt x="577059" y="850900"/>
                  </a:lnTo>
                  <a:lnTo>
                    <a:pt x="597133" y="812800"/>
                  </a:lnTo>
                  <a:lnTo>
                    <a:pt x="619308" y="774700"/>
                  </a:lnTo>
                  <a:lnTo>
                    <a:pt x="643514" y="736600"/>
                  </a:lnTo>
                  <a:lnTo>
                    <a:pt x="669681" y="698500"/>
                  </a:lnTo>
                  <a:lnTo>
                    <a:pt x="697739" y="660400"/>
                  </a:lnTo>
                  <a:lnTo>
                    <a:pt x="727618" y="622300"/>
                  </a:lnTo>
                  <a:lnTo>
                    <a:pt x="759248" y="584200"/>
                  </a:lnTo>
                  <a:lnTo>
                    <a:pt x="792560" y="558800"/>
                  </a:lnTo>
                  <a:lnTo>
                    <a:pt x="827484" y="520700"/>
                  </a:lnTo>
                  <a:lnTo>
                    <a:pt x="863949" y="495300"/>
                  </a:lnTo>
                  <a:lnTo>
                    <a:pt x="901886" y="469900"/>
                  </a:lnTo>
                  <a:lnTo>
                    <a:pt x="941225" y="444500"/>
                  </a:lnTo>
                  <a:lnTo>
                    <a:pt x="981896" y="419100"/>
                  </a:lnTo>
                  <a:lnTo>
                    <a:pt x="1023830" y="406400"/>
                  </a:lnTo>
                  <a:lnTo>
                    <a:pt x="1066955" y="381000"/>
                  </a:lnTo>
                  <a:lnTo>
                    <a:pt x="1202786" y="342900"/>
                  </a:lnTo>
                  <a:lnTo>
                    <a:pt x="1249981" y="330200"/>
                  </a:lnTo>
                  <a:lnTo>
                    <a:pt x="1298019" y="330200"/>
                  </a:lnTo>
                  <a:lnTo>
                    <a:pt x="1346830" y="317500"/>
                  </a:lnTo>
                  <a:lnTo>
                    <a:pt x="2791784" y="317500"/>
                  </a:lnTo>
                  <a:lnTo>
                    <a:pt x="2789069" y="279400"/>
                  </a:lnTo>
                  <a:lnTo>
                    <a:pt x="2778553" y="228600"/>
                  </a:lnTo>
                  <a:lnTo>
                    <a:pt x="2761658" y="190500"/>
                  </a:lnTo>
                  <a:lnTo>
                    <a:pt x="2738899" y="152400"/>
                  </a:lnTo>
                  <a:lnTo>
                    <a:pt x="2710793" y="114300"/>
                  </a:lnTo>
                  <a:lnTo>
                    <a:pt x="2677857" y="76200"/>
                  </a:lnTo>
                  <a:lnTo>
                    <a:pt x="2640607" y="50800"/>
                  </a:lnTo>
                  <a:lnTo>
                    <a:pt x="2599559" y="25400"/>
                  </a:lnTo>
                  <a:lnTo>
                    <a:pt x="2555230" y="12700"/>
                  </a:lnTo>
                  <a:lnTo>
                    <a:pt x="2508136" y="0"/>
                  </a:lnTo>
                  <a:close/>
                </a:path>
                <a:path w="2792729" h="2781300">
                  <a:moveTo>
                    <a:pt x="2155107" y="1219200"/>
                  </a:moveTo>
                  <a:lnTo>
                    <a:pt x="1953951" y="1219200"/>
                  </a:lnTo>
                  <a:lnTo>
                    <a:pt x="1975761" y="1231900"/>
                  </a:lnTo>
                  <a:lnTo>
                    <a:pt x="1990464" y="1257300"/>
                  </a:lnTo>
                  <a:lnTo>
                    <a:pt x="1995855" y="1282700"/>
                  </a:lnTo>
                  <a:lnTo>
                    <a:pt x="1992514" y="1308100"/>
                  </a:lnTo>
                  <a:lnTo>
                    <a:pt x="1983194" y="1320800"/>
                  </a:lnTo>
                  <a:lnTo>
                    <a:pt x="1968949" y="1346200"/>
                  </a:lnTo>
                  <a:lnTo>
                    <a:pt x="1950830" y="1346200"/>
                  </a:lnTo>
                  <a:lnTo>
                    <a:pt x="1925263" y="1358900"/>
                  </a:lnTo>
                  <a:lnTo>
                    <a:pt x="1875406" y="1384300"/>
                  </a:lnTo>
                  <a:lnTo>
                    <a:pt x="1827504" y="1409700"/>
                  </a:lnTo>
                  <a:lnTo>
                    <a:pt x="1781686" y="1435100"/>
                  </a:lnTo>
                  <a:lnTo>
                    <a:pt x="1759621" y="1460500"/>
                  </a:lnTo>
                  <a:lnTo>
                    <a:pt x="1738226" y="1473200"/>
                  </a:lnTo>
                  <a:lnTo>
                    <a:pt x="1717452" y="1498600"/>
                  </a:lnTo>
                  <a:lnTo>
                    <a:pt x="1697327" y="1511300"/>
                  </a:lnTo>
                  <a:lnTo>
                    <a:pt x="1677875" y="1524000"/>
                  </a:lnTo>
                  <a:lnTo>
                    <a:pt x="1659116" y="1549400"/>
                  </a:lnTo>
                  <a:lnTo>
                    <a:pt x="1641080" y="1574800"/>
                  </a:lnTo>
                  <a:lnTo>
                    <a:pt x="1623791" y="1587500"/>
                  </a:lnTo>
                  <a:lnTo>
                    <a:pt x="1607270" y="1612900"/>
                  </a:lnTo>
                  <a:lnTo>
                    <a:pt x="1591471" y="1638300"/>
                  </a:lnTo>
                  <a:lnTo>
                    <a:pt x="1576491" y="1663700"/>
                  </a:lnTo>
                  <a:lnTo>
                    <a:pt x="1562351" y="1676400"/>
                  </a:lnTo>
                  <a:lnTo>
                    <a:pt x="1536567" y="1727200"/>
                  </a:lnTo>
                  <a:lnTo>
                    <a:pt x="1514308" y="1778000"/>
                  </a:lnTo>
                  <a:lnTo>
                    <a:pt x="1498888" y="1828800"/>
                  </a:lnTo>
                  <a:lnTo>
                    <a:pt x="1493660" y="1841500"/>
                  </a:lnTo>
                  <a:lnTo>
                    <a:pt x="1483640" y="1879600"/>
                  </a:lnTo>
                  <a:lnTo>
                    <a:pt x="1478750" y="1892300"/>
                  </a:lnTo>
                  <a:lnTo>
                    <a:pt x="1474418" y="1905000"/>
                  </a:lnTo>
                  <a:lnTo>
                    <a:pt x="1470647" y="1930400"/>
                  </a:lnTo>
                  <a:lnTo>
                    <a:pt x="1467442" y="1943100"/>
                  </a:lnTo>
                  <a:lnTo>
                    <a:pt x="1466177" y="1955800"/>
                  </a:lnTo>
                  <a:lnTo>
                    <a:pt x="1465425" y="1968500"/>
                  </a:lnTo>
                  <a:lnTo>
                    <a:pt x="1465064" y="1981200"/>
                  </a:lnTo>
                  <a:lnTo>
                    <a:pt x="1464971" y="2781300"/>
                  </a:lnTo>
                  <a:lnTo>
                    <a:pt x="2508762" y="2781300"/>
                  </a:lnTo>
                  <a:lnTo>
                    <a:pt x="2556416" y="2768600"/>
                  </a:lnTo>
                  <a:lnTo>
                    <a:pt x="2601218" y="2755900"/>
                  </a:lnTo>
                  <a:lnTo>
                    <a:pt x="2642632" y="2730500"/>
                  </a:lnTo>
                  <a:lnTo>
                    <a:pt x="2680123" y="2705100"/>
                  </a:lnTo>
                  <a:lnTo>
                    <a:pt x="2713152" y="2667000"/>
                  </a:lnTo>
                  <a:lnTo>
                    <a:pt x="2741185" y="2628900"/>
                  </a:lnTo>
                  <a:lnTo>
                    <a:pt x="2763685" y="2590800"/>
                  </a:lnTo>
                  <a:lnTo>
                    <a:pt x="2776084" y="2552700"/>
                  </a:lnTo>
                  <a:lnTo>
                    <a:pt x="2785180" y="2527300"/>
                  </a:lnTo>
                  <a:lnTo>
                    <a:pt x="2790780" y="2489200"/>
                  </a:lnTo>
                  <a:lnTo>
                    <a:pt x="2792689" y="2451100"/>
                  </a:lnTo>
                  <a:lnTo>
                    <a:pt x="2792689" y="2438400"/>
                  </a:lnTo>
                  <a:lnTo>
                    <a:pt x="1667200" y="2438400"/>
                  </a:lnTo>
                  <a:lnTo>
                    <a:pt x="1645618" y="2425700"/>
                  </a:lnTo>
                  <a:lnTo>
                    <a:pt x="1630828" y="2400300"/>
                  </a:lnTo>
                  <a:lnTo>
                    <a:pt x="1624924" y="2374900"/>
                  </a:lnTo>
                  <a:lnTo>
                    <a:pt x="1625207" y="2362200"/>
                  </a:lnTo>
                  <a:lnTo>
                    <a:pt x="1625720" y="2362200"/>
                  </a:lnTo>
                  <a:lnTo>
                    <a:pt x="1626302" y="2349500"/>
                  </a:lnTo>
                  <a:lnTo>
                    <a:pt x="1626948" y="2349500"/>
                  </a:lnTo>
                  <a:lnTo>
                    <a:pt x="1627657" y="2336800"/>
                  </a:lnTo>
                  <a:lnTo>
                    <a:pt x="1633963" y="2286000"/>
                  </a:lnTo>
                  <a:lnTo>
                    <a:pt x="1642823" y="2235200"/>
                  </a:lnTo>
                  <a:lnTo>
                    <a:pt x="1654165" y="2197100"/>
                  </a:lnTo>
                  <a:lnTo>
                    <a:pt x="1667916" y="2146300"/>
                  </a:lnTo>
                  <a:lnTo>
                    <a:pt x="1684004" y="2108200"/>
                  </a:lnTo>
                  <a:lnTo>
                    <a:pt x="1702356" y="2057400"/>
                  </a:lnTo>
                  <a:lnTo>
                    <a:pt x="1725011" y="2019300"/>
                  </a:lnTo>
                  <a:lnTo>
                    <a:pt x="1750212" y="1968500"/>
                  </a:lnTo>
                  <a:lnTo>
                    <a:pt x="1777867" y="1930400"/>
                  </a:lnTo>
                  <a:lnTo>
                    <a:pt x="1807881" y="1879600"/>
                  </a:lnTo>
                  <a:lnTo>
                    <a:pt x="1840161" y="1841500"/>
                  </a:lnTo>
                  <a:lnTo>
                    <a:pt x="1874613" y="1803400"/>
                  </a:lnTo>
                  <a:lnTo>
                    <a:pt x="1892080" y="1790700"/>
                  </a:lnTo>
                  <a:lnTo>
                    <a:pt x="1910000" y="1778000"/>
                  </a:lnTo>
                  <a:lnTo>
                    <a:pt x="1928393" y="1752600"/>
                  </a:lnTo>
                  <a:lnTo>
                    <a:pt x="1947249" y="1739900"/>
                  </a:lnTo>
                  <a:lnTo>
                    <a:pt x="1979240" y="1701800"/>
                  </a:lnTo>
                  <a:lnTo>
                    <a:pt x="2008845" y="1663700"/>
                  </a:lnTo>
                  <a:lnTo>
                    <a:pt x="2036051" y="1625600"/>
                  </a:lnTo>
                  <a:lnTo>
                    <a:pt x="2060748" y="1587500"/>
                  </a:lnTo>
                  <a:lnTo>
                    <a:pt x="2082827" y="1536700"/>
                  </a:lnTo>
                  <a:lnTo>
                    <a:pt x="2102181" y="1498600"/>
                  </a:lnTo>
                  <a:lnTo>
                    <a:pt x="2118699" y="1447800"/>
                  </a:lnTo>
                  <a:lnTo>
                    <a:pt x="2132273" y="1409700"/>
                  </a:lnTo>
                  <a:lnTo>
                    <a:pt x="2142794" y="1358900"/>
                  </a:lnTo>
                  <a:lnTo>
                    <a:pt x="2150154" y="1308100"/>
                  </a:lnTo>
                  <a:lnTo>
                    <a:pt x="2152306" y="1282700"/>
                  </a:lnTo>
                  <a:lnTo>
                    <a:pt x="2153855" y="1257300"/>
                  </a:lnTo>
                  <a:lnTo>
                    <a:pt x="2154792" y="1244600"/>
                  </a:lnTo>
                  <a:lnTo>
                    <a:pt x="2155107" y="1219200"/>
                  </a:lnTo>
                  <a:close/>
                </a:path>
                <a:path w="2792729" h="2781300">
                  <a:moveTo>
                    <a:pt x="1537505" y="469900"/>
                  </a:moveTo>
                  <a:lnTo>
                    <a:pt x="1246632" y="469900"/>
                  </a:lnTo>
                  <a:lnTo>
                    <a:pt x="1152192" y="495300"/>
                  </a:lnTo>
                  <a:lnTo>
                    <a:pt x="1106899" y="520700"/>
                  </a:lnTo>
                  <a:lnTo>
                    <a:pt x="1063033" y="533400"/>
                  </a:lnTo>
                  <a:lnTo>
                    <a:pt x="1020699" y="558800"/>
                  </a:lnTo>
                  <a:lnTo>
                    <a:pt x="980002" y="584200"/>
                  </a:lnTo>
                  <a:lnTo>
                    <a:pt x="941050" y="609600"/>
                  </a:lnTo>
                  <a:lnTo>
                    <a:pt x="903947" y="635000"/>
                  </a:lnTo>
                  <a:lnTo>
                    <a:pt x="868799" y="673100"/>
                  </a:lnTo>
                  <a:lnTo>
                    <a:pt x="835712" y="711200"/>
                  </a:lnTo>
                  <a:lnTo>
                    <a:pt x="804792" y="736600"/>
                  </a:lnTo>
                  <a:lnTo>
                    <a:pt x="776145" y="774700"/>
                  </a:lnTo>
                  <a:lnTo>
                    <a:pt x="749877" y="825500"/>
                  </a:lnTo>
                  <a:lnTo>
                    <a:pt x="726093" y="863600"/>
                  </a:lnTo>
                  <a:lnTo>
                    <a:pt x="704900" y="901700"/>
                  </a:lnTo>
                  <a:lnTo>
                    <a:pt x="691212" y="939800"/>
                  </a:lnTo>
                  <a:lnTo>
                    <a:pt x="678981" y="965200"/>
                  </a:lnTo>
                  <a:lnTo>
                    <a:pt x="668247" y="1003300"/>
                  </a:lnTo>
                  <a:lnTo>
                    <a:pt x="659047" y="1041400"/>
                  </a:lnTo>
                  <a:lnTo>
                    <a:pt x="649761" y="1079500"/>
                  </a:lnTo>
                  <a:lnTo>
                    <a:pt x="643049" y="1130300"/>
                  </a:lnTo>
                  <a:lnTo>
                    <a:pt x="638963" y="1168400"/>
                  </a:lnTo>
                  <a:lnTo>
                    <a:pt x="637582" y="1219200"/>
                  </a:lnTo>
                  <a:lnTo>
                    <a:pt x="639375" y="1270000"/>
                  </a:lnTo>
                  <a:lnTo>
                    <a:pt x="644676" y="1320800"/>
                  </a:lnTo>
                  <a:lnTo>
                    <a:pt x="653369" y="1371600"/>
                  </a:lnTo>
                  <a:lnTo>
                    <a:pt x="665335" y="1422400"/>
                  </a:lnTo>
                  <a:lnTo>
                    <a:pt x="680458" y="1473200"/>
                  </a:lnTo>
                  <a:lnTo>
                    <a:pt x="698621" y="1511300"/>
                  </a:lnTo>
                  <a:lnTo>
                    <a:pt x="719707" y="1562100"/>
                  </a:lnTo>
                  <a:lnTo>
                    <a:pt x="743599" y="1600200"/>
                  </a:lnTo>
                  <a:lnTo>
                    <a:pt x="770179" y="1651000"/>
                  </a:lnTo>
                  <a:lnTo>
                    <a:pt x="799332" y="1689100"/>
                  </a:lnTo>
                  <a:lnTo>
                    <a:pt x="830939" y="1727200"/>
                  </a:lnTo>
                  <a:lnTo>
                    <a:pt x="864884" y="1765300"/>
                  </a:lnTo>
                  <a:lnTo>
                    <a:pt x="873658" y="1765300"/>
                  </a:lnTo>
                  <a:lnTo>
                    <a:pt x="882098" y="1778000"/>
                  </a:lnTo>
                  <a:lnTo>
                    <a:pt x="890436" y="1778000"/>
                  </a:lnTo>
                  <a:lnTo>
                    <a:pt x="898684" y="1790700"/>
                  </a:lnTo>
                  <a:lnTo>
                    <a:pt x="931631" y="1828800"/>
                  </a:lnTo>
                  <a:lnTo>
                    <a:pt x="962715" y="1854200"/>
                  </a:lnTo>
                  <a:lnTo>
                    <a:pt x="991926" y="1892300"/>
                  </a:lnTo>
                  <a:lnTo>
                    <a:pt x="1019191" y="1930400"/>
                  </a:lnTo>
                  <a:lnTo>
                    <a:pt x="1044438" y="1981200"/>
                  </a:lnTo>
                  <a:lnTo>
                    <a:pt x="1067593" y="2019300"/>
                  </a:lnTo>
                  <a:lnTo>
                    <a:pt x="1088584" y="2057400"/>
                  </a:lnTo>
                  <a:lnTo>
                    <a:pt x="1107591" y="2108200"/>
                  </a:lnTo>
                  <a:lnTo>
                    <a:pt x="1124215" y="2146300"/>
                  </a:lnTo>
                  <a:lnTo>
                    <a:pt x="1138379" y="2197100"/>
                  </a:lnTo>
                  <a:lnTo>
                    <a:pt x="1150007" y="2247900"/>
                  </a:lnTo>
                  <a:lnTo>
                    <a:pt x="1159022" y="2298700"/>
                  </a:lnTo>
                  <a:lnTo>
                    <a:pt x="1161596" y="2311400"/>
                  </a:lnTo>
                  <a:lnTo>
                    <a:pt x="1163821" y="2324100"/>
                  </a:lnTo>
                  <a:lnTo>
                    <a:pt x="1165699" y="2349500"/>
                  </a:lnTo>
                  <a:lnTo>
                    <a:pt x="1167231" y="2362200"/>
                  </a:lnTo>
                  <a:lnTo>
                    <a:pt x="1167618" y="2362200"/>
                  </a:lnTo>
                  <a:lnTo>
                    <a:pt x="1167807" y="2374900"/>
                  </a:lnTo>
                  <a:lnTo>
                    <a:pt x="1162437" y="2400300"/>
                  </a:lnTo>
                  <a:lnTo>
                    <a:pt x="1147734" y="2425700"/>
                  </a:lnTo>
                  <a:lnTo>
                    <a:pt x="1125924" y="2438400"/>
                  </a:lnTo>
                  <a:lnTo>
                    <a:pt x="1327729" y="2438400"/>
                  </a:lnTo>
                  <a:lnTo>
                    <a:pt x="1327729" y="1625600"/>
                  </a:lnTo>
                  <a:lnTo>
                    <a:pt x="1314412" y="1574800"/>
                  </a:lnTo>
                  <a:lnTo>
                    <a:pt x="1297884" y="1524000"/>
                  </a:lnTo>
                  <a:lnTo>
                    <a:pt x="1278267" y="1473200"/>
                  </a:lnTo>
                  <a:lnTo>
                    <a:pt x="1255685" y="1435100"/>
                  </a:lnTo>
                  <a:lnTo>
                    <a:pt x="1230259" y="1384300"/>
                  </a:lnTo>
                  <a:lnTo>
                    <a:pt x="1202112" y="1346200"/>
                  </a:lnTo>
                  <a:lnTo>
                    <a:pt x="1171367" y="1308100"/>
                  </a:lnTo>
                  <a:lnTo>
                    <a:pt x="1138146" y="1270000"/>
                  </a:lnTo>
                  <a:lnTo>
                    <a:pt x="1102572" y="1231900"/>
                  </a:lnTo>
                  <a:lnTo>
                    <a:pt x="1064766" y="1206500"/>
                  </a:lnTo>
                  <a:lnTo>
                    <a:pt x="1024852" y="1168400"/>
                  </a:lnTo>
                  <a:lnTo>
                    <a:pt x="982952" y="1143000"/>
                  </a:lnTo>
                  <a:lnTo>
                    <a:pt x="939188" y="1117600"/>
                  </a:lnTo>
                  <a:lnTo>
                    <a:pt x="893683" y="1104900"/>
                  </a:lnTo>
                  <a:lnTo>
                    <a:pt x="846560" y="1079500"/>
                  </a:lnTo>
                  <a:lnTo>
                    <a:pt x="845073" y="1079500"/>
                  </a:lnTo>
                  <a:lnTo>
                    <a:pt x="827300" y="1066800"/>
                  </a:lnTo>
                  <a:lnTo>
                    <a:pt x="813345" y="1054100"/>
                  </a:lnTo>
                  <a:lnTo>
                    <a:pt x="804226" y="1041400"/>
                  </a:lnTo>
                  <a:lnTo>
                    <a:pt x="800959" y="1016000"/>
                  </a:lnTo>
                  <a:lnTo>
                    <a:pt x="806352" y="990600"/>
                  </a:lnTo>
                  <a:lnTo>
                    <a:pt x="821058" y="965200"/>
                  </a:lnTo>
                  <a:lnTo>
                    <a:pt x="842872" y="952500"/>
                  </a:lnTo>
                  <a:lnTo>
                    <a:pt x="1327729" y="952500"/>
                  </a:lnTo>
                  <a:lnTo>
                    <a:pt x="1327729" y="838200"/>
                  </a:lnTo>
                  <a:lnTo>
                    <a:pt x="1333120" y="812800"/>
                  </a:lnTo>
                  <a:lnTo>
                    <a:pt x="1347822" y="787400"/>
                  </a:lnTo>
                  <a:lnTo>
                    <a:pt x="1369632" y="774700"/>
                  </a:lnTo>
                  <a:lnTo>
                    <a:pt x="2009259" y="774700"/>
                  </a:lnTo>
                  <a:lnTo>
                    <a:pt x="1991413" y="749300"/>
                  </a:lnTo>
                  <a:lnTo>
                    <a:pt x="1962620" y="711200"/>
                  </a:lnTo>
                  <a:lnTo>
                    <a:pt x="1931891" y="685800"/>
                  </a:lnTo>
                  <a:lnTo>
                    <a:pt x="1899313" y="647700"/>
                  </a:lnTo>
                  <a:lnTo>
                    <a:pt x="1864975" y="622300"/>
                  </a:lnTo>
                  <a:lnTo>
                    <a:pt x="1828966" y="596900"/>
                  </a:lnTo>
                  <a:lnTo>
                    <a:pt x="1791373" y="571500"/>
                  </a:lnTo>
                  <a:lnTo>
                    <a:pt x="1752284" y="546100"/>
                  </a:lnTo>
                  <a:lnTo>
                    <a:pt x="1711789" y="533400"/>
                  </a:lnTo>
                  <a:lnTo>
                    <a:pt x="1669976" y="508000"/>
                  </a:lnTo>
                  <a:lnTo>
                    <a:pt x="1582745" y="482600"/>
                  </a:lnTo>
                  <a:lnTo>
                    <a:pt x="1537505" y="469900"/>
                  </a:lnTo>
                  <a:close/>
                </a:path>
                <a:path w="2792729" h="2781300">
                  <a:moveTo>
                    <a:pt x="2791784" y="317500"/>
                  </a:moveTo>
                  <a:lnTo>
                    <a:pt x="1445458" y="317500"/>
                  </a:lnTo>
                  <a:lnTo>
                    <a:pt x="1493881" y="330200"/>
                  </a:lnTo>
                  <a:lnTo>
                    <a:pt x="1541544" y="330200"/>
                  </a:lnTo>
                  <a:lnTo>
                    <a:pt x="1588379" y="342900"/>
                  </a:lnTo>
                  <a:lnTo>
                    <a:pt x="1723236" y="381000"/>
                  </a:lnTo>
                  <a:lnTo>
                    <a:pt x="1766079" y="406400"/>
                  </a:lnTo>
                  <a:lnTo>
                    <a:pt x="1807753" y="419100"/>
                  </a:lnTo>
                  <a:lnTo>
                    <a:pt x="1848191" y="444500"/>
                  </a:lnTo>
                  <a:lnTo>
                    <a:pt x="1887323" y="469900"/>
                  </a:lnTo>
                  <a:lnTo>
                    <a:pt x="1925083" y="495300"/>
                  </a:lnTo>
                  <a:lnTo>
                    <a:pt x="1961402" y="520700"/>
                  </a:lnTo>
                  <a:lnTo>
                    <a:pt x="1996211" y="558800"/>
                  </a:lnTo>
                  <a:lnTo>
                    <a:pt x="2029443" y="584200"/>
                  </a:lnTo>
                  <a:lnTo>
                    <a:pt x="2061030" y="622300"/>
                  </a:lnTo>
                  <a:lnTo>
                    <a:pt x="2090902" y="647700"/>
                  </a:lnTo>
                  <a:lnTo>
                    <a:pt x="2118993" y="685800"/>
                  </a:lnTo>
                  <a:lnTo>
                    <a:pt x="2145234" y="723900"/>
                  </a:lnTo>
                  <a:lnTo>
                    <a:pt x="2169557" y="762000"/>
                  </a:lnTo>
                  <a:lnTo>
                    <a:pt x="2191894" y="800100"/>
                  </a:lnTo>
                  <a:lnTo>
                    <a:pt x="2212176" y="850900"/>
                  </a:lnTo>
                  <a:lnTo>
                    <a:pt x="2230336" y="889000"/>
                  </a:lnTo>
                  <a:lnTo>
                    <a:pt x="2246305" y="939800"/>
                  </a:lnTo>
                  <a:lnTo>
                    <a:pt x="2260015" y="977900"/>
                  </a:lnTo>
                  <a:lnTo>
                    <a:pt x="2271398" y="1028700"/>
                  </a:lnTo>
                  <a:lnTo>
                    <a:pt x="2280386" y="1066800"/>
                  </a:lnTo>
                  <a:lnTo>
                    <a:pt x="2286910" y="1117600"/>
                  </a:lnTo>
                  <a:lnTo>
                    <a:pt x="2290904" y="1168400"/>
                  </a:lnTo>
                  <a:lnTo>
                    <a:pt x="2292238" y="1206500"/>
                  </a:lnTo>
                  <a:lnTo>
                    <a:pt x="2292328" y="1219200"/>
                  </a:lnTo>
                  <a:lnTo>
                    <a:pt x="2292065" y="1244600"/>
                  </a:lnTo>
                  <a:lnTo>
                    <a:pt x="2291277" y="1257300"/>
                  </a:lnTo>
                  <a:lnTo>
                    <a:pt x="2289964" y="1282700"/>
                  </a:lnTo>
                  <a:lnTo>
                    <a:pt x="2288129" y="1308100"/>
                  </a:lnTo>
                  <a:lnTo>
                    <a:pt x="2281976" y="1358900"/>
                  </a:lnTo>
                  <a:lnTo>
                    <a:pt x="2273169" y="1397000"/>
                  </a:lnTo>
                  <a:lnTo>
                    <a:pt x="2261785" y="1447800"/>
                  </a:lnTo>
                  <a:lnTo>
                    <a:pt x="2247900" y="1498600"/>
                  </a:lnTo>
                  <a:lnTo>
                    <a:pt x="2231588" y="1536700"/>
                  </a:lnTo>
                  <a:lnTo>
                    <a:pt x="2212927" y="1587500"/>
                  </a:lnTo>
                  <a:lnTo>
                    <a:pt x="2190252" y="1638300"/>
                  </a:lnTo>
                  <a:lnTo>
                    <a:pt x="2165030" y="1676400"/>
                  </a:lnTo>
                  <a:lnTo>
                    <a:pt x="2137353" y="1727200"/>
                  </a:lnTo>
                  <a:lnTo>
                    <a:pt x="2107314" y="1765300"/>
                  </a:lnTo>
                  <a:lnTo>
                    <a:pt x="2075003" y="1803400"/>
                  </a:lnTo>
                  <a:lnTo>
                    <a:pt x="2040513" y="1841500"/>
                  </a:lnTo>
                  <a:lnTo>
                    <a:pt x="2023108" y="1854200"/>
                  </a:lnTo>
                  <a:lnTo>
                    <a:pt x="2005262" y="1879600"/>
                  </a:lnTo>
                  <a:lnTo>
                    <a:pt x="1986943" y="1892300"/>
                  </a:lnTo>
                  <a:lnTo>
                    <a:pt x="1968159" y="1905000"/>
                  </a:lnTo>
                  <a:lnTo>
                    <a:pt x="1936633" y="1943100"/>
                  </a:lnTo>
                  <a:lnTo>
                    <a:pt x="1907338" y="1981200"/>
                  </a:lnTo>
                  <a:lnTo>
                    <a:pt x="1880379" y="2019300"/>
                  </a:lnTo>
                  <a:lnTo>
                    <a:pt x="1855861" y="2057400"/>
                  </a:lnTo>
                  <a:lnTo>
                    <a:pt x="1833890" y="2108200"/>
                  </a:lnTo>
                  <a:lnTo>
                    <a:pt x="1814571" y="2146300"/>
                  </a:lnTo>
                  <a:lnTo>
                    <a:pt x="1798010" y="2197100"/>
                  </a:lnTo>
                  <a:lnTo>
                    <a:pt x="1784311" y="2235200"/>
                  </a:lnTo>
                  <a:lnTo>
                    <a:pt x="1773581" y="2286000"/>
                  </a:lnTo>
                  <a:lnTo>
                    <a:pt x="1765925" y="2336800"/>
                  </a:lnTo>
                  <a:lnTo>
                    <a:pt x="1764746" y="2349500"/>
                  </a:lnTo>
                  <a:lnTo>
                    <a:pt x="1763708" y="2362200"/>
                  </a:lnTo>
                  <a:lnTo>
                    <a:pt x="1762806" y="2362200"/>
                  </a:lnTo>
                  <a:lnTo>
                    <a:pt x="1762040" y="2374900"/>
                  </a:lnTo>
                  <a:lnTo>
                    <a:pt x="1761883" y="2374900"/>
                  </a:lnTo>
                  <a:lnTo>
                    <a:pt x="1761663" y="2387600"/>
                  </a:lnTo>
                  <a:lnTo>
                    <a:pt x="1759747" y="2387600"/>
                  </a:lnTo>
                  <a:lnTo>
                    <a:pt x="1750591" y="2413000"/>
                  </a:lnTo>
                  <a:lnTo>
                    <a:pt x="1735627" y="2425700"/>
                  </a:lnTo>
                  <a:lnTo>
                    <a:pt x="1716156" y="2438400"/>
                  </a:lnTo>
                  <a:lnTo>
                    <a:pt x="2792689" y="2438400"/>
                  </a:lnTo>
                  <a:lnTo>
                    <a:pt x="2792689" y="330200"/>
                  </a:lnTo>
                  <a:lnTo>
                    <a:pt x="2791784" y="317500"/>
                  </a:lnTo>
                  <a:close/>
                </a:path>
                <a:path w="2792729" h="2781300">
                  <a:moveTo>
                    <a:pt x="2009259" y="774700"/>
                  </a:moveTo>
                  <a:lnTo>
                    <a:pt x="1423065" y="774700"/>
                  </a:lnTo>
                  <a:lnTo>
                    <a:pt x="1434724" y="787400"/>
                  </a:lnTo>
                  <a:lnTo>
                    <a:pt x="1444877" y="787400"/>
                  </a:lnTo>
                  <a:lnTo>
                    <a:pt x="1453247" y="800100"/>
                  </a:lnTo>
                  <a:lnTo>
                    <a:pt x="1459573" y="812800"/>
                  </a:lnTo>
                  <a:lnTo>
                    <a:pt x="1463574" y="825500"/>
                  </a:lnTo>
                  <a:lnTo>
                    <a:pt x="1464971" y="838200"/>
                  </a:lnTo>
                  <a:lnTo>
                    <a:pt x="1464971" y="1574800"/>
                  </a:lnTo>
                  <a:lnTo>
                    <a:pt x="1494236" y="1536700"/>
                  </a:lnTo>
                  <a:lnTo>
                    <a:pt x="1525877" y="1498600"/>
                  </a:lnTo>
                  <a:lnTo>
                    <a:pt x="1559792" y="1460500"/>
                  </a:lnTo>
                  <a:lnTo>
                    <a:pt x="1595885" y="1422400"/>
                  </a:lnTo>
                  <a:lnTo>
                    <a:pt x="1634055" y="1384300"/>
                  </a:lnTo>
                  <a:lnTo>
                    <a:pt x="1674205" y="1346200"/>
                  </a:lnTo>
                  <a:lnTo>
                    <a:pt x="1716235" y="1320800"/>
                  </a:lnTo>
                  <a:lnTo>
                    <a:pt x="1760048" y="1295400"/>
                  </a:lnTo>
                  <a:lnTo>
                    <a:pt x="1805543" y="1270000"/>
                  </a:lnTo>
                  <a:lnTo>
                    <a:pt x="1852623" y="1244600"/>
                  </a:lnTo>
                  <a:lnTo>
                    <a:pt x="1902025" y="1219200"/>
                  </a:lnTo>
                  <a:lnTo>
                    <a:pt x="2155107" y="1219200"/>
                  </a:lnTo>
                  <a:lnTo>
                    <a:pt x="2155001" y="1206500"/>
                  </a:lnTo>
                  <a:lnTo>
                    <a:pt x="2153421" y="1168400"/>
                  </a:lnTo>
                  <a:lnTo>
                    <a:pt x="2148847" y="1117600"/>
                  </a:lnTo>
                  <a:lnTo>
                    <a:pt x="2141454" y="1079500"/>
                  </a:lnTo>
                  <a:lnTo>
                    <a:pt x="2131330" y="1028700"/>
                  </a:lnTo>
                  <a:lnTo>
                    <a:pt x="2118564" y="990600"/>
                  </a:lnTo>
                  <a:lnTo>
                    <a:pt x="2103243" y="939800"/>
                  </a:lnTo>
                  <a:lnTo>
                    <a:pt x="2085456" y="901700"/>
                  </a:lnTo>
                  <a:lnTo>
                    <a:pt x="2065291" y="863600"/>
                  </a:lnTo>
                  <a:lnTo>
                    <a:pt x="2042837" y="825500"/>
                  </a:lnTo>
                  <a:lnTo>
                    <a:pt x="2018182" y="787400"/>
                  </a:lnTo>
                  <a:lnTo>
                    <a:pt x="2009259" y="774700"/>
                  </a:lnTo>
                  <a:close/>
                </a:path>
                <a:path w="2792729" h="2781300">
                  <a:moveTo>
                    <a:pt x="1327729" y="952500"/>
                  </a:moveTo>
                  <a:lnTo>
                    <a:pt x="893187" y="952500"/>
                  </a:lnTo>
                  <a:lnTo>
                    <a:pt x="941001" y="965200"/>
                  </a:lnTo>
                  <a:lnTo>
                    <a:pt x="987427" y="990600"/>
                  </a:lnTo>
                  <a:lnTo>
                    <a:pt x="1032373" y="1016000"/>
                  </a:lnTo>
                  <a:lnTo>
                    <a:pt x="1075748" y="1041400"/>
                  </a:lnTo>
                  <a:lnTo>
                    <a:pt x="1117461" y="1066800"/>
                  </a:lnTo>
                  <a:lnTo>
                    <a:pt x="1157420" y="1104900"/>
                  </a:lnTo>
                  <a:lnTo>
                    <a:pt x="1195535" y="1130300"/>
                  </a:lnTo>
                  <a:lnTo>
                    <a:pt x="1231715" y="1168400"/>
                  </a:lnTo>
                  <a:lnTo>
                    <a:pt x="1265868" y="1206500"/>
                  </a:lnTo>
                  <a:lnTo>
                    <a:pt x="1297903" y="1244600"/>
                  </a:lnTo>
                  <a:lnTo>
                    <a:pt x="1327729" y="1282700"/>
                  </a:lnTo>
                  <a:lnTo>
                    <a:pt x="1327729" y="952500"/>
                  </a:lnTo>
                  <a:close/>
                </a:path>
                <a:path w="2792729" h="2781300">
                  <a:moveTo>
                    <a:pt x="1444217" y="457200"/>
                  </a:moveTo>
                  <a:lnTo>
                    <a:pt x="1345508" y="457200"/>
                  </a:lnTo>
                  <a:lnTo>
                    <a:pt x="1295569" y="469900"/>
                  </a:lnTo>
                  <a:lnTo>
                    <a:pt x="1491300" y="469900"/>
                  </a:lnTo>
                  <a:lnTo>
                    <a:pt x="1444217" y="457200"/>
                  </a:lnTo>
                  <a:close/>
                </a:path>
              </a:pathLst>
            </a:custGeom>
            <a:solidFill>
              <a:srgbClr val="FF6900"/>
            </a:solidFill>
            <a:ln>
              <a:solidFill>
                <a:srgbClr val="FF69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B21F5DB9-0B81-45A2-90F7-D5FA7C823B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2296" y="3677448"/>
              <a:ext cx="5990131" cy="192977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27305A-46C5-4CA3-9078-33EE124A0143}"/>
              </a:ext>
            </a:extLst>
          </p:cNvPr>
          <p:cNvSpPr txBox="1"/>
          <p:nvPr/>
        </p:nvSpPr>
        <p:spPr>
          <a:xfrm>
            <a:off x="8375299" y="5247199"/>
            <a:ext cx="372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Libby@smartupacademy.org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Yonatan@smartupacademy.org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DE8F31-29EE-C685-2451-90C0CF1057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A97A2C-67F7-247C-6390-FF2C8E298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063" y="1425452"/>
            <a:ext cx="7308668" cy="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EC62A-851B-0945-6C92-79A774575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A05C-86A9-1A22-6604-420EFAE8D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00" dirty="0">
                <a:ea typeface="Aptos" panose="020B0004020202020204" pitchFamily="34" charset="0"/>
              </a:rPr>
              <a:t>Product Led Growth </a:t>
            </a:r>
            <a:r>
              <a:rPr lang="en-US" sz="3600" kern="100" dirty="0">
                <a:effectLst/>
                <a:ea typeface="Aptos" panose="020B0004020202020204" pitchFamily="34" charset="0"/>
              </a:rPr>
              <a:t>– Strengths and Weaknesses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4F420-753F-850F-8F1D-1D83AB76C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115" y="1691845"/>
            <a:ext cx="11347755" cy="427809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Weaknesses </a:t>
            </a:r>
          </a:p>
          <a:p>
            <a:pPr marL="0" indent="0">
              <a:buNone/>
            </a:pPr>
            <a:endParaRPr lang="en-US" sz="1100" b="1" dirty="0"/>
          </a:p>
          <a:p>
            <a:pPr>
              <a:spcAft>
                <a:spcPts val="600"/>
              </a:spcAft>
            </a:pPr>
            <a:r>
              <a:rPr lang="en-US" dirty="0"/>
              <a:t>Product must be of very high quality in order to spread – big investment in product </a:t>
            </a:r>
          </a:p>
          <a:p>
            <a:pPr>
              <a:spcAft>
                <a:spcPts val="600"/>
              </a:spcAft>
            </a:pPr>
            <a:r>
              <a:rPr lang="en-US" dirty="0"/>
              <a:t>The transition from FREE to payment is challenging – needs artistry ingenuity, and imagination to make it smooth and acceptable </a:t>
            </a:r>
          </a:p>
          <a:p>
            <a:pPr>
              <a:spcAft>
                <a:spcPts val="600"/>
              </a:spcAft>
            </a:pPr>
            <a:r>
              <a:rPr lang="en-US" dirty="0"/>
              <a:t>Need a large user base for meaningful revenues – big investment in infrastructure and support </a:t>
            </a:r>
          </a:p>
          <a:p>
            <a:pPr>
              <a:spcAft>
                <a:spcPts val="600"/>
              </a:spcAft>
            </a:pPr>
            <a:r>
              <a:rPr lang="en-US" dirty="0"/>
              <a:t>Big investment in making the product enterprise ready to start generating revenues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160E6-3470-597E-59AC-6FAA538E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68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C2915-E21E-8864-E665-587CC68CC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21F5-F8A4-1ECB-76BA-A91F67A5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98" y="888061"/>
            <a:ext cx="10303125" cy="1147750"/>
          </a:xfrm>
        </p:spPr>
        <p:txBody>
          <a:bodyPr/>
          <a:lstStyle/>
          <a:p>
            <a:r>
              <a:rPr lang="en-US" dirty="0"/>
              <a:t>Scalable Business Model – LinkedIn Network Effect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4B6D6-5BFC-B461-89A4-68E3D5DEF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44935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LinkedIn – Co-Founded by Reid Hoffman in 2003, </a:t>
            </a:r>
            <a:br>
              <a:rPr lang="en-US" dirty="0"/>
            </a:br>
            <a:r>
              <a:rPr lang="en-US" dirty="0"/>
              <a:t>launched product in May of 2003</a:t>
            </a:r>
          </a:p>
          <a:p>
            <a:pPr>
              <a:spcAft>
                <a:spcPts val="1200"/>
              </a:spcAft>
            </a:pPr>
            <a:r>
              <a:rPr lang="en-US" dirty="0"/>
              <a:t>Prior to founding LinkedIn, Reid joined PayPal in 2000, as Senior VP of Business Development, reporting to then PayPal’s CEO Elon Musk </a:t>
            </a:r>
          </a:p>
          <a:p>
            <a:pPr>
              <a:spcAft>
                <a:spcPts val="1200"/>
              </a:spcAft>
            </a:pPr>
            <a:r>
              <a:rPr lang="en-US" dirty="0"/>
              <a:t>LinkedIn’s total funding before IPO was $155m </a:t>
            </a:r>
          </a:p>
          <a:p>
            <a:pPr>
              <a:spcAft>
                <a:spcPts val="1200"/>
              </a:spcAft>
            </a:pPr>
            <a:r>
              <a:rPr lang="en-US" dirty="0"/>
              <a:t>Had dinner with Reid Hoffman in 2005 in Silicon Valley to compare notes about ZoomInfo </a:t>
            </a:r>
          </a:p>
          <a:p>
            <a:pPr>
              <a:spcAft>
                <a:spcPts val="1200"/>
              </a:spcAft>
            </a:pPr>
            <a:r>
              <a:rPr lang="en-US" dirty="0"/>
              <a:t>… ZoomInfo used $3m to reach profitability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51C96-7277-ED5F-5D1A-39898FE0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1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087BA-7970-42B2-12CB-17AACD8DD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E457-EB40-D5D5-EA7C-59B57C78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SmartUp Objectives and Vision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84C77-93F4-E605-451F-845A700BD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747180"/>
          </a:xfrm>
        </p:spPr>
        <p:txBody>
          <a:bodyPr/>
          <a:lstStyle/>
          <a:p>
            <a:r>
              <a:rPr lang="en-US" dirty="0"/>
              <a:t>Increase the success rate of startup companies from </a:t>
            </a:r>
            <a:br>
              <a:rPr lang="en-US" dirty="0"/>
            </a:br>
            <a:r>
              <a:rPr lang="en-US" dirty="0"/>
              <a:t>“1 out of 10” to “1 out of 2” (… or 3) </a:t>
            </a:r>
            <a:br>
              <a:rPr lang="en-US" dirty="0"/>
            </a:br>
            <a:endParaRPr lang="en-US" sz="900" dirty="0"/>
          </a:p>
          <a:p>
            <a:r>
              <a:rPr lang="en-US" dirty="0"/>
              <a:t>Success is defined as a company that is: </a:t>
            </a:r>
          </a:p>
          <a:p>
            <a:pPr lvl="1"/>
            <a:r>
              <a:rPr lang="en-US" sz="2800" dirty="0"/>
              <a:t>Profitable </a:t>
            </a:r>
          </a:p>
          <a:p>
            <a:pPr lvl="1"/>
            <a:r>
              <a:rPr lang="en-US" sz="2800" dirty="0"/>
              <a:t>Growing fast </a:t>
            </a:r>
          </a:p>
          <a:p>
            <a:pPr lvl="1"/>
            <a:r>
              <a:rPr lang="en-US" sz="2800" dirty="0"/>
              <a:t>Modest Investment </a:t>
            </a:r>
          </a:p>
          <a:p>
            <a:endParaRPr lang="en-US" sz="1050" dirty="0"/>
          </a:p>
          <a:p>
            <a:r>
              <a:rPr lang="en-US" dirty="0"/>
              <a:t>Most Scalable Business models require a big investment and a good amount of luck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D032C-EB41-A58F-9B7D-E00263BE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853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62329-F4AD-3CA6-1949-4238CEA23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77AF-4028-F29B-AE1F-4BE38E42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SmartUp Objective and Vision, The VC Ratio 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B86D8-3605-E112-360E-C7428F7EB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8" y="1689433"/>
            <a:ext cx="10537049" cy="4416594"/>
          </a:xfrm>
        </p:spPr>
        <p:txBody>
          <a:bodyPr/>
          <a:lstStyle/>
          <a:p>
            <a:r>
              <a:rPr lang="en-US" dirty="0"/>
              <a:t>The VC ratio = Value (at Exit) / Capital (invested) </a:t>
            </a:r>
          </a:p>
          <a:p>
            <a:endParaRPr lang="en-US" sz="1100" dirty="0"/>
          </a:p>
          <a:p>
            <a:pPr>
              <a:spcAft>
                <a:spcPts val="1200"/>
              </a:spcAft>
            </a:pPr>
            <a:r>
              <a:rPr lang="en-US" dirty="0"/>
              <a:t>A company that raised $30m and was sold for $300m, have a VC ratio of 10 = $300m / $30m </a:t>
            </a:r>
          </a:p>
          <a:p>
            <a:pPr>
              <a:spcAft>
                <a:spcPts val="1200"/>
              </a:spcAft>
            </a:pPr>
            <a:r>
              <a:rPr lang="en-US" dirty="0"/>
              <a:t>Not many companies are sold for $300m </a:t>
            </a:r>
          </a:p>
          <a:p>
            <a:endParaRPr lang="en-US" sz="1200" dirty="0"/>
          </a:p>
          <a:p>
            <a:pPr>
              <a:spcAft>
                <a:spcPts val="1200"/>
              </a:spcAft>
            </a:pPr>
            <a:r>
              <a:rPr lang="en-US" dirty="0"/>
              <a:t>A company that raised $3m and was sold for $30m, have a VC ratio of 10 = $30m / $3m</a:t>
            </a:r>
          </a:p>
          <a:p>
            <a:pPr>
              <a:spcAft>
                <a:spcPts val="1200"/>
              </a:spcAft>
            </a:pPr>
            <a:r>
              <a:rPr lang="en-US" dirty="0"/>
              <a:t>Many more companies are sold for $30m </a:t>
            </a:r>
          </a:p>
          <a:p>
            <a:pPr>
              <a:spcAft>
                <a:spcPts val="1200"/>
              </a:spcAft>
            </a:pPr>
            <a:r>
              <a:rPr lang="en-US" dirty="0"/>
              <a:t>A profitable, fast growing company can easily fetch $30m value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24512-9283-58E7-9397-D20F98684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98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74588-AD7A-52DD-FB93-3F0988128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E00-6E0A-9B13-2E9B-683B2BFA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SmartUp Growth Engines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C7991-6B11-0F4D-09F2-ABB9877BE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754587" cy="4862870"/>
          </a:xfrm>
        </p:spPr>
        <p:txBody>
          <a:bodyPr/>
          <a:lstStyle/>
          <a:p>
            <a:r>
              <a:rPr lang="en-US" dirty="0"/>
              <a:t>SmartUp Growth Engines come to solve three different problems</a:t>
            </a:r>
            <a:br>
              <a:rPr lang="en-US" dirty="0"/>
            </a:br>
            <a:endParaRPr lang="en-US" sz="1100" dirty="0"/>
          </a:p>
          <a:p>
            <a:pPr marL="108585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/>
              <a:t>Successfully Introducing a new product concept to a market – Jobs To Be Done </a:t>
            </a:r>
          </a:p>
          <a:p>
            <a:pPr marL="108585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/>
              <a:t>Overcoming what traditionally are non-scalable processes – </a:t>
            </a:r>
            <a:br>
              <a:rPr lang="en-US" sz="2800" dirty="0"/>
            </a:br>
            <a:r>
              <a:rPr lang="en-US" sz="2800" dirty="0"/>
              <a:t>a huge competitive advantage</a:t>
            </a:r>
          </a:p>
          <a:p>
            <a:pPr marL="108585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/>
              <a:t>Branding and Marketing – how to ignite growth from zero, using a relatively small investment, and how to maintain such growth through the life of the company 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E19F4-6D82-7F2C-6505-301620EE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56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B1C2-E9EC-E678-8151-479B2EE5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Innovator’s Dilemma + Crossing the Chasm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0BD54-B095-5294-096F-2DF56EB2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82528"/>
            <a:ext cx="3451961" cy="5197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86566-E03E-918F-0D25-AB7E610CF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67" y="1679695"/>
            <a:ext cx="3411792" cy="52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6294-155A-0A9E-CEDD-2971A1B2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Innovator’s Dilemma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00871-7C8D-CF56-10E5-4CF47317E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297" y="1668017"/>
            <a:ext cx="7285523" cy="4124206"/>
          </a:xfrm>
        </p:spPr>
        <p:txBody>
          <a:bodyPr/>
          <a:lstStyle/>
          <a:p>
            <a:r>
              <a:rPr lang="en-US" dirty="0"/>
              <a:t>The Innovator's Dilemma was written by Clayton Christensen and published in 1997 </a:t>
            </a:r>
            <a:br>
              <a:rPr lang="en-US" dirty="0"/>
            </a:br>
            <a:endParaRPr lang="en-US" sz="800" dirty="0"/>
          </a:p>
          <a:p>
            <a:r>
              <a:rPr lang="en-US" dirty="0"/>
              <a:t>The book became one of the most influential business books, particularly in how it shaped thinking about disruptive innovation.</a:t>
            </a:r>
          </a:p>
          <a:p>
            <a:endParaRPr lang="en-US" sz="800" dirty="0"/>
          </a:p>
          <a:p>
            <a:r>
              <a:rPr lang="en-US" dirty="0"/>
              <a:t>Harvard Business Review (HBR) later named it one of the most important management books ever published.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5C48C-2998-AB3E-CE3F-84FB2668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35B0B-8AAD-3A30-594D-9B7EF49B0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647" y="942074"/>
            <a:ext cx="3883843" cy="59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BEF2-EF92-D61F-2159-CF69EEA5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the Chasm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B7BDD-54C4-44AC-4500-B938232E2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7219535" cy="433965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Published in 1991 by Jeff Moore.  One of the most influential business books </a:t>
            </a:r>
          </a:p>
          <a:p>
            <a:pPr>
              <a:spcAft>
                <a:spcPts val="1800"/>
              </a:spcAft>
            </a:pPr>
            <a:r>
              <a:rPr lang="en-US" dirty="0"/>
              <a:t>The first book to identify and explain why many promising technology startups failed to expand beyond early adopters</a:t>
            </a:r>
          </a:p>
          <a:p>
            <a:pPr>
              <a:spcAft>
                <a:spcPts val="1800"/>
              </a:spcAft>
            </a:pPr>
            <a:r>
              <a:rPr lang="en-US" dirty="0"/>
              <a:t>Introduced the notion of “Beach-heads” and elaborated on the concept of “the Whole Product” when it comes to technology innovation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0FD9A-AB66-588A-FB62-77155895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1D5F1-A66B-30D2-085C-91742F5DA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441" y="1007640"/>
            <a:ext cx="3832393" cy="57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3108-7F43-32A1-1E08-63F9EE4F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the Chasm by Jeff Moore, 1991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1EFEE-56EA-A745-01FF-D1698F5C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FD5DD-00EC-F809-DD61-A76C5B35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511" y="2542798"/>
            <a:ext cx="7749816" cy="442846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022195-1F03-29E1-E3F5-977829127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4127543" cy="418576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Whole Product idea is similar to the concept of Jobs To Be Done </a:t>
            </a:r>
          </a:p>
          <a:p>
            <a:pPr>
              <a:spcAft>
                <a:spcPts val="1200"/>
              </a:spcAft>
            </a:pPr>
            <a:r>
              <a:rPr lang="en-US" dirty="0"/>
              <a:t>Customers don’t really want a product, they want what the product can do for them.  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211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D0E8-9B28-9AD9-1C69-3DBBD7B0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Innovator’s Dilemma + Crossing the Chasm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02C30-3C70-8B61-650A-73DFAD443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835547" cy="3816429"/>
          </a:xfrm>
        </p:spPr>
        <p:txBody>
          <a:bodyPr/>
          <a:lstStyle/>
          <a:p>
            <a:r>
              <a:rPr lang="en-US" dirty="0"/>
              <a:t>Two very different problems </a:t>
            </a:r>
            <a:br>
              <a:rPr lang="en-US" dirty="0"/>
            </a:br>
            <a:endParaRPr lang="en-US" sz="1200" dirty="0"/>
          </a:p>
          <a:p>
            <a:pPr marL="1085850" lvl="1" indent="-514350">
              <a:buFont typeface="+mj-lt"/>
              <a:buAutoNum type="arabicPeriod"/>
            </a:pPr>
            <a:r>
              <a:rPr lang="en-US" sz="2800" dirty="0"/>
              <a:t>New products are hard to explain and comprehend, customers are slow to adopt them </a:t>
            </a:r>
            <a:br>
              <a:rPr lang="en-US" sz="2800" dirty="0"/>
            </a:br>
            <a:endParaRPr lang="en-US" sz="1200" dirty="0"/>
          </a:p>
          <a:p>
            <a:pPr marL="1085850" lvl="1" indent="-514350">
              <a:buFont typeface="+mj-lt"/>
              <a:buAutoNum type="arabicPeriod"/>
            </a:pPr>
            <a:r>
              <a:rPr lang="en-US" sz="2800" dirty="0"/>
              <a:t>New products are not mature, hard to use, fail often, and take many iterations, a long time, and lots of money to mature </a:t>
            </a:r>
            <a:br>
              <a:rPr lang="en-US" sz="2800" dirty="0"/>
            </a:br>
            <a:endParaRPr lang="en-US" sz="2800" dirty="0"/>
          </a:p>
          <a:p>
            <a:r>
              <a:rPr lang="en-US" dirty="0"/>
              <a:t>The solution: Use “non-scalable” methods to grow and reach profitability, on modest investment, while solving these problems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6C83C-3513-1DD5-1A46-48853978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49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3597-6FD5-2473-3478-13F99E89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9</a:t>
            </a:r>
            <a:r>
              <a:rPr lang="en-US" dirty="0"/>
              <a:t> Out of 10 Startups Fail – </a:t>
            </a:r>
            <a:r>
              <a:rPr lang="en-US" u="sng" dirty="0"/>
              <a:t>You</a:t>
            </a:r>
            <a:r>
              <a:rPr lang="en-US" dirty="0"/>
              <a:t> Can Succeed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7D076-96A0-797A-476C-283801E1C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8" y="1681326"/>
            <a:ext cx="10303847" cy="4591898"/>
          </a:xfrm>
        </p:spPr>
        <p:txBody>
          <a:bodyPr/>
          <a:lstStyle/>
          <a:p>
            <a:pPr marL="0" indent="0" algn="l" rtl="0">
              <a:lnSpc>
                <a:spcPct val="107000"/>
              </a:lnSpc>
              <a:buNone/>
              <a:defRPr/>
            </a:pPr>
            <a:r>
              <a:rPr lang="en-US" dirty="0"/>
              <a:t>The three pillars of a SmartUp successful company:</a:t>
            </a:r>
            <a:br>
              <a:rPr kumimoji="0" lang="en-US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2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Profitable </a:t>
            </a:r>
          </a:p>
          <a:p>
            <a:pPr marR="0" lvl="2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growing</a:t>
            </a:r>
          </a:p>
          <a:p>
            <a:pPr marR="0" lvl="2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Modest investment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dirty="0"/>
              <a:t>Our objective is to increase the success rate from “1 out of 10” to “1 out of 2” (… or 3) </a:t>
            </a:r>
            <a:r>
              <a:rPr lang="en-US" dirty="0" err="1"/>
              <a:t>smartups</a:t>
            </a:r>
            <a:r>
              <a:rPr lang="en-US" dirty="0"/>
              <a:t> succeed </a:t>
            </a:r>
          </a:p>
          <a:p>
            <a:pPr>
              <a:spcAft>
                <a:spcPts val="1200"/>
              </a:spcAft>
            </a:pPr>
            <a:r>
              <a:rPr lang="en-US" dirty="0"/>
              <a:t>Modest investment means less than $3m-$5m investment to bring a company to profitability, instead of $30m-$50m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1B1F3-057E-C9B7-1749-73DF94E9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93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B1063-C2C5-7C26-8304-52EB5441D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0130-9350-913A-A034-6103B1AA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Maturity – </a:t>
            </a:r>
            <a:r>
              <a:rPr lang="en-US" dirty="0" err="1"/>
              <a:t>BioForum</a:t>
            </a:r>
            <a:r>
              <a:rPr lang="en-US" dirty="0"/>
              <a:t>, </a:t>
            </a:r>
            <a:r>
              <a:rPr lang="en-US" dirty="0" err="1"/>
              <a:t>BionData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E87C0-4AB4-BDEA-0E75-9B3E255F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354" y="1625798"/>
            <a:ext cx="10303847" cy="523220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 product to convert clinical trial data to the standard SDTM (</a:t>
            </a:r>
            <a:r>
              <a:rPr lang="en-US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Study Data Tabulation Model) format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474747"/>
                </a:solidFill>
              </a:rPr>
              <a:t>Users are Biostatisticians, and the customers are CRO’s (Clinical Research Organizations) and pharma companies </a:t>
            </a:r>
          </a:p>
          <a:p>
            <a:pPr>
              <a:spcAft>
                <a:spcPts val="1200"/>
              </a:spcAft>
            </a:pPr>
            <a:r>
              <a:rPr lang="en-US" dirty="0"/>
              <a:t>SmartUp started working with </a:t>
            </a:r>
            <a:r>
              <a:rPr lang="en-US" dirty="0" err="1"/>
              <a:t>BioForum</a:t>
            </a:r>
            <a:r>
              <a:rPr lang="en-US" dirty="0"/>
              <a:t> at the end of 2021 </a:t>
            </a:r>
          </a:p>
          <a:p>
            <a:pPr>
              <a:spcAft>
                <a:spcPts val="1200"/>
              </a:spcAft>
            </a:pPr>
            <a:r>
              <a:rPr lang="en-US" dirty="0"/>
              <a:t>Changed business model from product to continue to providing services, but with a higher margin</a:t>
            </a:r>
          </a:p>
          <a:p>
            <a:pPr>
              <a:spcAft>
                <a:spcPts val="1200"/>
              </a:spcAft>
            </a:pPr>
            <a:r>
              <a:rPr lang="en-US" dirty="0"/>
              <a:t>Largest customer – </a:t>
            </a:r>
            <a:r>
              <a:rPr lang="en-US" dirty="0" err="1"/>
              <a:t>MediData</a:t>
            </a:r>
            <a:r>
              <a:rPr lang="en-US" dirty="0"/>
              <a:t>, complex oncology trials data</a:t>
            </a:r>
          </a:p>
          <a:p>
            <a:pPr>
              <a:spcAft>
                <a:spcPts val="1200"/>
              </a:spcAft>
            </a:pPr>
            <a:r>
              <a:rPr lang="en-US" dirty="0"/>
              <a:t>Will generate $1.5m – $2m in 2025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80BC5-D68E-820F-0A79-46889B62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E02F-4FD5-88CC-0FD1-0C6CE81A7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522" y="888061"/>
            <a:ext cx="1605359" cy="6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507D-9C0A-B13A-A8D2-59E33F7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Maturity – </a:t>
            </a:r>
            <a:r>
              <a:rPr lang="en-US" dirty="0" err="1"/>
              <a:t>BioForum</a:t>
            </a:r>
            <a:r>
              <a:rPr lang="en-US" dirty="0"/>
              <a:t>, </a:t>
            </a:r>
            <a:r>
              <a:rPr lang="en-US" dirty="0" err="1"/>
              <a:t>BionData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295FF-398B-9B7A-F6FE-C07F40959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4778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Product is not yet ready</a:t>
            </a:r>
          </a:p>
          <a:p>
            <a:pPr>
              <a:spcAft>
                <a:spcPts val="1200"/>
              </a:spcAft>
            </a:pPr>
            <a:r>
              <a:rPr lang="en-US" dirty="0"/>
              <a:t>Fresh look by a new team at the SDTM process, done internally</a:t>
            </a:r>
          </a:p>
          <a:p>
            <a:pPr>
              <a:spcAft>
                <a:spcPts val="1200"/>
              </a:spcAft>
            </a:pPr>
            <a:r>
              <a:rPr lang="en-US" dirty="0"/>
              <a:t>The world is changing – AI revolution changes the technological and capabilities landscape </a:t>
            </a:r>
          </a:p>
          <a:p>
            <a:pPr>
              <a:spcAft>
                <a:spcPts val="1200"/>
              </a:spcAft>
            </a:pPr>
            <a:r>
              <a:rPr lang="en-US" dirty="0"/>
              <a:t>The company would have failed had we not changed the business model from product to service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F5545-84D2-4F63-6E24-CBB4DF01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32131-83D4-DFF6-91A4-C0885DFB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517" y="868421"/>
            <a:ext cx="1619523" cy="6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5C20A-8676-1075-87A8-9F637F11E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794E-8293-9100-8FCF-0CF5C205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Maturity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E5609-B490-1CCC-9BB8-B7288565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355" y="2774556"/>
            <a:ext cx="10303847" cy="4339650"/>
          </a:xfrm>
        </p:spPr>
        <p:txBody>
          <a:bodyPr/>
          <a:lstStyle/>
          <a:p>
            <a:pPr lvl="0" algn="l" rtl="0"/>
            <a:r>
              <a:rPr lang="en-US" sz="2400" dirty="0" err="1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+mn-cs"/>
                <a:sym typeface="Roboto"/>
              </a:rPr>
              <a:t>Infinipoint</a:t>
            </a:r>
            <a:r>
              <a:rPr lang="en-US" sz="2400" dirty="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+mn-cs"/>
                <a:sym typeface="Roboto"/>
              </a:rPr>
              <a:t> is a </a:t>
            </a:r>
            <a:r>
              <a:rPr lang="en-US" sz="2400" b="1" dirty="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+mn-cs"/>
                <a:sym typeface="Roboto"/>
              </a:rPr>
              <a:t>pioneer</a:t>
            </a:r>
            <a:r>
              <a:rPr lang="en-US" sz="2400" dirty="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+mn-cs"/>
                <a:sym typeface="Roboto"/>
              </a:rPr>
              <a:t> in the Device-Identity-as-Service security category to extend a true zero-trust security posture to devices. </a:t>
            </a:r>
            <a:r>
              <a:rPr lang="en-US" sz="2400" dirty="0" err="1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+mn-cs"/>
                <a:sym typeface="Roboto"/>
              </a:rPr>
              <a:t>Infinipoint</a:t>
            </a:r>
            <a:r>
              <a:rPr lang="en-US" sz="2400" dirty="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+mn-cs"/>
                <a:sym typeface="Roboto"/>
              </a:rPr>
              <a:t> is the only solution that provides Single Sign-On (SSO) authorization integrated with risk-based policies and one-click remediation for non-compliant and vulnerable devices. This reduces risk by protecting access to an organization's data and services while transforming devices to support a world-class security posture. </a:t>
            </a:r>
            <a:r>
              <a:rPr lang="en-US" sz="2400" dirty="0" err="1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+mn-cs"/>
                <a:sym typeface="Roboto"/>
              </a:rPr>
              <a:t>Infinipoint</a:t>
            </a:r>
            <a:r>
              <a:rPr lang="en-US" sz="2400" dirty="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+mn-cs"/>
                <a:sym typeface="Roboto"/>
              </a:rPr>
              <a:t> can do all this in a productive way that maintains business continuity with no disruption to the workforce.</a:t>
            </a:r>
            <a:endParaRPr lang="en-US" sz="2400" dirty="0">
              <a:solidFill>
                <a:schemeClr val="dk1"/>
              </a:solidFill>
              <a:highlight>
                <a:srgbClr val="FFFFFF"/>
              </a:highlight>
              <a:cs typeface="+mn-cs"/>
            </a:endParaRPr>
          </a:p>
          <a:p>
            <a:pPr lvl="0" algn="l" rtl="0"/>
            <a:endParaRPr lang="en-US" sz="2400" dirty="0">
              <a:solidFill>
                <a:srgbClr val="202122"/>
              </a:solidFill>
              <a:highlight>
                <a:srgbClr val="FFFFFF"/>
              </a:highlight>
              <a:cs typeface="+mn-cs"/>
            </a:endParaRPr>
          </a:p>
          <a:p>
            <a:pPr lvl="0" algn="r" rtl="0">
              <a:spcAft>
                <a:spcPts val="1200"/>
              </a:spcAft>
            </a:pPr>
            <a:r>
              <a:rPr lang="en-US" sz="2800" dirty="0">
                <a:solidFill>
                  <a:schemeClr val="dk1"/>
                </a:solidFill>
              </a:rPr>
              <a:t>- </a:t>
            </a:r>
            <a:r>
              <a:rPr lang="en-US" sz="2800" u="sng" dirty="0">
                <a:solidFill>
                  <a:schemeClr val="hlink"/>
                </a:solidFill>
                <a:hlinkClick r:id="rId2"/>
              </a:rPr>
              <a:t>PR Newswire 17 Mar, 2022</a:t>
            </a:r>
            <a:endParaRPr lang="en-US" sz="28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03305-C61A-3C1F-766F-37DEE3704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162" y="1053985"/>
            <a:ext cx="2213040" cy="1426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2B310-72B8-D18A-EF2B-4220E9C47177}"/>
              </a:ext>
            </a:extLst>
          </p:cNvPr>
          <p:cNvSpPr txBox="1"/>
          <p:nvPr/>
        </p:nvSpPr>
        <p:spPr>
          <a:xfrm>
            <a:off x="944797" y="1708644"/>
            <a:ext cx="782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New products are hard to explain and comprehend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566F0-154F-4BE0-6725-A284C92B3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232" y="266858"/>
            <a:ext cx="15119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A39F7-32B0-AF89-399F-8E5DE4B69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236F-D0A2-A1B9-A9F7-97EB69E4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Maturity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20CA9-38B0-6C31-B92A-31A994E1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415" y="2345922"/>
            <a:ext cx="10303847" cy="4814523"/>
          </a:xfrm>
        </p:spPr>
        <p:txBody>
          <a:bodyPr/>
          <a:lstStyle/>
          <a:p>
            <a:pPr algn="l" rtl="0"/>
            <a:r>
              <a:rPr lang="en-US" sz="2400" dirty="0" err="1">
                <a:solidFill>
                  <a:schemeClr val="dk1"/>
                </a:solidFill>
                <a:uFill>
                  <a:noFill/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Novidea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leading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Insurtech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provider of a cloud-native, data-driven insurance management system. Using an open API architecture,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Novidea's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platform enables brokers, agents, MGAs, and carriers to modernize and manage the customer insurance journey, end-to-end, and drive growth across the entire insurance distribution lifecycle. The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Novidea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platform, built to leverage the power of Salesforce's Big Technology, provides a complete ecosystem spanning every aspect of an insurance business, including a 360-degree view of the customer and all stakeholders, an integrated customer-facing policy transactions, and the middle and back office. Brokers, agencies, and MGAs extract more value from their customer and policy data with actionable intelligence from any device, anywhere.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Novidea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supports more than 100 customers across 22 countries.</a:t>
            </a:r>
            <a:endParaRPr lang="en-US" sz="24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EEB4-1D01-9071-4143-D2DC7E681558}"/>
              </a:ext>
            </a:extLst>
          </p:cNvPr>
          <p:cNvSpPr txBox="1"/>
          <p:nvPr/>
        </p:nvSpPr>
        <p:spPr>
          <a:xfrm>
            <a:off x="944797" y="1708644"/>
            <a:ext cx="771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New products are hard to explain and comprehend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717CD-77AD-1CAC-7E05-80E5B896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49" y="1180112"/>
            <a:ext cx="2834886" cy="93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95A901-16ED-4B71-F538-CFE48924C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292" y="238879"/>
            <a:ext cx="15119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E565E-F0FB-9F8E-73BB-7466BA32E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0160-9EFD-4BE1-D384-9390DE24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Maturity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BCB6-68A2-3321-B148-773B903A5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523220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New products are hard to explain and comprehend </a:t>
            </a:r>
          </a:p>
          <a:p>
            <a:pPr>
              <a:spcAft>
                <a:spcPts val="1200"/>
              </a:spcAft>
            </a:pPr>
            <a:r>
              <a:rPr lang="en-US" dirty="0"/>
              <a:t>Prospects don’t really want to change or make changes </a:t>
            </a:r>
          </a:p>
          <a:p>
            <a:pPr>
              <a:spcAft>
                <a:spcPts val="1200"/>
              </a:spcAft>
            </a:pPr>
            <a:r>
              <a:rPr lang="en-US" dirty="0"/>
              <a:t>Prospects are much more averse to risk</a:t>
            </a:r>
            <a:br>
              <a:rPr lang="en-US" dirty="0"/>
            </a:br>
            <a:r>
              <a:rPr lang="en-US" dirty="0"/>
              <a:t> than seek benefits, savings or improvements (….Kahneman)</a:t>
            </a:r>
          </a:p>
          <a:p>
            <a:pPr>
              <a:spcAft>
                <a:spcPts val="1200"/>
              </a:spcAft>
            </a:pPr>
            <a:r>
              <a:rPr lang="en-US" dirty="0"/>
              <a:t>Internal resistance to change by people who might be impacted</a:t>
            </a:r>
          </a:p>
          <a:p>
            <a:pPr>
              <a:spcAft>
                <a:spcPts val="1200"/>
              </a:spcAft>
            </a:pPr>
            <a:r>
              <a:rPr lang="en-US" dirty="0"/>
              <a:t>Prospects and markets are usually far less sophisticated than entrepreneurs think 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D4A58-2327-EFF7-7F9C-EDE514B5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47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6C0EA-11A0-34A5-66EC-EE65B52E0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A2F7-67BD-6E28-524C-2FDAEE64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Maturity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B04C1-42AB-F317-077D-7F5448879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5355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more disruptive the product the harder it is to sell – incremental change is easier to absorb </a:t>
            </a:r>
          </a:p>
          <a:p>
            <a:r>
              <a:rPr lang="en-US" dirty="0"/>
              <a:t>Long sales cycles cost a lot of money and delay revenue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Possible Solution 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Break the sales cycle into steps</a:t>
            </a:r>
          </a:p>
          <a:p>
            <a:pPr>
              <a:spcAft>
                <a:spcPts val="1200"/>
              </a:spcAft>
            </a:pPr>
            <a:r>
              <a:rPr lang="en-US" dirty="0"/>
              <a:t>Package each step as a product that is sellable </a:t>
            </a:r>
          </a:p>
          <a:p>
            <a:pPr>
              <a:spcAft>
                <a:spcPts val="1200"/>
              </a:spcAft>
            </a:pPr>
            <a:r>
              <a:rPr lang="en-US" dirty="0"/>
              <a:t>Turn problems into opportunities </a:t>
            </a:r>
          </a:p>
          <a:p>
            <a:endParaRPr lang="en-US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4F10C-9A1D-2965-1943-5FBA2305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000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2E84-850F-BAB1-5346-B2DA1EF4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Maturity – InteliChain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7D996-820D-3B58-9509-F02C594B2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424731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InteliChain – Demand forecasting tool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Initially aimed at small to medium companies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Priced at $10,000 / year, per business unit</a:t>
            </a:r>
          </a:p>
          <a:p>
            <a:pPr>
              <a:spcAft>
                <a:spcPts val="1200"/>
              </a:spcAft>
            </a:pPr>
            <a:r>
              <a:rPr lang="en-US" dirty="0"/>
              <a:t>Joined SmartUp in mid 2023 </a:t>
            </a:r>
          </a:p>
          <a:p>
            <a:pPr>
              <a:spcAft>
                <a:spcPts val="1200"/>
              </a:spcAft>
            </a:pPr>
            <a:r>
              <a:rPr lang="en-US" dirty="0"/>
              <a:t>Roei Aviram, the founder &amp; CEO, used to work at E&amp;Y, managed many consulting jobs, and delivered many courses</a:t>
            </a:r>
          </a:p>
          <a:p>
            <a:pPr>
              <a:spcAft>
                <a:spcPts val="1200"/>
              </a:spcAft>
            </a:pPr>
            <a:r>
              <a:rPr lang="en-US" dirty="0"/>
              <a:t>Two small design partners </a:t>
            </a:r>
          </a:p>
          <a:p>
            <a:pPr>
              <a:spcAft>
                <a:spcPts val="1200"/>
              </a:spcAft>
            </a:pPr>
            <a:r>
              <a:rPr lang="en-US" dirty="0"/>
              <a:t>Several lengthy sales cycles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D1460-E90B-EFC0-851E-AEAA2BF8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39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EC761-40C0-3DEA-E33B-E7A2CE2CF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5313-2497-73C1-4FAA-A4762351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Maturity – InteliChain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95F19-7882-8A0C-13E9-08279CCCF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0469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We were looking for a Branding Growth Engine + some revenues </a:t>
            </a:r>
          </a:p>
          <a:p>
            <a:pPr>
              <a:spcAft>
                <a:spcPts val="1200"/>
              </a:spcAft>
            </a:pPr>
            <a:r>
              <a:rPr lang="en-US" dirty="0"/>
              <a:t>Roei had several courses that he already delivered in various venues </a:t>
            </a:r>
          </a:p>
          <a:p>
            <a:pPr>
              <a:spcAft>
                <a:spcPts val="1200"/>
              </a:spcAft>
            </a:pPr>
            <a:r>
              <a:rPr lang="en-US" dirty="0"/>
              <a:t>A new Intelichain product was born 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CF52B-9F9E-BF1E-1C39-C008C130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75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D38BB-1D48-EB41-DC64-22C6DC4BD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093E9C-F6EF-A689-F2BA-4BF1F810D9C7}"/>
              </a:ext>
            </a:extLst>
          </p:cNvPr>
          <p:cNvCxnSpPr/>
          <p:nvPr/>
        </p:nvCxnSpPr>
        <p:spPr>
          <a:xfrm>
            <a:off x="1066071" y="6670383"/>
            <a:ext cx="9902340" cy="0"/>
          </a:xfrm>
          <a:prstGeom prst="straightConnector1">
            <a:avLst/>
          </a:prstGeom>
          <a:ln>
            <a:solidFill>
              <a:srgbClr val="48C2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>
            <a:extLst>
              <a:ext uri="{FF2B5EF4-FFF2-40B4-BE49-F238E27FC236}">
                <a16:creationId xmlns:a16="http://schemas.microsoft.com/office/drawing/2014/main" id="{665DD1E3-C308-866A-F97F-E7386D35FA90}"/>
              </a:ext>
            </a:extLst>
          </p:cNvPr>
          <p:cNvSpPr/>
          <p:nvPr/>
        </p:nvSpPr>
        <p:spPr>
          <a:xfrm>
            <a:off x="1087492" y="303201"/>
            <a:ext cx="10588112" cy="5844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91387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Calibri"/>
                <a:sym typeface="Arial"/>
              </a:rPr>
              <a:t>Intelichain’s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Calibri"/>
                <a:sym typeface="Arial"/>
              </a:rPr>
              <a:t> Customers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B172A3-1091-0D6C-BA7A-3900191F83D7}"/>
              </a:ext>
            </a:extLst>
          </p:cNvPr>
          <p:cNvGrpSpPr/>
          <p:nvPr/>
        </p:nvGrpSpPr>
        <p:grpSpPr>
          <a:xfrm>
            <a:off x="191132" y="330495"/>
            <a:ext cx="774341" cy="523180"/>
            <a:chOff x="265703" y="375814"/>
            <a:chExt cx="774341" cy="370946"/>
          </a:xfrm>
          <a:solidFill>
            <a:srgbClr val="48C2BD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4E31AE6-7AB6-0E8E-C5C2-2E3C8F9CED7A}"/>
                </a:ext>
              </a:extLst>
            </p:cNvPr>
            <p:cNvSpPr/>
            <p:nvPr/>
          </p:nvSpPr>
          <p:spPr>
            <a:xfrm>
              <a:off x="265703" y="454806"/>
              <a:ext cx="117292" cy="146017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97FA3B1-B1B3-F97B-4563-C56EFA547DE0}"/>
                </a:ext>
              </a:extLst>
            </p:cNvPr>
            <p:cNvSpPr/>
            <p:nvPr/>
          </p:nvSpPr>
          <p:spPr>
            <a:xfrm>
              <a:off x="472728" y="403277"/>
              <a:ext cx="117292" cy="242248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AEF02BD-7750-7ED3-CBA4-5F6324F1FFAE}"/>
                </a:ext>
              </a:extLst>
            </p:cNvPr>
            <p:cNvSpPr/>
            <p:nvPr/>
          </p:nvSpPr>
          <p:spPr>
            <a:xfrm>
              <a:off x="922753" y="375814"/>
              <a:ext cx="117291" cy="305921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26EBACD-AE22-B182-489F-36BC460E8A56}"/>
                </a:ext>
              </a:extLst>
            </p:cNvPr>
            <p:cNvSpPr/>
            <p:nvPr/>
          </p:nvSpPr>
          <p:spPr>
            <a:xfrm>
              <a:off x="694367" y="544046"/>
              <a:ext cx="124562" cy="202714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7838FB-F589-2CEC-8504-9960E8763F17}"/>
              </a:ext>
            </a:extLst>
          </p:cNvPr>
          <p:cNvSpPr/>
          <p:nvPr/>
        </p:nvSpPr>
        <p:spPr>
          <a:xfrm>
            <a:off x="4610132" y="6508676"/>
            <a:ext cx="28067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8C2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And more…</a:t>
            </a:r>
            <a:endParaRPr kumimoji="0" lang="en-IL" sz="1600" b="0" i="0" u="none" strike="noStrike" kern="1200" cap="none" spc="0" normalizeH="0" baseline="0" noProof="0" dirty="0">
              <a:ln>
                <a:noFill/>
              </a:ln>
              <a:solidFill>
                <a:srgbClr val="48C2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EFD343C4-CECC-D8F9-B385-1FE8FAA029C3}"/>
              </a:ext>
            </a:extLst>
          </p:cNvPr>
          <p:cNvGrpSpPr/>
          <p:nvPr/>
        </p:nvGrpSpPr>
        <p:grpSpPr>
          <a:xfrm>
            <a:off x="1019544" y="887616"/>
            <a:ext cx="10084962" cy="5454862"/>
            <a:chOff x="305127" y="45251"/>
            <a:chExt cx="11542528" cy="6703914"/>
          </a:xfrm>
        </p:grpSpPr>
        <p:pic>
          <p:nvPicPr>
            <p:cNvPr id="20" name="Picture 2" descr="Fresh Vegetables logos - Strauss Group">
              <a:extLst>
                <a:ext uri="{FF2B5EF4-FFF2-40B4-BE49-F238E27FC236}">
                  <a16:creationId xmlns:a16="http://schemas.microsoft.com/office/drawing/2014/main" id="{91A5ABB8-F455-6FB6-B61A-4B14D519A8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3"/>
            <a:stretch/>
          </p:blipFill>
          <p:spPr bwMode="auto">
            <a:xfrm>
              <a:off x="486904" y="105859"/>
              <a:ext cx="1147717" cy="698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Leiman Schlussel | LinkedIn">
              <a:extLst>
                <a:ext uri="{FF2B5EF4-FFF2-40B4-BE49-F238E27FC236}">
                  <a16:creationId xmlns:a16="http://schemas.microsoft.com/office/drawing/2014/main" id="{9944D135-D7F8-CC4E-E02F-69A429FD0B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3" b="17560"/>
            <a:stretch/>
          </p:blipFill>
          <p:spPr bwMode="auto">
            <a:xfrm>
              <a:off x="2024523" y="90938"/>
              <a:ext cx="823508" cy="61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A blue and red logo&#10;&#10;Description automatically generated">
              <a:extLst>
                <a:ext uri="{FF2B5EF4-FFF2-40B4-BE49-F238E27FC236}">
                  <a16:creationId xmlns:a16="http://schemas.microsoft.com/office/drawing/2014/main" id="{ABF5BA2C-FAEA-A36E-172F-1C0EA26AC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0" r="16873"/>
            <a:stretch/>
          </p:blipFill>
          <p:spPr>
            <a:xfrm>
              <a:off x="3358212" y="105859"/>
              <a:ext cx="823508" cy="640296"/>
            </a:xfrm>
            <a:prstGeom prst="rect">
              <a:avLst/>
            </a:prstGeom>
          </p:spPr>
        </p:pic>
        <p:pic>
          <p:nvPicPr>
            <p:cNvPr id="23" name="Picture 4" descr="Diplomat Group - ESMA">
              <a:extLst>
                <a:ext uri="{FF2B5EF4-FFF2-40B4-BE49-F238E27FC236}">
                  <a16:creationId xmlns:a16="http://schemas.microsoft.com/office/drawing/2014/main" id="{BF5FD681-D034-75E1-0290-8832B980B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3" t="23503" r="7768" b="24204"/>
            <a:stretch/>
          </p:blipFill>
          <p:spPr bwMode="auto">
            <a:xfrm>
              <a:off x="419206" y="1209156"/>
              <a:ext cx="1115143" cy="42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>
              <a:extLst>
                <a:ext uri="{FF2B5EF4-FFF2-40B4-BE49-F238E27FC236}">
                  <a16:creationId xmlns:a16="http://schemas.microsoft.com/office/drawing/2014/main" id="{CF01E65F-4D79-52F3-FA0E-F9525E64A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115" y="206153"/>
              <a:ext cx="1401808" cy="43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Tnuva Dairy &gt; Israel Dairy : Israel Dairy">
              <a:extLst>
                <a:ext uri="{FF2B5EF4-FFF2-40B4-BE49-F238E27FC236}">
                  <a16:creationId xmlns:a16="http://schemas.microsoft.com/office/drawing/2014/main" id="{34A95021-102F-12A9-50FF-257247115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392" y="45251"/>
              <a:ext cx="700904" cy="70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תמונה 22" descr="תמונה שמכילה לוגו, טקסט, גרפיקה, גופן&#10;&#10;התיאור נוצר באופן אוטומטי">
              <a:extLst>
                <a:ext uri="{FF2B5EF4-FFF2-40B4-BE49-F238E27FC236}">
                  <a16:creationId xmlns:a16="http://schemas.microsoft.com/office/drawing/2014/main" id="{4F3EBD95-6C71-5646-B7DC-96A5AC737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966" y="127553"/>
              <a:ext cx="460352" cy="521134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9C6C4A28-B68A-60E2-74CE-EF6291357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5911" y="206153"/>
              <a:ext cx="1861744" cy="285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0">
              <a:extLst>
                <a:ext uri="{FF2B5EF4-FFF2-40B4-BE49-F238E27FC236}">
                  <a16:creationId xmlns:a16="http://schemas.microsoft.com/office/drawing/2014/main" id="{1D8C31A3-EF34-945E-9653-69F8C5665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029" y="235898"/>
              <a:ext cx="1137777" cy="30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Bazan Group Invests in Sustainable Manufacturers, Feelit Technologies -  Feelit">
              <a:extLst>
                <a:ext uri="{FF2B5EF4-FFF2-40B4-BE49-F238E27FC236}">
                  <a16:creationId xmlns:a16="http://schemas.microsoft.com/office/drawing/2014/main" id="{DA7AD7CD-63C5-B2F5-AB5C-294729BE46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4" t="25480" r="27149" b="22989"/>
            <a:stretch/>
          </p:blipFill>
          <p:spPr bwMode="auto">
            <a:xfrm>
              <a:off x="482668" y="2867939"/>
              <a:ext cx="1029441" cy="6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6" descr="ADAMA Logo PNG vector in SVG, PDF, AI, CDR format">
              <a:extLst>
                <a:ext uri="{FF2B5EF4-FFF2-40B4-BE49-F238E27FC236}">
                  <a16:creationId xmlns:a16="http://schemas.microsoft.com/office/drawing/2014/main" id="{C05C2F58-AC5F-EBE4-F706-203B698C34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1" t="7697" r="25605" b="9289"/>
            <a:stretch/>
          </p:blipFill>
          <p:spPr bwMode="auto">
            <a:xfrm>
              <a:off x="3511259" y="1015709"/>
              <a:ext cx="515977" cy="66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0" descr="Netafim - Wikipedia">
              <a:extLst>
                <a:ext uri="{FF2B5EF4-FFF2-40B4-BE49-F238E27FC236}">
                  <a16:creationId xmlns:a16="http://schemas.microsoft.com/office/drawing/2014/main" id="{DBBCC9A5-A680-39D0-30CF-ABA9DD8A5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115" y="1109468"/>
              <a:ext cx="1350897" cy="522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0" descr="קבוצת גרנות | אגודה שיתופית חקלאית מרכזית בע״מ">
              <a:extLst>
                <a:ext uri="{FF2B5EF4-FFF2-40B4-BE49-F238E27FC236}">
                  <a16:creationId xmlns:a16="http://schemas.microsoft.com/office/drawing/2014/main" id="{D2BF1BAC-D7AC-95F3-AF27-418D68B733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9" t="17321" r="6509" b="17344"/>
            <a:stretch/>
          </p:blipFill>
          <p:spPr bwMode="auto">
            <a:xfrm>
              <a:off x="3319730" y="2999291"/>
              <a:ext cx="846656" cy="351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תמונה 11" descr="תמונה שמכילה גרפיקה, עיצוב גרפי, גופן, לוגו&#10;&#10;התיאור נוצר באופן אוטומטי">
              <a:extLst>
                <a:ext uri="{FF2B5EF4-FFF2-40B4-BE49-F238E27FC236}">
                  <a16:creationId xmlns:a16="http://schemas.microsoft.com/office/drawing/2014/main" id="{2A9CF941-BD29-D298-2483-7463AB8F9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523" y="2867938"/>
              <a:ext cx="592361" cy="614401"/>
            </a:xfrm>
            <a:prstGeom prst="rect">
              <a:avLst/>
            </a:prstGeom>
          </p:spPr>
        </p:pic>
        <p:pic>
          <p:nvPicPr>
            <p:cNvPr id="34" name="Picture 24">
              <a:extLst>
                <a:ext uri="{FF2B5EF4-FFF2-40B4-BE49-F238E27FC236}">
                  <a16:creationId xmlns:a16="http://schemas.microsoft.com/office/drawing/2014/main" id="{B1E27CEE-B7A7-0496-9DBB-54C58B693A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75" b="18372"/>
            <a:stretch/>
          </p:blipFill>
          <p:spPr bwMode="auto">
            <a:xfrm>
              <a:off x="3358212" y="2099170"/>
              <a:ext cx="937374" cy="32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תמונה 42" descr="תמונה שמכילה גופן, גרפיקה, עיצוב גרפי, טיפוגרפיה&#10;&#10;התיאור נוצר באופן אוטומטי">
              <a:extLst>
                <a:ext uri="{FF2B5EF4-FFF2-40B4-BE49-F238E27FC236}">
                  <a16:creationId xmlns:a16="http://schemas.microsoft.com/office/drawing/2014/main" id="{3F05A36B-4950-61DF-D3D3-17B5EDF44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774" y="2206364"/>
              <a:ext cx="1049005" cy="151276"/>
            </a:xfrm>
            <a:prstGeom prst="rect">
              <a:avLst/>
            </a:prstGeom>
          </p:spPr>
        </p:pic>
        <p:pic>
          <p:nvPicPr>
            <p:cNvPr id="63" name="Picture 12" descr="About - Rhenium">
              <a:extLst>
                <a:ext uri="{FF2B5EF4-FFF2-40B4-BE49-F238E27FC236}">
                  <a16:creationId xmlns:a16="http://schemas.microsoft.com/office/drawing/2014/main" id="{2C277C26-AC73-632D-1F4C-C642A941F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2924" y="1037235"/>
              <a:ext cx="1147718" cy="46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" name="Picture 18">
              <a:extLst>
                <a:ext uri="{FF2B5EF4-FFF2-40B4-BE49-F238E27FC236}">
                  <a16:creationId xmlns:a16="http://schemas.microsoft.com/office/drawing/2014/main" id="{5D19AF2B-6D41-98B4-962C-4D9A84A115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44" b="31748"/>
            <a:stretch/>
          </p:blipFill>
          <p:spPr bwMode="auto">
            <a:xfrm>
              <a:off x="4354142" y="1182329"/>
              <a:ext cx="1400664" cy="290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2">
              <a:extLst>
                <a:ext uri="{FF2B5EF4-FFF2-40B4-BE49-F238E27FC236}">
                  <a16:creationId xmlns:a16="http://schemas.microsoft.com/office/drawing/2014/main" id="{3E40A37C-5F42-07D9-2CB6-F92ED2CF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062" y="1087267"/>
              <a:ext cx="1312430" cy="476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14" descr="TAT Technologies - Foreign Startup | Startup Nation Finder">
              <a:extLst>
                <a:ext uri="{FF2B5EF4-FFF2-40B4-BE49-F238E27FC236}">
                  <a16:creationId xmlns:a16="http://schemas.microsoft.com/office/drawing/2014/main" id="{FD3D24E9-BA0E-4350-F14B-359ADEFD01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23" b="28257"/>
            <a:stretch/>
          </p:blipFill>
          <p:spPr bwMode="auto">
            <a:xfrm>
              <a:off x="7850037" y="1164367"/>
              <a:ext cx="1255410" cy="46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6">
              <a:extLst>
                <a:ext uri="{FF2B5EF4-FFF2-40B4-BE49-F238E27FC236}">
                  <a16:creationId xmlns:a16="http://schemas.microsoft.com/office/drawing/2014/main" id="{39F4883A-1939-3C94-F60E-0AA8933D5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2144" y="1069272"/>
              <a:ext cx="783494" cy="435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1030" descr="A logo for a company&#10;&#10;Description automatically generated">
              <a:extLst>
                <a:ext uri="{FF2B5EF4-FFF2-40B4-BE49-F238E27FC236}">
                  <a16:creationId xmlns:a16="http://schemas.microsoft.com/office/drawing/2014/main" id="{C459EA4D-B873-17B2-1337-4972AD66E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80" b="27632"/>
            <a:stretch/>
          </p:blipFill>
          <p:spPr>
            <a:xfrm>
              <a:off x="323982" y="2184903"/>
              <a:ext cx="1473559" cy="369545"/>
            </a:xfrm>
            <a:prstGeom prst="rect">
              <a:avLst/>
            </a:prstGeom>
          </p:spPr>
        </p:pic>
        <p:pic>
          <p:nvPicPr>
            <p:cNvPr id="1033" name="תמונה 40" descr="תמונה שמכילה טקסט, גופן, גרפיקה, לוגו&#10;&#10;התיאור נוצר באופן אוטומטי">
              <a:extLst>
                <a:ext uri="{FF2B5EF4-FFF2-40B4-BE49-F238E27FC236}">
                  <a16:creationId xmlns:a16="http://schemas.microsoft.com/office/drawing/2014/main" id="{B251F5B0-6C46-7D58-94AE-7959C9C64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50" y="2071283"/>
              <a:ext cx="1368699" cy="304444"/>
            </a:xfrm>
            <a:prstGeom prst="rect">
              <a:avLst/>
            </a:prstGeom>
          </p:spPr>
        </p:pic>
        <p:pic>
          <p:nvPicPr>
            <p:cNvPr id="1035" name="Picture 26" descr="BioBee Sde Eliyahu - Beneficial Insects for Pollination and Pest Management  | Startup Nation Finder">
              <a:extLst>
                <a:ext uri="{FF2B5EF4-FFF2-40B4-BE49-F238E27FC236}">
                  <a16:creationId xmlns:a16="http://schemas.microsoft.com/office/drawing/2014/main" id="{0B056EDA-1A69-F60A-A486-0FB466C5B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8195" y="2974782"/>
              <a:ext cx="1014274" cy="33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תמונה 28" descr="תמונה שמכילה גרפיקה, צילום מסך, גופן, עיגול&#10;&#10;התיאור נוצר באופן אוטומטי">
              <a:extLst>
                <a:ext uri="{FF2B5EF4-FFF2-40B4-BE49-F238E27FC236}">
                  <a16:creationId xmlns:a16="http://schemas.microsoft.com/office/drawing/2014/main" id="{87F4D407-FF8D-4BF1-CED9-B138F5033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892" y="2063227"/>
              <a:ext cx="874881" cy="345961"/>
            </a:xfrm>
            <a:prstGeom prst="rect">
              <a:avLst/>
            </a:prstGeom>
          </p:spPr>
        </p:pic>
        <p:pic>
          <p:nvPicPr>
            <p:cNvPr id="1039" name="Picture 1038" descr="A logo with a blue and green circle&#10;&#10;Description automatically generated">
              <a:extLst>
                <a:ext uri="{FF2B5EF4-FFF2-40B4-BE49-F238E27FC236}">
                  <a16:creationId xmlns:a16="http://schemas.microsoft.com/office/drawing/2014/main" id="{2F8D1152-3902-32B6-A8C4-F7BB1127F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08" b="19482"/>
            <a:stretch/>
          </p:blipFill>
          <p:spPr>
            <a:xfrm>
              <a:off x="9005085" y="2013055"/>
              <a:ext cx="1275141" cy="396133"/>
            </a:xfrm>
            <a:prstGeom prst="rect">
              <a:avLst/>
            </a:prstGeom>
          </p:spPr>
        </p:pic>
        <p:pic>
          <p:nvPicPr>
            <p:cNvPr id="1041" name="Picture 1040" descr="A logo for a city&#10;&#10;Description automatically generated">
              <a:extLst>
                <a:ext uri="{FF2B5EF4-FFF2-40B4-BE49-F238E27FC236}">
                  <a16:creationId xmlns:a16="http://schemas.microsoft.com/office/drawing/2014/main" id="{E4DE6DF9-8CEA-1766-7D04-1A3315B9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0226" y="1925284"/>
              <a:ext cx="1132956" cy="562159"/>
            </a:xfrm>
            <a:prstGeom prst="rect">
              <a:avLst/>
            </a:prstGeom>
          </p:spPr>
        </p:pic>
        <p:pic>
          <p:nvPicPr>
            <p:cNvPr id="1043" name="גרפיקה 6">
              <a:extLst>
                <a:ext uri="{FF2B5EF4-FFF2-40B4-BE49-F238E27FC236}">
                  <a16:creationId xmlns:a16="http://schemas.microsoft.com/office/drawing/2014/main" id="{30017AF9-35D8-8EE0-C59D-733A762C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497134" y="2999291"/>
              <a:ext cx="1233356" cy="294750"/>
            </a:xfrm>
            <a:prstGeom prst="rect">
              <a:avLst/>
            </a:prstGeom>
          </p:spPr>
        </p:pic>
        <p:pic>
          <p:nvPicPr>
            <p:cNvPr id="1045" name="Picture 8" descr="Dykam | LinkedIn">
              <a:extLst>
                <a:ext uri="{FF2B5EF4-FFF2-40B4-BE49-F238E27FC236}">
                  <a16:creationId xmlns:a16="http://schemas.microsoft.com/office/drawing/2014/main" id="{6793D9E3-0475-40F9-FEE4-EC84670106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5" t="17189" r="9296" b="18502"/>
            <a:stretch/>
          </p:blipFill>
          <p:spPr bwMode="auto">
            <a:xfrm>
              <a:off x="6391452" y="2792425"/>
              <a:ext cx="835076" cy="669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תמונה 50" descr="תמונה שמכילה גופן, גרפיקה, עיצוב גרפי, טקסט&#10;&#10;התיאור נוצר באופן אוטומטי">
              <a:extLst>
                <a:ext uri="{FF2B5EF4-FFF2-40B4-BE49-F238E27FC236}">
                  <a16:creationId xmlns:a16="http://schemas.microsoft.com/office/drawing/2014/main" id="{E8A2D892-821E-4F06-C36F-170D829BD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52" y="2029196"/>
              <a:ext cx="1014588" cy="354336"/>
            </a:xfrm>
            <a:prstGeom prst="rect">
              <a:avLst/>
            </a:prstGeom>
          </p:spPr>
        </p:pic>
        <p:pic>
          <p:nvPicPr>
            <p:cNvPr id="1049" name="Picture 1048" descr="A logo with blue and green circles&#10;&#10;Description automatically generated">
              <a:extLst>
                <a:ext uri="{FF2B5EF4-FFF2-40B4-BE49-F238E27FC236}">
                  <a16:creationId xmlns:a16="http://schemas.microsoft.com/office/drawing/2014/main" id="{E4712F8D-E0C5-E266-A50A-476F32731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9" r="20155"/>
            <a:stretch/>
          </p:blipFill>
          <p:spPr>
            <a:xfrm>
              <a:off x="9150511" y="2582946"/>
              <a:ext cx="986874" cy="868433"/>
            </a:xfrm>
            <a:prstGeom prst="rect">
              <a:avLst/>
            </a:prstGeom>
          </p:spPr>
        </p:pic>
        <p:pic>
          <p:nvPicPr>
            <p:cNvPr id="1051" name="Picture 16" descr="Keystone Dental מודיעה על רכישת אוסטיאון מדיקל - נוי תקשורת | סקופר">
              <a:extLst>
                <a:ext uri="{FF2B5EF4-FFF2-40B4-BE49-F238E27FC236}">
                  <a16:creationId xmlns:a16="http://schemas.microsoft.com/office/drawing/2014/main" id="{C61680F7-BF98-FBAF-B34A-121F7B72C3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23" b="29201"/>
            <a:stretch/>
          </p:blipFill>
          <p:spPr bwMode="auto">
            <a:xfrm>
              <a:off x="10280226" y="2937892"/>
              <a:ext cx="1368295" cy="33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3" name="תמונה 48" descr="תמונה שמכילה סמל, עיגול, שרטוט, אומנות קליפיפם&#10;&#10;התיאור נוצר באופן אוטומטי">
              <a:extLst>
                <a:ext uri="{FF2B5EF4-FFF2-40B4-BE49-F238E27FC236}">
                  <a16:creationId xmlns:a16="http://schemas.microsoft.com/office/drawing/2014/main" id="{7579D72C-B76B-3B8F-23B0-ED9488421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80" y="3889505"/>
              <a:ext cx="813215" cy="460192"/>
            </a:xfrm>
            <a:prstGeom prst="rect">
              <a:avLst/>
            </a:prstGeom>
          </p:spPr>
        </p:pic>
        <p:pic>
          <p:nvPicPr>
            <p:cNvPr id="1055" name="תמונה 27" descr="תמונה שמכילה לוגו, גופן, גרפיקה, סמל&#10;&#10;התיאור נוצר באופן אוטומטי">
              <a:extLst>
                <a:ext uri="{FF2B5EF4-FFF2-40B4-BE49-F238E27FC236}">
                  <a16:creationId xmlns:a16="http://schemas.microsoft.com/office/drawing/2014/main" id="{91791656-053C-022E-EC84-8DF71E19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541" y="3889505"/>
              <a:ext cx="924668" cy="451682"/>
            </a:xfrm>
            <a:prstGeom prst="rect">
              <a:avLst/>
            </a:prstGeom>
          </p:spPr>
        </p:pic>
        <p:pic>
          <p:nvPicPr>
            <p:cNvPr id="1057" name="Picture 2" descr="MotoRad Ltd. logo">
              <a:extLst>
                <a:ext uri="{FF2B5EF4-FFF2-40B4-BE49-F238E27FC236}">
                  <a16:creationId xmlns:a16="http://schemas.microsoft.com/office/drawing/2014/main" id="{EC72D057-36BB-718C-D534-D8D21EA90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8" b="30653"/>
            <a:stretch/>
          </p:blipFill>
          <p:spPr bwMode="auto">
            <a:xfrm>
              <a:off x="3078859" y="3846588"/>
              <a:ext cx="1196004" cy="491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28">
              <a:extLst>
                <a:ext uri="{FF2B5EF4-FFF2-40B4-BE49-F238E27FC236}">
                  <a16:creationId xmlns:a16="http://schemas.microsoft.com/office/drawing/2014/main" id="{693763CF-9C38-2FBA-577A-56AD5E4D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046" y="6250279"/>
              <a:ext cx="986874" cy="38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תמונה 30" descr="תמונה שמכילה סמל, לוגו, עיגול&#10;&#10;התיאור נוצר באופן אוטומטי">
              <a:extLst>
                <a:ext uri="{FF2B5EF4-FFF2-40B4-BE49-F238E27FC236}">
                  <a16:creationId xmlns:a16="http://schemas.microsoft.com/office/drawing/2014/main" id="{819461A6-8744-FCF1-9C92-3A963DC8B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0" r="12287"/>
            <a:stretch/>
          </p:blipFill>
          <p:spPr>
            <a:xfrm>
              <a:off x="6439711" y="3827579"/>
              <a:ext cx="752313" cy="469971"/>
            </a:xfrm>
            <a:prstGeom prst="rect">
              <a:avLst/>
            </a:prstGeom>
          </p:spPr>
        </p:pic>
        <p:pic>
          <p:nvPicPr>
            <p:cNvPr id="1060" name="Picture 1059" descr="A blue and grey logo&#10;&#10;Description automatically generated">
              <a:extLst>
                <a:ext uri="{FF2B5EF4-FFF2-40B4-BE49-F238E27FC236}">
                  <a16:creationId xmlns:a16="http://schemas.microsoft.com/office/drawing/2014/main" id="{9A2CF27C-9337-9E54-0C7B-F52AA377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987" y="3935735"/>
              <a:ext cx="1270224" cy="301348"/>
            </a:xfrm>
            <a:prstGeom prst="rect">
              <a:avLst/>
            </a:prstGeom>
          </p:spPr>
        </p:pic>
        <p:pic>
          <p:nvPicPr>
            <p:cNvPr id="1061" name="Picture 10" descr="ראשי - Aaron Montecchio">
              <a:extLst>
                <a:ext uri="{FF2B5EF4-FFF2-40B4-BE49-F238E27FC236}">
                  <a16:creationId xmlns:a16="http://schemas.microsoft.com/office/drawing/2014/main" id="{38F253DB-6C8E-C1F7-FC6C-D9641F6413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976" b="34210"/>
            <a:stretch/>
          </p:blipFill>
          <p:spPr bwMode="auto">
            <a:xfrm>
              <a:off x="9070943" y="3912975"/>
              <a:ext cx="958485" cy="263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תמונה 38" descr="תמונה שמכילה לוגו, גופן, גרפיקה, אומנות קליפיפם&#10;&#10;התיאור נוצר באופן אוטומטי">
              <a:extLst>
                <a:ext uri="{FF2B5EF4-FFF2-40B4-BE49-F238E27FC236}">
                  <a16:creationId xmlns:a16="http://schemas.microsoft.com/office/drawing/2014/main" id="{8FABFAC5-87E8-BA7A-2752-DA714DCD7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36" b="27997"/>
            <a:stretch/>
          </p:blipFill>
          <p:spPr>
            <a:xfrm>
              <a:off x="10437877" y="3894831"/>
              <a:ext cx="940801" cy="346039"/>
            </a:xfrm>
            <a:prstGeom prst="rect">
              <a:avLst/>
            </a:prstGeom>
          </p:spPr>
        </p:pic>
        <p:pic>
          <p:nvPicPr>
            <p:cNvPr id="1063" name="Picture 6" descr="Online Press Kit - Check Point Software">
              <a:extLst>
                <a:ext uri="{FF2B5EF4-FFF2-40B4-BE49-F238E27FC236}">
                  <a16:creationId xmlns:a16="http://schemas.microsoft.com/office/drawing/2014/main" id="{AE7CD2FD-6750-D177-2F19-D2EF5406FD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0" t="20207" r="11230" b="26365"/>
            <a:stretch/>
          </p:blipFill>
          <p:spPr bwMode="auto">
            <a:xfrm>
              <a:off x="4452020" y="4733098"/>
              <a:ext cx="1507557" cy="40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22">
              <a:extLst>
                <a:ext uri="{FF2B5EF4-FFF2-40B4-BE49-F238E27FC236}">
                  <a16:creationId xmlns:a16="http://schemas.microsoft.com/office/drawing/2014/main" id="{7AAE3F2B-54BC-807D-8FC9-074D63AC4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369" y="4879310"/>
              <a:ext cx="929299" cy="20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" name="Picture 1064" descr="A black and orange logo&#10;&#10;Description automatically generated">
              <a:extLst>
                <a:ext uri="{FF2B5EF4-FFF2-40B4-BE49-F238E27FC236}">
                  <a16:creationId xmlns:a16="http://schemas.microsoft.com/office/drawing/2014/main" id="{C81184F8-AA63-3AAC-B8B5-D7060FEF6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0" t="22549" r="9235" b="16958"/>
            <a:stretch/>
          </p:blipFill>
          <p:spPr>
            <a:xfrm>
              <a:off x="3212333" y="4806593"/>
              <a:ext cx="888821" cy="328942"/>
            </a:xfrm>
            <a:prstGeom prst="rect">
              <a:avLst/>
            </a:prstGeom>
          </p:spPr>
        </p:pic>
        <p:pic>
          <p:nvPicPr>
            <p:cNvPr id="1066" name="Picture 4" descr="שרות הוגן מקבוצת אפקון">
              <a:extLst>
                <a:ext uri="{FF2B5EF4-FFF2-40B4-BE49-F238E27FC236}">
                  <a16:creationId xmlns:a16="http://schemas.microsoft.com/office/drawing/2014/main" id="{D88912C3-A1EF-00AA-91CA-EBBFE2739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51" y="4822042"/>
              <a:ext cx="797154" cy="32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" name="תמונה 44" descr="תמונה שמכילה טקסט, גופן, צהוב, גרפיקה&#10;&#10;התיאור נוצר באופן אוטומטי">
              <a:extLst>
                <a:ext uri="{FF2B5EF4-FFF2-40B4-BE49-F238E27FC236}">
                  <a16:creationId xmlns:a16="http://schemas.microsoft.com/office/drawing/2014/main" id="{B439FAB9-E2DC-1E84-DF4C-2BD04C8F9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7" t="16721" r="6020" b="18471"/>
            <a:stretch/>
          </p:blipFill>
          <p:spPr>
            <a:xfrm>
              <a:off x="10367733" y="5546815"/>
              <a:ext cx="1233487" cy="299286"/>
            </a:xfrm>
            <a:prstGeom prst="rect">
              <a:avLst/>
            </a:prstGeom>
          </p:spPr>
        </p:pic>
        <p:pic>
          <p:nvPicPr>
            <p:cNvPr id="1068" name="Picture 1067" descr="A logo with blue squares&#10;&#10;Description automatically generated">
              <a:extLst>
                <a:ext uri="{FF2B5EF4-FFF2-40B4-BE49-F238E27FC236}">
                  <a16:creationId xmlns:a16="http://schemas.microsoft.com/office/drawing/2014/main" id="{FD42052F-905F-9939-BAB5-1FFEEDA8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2" t="38621" r="25325" b="36321"/>
            <a:stretch/>
          </p:blipFill>
          <p:spPr>
            <a:xfrm>
              <a:off x="7673861" y="4641926"/>
              <a:ext cx="1083178" cy="500710"/>
            </a:xfrm>
            <a:prstGeom prst="rect">
              <a:avLst/>
            </a:prstGeom>
          </p:spPr>
        </p:pic>
        <p:pic>
          <p:nvPicPr>
            <p:cNvPr id="1069" name="Picture 66">
              <a:extLst>
                <a:ext uri="{FF2B5EF4-FFF2-40B4-BE49-F238E27FC236}">
                  <a16:creationId xmlns:a16="http://schemas.microsoft.com/office/drawing/2014/main" id="{3EC7C08C-BD0C-03FA-6FFD-1A81C2CC64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2" b="31385"/>
            <a:stretch/>
          </p:blipFill>
          <p:spPr bwMode="auto">
            <a:xfrm>
              <a:off x="4617029" y="5573798"/>
              <a:ext cx="1348019" cy="27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1069" descr="A logo of a company&#10;&#10;Description automatically generated">
              <a:extLst>
                <a:ext uri="{FF2B5EF4-FFF2-40B4-BE49-F238E27FC236}">
                  <a16:creationId xmlns:a16="http://schemas.microsoft.com/office/drawing/2014/main" id="{740FFFF6-A548-93B1-CE48-04EC23327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4" t="3221" r="14768" b="6501"/>
            <a:stretch/>
          </p:blipFill>
          <p:spPr>
            <a:xfrm>
              <a:off x="9059553" y="4489874"/>
              <a:ext cx="1004379" cy="635026"/>
            </a:xfrm>
            <a:prstGeom prst="rect">
              <a:avLst/>
            </a:prstGeom>
          </p:spPr>
        </p:pic>
        <p:pic>
          <p:nvPicPr>
            <p:cNvPr id="1071" name="Picture 68">
              <a:extLst>
                <a:ext uri="{FF2B5EF4-FFF2-40B4-BE49-F238E27FC236}">
                  <a16:creationId xmlns:a16="http://schemas.microsoft.com/office/drawing/2014/main" id="{AB368254-3CBD-D264-BDD9-7223CD24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0835" y="4706874"/>
              <a:ext cx="847075" cy="36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12" descr="Soglowek זוגלובק">
              <a:extLst>
                <a:ext uri="{FF2B5EF4-FFF2-40B4-BE49-F238E27FC236}">
                  <a16:creationId xmlns:a16="http://schemas.microsoft.com/office/drawing/2014/main" id="{CEA036AE-7F4B-E90F-E21C-3D2DEA0BA5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44" b="13713"/>
            <a:stretch/>
          </p:blipFill>
          <p:spPr bwMode="auto">
            <a:xfrm>
              <a:off x="590780" y="5500444"/>
              <a:ext cx="728580" cy="484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4" descr="אחוה אחדות - פארק תעשיות אריאל, אריאל - ייצור ושיווק מזון | איזי">
              <a:extLst>
                <a:ext uri="{FF2B5EF4-FFF2-40B4-BE49-F238E27FC236}">
                  <a16:creationId xmlns:a16="http://schemas.microsoft.com/office/drawing/2014/main" id="{A5D3A81E-3895-B1A9-9540-53F2AC8CB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940" y="5373937"/>
              <a:ext cx="565092" cy="57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תמונה 52" descr="תמונה שמכילה לוגו, גופן, גרפיקה, אדום&#10;&#10;התיאור נוצר באופן אוטומטי">
              <a:extLst>
                <a:ext uri="{FF2B5EF4-FFF2-40B4-BE49-F238E27FC236}">
                  <a16:creationId xmlns:a16="http://schemas.microsoft.com/office/drawing/2014/main" id="{3483B2C5-7475-F3A3-7027-231A29B34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14" b="23060"/>
            <a:stretch/>
          </p:blipFill>
          <p:spPr>
            <a:xfrm>
              <a:off x="3162307" y="5398685"/>
              <a:ext cx="938847" cy="468651"/>
            </a:xfrm>
            <a:prstGeom prst="rect">
              <a:avLst/>
            </a:prstGeom>
          </p:spPr>
        </p:pic>
        <p:pic>
          <p:nvPicPr>
            <p:cNvPr id="1075" name="Picture 1074" descr="A logo with black text&#10;&#10;Description automatically generated with medium confidence">
              <a:extLst>
                <a:ext uri="{FF2B5EF4-FFF2-40B4-BE49-F238E27FC236}">
                  <a16:creationId xmlns:a16="http://schemas.microsoft.com/office/drawing/2014/main" id="{AA9680A4-17B9-5C17-BB1B-FED4EFE27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1390" r="10385" b="30723"/>
            <a:stretch/>
          </p:blipFill>
          <p:spPr>
            <a:xfrm>
              <a:off x="6295255" y="5568855"/>
              <a:ext cx="1206982" cy="277246"/>
            </a:xfrm>
            <a:prstGeom prst="rect">
              <a:avLst/>
            </a:prstGeom>
          </p:spPr>
        </p:pic>
        <p:pic>
          <p:nvPicPr>
            <p:cNvPr id="1076" name="Picture 64">
              <a:extLst>
                <a:ext uri="{FF2B5EF4-FFF2-40B4-BE49-F238E27FC236}">
                  <a16:creationId xmlns:a16="http://schemas.microsoft.com/office/drawing/2014/main" id="{54A285C4-3DD2-B87C-24F7-B917B9731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5447" y="5568855"/>
              <a:ext cx="1009028" cy="22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7" name="Picture 1076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37B375B0-D663-2A89-87D3-F82B0F41C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85" y="4824281"/>
              <a:ext cx="1284204" cy="320594"/>
            </a:xfrm>
            <a:prstGeom prst="rect">
              <a:avLst/>
            </a:prstGeom>
          </p:spPr>
        </p:pic>
        <p:pic>
          <p:nvPicPr>
            <p:cNvPr id="1078" name="Picture 1077" descr="A colorful logo with black text&#10;&#10;Description automatically generated">
              <a:extLst>
                <a:ext uri="{FF2B5EF4-FFF2-40B4-BE49-F238E27FC236}">
                  <a16:creationId xmlns:a16="http://schemas.microsoft.com/office/drawing/2014/main" id="{FBCE21B5-D23D-7BCB-E306-4D3DC9A5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5" r="10632"/>
            <a:stretch/>
          </p:blipFill>
          <p:spPr>
            <a:xfrm>
              <a:off x="7691092" y="5321431"/>
              <a:ext cx="1149504" cy="750053"/>
            </a:xfrm>
            <a:prstGeom prst="rect">
              <a:avLst/>
            </a:prstGeom>
          </p:spPr>
        </p:pic>
        <p:pic>
          <p:nvPicPr>
            <p:cNvPr id="1079" name="Picture 1078" descr="A logo with blue letters&#10;&#10;Description automatically generated">
              <a:extLst>
                <a:ext uri="{FF2B5EF4-FFF2-40B4-BE49-F238E27FC236}">
                  <a16:creationId xmlns:a16="http://schemas.microsoft.com/office/drawing/2014/main" id="{48D1B1CA-365D-3C07-FC43-845A2B61B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050" y="6204921"/>
              <a:ext cx="1658099" cy="493637"/>
            </a:xfrm>
            <a:prstGeom prst="rect">
              <a:avLst/>
            </a:prstGeom>
          </p:spPr>
        </p:pic>
        <p:pic>
          <p:nvPicPr>
            <p:cNvPr id="1080" name="Picture 32" descr="Cynet - Merlin VC">
              <a:extLst>
                <a:ext uri="{FF2B5EF4-FFF2-40B4-BE49-F238E27FC236}">
                  <a16:creationId xmlns:a16="http://schemas.microsoft.com/office/drawing/2014/main" id="{3DF01E19-2586-25E1-BE4C-6BF5BFF061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7" t="36860" r="16881" b="31470"/>
            <a:stretch/>
          </p:blipFill>
          <p:spPr bwMode="auto">
            <a:xfrm>
              <a:off x="305127" y="6287982"/>
              <a:ext cx="1206982" cy="362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תמונה 24" descr="תמונה שמכילה גרפיקה, גופן, עיצוב גרפי, לוגו&#10;&#10;התיאור נוצר באופן אוטומטי">
              <a:extLst>
                <a:ext uri="{FF2B5EF4-FFF2-40B4-BE49-F238E27FC236}">
                  <a16:creationId xmlns:a16="http://schemas.microsoft.com/office/drawing/2014/main" id="{C42B8D55-81C9-5054-D9FB-116BC798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182" y="6155454"/>
              <a:ext cx="1064027" cy="495522"/>
            </a:xfrm>
            <a:prstGeom prst="rect">
              <a:avLst/>
            </a:prstGeom>
          </p:spPr>
        </p:pic>
        <p:pic>
          <p:nvPicPr>
            <p:cNvPr id="1082" name="Picture 74" descr="Publications &amp; Media Relations University Graphic Materials, Logos, and  Standards">
              <a:extLst>
                <a:ext uri="{FF2B5EF4-FFF2-40B4-BE49-F238E27FC236}">
                  <a16:creationId xmlns:a16="http://schemas.microsoft.com/office/drawing/2014/main" id="{EACF3D42-8F6A-73B9-182D-833BC1AB2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452" y="6237799"/>
              <a:ext cx="1229557" cy="33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תמונה 46" descr="תמונה שמכילה טקסט, גופן, צילום מסך, גרפיקה&#10;&#10;התיאור נוצר באופן אוטומטי">
              <a:extLst>
                <a:ext uri="{FF2B5EF4-FFF2-40B4-BE49-F238E27FC236}">
                  <a16:creationId xmlns:a16="http://schemas.microsoft.com/office/drawing/2014/main" id="{46D6DDC2-9886-3CBD-620F-381C5F355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730" y="6237799"/>
              <a:ext cx="586238" cy="511366"/>
            </a:xfrm>
            <a:prstGeom prst="rect">
              <a:avLst/>
            </a:prstGeom>
          </p:spPr>
        </p:pic>
        <p:pic>
          <p:nvPicPr>
            <p:cNvPr id="1084" name="Picture 30" descr="Home - AVGOL">
              <a:extLst>
                <a:ext uri="{FF2B5EF4-FFF2-40B4-BE49-F238E27FC236}">
                  <a16:creationId xmlns:a16="http://schemas.microsoft.com/office/drawing/2014/main" id="{3BCAD4E1-CE80-335A-9647-52B991A80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8" t="18494" r="9436" b="29460"/>
            <a:stretch/>
          </p:blipFill>
          <p:spPr bwMode="auto">
            <a:xfrm>
              <a:off x="10647065" y="6214762"/>
              <a:ext cx="954155" cy="426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תמונה 20" descr="תמונה שמכילה צילום מסך, גופן, טקסט, גרפיקה&#10;&#10;התיאור נוצר באופן אוטומטי">
              <a:extLst>
                <a:ext uri="{FF2B5EF4-FFF2-40B4-BE49-F238E27FC236}">
                  <a16:creationId xmlns:a16="http://schemas.microsoft.com/office/drawing/2014/main" id="{D1392FA2-DE72-D07F-F28B-A2983BBED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8" t="30834" r="7468" b="21600"/>
            <a:stretch/>
          </p:blipFill>
          <p:spPr>
            <a:xfrm>
              <a:off x="9107957" y="6364369"/>
              <a:ext cx="1130383" cy="210220"/>
            </a:xfrm>
            <a:prstGeom prst="rect">
              <a:avLst/>
            </a:prstGeom>
          </p:spPr>
        </p:pic>
        <p:pic>
          <p:nvPicPr>
            <p:cNvPr id="1086" name="תמונה 36" descr="תמונה שמכילה גופן, גרפיקה, לוגו, עיצוב&#10;&#10;התיאור נוצר באופן אוטומטי">
              <a:extLst>
                <a:ext uri="{FF2B5EF4-FFF2-40B4-BE49-F238E27FC236}">
                  <a16:creationId xmlns:a16="http://schemas.microsoft.com/office/drawing/2014/main" id="{AF3A3AEC-B7F2-53C9-DF76-DE813D1D5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2" t="18230" r="752" b="24824"/>
            <a:stretch/>
          </p:blipFill>
          <p:spPr>
            <a:xfrm>
              <a:off x="4476806" y="3891332"/>
              <a:ext cx="1652446" cy="350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977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293FD-21CB-E41A-F340-5732B2A99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E6FD3DF4-CB0F-6E0C-7396-B8698FDF0A20}"/>
              </a:ext>
            </a:extLst>
          </p:cNvPr>
          <p:cNvSpPr/>
          <p:nvPr/>
        </p:nvSpPr>
        <p:spPr>
          <a:xfrm>
            <a:off x="1087492" y="303201"/>
            <a:ext cx="10588112" cy="5844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91387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Calibri"/>
                <a:sym typeface="Arial"/>
              </a:rPr>
              <a:t>Over 25% of the Companies Returned for Another Course/s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3E2C4F-F5BF-33B9-9F2F-752BDEFBBFD6}"/>
              </a:ext>
            </a:extLst>
          </p:cNvPr>
          <p:cNvGrpSpPr/>
          <p:nvPr/>
        </p:nvGrpSpPr>
        <p:grpSpPr>
          <a:xfrm>
            <a:off x="191132" y="330495"/>
            <a:ext cx="774341" cy="523180"/>
            <a:chOff x="265703" y="375814"/>
            <a:chExt cx="774341" cy="370946"/>
          </a:xfrm>
          <a:solidFill>
            <a:srgbClr val="48C2BD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CA4CC67-CE24-6762-E042-EC6E02BF697D}"/>
                </a:ext>
              </a:extLst>
            </p:cNvPr>
            <p:cNvSpPr/>
            <p:nvPr/>
          </p:nvSpPr>
          <p:spPr>
            <a:xfrm>
              <a:off x="265703" y="454806"/>
              <a:ext cx="117292" cy="146017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8ED8387-AB0A-4121-A96E-01DF3D7579C0}"/>
                </a:ext>
              </a:extLst>
            </p:cNvPr>
            <p:cNvSpPr/>
            <p:nvPr/>
          </p:nvSpPr>
          <p:spPr>
            <a:xfrm>
              <a:off x="472728" y="403277"/>
              <a:ext cx="117292" cy="242248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A562736-B3C6-A5A2-7475-08BA7E94328B}"/>
                </a:ext>
              </a:extLst>
            </p:cNvPr>
            <p:cNvSpPr/>
            <p:nvPr/>
          </p:nvSpPr>
          <p:spPr>
            <a:xfrm>
              <a:off x="922753" y="375814"/>
              <a:ext cx="117291" cy="305921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87F6E88-FCF1-460C-AD0F-84B900B55814}"/>
                </a:ext>
              </a:extLst>
            </p:cNvPr>
            <p:cNvSpPr/>
            <p:nvPr/>
          </p:nvSpPr>
          <p:spPr>
            <a:xfrm>
              <a:off x="694367" y="544046"/>
              <a:ext cx="124562" cy="202714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A045A901-C2C9-C96D-BE7B-05AE76C00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89" y="1084061"/>
            <a:ext cx="7705637" cy="566276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1FA45FD-8F81-F26F-213D-CA2F2A956003}"/>
              </a:ext>
            </a:extLst>
          </p:cNvPr>
          <p:cNvSpPr/>
          <p:nvPr/>
        </p:nvSpPr>
        <p:spPr>
          <a:xfrm>
            <a:off x="5006793" y="1210338"/>
            <a:ext cx="2370383" cy="5844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1387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Calibri"/>
                <a:sym typeface="Arial"/>
              </a:rPr>
              <a:t>Number of Companies by Courses Taken</a:t>
            </a:r>
          </a:p>
        </p:txBody>
      </p:sp>
    </p:spTree>
    <p:extLst>
      <p:ext uri="{BB962C8B-B14F-4D97-AF65-F5344CB8AC3E}">
        <p14:creationId xmlns:p14="http://schemas.microsoft.com/office/powerpoint/2010/main" val="212669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8B1F-4EC5-AC3B-9A82-A60D4FDF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SmartUp, Infinite Game, Vision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D2517-F701-BA20-08A0-1D6B0F424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528344" cy="44935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If we increase company success rate by a factor of </a:t>
            </a:r>
            <a:br>
              <a:rPr lang="en-US" dirty="0"/>
            </a:br>
            <a:r>
              <a:rPr lang="en-US" dirty="0"/>
              <a:t>3 or even 5</a:t>
            </a:r>
          </a:p>
          <a:p>
            <a:pPr>
              <a:spcAft>
                <a:spcPts val="1200"/>
              </a:spcAft>
            </a:pPr>
            <a:r>
              <a:rPr lang="en-US" dirty="0"/>
              <a:t>And if we reduce the investment per company by a factor </a:t>
            </a:r>
            <a:br>
              <a:rPr lang="en-US" dirty="0"/>
            </a:br>
            <a:r>
              <a:rPr lang="en-US" dirty="0"/>
              <a:t>of 3 or even 5 </a:t>
            </a:r>
          </a:p>
          <a:p>
            <a:pPr>
              <a:spcAft>
                <a:spcPts val="1200"/>
              </a:spcAft>
            </a:pPr>
            <a:r>
              <a:rPr lang="en-US" dirty="0"/>
              <a:t>We – </a:t>
            </a:r>
            <a:r>
              <a:rPr lang="en-US" b="1" dirty="0"/>
              <a:t>you and us </a:t>
            </a:r>
            <a:r>
              <a:rPr lang="en-US" dirty="0"/>
              <a:t>– can grow the startup industry by a factor </a:t>
            </a:r>
            <a:br>
              <a:rPr lang="en-US" dirty="0"/>
            </a:br>
            <a:r>
              <a:rPr lang="en-US" dirty="0"/>
              <a:t>of 10, with the same amount of investment</a:t>
            </a:r>
          </a:p>
          <a:p>
            <a:pPr>
              <a:spcAft>
                <a:spcPts val="1200"/>
              </a:spcAft>
            </a:pPr>
            <a:r>
              <a:rPr lang="en-US" dirty="0"/>
              <a:t>And can have ten times as many successful founders -  </a:t>
            </a:r>
            <a:r>
              <a:rPr lang="en-US" b="1" dirty="0"/>
              <a:t>YOU</a:t>
            </a:r>
            <a:r>
              <a:rPr lang="en-US" dirty="0"/>
              <a:t> ! </a:t>
            </a:r>
            <a:r>
              <a:rPr lang="en-US" dirty="0">
                <a:sym typeface="Wingdings" panose="05000000000000000000" pitchFamily="2" charset="2"/>
              </a:rPr>
              <a:t>         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E91F2-C597-9640-8BF6-D21C9377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26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C31F9-A35D-8191-1837-180672990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F282-DD32-A80C-59C7-993E0D0E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Maturity – InteliChain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9CB8-70F1-1D6B-23BA-8E1B9F682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4154984"/>
          </a:xfrm>
        </p:spPr>
        <p:txBody>
          <a:bodyPr/>
          <a:lstStyle/>
          <a:p>
            <a:r>
              <a:rPr lang="en-US" dirty="0"/>
              <a:t>The sale cycle:</a:t>
            </a:r>
            <a:br>
              <a:rPr lang="en-US" dirty="0"/>
            </a:br>
            <a:endParaRPr lang="en-US" sz="1400" dirty="0"/>
          </a:p>
          <a:p>
            <a:pPr lvl="1">
              <a:spcAft>
                <a:spcPts val="1200"/>
              </a:spcAft>
            </a:pPr>
            <a:r>
              <a:rPr lang="en-US" dirty="0"/>
              <a:t>Several meetings, over 2-3 months, to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Understand customer needs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Explain and demo the product 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Agree on next steps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Proof of Concept (POC) – Free use of the product for 1-2 months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Negotiate a deal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Sell (… hopefully)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D8401-6FC5-12C3-210D-F1B32D37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00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0B1CF9-9070-CF8B-888B-D2AB50529C1B}"/>
              </a:ext>
            </a:extLst>
          </p:cNvPr>
          <p:cNvSpPr/>
          <p:nvPr/>
        </p:nvSpPr>
        <p:spPr>
          <a:xfrm>
            <a:off x="297913" y="5774689"/>
            <a:ext cx="1739097" cy="4237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Introduction &amp; Value Alignment</a:t>
            </a:r>
            <a:endParaRPr kumimoji="0" lang="en-IL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01C7AF-D188-2F91-F79E-20FD88B24E50}"/>
              </a:ext>
            </a:extLst>
          </p:cNvPr>
          <p:cNvSpPr/>
          <p:nvPr/>
        </p:nvSpPr>
        <p:spPr>
          <a:xfrm>
            <a:off x="2141090" y="5774689"/>
            <a:ext cx="1739097" cy="423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Proof of Value (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PoV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)</a:t>
            </a:r>
            <a:endParaRPr kumimoji="0" lang="en-IL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E10EEC-82C8-B4A9-EDC1-852B028678F2}"/>
              </a:ext>
            </a:extLst>
          </p:cNvPr>
          <p:cNvSpPr/>
          <p:nvPr/>
        </p:nvSpPr>
        <p:spPr>
          <a:xfrm>
            <a:off x="3984267" y="5776150"/>
            <a:ext cx="1739097" cy="4237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Commercial</a:t>
            </a:r>
            <a:endParaRPr kumimoji="0" lang="en-IL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F4DEF38-5136-377C-9B13-1E7740268EE3}"/>
              </a:ext>
            </a:extLst>
          </p:cNvPr>
          <p:cNvGraphicFramePr>
            <a:graphicFrameLocks noGrp="1"/>
          </p:cNvGraphicFramePr>
          <p:nvPr/>
        </p:nvGraphicFramePr>
        <p:xfrm>
          <a:off x="302260" y="1345433"/>
          <a:ext cx="11452441" cy="410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651">
                  <a:extLst>
                    <a:ext uri="{9D8B030D-6E8A-4147-A177-3AD203B41FA5}">
                      <a16:colId xmlns:a16="http://schemas.microsoft.com/office/drawing/2014/main" val="2754208649"/>
                    </a:ext>
                  </a:extLst>
                </a:gridCol>
                <a:gridCol w="2607924">
                  <a:extLst>
                    <a:ext uri="{9D8B030D-6E8A-4147-A177-3AD203B41FA5}">
                      <a16:colId xmlns:a16="http://schemas.microsoft.com/office/drawing/2014/main" val="2314235587"/>
                    </a:ext>
                  </a:extLst>
                </a:gridCol>
                <a:gridCol w="7918866">
                  <a:extLst>
                    <a:ext uri="{9D8B030D-6E8A-4147-A177-3AD203B41FA5}">
                      <a16:colId xmlns:a16="http://schemas.microsoft.com/office/drawing/2014/main" val="1345184393"/>
                    </a:ext>
                  </a:extLst>
                </a:gridCol>
              </a:tblGrid>
              <a:tr h="3945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  <a:endParaRPr lang="en-IL" sz="1600" dirty="0"/>
                    </a:p>
                  </a:txBody>
                  <a:tcPr anchor="ctr">
                    <a:solidFill>
                      <a:srgbClr val="1B20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endParaRPr lang="en-I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1B20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What we need in this meeting</a:t>
                      </a:r>
                      <a:endParaRPr lang="en-IL" sz="1400" dirty="0"/>
                    </a:p>
                  </a:txBody>
                  <a:tcPr anchor="ctr">
                    <a:solidFill>
                      <a:srgbClr val="1B2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78"/>
                  </a:ext>
                </a:extLst>
              </a:tr>
              <a:tr h="30489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</a:rPr>
                        <a:t>Qualification Meeting</a:t>
                      </a:r>
                      <a:endParaRPr lang="en-IL" sz="105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M Sans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of the client’s current process and pain-points (in his own words), the dynamics of stakeholders, budget</a:t>
                      </a:r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64561"/>
                  </a:ext>
                </a:extLst>
              </a:tr>
              <a:tr h="50217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2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Value-based </a:t>
                      </a:r>
                      <a:r>
                        <a:rPr lang="en-IL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Product </a:t>
                      </a: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en-IL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emo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(1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Build a tailor-made demo (id required set another meeting with planning managers to better understand some of the pain)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Build a storyline focusing on business pain</a:t>
                      </a:r>
                      <a:endParaRPr lang="en-IL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411642"/>
                  </a:ext>
                </a:extLst>
              </a:tr>
              <a:tr h="50217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3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POV – step 01:</a:t>
                      </a:r>
                      <a:b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POV Preparation</a:t>
                      </a:r>
                      <a:endParaRPr lang="en-IL" sz="105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Team, Data &amp; logics preparation – Define the POV team, the tested period, the inputs and outputs, work routines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Business preparation  -  success criteria (% of reduction of pain to purchase Intelichain), decision process, </a:t>
                      </a:r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84269"/>
                  </a:ext>
                </a:extLst>
              </a:tr>
              <a:tr h="69946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4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POV – step 02:</a:t>
                      </a:r>
                      <a:b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Value Demonstration Workshop</a:t>
                      </a:r>
                      <a:endParaRPr lang="en-IL" sz="105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Day 1: Quantify and agree on the “Planning Pain” (cost of over &amp; under-forecast) 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Day 2: Quantify and agree on the “Planning Vale” (cost saving resulting from improved forecast accuracy over) 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Day 3: Training on the software</a:t>
                      </a:r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179502"/>
                  </a:ext>
                </a:extLst>
              </a:tr>
              <a:tr h="69946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5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POV – step 03:</a:t>
                      </a:r>
                      <a:b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Presentation to senior management</a:t>
                      </a:r>
                      <a:endParaRPr lang="en-IL" sz="105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 top management the work we have done so far showcasing: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Hard benefits - how success criteria was achieved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Soft benefits – time saved, single source of truth, automatic KPIs, long-term planning, segmentation and analytics</a:t>
                      </a:r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87237"/>
                  </a:ext>
                </a:extLst>
              </a:tr>
              <a:tr h="50217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6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Commercial terms &amp; IT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 sure</a:t>
                      </a:r>
                      <a:r>
                        <a:rPr lang="en-IL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legal &amp; IT </a:t>
                      </a:r>
                      <a:r>
                        <a:rPr lang="en-IL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terms and conditions are aligned </a:t>
                      </a:r>
                    </a:p>
                    <a:p>
                      <a:pPr algn="l"/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46472"/>
                  </a:ext>
                </a:extLst>
              </a:tr>
              <a:tr h="50217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7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Deal Closing/ Access Given  </a:t>
                      </a:r>
                      <a:endParaRPr lang="en-IL" sz="105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 subscription signed, access is given to company’s users</a:t>
                      </a:r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14610"/>
                  </a:ext>
                </a:extLst>
              </a:tr>
            </a:tbl>
          </a:graphicData>
        </a:graphic>
      </p:graphicFrame>
      <p:sp>
        <p:nvSpPr>
          <p:cNvPr id="45" name="Titel 1">
            <a:extLst>
              <a:ext uri="{FF2B5EF4-FFF2-40B4-BE49-F238E27FC236}">
                <a16:creationId xmlns:a16="http://schemas.microsoft.com/office/drawing/2014/main" id="{7259349C-F42B-BC95-9D1C-0BE923AB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06" y="350761"/>
            <a:ext cx="11257494" cy="461624"/>
          </a:xfrm>
        </p:spPr>
        <p:txBody>
          <a:bodyPr wrap="square" lIns="91396" tIns="45700" rIns="91396" bIns="45700">
            <a:sp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de-DE" sz="2400" b="1" kern="0" dirty="0">
                <a:solidFill>
                  <a:prstClr val="black"/>
                </a:solidFill>
                <a:latin typeface="DM Sans" pitchFamily="2" charset="77"/>
                <a:ea typeface="+mn-ea"/>
                <a:cs typeface="Calibri"/>
              </a:rPr>
              <a:t>Before VAP: 7 Steps Sales Funnel – Plain Vallina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93B7DD-CD96-968E-B6E0-A0352319158E}"/>
              </a:ext>
            </a:extLst>
          </p:cNvPr>
          <p:cNvGrpSpPr/>
          <p:nvPr/>
        </p:nvGrpSpPr>
        <p:grpSpPr>
          <a:xfrm>
            <a:off x="191130" y="330494"/>
            <a:ext cx="733662" cy="523180"/>
            <a:chOff x="265703" y="375814"/>
            <a:chExt cx="774341" cy="370946"/>
          </a:xfrm>
          <a:solidFill>
            <a:srgbClr val="48C2BD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2C783E6-3C6D-CBD4-C5EE-F7418812B051}"/>
                </a:ext>
              </a:extLst>
            </p:cNvPr>
            <p:cNvSpPr/>
            <p:nvPr/>
          </p:nvSpPr>
          <p:spPr>
            <a:xfrm>
              <a:off x="265703" y="454806"/>
              <a:ext cx="117292" cy="146017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02E47D55-8D17-D5DB-0E7D-22E54F2FE20C}"/>
                </a:ext>
              </a:extLst>
            </p:cNvPr>
            <p:cNvSpPr/>
            <p:nvPr/>
          </p:nvSpPr>
          <p:spPr>
            <a:xfrm>
              <a:off x="472728" y="403277"/>
              <a:ext cx="117292" cy="242248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CDE0BD7-7509-8C3B-0408-6FA10E32286A}"/>
                </a:ext>
              </a:extLst>
            </p:cNvPr>
            <p:cNvSpPr/>
            <p:nvPr/>
          </p:nvSpPr>
          <p:spPr>
            <a:xfrm>
              <a:off x="922753" y="375814"/>
              <a:ext cx="117291" cy="305921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B44BDB6-42B4-DBE7-14BC-9D403B56E373}"/>
                </a:ext>
              </a:extLst>
            </p:cNvPr>
            <p:cNvSpPr/>
            <p:nvPr/>
          </p:nvSpPr>
          <p:spPr>
            <a:xfrm>
              <a:off x="694367" y="544046"/>
              <a:ext cx="124562" cy="202714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BC3BD3A9-85DF-C62D-236F-D18C0C831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6" y="6358437"/>
            <a:ext cx="1584959" cy="346710"/>
          </a:xfrm>
          <a:prstGeom prst="rect">
            <a:avLst/>
          </a:prstGeom>
        </p:spPr>
      </p:pic>
      <p:cxnSp>
        <p:nvCxnSpPr>
          <p:cNvPr id="67" name="Straight Connector 41">
            <a:extLst>
              <a:ext uri="{FF2B5EF4-FFF2-40B4-BE49-F238E27FC236}">
                <a16:creationId xmlns:a16="http://schemas.microsoft.com/office/drawing/2014/main" id="{63BECFA1-C68E-65A1-7FD2-50E13144F680}"/>
              </a:ext>
            </a:extLst>
          </p:cNvPr>
          <p:cNvCxnSpPr>
            <a:cxnSpLocks/>
          </p:cNvCxnSpPr>
          <p:nvPr/>
        </p:nvCxnSpPr>
        <p:spPr>
          <a:xfrm flipV="1">
            <a:off x="302260" y="2533581"/>
            <a:ext cx="11452440" cy="1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41">
            <a:extLst>
              <a:ext uri="{FF2B5EF4-FFF2-40B4-BE49-F238E27FC236}">
                <a16:creationId xmlns:a16="http://schemas.microsoft.com/office/drawing/2014/main" id="{B85BB303-E713-474A-9204-180F32E58D85}"/>
              </a:ext>
            </a:extLst>
          </p:cNvPr>
          <p:cNvCxnSpPr>
            <a:cxnSpLocks/>
          </p:cNvCxnSpPr>
          <p:nvPr/>
        </p:nvCxnSpPr>
        <p:spPr>
          <a:xfrm flipV="1">
            <a:off x="219579" y="4436694"/>
            <a:ext cx="11452440" cy="1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07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0B1CF9-9070-CF8B-888B-D2AB50529C1B}"/>
              </a:ext>
            </a:extLst>
          </p:cNvPr>
          <p:cNvSpPr/>
          <p:nvPr/>
        </p:nvSpPr>
        <p:spPr>
          <a:xfrm>
            <a:off x="297913" y="5774689"/>
            <a:ext cx="1739097" cy="4237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Introduction &amp; Value Alignment</a:t>
            </a:r>
            <a:endParaRPr kumimoji="0" lang="en-IL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01C7AF-D188-2F91-F79E-20FD88B24E50}"/>
              </a:ext>
            </a:extLst>
          </p:cNvPr>
          <p:cNvSpPr/>
          <p:nvPr/>
        </p:nvSpPr>
        <p:spPr>
          <a:xfrm>
            <a:off x="2141090" y="5774689"/>
            <a:ext cx="1739097" cy="423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Proof of Value (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PoV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)</a:t>
            </a:r>
            <a:endParaRPr kumimoji="0" lang="en-IL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E10EEC-82C8-B4A9-EDC1-852B028678F2}"/>
              </a:ext>
            </a:extLst>
          </p:cNvPr>
          <p:cNvSpPr/>
          <p:nvPr/>
        </p:nvSpPr>
        <p:spPr>
          <a:xfrm>
            <a:off x="3984267" y="5776150"/>
            <a:ext cx="1739097" cy="4237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Commercial</a:t>
            </a:r>
            <a:endParaRPr kumimoji="0" lang="en-IL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F4DEF38-5136-377C-9B13-1E7740268EE3}"/>
              </a:ext>
            </a:extLst>
          </p:cNvPr>
          <p:cNvGraphicFramePr>
            <a:graphicFrameLocks noGrp="1"/>
          </p:cNvGraphicFramePr>
          <p:nvPr/>
        </p:nvGraphicFramePr>
        <p:xfrm>
          <a:off x="302260" y="1345433"/>
          <a:ext cx="11452441" cy="410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651">
                  <a:extLst>
                    <a:ext uri="{9D8B030D-6E8A-4147-A177-3AD203B41FA5}">
                      <a16:colId xmlns:a16="http://schemas.microsoft.com/office/drawing/2014/main" val="2754208649"/>
                    </a:ext>
                  </a:extLst>
                </a:gridCol>
                <a:gridCol w="2607924">
                  <a:extLst>
                    <a:ext uri="{9D8B030D-6E8A-4147-A177-3AD203B41FA5}">
                      <a16:colId xmlns:a16="http://schemas.microsoft.com/office/drawing/2014/main" val="2314235587"/>
                    </a:ext>
                  </a:extLst>
                </a:gridCol>
                <a:gridCol w="7918866">
                  <a:extLst>
                    <a:ext uri="{9D8B030D-6E8A-4147-A177-3AD203B41FA5}">
                      <a16:colId xmlns:a16="http://schemas.microsoft.com/office/drawing/2014/main" val="1345184393"/>
                    </a:ext>
                  </a:extLst>
                </a:gridCol>
              </a:tblGrid>
              <a:tr h="3945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  <a:endParaRPr lang="en-IL" sz="1600" dirty="0"/>
                    </a:p>
                  </a:txBody>
                  <a:tcPr anchor="ctr">
                    <a:solidFill>
                      <a:srgbClr val="1B20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endParaRPr lang="en-I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1B20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What we need in this meeting</a:t>
                      </a:r>
                      <a:endParaRPr lang="en-IL" sz="1400" dirty="0"/>
                    </a:p>
                  </a:txBody>
                  <a:tcPr anchor="ctr">
                    <a:solidFill>
                      <a:srgbClr val="1B2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78"/>
                  </a:ext>
                </a:extLst>
              </a:tr>
              <a:tr h="30489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</a:rPr>
                        <a:t>Qualification Meeting</a:t>
                      </a:r>
                      <a:endParaRPr lang="en-IL" sz="105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M Sans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of the client’s current process and pain-points (in his own words), the dynamics of stakeholders, budget</a:t>
                      </a:r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64561"/>
                  </a:ext>
                </a:extLst>
              </a:tr>
              <a:tr h="50217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2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Value-based </a:t>
                      </a:r>
                      <a:r>
                        <a:rPr lang="en-IL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Product </a:t>
                      </a: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en-IL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emo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(1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Build a tailor-made demo (id required set another meeting with planning managers to better understand some of the pain)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Build a storyline focusing on business pain</a:t>
                      </a:r>
                      <a:endParaRPr lang="en-IL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411642"/>
                  </a:ext>
                </a:extLst>
              </a:tr>
              <a:tr h="50217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3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POV – step 01:</a:t>
                      </a:r>
                      <a:b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POV Preparation</a:t>
                      </a:r>
                      <a:endParaRPr lang="en-IL" sz="105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Team, Data &amp; logics preparation – Define the POV team, the tested period, the inputs and outputs, work routines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Business preparation  -  success criteria (% of reduction of pain to purchase Intelichain), decision process, </a:t>
                      </a:r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84269"/>
                  </a:ext>
                </a:extLst>
              </a:tr>
              <a:tr h="69946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4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POV – step 02:</a:t>
                      </a:r>
                      <a:b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Value Demonstration Workshop</a:t>
                      </a:r>
                      <a:endParaRPr lang="en-IL" sz="105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Day 1: Quantify and agree on the “Planning Pain” (cost of over &amp; under-forecast) 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Day 2: Quantify and agree on the “Planning Vale” (cost saving resulting from improved forecast accuracy over) 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Day 3: Training on the software</a:t>
                      </a:r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179502"/>
                  </a:ext>
                </a:extLst>
              </a:tr>
              <a:tr h="69946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5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POV – step 03:</a:t>
                      </a:r>
                      <a:b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Presentation to senior management</a:t>
                      </a:r>
                      <a:endParaRPr lang="en-IL" sz="105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 top management the work we have done so far showcasing: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Hard benefits - how success criteria was achieved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Soft benefits – time saved, single source of truth, automatic KPIs, long-term planning, segmentation and analytics</a:t>
                      </a:r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87237"/>
                  </a:ext>
                </a:extLst>
              </a:tr>
              <a:tr h="50217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6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Commercial terms &amp; IT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 sure</a:t>
                      </a:r>
                      <a:r>
                        <a:rPr lang="en-IL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legal &amp; IT </a:t>
                      </a:r>
                      <a:r>
                        <a:rPr lang="en-IL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terms and conditions are aligned </a:t>
                      </a:r>
                    </a:p>
                    <a:p>
                      <a:pPr algn="l"/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46472"/>
                  </a:ext>
                </a:extLst>
              </a:tr>
              <a:tr h="50217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7</a:t>
                      </a:r>
                      <a:endParaRPr lang="en-IL" sz="1100" b="1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Deal Closing/ Access Given  </a:t>
                      </a:r>
                      <a:endParaRPr lang="en-IL" sz="105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 subscription signed, access is given to company’s users</a:t>
                      </a:r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I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14610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E593B7DD-CD96-968E-B6E0-A0352319158E}"/>
              </a:ext>
            </a:extLst>
          </p:cNvPr>
          <p:cNvGrpSpPr/>
          <p:nvPr/>
        </p:nvGrpSpPr>
        <p:grpSpPr>
          <a:xfrm>
            <a:off x="191130" y="330494"/>
            <a:ext cx="733662" cy="523180"/>
            <a:chOff x="265703" y="375814"/>
            <a:chExt cx="774341" cy="370946"/>
          </a:xfrm>
          <a:solidFill>
            <a:srgbClr val="48C2BD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2C783E6-3C6D-CBD4-C5EE-F7418812B051}"/>
                </a:ext>
              </a:extLst>
            </p:cNvPr>
            <p:cNvSpPr/>
            <p:nvPr/>
          </p:nvSpPr>
          <p:spPr>
            <a:xfrm>
              <a:off x="265703" y="454806"/>
              <a:ext cx="117292" cy="146017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02E47D55-8D17-D5DB-0E7D-22E54F2FE20C}"/>
                </a:ext>
              </a:extLst>
            </p:cNvPr>
            <p:cNvSpPr/>
            <p:nvPr/>
          </p:nvSpPr>
          <p:spPr>
            <a:xfrm>
              <a:off x="472728" y="403277"/>
              <a:ext cx="117292" cy="242248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CDE0BD7-7509-8C3B-0408-6FA10E32286A}"/>
                </a:ext>
              </a:extLst>
            </p:cNvPr>
            <p:cNvSpPr/>
            <p:nvPr/>
          </p:nvSpPr>
          <p:spPr>
            <a:xfrm>
              <a:off x="922753" y="375814"/>
              <a:ext cx="117291" cy="305921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B44BDB6-42B4-DBE7-14BC-9D403B56E373}"/>
                </a:ext>
              </a:extLst>
            </p:cNvPr>
            <p:cNvSpPr/>
            <p:nvPr/>
          </p:nvSpPr>
          <p:spPr>
            <a:xfrm>
              <a:off x="694367" y="544046"/>
              <a:ext cx="124562" cy="202714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BC3BD3A9-85DF-C62D-236F-D18C0C831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6" y="6358437"/>
            <a:ext cx="1584959" cy="346710"/>
          </a:xfrm>
          <a:prstGeom prst="rect">
            <a:avLst/>
          </a:prstGeom>
        </p:spPr>
      </p:pic>
      <p:cxnSp>
        <p:nvCxnSpPr>
          <p:cNvPr id="67" name="Straight Connector 41">
            <a:extLst>
              <a:ext uri="{FF2B5EF4-FFF2-40B4-BE49-F238E27FC236}">
                <a16:creationId xmlns:a16="http://schemas.microsoft.com/office/drawing/2014/main" id="{63BECFA1-C68E-65A1-7FD2-50E13144F680}"/>
              </a:ext>
            </a:extLst>
          </p:cNvPr>
          <p:cNvCxnSpPr>
            <a:cxnSpLocks/>
          </p:cNvCxnSpPr>
          <p:nvPr/>
        </p:nvCxnSpPr>
        <p:spPr>
          <a:xfrm flipV="1">
            <a:off x="302260" y="2533581"/>
            <a:ext cx="11452440" cy="1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41">
            <a:extLst>
              <a:ext uri="{FF2B5EF4-FFF2-40B4-BE49-F238E27FC236}">
                <a16:creationId xmlns:a16="http://schemas.microsoft.com/office/drawing/2014/main" id="{B85BB303-E713-474A-9204-180F32E58D85}"/>
              </a:ext>
            </a:extLst>
          </p:cNvPr>
          <p:cNvCxnSpPr>
            <a:cxnSpLocks/>
          </p:cNvCxnSpPr>
          <p:nvPr/>
        </p:nvCxnSpPr>
        <p:spPr>
          <a:xfrm flipV="1">
            <a:off x="219579" y="4436694"/>
            <a:ext cx="11452440" cy="1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E1BF8CC-1DCC-7330-5A98-0DF4A3403827}"/>
              </a:ext>
            </a:extLst>
          </p:cNvPr>
          <p:cNvSpPr/>
          <p:nvPr/>
        </p:nvSpPr>
        <p:spPr>
          <a:xfrm>
            <a:off x="275335" y="2028736"/>
            <a:ext cx="11452440" cy="2407811"/>
          </a:xfrm>
          <a:prstGeom prst="rect">
            <a:avLst/>
          </a:prstGeom>
          <a:noFill/>
          <a:ln w="38100">
            <a:solidFill>
              <a:srgbClr val="FF57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6917FCD-5807-60F6-54E4-795119254374}"/>
              </a:ext>
            </a:extLst>
          </p:cNvPr>
          <p:cNvSpPr txBox="1">
            <a:spLocks/>
          </p:cNvSpPr>
          <p:nvPr/>
        </p:nvSpPr>
        <p:spPr>
          <a:xfrm>
            <a:off x="934506" y="350761"/>
            <a:ext cx="9610031" cy="461624"/>
          </a:xfrm>
          <a:prstGeom prst="rect">
            <a:avLst/>
          </a:prstGeom>
        </p:spPr>
        <p:txBody>
          <a:bodyPr vert="horz" wrap="square" lIns="91396" tIns="45700" rIns="91396" bIns="4570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j-ea"/>
                <a:cs typeface="Calibri"/>
              </a:rPr>
              <a:t>Let‘s make it a professional program and get paid $ $ $ $ 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767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9B3EC-E92A-27F0-C7BC-694C93120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3B7E6E13-796C-B07E-84F5-CC5A3EAB37AD}"/>
              </a:ext>
            </a:extLst>
          </p:cNvPr>
          <p:cNvSpPr/>
          <p:nvPr/>
        </p:nvSpPr>
        <p:spPr>
          <a:xfrm>
            <a:off x="1087492" y="303201"/>
            <a:ext cx="10588112" cy="5844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91387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Calibri"/>
                <a:sym typeface="Arial"/>
              </a:rPr>
              <a:t>A Fully Monetized Sales Funnel: From Courses to Software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F8C929-12B5-4184-F8F2-65024003DB13}"/>
              </a:ext>
            </a:extLst>
          </p:cNvPr>
          <p:cNvGrpSpPr/>
          <p:nvPr/>
        </p:nvGrpSpPr>
        <p:grpSpPr>
          <a:xfrm>
            <a:off x="191132" y="330495"/>
            <a:ext cx="774341" cy="523180"/>
            <a:chOff x="265703" y="375814"/>
            <a:chExt cx="774341" cy="370946"/>
          </a:xfrm>
          <a:solidFill>
            <a:srgbClr val="48C2BD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B262DD-0034-619F-81F7-74427EAB3F3B}"/>
                </a:ext>
              </a:extLst>
            </p:cNvPr>
            <p:cNvSpPr/>
            <p:nvPr/>
          </p:nvSpPr>
          <p:spPr>
            <a:xfrm>
              <a:off x="265703" y="454806"/>
              <a:ext cx="117292" cy="146017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38B26-D7CE-1BBD-1C45-75B1F5938F80}"/>
                </a:ext>
              </a:extLst>
            </p:cNvPr>
            <p:cNvSpPr/>
            <p:nvPr/>
          </p:nvSpPr>
          <p:spPr>
            <a:xfrm>
              <a:off x="472728" y="403277"/>
              <a:ext cx="117292" cy="242248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29584DD-5041-79A7-26B0-D6C1CBE9D77A}"/>
                </a:ext>
              </a:extLst>
            </p:cNvPr>
            <p:cNvSpPr/>
            <p:nvPr/>
          </p:nvSpPr>
          <p:spPr>
            <a:xfrm>
              <a:off x="922753" y="375814"/>
              <a:ext cx="117291" cy="305921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5CD761F-A61B-B274-22BD-87B595650BA4}"/>
                </a:ext>
              </a:extLst>
            </p:cNvPr>
            <p:cNvSpPr/>
            <p:nvPr/>
          </p:nvSpPr>
          <p:spPr>
            <a:xfrm>
              <a:off x="694367" y="544046"/>
              <a:ext cx="124562" cy="202714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22170969-42EE-FBDD-4E25-AC4D342D8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67" y="1222737"/>
            <a:ext cx="7790512" cy="547744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52E95D2-B9C2-5DA9-11FD-AE333D181C75}"/>
              </a:ext>
            </a:extLst>
          </p:cNvPr>
          <p:cNvSpPr/>
          <p:nvPr/>
        </p:nvSpPr>
        <p:spPr>
          <a:xfrm>
            <a:off x="4911035" y="1171476"/>
            <a:ext cx="2886161" cy="5844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1387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Calibri"/>
                <a:sym typeface="Arial"/>
              </a:rPr>
              <a:t>Number of Paying Customers by Product / Service</a:t>
            </a:r>
          </a:p>
        </p:txBody>
      </p:sp>
    </p:spTree>
    <p:extLst>
      <p:ext uri="{BB962C8B-B14F-4D97-AF65-F5344CB8AC3E}">
        <p14:creationId xmlns:p14="http://schemas.microsoft.com/office/powerpoint/2010/main" val="1042816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5546DEFB-AB4E-B69C-2E6F-B2C4A2553C21}"/>
              </a:ext>
            </a:extLst>
          </p:cNvPr>
          <p:cNvSpPr/>
          <p:nvPr/>
        </p:nvSpPr>
        <p:spPr>
          <a:xfrm flipH="1">
            <a:off x="2312035" y="4149201"/>
            <a:ext cx="544821" cy="314233"/>
          </a:xfrm>
          <a:prstGeom prst="rtTriangle">
            <a:avLst/>
          </a:prstGeom>
          <a:solidFill>
            <a:srgbClr val="48C2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endParaRPr kumimoji="0" lang="en-IL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E0AE69E3-7A74-279D-BBBF-5EE0B6FADA8E}"/>
              </a:ext>
            </a:extLst>
          </p:cNvPr>
          <p:cNvSpPr/>
          <p:nvPr/>
        </p:nvSpPr>
        <p:spPr>
          <a:xfrm flipH="1">
            <a:off x="10239623" y="4152494"/>
            <a:ext cx="544821" cy="314233"/>
          </a:xfrm>
          <a:prstGeom prst="rtTriangle">
            <a:avLst/>
          </a:prstGeom>
          <a:solidFill>
            <a:srgbClr val="48C2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Arial" panose="020B0604020202020204" pitchFamily="34" charset="0"/>
                <a:sym typeface="Arial"/>
              </a:rPr>
              <a:t>5</a:t>
            </a:r>
            <a:endParaRPr kumimoji="0" lang="en-IL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33E8DC89-46DE-CA32-00CA-E5E3AE53AF2D}"/>
              </a:ext>
            </a:extLst>
          </p:cNvPr>
          <p:cNvSpPr/>
          <p:nvPr/>
        </p:nvSpPr>
        <p:spPr>
          <a:xfrm flipH="1">
            <a:off x="8261943" y="4150769"/>
            <a:ext cx="544821" cy="314233"/>
          </a:xfrm>
          <a:prstGeom prst="rtTriangle">
            <a:avLst/>
          </a:prstGeom>
          <a:solidFill>
            <a:srgbClr val="48C2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Arial" panose="020B0604020202020204" pitchFamily="34" charset="0"/>
                <a:sym typeface="Arial"/>
              </a:rPr>
              <a:t>4</a:t>
            </a:r>
            <a:endParaRPr kumimoji="0" lang="en-IL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05B9DD52-734D-13FD-7BE8-B84E8FB827C7}"/>
              </a:ext>
            </a:extLst>
          </p:cNvPr>
          <p:cNvSpPr/>
          <p:nvPr/>
        </p:nvSpPr>
        <p:spPr>
          <a:xfrm flipH="1">
            <a:off x="6282062" y="4150769"/>
            <a:ext cx="544821" cy="314233"/>
          </a:xfrm>
          <a:prstGeom prst="rtTriangle">
            <a:avLst/>
          </a:prstGeom>
          <a:solidFill>
            <a:srgbClr val="48C2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IL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CEEE4A59-D51C-8D9E-D676-5ACF2C081A5C}"/>
              </a:ext>
            </a:extLst>
          </p:cNvPr>
          <p:cNvSpPr/>
          <p:nvPr/>
        </p:nvSpPr>
        <p:spPr>
          <a:xfrm flipH="1">
            <a:off x="4296410" y="4151074"/>
            <a:ext cx="544821" cy="314233"/>
          </a:xfrm>
          <a:prstGeom prst="rtTriangle">
            <a:avLst/>
          </a:prstGeom>
          <a:solidFill>
            <a:srgbClr val="48C2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endParaRPr kumimoji="0" lang="en-IL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1087492" y="303198"/>
            <a:ext cx="10588112" cy="5844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913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/>
                <a:ea typeface="+mn-ea"/>
                <a:cs typeface="Calibri"/>
                <a:sym typeface="Arial"/>
              </a:rPr>
              <a:t>Value Analysis Program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D5979A10-5A6C-94D4-E413-89DFF24D9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8" y="6358438"/>
            <a:ext cx="1584959" cy="346711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2C9700-CA3D-66DF-4891-1E86D8F30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8" y="6358438"/>
            <a:ext cx="1584959" cy="34671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BF02D8B-6E54-E6DF-C1F7-94E277369AB4}"/>
              </a:ext>
            </a:extLst>
          </p:cNvPr>
          <p:cNvGrpSpPr/>
          <p:nvPr/>
        </p:nvGrpSpPr>
        <p:grpSpPr>
          <a:xfrm>
            <a:off x="191130" y="330494"/>
            <a:ext cx="774341" cy="523180"/>
            <a:chOff x="265703" y="375814"/>
            <a:chExt cx="774341" cy="370946"/>
          </a:xfrm>
          <a:solidFill>
            <a:srgbClr val="48C2BD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2D64D8-7F69-25E3-9848-101A5163B2CA}"/>
                </a:ext>
              </a:extLst>
            </p:cNvPr>
            <p:cNvSpPr/>
            <p:nvPr/>
          </p:nvSpPr>
          <p:spPr>
            <a:xfrm>
              <a:off x="265703" y="454806"/>
              <a:ext cx="117292" cy="146017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B7C7867-36DC-DF20-A8D5-9EC419025729}"/>
                </a:ext>
              </a:extLst>
            </p:cNvPr>
            <p:cNvSpPr/>
            <p:nvPr/>
          </p:nvSpPr>
          <p:spPr>
            <a:xfrm>
              <a:off x="472728" y="403277"/>
              <a:ext cx="117292" cy="242248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C624752-DB7B-4663-9D8A-A4612580E1C4}"/>
                </a:ext>
              </a:extLst>
            </p:cNvPr>
            <p:cNvSpPr/>
            <p:nvPr/>
          </p:nvSpPr>
          <p:spPr>
            <a:xfrm>
              <a:off x="922753" y="375814"/>
              <a:ext cx="117291" cy="305921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56BA68C-EDB3-EC1C-DB60-08EE3CF4F610}"/>
                </a:ext>
              </a:extLst>
            </p:cNvPr>
            <p:cNvSpPr/>
            <p:nvPr/>
          </p:nvSpPr>
          <p:spPr>
            <a:xfrm>
              <a:off x="694367" y="544046"/>
              <a:ext cx="124562" cy="202714"/>
            </a:xfrm>
            <a:prstGeom prst="roundRect">
              <a:avLst/>
            </a:prstGeom>
            <a:grpFill/>
            <a:ln>
              <a:solidFill>
                <a:srgbClr val="48C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Rectangle 7">
            <a:extLst>
              <a:ext uri="{FF2B5EF4-FFF2-40B4-BE49-F238E27FC236}">
                <a16:creationId xmlns:a16="http://schemas.microsoft.com/office/drawing/2014/main" id="{6E3D9C44-CD3B-B15B-479C-153398F23A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590" y="1576253"/>
            <a:ext cx="9618025" cy="531500"/>
          </a:xfrm>
          <a:prstGeom prst="rect">
            <a:avLst/>
          </a:prstGeom>
          <a:solidFill>
            <a:srgbClr val="192549"/>
          </a:solidFill>
          <a:ln w="9525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lIns="120000" tIns="120000" rIns="120000" bIns="120000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28A"/>
              </a:buClr>
              <a:buSzTx/>
              <a:buFontTx/>
              <a:buNone/>
              <a:tabLst/>
              <a:defRPr/>
            </a:pPr>
            <a:r>
              <a:rPr kumimoji="0" lang="en-US" sz="21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/>
                <a:ea typeface="+mn-ea"/>
                <a:cs typeface="Calibri"/>
                <a:sym typeface="Arial"/>
              </a:rPr>
              <a:t>4-6 weeks program</a:t>
            </a:r>
            <a:endParaRPr kumimoji="0" lang="en-US" altLang="he-IL" sz="21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/>
              <a:ea typeface="+mn-ea"/>
              <a:cs typeface="Arial"/>
              <a:sym typeface="Arial"/>
            </a:endParaRPr>
          </a:p>
        </p:txBody>
      </p:sp>
      <p:cxnSp>
        <p:nvCxnSpPr>
          <p:cNvPr id="24" name="AutoShape 18">
            <a:extLst>
              <a:ext uri="{FF2B5EF4-FFF2-40B4-BE49-F238E27FC236}">
                <a16:creationId xmlns:a16="http://schemas.microsoft.com/office/drawing/2014/main" id="{DB3713B7-FC55-0F76-15B2-4F0F11C9097B}"/>
              </a:ext>
            </a:extLst>
          </p:cNvPr>
          <p:cNvCxnSpPr>
            <a:cxnSpLocks noChangeShapeType="1"/>
            <a:stCxn id="12" idx="2"/>
          </p:cNvCxnSpPr>
          <p:nvPr/>
        </p:nvCxnSpPr>
        <p:spPr bwMode="auto">
          <a:xfrm rot="16200000" flipH="1">
            <a:off x="7634074" y="451281"/>
            <a:ext cx="658047" cy="39709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6EF3A9-A88C-FAC9-1B10-B519B6F28E1B}"/>
              </a:ext>
            </a:extLst>
          </p:cNvPr>
          <p:cNvGrpSpPr/>
          <p:nvPr/>
        </p:nvGrpSpPr>
        <p:grpSpPr>
          <a:xfrm>
            <a:off x="1163468" y="2107751"/>
            <a:ext cx="4814137" cy="2351037"/>
            <a:chOff x="872600" y="1580813"/>
            <a:chExt cx="3610603" cy="1763278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F530AB06-F618-9308-A674-ECB9CEF9380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76442" y="2474329"/>
              <a:ext cx="1265311" cy="869762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vert="horz" lIns="120000" tIns="120000" rIns="120000" bIns="120000" rtlCol="0">
              <a:norm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5527" marR="0" lvl="2" indent="-241294" algn="ctr" defTabSz="914377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he-IL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AB81BF4-7BE5-7F59-73F4-E0E03FB00F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2600" y="2077161"/>
              <a:ext cx="1270103" cy="398625"/>
            </a:xfrm>
            <a:prstGeom prst="rect">
              <a:avLst/>
            </a:prstGeom>
            <a:gradFill flip="none" rotWithShape="1">
              <a:gsLst>
                <a:gs pos="0">
                  <a:srgbClr val="3CB6B0">
                    <a:tint val="66000"/>
                    <a:satMod val="160000"/>
                  </a:srgbClr>
                </a:gs>
                <a:gs pos="50000">
                  <a:srgbClr val="3CB6B0">
                    <a:tint val="44500"/>
                    <a:satMod val="160000"/>
                  </a:srgbClr>
                </a:gs>
                <a:gs pos="100000">
                  <a:srgbClr val="3CB6B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lIns="120000" tIns="120000" rIns="120000" bIns="120000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28A"/>
                </a:buClr>
                <a:buSzTx/>
                <a:buFontTx/>
                <a:buNone/>
                <a:tabLst/>
                <a:defRPr/>
              </a:pPr>
              <a:endParaRPr kumimoji="0" lang="en-US" altLang="he-IL" sz="21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13" name="AutoShape 8">
              <a:extLst>
                <a:ext uri="{FF2B5EF4-FFF2-40B4-BE49-F238E27FC236}">
                  <a16:creationId xmlns:a16="http://schemas.microsoft.com/office/drawing/2014/main" id="{C14B56A3-041A-40A7-C788-AC8D59322C6F}"/>
                </a:ext>
              </a:extLst>
            </p:cNvPr>
            <p:cNvCxnSpPr>
              <a:cxnSpLocks noChangeShapeType="1"/>
              <a:stCxn id="12" idx="2"/>
              <a:endCxn id="11" idx="0"/>
            </p:cNvCxnSpPr>
            <p:nvPr/>
          </p:nvCxnSpPr>
          <p:spPr bwMode="auto">
            <a:xfrm rot="5400000">
              <a:off x="2747254" y="341212"/>
              <a:ext cx="496347" cy="29755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102" name="Picture 6" descr="Pain Icon Png #348702 - Free Icons Library">
              <a:extLst>
                <a:ext uri="{FF2B5EF4-FFF2-40B4-BE49-F238E27FC236}">
                  <a16:creationId xmlns:a16="http://schemas.microsoft.com/office/drawing/2014/main" id="{F6739F54-0600-7B9D-62C2-4E1A421AF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455" y="2575819"/>
              <a:ext cx="570535" cy="603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C5A11E-A8DF-424B-BE48-D31D9C80E2F1}"/>
              </a:ext>
            </a:extLst>
          </p:cNvPr>
          <p:cNvGrpSpPr/>
          <p:nvPr/>
        </p:nvGrpSpPr>
        <p:grpSpPr>
          <a:xfrm>
            <a:off x="3148334" y="2118598"/>
            <a:ext cx="2829269" cy="2340191"/>
            <a:chOff x="2361250" y="1588948"/>
            <a:chExt cx="2121952" cy="175514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D44D20E8-AB7B-EFC5-C205-0BD5A98EDB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61250" y="2474329"/>
              <a:ext cx="1270104" cy="869762"/>
            </a:xfrm>
            <a:prstGeom prst="rect">
              <a:avLst/>
            </a:prstGeom>
            <a:noFill/>
            <a:ln w="9525" cap="flat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lIns="120000" tIns="120000" rIns="120000" bIns="12000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5527" marR="0" lvl="2" indent="-241294" algn="l" defTabSz="914377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altLang="he-IL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F203321A-DC30-505A-E089-56165E6B0E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61250" y="2074349"/>
              <a:ext cx="1270104" cy="398625"/>
            </a:xfrm>
            <a:prstGeom prst="rect">
              <a:avLst/>
            </a:prstGeom>
            <a:gradFill flip="none" rotWithShape="1">
              <a:gsLst>
                <a:gs pos="0">
                  <a:srgbClr val="3CB6B0">
                    <a:tint val="66000"/>
                    <a:satMod val="160000"/>
                  </a:srgbClr>
                </a:gs>
                <a:gs pos="50000">
                  <a:srgbClr val="3CB6B0">
                    <a:tint val="44500"/>
                    <a:satMod val="160000"/>
                  </a:srgbClr>
                </a:gs>
                <a:gs pos="100000">
                  <a:srgbClr val="3CB6B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lIns="120000" tIns="120000" rIns="120000" bIns="120000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28A"/>
                </a:buClr>
                <a:buSzTx/>
                <a:buFontTx/>
                <a:buNone/>
                <a:tabLst/>
                <a:defRPr/>
              </a:pPr>
              <a:endParaRPr kumimoji="0" lang="en-US" altLang="he-IL" sz="21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15" name="AutoShape 9">
              <a:extLst>
                <a:ext uri="{FF2B5EF4-FFF2-40B4-BE49-F238E27FC236}">
                  <a16:creationId xmlns:a16="http://schemas.microsoft.com/office/drawing/2014/main" id="{2DEE3088-8E78-108B-26A1-7A762D3477C9}"/>
                </a:ext>
              </a:extLst>
            </p:cNvPr>
            <p:cNvCxnSpPr>
              <a:cxnSpLocks noChangeShapeType="1"/>
              <a:stCxn id="12" idx="2"/>
              <a:endCxn id="9" idx="0"/>
            </p:cNvCxnSpPr>
            <p:nvPr/>
          </p:nvCxnSpPr>
          <p:spPr bwMode="auto">
            <a:xfrm rot="5400000">
              <a:off x="3501468" y="1084480"/>
              <a:ext cx="477265" cy="148620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ctangle 1">
              <a:extLst>
                <a:ext uri="{FF2B5EF4-FFF2-40B4-BE49-F238E27FC236}">
                  <a16:creationId xmlns:a16="http://schemas.microsoft.com/office/drawing/2014/main" id="{40E000B7-EE37-2C6C-00FA-C933CB34BB8C}"/>
                </a:ext>
              </a:extLst>
            </p:cNvPr>
            <p:cNvSpPr/>
            <p:nvPr/>
          </p:nvSpPr>
          <p:spPr>
            <a:xfrm>
              <a:off x="2364087" y="2067134"/>
              <a:ext cx="1270104" cy="438311"/>
            </a:xfrm>
            <a:prstGeom prst="rect">
              <a:avLst/>
            </a:prstGeom>
            <a:ln w="9525">
              <a:noFill/>
            </a:ln>
          </p:spPr>
          <p:txBody>
            <a:bodyPr vert="horz" lIns="0" tIns="0" rIns="0" bIns="0" rtlCol="0" anchor="ctr" anchorCtr="0">
              <a:noAutofit/>
            </a:bodyPr>
            <a:lstStyle/>
            <a:p>
              <a:pPr marL="0" marR="0" lvl="0" indent="0" algn="ctr" defTabSz="9139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Calibri"/>
                  <a:sym typeface="Arial"/>
                </a:rPr>
                <a:t>Value Realization</a:t>
              </a:r>
              <a:endParaRPr kumimoji="0" lang="he-IL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Calibri"/>
                <a:sym typeface="Arial"/>
              </a:endParaRPr>
            </a:p>
          </p:txBody>
        </p:sp>
        <p:pic>
          <p:nvPicPr>
            <p:cNvPr id="4104" name="Picture 8" descr="Value proposition - icon by Adioma">
              <a:extLst>
                <a:ext uri="{FF2B5EF4-FFF2-40B4-BE49-F238E27FC236}">
                  <a16:creationId xmlns:a16="http://schemas.microsoft.com/office/drawing/2014/main" id="{3B80E540-A8C1-D056-0EBB-EBFC690AE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565" y="2658291"/>
              <a:ext cx="646805" cy="43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0D41C9-E7FB-9457-1A68-38ECEC4EBA70}"/>
              </a:ext>
            </a:extLst>
          </p:cNvPr>
          <p:cNvGrpSpPr/>
          <p:nvPr/>
        </p:nvGrpSpPr>
        <p:grpSpPr>
          <a:xfrm>
            <a:off x="5129936" y="2118598"/>
            <a:ext cx="1708944" cy="2340191"/>
            <a:chOff x="3847452" y="1588948"/>
            <a:chExt cx="1281708" cy="175514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9AC987-6B8B-0C25-D247-4E8913586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452" y="2474329"/>
              <a:ext cx="1270104" cy="869762"/>
            </a:xfrm>
            <a:prstGeom prst="rect">
              <a:avLst/>
            </a:prstGeom>
            <a:noFill/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000" tIns="120000" rIns="120000" bIns="120000"/>
            <a:lstStyle>
              <a:lvl1pPr marL="342900" indent="-34290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defRPr sz="2400"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84150" indent="-180975">
                <a:spcBef>
                  <a:spcPct val="20000"/>
                </a:spcBef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811213" indent="-358775">
                <a:spcBef>
                  <a:spcPct val="20000"/>
                </a:spcBef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350963" indent="-360363">
                <a:spcBef>
                  <a:spcPct val="20000"/>
                </a:spcBef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808163" indent="-3603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265363" indent="-3603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722563" indent="-3603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179763" indent="-3603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45527" marR="0" lvl="2" indent="-2412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44546A"/>
                </a:buClr>
                <a:buSzPct val="75000"/>
                <a:buFont typeface="Arial" panose="020B0604020202020204" pitchFamily="34" charset="0"/>
                <a:buChar char="►"/>
                <a:tabLst/>
                <a:defRPr/>
              </a:pPr>
              <a:endParaRPr kumimoji="0" lang="en-GB" altLang="he-IL" sz="21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82CFD46A-FF36-1952-ED8E-E566712EA6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7452" y="2074349"/>
              <a:ext cx="1270104" cy="398625"/>
            </a:xfrm>
            <a:prstGeom prst="rect">
              <a:avLst/>
            </a:prstGeom>
            <a:gradFill flip="none" rotWithShape="1">
              <a:gsLst>
                <a:gs pos="0">
                  <a:srgbClr val="3CB6B0">
                    <a:tint val="66000"/>
                    <a:satMod val="160000"/>
                  </a:srgbClr>
                </a:gs>
                <a:gs pos="50000">
                  <a:srgbClr val="3CB6B0">
                    <a:tint val="44500"/>
                    <a:satMod val="160000"/>
                  </a:srgbClr>
                </a:gs>
                <a:gs pos="100000">
                  <a:srgbClr val="3CB6B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lIns="120000" tIns="120000" rIns="120000" bIns="120000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28A"/>
                </a:buClr>
                <a:buSzTx/>
                <a:buFontTx/>
                <a:buNone/>
                <a:tabLst/>
                <a:defRPr/>
              </a:pPr>
              <a:endParaRPr kumimoji="0" lang="en-US" altLang="he-IL" sz="21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18" name="AutoShape 12">
              <a:extLst>
                <a:ext uri="{FF2B5EF4-FFF2-40B4-BE49-F238E27FC236}">
                  <a16:creationId xmlns:a16="http://schemas.microsoft.com/office/drawing/2014/main" id="{114D15D7-EA97-C3FE-D782-F8C21B2CA038}"/>
                </a:ext>
              </a:extLst>
            </p:cNvPr>
            <p:cNvCxnSpPr>
              <a:cxnSpLocks noChangeShapeType="1"/>
              <a:stCxn id="12" idx="2"/>
              <a:endCxn id="17" idx="0"/>
            </p:cNvCxnSpPr>
            <p:nvPr/>
          </p:nvCxnSpPr>
          <p:spPr bwMode="auto">
            <a:xfrm rot="5400000">
              <a:off x="4244569" y="1827581"/>
              <a:ext cx="477265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Rectangle 1">
              <a:extLst>
                <a:ext uri="{FF2B5EF4-FFF2-40B4-BE49-F238E27FC236}">
                  <a16:creationId xmlns:a16="http://schemas.microsoft.com/office/drawing/2014/main" id="{4A00A498-1170-2BC4-F836-F4341E790D4F}"/>
                </a:ext>
              </a:extLst>
            </p:cNvPr>
            <p:cNvSpPr/>
            <p:nvPr/>
          </p:nvSpPr>
          <p:spPr>
            <a:xfrm>
              <a:off x="3859056" y="2067817"/>
              <a:ext cx="1270104" cy="438311"/>
            </a:xfrm>
            <a:prstGeom prst="rect">
              <a:avLst/>
            </a:prstGeom>
            <a:ln w="9525">
              <a:noFill/>
            </a:ln>
          </p:spPr>
          <p:txBody>
            <a:bodyPr vert="horz" lIns="0" tIns="0" rIns="0" bIns="0" rtlCol="0" anchor="ctr" anchorCtr="0">
              <a:noAutofit/>
            </a:bodyPr>
            <a:lstStyle/>
            <a:p>
              <a:pPr marL="0" marR="0" lvl="0" indent="0" algn="ctr" defTabSz="9139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Calibri"/>
                  <a:sym typeface="Arial"/>
                </a:rPr>
                <a:t>Goal Setting</a:t>
              </a:r>
              <a:endParaRPr kumimoji="0" lang="he-IL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Calibri"/>
                <a:sym typeface="Arial"/>
              </a:endParaRPr>
            </a:p>
          </p:txBody>
        </p:sp>
        <p:pic>
          <p:nvPicPr>
            <p:cNvPr id="4106" name="Picture 10" descr="Icon Goal #95615 - Free Icons Library">
              <a:extLst>
                <a:ext uri="{FF2B5EF4-FFF2-40B4-BE49-F238E27FC236}">
                  <a16:creationId xmlns:a16="http://schemas.microsoft.com/office/drawing/2014/main" id="{83F16F06-377F-11D4-D5AB-4DD618EFE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035" y="2618151"/>
              <a:ext cx="459179" cy="459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0B4E1F-C856-6BC3-7573-42B36D9ED13B}"/>
              </a:ext>
            </a:extLst>
          </p:cNvPr>
          <p:cNvGrpSpPr/>
          <p:nvPr/>
        </p:nvGrpSpPr>
        <p:grpSpPr>
          <a:xfrm>
            <a:off x="5977604" y="2118598"/>
            <a:ext cx="2827409" cy="2340191"/>
            <a:chOff x="4483202" y="1588948"/>
            <a:chExt cx="2120557" cy="1755143"/>
          </a:xfrm>
        </p:grpSpPr>
        <p:cxnSp>
          <p:nvCxnSpPr>
            <p:cNvPr id="21" name="AutoShape 15">
              <a:extLst>
                <a:ext uri="{FF2B5EF4-FFF2-40B4-BE49-F238E27FC236}">
                  <a16:creationId xmlns:a16="http://schemas.microsoft.com/office/drawing/2014/main" id="{F89A94C9-49D4-3EFC-69C4-A57045BF48F8}"/>
                </a:ext>
              </a:extLst>
            </p:cNvPr>
            <p:cNvCxnSpPr>
              <a:cxnSpLocks noChangeShapeType="1"/>
              <a:stCxn id="12" idx="2"/>
              <a:endCxn id="20" idx="0"/>
            </p:cNvCxnSpPr>
            <p:nvPr/>
          </p:nvCxnSpPr>
          <p:spPr bwMode="auto">
            <a:xfrm rot="16200000" flipH="1">
              <a:off x="4987670" y="1084480"/>
              <a:ext cx="477265" cy="148620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4572438-E71F-54D6-ABE9-5D0D9351F271}"/>
                </a:ext>
              </a:extLst>
            </p:cNvPr>
            <p:cNvGrpSpPr/>
            <p:nvPr/>
          </p:nvGrpSpPr>
          <p:grpSpPr>
            <a:xfrm>
              <a:off x="5324630" y="2067134"/>
              <a:ext cx="1279129" cy="1276957"/>
              <a:chOff x="5324630" y="2067134"/>
              <a:chExt cx="1279129" cy="1276957"/>
            </a:xfrm>
          </p:grpSpPr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08DD58D6-FBB5-BC39-9864-D5FDB4192F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333655" y="2074349"/>
                <a:ext cx="1270104" cy="398625"/>
              </a:xfrm>
              <a:prstGeom prst="rect">
                <a:avLst/>
              </a:prstGeom>
              <a:gradFill flip="none" rotWithShape="1">
                <a:gsLst>
                  <a:gs pos="0">
                    <a:srgbClr val="3CB6B0">
                      <a:tint val="66000"/>
                      <a:satMod val="160000"/>
                    </a:srgbClr>
                  </a:gs>
                  <a:gs pos="50000">
                    <a:srgbClr val="3CB6B0">
                      <a:tint val="44500"/>
                      <a:satMod val="160000"/>
                    </a:srgbClr>
                  </a:gs>
                  <a:gs pos="100000">
                    <a:srgbClr val="3CB6B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120000" tIns="120000" rIns="120000" bIns="120000" anchor="ctr"/>
              <a:lstStyle>
                <a:lvl1pPr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28A"/>
                  </a:buClr>
                  <a:buSzTx/>
                  <a:buFontTx/>
                  <a:buNone/>
                  <a:tabLst/>
                  <a:defRPr/>
                </a:pPr>
                <a:endParaRPr kumimoji="0" lang="en-US" altLang="he-IL" sz="2133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35F1811C-7524-2B20-6889-E8A2C3764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3655" y="2474329"/>
                <a:ext cx="1270104" cy="869762"/>
              </a:xfrm>
              <a:prstGeom prst="rect">
                <a:avLst/>
              </a:prstGeom>
              <a:noFill/>
              <a:ln w="9525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0000" tIns="120000" rIns="120000" bIns="120000"/>
              <a:lstStyle>
                <a:lvl1pPr marL="342900" indent="-342900">
                  <a:spcBef>
                    <a:spcPct val="20000"/>
                  </a:spcBef>
                  <a:buClr>
                    <a:srgbClr val="FFD200"/>
                  </a:buClr>
                  <a:buSzPct val="75000"/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D200"/>
                  </a:buClr>
                  <a:buSzPct val="75000"/>
                  <a:buFont typeface="Arial" panose="020B0604020202020204" pitchFamily="34" charset="0"/>
                  <a:defRPr sz="2400" b="1">
                    <a:solidFill>
                      <a:schemeClr val="accent1"/>
                    </a:solidFill>
                    <a:latin typeface="Arial" panose="020B0604020202020204" pitchFamily="34" charset="0"/>
                  </a:defRPr>
                </a:lvl2pPr>
                <a:lvl3pPr marL="184150" indent="-180975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811213" indent="-358775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350963" indent="-360363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Arial" panose="020B0604020202020204" pitchFamily="34" charset="0"/>
                  <a:buChar char="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1808163" indent="-3603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Arial" panose="020B0604020202020204" pitchFamily="34" charset="0"/>
                  <a:buChar char="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265363" indent="-3603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Arial" panose="020B0604020202020204" pitchFamily="34" charset="0"/>
                  <a:buChar char="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722563" indent="-3603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Arial" panose="020B0604020202020204" pitchFamily="34" charset="0"/>
                  <a:buChar char="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179763" indent="-3603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Arial" panose="020B0604020202020204" pitchFamily="34" charset="0"/>
                  <a:buChar char="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45527" marR="0" lvl="2" indent="-241294" algn="l" defTabSz="121917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44546A"/>
                  </a:buClr>
                  <a:buSzPct val="75000"/>
                  <a:buFont typeface="Arial" panose="020B0604020202020204" pitchFamily="34" charset="0"/>
                  <a:buChar char="►"/>
                  <a:tabLst/>
                  <a:defRPr/>
                </a:pPr>
                <a:endParaRPr kumimoji="0" lang="en-GB" altLang="he-IL" sz="2133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733BECF8-81B5-122C-833D-C7DC35EE07E7}"/>
                  </a:ext>
                </a:extLst>
              </p:cNvPr>
              <p:cNvSpPr/>
              <p:nvPr/>
            </p:nvSpPr>
            <p:spPr>
              <a:xfrm>
                <a:off x="5324630" y="2067134"/>
                <a:ext cx="1270104" cy="438311"/>
              </a:xfrm>
              <a:prstGeom prst="rect">
                <a:avLst/>
              </a:prstGeom>
              <a:ln w="9525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 marL="0" marR="0" lvl="0" indent="0" algn="ctr" defTabSz="91392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M Sans" pitchFamily="2" charset="77"/>
                    <a:ea typeface="+mn-ea"/>
                    <a:cs typeface="Calibri"/>
                    <a:sym typeface="Arial"/>
                  </a:rPr>
                  <a:t>High Value Demo</a:t>
                </a:r>
                <a:endParaRPr kumimoji="0" lang="he-IL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Calibri"/>
                  <a:sym typeface="Arial"/>
                </a:endParaRPr>
              </a:p>
            </p:txBody>
          </p:sp>
          <p:pic>
            <p:nvPicPr>
              <p:cNvPr id="27" name="Picture 2" descr="Demo - Free computer icons">
                <a:extLst>
                  <a:ext uri="{FF2B5EF4-FFF2-40B4-BE49-F238E27FC236}">
                    <a16:creationId xmlns:a16="http://schemas.microsoft.com/office/drawing/2014/main" id="{AB3D0FCC-461D-7B8A-A1F1-B67BCB01FA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461" y="2571750"/>
                <a:ext cx="701040" cy="701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AEE357-5248-063F-5A54-1115237CBF09}"/>
              </a:ext>
            </a:extLst>
          </p:cNvPr>
          <p:cNvGrpSpPr/>
          <p:nvPr/>
        </p:nvGrpSpPr>
        <p:grpSpPr>
          <a:xfrm>
            <a:off x="8588909" y="2765799"/>
            <a:ext cx="2218417" cy="1692989"/>
            <a:chOff x="6441681" y="2074349"/>
            <a:chExt cx="1663813" cy="1269742"/>
          </a:xfrm>
        </p:grpSpPr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98C70788-CE54-45BA-10D5-7B1310F20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9857" y="2474329"/>
              <a:ext cx="1270104" cy="869762"/>
            </a:xfrm>
            <a:prstGeom prst="rect">
              <a:avLst/>
            </a:prstGeom>
            <a:noFill/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000" tIns="120000" rIns="120000" bIns="120000"/>
            <a:lstStyle>
              <a:lvl1pPr marL="342900" indent="-34290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defRPr sz="2400"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84150" indent="-180975">
                <a:spcBef>
                  <a:spcPct val="20000"/>
                </a:spcBef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811213" indent="-358775">
                <a:spcBef>
                  <a:spcPct val="20000"/>
                </a:spcBef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350963" indent="-360363">
                <a:spcBef>
                  <a:spcPct val="20000"/>
                </a:spcBef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808163" indent="-3603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265363" indent="-3603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722563" indent="-3603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179763" indent="-3603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45527" marR="0" lvl="2" indent="-2412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44546A"/>
                </a:buClr>
                <a:buSzPct val="75000"/>
                <a:buFont typeface="Arial" panose="020B0604020202020204" pitchFamily="34" charset="0"/>
                <a:buChar char="►"/>
                <a:tabLst/>
                <a:defRPr/>
              </a:pPr>
              <a:endParaRPr kumimoji="0" lang="en-GB" altLang="he-IL" sz="21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63B892F5-CE34-EC98-4231-E9B865DA0B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20798" y="2074349"/>
              <a:ext cx="1270104" cy="398625"/>
            </a:xfrm>
            <a:prstGeom prst="rect">
              <a:avLst/>
            </a:prstGeom>
            <a:gradFill flip="none" rotWithShape="1">
              <a:gsLst>
                <a:gs pos="0">
                  <a:srgbClr val="3CB6B0">
                    <a:tint val="66000"/>
                    <a:satMod val="160000"/>
                  </a:srgbClr>
                </a:gs>
                <a:gs pos="50000">
                  <a:srgbClr val="3CB6B0">
                    <a:tint val="44500"/>
                    <a:satMod val="160000"/>
                  </a:srgbClr>
                </a:gs>
                <a:gs pos="100000">
                  <a:srgbClr val="3CB6B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lIns="120000" tIns="120000" rIns="120000" bIns="120000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28A"/>
                </a:buClr>
                <a:buSzTx/>
                <a:buFontTx/>
                <a:buNone/>
                <a:tabLst/>
                <a:defRPr/>
              </a:pPr>
              <a:endParaRPr kumimoji="0" lang="en-US" altLang="he-IL" sz="21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206BFC-FC4D-562B-6983-1BCA56418C0B}"/>
                </a:ext>
              </a:extLst>
            </p:cNvPr>
            <p:cNvSpPr txBox="1"/>
            <p:nvPr/>
          </p:nvSpPr>
          <p:spPr>
            <a:xfrm>
              <a:off x="6441681" y="2122950"/>
              <a:ext cx="1663813" cy="307777"/>
            </a:xfrm>
            <a:prstGeom prst="rect">
              <a:avLst/>
            </a:prstGeom>
            <a:ln w="9525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 defTabSz="685457">
                <a:lnSpc>
                  <a:spcPct val="90000"/>
                </a:lnSpc>
                <a:spcBef>
                  <a:spcPct val="0"/>
                </a:spcBef>
                <a:buClrTx/>
                <a:defRPr sz="1050" b="1">
                  <a:solidFill>
                    <a:schemeClr val="tx1"/>
                  </a:solidFill>
                  <a:latin typeface="DM Sans" pitchFamily="2" charset="77"/>
                  <a:ea typeface="+mn-ea"/>
                  <a:cs typeface="Calibri"/>
                </a:defRPr>
              </a:lvl1pPr>
              <a:lvl2pPr marL="342900" indent="0" algn="ctr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4150" indent="-180975" algn="ctr" defTabSz="685800" eaLnBrk="1" latinLnBrk="0" hangingPunct="1">
                <a:lnSpc>
                  <a:spcPct val="90000"/>
                </a:lnSpc>
                <a:spcBef>
                  <a:spcPts val="375"/>
                </a:spcBef>
                <a:buClrTx/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189" marR="0" lvl="1" indent="0" algn="ctr" defTabSz="914377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  <a:sym typeface="Arial"/>
                </a:rPr>
                <a:t>Proof Of Value on </a:t>
              </a:r>
              <a:b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  <a:sym typeface="Arial"/>
                </a:rPr>
              </a:b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  <a:sym typeface="Arial"/>
                </a:rPr>
                <a:t>The software 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8" name="Picture 4" descr="Computer User Icons - Free SVG &amp; PNG Computer User Images - Noun Project">
              <a:extLst>
                <a:ext uri="{FF2B5EF4-FFF2-40B4-BE49-F238E27FC236}">
                  <a16:creationId xmlns:a16="http://schemas.microsoft.com/office/drawing/2014/main" id="{ED0358FC-95A4-E907-6935-B5A374FEA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956" y="2658291"/>
              <a:ext cx="521426" cy="521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D2566F7B-E33C-8975-109A-2CF5D9D33D9B}"/>
              </a:ext>
            </a:extLst>
          </p:cNvPr>
          <p:cNvSpPr/>
          <p:nvPr/>
        </p:nvSpPr>
        <p:spPr>
          <a:xfrm>
            <a:off x="2949478" y="3203043"/>
            <a:ext cx="138373" cy="322395"/>
          </a:xfrm>
          <a:prstGeom prst="chevron">
            <a:avLst/>
          </a:prstGeom>
          <a:solidFill>
            <a:srgbClr val="0E1C41"/>
          </a:solidFill>
          <a:ln>
            <a:solidFill>
              <a:srgbClr val="0E1C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IL" sz="18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5" name="Arrow: Chevron 44">
            <a:extLst>
              <a:ext uri="{FF2B5EF4-FFF2-40B4-BE49-F238E27FC236}">
                <a16:creationId xmlns:a16="http://schemas.microsoft.com/office/drawing/2014/main" id="{73D3DCED-9FAE-7B51-DB59-4C5B3ACF2308}"/>
              </a:ext>
            </a:extLst>
          </p:cNvPr>
          <p:cNvSpPr/>
          <p:nvPr/>
        </p:nvSpPr>
        <p:spPr>
          <a:xfrm>
            <a:off x="4926507" y="3199479"/>
            <a:ext cx="138373" cy="322395"/>
          </a:xfrm>
          <a:prstGeom prst="chevron">
            <a:avLst/>
          </a:prstGeom>
          <a:solidFill>
            <a:srgbClr val="0E1C41"/>
          </a:solidFill>
          <a:ln>
            <a:solidFill>
              <a:srgbClr val="0E1C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IL" sz="18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FEF4D199-BD3D-43F8-6B5D-4D60E29C0477}"/>
              </a:ext>
            </a:extLst>
          </p:cNvPr>
          <p:cNvSpPr/>
          <p:nvPr/>
        </p:nvSpPr>
        <p:spPr>
          <a:xfrm>
            <a:off x="6900859" y="3199533"/>
            <a:ext cx="138373" cy="322395"/>
          </a:xfrm>
          <a:prstGeom prst="chevron">
            <a:avLst/>
          </a:prstGeom>
          <a:solidFill>
            <a:srgbClr val="0E1C41"/>
          </a:solidFill>
          <a:ln>
            <a:solidFill>
              <a:srgbClr val="0E1C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IL" sz="18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7" name="Arrow: Chevron 46">
            <a:extLst>
              <a:ext uri="{FF2B5EF4-FFF2-40B4-BE49-F238E27FC236}">
                <a16:creationId xmlns:a16="http://schemas.microsoft.com/office/drawing/2014/main" id="{8478647B-C874-1F5F-9068-F4D13D5FE36A}"/>
              </a:ext>
            </a:extLst>
          </p:cNvPr>
          <p:cNvSpPr/>
          <p:nvPr/>
        </p:nvSpPr>
        <p:spPr>
          <a:xfrm>
            <a:off x="8863063" y="3200731"/>
            <a:ext cx="138373" cy="322395"/>
          </a:xfrm>
          <a:prstGeom prst="chevron">
            <a:avLst/>
          </a:prstGeom>
          <a:solidFill>
            <a:srgbClr val="0E1C41"/>
          </a:solidFill>
          <a:ln>
            <a:solidFill>
              <a:srgbClr val="0E1C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IL" sz="18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742FE76-A88D-E197-EA66-6E83690D1196}"/>
              </a:ext>
            </a:extLst>
          </p:cNvPr>
          <p:cNvSpPr txBox="1"/>
          <p:nvPr/>
        </p:nvSpPr>
        <p:spPr>
          <a:xfrm>
            <a:off x="1052201" y="4554529"/>
            <a:ext cx="1903536" cy="132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ea typeface="+mn-ea"/>
                <a:cs typeface="Arial"/>
                <a:sym typeface="Arial"/>
              </a:rPr>
              <a:t>If we had a magic wand, and we could have 100% forecast accuracy, what would be the financial value?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B90D56-6D4D-0446-2541-6F20952C10C9}"/>
              </a:ext>
            </a:extLst>
          </p:cNvPr>
          <p:cNvSpPr/>
          <p:nvPr/>
        </p:nvSpPr>
        <p:spPr>
          <a:xfrm>
            <a:off x="3127236" y="4554530"/>
            <a:ext cx="1708107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ea typeface="+mn-ea"/>
                <a:cs typeface="Arial"/>
                <a:sym typeface="Arial"/>
              </a:rPr>
              <a:t>Back to reality, how much is actually reducible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E0D09A-A23B-4834-CE0E-D44D1C3B77AF}"/>
              </a:ext>
            </a:extLst>
          </p:cNvPr>
          <p:cNvSpPr/>
          <p:nvPr/>
        </p:nvSpPr>
        <p:spPr>
          <a:xfrm>
            <a:off x="5122619" y="4561795"/>
            <a:ext cx="1708107" cy="91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ea typeface="+mn-ea"/>
                <a:cs typeface="Arial"/>
                <a:sym typeface="Arial"/>
              </a:rPr>
              <a:t>According to the findings what should be the goals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0583EB-9665-2799-8CC7-FB413554E73A}"/>
              </a:ext>
            </a:extLst>
          </p:cNvPr>
          <p:cNvSpPr/>
          <p:nvPr/>
        </p:nvSpPr>
        <p:spPr>
          <a:xfrm>
            <a:off x="7089986" y="4561795"/>
            <a:ext cx="1702993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ea typeface="+mn-ea"/>
                <a:cs typeface="Arial"/>
                <a:sym typeface="Arial"/>
              </a:rPr>
              <a:t>Do I believe that Intelichain can deliver my goals?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CB6BC4-DA53-8D9C-14A2-8024CAE334EE}"/>
              </a:ext>
            </a:extLst>
          </p:cNvPr>
          <p:cNvSpPr/>
          <p:nvPr/>
        </p:nvSpPr>
        <p:spPr>
          <a:xfrm>
            <a:off x="9083622" y="4566103"/>
            <a:ext cx="1702993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ea typeface="+mn-ea"/>
                <a:cs typeface="Arial"/>
                <a:sym typeface="Arial"/>
              </a:rPr>
              <a:t>Do I like using Intelichain?</a:t>
            </a: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E0C8327D-61AF-B3DA-F09C-2E458A54CA4A}"/>
              </a:ext>
            </a:extLst>
          </p:cNvPr>
          <p:cNvSpPr/>
          <p:nvPr/>
        </p:nvSpPr>
        <p:spPr>
          <a:xfrm>
            <a:off x="1163612" y="2754270"/>
            <a:ext cx="1693472" cy="584415"/>
          </a:xfrm>
          <a:prstGeom prst="rect">
            <a:avLst/>
          </a:prstGeom>
          <a:ln w="9525"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13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Calibri"/>
                <a:sym typeface="Arial"/>
              </a:rPr>
              <a:t>“Pain” Identification</a:t>
            </a:r>
            <a:endParaRPr kumimoji="0" lang="he-IL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944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663E9-EC9C-DFB3-6F99-52B66CD37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98C4-661A-1227-EDDD-3CAAE0A2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1147750"/>
          </a:xfrm>
        </p:spPr>
        <p:txBody>
          <a:bodyPr/>
          <a:lstStyle/>
          <a:p>
            <a:r>
              <a:rPr lang="en-US" sz="3600" dirty="0"/>
              <a:t>InteliChain – Turn Problems to Opportunities </a:t>
            </a:r>
            <a:br>
              <a:rPr lang="en-US" sz="3600" dirty="0"/>
            </a:br>
            <a:endParaRPr lang="en-IL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7D14C-46DD-3B57-533F-F0E4D533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406265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The market immaturity </a:t>
            </a:r>
            <a:r>
              <a:rPr lang="en-US" dirty="0" err="1"/>
              <a:t>offeres</a:t>
            </a:r>
            <a:r>
              <a:rPr lang="en-US" dirty="0"/>
              <a:t> many branding and business opportunities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Courses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Consulting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Maturity Assessment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Agile S&amp;OP </a:t>
            </a:r>
          </a:p>
          <a:p>
            <a:pPr lvl="1">
              <a:spcAft>
                <a:spcPts val="1200"/>
              </a:spcAft>
            </a:pPr>
            <a:endParaRPr lang="en-US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23F62-E355-62D8-3077-5AEC2D39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A1621-A436-012E-79A3-D8C897A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319" y="783118"/>
            <a:ext cx="237205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679D-D229-7EF9-972E-993F8151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Growth Engines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008CC-C915-5A10-0E6E-6596E514F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2154436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Overcoming what traditionally are non-scalable processes –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 huge competitive advantage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CardScan</a:t>
            </a:r>
            <a:r>
              <a:rPr lang="en-US" dirty="0">
                <a:solidFill>
                  <a:schemeClr val="tx1"/>
                </a:solidFill>
              </a:rPr>
              <a:t> technical support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1B9D3-7BFC-A398-CDA1-D718565B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D7272-2AE9-947F-1E73-24AA1A27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63" y="3675789"/>
            <a:ext cx="3210762" cy="3027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CF39CB-3E18-1DCC-1578-B04F46FD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50" y="3899605"/>
            <a:ext cx="4461476" cy="27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F3AB-53B8-A320-33B6-D08ABE1C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Engines – </a:t>
            </a:r>
            <a:r>
              <a:rPr lang="en-US" dirty="0" err="1"/>
              <a:t>Peach.Video</a:t>
            </a:r>
            <a:r>
              <a:rPr lang="en-US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BD6D5-C3B6-B244-F9C2-1B8116150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9E2A7-9515-ACCF-A448-2743B553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1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2ED9-2C65-F103-C94A-80985F484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3A5C7-5BE1-FD3F-9329-037DBFA8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Engines vs. Scalable Business Models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E0B1A-1EDE-4107-7353-11DE21159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754587" cy="6078587"/>
          </a:xfrm>
        </p:spPr>
        <p:txBody>
          <a:bodyPr/>
          <a:lstStyle/>
          <a:p>
            <a:r>
              <a:rPr lang="en-US" dirty="0"/>
              <a:t>SmartUp Growth Engines come to solve three different problems</a:t>
            </a:r>
            <a:br>
              <a:rPr lang="en-US" dirty="0"/>
            </a:br>
            <a:endParaRPr lang="en-US" sz="1100" dirty="0"/>
          </a:p>
          <a:p>
            <a:pPr lvl="1">
              <a:spcAft>
                <a:spcPts val="1800"/>
              </a:spcAft>
            </a:pPr>
            <a:r>
              <a:rPr lang="en-US" sz="2800" dirty="0"/>
              <a:t>Branding and Marketing – how to ignite growth from zero, using a relatively small investment, and how to maintain such growth through the life of the company </a:t>
            </a:r>
          </a:p>
          <a:p>
            <a:pPr lvl="1">
              <a:spcAft>
                <a:spcPts val="1800"/>
              </a:spcAft>
            </a:pPr>
            <a:r>
              <a:rPr lang="en-US" sz="3200" dirty="0"/>
              <a:t>Successfully Introducing a new product concept to a market – Jobs To Be Done </a:t>
            </a:r>
          </a:p>
          <a:p>
            <a:pPr lvl="1">
              <a:spcAft>
                <a:spcPts val="1800"/>
              </a:spcAft>
            </a:pPr>
            <a:r>
              <a:rPr lang="en-US" sz="3200" dirty="0"/>
              <a:t>Overcoming what traditionally are non-scalable processes – a huge competitive advantage</a:t>
            </a:r>
          </a:p>
          <a:p>
            <a:pPr lvl="1">
              <a:spcAft>
                <a:spcPts val="1800"/>
              </a:spcAft>
            </a:pPr>
            <a:br>
              <a:rPr lang="en-US" sz="2800" dirty="0"/>
            </a:br>
            <a:endParaRPr lang="en-US" sz="2800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B0AEA-C88B-5B2C-3620-F44117E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3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02A09-441B-42D8-884D-3363C3B2D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9334C-76DD-D28A-6420-93724712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70080-25D0-636C-FE72-6701F3D52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1EF4B-E784-9A2A-B791-506D1116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34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SmartUp</a:t>
            </a:r>
            <a:r>
              <a:rPr spc="3" dirty="0"/>
              <a:t> </a:t>
            </a:r>
            <a:r>
              <a:rPr spc="-6" dirty="0"/>
              <a:t>Academy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5159" y="1840494"/>
            <a:ext cx="8755045" cy="86916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0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engineering </a:t>
            </a:r>
            <a:r>
              <a:rPr kumimoji="0" sz="2800" b="1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uccessful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companies</a:t>
            </a:r>
            <a:r>
              <a:rPr kumimoji="0" lang="en-US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(…work in progress)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85446-98E1-4E23-ACD8-139EE917C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23526" r="18584" b="2735"/>
          <a:stretch/>
        </p:blipFill>
        <p:spPr>
          <a:xfrm>
            <a:off x="7866341" y="3249576"/>
            <a:ext cx="4325659" cy="2933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117BC-BB25-4361-A55A-BB9FE9E2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91" y="1591344"/>
            <a:ext cx="5682197" cy="44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6035A3-ED03-A77E-EDDD-2FB42226409D}"/>
              </a:ext>
            </a:extLst>
          </p:cNvPr>
          <p:cNvSpPr txBox="1"/>
          <p:nvPr/>
        </p:nvSpPr>
        <p:spPr>
          <a:xfrm>
            <a:off x="944798" y="2760119"/>
            <a:ext cx="706798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 course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lectures covering all aspects involved in building a company, from branding to marketing, to sales, to product, pricing, people, and more  </a:t>
            </a:r>
            <a:br>
              <a:rPr lang="en-US" sz="2800" kern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kern="0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Workshops –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pecific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ubjects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4-5 years Residency Program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9455C-CC09-61DA-3930-4E820387E5D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BD5D0-E921-5251-BF6F-34699124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48768-3AC3-8935-2566-6F1A60B1E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ECEE-DFB8-7B25-1F98-0B1AEC55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8065D-E2B1-A4EE-C6BE-0B4C86A65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2893100"/>
          </a:xfrm>
        </p:spPr>
        <p:txBody>
          <a:bodyPr/>
          <a:lstStyle/>
          <a:p>
            <a:r>
              <a:rPr lang="en-US" dirty="0"/>
              <a:t>Explain what growth engines are</a:t>
            </a:r>
          </a:p>
          <a:p>
            <a:r>
              <a:rPr lang="en-US" dirty="0"/>
              <a:t>Provide examples</a:t>
            </a:r>
          </a:p>
          <a:p>
            <a:pPr lvl="1"/>
            <a:r>
              <a:rPr lang="en-US" dirty="0"/>
              <a:t>SEO </a:t>
            </a:r>
          </a:p>
          <a:p>
            <a:pPr lvl="1"/>
            <a:endParaRPr lang="en-US" dirty="0"/>
          </a:p>
          <a:p>
            <a:r>
              <a:rPr lang="en-US" dirty="0"/>
              <a:t>Growth Engine Inverted – How to take non-scalable processes and turn them scalable, thereby allowing the company to grow without </a:t>
            </a:r>
            <a:r>
              <a:rPr lang="en-US"/>
              <a:t>adding people !!!</a:t>
            </a:r>
            <a:r>
              <a:rPr lang="en-US" dirty="0"/>
              <a:t> </a:t>
            </a:r>
            <a:r>
              <a:rPr lang="en-US"/>
              <a:t>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F8C4A-8F57-56C0-D79C-E0CC5EA7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69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499BD-B16B-E8BC-24C0-8BE14A576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3BCC-DEB1-B357-3869-FD29AD46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Innovator’s Dilemma + Crossing the Chasm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A0479-1E83-61CF-5BF6-E28101C9C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529885" cy="4308872"/>
          </a:xfrm>
        </p:spPr>
        <p:txBody>
          <a:bodyPr/>
          <a:lstStyle/>
          <a:p>
            <a:r>
              <a:rPr lang="en-US" dirty="0"/>
              <a:t>Two very different problems </a:t>
            </a:r>
            <a:br>
              <a:rPr lang="en-US" dirty="0"/>
            </a:br>
            <a:endParaRPr lang="en-US" dirty="0"/>
          </a:p>
          <a:p>
            <a:pPr marL="1085850" lvl="1" indent="-514350">
              <a:buFont typeface="+mj-lt"/>
              <a:buAutoNum type="arabicPeriod"/>
            </a:pPr>
            <a:r>
              <a:rPr lang="en-US" sz="2800" dirty="0"/>
              <a:t>New products are not mature, hard to use and fail often, and take a long time, many iterations, and money to mature </a:t>
            </a:r>
            <a:br>
              <a:rPr lang="en-US" sz="2800" dirty="0"/>
            </a:br>
            <a:endParaRPr lang="en-US" sz="2800" dirty="0"/>
          </a:p>
          <a:p>
            <a:pPr marL="1085850" lvl="1" indent="-514350">
              <a:buFont typeface="+mj-lt"/>
              <a:buAutoNum type="arabicPeriod"/>
            </a:pPr>
            <a:r>
              <a:rPr lang="en-US" sz="2800" dirty="0"/>
              <a:t>New products are hard to explain and comprehend, customers are slow to adopt them </a:t>
            </a:r>
            <a:br>
              <a:rPr lang="en-US" sz="2800" dirty="0"/>
            </a:br>
            <a:endParaRPr lang="en-US" sz="2800" dirty="0"/>
          </a:p>
          <a:p>
            <a:r>
              <a:rPr lang="en-US" dirty="0"/>
              <a:t>The solution: Use “non-scalable” methods to grow and reach profitability, on modest investment, while solving the problems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49481-2A9A-2982-4683-7529F058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087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80704-C356-B8E2-55DC-50542ADCE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71B1-72D7-F08D-018C-CF9E6FDE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25AF8-9829-32D4-6FC8-FE6F2F090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C377-B79B-323A-8FA7-E7AC2F0C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45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2CED0-A6F4-CD1A-596B-4962C6833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EC8A-C720-F7D0-E279-AD47BB7F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FFB0C-F6D4-C542-653F-315A2EDD7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88617-ACAD-A635-4C86-C42B2B45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9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A59CD-9099-BE12-01B1-F79105748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AFD8-D9FD-6F4A-927E-960C823B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Maturity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250D4-F953-4C37-E6B6-187E4581B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395801"/>
          </a:xfrm>
        </p:spPr>
        <p:txBody>
          <a:bodyPr/>
          <a:lstStyle/>
          <a:p>
            <a:r>
              <a:rPr lang="en-US" dirty="0" err="1"/>
              <a:t>AlgoCell</a:t>
            </a:r>
            <a:r>
              <a:rPr lang="en-US" dirty="0"/>
              <a:t> – </a:t>
            </a:r>
            <a:r>
              <a:rPr lang="en-US" dirty="0">
                <a:hlinkClick r:id="rId2"/>
              </a:rPr>
              <a:t>https://algocell.ai/</a:t>
            </a:r>
            <a:r>
              <a:rPr lang="en-US" dirty="0"/>
              <a:t> </a:t>
            </a:r>
          </a:p>
          <a:p>
            <a:pPr algn="ctr">
              <a:lnSpc>
                <a:spcPts val="4125"/>
              </a:lnSpc>
            </a:pPr>
            <a:r>
              <a:rPr lang="en-US" b="1" i="0" dirty="0">
                <a:solidFill>
                  <a:srgbClr val="010079"/>
                </a:solidFill>
                <a:effectLst/>
                <a:latin typeface="Roboto" panose="02000000000000000000" pitchFamily="2" charset="0"/>
              </a:rPr>
              <a:t>We are optimizing bioprocesses by utilizing hybrid models, digital twins, and advanced AI technologies.</a:t>
            </a:r>
          </a:p>
          <a:p>
            <a:pPr algn="ctr">
              <a:lnSpc>
                <a:spcPts val="4125"/>
              </a:lnSpc>
            </a:pPr>
            <a:r>
              <a:rPr lang="en-US" b="1" i="0" dirty="0">
                <a:solidFill>
                  <a:srgbClr val="010079"/>
                </a:solidFill>
                <a:effectLst/>
                <a:latin typeface="Roboto" panose="02000000000000000000" pitchFamily="2" charset="0"/>
              </a:rPr>
              <a:t>By using our platform, you will have easy access to all of these powerful tools!</a:t>
            </a:r>
          </a:p>
          <a:p>
            <a:b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</a:b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86F88-90E1-D7CD-7FA5-436B7A89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A9626-7C81-1A2E-C473-517888A3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45" y="3785984"/>
            <a:ext cx="7738636" cy="36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C365B-4FFD-5952-D921-930716D6F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20F2-60E7-56FC-C628-C7DE6D9F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Innovator’s Solution – Jobs To Be Done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2F2B7-8757-93CE-199E-7857A3D70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430887"/>
          </a:xfrm>
        </p:spPr>
        <p:txBody>
          <a:bodyPr/>
          <a:lstStyle/>
          <a:p>
            <a:r>
              <a:rPr lang="en-US" dirty="0"/>
              <a:t>Customers want solutions – Not products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155A0-06D2-8BE9-2ED8-87717ECB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67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FA1E-8D0A-F16D-B11F-B5105806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Scalable Business Models?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056BC-9107-7C6D-5286-630C80434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8" y="1835474"/>
            <a:ext cx="10303847" cy="4873129"/>
          </a:xfrm>
        </p:spPr>
        <p:txBody>
          <a:bodyPr/>
          <a:lstStyle/>
          <a:p>
            <a:pPr marR="0">
              <a:spcAft>
                <a:spcPts val="1200"/>
              </a:spcAft>
            </a:pPr>
            <a:r>
              <a:rPr lang="en-US" dirty="0"/>
              <a:t>Venture Capital (VC) firms prefer to invest in companies that have a scalable business model </a:t>
            </a:r>
            <a:endParaRPr lang="en-US" kern="100" dirty="0">
              <a:effectLst/>
              <a:ea typeface="Aptos" panose="020B0004020202020204" pitchFamily="34" charset="0"/>
            </a:endParaRPr>
          </a:p>
          <a:p>
            <a:pPr marR="0">
              <a:spcAft>
                <a:spcPts val="12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A scalable business model means you can multiply your revenue without having to multiply your costs and resources proportionally</a:t>
            </a:r>
          </a:p>
          <a:p>
            <a:pPr>
              <a:spcAft>
                <a:spcPts val="1200"/>
              </a:spcAft>
            </a:pPr>
            <a:r>
              <a:rPr lang="en-US" b="1" dirty="0"/>
              <a:t>Venture Capital (VC) firms don’t like “non-scalable” business models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800"/>
              </a:spcAft>
            </a:pPr>
            <a:endParaRPr lang="en-US" dirty="0"/>
          </a:p>
          <a:p>
            <a:pPr marR="0">
              <a:spcAft>
                <a:spcPts val="800"/>
              </a:spcAft>
            </a:pPr>
            <a:endParaRPr lang="en-US" kern="100" dirty="0"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9271-CB7B-5B0B-0A6D-215D5AA3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“Non-Scalable” Business Models?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A5E9E-0B8A-1B93-47FB-A0C1D07EC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8" y="1661383"/>
            <a:ext cx="10660319" cy="5109091"/>
          </a:xfrm>
        </p:spPr>
        <p:txBody>
          <a:bodyPr/>
          <a:lstStyle/>
          <a:p>
            <a:r>
              <a:rPr lang="en-US" dirty="0"/>
              <a:t>Non-Scalable business models are usually activities that require people</a:t>
            </a:r>
          </a:p>
          <a:p>
            <a:r>
              <a:rPr lang="en-US" dirty="0"/>
              <a:t>And that the number of people grows proportionally to the number of customers.  Activities like:  </a:t>
            </a:r>
          </a:p>
          <a:p>
            <a:pPr lvl="1"/>
            <a:r>
              <a:rPr lang="en-US" dirty="0"/>
              <a:t>Consulting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Training courses</a:t>
            </a:r>
          </a:p>
          <a:p>
            <a:pPr lvl="1"/>
            <a:r>
              <a:rPr lang="en-US" dirty="0"/>
              <a:t>Extensive customer support </a:t>
            </a:r>
          </a:p>
          <a:p>
            <a:pPr lvl="1"/>
            <a:r>
              <a:rPr lang="en-US" dirty="0"/>
              <a:t>Etc. </a:t>
            </a:r>
          </a:p>
          <a:p>
            <a:endParaRPr lang="en-US" sz="1600" dirty="0"/>
          </a:p>
          <a:p>
            <a:r>
              <a:rPr lang="en-US" dirty="0"/>
              <a:t>VC Firms will not invest if a company’s business plan includes</a:t>
            </a:r>
            <a:br>
              <a:rPr lang="en-US" dirty="0"/>
            </a:br>
            <a:r>
              <a:rPr lang="en-US" dirty="0"/>
              <a:t>     “non-scalable” elements.  But are they really “Non-Scalable”? ? </a:t>
            </a:r>
          </a:p>
        </p:txBody>
      </p:sp>
    </p:spTree>
    <p:extLst>
      <p:ext uri="{BB962C8B-B14F-4D97-AF65-F5344CB8AC3E}">
        <p14:creationId xmlns:p14="http://schemas.microsoft.com/office/powerpoint/2010/main" val="24186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7A48-2993-033B-76E9-6C6C37B6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Engines vs. Scalable Business Models 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C1EFE-6187-7177-2ADA-DDE512924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665233"/>
            <a:ext cx="10303847" cy="5709255"/>
          </a:xfrm>
        </p:spPr>
        <p:txBody>
          <a:bodyPr/>
          <a:lstStyle/>
          <a:p>
            <a:r>
              <a:rPr lang="en-US" dirty="0"/>
              <a:t>Here is the </a:t>
            </a:r>
            <a:r>
              <a:rPr lang="en-US" u="sng" dirty="0"/>
              <a:t>SmartUp definition </a:t>
            </a:r>
            <a:r>
              <a:rPr lang="en-US" dirty="0"/>
              <a:t>of a growth engine, taken from Lecture 7</a:t>
            </a:r>
          </a:p>
          <a:p>
            <a:endParaRPr lang="en-US" sz="1100" dirty="0"/>
          </a:p>
          <a:p>
            <a:r>
              <a:rPr lang="en-US" dirty="0"/>
              <a:t>A Growth Engine is a process that the company does, or plans to do, </a:t>
            </a:r>
            <a:r>
              <a:rPr lang="en-US" b="1" dirty="0"/>
              <a:t>m</a:t>
            </a:r>
            <a:r>
              <a:rPr lang="en-US" sz="2800" b="1" dirty="0"/>
              <a:t>any times</a:t>
            </a:r>
            <a:r>
              <a:rPr lang="en-US" sz="2800" dirty="0"/>
              <a:t>, </a:t>
            </a:r>
            <a:r>
              <a:rPr lang="en-US" sz="2800" b="1" dirty="0"/>
              <a:t>repeatedly</a:t>
            </a:r>
            <a:r>
              <a:rPr lang="en-US" sz="2800" dirty="0"/>
              <a:t>, in marketing or in sales, or in any other critical part or activity of the company</a:t>
            </a:r>
            <a:br>
              <a:rPr lang="en-US" sz="2800" dirty="0"/>
            </a:br>
            <a:endParaRPr lang="en-US" sz="1200" dirty="0"/>
          </a:p>
          <a:p>
            <a:r>
              <a:rPr lang="en-US" dirty="0"/>
              <a:t>A Growth Engine is a </a:t>
            </a:r>
            <a:r>
              <a:rPr lang="en-US" u="sng" dirty="0"/>
              <a:t>scalable</a:t>
            </a:r>
            <a:r>
              <a:rPr lang="en-US" dirty="0"/>
              <a:t> process that</a:t>
            </a:r>
            <a:br>
              <a:rPr lang="en-US" dirty="0"/>
            </a:br>
            <a:endParaRPr lang="en-US" sz="1200" dirty="0"/>
          </a:p>
          <a:p>
            <a:pPr lvl="1"/>
            <a:r>
              <a:rPr lang="en-US" sz="2800" dirty="0"/>
              <a:t>You can double its Output </a:t>
            </a:r>
          </a:p>
          <a:p>
            <a:pPr lvl="1"/>
            <a:r>
              <a:rPr lang="en-US" sz="2800" dirty="0"/>
              <a:t>With a small increase in Input (efforts and investments)</a:t>
            </a:r>
          </a:p>
          <a:p>
            <a:pPr lvl="1"/>
            <a:r>
              <a:rPr lang="en-US" sz="2800" dirty="0"/>
              <a:t>It is not linear, a small increase in Input can yield a large increase in Output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 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FC4A0-CC8F-5A86-A2A2-A3159886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75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B6B3-4F96-0BE2-CC8B-141CF8A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Engines vs. Scalable Business Models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56789-A927-C781-8100-7315FC00B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531643" cy="3600986"/>
          </a:xfrm>
        </p:spPr>
        <p:txBody>
          <a:bodyPr/>
          <a:lstStyle/>
          <a:p>
            <a:r>
              <a:rPr lang="en-US" dirty="0"/>
              <a:t>Are Growth Engines just what VC’s call </a:t>
            </a:r>
            <a:br>
              <a:rPr lang="en-US" dirty="0"/>
            </a:br>
            <a:r>
              <a:rPr lang="en-US" dirty="0"/>
              <a:t>Scalable Business Models?</a:t>
            </a:r>
            <a:br>
              <a:rPr lang="en-US" dirty="0"/>
            </a:br>
            <a:endParaRPr lang="en-US" sz="1200" dirty="0"/>
          </a:p>
          <a:p>
            <a:r>
              <a:rPr lang="en-US" dirty="0"/>
              <a:t>No – They are totally two different concepts </a:t>
            </a:r>
          </a:p>
          <a:p>
            <a:endParaRPr lang="en-US" sz="1200" dirty="0"/>
          </a:p>
          <a:p>
            <a:r>
              <a:rPr lang="en-US" dirty="0"/>
              <a:t>Venture Capital Scalable Business Models are generic business models that can scale well if implemented properly </a:t>
            </a:r>
            <a:br>
              <a:rPr lang="en-US" dirty="0"/>
            </a:br>
            <a:endParaRPr lang="en-US" sz="1400" dirty="0"/>
          </a:p>
          <a:p>
            <a:r>
              <a:rPr lang="en-US" dirty="0"/>
              <a:t>VC Scalable business models usually require a large investment, and success requires a good amount of luck 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3706F-06F0-28EF-B57C-F6A8B885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90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3794</Words>
  <Application>Microsoft Office PowerPoint</Application>
  <PresentationFormat>Widescreen</PresentationFormat>
  <Paragraphs>432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55</vt:i4>
      </vt:variant>
    </vt:vector>
  </HeadingPairs>
  <TitlesOfParts>
    <vt:vector size="75" baseType="lpstr">
      <vt:lpstr>-apple-system</vt:lpstr>
      <vt:lpstr>Aptos</vt:lpstr>
      <vt:lpstr>Aptos Display</vt:lpstr>
      <vt:lpstr>Arial</vt:lpstr>
      <vt:lpstr>Calibri</vt:lpstr>
      <vt:lpstr>Calibri Light</vt:lpstr>
      <vt:lpstr>Comfortaa</vt:lpstr>
      <vt:lpstr>Comfortaa Medium</vt:lpstr>
      <vt:lpstr>DM Sans</vt:lpstr>
      <vt:lpstr>Lato Light</vt:lpstr>
      <vt:lpstr>Roboto</vt:lpstr>
      <vt:lpstr>Wingdings</vt:lpstr>
      <vt:lpstr>3_Office Theme</vt:lpstr>
      <vt:lpstr>Custom Design</vt:lpstr>
      <vt:lpstr>1_Office Theme</vt:lpstr>
      <vt:lpstr>2_Office Theme</vt:lpstr>
      <vt:lpstr>4_Office Theme</vt:lpstr>
      <vt:lpstr>ערכת נושא Office</vt:lpstr>
      <vt:lpstr>7_Office Theme</vt:lpstr>
      <vt:lpstr>Office Theme</vt:lpstr>
      <vt:lpstr>PowerPoint Presentation</vt:lpstr>
      <vt:lpstr>The SmartUp Founding Team</vt:lpstr>
      <vt:lpstr>9 Out of 10 Startups Fail – You Can Succeed </vt:lpstr>
      <vt:lpstr>The SmartUp, Infinite Game, Vision </vt:lpstr>
      <vt:lpstr>SmartUp Academy</vt:lpstr>
      <vt:lpstr>What are Scalable Business Models? </vt:lpstr>
      <vt:lpstr>What Are “Non-Scalable” Business Models? </vt:lpstr>
      <vt:lpstr>Growth Engines vs. Scalable Business Models  </vt:lpstr>
      <vt:lpstr>Growth Engines vs. Scalable Business Models </vt:lpstr>
      <vt:lpstr>Growth Engines vs. Scalable Business Models </vt:lpstr>
      <vt:lpstr>Examples of Scalable Business Models </vt:lpstr>
      <vt:lpstr>Examples of Scalable Business Models </vt:lpstr>
      <vt:lpstr>Examples of Scalable Business Models </vt:lpstr>
      <vt:lpstr>Marketplace Models – Strengths and Weaknesses  </vt:lpstr>
      <vt:lpstr>Marketplace Models – Strengths and Weaknesses  </vt:lpstr>
      <vt:lpstr>Marketplace Models – Strengths and Weaknesses   </vt:lpstr>
      <vt:lpstr>Scalable Model – Product Led Growth (PLG)</vt:lpstr>
      <vt:lpstr>Scalable Model – Product Led Growth (PLG)</vt:lpstr>
      <vt:lpstr>Product Led Growth – Strengths and Weaknesses</vt:lpstr>
      <vt:lpstr>Product Led Growth – Strengths and Weaknesses</vt:lpstr>
      <vt:lpstr>Scalable Business Model – LinkedIn Network Effect </vt:lpstr>
      <vt:lpstr>SmartUp Objectives and Vision </vt:lpstr>
      <vt:lpstr>SmartUp Objective and Vision, The VC Ratio  </vt:lpstr>
      <vt:lpstr>SmartUp Growth Engines</vt:lpstr>
      <vt:lpstr>The Innovator’s Dilemma + Crossing the Chasm </vt:lpstr>
      <vt:lpstr>The Innovator’s Dilemma </vt:lpstr>
      <vt:lpstr>Crossing the Chasm </vt:lpstr>
      <vt:lpstr>Crossing the Chasm by Jeff Moore, 1991  </vt:lpstr>
      <vt:lpstr>The Innovator’s Dilemma + Crossing the Chasm </vt:lpstr>
      <vt:lpstr>Product Maturity – BioForum, BionData</vt:lpstr>
      <vt:lpstr>Product Maturity – BioForum, BionData</vt:lpstr>
      <vt:lpstr>Market Maturity </vt:lpstr>
      <vt:lpstr>Market Maturity </vt:lpstr>
      <vt:lpstr>Market Maturity</vt:lpstr>
      <vt:lpstr>Market Maturity </vt:lpstr>
      <vt:lpstr>Market Maturity – InteliChain </vt:lpstr>
      <vt:lpstr>Market Maturity – InteliChain </vt:lpstr>
      <vt:lpstr>PowerPoint Presentation</vt:lpstr>
      <vt:lpstr>PowerPoint Presentation</vt:lpstr>
      <vt:lpstr>Market Maturity – InteliChain </vt:lpstr>
      <vt:lpstr>Before VAP: 7 Steps Sales Funnel – Plain Vallina</vt:lpstr>
      <vt:lpstr>PowerPoint Presentation</vt:lpstr>
      <vt:lpstr>PowerPoint Presentation</vt:lpstr>
      <vt:lpstr>PowerPoint Presentation</vt:lpstr>
      <vt:lpstr>InteliChain – Turn Problems to Opportunities  </vt:lpstr>
      <vt:lpstr>Growth Engines</vt:lpstr>
      <vt:lpstr>Growth Engines – Peach.Video </vt:lpstr>
      <vt:lpstr>Growth Engines vs. Scalable Business Models </vt:lpstr>
      <vt:lpstr>The End  </vt:lpstr>
      <vt:lpstr>Growth Engines </vt:lpstr>
      <vt:lpstr>The Innovator’s Dilemma + Crossing the Chasm </vt:lpstr>
      <vt:lpstr>PowerPoint Presentation</vt:lpstr>
      <vt:lpstr>PowerPoint Presentation</vt:lpstr>
      <vt:lpstr>Product Maturity </vt:lpstr>
      <vt:lpstr>Innovator’s Solution – Jobs To Be Done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Yonatan Stern</dc:creator>
  <cp:lastModifiedBy>Yonatan Stern</cp:lastModifiedBy>
  <cp:revision>15</cp:revision>
  <dcterms:created xsi:type="dcterms:W3CDTF">2025-02-18T10:44:13Z</dcterms:created>
  <dcterms:modified xsi:type="dcterms:W3CDTF">2025-02-23T12:28:53Z</dcterms:modified>
</cp:coreProperties>
</file>