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39"/>
  </p:notesMasterIdLst>
  <p:sldIdLst>
    <p:sldId id="524" r:id="rId6"/>
    <p:sldId id="638" r:id="rId7"/>
    <p:sldId id="257" r:id="rId8"/>
    <p:sldId id="527" r:id="rId9"/>
    <p:sldId id="528" r:id="rId10"/>
    <p:sldId id="647" r:id="rId11"/>
    <p:sldId id="307" r:id="rId12"/>
    <p:sldId id="648" r:id="rId13"/>
    <p:sldId id="651" r:id="rId14"/>
    <p:sldId id="645" r:id="rId15"/>
    <p:sldId id="644" r:id="rId16"/>
    <p:sldId id="646" r:id="rId17"/>
    <p:sldId id="653" r:id="rId18"/>
    <p:sldId id="665" r:id="rId19"/>
    <p:sldId id="667" r:id="rId20"/>
    <p:sldId id="666" r:id="rId21"/>
    <p:sldId id="2147328864" r:id="rId22"/>
    <p:sldId id="668" r:id="rId23"/>
    <p:sldId id="613" r:id="rId24"/>
    <p:sldId id="406" r:id="rId25"/>
    <p:sldId id="669" r:id="rId26"/>
    <p:sldId id="2147328863" r:id="rId27"/>
    <p:sldId id="2147328854" r:id="rId28"/>
    <p:sldId id="2147328834" r:id="rId29"/>
    <p:sldId id="2147328860" r:id="rId30"/>
    <p:sldId id="2147328862" r:id="rId31"/>
    <p:sldId id="535" r:id="rId32"/>
    <p:sldId id="536" r:id="rId33"/>
    <p:sldId id="673" r:id="rId34"/>
    <p:sldId id="610" r:id="rId35"/>
    <p:sldId id="2147328865" r:id="rId36"/>
    <p:sldId id="537" r:id="rId37"/>
    <p:sldId id="57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4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30E5-9CE8-4F5D-9A7C-105C9FB68AD9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93EB4-EFAB-4323-89F2-D6B512B1E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1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1846659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461936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0528-4BE5-470A-ABFF-1CE5BAE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2/19/25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9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1169551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461936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AFF1-E854-433B-AC16-27AA01AAAE9E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>
              <a:lnSpc>
                <a:spcPts val="1516"/>
              </a:lnSpc>
            </a:pPr>
            <a:r>
              <a:rPr lang="en-US" dirty="0"/>
              <a:t>THE</a:t>
            </a:r>
            <a:r>
              <a:rPr lang="en-US" spc="6" dirty="0"/>
              <a:t> </a:t>
            </a:r>
            <a:r>
              <a:rPr lang="en-US" dirty="0"/>
              <a:t>SMART</a:t>
            </a:r>
            <a:r>
              <a:rPr lang="en-US" spc="9" dirty="0"/>
              <a:t> </a:t>
            </a:r>
            <a:r>
              <a:rPr lang="en-US" spc="-42" dirty="0"/>
              <a:t>WAY</a:t>
            </a:r>
            <a:r>
              <a:rPr lang="en-US" spc="9" dirty="0"/>
              <a:t> </a:t>
            </a:r>
            <a:r>
              <a:rPr lang="en-US" dirty="0"/>
              <a:t>TO</a:t>
            </a:r>
            <a:r>
              <a:rPr lang="en-US" spc="9" dirty="0"/>
              <a:t> </a:t>
            </a:r>
            <a:r>
              <a:rPr lang="en-US" dirty="0"/>
              <a:t>BUILD</a:t>
            </a:r>
            <a:r>
              <a:rPr lang="en-US" spc="9" dirty="0"/>
              <a:t> </a:t>
            </a:r>
            <a:r>
              <a:rPr lang="en-US" dirty="0"/>
              <a:t>A</a:t>
            </a:r>
            <a:r>
              <a:rPr lang="en-US" spc="9" dirty="0"/>
              <a:t> </a:t>
            </a:r>
            <a:r>
              <a:rPr lang="en-US" spc="-6" dirty="0"/>
              <a:t>STARTUP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0528-4BE5-470A-ABFF-1CE5BAE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 dirty="0"/>
              <a:t>THE</a:t>
            </a:r>
            <a:r>
              <a:rPr lang="en-US" spc="6" dirty="0"/>
              <a:t> </a:t>
            </a:r>
            <a:r>
              <a:rPr lang="en-US" dirty="0"/>
              <a:t>SMART</a:t>
            </a:r>
            <a:r>
              <a:rPr lang="en-US" spc="9" dirty="0"/>
              <a:t> </a:t>
            </a:r>
            <a:r>
              <a:rPr lang="en-US" spc="-42" dirty="0"/>
              <a:t>WAY</a:t>
            </a:r>
            <a:r>
              <a:rPr lang="en-US" spc="9" dirty="0"/>
              <a:t> </a:t>
            </a:r>
            <a:r>
              <a:rPr lang="en-US" dirty="0"/>
              <a:t>TO</a:t>
            </a:r>
            <a:r>
              <a:rPr lang="en-US" spc="9" dirty="0"/>
              <a:t> </a:t>
            </a:r>
            <a:r>
              <a:rPr lang="en-US" dirty="0"/>
              <a:t>BUILD</a:t>
            </a:r>
            <a:r>
              <a:rPr lang="en-US" spc="9" dirty="0"/>
              <a:t> </a:t>
            </a:r>
            <a:r>
              <a:rPr lang="en-US" dirty="0"/>
              <a:t>A</a:t>
            </a:r>
            <a:r>
              <a:rPr lang="en-US" spc="9" dirty="0"/>
              <a:t> </a:t>
            </a:r>
            <a:r>
              <a:rPr lang="en-US" spc="-6" dirty="0"/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BAE6-8AFD-458F-BE5F-095B27D0921F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1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AE-C81F-41DD-8E97-70E8F5D43AF5}" type="datetime1">
              <a:rPr lang="en-US" smtClean="0"/>
              <a:t>2/19/25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7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58B4-004C-4698-A00F-64260616C459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9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31FA-0E8A-471C-B74E-5D2D33DB1263}" type="datetime1">
              <a:rPr lang="en-US" smtClean="0"/>
              <a:t>2/19/25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2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CB23-C842-4B2A-9C70-94D1E89CECB4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5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7DCED-1F14-4857-9899-A0B6703859D5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6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17D3-10F4-4ECE-9907-B87E91E22597}" type="datetime1">
              <a:rPr lang="en-US" smtClean="0"/>
              <a:t>2/19/25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7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C1C5-C9E7-4C2C-B467-6CBC2EEB0857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58A0-0F53-4F7C-87CD-AF29EC7BAF25}" type="datetime1">
              <a:rPr lang="en-US" smtClean="0"/>
              <a:t>2/19/25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7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44077" y="1840493"/>
            <a:ext cx="10303847" cy="1846659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1786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0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2/19/25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2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7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27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 dirty="0"/>
              <a:t>THE</a:t>
            </a:r>
            <a:r>
              <a:rPr lang="en-US" spc="6" dirty="0"/>
              <a:t> </a:t>
            </a:r>
            <a:r>
              <a:rPr lang="en-US" dirty="0"/>
              <a:t>SMART</a:t>
            </a:r>
            <a:r>
              <a:rPr lang="en-US" spc="9" dirty="0"/>
              <a:t> </a:t>
            </a:r>
            <a:r>
              <a:rPr lang="en-US" spc="-42" dirty="0"/>
              <a:t>WAY</a:t>
            </a:r>
            <a:r>
              <a:rPr lang="en-US" spc="9" dirty="0"/>
              <a:t> </a:t>
            </a:r>
            <a:r>
              <a:rPr lang="en-US" dirty="0"/>
              <a:t>TO</a:t>
            </a:r>
            <a:r>
              <a:rPr lang="en-US" spc="9" dirty="0"/>
              <a:t> </a:t>
            </a:r>
            <a:r>
              <a:rPr lang="en-US" dirty="0"/>
              <a:t>BUILD</a:t>
            </a:r>
            <a:r>
              <a:rPr lang="en-US" spc="9" dirty="0"/>
              <a:t> </a:t>
            </a:r>
            <a:r>
              <a:rPr lang="en-US" dirty="0"/>
              <a:t>A</a:t>
            </a:r>
            <a:r>
              <a:rPr lang="en-US" spc="9" dirty="0"/>
              <a:t> </a:t>
            </a:r>
            <a:r>
              <a:rPr lang="en-US" spc="-6" dirty="0"/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548B-7033-4BDD-8299-CE22690642D8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9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4A4A-3671-48E5-B51F-93FCE5C25F99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3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hyperlink" Target="https://www.linkedin.com/in/yonatan-stern-3b37392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cid:image001.png@01DB6FFE.2A5A512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091404" y="317620"/>
            <a:ext cx="8445462" cy="56007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</a:t>
            </a:r>
            <a:b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 </a:t>
            </a:r>
          </a:p>
          <a:p>
            <a:pPr marL="7701" marR="3081" lvl="0" algn="ctr" defTabSz="554492">
              <a:spcBef>
                <a:spcPts val="55"/>
              </a:spcBef>
              <a:defRPr/>
            </a:pPr>
            <a:r>
              <a:rPr lang="en-US" sz="2400" b="1" kern="0" dirty="0">
                <a:solidFill>
                  <a:prstClr val="white"/>
                </a:solidFill>
                <a:latin typeface="Comfortaa"/>
                <a:cs typeface="Comfortaa"/>
              </a:rPr>
              <a:t>Foundations Course</a:t>
            </a:r>
            <a:r>
              <a:rPr lang="en-AS" sz="2400" b="1" kern="0" dirty="0">
                <a:solidFill>
                  <a:prstClr val="white"/>
                </a:solidFill>
                <a:latin typeface="Comfortaa"/>
                <a:cs typeface="Comfortaa"/>
              </a:rPr>
              <a:t> </a:t>
            </a:r>
            <a:r>
              <a:rPr lang="en-US" sz="2400" b="1" kern="0" dirty="0">
                <a:solidFill>
                  <a:prstClr val="white"/>
                </a:solidFill>
                <a:latin typeface="Comfortaa"/>
                <a:cs typeface="Comfortaa Medium"/>
              </a:rPr>
              <a:t>Lecture 1</a:t>
            </a:r>
            <a:r>
              <a:rPr lang="en-AS" sz="2400" b="1" kern="0" dirty="0">
                <a:solidFill>
                  <a:prstClr val="white"/>
                </a:solidFill>
                <a:latin typeface="Comfortaa"/>
                <a:cs typeface="Comfortaa Medium"/>
              </a:rPr>
              <a:t>4</a:t>
            </a:r>
            <a:endParaRPr lang="en-US" sz="2400" b="1" kern="0" dirty="0">
              <a:solidFill>
                <a:prstClr val="white"/>
              </a:solidFill>
              <a:latin typeface="Comforta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S" sz="1400" b="1" kern="0" dirty="0">
              <a:solidFill>
                <a:schemeClr val="accent6">
                  <a:lumMod val="60000"/>
                  <a:lumOff val="40000"/>
                </a:schemeClr>
              </a:solidFill>
              <a:latin typeface="Comfortaa"/>
              <a:cs typeface="Comfortaa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FFFF00"/>
                </a:solidFill>
                <a:latin typeface="Comfortaa"/>
                <a:cs typeface="Comfortaa"/>
              </a:rPr>
              <a:t>9 out of 10 VC Backed Startups Fail.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fortaa"/>
                <a:cs typeface="Comfortaa"/>
              </a:rPr>
              <a:t>Why </a:t>
            </a:r>
            <a:r>
              <a:rPr lang="en-US" sz="6000" b="1" kern="0" dirty="0">
                <a:solidFill>
                  <a:srgbClr val="FFFF00"/>
                </a:solidFill>
                <a:latin typeface="Comfortaa"/>
                <a:cs typeface="Comfortaa"/>
              </a:rPr>
              <a:t>Fail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fortaa"/>
                <a:cs typeface="Comfortaa"/>
              </a:rPr>
              <a:t> if You </a:t>
            </a:r>
            <a:r>
              <a:rPr lang="en-US" sz="6000" b="1" kern="0" dirty="0">
                <a:solidFill>
                  <a:srgbClr val="FFFF00"/>
                </a:solidFill>
                <a:latin typeface="Comfortaa"/>
                <a:cs typeface="Comfortaa"/>
              </a:rPr>
              <a:t>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fortaa"/>
                <a:cs typeface="Comfortaa"/>
              </a:rPr>
              <a:t>an </a:t>
            </a:r>
            <a:r>
              <a:rPr lang="en-US" sz="6000" b="1" kern="0" dirty="0">
                <a:solidFill>
                  <a:srgbClr val="FFFF00"/>
                </a:solidFill>
                <a:latin typeface="Comfortaa"/>
                <a:cs typeface="Comfortaa"/>
              </a:rPr>
              <a:t>Succeed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FC7D71-8E4A-4E54-FEDA-A1D2589BD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8D2D-D540-6004-CC35-8DBE1A027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7722-1208-603E-AA17-F9E327A9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Time is Money </a:t>
            </a:r>
            <a:r>
              <a:rPr lang="en-US" dirty="0">
                <a:sym typeface="Wingdings" panose="05000000000000000000" pitchFamily="2" charset="2"/>
              </a:rPr>
              <a:t>  Money is Time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4684-3042-68EA-139D-1076894E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493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Companies move along two parallel </a:t>
            </a:r>
            <a:r>
              <a:rPr lang="en-US" u="sng" dirty="0"/>
              <a:t>dependent</a:t>
            </a:r>
            <a:r>
              <a:rPr lang="en-US" dirty="0"/>
              <a:t> </a:t>
            </a:r>
            <a:r>
              <a:rPr lang="en-AS" dirty="0"/>
              <a:t>dimensions – </a:t>
            </a:r>
            <a:br>
              <a:rPr lang="en-US" dirty="0"/>
            </a:br>
            <a:r>
              <a:rPr lang="en-AS" dirty="0"/>
              <a:t>TIME and MONEY </a:t>
            </a:r>
          </a:p>
          <a:p>
            <a:pPr>
              <a:spcAft>
                <a:spcPts val="1200"/>
              </a:spcAft>
            </a:pPr>
            <a:r>
              <a:rPr lang="en-AS" dirty="0"/>
              <a:t>They need TIME to </a:t>
            </a:r>
            <a:r>
              <a:rPr lang="en-US" dirty="0"/>
              <a:t>develop the product, to </a:t>
            </a:r>
            <a:r>
              <a:rPr lang="en-AS" dirty="0"/>
              <a:t>figure out marketing</a:t>
            </a:r>
            <a:r>
              <a:rPr lang="en-US" dirty="0"/>
              <a:t> and sales</a:t>
            </a:r>
            <a:r>
              <a:rPr lang="en-AS" dirty="0"/>
              <a:t>, </a:t>
            </a:r>
            <a:r>
              <a:rPr lang="en-US" dirty="0"/>
              <a:t>and to grow </a:t>
            </a:r>
            <a:r>
              <a:rPr lang="en-AS" dirty="0"/>
              <a:t>revenue </a:t>
            </a:r>
            <a:r>
              <a:rPr lang="en-US" dirty="0"/>
              <a:t>until it covers costs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AS" dirty="0"/>
              <a:t>They need MONEY to </a:t>
            </a:r>
            <a:r>
              <a:rPr lang="en-US" dirty="0"/>
              <a:t>pay for operations</a:t>
            </a:r>
            <a:r>
              <a:rPr lang="en-AS" dirty="0"/>
              <a:t> until revenues cover expenses </a:t>
            </a:r>
            <a:r>
              <a:rPr lang="en-US" dirty="0"/>
              <a:t>and they start generating cash</a:t>
            </a:r>
          </a:p>
          <a:p>
            <a:pPr rtl="0"/>
            <a:r>
              <a:rPr lang="en-US" dirty="0"/>
              <a:t>They raise another round of financing</a:t>
            </a:r>
          </a:p>
          <a:p>
            <a:pPr marL="0" indent="0" rtl="0">
              <a:buNone/>
            </a:pPr>
            <a:r>
              <a:rPr lang="en-US" dirty="0"/>
              <a:t>         Or they run out of money and shut down</a:t>
            </a:r>
            <a:br>
              <a:rPr lang="en-US" dirty="0"/>
            </a:br>
            <a:r>
              <a:rPr lang="en-US" dirty="0"/>
              <a:t>   	      Or they get acquired …. </a:t>
            </a:r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9E18B-3790-C053-52A6-5E8BEC22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21F8D-AA07-2FA2-4EA3-22A103E0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639BB-CC59-E587-1CEC-3ABC45D4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74E9-4360-F1EB-2CA2-D92826ED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MONEY </a:t>
            </a:r>
            <a:r>
              <a:rPr lang="en-US" dirty="0"/>
              <a:t>is </a:t>
            </a:r>
            <a:r>
              <a:rPr lang="en-AS" dirty="0"/>
              <a:t>TIME 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00E79-DCB0-4D0E-2FCA-760A9EF0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724058"/>
            <a:ext cx="10871405" cy="52937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c</a:t>
            </a:r>
            <a:r>
              <a:rPr lang="en-AS" b="1" dirty="0" err="1"/>
              <a:t>ompany</a:t>
            </a:r>
            <a:r>
              <a:rPr lang="en-AS" b="1" dirty="0"/>
              <a:t> raised $5,000,000</a:t>
            </a:r>
            <a:r>
              <a:rPr lang="en-US" b="1" dirty="0"/>
              <a:t>,</a:t>
            </a:r>
            <a:r>
              <a:rPr lang="en-AS" b="1" dirty="0"/>
              <a:t> how long will it live? </a:t>
            </a:r>
            <a:endParaRPr lang="en-US" b="1" dirty="0"/>
          </a:p>
          <a:p>
            <a:pPr>
              <a:spcAft>
                <a:spcPts val="1200"/>
              </a:spcAft>
            </a:pPr>
            <a:endParaRPr lang="en-IL" sz="1200" b="1" dirty="0"/>
          </a:p>
          <a:p>
            <a:pPr marL="734446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S" sz="2800" dirty="0"/>
              <a:t>Assume each </a:t>
            </a:r>
            <a:r>
              <a:rPr lang="en-US" sz="2800" dirty="0"/>
              <a:t>employee</a:t>
            </a:r>
            <a:r>
              <a:rPr lang="en-AS" sz="2800" dirty="0"/>
              <a:t> earns 30,000 shekels per month </a:t>
            </a:r>
          </a:p>
          <a:p>
            <a:pPr marL="734446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S" sz="2800" dirty="0"/>
              <a:t>Company salary expense with benefits and taxes</a:t>
            </a:r>
            <a:r>
              <a:rPr lang="en-US" sz="2800" dirty="0"/>
              <a:t>, add </a:t>
            </a:r>
            <a:r>
              <a:rPr lang="en-AS" sz="2800" dirty="0"/>
              <a:t>30% </a:t>
            </a:r>
            <a:br>
              <a:rPr lang="en-AS" sz="2800" dirty="0"/>
            </a:br>
            <a:r>
              <a:rPr lang="en-AS" sz="2800" dirty="0"/>
              <a:t>= 39,000 shekels </a:t>
            </a:r>
          </a:p>
          <a:p>
            <a:pPr marL="734446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S" sz="2800" dirty="0"/>
              <a:t>Salaries are 75% of company wide expenses = 52,000 shekels </a:t>
            </a:r>
          </a:p>
          <a:p>
            <a:pPr marL="734446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S" sz="2800" dirty="0"/>
              <a:t>Dollar exchange rate $1 = 3.6 shekels </a:t>
            </a:r>
          </a:p>
          <a:p>
            <a:pPr marL="734446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S" sz="2800" dirty="0"/>
              <a:t>Monthly cost per employee = $14,450 </a:t>
            </a:r>
          </a:p>
          <a:p>
            <a:pPr marL="734446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S" sz="2800" dirty="0"/>
              <a:t>Annual cost per employee </a:t>
            </a:r>
            <a:r>
              <a:rPr lang="en-US" sz="2800" dirty="0"/>
              <a:t>= </a:t>
            </a:r>
            <a:r>
              <a:rPr lang="en-AS" sz="2800" dirty="0"/>
              <a:t>$173,000 </a:t>
            </a:r>
          </a:p>
          <a:p>
            <a:pPr marL="0" indent="0">
              <a:buNone/>
            </a:pPr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A87F4-B685-89EF-B63A-C30B13A3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5959D-49B5-BF4D-E662-8E195434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2D9E-DAF5-CD3D-9E57-01B87D65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3737-B0CE-854C-58D8-133FE8DD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574654" cy="1004762"/>
          </a:xfrm>
        </p:spPr>
        <p:txBody>
          <a:bodyPr/>
          <a:lstStyle/>
          <a:p>
            <a:r>
              <a:rPr lang="en-US" dirty="0"/>
              <a:t>Money is Time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AS" dirty="0"/>
              <a:t>TIME  is  MONEY  </a:t>
            </a:r>
            <a:r>
              <a:rPr lang="en-AS" sz="2800" dirty="0"/>
              <a:t>(</a:t>
            </a:r>
            <a:r>
              <a:rPr lang="en-US" sz="2800" dirty="0"/>
              <a:t>raised </a:t>
            </a:r>
            <a:r>
              <a:rPr lang="en-AS" sz="2800" dirty="0"/>
              <a:t>$5,000,000)  </a:t>
            </a:r>
            <a:endParaRPr lang="en-I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A5224-0029-1849-289E-AEA08D3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7C780-D4E0-01E7-D446-6E9FC408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98" y="1808922"/>
            <a:ext cx="6584454" cy="4532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CE725-F23F-89D5-7020-1ABBF6863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C4AF-C948-058B-EF59-BC6136D3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B3A1-1265-3B9E-167F-6E8547D7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137332" cy="1147750"/>
          </a:xfrm>
        </p:spPr>
        <p:txBody>
          <a:bodyPr/>
          <a:lstStyle/>
          <a:p>
            <a:r>
              <a:rPr lang="en-US" dirty="0"/>
              <a:t>Money can buy Time – but it is not always available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81AC-E5C5-FD89-D12C-446879D9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21851"/>
            <a:ext cx="10724462" cy="5078313"/>
          </a:xfrm>
        </p:spPr>
        <p:txBody>
          <a:bodyPr/>
          <a:lstStyle/>
          <a:p>
            <a:r>
              <a:rPr lang="en-US" dirty="0"/>
              <a:t>Why not raise a lot of money, but spend just a trickle? </a:t>
            </a:r>
          </a:p>
          <a:p>
            <a:r>
              <a:rPr lang="en-US" dirty="0"/>
              <a:t>The more money a company raises, the higher the investors’ pressure to invest it faster – Need ROI, a Return On Investment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Raising additional rounds of financing depend on three factors:</a:t>
            </a:r>
            <a:br>
              <a:rPr lang="en-US" dirty="0"/>
            </a:br>
            <a:endParaRPr lang="en-US" sz="1000" dirty="0"/>
          </a:p>
          <a:p>
            <a:pPr marL="1011692" lvl="2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Accomplishments of the company to date </a:t>
            </a:r>
          </a:p>
          <a:p>
            <a:pPr marL="1011692" lvl="2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 conditions </a:t>
            </a:r>
          </a:p>
          <a:p>
            <a:pPr marL="1011692" lvl="2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 appeal of the product and the industry</a:t>
            </a:r>
          </a:p>
          <a:p>
            <a:pPr marL="1011692" lvl="2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In most cases, additional rounds become harder and harder, </a:t>
            </a:r>
            <a:br>
              <a:rPr lang="en-US" dirty="0"/>
            </a:br>
            <a:r>
              <a:rPr lang="en-US" dirty="0"/>
              <a:t>and heavily dilute the founders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DB5B-0DFD-B165-64A4-0567DE43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27E11-2877-F68A-CE26-65875A23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0534-A6AE-306F-18A1-DDA9A905A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0288ACA-F1C3-747F-0518-2DD476E1EB80}"/>
              </a:ext>
            </a:extLst>
          </p:cNvPr>
          <p:cNvSpPr txBox="1"/>
          <p:nvPr/>
        </p:nvSpPr>
        <p:spPr>
          <a:xfrm>
            <a:off x="482753" y="836344"/>
            <a:ext cx="8173577" cy="55928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9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Why Fail if You can Succeed? Here is How</a:t>
            </a:r>
            <a:endParaRPr kumimoji="0" sz="3729" b="1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"/>
              <a:ea typeface="+mn-ea"/>
              <a:cs typeface="Comforta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4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  <a:p>
            <a:pPr marL="464516" indent="-457200">
              <a:buFont typeface="Arial" panose="020B0604020202020204" pitchFamily="34" charset="0"/>
              <a:buChar char="•"/>
              <a:tabLst>
                <a:tab pos="236429" algn="l"/>
              </a:tabLst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goal of the company from an </a:t>
            </a:r>
            <a:r>
              <a:rPr lang="en-US" sz="2800" u="sng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finite game, to </a:t>
            </a:r>
            <a:r>
              <a:rPr lang="en-AS" sz="28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A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Infinite Game 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endParaRPr kumimoji="0" lang="en-AS" sz="1000" b="1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Lato Light"/>
            </a:endParaRP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the goal of the company from an </a:t>
            </a:r>
            <a:r>
              <a:rPr kumimoji="0" lang="en-US" sz="2638" b="0" i="0" u="sng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EXIT</a:t>
            </a:r>
            <a: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</a:t>
            </a:r>
            <a:r>
              <a:rPr lang="en-US" sz="2638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</a:t>
            </a:r>
            <a:r>
              <a:rPr kumimoji="0" lang="en-US" sz="263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PROFITABLE</a:t>
            </a:r>
            <a: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early as possible</a:t>
            </a: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Profitability means that </a:t>
            </a:r>
            <a:r>
              <a:rPr kumimoji="0" lang="en-US" sz="2638" b="0" i="0" u="sng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month </a:t>
            </a:r>
            <a: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sales generate more money than your expenses</a:t>
            </a:r>
            <a:r>
              <a:rPr kumimoji="0" lang="en-US" sz="2638" b="0" i="0" u="none" strike="noStrike" kern="120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638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Profitability</a:t>
            </a:r>
            <a:r>
              <a:rPr kumimoji="0" lang="en-US" sz="2638" b="0" i="0" u="none" strike="noStrike" kern="120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638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guarantees your company’s survival</a:t>
            </a:r>
            <a:br>
              <a:rPr kumimoji="0" lang="en-US" sz="2638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516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lang="en-US" sz="2638" noProof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Profitable companies stand a much higher chance for a lucrative high-value Exit </a:t>
            </a:r>
            <a:endParaRPr kumimoji="0" sz="2638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4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78B30-6E08-EBCE-51AC-A7FE2ADB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91" y="1591344"/>
            <a:ext cx="5682197" cy="443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85601F-303E-B555-E7CC-F809CFC9C0E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FB9DD-D363-BC5F-EB7F-6B39A805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039" y="204539"/>
            <a:ext cx="3451961" cy="57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3C9A-8CB5-F00D-946E-D11B5E2F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Fail if You can Succeed?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FAF1-F96D-A738-353B-E659A319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631763"/>
          </a:xfrm>
        </p:spPr>
        <p:txBody>
          <a:bodyPr/>
          <a:lstStyle/>
          <a:p>
            <a:r>
              <a:rPr lang="en-US" dirty="0"/>
              <a:t>Changing your goal from a finite game of an Exit to the </a:t>
            </a:r>
            <a:r>
              <a:rPr lang="en-US" b="1" dirty="0"/>
              <a:t>Infinite Game of Profitability</a:t>
            </a:r>
            <a:r>
              <a:rPr lang="en-US" dirty="0"/>
              <a:t> will greatly increase your chances of success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successful company is defined as: 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sz="2800" dirty="0"/>
              <a:t>Profitable </a:t>
            </a:r>
          </a:p>
          <a:p>
            <a:pPr lvl="1"/>
            <a:r>
              <a:rPr lang="en-US" sz="2800" dirty="0"/>
              <a:t>Fast growing </a:t>
            </a:r>
          </a:p>
          <a:p>
            <a:pPr lvl="1"/>
            <a:r>
              <a:rPr lang="en-US" sz="2800" dirty="0"/>
              <a:t>With a modest investment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9F2BE-9142-7FE0-5B28-1278A16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B9185-F893-5622-D156-F70CFD787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79CE-99C1-2D76-5E78-A9A733C57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0415-7E6F-376F-A3CB-04518DFEC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7" y="1707488"/>
            <a:ext cx="10684345" cy="3985706"/>
          </a:xfrm>
        </p:spPr>
        <p:txBody>
          <a:bodyPr/>
          <a:lstStyle/>
          <a:p>
            <a:pPr marL="346558" indent="-346558">
              <a:spcAft>
                <a:spcPts val="600"/>
              </a:spcAft>
            </a:pPr>
            <a:r>
              <a:rPr lang="en-US" dirty="0"/>
              <a:t>The change in company objective from Exit to </a:t>
            </a:r>
            <a:r>
              <a:rPr lang="en-US" b="1" dirty="0"/>
              <a:t>Profitability</a:t>
            </a:r>
            <a:r>
              <a:rPr lang="en-US" dirty="0"/>
              <a:t> will impact EVERYTHING your</a:t>
            </a:r>
            <a:r>
              <a:rPr lang="en-AS" dirty="0"/>
              <a:t> company </a:t>
            </a:r>
            <a:r>
              <a:rPr lang="en-US" dirty="0"/>
              <a:t>do</a:t>
            </a:r>
            <a:r>
              <a:rPr lang="en-AS" dirty="0"/>
              <a:t>es</a:t>
            </a:r>
            <a:br>
              <a:rPr lang="en-US" dirty="0"/>
            </a:br>
            <a:endParaRPr lang="en-US" sz="1000" dirty="0"/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Focus on sales from day one, keep expenses to absolute minimum</a:t>
            </a:r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sequence of activities – Branding first, product development next</a:t>
            </a:r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markets you target first – a beach head, and then expand </a:t>
            </a:r>
          </a:p>
          <a:p>
            <a:pPr marL="721096" lvl="3" indent="-346558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Jobs To Be Done – What you sell</a:t>
            </a:r>
          </a:p>
          <a:p>
            <a:pPr marL="721096" lvl="3" indent="-346558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Better not to be first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C189699-792F-B965-CACD-6BF6DBCE5ACB}"/>
              </a:ext>
            </a:extLst>
          </p:cNvPr>
          <p:cNvSpPr txBox="1">
            <a:spLocks/>
          </p:cNvSpPr>
          <p:nvPr/>
        </p:nvSpPr>
        <p:spPr>
          <a:xfrm>
            <a:off x="945159" y="888061"/>
            <a:ext cx="1053564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ea typeface="+mj-e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9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Comfortaa"/>
                <a:ea typeface="+mj-ea"/>
              </a:rPr>
              <a:t>Impact of Pursuing the Infinite Game of Profitability </a:t>
            </a:r>
            <a:endParaRPr kumimoji="0" lang="en-US" sz="3729" b="1" i="0" u="none" strike="noStrike" kern="1200" cap="none" spc="-6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"/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CB551-4137-237E-BA79-4DD102BA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1E705-CDC8-178D-DB9A-66997CF3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A39D-0019-1D65-DE10-9791566F7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75E43-F962-5076-BC3E-D7EE2368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8" y="1707488"/>
            <a:ext cx="10303124" cy="3939540"/>
          </a:xfrm>
        </p:spPr>
        <p:txBody>
          <a:bodyPr/>
          <a:lstStyle/>
          <a:p>
            <a:pPr marL="346558" indent="-346558">
              <a:spcAft>
                <a:spcPts val="600"/>
              </a:spcAft>
            </a:pPr>
            <a:r>
              <a:rPr lang="en-US" dirty="0"/>
              <a:t>This change in company objective from Exit to </a:t>
            </a:r>
            <a:r>
              <a:rPr lang="en-US" b="1" dirty="0"/>
              <a:t>Profitability</a:t>
            </a:r>
            <a:r>
              <a:rPr lang="en-US" dirty="0"/>
              <a:t> will change EVERYTHING your</a:t>
            </a:r>
            <a:r>
              <a:rPr lang="en-AS" dirty="0"/>
              <a:t> company </a:t>
            </a:r>
            <a:r>
              <a:rPr lang="en-US" dirty="0"/>
              <a:t>do</a:t>
            </a:r>
            <a:r>
              <a:rPr lang="en-AS" dirty="0"/>
              <a:t>es</a:t>
            </a:r>
            <a:r>
              <a:rPr lang="en-US" dirty="0"/>
              <a:t> – </a:t>
            </a:r>
            <a:r>
              <a:rPr lang="en-US" u="sng" dirty="0"/>
              <a:t>Continued</a:t>
            </a:r>
            <a:br>
              <a:rPr lang="en-US" dirty="0"/>
            </a:br>
            <a:endParaRPr lang="en-US" sz="1200" dirty="0"/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product</a:t>
            </a:r>
            <a:r>
              <a:rPr lang="en-AS" sz="2800" dirty="0"/>
              <a:t>s</a:t>
            </a:r>
            <a:r>
              <a:rPr lang="en-US" sz="2800" dirty="0"/>
              <a:t> you develop – incremental vs. disruptive innovation, taking advantage of Enablers</a:t>
            </a:r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team you build, who and when you hire</a:t>
            </a:r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business model, pricing, packaging, the complete product </a:t>
            </a:r>
          </a:p>
          <a:p>
            <a:pPr marL="7210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pace your company grow</a:t>
            </a:r>
            <a:r>
              <a:rPr lang="en-AS" sz="2800" dirty="0"/>
              <a:t>s</a:t>
            </a:r>
            <a:r>
              <a:rPr lang="en-US" sz="2800" dirty="0"/>
              <a:t> – growth engines, for low cost (CAC) organic growth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4D571AF-90F0-66C7-F89C-7EFEE767E303}"/>
              </a:ext>
            </a:extLst>
          </p:cNvPr>
          <p:cNvSpPr txBox="1">
            <a:spLocks/>
          </p:cNvSpPr>
          <p:nvPr/>
        </p:nvSpPr>
        <p:spPr>
          <a:xfrm>
            <a:off x="945159" y="888061"/>
            <a:ext cx="1053564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ea typeface="+mj-e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9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Comfortaa"/>
                <a:ea typeface="+mj-ea"/>
              </a:rPr>
              <a:t>Impact of Pursuing the Infinite Game of Profitability </a:t>
            </a:r>
            <a:endParaRPr kumimoji="0" lang="en-US" sz="3729" b="1" i="0" u="none" strike="noStrike" kern="1200" cap="none" spc="-6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"/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750C2E-62CC-D7C9-722C-BB0C48A6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9E9CE-1FE5-C7E8-7CA3-8E080AC1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2A0A-B98D-72C2-24E3-DE260D19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Activities – Branding First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99573-EF4B-823E-EC75-9B339668E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89433"/>
            <a:ext cx="10535619" cy="48013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Virtually all companies start with building their product, assuming they have nothing to sell before at least a prototype</a:t>
            </a:r>
          </a:p>
          <a:p>
            <a:pPr>
              <a:spcAft>
                <a:spcPts val="1200"/>
              </a:spcAft>
            </a:pPr>
            <a:r>
              <a:rPr lang="en-US" dirty="0"/>
              <a:t>To build a product, you hire a team, and build a </a:t>
            </a:r>
            <a:r>
              <a:rPr lang="en-US" u="sng" dirty="0"/>
              <a:t>fixed</a:t>
            </a:r>
            <a:r>
              <a:rPr lang="en-US" dirty="0"/>
              <a:t> and growing expense </a:t>
            </a:r>
          </a:p>
          <a:p>
            <a:pPr>
              <a:spcAft>
                <a:spcPts val="1200"/>
              </a:spcAft>
            </a:pPr>
            <a:r>
              <a:rPr lang="en-US" dirty="0"/>
              <a:t>Field of Dreams – “If you build it they will come” </a:t>
            </a:r>
          </a:p>
          <a:p>
            <a:pPr>
              <a:spcAft>
                <a:spcPts val="1200"/>
              </a:spcAft>
            </a:pPr>
            <a:r>
              <a:rPr lang="en-US" dirty="0"/>
              <a:t>You can’t sell if nobody ever heard about you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Developing a product is much easier than selling it </a:t>
            </a:r>
          </a:p>
          <a:p>
            <a:pPr>
              <a:spcAft>
                <a:spcPts val="1200"/>
              </a:spcAft>
            </a:pPr>
            <a:r>
              <a:rPr lang="en-US" dirty="0"/>
              <a:t>It takes time to educate a market – Start early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A9EF5-C8DF-CED6-86CB-BFA7C0EE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A3984-CB59-1773-9850-019E9347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4A5C-0154-4B8F-B0CA-BCEE56BF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First – Classical Marketing Funnel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33001-C2D3-423F-9EB6-208DF1B1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A4636-059E-4890-B501-1C5A5487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37" y="2236832"/>
            <a:ext cx="7633099" cy="4192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7F5A9-ECFA-404B-B206-C8E57DE41B51}"/>
              </a:ext>
            </a:extLst>
          </p:cNvPr>
          <p:cNvSpPr txBox="1"/>
          <p:nvPr/>
        </p:nvSpPr>
        <p:spPr>
          <a:xfrm>
            <a:off x="1704876" y="1461936"/>
            <a:ext cx="349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 &amp; Marketing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D510F-89CE-4F94-B56F-5323C250F92F}"/>
              </a:ext>
            </a:extLst>
          </p:cNvPr>
          <p:cNvSpPr txBox="1"/>
          <p:nvPr/>
        </p:nvSpPr>
        <p:spPr>
          <a:xfrm>
            <a:off x="7397867" y="1443491"/>
            <a:ext cx="250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Based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 &amp; Marketing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8CCD15-50C6-4EBB-ADA1-2712EE03D368}"/>
              </a:ext>
            </a:extLst>
          </p:cNvPr>
          <p:cNvSpPr/>
          <p:nvPr/>
        </p:nvSpPr>
        <p:spPr>
          <a:xfrm>
            <a:off x="8519529" y="2240788"/>
            <a:ext cx="1753154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7913F9-A637-4140-A4E2-C81CE00C678F}"/>
              </a:ext>
            </a:extLst>
          </p:cNvPr>
          <p:cNvCxnSpPr>
            <a:cxnSpLocks/>
          </p:cNvCxnSpPr>
          <p:nvPr/>
        </p:nvCxnSpPr>
        <p:spPr>
          <a:xfrm flipH="1">
            <a:off x="6594230" y="2594731"/>
            <a:ext cx="19252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B0540B-E4F4-4CDC-B284-DC818DBCF36E}"/>
              </a:ext>
            </a:extLst>
          </p:cNvPr>
          <p:cNvCxnSpPr/>
          <p:nvPr/>
        </p:nvCxnSpPr>
        <p:spPr>
          <a:xfrm flipH="1">
            <a:off x="6777109" y="2773555"/>
            <a:ext cx="1769594" cy="5486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3E19B-1717-46C5-BE9A-6A0EFDDE0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0AFC091-F383-E448-517D-A337E8E4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295" y="5727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pic>
        <p:nvPicPr>
          <p:cNvPr id="2049" name="Picture 2">
            <a:hlinkClick r:id="rId7"/>
            <a:extLst>
              <a:ext uri="{FF2B5EF4-FFF2-40B4-BE49-F238E27FC236}">
                <a16:creationId xmlns:a16="http://schemas.microsoft.com/office/drawing/2014/main" id="{3EB7A651-704E-D47E-A7DA-4A8737C5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5727878"/>
            <a:ext cx="3048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92B21-15A8-94C2-3E68-9D7B2FB5A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60" y="888061"/>
            <a:ext cx="9476054" cy="587223"/>
          </a:xfrm>
        </p:spPr>
        <p:txBody>
          <a:bodyPr/>
          <a:lstStyle/>
          <a:p>
            <a:r>
              <a:rPr lang="en-US" dirty="0"/>
              <a:t>Branding First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82D8-8912-DBBE-C689-870B25EA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791" y="1751767"/>
            <a:ext cx="10391473" cy="5355312"/>
          </a:xfrm>
        </p:spPr>
        <p:txBody>
          <a:bodyPr/>
          <a:lstStyle/>
          <a:p>
            <a:pPr marL="623804" lvl="1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building the product, invest the pre-seed, or Friends &amp; Family money, in launching branding activities</a:t>
            </a:r>
          </a:p>
          <a:p>
            <a:pPr marL="623804" lvl="1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Growth Engine – The most important innovation !!</a:t>
            </a:r>
          </a:p>
          <a:p>
            <a:pPr marL="623804" lvl="1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branding will create tangible value in various ways:</a:t>
            </a:r>
          </a:p>
          <a:p>
            <a:pPr marL="11782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larger top of the sales funnel – increase sales</a:t>
            </a:r>
          </a:p>
          <a:p>
            <a:pPr marL="11782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cost of sales (CAC)</a:t>
            </a:r>
          </a:p>
          <a:p>
            <a:pPr marL="11782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deeper understanding of the market </a:t>
            </a:r>
          </a:p>
          <a:p>
            <a:pPr marL="11782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potential early market beach heads, and even additional revenue streams</a:t>
            </a:r>
          </a:p>
          <a:p>
            <a:pPr marL="1178296" lvl="3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make it easier to raise additional money </a:t>
            </a:r>
          </a:p>
          <a:p>
            <a:pPr marL="901050" lvl="2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F31C4-E3FC-4819-A7A3-71391811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1" y="1591344"/>
            <a:ext cx="5682197" cy="44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9C6A-F622-428A-B84C-E7007DDC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2585E-82C6-C73C-CC58-6C943B38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292F-5438-2072-FC0C-277C56BA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Markets You Target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C03F-0393-7EE8-0C2C-2DE8FFA1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20" y="1671528"/>
            <a:ext cx="10303847" cy="55553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Every big market is composed of many small market segments that are different from one another </a:t>
            </a:r>
          </a:p>
          <a:p>
            <a:pPr>
              <a:spcAft>
                <a:spcPts val="600"/>
              </a:spcAft>
            </a:pPr>
            <a:r>
              <a:rPr lang="en-US" dirty="0"/>
              <a:t>It is much easier to penetrate a “Beach Head”, a small specific  segment that responds to your branding</a:t>
            </a:r>
          </a:p>
          <a:p>
            <a:pPr>
              <a:spcAft>
                <a:spcPts val="600"/>
              </a:spcAft>
            </a:pPr>
            <a:r>
              <a:rPr lang="en-US" dirty="0"/>
              <a:t>Selling to a small market segment is enough to make your company profitable </a:t>
            </a:r>
          </a:p>
          <a:p>
            <a:pPr>
              <a:spcAft>
                <a:spcPts val="600"/>
              </a:spcAft>
            </a:pPr>
            <a:r>
              <a:rPr lang="en-US" dirty="0"/>
              <a:t>It is easier to expand from segment to segment than to attack a big complex market </a:t>
            </a:r>
          </a:p>
          <a:p>
            <a:pPr>
              <a:spcAft>
                <a:spcPts val="600"/>
              </a:spcAft>
            </a:pPr>
            <a:r>
              <a:rPr lang="en-US" dirty="0"/>
              <a:t>No need to think of how you address a huge market, start small and focus on profitability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D74E-F0CB-2B78-7065-90B24AFC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DB848-1546-7252-F3DA-345F4155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4A67-CA2B-DDAB-13D9-BA287C70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</a:t>
            </a:r>
            <a:r>
              <a:rPr lang="en-US" u="sng" dirty="0"/>
              <a:t>Not</a:t>
            </a:r>
            <a:r>
              <a:rPr lang="en-US" dirty="0"/>
              <a:t> be the First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D17B1-ECE7-024A-55A5-5E4D03E45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701345"/>
            <a:ext cx="10893428" cy="55707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Being first is overrated – Innovation is incremental and evolves over time </a:t>
            </a:r>
          </a:p>
          <a:p>
            <a:pPr>
              <a:spcAft>
                <a:spcPts val="600"/>
              </a:spcAft>
            </a:pPr>
            <a:r>
              <a:rPr lang="en-US" dirty="0"/>
              <a:t>Let other companies educate the market – it is a very expensive and long process</a:t>
            </a:r>
          </a:p>
          <a:p>
            <a:pPr>
              <a:spcAft>
                <a:spcPts val="600"/>
              </a:spcAft>
            </a:pPr>
            <a:r>
              <a:rPr lang="en-US" dirty="0"/>
              <a:t>Google, Facebook, WhatsApp, Amazon, Intel, and most other successful companies were not the first to market</a:t>
            </a:r>
          </a:p>
          <a:p>
            <a:pPr>
              <a:spcAft>
                <a:spcPts val="600"/>
              </a:spcAft>
            </a:pPr>
            <a:r>
              <a:rPr lang="en-US" dirty="0"/>
              <a:t>They analyzed their predecessors and improved on their offerings </a:t>
            </a:r>
          </a:p>
          <a:p>
            <a:pPr>
              <a:spcAft>
                <a:spcPts val="600"/>
              </a:spcAft>
            </a:pPr>
            <a:r>
              <a:rPr lang="en-US" dirty="0"/>
              <a:t>You don’t need to be first – Strive to be the best </a:t>
            </a:r>
          </a:p>
          <a:p>
            <a:pPr>
              <a:spcAft>
                <a:spcPts val="600"/>
              </a:spcAft>
            </a:pPr>
            <a:r>
              <a:rPr lang="en-US" dirty="0"/>
              <a:t>The FULL product – the devil is always in the details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001F4-DBB6-262D-589F-65BAEC1F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39A6A-B3D1-198B-42D2-44E4A0FF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C48C-B228-C319-F88D-D51F8B7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To Be Done – Clayton Christensen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DDD5E-B6ED-9CE5-3A51-D6F0DAA9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53CFD-B0A5-0E51-CEE0-94F64B1A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21" y="1146633"/>
            <a:ext cx="3295415" cy="5081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3338B-F986-B218-2501-0E2E46DA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4" y="1146634"/>
            <a:ext cx="3237377" cy="5081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E114C-B4CC-280E-4EEF-C84092BC1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A70C-EFE9-EE2A-6B75-193914DF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A45CD-12EA-1189-56BA-6D9E8DA1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40427"/>
            <a:ext cx="7056923" cy="4570482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After years of research, Christensen and his co-authors have come to one critical conclusion: our long held maxim--that understanding the customer is the crux of innovation--is wrong. Customers don't buy products or services; they "hire" them to do a job. </a:t>
            </a:r>
            <a:r>
              <a:rPr lang="en-US" sz="2700" dirty="0">
                <a:highlight>
                  <a:srgbClr val="FFFF00"/>
                </a:highlight>
              </a:rPr>
              <a:t>Understanding customers does not drive innovation success, he argues. Understanding customer jobs does. The "Jobs to Be Done" approach </a:t>
            </a:r>
            <a:r>
              <a:rPr lang="en-US" sz="2700" dirty="0"/>
              <a:t>can be seen today in some of the world's most respected companies.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5D00C-913D-5042-055F-EEB79DCB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FC49-1BF9-3410-9F40-779A81A5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290" y="308609"/>
            <a:ext cx="408171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B142-134E-4C2E-99C3-F3052482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To Be Done (JTBD) – Methodology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6E54-C2A4-4EA7-95D1-4E6EC33F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18768"/>
            <a:ext cx="10303847" cy="48320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Jobs-to-be-Done?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dirty="0"/>
              <a:t>Jobs To Be Done (JBTD) theory is based on the idea that people and companies buy products and services to accomplish specific jobs in their lives or business </a:t>
            </a:r>
            <a:br>
              <a:rPr lang="en-US" dirty="0"/>
            </a:br>
            <a:endParaRPr lang="en-US" sz="1100" dirty="0"/>
          </a:p>
          <a:p>
            <a:pPr lvl="1"/>
            <a:r>
              <a:rPr lang="en-US" dirty="0"/>
              <a:t>In most cases they don’t really need the product, they need what the product is supposed to do for them</a:t>
            </a:r>
            <a:endParaRPr lang="en-US" sz="2400" dirty="0"/>
          </a:p>
          <a:p>
            <a:pPr marL="628650" lvl="1" indent="0">
              <a:buNone/>
            </a:pPr>
            <a:endParaRPr lang="en-US" sz="1000" dirty="0"/>
          </a:p>
          <a:p>
            <a:pPr lvl="1"/>
            <a:r>
              <a:rPr lang="en-US" dirty="0"/>
              <a:t>Instead of focusing on the product or the customer, JTBD shifts the perspective to the job itself</a:t>
            </a:r>
            <a:br>
              <a:rPr lang="en-US" dirty="0"/>
            </a:br>
            <a:endParaRPr lang="en-US" sz="1100" dirty="0"/>
          </a:p>
          <a:p>
            <a:pPr lvl="1"/>
            <a:r>
              <a:rPr lang="en-US" dirty="0"/>
              <a:t>It’s about understanding what customers are trying to achieve and how they go about it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855CA-BCD5-44EE-B59A-877E37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2F86A-0B33-4889-9A00-5741127C0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B142-134E-4C2E-99C3-F3052482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To Be Done – Market Segmentation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6E54-C2A4-4EA7-95D1-4E6EC33F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52124"/>
            <a:ext cx="10501334" cy="4955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Jobs To Be Done theory immediately implies that market segments for a product are defined along four dimensions </a:t>
            </a:r>
          </a:p>
          <a:p>
            <a:pPr marL="0" indent="0">
              <a:buNone/>
            </a:pPr>
            <a:br>
              <a:rPr lang="en-US" dirty="0"/>
            </a:br>
            <a:endParaRPr lang="en-US" sz="1000" dirty="0"/>
          </a:p>
          <a:p>
            <a:pPr>
              <a:spcAft>
                <a:spcPts val="1800"/>
              </a:spcAft>
            </a:pPr>
            <a:r>
              <a:rPr lang="en-US" b="1" dirty="0"/>
              <a:t>Functional</a:t>
            </a:r>
            <a:r>
              <a:rPr lang="en-US" dirty="0"/>
              <a:t> – what is the specific job customers want to do</a:t>
            </a:r>
          </a:p>
          <a:p>
            <a:pPr>
              <a:spcAft>
                <a:spcPts val="1800"/>
              </a:spcAft>
            </a:pPr>
            <a:r>
              <a:rPr lang="en-US" b="1" dirty="0"/>
              <a:t>Contextual</a:t>
            </a:r>
            <a:r>
              <a:rPr lang="en-US" dirty="0"/>
              <a:t> – in what context does the need arise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Emotional</a:t>
            </a:r>
            <a:r>
              <a:rPr lang="en-US" dirty="0"/>
              <a:t>  – what are the emotional aspects involved in doing</a:t>
            </a:r>
            <a:br>
              <a:rPr lang="en-US" dirty="0"/>
            </a:br>
            <a:r>
              <a:rPr lang="en-US" dirty="0"/>
              <a:t>                      the job</a:t>
            </a:r>
          </a:p>
          <a:p>
            <a:pPr>
              <a:spcAft>
                <a:spcPts val="1800"/>
              </a:spcAft>
            </a:pPr>
            <a:r>
              <a:rPr lang="en-US" b="1" dirty="0"/>
              <a:t>Social</a:t>
            </a:r>
            <a:r>
              <a:rPr lang="en-US" dirty="0"/>
              <a:t>         – what are the social aspects of fulfilling the job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855CA-BCD5-44EE-B59A-877E37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00F5A-F8B4-294E-7983-FA0CA76D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70C86-BA95-51E7-2C86-ED94BA07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0218-5884-A068-E583-2819F1AF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Products You Develop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D4044-415A-A8F4-9300-80CA4650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58276"/>
            <a:ext cx="10303847" cy="4062651"/>
          </a:xfrm>
        </p:spPr>
        <p:txBody>
          <a:bodyPr/>
          <a:lstStyle/>
          <a:p>
            <a:r>
              <a:rPr lang="en-US" dirty="0"/>
              <a:t>Disruptive technology and disruptive products are over rated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Many very successful companies have no disruptive technology, but a disruptive </a:t>
            </a:r>
            <a:r>
              <a:rPr lang="en-US" u="sng" dirty="0"/>
              <a:t>business model </a:t>
            </a:r>
            <a:br>
              <a:rPr lang="en-US" u="sng" dirty="0"/>
            </a:br>
            <a:endParaRPr lang="en-US" u="sng" dirty="0"/>
          </a:p>
          <a:p>
            <a:pPr lvl="1"/>
            <a:r>
              <a:rPr lang="en-US" dirty="0" err="1"/>
              <a:t>Gett</a:t>
            </a:r>
            <a:r>
              <a:rPr lang="en-US" dirty="0"/>
              <a:t> – a cab dispatcher </a:t>
            </a:r>
          </a:p>
          <a:p>
            <a:pPr lvl="1"/>
            <a:r>
              <a:rPr lang="en-US" dirty="0"/>
              <a:t>Pango – a parking meter </a:t>
            </a:r>
          </a:p>
          <a:p>
            <a:pPr lvl="1"/>
            <a:r>
              <a:rPr lang="en-US" dirty="0"/>
              <a:t>Amazon – a maniacal focus on operations</a:t>
            </a:r>
          </a:p>
          <a:p>
            <a:pPr lvl="1"/>
            <a:r>
              <a:rPr lang="en-US" dirty="0" err="1"/>
              <a:t>Wolt</a:t>
            </a:r>
            <a:r>
              <a:rPr lang="en-US" dirty="0"/>
              <a:t> – a scalable and efficient delivery service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F1216-0044-D1B7-4F53-78511B4B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C5230-6450-02D7-FF01-A1F348AC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86B90-2EAE-14F3-A689-F83A023FC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81C-A354-4417-766D-14D911EC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Products You Develop - Enablers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74B27-8DB3-6D0D-C823-776240BA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54084"/>
            <a:ext cx="10923245" cy="55399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Enablers – existing things that open the door to great business opportunities </a:t>
            </a:r>
          </a:p>
          <a:p>
            <a:pPr>
              <a:spcAft>
                <a:spcPts val="1200"/>
              </a:spcAft>
            </a:pPr>
            <a:r>
              <a:rPr lang="en-US" dirty="0"/>
              <a:t>“Jobs To Be Done” can be done more easily by leveraging Enablers in innovative ways </a:t>
            </a:r>
          </a:p>
          <a:p>
            <a:r>
              <a:rPr lang="en-US" dirty="0"/>
              <a:t>Existing technology enablers:</a:t>
            </a:r>
          </a:p>
          <a:p>
            <a:pPr lvl="1"/>
            <a:r>
              <a:rPr lang="en-US" dirty="0"/>
              <a:t>Smart phones with camera, GPS, mapping apps, internet phone calls, </a:t>
            </a:r>
          </a:p>
          <a:p>
            <a:pPr lvl="1"/>
            <a:r>
              <a:rPr lang="en-US" dirty="0"/>
              <a:t>Video meetings (Zoom), Speech to text, translation,</a:t>
            </a:r>
          </a:p>
          <a:p>
            <a:pPr lvl="1"/>
            <a:r>
              <a:rPr lang="en-US" dirty="0"/>
              <a:t>ChatGPT and other generative AI tools – image and video creation, </a:t>
            </a:r>
          </a:p>
          <a:p>
            <a:pPr lvl="1"/>
            <a:r>
              <a:rPr lang="en-US" dirty="0"/>
              <a:t>3D printers, drones, </a:t>
            </a:r>
            <a:br>
              <a:rPr lang="en-US" sz="2800" dirty="0">
                <a:solidFill>
                  <a:srgbClr val="000032"/>
                </a:solidFill>
              </a:rPr>
            </a:br>
            <a:endParaRPr lang="en-US" sz="2000" dirty="0"/>
          </a:p>
          <a:p>
            <a:r>
              <a:rPr lang="en-US" dirty="0"/>
              <a:t>The sharing economy – Uber, </a:t>
            </a:r>
            <a:r>
              <a:rPr lang="en-US" dirty="0" err="1"/>
              <a:t>AirBnB</a:t>
            </a:r>
            <a:r>
              <a:rPr lang="en-US" dirty="0"/>
              <a:t>,    Cultural norms </a:t>
            </a:r>
          </a:p>
          <a:p>
            <a:r>
              <a:rPr lang="en-US" dirty="0"/>
              <a:t>Unique international personal ID number</a:t>
            </a:r>
            <a:r>
              <a:rPr lang="he-IL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your phone number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960D9-493E-114A-D5F1-05CA3C65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96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421E-83D0-4F76-B817-8945826B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You Build - Team Size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8990B-653B-4FD9-8610-D1EE0D6E0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563744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It takes time and it is very hard to find, attract and recruit great people – start small and be very selective  </a:t>
            </a:r>
          </a:p>
          <a:p>
            <a:pPr>
              <a:spcAft>
                <a:spcPts val="1000"/>
              </a:spcAft>
            </a:pPr>
            <a:r>
              <a:rPr lang="en-US" dirty="0"/>
              <a:t>Small teams are far more productive and efficient</a:t>
            </a:r>
          </a:p>
          <a:p>
            <a:pPr>
              <a:spcAft>
                <a:spcPts val="1000"/>
              </a:spcAft>
            </a:pPr>
            <a:r>
              <a:rPr lang="en-US" dirty="0"/>
              <a:t>More people does not mean faster results.  It takes time to turn a group of people to a well functioning team </a:t>
            </a:r>
          </a:p>
          <a:p>
            <a:pPr rtl="0">
              <a:spcAft>
                <a:spcPts val="1000"/>
              </a:spcAft>
            </a:pPr>
            <a:r>
              <a:rPr lang="en-US" dirty="0"/>
              <a:t>Smart people can be multi-disciplinary.  Leverage the people you have before you hire more people </a:t>
            </a:r>
          </a:p>
          <a:p>
            <a:pPr>
              <a:spcAft>
                <a:spcPts val="1000"/>
              </a:spcAft>
            </a:pPr>
            <a:r>
              <a:rPr lang="en-US" dirty="0"/>
              <a:t>Every person adds overhead – avoid hiring as long as you can</a:t>
            </a:r>
            <a:endParaRPr lang="en-US" u="sng" dirty="0"/>
          </a:p>
          <a:p>
            <a:pPr>
              <a:spcAft>
                <a:spcPts val="1000"/>
              </a:spcAft>
            </a:pPr>
            <a:r>
              <a:rPr lang="en-US" u="sng" dirty="0"/>
              <a:t>Conclusion</a:t>
            </a:r>
            <a:r>
              <a:rPr lang="en-US" dirty="0"/>
              <a:t> - Hire as few people as possible !!!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AEF27-EDF7-4D58-95DE-C79D4CB6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69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852D-4BED-CF1E-CE69-27128BE5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Out of 10 Companies Fail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D0903-7321-3C32-4E6E-5B987EF2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83" y="236448"/>
            <a:ext cx="5943985" cy="578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54DE-6976-6DAB-F67C-079A620B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97127"/>
            <a:ext cx="6475397" cy="4924425"/>
          </a:xfrm>
        </p:spPr>
        <p:txBody>
          <a:bodyPr/>
          <a:lstStyle/>
          <a:p>
            <a:r>
              <a:rPr lang="en-AS" b="1" dirty="0"/>
              <a:t>Why do they fail?</a:t>
            </a:r>
            <a:br>
              <a:rPr lang="en-AS" b="1" dirty="0"/>
            </a:br>
            <a:r>
              <a:rPr lang="en-AS" b="1" dirty="0"/>
              <a:t> </a:t>
            </a:r>
          </a:p>
          <a:p>
            <a:pPr rtl="0"/>
            <a:r>
              <a:rPr lang="en-AS" b="1" dirty="0"/>
              <a:t>Can we significantly increase the success rate? </a:t>
            </a:r>
          </a:p>
          <a:p>
            <a:pPr rtl="0"/>
            <a:endParaRPr lang="en-AS" dirty="0"/>
          </a:p>
          <a:p>
            <a:pPr rtl="0"/>
            <a:r>
              <a:rPr lang="en-AS" dirty="0"/>
              <a:t>Surveyed 101 companies, each company gave about 3 reasons </a:t>
            </a:r>
            <a:br>
              <a:rPr lang="en-AS" dirty="0"/>
            </a:br>
            <a:endParaRPr lang="en-AS" sz="1200" dirty="0"/>
          </a:p>
          <a:p>
            <a:r>
              <a:rPr lang="en-AS" dirty="0"/>
              <a:t>When there are so many answers </a:t>
            </a:r>
            <a:br>
              <a:rPr lang="en-AS" dirty="0"/>
            </a:br>
            <a:r>
              <a:rPr lang="en-AS" dirty="0"/>
              <a:t>it means</a:t>
            </a:r>
            <a:r>
              <a:rPr lang="en-US" dirty="0"/>
              <a:t> –</a:t>
            </a:r>
            <a:r>
              <a:rPr lang="en-AS" dirty="0"/>
              <a:t> </a:t>
            </a:r>
            <a:r>
              <a:rPr lang="en-US" dirty="0"/>
              <a:t>none of them is the </a:t>
            </a:r>
            <a:r>
              <a:rPr lang="en-US" b="1" dirty="0"/>
              <a:t>REAL </a:t>
            </a:r>
            <a:r>
              <a:rPr lang="en-AS" b="1" dirty="0"/>
              <a:t>ANSWER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1E95A-F486-B442-FA9C-EBEC0359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56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4E11-B479-4EAF-B116-7016454F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Size – The 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17CA2-A152-491B-9967-294E754CD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87354"/>
            <a:ext cx="10519174" cy="5332229"/>
          </a:xfrm>
        </p:spPr>
        <p:txBody>
          <a:bodyPr/>
          <a:lstStyle/>
          <a:p>
            <a:r>
              <a:rPr lang="en-US" b="1" dirty="0"/>
              <a:t>Price’s Law</a:t>
            </a:r>
            <a:br>
              <a:rPr lang="en-US" b="1" dirty="0"/>
            </a:br>
            <a:endParaRPr lang="en-US" sz="1050" b="1" dirty="0"/>
          </a:p>
          <a:p>
            <a:r>
              <a:rPr lang="en-US" dirty="0"/>
              <a:t>50% of the work is done by the square root of the total number of people who participate in the work </a:t>
            </a:r>
            <a:br>
              <a:rPr lang="en-US" dirty="0"/>
            </a:br>
            <a:r>
              <a:rPr lang="en-US" dirty="0"/>
              <a:t>(like the 80/20 rule</a:t>
            </a:r>
            <a:r>
              <a:rPr lang="en-AS" dirty="0"/>
              <a:t>.   Pareto rule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Parkinson's Laws:</a:t>
            </a:r>
          </a:p>
          <a:p>
            <a:endParaRPr lang="en-US" dirty="0"/>
          </a:p>
          <a:p>
            <a:r>
              <a:rPr lang="en-US" dirty="0"/>
              <a:t>Work will expand to fill the time allotted for its completion</a:t>
            </a:r>
          </a:p>
          <a:p>
            <a:r>
              <a:rPr lang="en-US" dirty="0"/>
              <a:t>In every organization people promote themselves by hiring a team to do their job.  When you can’t go up, you build down.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64BF8-37AF-4D08-BDFC-38EAA7BF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63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0DD68-5511-4549-59F4-E089A07D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0B01-F317-0CC6-7BBD-0E8DF031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and Packaging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45530-00BB-6A2B-4732-BEBF4FE49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54084"/>
            <a:ext cx="10664827" cy="452431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 B2B, companies are not that sensitive to pricing, especially when there is no comparison </a:t>
            </a:r>
          </a:p>
          <a:p>
            <a:pPr>
              <a:spcAft>
                <a:spcPts val="1200"/>
              </a:spcAft>
            </a:pPr>
            <a:r>
              <a:rPr lang="en-US" dirty="0"/>
              <a:t>Companies are very sensitive to “Jobs To Be Done”, and to risks, and to ease of use </a:t>
            </a:r>
          </a:p>
          <a:p>
            <a:pPr>
              <a:spcAft>
                <a:spcPts val="1200"/>
              </a:spcAft>
            </a:pPr>
            <a:r>
              <a:rPr lang="en-US" dirty="0"/>
              <a:t>You want to charge as much as possible – Profitability, </a:t>
            </a:r>
            <a:br>
              <a:rPr lang="en-US" dirty="0"/>
            </a:br>
            <a:r>
              <a:rPr lang="en-US" dirty="0"/>
              <a:t>while not losing customers.  Trial and Error + Art </a:t>
            </a:r>
          </a:p>
          <a:p>
            <a:pPr>
              <a:spcAft>
                <a:spcPts val="1200"/>
              </a:spcAft>
            </a:pPr>
            <a:r>
              <a:rPr lang="en-US" dirty="0"/>
              <a:t>Different price points dictate different selling strategies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 no-touch sale on the web – Less than $1,000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 sales person engagement – Over $5,00 per customer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091AB-8537-19A1-4391-B35B1C8A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97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3EEAB-B059-2AA7-0127-B24A9991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B893-2471-64DE-DB73-087A7896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and Packaging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A7D5-B896-1E5E-34B9-CB3CD50E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54084"/>
            <a:ext cx="10664827" cy="34778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Build the pricing structure so that different customers can pay different prices based on user or value:  Seats, Data, Units, </a:t>
            </a:r>
            <a:endParaRPr lang="en-IL" dirty="0"/>
          </a:p>
          <a:p>
            <a:pPr>
              <a:spcAft>
                <a:spcPts val="1200"/>
              </a:spcAft>
            </a:pPr>
            <a:r>
              <a:rPr lang="en-US" dirty="0"/>
              <a:t>Spell the price monthly, based on annual commitment paid upfront </a:t>
            </a:r>
            <a:r>
              <a:rPr lang="en-US" dirty="0">
                <a:sym typeface="Wingdings" panose="05000000000000000000" pitchFamily="2" charset="2"/>
              </a:rPr>
              <a:t> huge impact on cashflow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Renewals – make sure your product collects valuable </a:t>
            </a:r>
            <a:r>
              <a:rPr lang="en-US" dirty="0" err="1"/>
              <a:t>historyto</a:t>
            </a:r>
            <a:r>
              <a:rPr lang="en-US" dirty="0"/>
              <a:t> insure automatic renewal (CRM…)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B8765-991E-E7C5-8CBF-F44682B4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36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944798" y="373648"/>
            <a:ext cx="8384214" cy="58722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97" y="1214804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14516" y="3284373"/>
            <a:ext cx="4377484" cy="2968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98" y="989152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7" y="2102978"/>
            <a:ext cx="7574732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pillars of a successful company: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L="1828800" lvl="3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Foundations Course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weeks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intensive course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kern="0" baseline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materials</a:t>
            </a:r>
            <a: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800" kern="0" baseline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egistration</a:t>
            </a:r>
            <a: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forms</a:t>
            </a:r>
            <a:b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site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5855C-15D7-A2F6-24A0-B2545189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60A4-1274-752C-B5B5-21E804C1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Out of 10 Companies Fail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B9D8C-5C7E-B758-3334-13093E71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662502"/>
            <a:ext cx="10303847" cy="4862870"/>
          </a:xfrm>
        </p:spPr>
        <p:txBody>
          <a:bodyPr/>
          <a:lstStyle/>
          <a:p>
            <a:pPr marL="0" indent="0">
              <a:buNone/>
            </a:pPr>
            <a:r>
              <a:rPr lang="en-AS" b="1" dirty="0"/>
              <a:t>Why do they fail? </a:t>
            </a:r>
          </a:p>
          <a:p>
            <a:endParaRPr lang="en-AS" sz="1200" b="1" dirty="0"/>
          </a:p>
          <a:p>
            <a:pPr>
              <a:spcAft>
                <a:spcPts val="600"/>
              </a:spcAft>
            </a:pPr>
            <a:r>
              <a:rPr lang="en-AS" dirty="0"/>
              <a:t>VC firms see hundreds of companies every year</a:t>
            </a:r>
          </a:p>
          <a:p>
            <a:pPr>
              <a:spcAft>
                <a:spcPts val="600"/>
              </a:spcAft>
            </a:pPr>
            <a:r>
              <a:rPr lang="en-AS" dirty="0"/>
              <a:t>Of those they select and invest in 2-4 companies every year, after a long and thorough due diligence </a:t>
            </a:r>
          </a:p>
          <a:p>
            <a:pPr>
              <a:spcAft>
                <a:spcPts val="600"/>
              </a:spcAft>
            </a:pPr>
            <a:r>
              <a:rPr lang="en-AS" dirty="0"/>
              <a:t>They invest in the top of the top of companies:</a:t>
            </a:r>
          </a:p>
          <a:p>
            <a:pPr lvl="1">
              <a:spcAft>
                <a:spcPts val="600"/>
              </a:spcAft>
            </a:pPr>
            <a:r>
              <a:rPr lang="en-IL" dirty="0"/>
              <a:t>Superb teams with extraordinary talent</a:t>
            </a:r>
          </a:p>
          <a:p>
            <a:pPr lvl="1">
              <a:spcAft>
                <a:spcPts val="600"/>
              </a:spcAft>
            </a:pPr>
            <a:r>
              <a:rPr lang="en-IL" dirty="0"/>
              <a:t>Huge potential market</a:t>
            </a:r>
          </a:p>
          <a:p>
            <a:pPr lvl="1">
              <a:spcAft>
                <a:spcPts val="600"/>
              </a:spcAft>
            </a:pPr>
            <a:r>
              <a:rPr lang="en-IL" dirty="0"/>
              <a:t>A disruptive solution for a big problem </a:t>
            </a:r>
          </a:p>
          <a:p>
            <a:pPr lvl="1"/>
            <a:endParaRPr lang="en-IL" sz="1000" dirty="0"/>
          </a:p>
          <a:p>
            <a:r>
              <a:rPr lang="en-IL" dirty="0"/>
              <a:t>And yet – 9 out of 10 fail</a:t>
            </a:r>
          </a:p>
          <a:p>
            <a:pPr lvl="1"/>
            <a:endParaRPr lang="en-IL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EF24-D90D-93A5-83CF-4CC2102D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7EC60-2AC7-D052-ABF0-907DC011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9DD15-D1DA-3367-C74E-F3E7A9D2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62F2-708B-3F3C-A986-BA7BA84E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Deeper Analysis of Startup Failures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547DF-B368-1B55-71C4-52997347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8" y="1698795"/>
            <a:ext cx="10303847" cy="39087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If 90% of well funded talented teams fail – there must be a root cause for it</a:t>
            </a:r>
          </a:p>
          <a:p>
            <a:pPr>
              <a:spcAft>
                <a:spcPts val="1200"/>
              </a:spcAft>
            </a:pPr>
            <a:r>
              <a:rPr lang="en-AS" dirty="0"/>
              <a:t>The root cause can be summed up in one word – </a:t>
            </a:r>
            <a:r>
              <a:rPr lang="en-US" dirty="0"/>
              <a:t>Startup companies</a:t>
            </a:r>
            <a:r>
              <a:rPr lang="en-AS" dirty="0"/>
              <a:t> don’t have enough </a:t>
            </a:r>
            <a:r>
              <a:rPr lang="en-AS" b="1" dirty="0"/>
              <a:t>TIME</a:t>
            </a:r>
            <a:r>
              <a:rPr lang="en-AS" dirty="0"/>
              <a:t> to succeed </a:t>
            </a:r>
          </a:p>
          <a:p>
            <a:pPr>
              <a:spcAft>
                <a:spcPts val="1200"/>
              </a:spcAft>
            </a:pPr>
            <a:r>
              <a:rPr lang="en-AS" dirty="0"/>
              <a:t>Building a new company from </a:t>
            </a:r>
            <a:r>
              <a:rPr lang="en-US" dirty="0"/>
              <a:t>the ground up</a:t>
            </a:r>
            <a:r>
              <a:rPr lang="en-AS" dirty="0"/>
              <a:t> is a </a:t>
            </a:r>
            <a:r>
              <a:rPr lang="en-US" dirty="0"/>
              <a:t>long process  of </a:t>
            </a:r>
            <a:r>
              <a:rPr lang="en-AS" dirty="0"/>
              <a:t>trial</a:t>
            </a:r>
            <a:r>
              <a:rPr lang="en-US" dirty="0"/>
              <a:t>s</a:t>
            </a:r>
            <a:r>
              <a:rPr lang="en-AS" dirty="0"/>
              <a:t> and error</a:t>
            </a:r>
            <a:r>
              <a:rPr lang="en-US" dirty="0"/>
              <a:t>s 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US" dirty="0"/>
              <a:t>A process based on many t</a:t>
            </a:r>
            <a:r>
              <a:rPr lang="en-AS" dirty="0"/>
              <a:t>rial</a:t>
            </a:r>
            <a:r>
              <a:rPr lang="en-US" dirty="0"/>
              <a:t>s</a:t>
            </a:r>
            <a:r>
              <a:rPr lang="en-AS" dirty="0"/>
              <a:t> and error</a:t>
            </a:r>
            <a:r>
              <a:rPr lang="en-US" dirty="0"/>
              <a:t>s</a:t>
            </a:r>
            <a:r>
              <a:rPr lang="en-AS" dirty="0"/>
              <a:t> takes</a:t>
            </a:r>
            <a:r>
              <a:rPr lang="en-US" dirty="0"/>
              <a:t> a long</a:t>
            </a:r>
            <a:r>
              <a:rPr lang="en-AS" dirty="0"/>
              <a:t> time </a:t>
            </a:r>
            <a:r>
              <a:rPr lang="en-US" dirty="0"/>
              <a:t>to mature until it works efficiently </a:t>
            </a:r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4F8D9-9E69-A7CB-7B77-0516A2CE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7CFCA-B2C0-9D10-3E06-CDA44054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DAB5F-4881-144D-7E71-F817A7AC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3150-901F-3BC4-7C1F-3202D546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888061"/>
            <a:ext cx="10624350" cy="1147750"/>
          </a:xfrm>
        </p:spPr>
        <p:txBody>
          <a:bodyPr/>
          <a:lstStyle/>
          <a:p>
            <a:r>
              <a:rPr lang="en-AS" dirty="0"/>
              <a:t>Deeper Analysis of Startup Failures </a:t>
            </a:r>
            <a:r>
              <a:rPr lang="en-US" dirty="0"/>
              <a:t>– Need for an Exit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49BFF-BEAA-862F-EB84-52DBB69FC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701345"/>
            <a:ext cx="10303847" cy="4834657"/>
          </a:xfrm>
        </p:spPr>
        <p:txBody>
          <a:bodyPr/>
          <a:lstStyle/>
          <a:p>
            <a:pPr marL="464516" algn="l" rtl="0">
              <a:spcBef>
                <a:spcPts val="73"/>
              </a:spcBef>
              <a:spcAft>
                <a:spcPts val="1200"/>
              </a:spcAft>
              <a:tabLst>
                <a:tab pos="236429" algn="l"/>
              </a:tabLst>
              <a:defRPr/>
            </a:pPr>
            <a:r>
              <a:rPr lang="en-AS" dirty="0"/>
              <a:t>VC investors don’t have time – </a:t>
            </a:r>
            <a:r>
              <a:rPr lang="en-US" dirty="0"/>
              <a:t>t</a:t>
            </a:r>
            <a:r>
              <a:rPr lang="en-AS" dirty="0"/>
              <a:t>he</a:t>
            </a:r>
            <a:r>
              <a:rPr lang="en-US" dirty="0" err="1"/>
              <a:t>ir</a:t>
            </a:r>
            <a:r>
              <a:rPr lang="en-US" dirty="0"/>
              <a:t> business model dictates an Exit </a:t>
            </a:r>
            <a:r>
              <a:rPr lang="en-AS" dirty="0"/>
              <a:t>in 7 to 10 years </a:t>
            </a:r>
            <a:r>
              <a:rPr lang="en-US" dirty="0"/>
              <a:t>to return the money to their investors </a:t>
            </a:r>
            <a:endParaRPr lang="en-IL" dirty="0"/>
          </a:p>
          <a:p>
            <a:pPr marL="464516" algn="l" rtl="0">
              <a:spcBef>
                <a:spcPts val="73"/>
              </a:spcBef>
              <a:spcAft>
                <a:spcPts val="600"/>
              </a:spcAft>
              <a:tabLst>
                <a:tab pos="236429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an Exit, shares in the company convert back to money by:</a:t>
            </a:r>
          </a:p>
          <a:p>
            <a:pPr marL="921716" lvl="1" algn="l" rtl="0">
              <a:spcBef>
                <a:spcPts val="73"/>
              </a:spcBef>
              <a:spcAft>
                <a:spcPts val="600"/>
              </a:spcAft>
              <a:tabLst>
                <a:tab pos="236429" algn="l"/>
              </a:tabLst>
              <a:defRPr/>
            </a:pPr>
            <a:r>
              <a:rPr lang="en-US" kern="1200" dirty="0">
                <a:solidFill>
                  <a:srgbClr val="000032"/>
                </a:solidFill>
              </a:rPr>
              <a:t>B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acquired (M&amp;A) by another company </a:t>
            </a:r>
          </a:p>
          <a:p>
            <a:pPr marL="921716" lvl="1" algn="l" rtl="0">
              <a:spcBef>
                <a:spcPts val="73"/>
              </a:spcBef>
              <a:spcAft>
                <a:spcPts val="600"/>
              </a:spcAft>
              <a:tabLst>
                <a:tab pos="236429" algn="l"/>
              </a:tabLst>
              <a:defRPr/>
            </a:pPr>
            <a:r>
              <a:rPr lang="en-US" kern="1200" dirty="0">
                <a:solidFill>
                  <a:srgbClr val="000032"/>
                </a:solidFill>
              </a:rPr>
              <a:t>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dirty="0"/>
              <a:t>preferably an</a:t>
            </a:r>
            <a:r>
              <a:rPr lang="en-AS" dirty="0"/>
              <a:t> IPO </a:t>
            </a:r>
            <a:r>
              <a:rPr lang="en-US" dirty="0"/>
              <a:t>on</a:t>
            </a:r>
            <a:r>
              <a:rPr lang="en-AS" dirty="0"/>
              <a:t> </a:t>
            </a:r>
            <a:r>
              <a:rPr lang="en-US" dirty="0"/>
              <a:t>the </a:t>
            </a:r>
            <a:r>
              <a:rPr lang="en-AS" dirty="0"/>
              <a:t>NYSE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516" algn="l" rtl="0">
              <a:spcBef>
                <a:spcPts val="73"/>
              </a:spcBef>
              <a:spcAft>
                <a:spcPts val="600"/>
              </a:spcAft>
              <a:tabLst>
                <a:tab pos="236429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 company to go public in a US Stock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Exchange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needs to have:</a:t>
            </a:r>
          </a:p>
          <a:p>
            <a:pPr marL="811074" lvl="1" indent="-346558" algn="l" rtl="0">
              <a:spcBef>
                <a:spcPts val="73"/>
              </a:spcBef>
              <a:spcAft>
                <a:spcPts val="600"/>
              </a:spcAft>
              <a:tabLst>
                <a:tab pos="236429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Revenues</a:t>
            </a: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b="0" i="0" u="none" strike="noStrike" kern="120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$100m</a:t>
            </a:r>
            <a:r>
              <a:rPr kumimoji="0" lang="en-US" b="0" i="0" u="none" strike="noStrike" kern="120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b="0" i="0" u="none" strike="noStrike" kern="1200" cap="none" spc="-9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11074" lvl="1" indent="-346558" algn="l" rtl="0">
              <a:spcAft>
                <a:spcPts val="600"/>
              </a:spcAft>
              <a:tabLst>
                <a:tab pos="236429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kumimoji="0" lang="en-US" b="0" i="0" u="none" strike="noStrike" kern="1200" cap="none" spc="-18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en-US" b="0" i="0" u="none" strike="noStrike" kern="1200" cap="none" spc="-18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growth</a:t>
            </a:r>
            <a:r>
              <a:rPr kumimoji="0" lang="en-US" b="0" i="0" u="none" strike="noStrike" kern="1200" cap="none" spc="-27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</a:t>
            </a:r>
            <a:r>
              <a:rPr kumimoji="0" lang="en-US" b="0" i="0" u="none" strike="noStrike" kern="1200" cap="none" spc="-18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b="0" i="0" u="none" strike="noStrike" kern="1200" cap="none" spc="-18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  <a:r>
              <a:rPr kumimoji="0" lang="en-US" b="0" i="0" u="none" strike="noStrike" kern="1200" cap="none" spc="-18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b="0" i="0" u="none" strike="noStrike" kern="1200" cap="none" spc="-18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</a:t>
            </a:r>
          </a:p>
          <a:p>
            <a:pPr marL="811074" lvl="1" indent="-346558" algn="l" rtl="0">
              <a:spcBef>
                <a:spcPts val="3"/>
              </a:spcBef>
              <a:spcAft>
                <a:spcPts val="600"/>
              </a:spcAft>
              <a:tabLst>
                <a:tab pos="236429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Preferably</a:t>
            </a:r>
            <a:r>
              <a:rPr kumimoji="0" lang="en-US" b="0" i="0" u="none" strike="noStrike" kern="1200" cap="none" spc="-7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profitable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51D05-224D-A199-DB92-7BF54AA4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E82F9-5463-96C1-8BBB-D1AEC4EA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159" y="888061"/>
            <a:ext cx="10510940" cy="51409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lang="en-US" sz="3275" dirty="0">
                <a:latin typeface="Comfortaa Medium"/>
                <a:cs typeface="Arial" panose="020B0604020202020204" pitchFamily="34" charset="0"/>
              </a:rPr>
              <a:t>Need an Exit – Initial Public Offering (IPO) </a:t>
            </a:r>
            <a:endParaRPr sz="3275" spc="-6" dirty="0">
              <a:latin typeface="Comfortaa Medium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159" y="1768448"/>
            <a:ext cx="10027641" cy="463942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54259" marR="3081" lvl="0" indent="-346558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Exits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usually when companies go public (IPO, Initial Public Offering) in the USA on Nasdaq or NYSE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reality check of Israeli venture backed companies: </a:t>
            </a:r>
          </a:p>
          <a:p>
            <a:pPr marL="1288938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 year 2000,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1,000 companies were founded every year.  Total of more than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20,000 companies were created </a:t>
            </a:r>
          </a:p>
          <a:p>
            <a:pPr marL="1288938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that period less than 100 companies went public and only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companies were valued at more than $100m, of which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went public during the hype of 2020-2022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88938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than 1 in 500 or less than 0.2%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D78612-F984-AC20-1B6D-1C9AE445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ADC13-3240-4D5E-C244-17074188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F772-4ECD-A958-E2B7-2FA215136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4D0D-1244-FA66-E73C-719310A8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an Exit – M&amp;A 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8F5A0-B843-D759-7A0C-333005D90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565436" cy="4801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Companies get acquired for many reasons, most common are:</a:t>
            </a:r>
            <a:br>
              <a:rPr lang="en-US" dirty="0"/>
            </a:br>
            <a:endParaRPr lang="en-US" sz="1200" dirty="0"/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They are bought for their business success, growing fast and are profitable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They have a unique technology or product the buyer needs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They are in trouble and are a bargain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The buyer actually just wants the team</a:t>
            </a:r>
          </a:p>
          <a:p>
            <a:pPr marL="1028700" lvl="1" indent="-457200">
              <a:buFont typeface="+mj-lt"/>
              <a:buAutoNum type="arabicPeriod"/>
            </a:pPr>
            <a:endParaRPr lang="en-US" dirty="0"/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Many other reasons </a:t>
            </a:r>
          </a:p>
          <a:p>
            <a:pPr lvl="1"/>
            <a:endParaRPr lang="en-US" dirty="0"/>
          </a:p>
          <a:p>
            <a:r>
              <a:rPr lang="en-US" dirty="0"/>
              <a:t>Most acquisitions are done without disclosing deal value or structure – Smartup is conducting research on Israeli M&amp;A</a:t>
            </a:r>
          </a:p>
          <a:p>
            <a:pPr lvl="1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2A123-A672-DD03-FEFA-DC3D2E3D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5FCAA-A89F-0CE2-1CBF-019EAE5C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B328-70EF-C135-A442-54C1B203B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A7F9D6A-BFA6-E363-FE74-746DDA6E90B4}"/>
              </a:ext>
            </a:extLst>
          </p:cNvPr>
          <p:cNvSpPr txBox="1"/>
          <p:nvPr/>
        </p:nvSpPr>
        <p:spPr>
          <a:xfrm>
            <a:off x="770031" y="1241293"/>
            <a:ext cx="10904679" cy="528385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9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  <a:p>
            <a:pPr marL="353874" lvl="0" indent="-346558">
              <a:spcAft>
                <a:spcPts val="1200"/>
              </a:spcAft>
              <a:buClr>
                <a:srgbClr val="000032"/>
              </a:buClr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lang="en-US" sz="2800" spc="-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a meaningful Exit in such a short time, VC firms encourage companies to grow as fast as possible</a:t>
            </a:r>
          </a:p>
          <a:p>
            <a:pPr marL="353874" lvl="0" indent="-346558">
              <a:buClr>
                <a:srgbClr val="000032"/>
              </a:buClr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lang="en-US" sz="2800" spc="-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growth VC firms invest large sums of money and encourage the companies to invest it in:</a:t>
            </a:r>
          </a:p>
          <a:p>
            <a:pPr marL="811074" lvl="1" indent="-346558">
              <a:buClr>
                <a:srgbClr val="000032"/>
              </a:buClr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kumimoji="0" lang="en-US" sz="28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engineering teams</a:t>
            </a:r>
            <a:r>
              <a:rPr kumimoji="0" lang="en-US" sz="2800" b="0" i="0" u="none" strike="noStrike" kern="1200" cap="none" spc="-6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develop the product </a:t>
            </a:r>
          </a:p>
          <a:p>
            <a:pPr marL="811074" lvl="1" indent="-346558">
              <a:buClr>
                <a:srgbClr val="000032"/>
              </a:buClr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lang="en-US" sz="2800" spc="-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organization to support growth </a:t>
            </a:r>
          </a:p>
          <a:p>
            <a:pPr marL="811074" lvl="1" indent="-346558">
              <a:buClr>
                <a:srgbClr val="000032"/>
              </a:buClr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lang="en-US" sz="2800" spc="-6" noProof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management and marketing</a:t>
            </a:r>
            <a:br>
              <a:rPr kumimoji="0" lang="en-US" sz="2800" b="0" i="0" u="none" strike="noStrike" kern="1200" cap="none" spc="-6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800" b="0" i="0" u="none" strike="noStrike" kern="1200" cap="none" spc="-6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3874" marR="0" lvl="0" indent="-346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32"/>
              </a:buClr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lang="en-US" sz="2800" spc="-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they run out of MONEY? </a:t>
            </a:r>
          </a:p>
          <a:p>
            <a:pPr marL="353874" marR="0" lvl="0" indent="-346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32"/>
              </a:buClr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r>
              <a:rPr kumimoji="0" lang="en-US" sz="28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Simply because</a:t>
            </a:r>
            <a:r>
              <a:rPr kumimoji="0" lang="en-US" sz="2800" b="0" i="0" u="none" strike="noStrike" kern="1200" cap="none" spc="-6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spc="-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don’t ramp up fast enough to cover costs</a:t>
            </a:r>
            <a:endParaRPr kumimoji="0" lang="en-US" sz="2800" b="0" i="0" u="none" strike="noStrike" kern="1200" cap="none" spc="-6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3874" marR="0" lvl="0" indent="-346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2"/>
              </a:spcAft>
              <a:buClr>
                <a:srgbClr val="000032"/>
              </a:buClr>
              <a:buSzTx/>
              <a:buFont typeface="Arial" panose="020B0604020202020204" pitchFamily="34" charset="0"/>
              <a:buChar char="•"/>
              <a:tabLst>
                <a:tab pos="236429" algn="l"/>
              </a:tabLst>
              <a:defRPr/>
            </a:pPr>
            <a:endParaRPr kumimoji="0" sz="2426" b="0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Lato" panose="020F0502020204030203"/>
              <a:ea typeface="+mn-ea"/>
              <a:cs typeface="La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537C2-7015-9B9F-9D69-91B0EA2D4770}"/>
              </a:ext>
            </a:extLst>
          </p:cNvPr>
          <p:cNvSpPr txBox="1"/>
          <p:nvPr/>
        </p:nvSpPr>
        <p:spPr>
          <a:xfrm>
            <a:off x="770031" y="443979"/>
            <a:ext cx="10604678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75" b="1" i="0" u="none" strike="noStrike" kern="12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Comfortaa"/>
                <a:ea typeface="+mn-ea"/>
                <a:cs typeface="+mn-cs"/>
              </a:rPr>
              <a:t>Why do  Companies Fail?       They Run</a:t>
            </a:r>
            <a:r>
              <a:rPr kumimoji="0" lang="en-US" sz="3275" b="1" i="0" u="none" strike="noStrike" kern="1200" cap="none" spc="0" normalizeH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Comfortaa"/>
                <a:ea typeface="+mn-ea"/>
                <a:cs typeface="+mn-cs"/>
              </a:rPr>
              <a:t> Out of Money </a:t>
            </a:r>
            <a:endParaRPr kumimoji="0" lang="en-US" sz="3275" b="1" i="0" u="none" strike="noStrike" kern="12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omforta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36855-9F5E-B00B-FE73-7726327A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24" y="1118613"/>
            <a:ext cx="5682197" cy="443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AEC27-539B-4676-1068-1099AA4051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CAAA4-F8FB-4281-ED51-36C0E6D5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2536</Words>
  <Application>Microsoft Macintosh PowerPoint</Application>
  <PresentationFormat>Widescreen</PresentationFormat>
  <Paragraphs>268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Aptos</vt:lpstr>
      <vt:lpstr>Arial</vt:lpstr>
      <vt:lpstr>Calibri</vt:lpstr>
      <vt:lpstr>Comfortaa</vt:lpstr>
      <vt:lpstr>Comfortaa Medium</vt:lpstr>
      <vt:lpstr>Lato</vt:lpstr>
      <vt:lpstr>Lato Light</vt:lpstr>
      <vt:lpstr>Wingdings</vt:lpstr>
      <vt:lpstr>2_Office Theme</vt:lpstr>
      <vt:lpstr>1_Office Theme</vt:lpstr>
      <vt:lpstr>3_Office Theme</vt:lpstr>
      <vt:lpstr>4_Office Theme</vt:lpstr>
      <vt:lpstr>5_Office Theme</vt:lpstr>
      <vt:lpstr>PowerPoint Presentation</vt:lpstr>
      <vt:lpstr>The SmartUp Founding Team</vt:lpstr>
      <vt:lpstr>9 Out of 10 Companies Fail  </vt:lpstr>
      <vt:lpstr>9 Out of 10 Companies Fail </vt:lpstr>
      <vt:lpstr>Deeper Analysis of Startup Failures </vt:lpstr>
      <vt:lpstr>Deeper Analysis of Startup Failures – Need for an Exit</vt:lpstr>
      <vt:lpstr>Need an Exit – Initial Public Offering (IPO) </vt:lpstr>
      <vt:lpstr>Need for an Exit – M&amp;A  </vt:lpstr>
      <vt:lpstr>PowerPoint Presentation</vt:lpstr>
      <vt:lpstr>Time is Money   Money is Time </vt:lpstr>
      <vt:lpstr>MONEY is TIME  </vt:lpstr>
      <vt:lpstr>Money is Time  TIME  is  MONEY  (raised $5,000,000)  </vt:lpstr>
      <vt:lpstr>Money can buy Time – but it is not always available </vt:lpstr>
      <vt:lpstr>PowerPoint Presentation</vt:lpstr>
      <vt:lpstr>Why Fail if You can Succeed? </vt:lpstr>
      <vt:lpstr>PowerPoint Presentation</vt:lpstr>
      <vt:lpstr>PowerPoint Presentation</vt:lpstr>
      <vt:lpstr>Sequence of Activities – Branding First </vt:lpstr>
      <vt:lpstr>Branding First – Classical Marketing Funnel </vt:lpstr>
      <vt:lpstr>Branding First</vt:lpstr>
      <vt:lpstr>The Markets You Target </vt:lpstr>
      <vt:lpstr>Better Not be the First </vt:lpstr>
      <vt:lpstr>Jobs To Be Done – Clayton Christensen </vt:lpstr>
      <vt:lpstr>Recommended Reading </vt:lpstr>
      <vt:lpstr>Jobs To Be Done (JTBD) – Methodology </vt:lpstr>
      <vt:lpstr>Jobs To Be Done – Market Segmentation </vt:lpstr>
      <vt:lpstr>The Products You Develop </vt:lpstr>
      <vt:lpstr>The Products You Develop - Enablers</vt:lpstr>
      <vt:lpstr>The Team You Build - Team Size </vt:lpstr>
      <vt:lpstr>Team Size – The Laws</vt:lpstr>
      <vt:lpstr>Pricing and Packaging </vt:lpstr>
      <vt:lpstr>Pricing and Packaging </vt:lpstr>
      <vt:lpstr>SmartUp Academy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Yonatan Stern</dc:creator>
  <cp:lastModifiedBy>Yonatan Stern</cp:lastModifiedBy>
  <cp:revision>24</cp:revision>
  <dcterms:created xsi:type="dcterms:W3CDTF">2025-01-21T06:30:06Z</dcterms:created>
  <dcterms:modified xsi:type="dcterms:W3CDTF">2025-02-19T09:43:37Z</dcterms:modified>
</cp:coreProperties>
</file>