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4" r:id="rId4"/>
    <p:sldMasterId id="2147483660" r:id="rId5"/>
    <p:sldMasterId id="214748366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y="6858000" cx="12192000"/>
  <p:notesSz cx="6858000" cy="9144000"/>
  <p:embeddedFontLst>
    <p:embeddedFont>
      <p:font typeface="Lato Light"/>
      <p:regular r:id="rId44"/>
      <p:bold r:id="rId45"/>
      <p:italic r:id="rId46"/>
      <p:boldItalic r:id="rId47"/>
    </p:embeddedFont>
    <p:embeddedFont>
      <p:font typeface="Comfortaa Medium"/>
      <p:regular r:id="rId48"/>
      <p:bold r:id="rId49"/>
    </p:embeddedFont>
    <p:embeddedFont>
      <p:font typeface="Comfortaa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2" roundtripDataSignature="AMtx7mgxHE7FZ6QefOjuPVLKHgVgpCvc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font" Target="fonts/LatoLight-regular.fntdata"/><Relationship Id="rId43" Type="http://schemas.openxmlformats.org/officeDocument/2006/relationships/slide" Target="slides/slide36.xml"/><Relationship Id="rId46" Type="http://schemas.openxmlformats.org/officeDocument/2006/relationships/font" Target="fonts/LatoLight-italic.fntdata"/><Relationship Id="rId45" Type="http://schemas.openxmlformats.org/officeDocument/2006/relationships/font" Target="fonts/LatoLight-bold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48" Type="http://schemas.openxmlformats.org/officeDocument/2006/relationships/font" Target="fonts/ComfortaaMedium-regular.fntdata"/><Relationship Id="rId47" Type="http://schemas.openxmlformats.org/officeDocument/2006/relationships/font" Target="fonts/LatoLight-boldItalic.fntdata"/><Relationship Id="rId49" Type="http://schemas.openxmlformats.org/officeDocument/2006/relationships/font" Target="fonts/ComfortaaMedium-bold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Comfortaa-bold.fntdata"/><Relationship Id="rId50" Type="http://schemas.openxmlformats.org/officeDocument/2006/relationships/font" Target="fonts/Comfortaa-regular.fntdata"/><Relationship Id="rId52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8"/>
          <p:cNvSpPr txBox="1"/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8"/>
          <p:cNvSpPr txBox="1"/>
          <p:nvPr>
            <p:ph idx="1" type="subTitle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86">
                <a:solidFill>
                  <a:srgbClr val="00003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8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8"/>
          <p:cNvSpPr txBox="1"/>
          <p:nvPr>
            <p:ph idx="12" type="sldNum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9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9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9"/>
          <p:cNvSpPr txBox="1"/>
          <p:nvPr>
            <p:ph idx="12" type="sldNum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3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3"/>
          <p:cNvSpPr txBox="1"/>
          <p:nvPr>
            <p:ph idx="1" type="body"/>
          </p:nvPr>
        </p:nvSpPr>
        <p:spPr>
          <a:xfrm>
            <a:off x="944077" y="1840493"/>
            <a:ext cx="1030384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  <a:defRPr b="0" i="0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" name="Google Shape;10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4077" y="1461936"/>
            <a:ext cx="5681964" cy="4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3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3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3"/>
          <p:cNvSpPr txBox="1"/>
          <p:nvPr>
            <p:ph idx="12" type="sldNum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0"/>
          <p:cNvSpPr txBox="1"/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0"/>
          <p:cNvSpPr txBox="1"/>
          <p:nvPr>
            <p:ph idx="1" type="subTitle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86">
                <a:solidFill>
                  <a:srgbClr val="00003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50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17365D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50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0"/>
          <p:cNvSpPr txBox="1"/>
          <p:nvPr>
            <p:ph idx="12" type="sldNum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1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1"/>
          <p:cNvSpPr txBox="1"/>
          <p:nvPr>
            <p:ph idx="1" type="body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1"/>
          <p:cNvSpPr txBox="1"/>
          <p:nvPr>
            <p:ph idx="2" type="body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1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1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1"/>
          <p:cNvSpPr txBox="1"/>
          <p:nvPr>
            <p:ph idx="12" type="sldNum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2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2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2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2"/>
          <p:cNvSpPr txBox="1"/>
          <p:nvPr>
            <p:ph idx="12" type="sldNum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3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3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3"/>
          <p:cNvSpPr txBox="1"/>
          <p:nvPr>
            <p:ph idx="12" type="sldNum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5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5"/>
          <p:cNvSpPr txBox="1"/>
          <p:nvPr>
            <p:ph idx="1" type="body"/>
          </p:nvPr>
        </p:nvSpPr>
        <p:spPr>
          <a:xfrm>
            <a:off x="944077" y="1840493"/>
            <a:ext cx="1030384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5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5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5"/>
          <p:cNvSpPr txBox="1"/>
          <p:nvPr>
            <p:ph idx="12" type="sldNum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4077" y="1461936"/>
            <a:ext cx="5681964" cy="4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4"/>
          <p:cNvSpPr txBox="1"/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4"/>
          <p:cNvSpPr txBox="1"/>
          <p:nvPr>
            <p:ph idx="1" type="subTitle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86">
                <a:solidFill>
                  <a:srgbClr val="00003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4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4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4"/>
          <p:cNvSpPr txBox="1"/>
          <p:nvPr>
            <p:ph idx="12" type="sldNum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5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5"/>
          <p:cNvSpPr txBox="1"/>
          <p:nvPr>
            <p:ph idx="1" type="body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5"/>
          <p:cNvSpPr txBox="1"/>
          <p:nvPr>
            <p:ph idx="2" type="body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5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5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5"/>
          <p:cNvSpPr txBox="1"/>
          <p:nvPr>
            <p:ph idx="12" type="sldNum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6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6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6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6"/>
          <p:cNvSpPr txBox="1"/>
          <p:nvPr>
            <p:ph idx="12" type="sldNum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9"/>
          <p:cNvSpPr txBox="1"/>
          <p:nvPr>
            <p:ph idx="1" type="body"/>
          </p:nvPr>
        </p:nvSpPr>
        <p:spPr>
          <a:xfrm>
            <a:off x="944077" y="1840493"/>
            <a:ext cx="10303847" cy="382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86">
                <a:solidFill>
                  <a:srgbClr val="00003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9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9"/>
          <p:cNvSpPr txBox="1"/>
          <p:nvPr>
            <p:ph idx="12" type="sldNum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7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7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7"/>
          <p:cNvSpPr txBox="1"/>
          <p:nvPr>
            <p:ph idx="12" type="sldNum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8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8"/>
          <p:cNvSpPr txBox="1"/>
          <p:nvPr>
            <p:ph idx="1" type="body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8"/>
          <p:cNvSpPr txBox="1"/>
          <p:nvPr>
            <p:ph idx="2" type="body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8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8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8"/>
          <p:cNvSpPr txBox="1"/>
          <p:nvPr>
            <p:ph idx="12" type="sldNum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9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9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9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9"/>
          <p:cNvSpPr txBox="1"/>
          <p:nvPr>
            <p:ph idx="12" type="sldNum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0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0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0"/>
          <p:cNvSpPr txBox="1"/>
          <p:nvPr>
            <p:ph idx="12" type="sldNum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1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1"/>
          <p:cNvSpPr txBox="1"/>
          <p:nvPr>
            <p:ph idx="1" type="body"/>
          </p:nvPr>
        </p:nvSpPr>
        <p:spPr>
          <a:xfrm>
            <a:off x="944077" y="1840493"/>
            <a:ext cx="1030384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2" name="Google Shape;6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4077" y="1461936"/>
            <a:ext cx="5681964" cy="426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1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1"/>
          <p:cNvSpPr txBox="1"/>
          <p:nvPr>
            <p:ph idx="12" type="sldNum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6"/>
          <p:cNvSpPr txBox="1"/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6"/>
          <p:cNvSpPr txBox="1"/>
          <p:nvPr>
            <p:ph idx="1" type="subTitle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86">
                <a:solidFill>
                  <a:srgbClr val="00003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6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17365D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6"/>
          <p:cNvSpPr txBox="1"/>
          <p:nvPr>
            <p:ph idx="12" type="sldNum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7"/>
          <p:cNvSpPr txBox="1"/>
          <p:nvPr>
            <p:ph idx="1" type="body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7"/>
          <p:cNvSpPr txBox="1"/>
          <p:nvPr>
            <p:ph idx="2" type="body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7"/>
          <p:cNvSpPr txBox="1"/>
          <p:nvPr>
            <p:ph idx="12" type="sldNum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8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729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12" type="sldNum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46210" y="634875"/>
            <a:ext cx="4017139" cy="62226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7"/>
          <p:cNvSpPr/>
          <p:nvPr/>
        </p:nvSpPr>
        <p:spPr>
          <a:xfrm>
            <a:off x="0" y="5811493"/>
            <a:ext cx="3356458" cy="1046220"/>
          </a:xfrm>
          <a:custGeom>
            <a:rect b="b" l="l" r="r" t="t"/>
            <a:pathLst>
              <a:path extrusionOk="0" h="1725295" w="5534660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7"/>
          <p:cNvSpPr/>
          <p:nvPr/>
        </p:nvSpPr>
        <p:spPr>
          <a:xfrm>
            <a:off x="0" y="5811493"/>
            <a:ext cx="2861231" cy="1046220"/>
          </a:xfrm>
          <a:custGeom>
            <a:rect b="b" l="l" r="r" t="t"/>
            <a:pathLst>
              <a:path extrusionOk="0" h="1725295" w="4718050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7"/>
          <p:cNvSpPr/>
          <p:nvPr/>
        </p:nvSpPr>
        <p:spPr>
          <a:xfrm>
            <a:off x="228603" y="6271850"/>
            <a:ext cx="357365" cy="357340"/>
          </a:xfrm>
          <a:custGeom>
            <a:rect b="b" l="l" r="r" t="t"/>
            <a:pathLst>
              <a:path extrusionOk="0" h="589279" w="589280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extrusionOk="0" h="589279" w="589280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extrusionOk="0" h="589279" w="589280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extrusionOk="0" h="589279" w="589280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extrusionOk="0" h="589279" w="589280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extrusionOk="0" h="589279" w="589280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132" y="6450136"/>
            <a:ext cx="765968" cy="17879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7"/>
          <p:cNvSpPr txBox="1"/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150" u="none" cap="none" strike="noStrike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37"/>
          <p:cNvSpPr txBox="1"/>
          <p:nvPr>
            <p:ph idx="1" type="body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 u="none" cap="none" strike="noStrike">
                <a:solidFill>
                  <a:srgbClr val="00003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7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7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7"/>
          <p:cNvSpPr txBox="1"/>
          <p:nvPr>
            <p:ph idx="12" type="sldNum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46258" y="626136"/>
            <a:ext cx="4017139" cy="622264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0"/>
          <p:cNvSpPr/>
          <p:nvPr/>
        </p:nvSpPr>
        <p:spPr>
          <a:xfrm>
            <a:off x="0" y="5811493"/>
            <a:ext cx="3356458" cy="1046220"/>
          </a:xfrm>
          <a:custGeom>
            <a:rect b="b" l="l" r="r" t="t"/>
            <a:pathLst>
              <a:path extrusionOk="0" h="1725295" w="5534660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2"/>
              <a:buFont typeface="Calibri"/>
              <a:buNone/>
            </a:pPr>
            <a:r>
              <a:t/>
            </a:r>
            <a:endParaRPr b="0" i="0" sz="109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0"/>
          <p:cNvSpPr/>
          <p:nvPr/>
        </p:nvSpPr>
        <p:spPr>
          <a:xfrm>
            <a:off x="0" y="5811493"/>
            <a:ext cx="2861231" cy="1046220"/>
          </a:xfrm>
          <a:custGeom>
            <a:rect b="b" l="l" r="r" t="t"/>
            <a:pathLst>
              <a:path extrusionOk="0" h="1725295" w="4718050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2"/>
              <a:buFont typeface="Calibri"/>
              <a:buNone/>
            </a:pPr>
            <a:r>
              <a:t/>
            </a:r>
            <a:endParaRPr b="0" i="0" sz="109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0"/>
          <p:cNvSpPr/>
          <p:nvPr/>
        </p:nvSpPr>
        <p:spPr>
          <a:xfrm>
            <a:off x="228603" y="6271850"/>
            <a:ext cx="357365" cy="357340"/>
          </a:xfrm>
          <a:custGeom>
            <a:rect b="b" l="l" r="r" t="t"/>
            <a:pathLst>
              <a:path extrusionOk="0" h="589279" w="589280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extrusionOk="0" h="589279" w="589280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extrusionOk="0" h="589279" w="589280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extrusionOk="0" h="589279" w="589280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extrusionOk="0" h="589279" w="589280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extrusionOk="0" h="589279" w="589280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2"/>
              <a:buFont typeface="Calibri"/>
              <a:buNone/>
            </a:pPr>
            <a:r>
              <a:t/>
            </a:r>
            <a:endParaRPr b="0" i="0" sz="109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132" y="6450136"/>
            <a:ext cx="765968" cy="17879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0"/>
          <p:cNvSpPr txBox="1"/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150" u="none" cap="none" strike="noStrike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40"/>
          <p:cNvSpPr txBox="1"/>
          <p:nvPr>
            <p:ph idx="1" type="body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 u="none" cap="none" strike="noStrike">
                <a:solidFill>
                  <a:srgbClr val="00003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17365D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40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40"/>
          <p:cNvSpPr txBox="1"/>
          <p:nvPr>
            <p:ph idx="12" type="sldNum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4"/>
    <p:sldLayoutId id="2147483656" r:id="rId5"/>
    <p:sldLayoutId id="2147483657" r:id="rId6"/>
    <p:sldLayoutId id="2147483658" r:id="rId7"/>
    <p:sldLayoutId id="2147483659" r:id="rId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46258" y="626136"/>
            <a:ext cx="4017139" cy="622264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2"/>
          <p:cNvSpPr/>
          <p:nvPr/>
        </p:nvSpPr>
        <p:spPr>
          <a:xfrm>
            <a:off x="0" y="5811493"/>
            <a:ext cx="3356458" cy="1046220"/>
          </a:xfrm>
          <a:custGeom>
            <a:rect b="b" l="l" r="r" t="t"/>
            <a:pathLst>
              <a:path extrusionOk="0" h="1725295" w="5534660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2"/>
          <p:cNvSpPr/>
          <p:nvPr/>
        </p:nvSpPr>
        <p:spPr>
          <a:xfrm>
            <a:off x="0" y="5811493"/>
            <a:ext cx="2861231" cy="1046220"/>
          </a:xfrm>
          <a:custGeom>
            <a:rect b="b" l="l" r="r" t="t"/>
            <a:pathLst>
              <a:path extrusionOk="0" h="1725295" w="4718050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2"/>
          <p:cNvSpPr/>
          <p:nvPr/>
        </p:nvSpPr>
        <p:spPr>
          <a:xfrm>
            <a:off x="228603" y="6271850"/>
            <a:ext cx="357365" cy="357340"/>
          </a:xfrm>
          <a:custGeom>
            <a:rect b="b" l="l" r="r" t="t"/>
            <a:pathLst>
              <a:path extrusionOk="0" h="589279" w="589280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extrusionOk="0" h="589279" w="589280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extrusionOk="0" h="589279" w="589280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extrusionOk="0" h="589279" w="589280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extrusionOk="0" h="589279" w="589280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extrusionOk="0" h="589279" w="589280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132" y="6450136"/>
            <a:ext cx="765968" cy="17879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2"/>
          <p:cNvSpPr txBox="1"/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150" u="none" cap="none" strike="noStrike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42"/>
          <p:cNvSpPr txBox="1"/>
          <p:nvPr>
            <p:ph idx="1" type="body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 u="none" cap="none" strike="noStrike">
                <a:solidFill>
                  <a:srgbClr val="00003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42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17365D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42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42"/>
          <p:cNvSpPr txBox="1"/>
          <p:nvPr>
            <p:ph idx="12" type="sldNum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4"/>
    <p:sldLayoutId id="2147483662" r:id="rId5"/>
    <p:sldLayoutId id="2147483663" r:id="rId6"/>
    <p:sldLayoutId id="2147483664" r:id="rId7"/>
    <p:sldLayoutId id="2147483665" r:id="rId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46210" y="634875"/>
            <a:ext cx="4017139" cy="622264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4"/>
          <p:cNvSpPr/>
          <p:nvPr/>
        </p:nvSpPr>
        <p:spPr>
          <a:xfrm>
            <a:off x="0" y="5811493"/>
            <a:ext cx="3356458" cy="1046220"/>
          </a:xfrm>
          <a:custGeom>
            <a:rect b="b" l="l" r="r" t="t"/>
            <a:pathLst>
              <a:path extrusionOk="0" h="1725295" w="5534660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4"/>
          <p:cNvSpPr/>
          <p:nvPr/>
        </p:nvSpPr>
        <p:spPr>
          <a:xfrm>
            <a:off x="0" y="5811493"/>
            <a:ext cx="2861231" cy="1046220"/>
          </a:xfrm>
          <a:custGeom>
            <a:rect b="b" l="l" r="r" t="t"/>
            <a:pathLst>
              <a:path extrusionOk="0" h="1725295" w="4718050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4"/>
          <p:cNvSpPr/>
          <p:nvPr/>
        </p:nvSpPr>
        <p:spPr>
          <a:xfrm>
            <a:off x="228603" y="6271850"/>
            <a:ext cx="357365" cy="357340"/>
          </a:xfrm>
          <a:custGeom>
            <a:rect b="b" l="l" r="r" t="t"/>
            <a:pathLst>
              <a:path extrusionOk="0" h="589279" w="589280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extrusionOk="0" h="589279" w="589280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extrusionOk="0" h="589279" w="589280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extrusionOk="0" h="589279" w="589280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extrusionOk="0" h="589279" w="589280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extrusionOk="0" h="589279" w="589280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132" y="6450136"/>
            <a:ext cx="765968" cy="17879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4"/>
          <p:cNvSpPr txBox="1"/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150" u="none" cap="none" strike="noStrike">
                <a:solidFill>
                  <a:srgbClr val="00003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5" name="Google Shape;135;p44"/>
          <p:cNvSpPr txBox="1"/>
          <p:nvPr>
            <p:ph idx="1" type="body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00" u="none" cap="none" strike="noStrike">
                <a:solidFill>
                  <a:srgbClr val="00003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44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44"/>
          <p:cNvSpPr txBox="1"/>
          <p:nvPr>
            <p:ph idx="10" type="dt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44"/>
          <p:cNvSpPr txBox="1"/>
          <p:nvPr>
            <p:ph idx="12" type="sldNum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4"/>
    <p:sldLayoutId id="2147483668" r:id="rId5"/>
    <p:sldLayoutId id="2147483669" r:id="rId6"/>
    <p:sldLayoutId id="2147483670" r:id="rId7"/>
    <p:sldLayoutId id="2147483671" r:id="rId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Relationship Id="rId5" Type="http://schemas.openxmlformats.org/officeDocument/2006/relationships/image" Target="../media/image19.jpg"/><Relationship Id="rId6" Type="http://schemas.openxmlformats.org/officeDocument/2006/relationships/image" Target="../media/image13.png"/><Relationship Id="rId7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/>
          <p:nvPr/>
        </p:nvSpPr>
        <p:spPr>
          <a:xfrm>
            <a:off x="1803764" y="390086"/>
            <a:ext cx="9039832" cy="6064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7701" marR="308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900"/>
              </a:buClr>
              <a:buSzPts val="7216"/>
              <a:buFont typeface="Comfortaa"/>
              <a:buNone/>
            </a:pPr>
            <a:r>
              <a:rPr b="1" i="0" lang="en-US" sz="7216" u="none" cap="none" strike="noStrike">
                <a:solidFill>
                  <a:srgbClr val="FF6900"/>
                </a:solidFill>
                <a:latin typeface="Comfortaa"/>
                <a:ea typeface="Comfortaa"/>
                <a:cs typeface="Comfortaa"/>
                <a:sym typeface="Comfortaa"/>
              </a:rPr>
              <a:t>SmartUp Academy </a:t>
            </a:r>
            <a:endParaRPr/>
          </a:p>
          <a:p>
            <a:pPr indent="0" lvl="0" marL="7701" marR="3081" rtl="0" algn="ctr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mfortaa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Foundations Course</a:t>
            </a:r>
            <a:endParaRPr/>
          </a:p>
          <a:p>
            <a:pPr indent="0" lvl="0" marL="7701" marR="3081" rtl="0" algn="ctr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mfortaa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Lecture 13</a:t>
            </a:r>
            <a:endParaRPr/>
          </a:p>
          <a:p>
            <a:pPr indent="0" lvl="0" marL="7701" marR="3081" rtl="0" algn="ctr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7701" marR="3081" rtl="0" algn="ctr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FFFFFF"/>
              </a:buClr>
              <a:buSzPts val="7216"/>
              <a:buFont typeface="Comfortaa"/>
              <a:buNone/>
            </a:pPr>
            <a:r>
              <a:rPr b="1" i="0" lang="en-US" sz="7216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People Challenges</a:t>
            </a:r>
            <a:r>
              <a:rPr b="1" i="0" lang="en-US" sz="7216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/>
          </a:p>
          <a:p>
            <a:pPr indent="0" lvl="0" marL="7701" marR="3081" rtl="0" algn="ctr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FFFFFF"/>
              </a:buClr>
              <a:buSzPts val="7216"/>
              <a:buFont typeface="Comfortaa"/>
              <a:buNone/>
            </a:pPr>
            <a:r>
              <a:rPr b="1" lang="en-US" sz="7216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Employees,</a:t>
            </a:r>
            <a:r>
              <a:rPr b="1" lang="en-US" sz="7216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Customers</a:t>
            </a:r>
            <a:endParaRPr b="1" i="0" sz="7216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7701" marR="3081" rtl="0" algn="ctr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FFFFFF"/>
              </a:buClr>
              <a:buSzPts val="7216"/>
              <a:buFont typeface="Comfortaa"/>
              <a:buNone/>
            </a:pPr>
            <a:r>
              <a:rPr b="1" i="0" lang="en-US" sz="7216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i="0" sz="5821" u="none" cap="none" strike="noStrike">
              <a:solidFill>
                <a:srgbClr val="FFFFFF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174" name="Google Shape;174;p1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marR="0" rtl="0" algn="l">
              <a:lnSpc>
                <a:spcPct val="113643"/>
              </a:lnSpc>
              <a:spcBef>
                <a:spcPts val="0"/>
              </a:spcBef>
              <a:spcAft>
                <a:spcPts val="0"/>
              </a:spcAft>
              <a:buClr>
                <a:srgbClr val="004B9B"/>
              </a:buClr>
              <a:buSzPts val="1334"/>
              <a:buFont typeface="Comfortaa"/>
              <a:buNone/>
            </a:pPr>
            <a:r>
              <a:rPr b="1" i="0" lang="en-US" sz="1334" u="none" cap="none" strike="noStrike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rPr>
              <a:t>THE SMART WAY TO BUILD A STARTUP</a:t>
            </a:r>
            <a:endParaRPr b="1" i="0" sz="1334" u="none" cap="none" strike="noStrike">
              <a:solidFill>
                <a:srgbClr val="004B9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Leadership –Personal Stories </a:t>
            </a:r>
            <a:endParaRPr/>
          </a:p>
        </p:txBody>
      </p:sp>
      <p:sp>
        <p:nvSpPr>
          <p:cNvPr id="256" name="Google Shape;256;p10"/>
          <p:cNvSpPr txBox="1"/>
          <p:nvPr>
            <p:ph idx="1" type="body"/>
          </p:nvPr>
        </p:nvSpPr>
        <p:spPr>
          <a:xfrm>
            <a:off x="944077" y="1840493"/>
            <a:ext cx="10303847" cy="4655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CardScan – Founded 1993, Acquired 2006 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Steve W. – CardScan, VP of Sales 1995- 1997, </a:t>
            </a:r>
            <a:br>
              <a:rPr lang="en-US"/>
            </a:br>
            <a:r>
              <a:rPr lang="en-US"/>
              <a:t>CEO AnyDay.com 1998-2001, acquired by PalmPilot </a:t>
            </a:r>
            <a:br>
              <a:rPr lang="en-US"/>
            </a:br>
            <a:r>
              <a:rPr lang="en-US"/>
              <a:t>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Lesson Learned:</a:t>
            </a:r>
            <a:endParaRPr/>
          </a:p>
          <a:p>
            <a:pPr indent="-390525" lvl="1" marL="734446" rtl="0" algn="l">
              <a:spcBef>
                <a:spcPts val="0"/>
              </a:spcBef>
              <a:spcAft>
                <a:spcPts val="0"/>
              </a:spcAft>
              <a:buSzPts val="1050"/>
              <a:buFont typeface="Arial"/>
              <a:buNone/>
            </a:pPr>
            <a:r>
              <a:t/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indent="-457200" lvl="1" marL="734446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People are different in different situations, and their performance can vary dramatically</a:t>
            </a:r>
            <a:endParaRPr/>
          </a:p>
          <a:p>
            <a:pPr indent="-304800" lvl="1" marL="734446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57200" lvl="1" marL="734446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Getting fired by Yonatan probably brings luck and a lot of value ☺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7" name="Google Shape;257;p10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marR="0" rtl="0" algn="l">
              <a:lnSpc>
                <a:spcPct val="1136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4">
                <a:solidFill>
                  <a:srgbClr val="17365D"/>
                </a:solidFill>
                <a:latin typeface="Comfortaa"/>
                <a:ea typeface="Comfortaa"/>
                <a:cs typeface="Comfortaa"/>
                <a:sym typeface="Comfortaa"/>
              </a:rPr>
              <a:t>THE SMART WAY TO BUILD A STARTUP</a:t>
            </a:r>
            <a:endParaRPr b="1" i="0" sz="1334">
              <a:solidFill>
                <a:srgbClr val="17365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Leadership – Company personality  </a:t>
            </a:r>
            <a:endParaRPr/>
          </a:p>
        </p:txBody>
      </p:sp>
      <p:sp>
        <p:nvSpPr>
          <p:cNvPr id="263" name="Google Shape;263;p11"/>
          <p:cNvSpPr txBox="1"/>
          <p:nvPr>
            <p:ph idx="1" type="body"/>
          </p:nvPr>
        </p:nvSpPr>
        <p:spPr>
          <a:xfrm>
            <a:off x="944077" y="1840493"/>
            <a:ext cx="10303847" cy="4308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Leadership is personal – Each CEO is unique 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Companies have a DNA, created and infused by the personality of the CEO 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Mismatch in style and personality is a major reason of why good people with great track record might fail in a different company 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What is the DNA and the personality of your company? </a:t>
            </a:r>
            <a:endParaRPr/>
          </a:p>
        </p:txBody>
      </p:sp>
      <p:sp>
        <p:nvSpPr>
          <p:cNvPr id="264" name="Google Shape;264;p11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Leadership – Company Personality  </a:t>
            </a:r>
            <a:endParaRPr/>
          </a:p>
        </p:txBody>
      </p:sp>
      <p:sp>
        <p:nvSpPr>
          <p:cNvPr id="270" name="Google Shape;270;p12"/>
          <p:cNvSpPr txBox="1"/>
          <p:nvPr>
            <p:ph idx="1" type="body"/>
          </p:nvPr>
        </p:nvSpPr>
        <p:spPr>
          <a:xfrm>
            <a:off x="944076" y="1875513"/>
            <a:ext cx="10303847" cy="3924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rPr lang="en-US" u="sng"/>
              <a:t>My</a:t>
            </a:r>
            <a:r>
              <a:rPr lang="en-US"/>
              <a:t> company DNA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100"/>
              <a:buNone/>
            </a:pPr>
            <a:r>
              <a:t/>
            </a:r>
            <a:endParaRPr sz="11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An </a:t>
            </a:r>
            <a:r>
              <a:rPr lang="en-US" u="sng"/>
              <a:t>Infinite Game</a:t>
            </a:r>
            <a:r>
              <a:rPr lang="en-US"/>
              <a:t> – building a great company </a:t>
            </a:r>
            <a:br>
              <a:rPr lang="en-US"/>
            </a:br>
            <a:r>
              <a:rPr b="1" lang="en-US"/>
              <a:t>Not</a:t>
            </a:r>
            <a:r>
              <a:rPr lang="en-US"/>
              <a:t> a </a:t>
            </a:r>
            <a:r>
              <a:rPr lang="en-US" u="sng"/>
              <a:t>Finite Game,</a:t>
            </a:r>
            <a:r>
              <a:rPr lang="en-US"/>
              <a:t> not seeking an Exit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This is an important principle, and at the core </a:t>
            </a:r>
            <a:br>
              <a:rPr lang="en-US"/>
            </a:br>
            <a:r>
              <a:rPr lang="en-US"/>
              <a:t>of the SmartUp Methodology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A clear “flag on the mountain” – “SmartUp Academy</a:t>
            </a:r>
            <a:br>
              <a:rPr lang="en-US"/>
            </a:br>
            <a:r>
              <a:rPr lang="en-US"/>
              <a:t>aims to teach entrepreneurs how to build successful companies: profitable, fast growing, with a modest investment”</a:t>
            </a:r>
            <a:endParaRPr/>
          </a:p>
        </p:txBody>
      </p:sp>
      <p:sp>
        <p:nvSpPr>
          <p:cNvPr id="271" name="Google Shape;271;p12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  <p:pic>
        <p:nvPicPr>
          <p:cNvPr id="272" name="Google Shape;2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2600" y="236448"/>
            <a:ext cx="2494864" cy="4169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Leadership – Company Personality  </a:t>
            </a:r>
            <a:endParaRPr/>
          </a:p>
        </p:txBody>
      </p:sp>
      <p:sp>
        <p:nvSpPr>
          <p:cNvPr id="278" name="Google Shape;278;p13"/>
          <p:cNvSpPr txBox="1"/>
          <p:nvPr>
            <p:ph idx="1" type="body"/>
          </p:nvPr>
        </p:nvSpPr>
        <p:spPr>
          <a:xfrm>
            <a:off x="944076" y="1715802"/>
            <a:ext cx="10303847" cy="48167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rPr lang="en-US" u="sng"/>
              <a:t>My</a:t>
            </a:r>
            <a:r>
              <a:rPr lang="en-US"/>
              <a:t> company DNA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100"/>
              <a:buNone/>
            </a:pPr>
            <a:r>
              <a:t/>
            </a:r>
            <a:endParaRPr sz="11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We seek and appreciate measurable results – not hard work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Transparency – there are no secrets, except for compensation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Decision making – keep it as clear and as simple as possible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Participation – people are smart, everyone has a voice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Recognition – I go out of my way, in every meeting, to attribute ideas and results to the people who deserve it </a:t>
            </a:r>
            <a:endParaRPr/>
          </a:p>
          <a:p>
            <a:pPr indent="-2794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9" name="Google Shape;279;p13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Leadership – Company Personality  </a:t>
            </a:r>
            <a:endParaRPr/>
          </a:p>
        </p:txBody>
      </p:sp>
      <p:sp>
        <p:nvSpPr>
          <p:cNvPr id="285" name="Google Shape;285;p14"/>
          <p:cNvSpPr txBox="1"/>
          <p:nvPr>
            <p:ph idx="1" type="body"/>
          </p:nvPr>
        </p:nvSpPr>
        <p:spPr>
          <a:xfrm>
            <a:off x="944797" y="1682862"/>
            <a:ext cx="10427013" cy="36471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t/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rPr lang="en-US" u="sng"/>
              <a:t>My</a:t>
            </a:r>
            <a:r>
              <a:rPr lang="en-US"/>
              <a:t> company DNA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100"/>
              <a:buNone/>
            </a:pPr>
            <a:r>
              <a:t/>
            </a:r>
            <a:endParaRPr sz="11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We are here to have fun, we want you to enjoy what you do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NO politics, focus on the job to be done, not on territorial wars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No ego – It is “</a:t>
            </a:r>
            <a:r>
              <a:rPr lang="en-US" u="sng"/>
              <a:t>we</a:t>
            </a:r>
            <a:r>
              <a:rPr lang="en-US"/>
              <a:t>”, not “I”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“Not my job” means you don’t have a job anymore </a:t>
            </a:r>
            <a:endParaRPr/>
          </a:p>
        </p:txBody>
      </p:sp>
      <p:sp>
        <p:nvSpPr>
          <p:cNvPr id="286" name="Google Shape;286;p14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Leadership – Company Personality  </a:t>
            </a:r>
            <a:endParaRPr/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944797" y="1682862"/>
            <a:ext cx="10427013" cy="4016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t/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rPr lang="en-US" u="sng"/>
              <a:t>My</a:t>
            </a:r>
            <a:r>
              <a:rPr lang="en-US"/>
              <a:t> company DNA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100"/>
              <a:buNone/>
            </a:pPr>
            <a:r>
              <a:t/>
            </a:r>
            <a:endParaRPr sz="11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We want you to experiment with new ideas – within reason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We hire top notch people and pay average salaries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No bonus plan – we do profit sharing 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         At the end – we are all people…. ☺ ☹</a:t>
            </a:r>
            <a:endParaRPr/>
          </a:p>
        </p:txBody>
      </p:sp>
      <p:sp>
        <p:nvSpPr>
          <p:cNvPr id="293" name="Google Shape;293;p15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marR="0" rtl="0" algn="l">
              <a:lnSpc>
                <a:spcPct val="113643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334"/>
              <a:buFont typeface="Comfortaa"/>
              <a:buNone/>
            </a:pPr>
            <a:r>
              <a:rPr b="1" i="0" lang="en-US" sz="1334" u="none" cap="none" strike="noStrike">
                <a:solidFill>
                  <a:srgbClr val="17365D"/>
                </a:solidFill>
                <a:latin typeface="Comfortaa"/>
                <a:ea typeface="Comfortaa"/>
                <a:cs typeface="Comfortaa"/>
                <a:sym typeface="Comfortaa"/>
              </a:rPr>
              <a:t>THE SMART WAY TO BUILD A STARTUP</a:t>
            </a:r>
            <a:endParaRPr b="1" i="0" sz="1334" u="none" cap="none" strike="noStrike">
              <a:solidFill>
                <a:srgbClr val="17365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Leadership – Company Personality </a:t>
            </a:r>
            <a:endParaRPr/>
          </a:p>
        </p:txBody>
      </p:sp>
      <p:sp>
        <p:nvSpPr>
          <p:cNvPr id="299" name="Google Shape;299;p16"/>
          <p:cNvSpPr txBox="1"/>
          <p:nvPr>
            <p:ph idx="1" type="body"/>
          </p:nvPr>
        </p:nvSpPr>
        <p:spPr>
          <a:xfrm>
            <a:off x="944798" y="1875766"/>
            <a:ext cx="11026692" cy="4139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As leaders - It is very important to write, for yourself, in explicit terms, your leadership style and values, what you are good at and what you need help with</a:t>
            </a:r>
            <a:endParaRPr/>
          </a:p>
          <a:p>
            <a:pPr indent="-457200" lvl="0" marL="457200" rtl="0" algn="l">
              <a:spcBef>
                <a:spcPts val="18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Ask your people to help you – what they see from their perspective is different than what you think – we all lie to ourselves</a:t>
            </a:r>
            <a:endParaRPr/>
          </a:p>
          <a:p>
            <a:pPr indent="-457200" lvl="0" marL="457200" rtl="0" algn="l">
              <a:spcBef>
                <a:spcPts val="18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And then…  communicate it clearly to your people and use it as guidance when hiring new team members</a:t>
            </a:r>
            <a:endParaRPr/>
          </a:p>
          <a:p>
            <a:pPr indent="-279400" lvl="0" marL="457200" rtl="0" algn="l">
              <a:spcBef>
                <a:spcPts val="18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0" name="Google Shape;300;p16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Co-Founders </a:t>
            </a:r>
            <a:endParaRPr/>
          </a:p>
        </p:txBody>
      </p:sp>
      <p:sp>
        <p:nvSpPr>
          <p:cNvPr id="306" name="Google Shape;306;p17"/>
          <p:cNvSpPr txBox="1"/>
          <p:nvPr>
            <p:ph idx="1" type="body"/>
          </p:nvPr>
        </p:nvSpPr>
        <p:spPr>
          <a:xfrm>
            <a:off x="944077" y="1840493"/>
            <a:ext cx="10303847" cy="4370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Do you have co-founders?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How many co-founders and why?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Why do you have co-founders?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How did you choose your co-founders?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Would you do it again? </a:t>
            </a:r>
            <a:br>
              <a:rPr lang="en-US"/>
            </a:b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My story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An alternative option – Angel investor as a co-founder</a:t>
            </a:r>
            <a:endParaRPr/>
          </a:p>
        </p:txBody>
      </p:sp>
      <p:sp>
        <p:nvSpPr>
          <p:cNvPr id="307" name="Google Shape;307;p17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Size </a:t>
            </a:r>
            <a:endParaRPr/>
          </a:p>
        </p:txBody>
      </p:sp>
      <p:sp>
        <p:nvSpPr>
          <p:cNvPr id="313" name="Google Shape;313;p18"/>
          <p:cNvSpPr txBox="1"/>
          <p:nvPr>
            <p:ph idx="1" type="body"/>
          </p:nvPr>
        </p:nvSpPr>
        <p:spPr>
          <a:xfrm>
            <a:off x="944798" y="1675685"/>
            <a:ext cx="10519174" cy="5637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In the early stages of the company – Terra Incognita, Unknown territory 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You need time to experiment, understand, and find your way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Available Time = (money in the bank) / (monthly expense) 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Salaries represents about 70%-80% of your monthly expense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Hiring a person is an </a:t>
            </a:r>
            <a:r>
              <a:rPr lang="en-US" u="sng"/>
              <a:t>inflexible</a:t>
            </a:r>
            <a:r>
              <a:rPr lang="en-US"/>
              <a:t> long-term expense 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Before you hire developers – start a branding, marketing and sales process, and initially do it yourself </a:t>
            </a:r>
            <a:endParaRPr/>
          </a:p>
          <a:p>
            <a:pPr indent="-2794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t/>
            </a:r>
            <a:endParaRPr/>
          </a:p>
          <a:p>
            <a:pPr indent="-2794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4" name="Google Shape;314;p18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Size – The Laws</a:t>
            </a:r>
            <a:endParaRPr/>
          </a:p>
        </p:txBody>
      </p:sp>
      <p:sp>
        <p:nvSpPr>
          <p:cNvPr id="320" name="Google Shape;320;p19"/>
          <p:cNvSpPr txBox="1"/>
          <p:nvPr>
            <p:ph idx="1" type="body"/>
          </p:nvPr>
        </p:nvSpPr>
        <p:spPr>
          <a:xfrm>
            <a:off x="944798" y="1832181"/>
            <a:ext cx="10519174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b="1" lang="en-US"/>
              <a:t>Parkinson's Laws: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Work will expand to fill the time allotted for its completion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In every organization people promote themselves by hiring a team to do their job.  When you can’t go up, you build down.  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b="1" lang="en-US"/>
              <a:t>Price’s Law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50% of the work is done by the square root of the total number of people who participate in the work </a:t>
            </a:r>
            <a:br>
              <a:rPr lang="en-US"/>
            </a:br>
            <a:r>
              <a:rPr lang="en-US"/>
              <a:t>(like the 80/20 rule.   Pareto rule)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1" name="Google Shape;321;p19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"/>
          <p:cNvGrpSpPr/>
          <p:nvPr/>
        </p:nvGrpSpPr>
        <p:grpSpPr>
          <a:xfrm>
            <a:off x="952510" y="2292970"/>
            <a:ext cx="1866019" cy="3261195"/>
            <a:chOff x="1570053" y="3781277"/>
            <a:chExt cx="3077204" cy="5377953"/>
          </a:xfrm>
        </p:grpSpPr>
        <p:sp>
          <p:nvSpPr>
            <p:cNvPr id="181" name="Google Shape;181;p2"/>
            <p:cNvSpPr txBox="1"/>
            <p:nvPr/>
          </p:nvSpPr>
          <p:spPr>
            <a:xfrm>
              <a:off x="1696295" y="7720617"/>
              <a:ext cx="2528564" cy="1438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562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B9B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4B9B"/>
                  </a:solidFill>
                  <a:latin typeface="Arial"/>
                  <a:ea typeface="Arial"/>
                  <a:cs typeface="Arial"/>
                  <a:sym typeface="Arial"/>
                </a:rPr>
                <a:t>Yonatan Stern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32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32"/>
                  </a:solidFill>
                  <a:latin typeface="Arial"/>
                  <a:ea typeface="Arial"/>
                  <a:cs typeface="Arial"/>
                  <a:sym typeface="Arial"/>
                </a:rPr>
                <a:t>Founder</a:t>
              </a:r>
              <a:endParaRPr b="0" i="0" sz="1600" u="none" cap="none" strike="noStrike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32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32"/>
                  </a:solidFill>
                  <a:latin typeface="Arial"/>
                  <a:ea typeface="Arial"/>
                  <a:cs typeface="Arial"/>
                  <a:sym typeface="Arial"/>
                </a:rPr>
                <a:t>And CEO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2" name="Google Shape;182;p2"/>
            <p:cNvPicPr preferRelativeResize="0"/>
            <p:nvPr/>
          </p:nvPicPr>
          <p:blipFill rotWithShape="1">
            <a:blip r:embed="rId3">
              <a:alphaModFix/>
            </a:blip>
            <a:srcRect b="4777" l="19302" r="20695" t="3920"/>
            <a:stretch/>
          </p:blipFill>
          <p:spPr>
            <a:xfrm>
              <a:off x="1570053" y="3781277"/>
              <a:ext cx="3077204" cy="3745977"/>
            </a:xfrm>
            <a:prstGeom prst="round2DiagRect">
              <a:avLst>
                <a:gd fmla="val 34591" name="adj1"/>
                <a:gd fmla="val 0" name="adj2"/>
              </a:avLst>
            </a:prstGeom>
            <a:noFill/>
            <a:ln>
              <a:noFill/>
            </a:ln>
            <a:effectLst>
              <a:outerShdw blurRad="254000" rotWithShape="0" algn="tl">
                <a:srgbClr val="000000">
                  <a:alpha val="42745"/>
                </a:srgbClr>
              </a:outerShdw>
            </a:effectLst>
          </p:spPr>
        </p:pic>
      </p:grpSp>
      <p:sp>
        <p:nvSpPr>
          <p:cNvPr id="183" name="Google Shape;183;p2"/>
          <p:cNvSpPr txBox="1"/>
          <p:nvPr>
            <p:ph type="title"/>
          </p:nvPr>
        </p:nvSpPr>
        <p:spPr>
          <a:xfrm>
            <a:off x="991938" y="795159"/>
            <a:ext cx="5746691" cy="5839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000">
            <a:spAutoFit/>
          </a:bodyPr>
          <a:lstStyle/>
          <a:p>
            <a:pPr indent="0" lvl="0" marL="770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SmartUp Founding Team</a:t>
            </a:r>
            <a:endParaRPr/>
          </a:p>
        </p:txBody>
      </p:sp>
      <p:grpSp>
        <p:nvGrpSpPr>
          <p:cNvPr id="184" name="Google Shape;184;p2"/>
          <p:cNvGrpSpPr/>
          <p:nvPr/>
        </p:nvGrpSpPr>
        <p:grpSpPr>
          <a:xfrm>
            <a:off x="3058224" y="2292970"/>
            <a:ext cx="1866019" cy="3222723"/>
            <a:chOff x="5042532" y="3781277"/>
            <a:chExt cx="3077204" cy="5314508"/>
          </a:xfrm>
        </p:grpSpPr>
        <p:sp>
          <p:nvSpPr>
            <p:cNvPr id="185" name="Google Shape;185;p2"/>
            <p:cNvSpPr txBox="1"/>
            <p:nvPr/>
          </p:nvSpPr>
          <p:spPr>
            <a:xfrm>
              <a:off x="5316211" y="7720616"/>
              <a:ext cx="2114448" cy="1375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562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B9B"/>
                </a:buClr>
                <a:buSzPts val="1600"/>
                <a:buFont typeface="Comfortaa"/>
                <a:buNone/>
              </a:pPr>
              <a:r>
                <a:rPr b="1" i="0" lang="en-US" sz="1600" u="none" cap="none" strike="noStrike">
                  <a:solidFill>
                    <a:srgbClr val="004B9B"/>
                  </a:solidFill>
                  <a:latin typeface="Comfortaa"/>
                  <a:ea typeface="Comfortaa"/>
                  <a:cs typeface="Comfortaa"/>
                  <a:sym typeface="Comfortaa"/>
                </a:rPr>
                <a:t>Libby Molad</a:t>
              </a:r>
              <a:endParaRPr b="0" i="0" sz="16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32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32"/>
                  </a:solidFill>
                  <a:latin typeface="Arial"/>
                  <a:ea typeface="Arial"/>
                  <a:cs typeface="Arial"/>
                  <a:sym typeface="Arial"/>
                </a:rPr>
                <a:t>Co-Founder and COO</a:t>
              </a:r>
              <a:endParaRPr/>
            </a:p>
          </p:txBody>
        </p:sp>
        <p:pic>
          <p:nvPicPr>
            <p:cNvPr id="186" name="Google Shape;186;p2"/>
            <p:cNvPicPr preferRelativeResize="0"/>
            <p:nvPr/>
          </p:nvPicPr>
          <p:blipFill rotWithShape="1">
            <a:blip r:embed="rId4">
              <a:alphaModFix/>
            </a:blip>
            <a:srcRect b="33389" l="30665" r="28844" t="4987"/>
            <a:stretch/>
          </p:blipFill>
          <p:spPr>
            <a:xfrm>
              <a:off x="5042532" y="3781277"/>
              <a:ext cx="3077204" cy="3745977"/>
            </a:xfrm>
            <a:prstGeom prst="round2DiagRect">
              <a:avLst>
                <a:gd fmla="val 34591" name="adj1"/>
                <a:gd fmla="val 0" name="adj2"/>
              </a:avLst>
            </a:prstGeom>
            <a:noFill/>
            <a:ln>
              <a:noFill/>
            </a:ln>
            <a:effectLst>
              <a:outerShdw blurRad="254000" rotWithShape="0" algn="tl">
                <a:srgbClr val="000000">
                  <a:alpha val="42745"/>
                </a:srgbClr>
              </a:outerShdw>
            </a:effectLst>
          </p:spPr>
        </p:pic>
      </p:grpSp>
      <p:grpSp>
        <p:nvGrpSpPr>
          <p:cNvPr id="187" name="Google Shape;187;p2"/>
          <p:cNvGrpSpPr/>
          <p:nvPr/>
        </p:nvGrpSpPr>
        <p:grpSpPr>
          <a:xfrm>
            <a:off x="5168183" y="2287620"/>
            <a:ext cx="1866019" cy="3247309"/>
            <a:chOff x="8522010" y="3772455"/>
            <a:chExt cx="3077204" cy="5355052"/>
          </a:xfrm>
        </p:grpSpPr>
        <p:sp>
          <p:nvSpPr>
            <p:cNvPr id="188" name="Google Shape;188;p2"/>
            <p:cNvSpPr txBox="1"/>
            <p:nvPr/>
          </p:nvSpPr>
          <p:spPr>
            <a:xfrm>
              <a:off x="8522010" y="7688895"/>
              <a:ext cx="3060700" cy="14386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562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4B9B"/>
                </a:buClr>
                <a:buSzPts val="1600"/>
                <a:buFont typeface="Comfortaa"/>
                <a:buNone/>
              </a:pPr>
              <a:r>
                <a:rPr b="1" i="0" lang="en-US" sz="1600" u="none" cap="none" strike="noStrike">
                  <a:solidFill>
                    <a:srgbClr val="004B9B"/>
                  </a:solidFill>
                  <a:latin typeface="Comfortaa"/>
                  <a:ea typeface="Comfortaa"/>
                  <a:cs typeface="Comfortaa"/>
                  <a:sym typeface="Comfortaa"/>
                </a:rPr>
                <a:t>Ayala Dinur Turgeman</a:t>
              </a:r>
              <a:endParaRPr b="0" i="0" sz="16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32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32"/>
                  </a:solidFill>
                  <a:latin typeface="Arial"/>
                  <a:ea typeface="Arial"/>
                  <a:cs typeface="Arial"/>
                  <a:sym typeface="Arial"/>
                </a:rPr>
                <a:t>Co-Founder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32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32"/>
                  </a:solidFill>
                  <a:latin typeface="Arial"/>
                  <a:ea typeface="Arial"/>
                  <a:cs typeface="Arial"/>
                  <a:sym typeface="Arial"/>
                </a:rPr>
                <a:t>and CFO</a:t>
              </a:r>
              <a:endParaRPr/>
            </a:p>
          </p:txBody>
        </p:sp>
        <p:pic>
          <p:nvPicPr>
            <p:cNvPr id="189" name="Google Shape;189;p2"/>
            <p:cNvPicPr preferRelativeResize="0"/>
            <p:nvPr/>
          </p:nvPicPr>
          <p:blipFill rotWithShape="1">
            <a:blip r:embed="rId5">
              <a:alphaModFix/>
            </a:blip>
            <a:srcRect b="12256" l="23091" r="22790" t="5375"/>
            <a:stretch/>
          </p:blipFill>
          <p:spPr>
            <a:xfrm>
              <a:off x="8522010" y="3772455"/>
              <a:ext cx="3077204" cy="3745977"/>
            </a:xfrm>
            <a:prstGeom prst="round2DiagRect">
              <a:avLst>
                <a:gd fmla="val 34591" name="adj1"/>
                <a:gd fmla="val 0" name="adj2"/>
              </a:avLst>
            </a:prstGeom>
            <a:noFill/>
            <a:ln>
              <a:noFill/>
            </a:ln>
            <a:effectLst>
              <a:outerShdw blurRad="254000" rotWithShape="0" algn="tl">
                <a:srgbClr val="000000">
                  <a:alpha val="42745"/>
                </a:srgbClr>
              </a:outerShdw>
            </a:effectLst>
          </p:spPr>
        </p:pic>
      </p:grpSp>
      <p:grpSp>
        <p:nvGrpSpPr>
          <p:cNvPr id="190" name="Google Shape;190;p2"/>
          <p:cNvGrpSpPr/>
          <p:nvPr/>
        </p:nvGrpSpPr>
        <p:grpSpPr>
          <a:xfrm>
            <a:off x="8631534" y="592852"/>
            <a:ext cx="3279112" cy="924448"/>
            <a:chOff x="1968299" y="3257400"/>
            <a:chExt cx="9374128" cy="2781300"/>
          </a:xfrm>
        </p:grpSpPr>
        <p:sp>
          <p:nvSpPr>
            <p:cNvPr id="191" name="Google Shape;191;p2"/>
            <p:cNvSpPr/>
            <p:nvPr/>
          </p:nvSpPr>
          <p:spPr>
            <a:xfrm>
              <a:off x="1968299" y="3257400"/>
              <a:ext cx="2792730" cy="2781300"/>
            </a:xfrm>
            <a:custGeom>
              <a:rect b="b" l="l" r="r" t="t"/>
              <a:pathLst>
                <a:path extrusionOk="0" h="2781300" w="2792729">
                  <a:moveTo>
                    <a:pt x="2508136" y="0"/>
                  </a:moveTo>
                  <a:lnTo>
                    <a:pt x="284555" y="0"/>
                  </a:lnTo>
                  <a:lnTo>
                    <a:pt x="237463" y="12700"/>
                  </a:lnTo>
                  <a:lnTo>
                    <a:pt x="193134" y="25400"/>
                  </a:lnTo>
                  <a:lnTo>
                    <a:pt x="152087" y="50800"/>
                  </a:lnTo>
                  <a:lnTo>
                    <a:pt x="114836" y="76200"/>
                  </a:lnTo>
                  <a:lnTo>
                    <a:pt x="81899" y="114300"/>
                  </a:lnTo>
                  <a:lnTo>
                    <a:pt x="53793" y="152400"/>
                  </a:lnTo>
                  <a:lnTo>
                    <a:pt x="31033" y="190500"/>
                  </a:lnTo>
                  <a:lnTo>
                    <a:pt x="14137" y="228600"/>
                  </a:lnTo>
                  <a:lnTo>
                    <a:pt x="3620" y="279400"/>
                  </a:lnTo>
                  <a:lnTo>
                    <a:pt x="0" y="330200"/>
                  </a:lnTo>
                  <a:lnTo>
                    <a:pt x="0" y="2463800"/>
                  </a:lnTo>
                  <a:lnTo>
                    <a:pt x="376" y="2463800"/>
                  </a:lnTo>
                  <a:lnTo>
                    <a:pt x="5972" y="2514600"/>
                  </a:lnTo>
                  <a:lnTo>
                    <a:pt x="17932" y="2565400"/>
                  </a:lnTo>
                  <a:lnTo>
                    <a:pt x="35782" y="2603500"/>
                  </a:lnTo>
                  <a:lnTo>
                    <a:pt x="59051" y="2641600"/>
                  </a:lnTo>
                  <a:lnTo>
                    <a:pt x="87264" y="2679700"/>
                  </a:lnTo>
                  <a:lnTo>
                    <a:pt x="119949" y="2705100"/>
                  </a:lnTo>
                  <a:lnTo>
                    <a:pt x="156633" y="2730500"/>
                  </a:lnTo>
                  <a:lnTo>
                    <a:pt x="196843" y="2755900"/>
                  </a:lnTo>
                  <a:lnTo>
                    <a:pt x="240105" y="2768600"/>
                  </a:lnTo>
                  <a:lnTo>
                    <a:pt x="285947" y="2781300"/>
                  </a:lnTo>
                  <a:lnTo>
                    <a:pt x="1327729" y="2781300"/>
                  </a:lnTo>
                  <a:lnTo>
                    <a:pt x="1327729" y="2438400"/>
                  </a:lnTo>
                  <a:lnTo>
                    <a:pt x="1062743" y="2438400"/>
                  </a:lnTo>
                  <a:lnTo>
                    <a:pt x="1048490" y="2425700"/>
                  </a:lnTo>
                  <a:lnTo>
                    <a:pt x="1037936" y="2400300"/>
                  </a:lnTo>
                  <a:lnTo>
                    <a:pt x="1033675" y="2400300"/>
                  </a:lnTo>
                  <a:lnTo>
                    <a:pt x="1032429" y="2387600"/>
                  </a:lnTo>
                  <a:lnTo>
                    <a:pt x="1030743" y="2387600"/>
                  </a:lnTo>
                  <a:lnTo>
                    <a:pt x="1030335" y="2374900"/>
                  </a:lnTo>
                  <a:lnTo>
                    <a:pt x="1029832" y="2374900"/>
                  </a:lnTo>
                  <a:lnTo>
                    <a:pt x="1029246" y="2362200"/>
                  </a:lnTo>
                  <a:lnTo>
                    <a:pt x="1023013" y="2311400"/>
                  </a:lnTo>
                  <a:lnTo>
                    <a:pt x="1013628" y="2260600"/>
                  </a:lnTo>
                  <a:lnTo>
                    <a:pt x="1001197" y="2222500"/>
                  </a:lnTo>
                  <a:lnTo>
                    <a:pt x="985826" y="2171700"/>
                  </a:lnTo>
                  <a:lnTo>
                    <a:pt x="967624" y="2120900"/>
                  </a:lnTo>
                  <a:lnTo>
                    <a:pt x="946696" y="2082800"/>
                  </a:lnTo>
                  <a:lnTo>
                    <a:pt x="923150" y="2044700"/>
                  </a:lnTo>
                  <a:lnTo>
                    <a:pt x="897092" y="1993900"/>
                  </a:lnTo>
                  <a:lnTo>
                    <a:pt x="868629" y="1955800"/>
                  </a:lnTo>
                  <a:lnTo>
                    <a:pt x="837869" y="1930400"/>
                  </a:lnTo>
                  <a:lnTo>
                    <a:pt x="804917" y="1892300"/>
                  </a:lnTo>
                  <a:lnTo>
                    <a:pt x="796498" y="1879600"/>
                  </a:lnTo>
                  <a:lnTo>
                    <a:pt x="788182" y="1879600"/>
                  </a:lnTo>
                  <a:lnTo>
                    <a:pt x="779965" y="1866900"/>
                  </a:lnTo>
                  <a:lnTo>
                    <a:pt x="771840" y="1854200"/>
                  </a:lnTo>
                  <a:lnTo>
                    <a:pt x="738865" y="1828800"/>
                  </a:lnTo>
                  <a:lnTo>
                    <a:pt x="707697" y="1790700"/>
                  </a:lnTo>
                  <a:lnTo>
                    <a:pt x="678409" y="1752600"/>
                  </a:lnTo>
                  <a:lnTo>
                    <a:pt x="651074" y="1714500"/>
                  </a:lnTo>
                  <a:lnTo>
                    <a:pt x="625765" y="1676400"/>
                  </a:lnTo>
                  <a:lnTo>
                    <a:pt x="602557" y="1638300"/>
                  </a:lnTo>
                  <a:lnTo>
                    <a:pt x="581521" y="1587500"/>
                  </a:lnTo>
                  <a:lnTo>
                    <a:pt x="563068" y="1549400"/>
                  </a:lnTo>
                  <a:lnTo>
                    <a:pt x="546850" y="1498600"/>
                  </a:lnTo>
                  <a:lnTo>
                    <a:pt x="532935" y="1460500"/>
                  </a:lnTo>
                  <a:lnTo>
                    <a:pt x="521395" y="1409700"/>
                  </a:lnTo>
                  <a:lnTo>
                    <a:pt x="512297" y="1358900"/>
                  </a:lnTo>
                  <a:lnTo>
                    <a:pt x="505713" y="1320800"/>
                  </a:lnTo>
                  <a:lnTo>
                    <a:pt x="501711" y="1270000"/>
                  </a:lnTo>
                  <a:lnTo>
                    <a:pt x="500361" y="1219200"/>
                  </a:lnTo>
                  <a:lnTo>
                    <a:pt x="501520" y="1168400"/>
                  </a:lnTo>
                  <a:lnTo>
                    <a:pt x="504955" y="1130300"/>
                  </a:lnTo>
                  <a:lnTo>
                    <a:pt x="510610" y="1079500"/>
                  </a:lnTo>
                  <a:lnTo>
                    <a:pt x="518424" y="1041400"/>
                  </a:lnTo>
                  <a:lnTo>
                    <a:pt x="526514" y="1003300"/>
                  </a:lnTo>
                  <a:lnTo>
                    <a:pt x="536017" y="965200"/>
                  </a:lnTo>
                  <a:lnTo>
                    <a:pt x="546907" y="927100"/>
                  </a:lnTo>
                  <a:lnTo>
                    <a:pt x="559155" y="901700"/>
                  </a:lnTo>
                  <a:lnTo>
                    <a:pt x="577059" y="850900"/>
                  </a:lnTo>
                  <a:lnTo>
                    <a:pt x="597133" y="812800"/>
                  </a:lnTo>
                  <a:lnTo>
                    <a:pt x="619308" y="774700"/>
                  </a:lnTo>
                  <a:lnTo>
                    <a:pt x="643514" y="736600"/>
                  </a:lnTo>
                  <a:lnTo>
                    <a:pt x="669681" y="698500"/>
                  </a:lnTo>
                  <a:lnTo>
                    <a:pt x="697739" y="660400"/>
                  </a:lnTo>
                  <a:lnTo>
                    <a:pt x="727618" y="622300"/>
                  </a:lnTo>
                  <a:lnTo>
                    <a:pt x="759248" y="584200"/>
                  </a:lnTo>
                  <a:lnTo>
                    <a:pt x="792560" y="558800"/>
                  </a:lnTo>
                  <a:lnTo>
                    <a:pt x="827484" y="520700"/>
                  </a:lnTo>
                  <a:lnTo>
                    <a:pt x="863949" y="495300"/>
                  </a:lnTo>
                  <a:lnTo>
                    <a:pt x="901886" y="469900"/>
                  </a:lnTo>
                  <a:lnTo>
                    <a:pt x="941225" y="444500"/>
                  </a:lnTo>
                  <a:lnTo>
                    <a:pt x="981896" y="419100"/>
                  </a:lnTo>
                  <a:lnTo>
                    <a:pt x="1023830" y="406400"/>
                  </a:lnTo>
                  <a:lnTo>
                    <a:pt x="1066955" y="381000"/>
                  </a:lnTo>
                  <a:lnTo>
                    <a:pt x="1202786" y="342900"/>
                  </a:lnTo>
                  <a:lnTo>
                    <a:pt x="1249981" y="330200"/>
                  </a:lnTo>
                  <a:lnTo>
                    <a:pt x="1298019" y="330200"/>
                  </a:lnTo>
                  <a:lnTo>
                    <a:pt x="1346830" y="317500"/>
                  </a:lnTo>
                  <a:lnTo>
                    <a:pt x="2791784" y="317500"/>
                  </a:lnTo>
                  <a:lnTo>
                    <a:pt x="2789069" y="279400"/>
                  </a:lnTo>
                  <a:lnTo>
                    <a:pt x="2778553" y="228600"/>
                  </a:lnTo>
                  <a:lnTo>
                    <a:pt x="2761658" y="190500"/>
                  </a:lnTo>
                  <a:lnTo>
                    <a:pt x="2738899" y="152400"/>
                  </a:lnTo>
                  <a:lnTo>
                    <a:pt x="2710793" y="114300"/>
                  </a:lnTo>
                  <a:lnTo>
                    <a:pt x="2677857" y="76200"/>
                  </a:lnTo>
                  <a:lnTo>
                    <a:pt x="2640607" y="50800"/>
                  </a:lnTo>
                  <a:lnTo>
                    <a:pt x="2599559" y="25400"/>
                  </a:lnTo>
                  <a:lnTo>
                    <a:pt x="2555230" y="12700"/>
                  </a:lnTo>
                  <a:lnTo>
                    <a:pt x="2508136" y="0"/>
                  </a:lnTo>
                  <a:close/>
                </a:path>
                <a:path extrusionOk="0" h="2781300" w="2792729">
                  <a:moveTo>
                    <a:pt x="2155107" y="1219200"/>
                  </a:moveTo>
                  <a:lnTo>
                    <a:pt x="1953951" y="1219200"/>
                  </a:lnTo>
                  <a:lnTo>
                    <a:pt x="1975761" y="1231900"/>
                  </a:lnTo>
                  <a:lnTo>
                    <a:pt x="1990464" y="1257300"/>
                  </a:lnTo>
                  <a:lnTo>
                    <a:pt x="1995855" y="1282700"/>
                  </a:lnTo>
                  <a:lnTo>
                    <a:pt x="1992514" y="1308100"/>
                  </a:lnTo>
                  <a:lnTo>
                    <a:pt x="1983194" y="1320800"/>
                  </a:lnTo>
                  <a:lnTo>
                    <a:pt x="1968949" y="1346200"/>
                  </a:lnTo>
                  <a:lnTo>
                    <a:pt x="1950830" y="1346200"/>
                  </a:lnTo>
                  <a:lnTo>
                    <a:pt x="1925263" y="1358900"/>
                  </a:lnTo>
                  <a:lnTo>
                    <a:pt x="1875406" y="1384300"/>
                  </a:lnTo>
                  <a:lnTo>
                    <a:pt x="1827504" y="1409700"/>
                  </a:lnTo>
                  <a:lnTo>
                    <a:pt x="1781686" y="1435100"/>
                  </a:lnTo>
                  <a:lnTo>
                    <a:pt x="1759621" y="1460500"/>
                  </a:lnTo>
                  <a:lnTo>
                    <a:pt x="1738226" y="1473200"/>
                  </a:lnTo>
                  <a:lnTo>
                    <a:pt x="1717452" y="1498600"/>
                  </a:lnTo>
                  <a:lnTo>
                    <a:pt x="1697327" y="1511300"/>
                  </a:lnTo>
                  <a:lnTo>
                    <a:pt x="1677875" y="1524000"/>
                  </a:lnTo>
                  <a:lnTo>
                    <a:pt x="1659116" y="1549400"/>
                  </a:lnTo>
                  <a:lnTo>
                    <a:pt x="1641080" y="1574800"/>
                  </a:lnTo>
                  <a:lnTo>
                    <a:pt x="1623791" y="1587500"/>
                  </a:lnTo>
                  <a:lnTo>
                    <a:pt x="1607270" y="1612900"/>
                  </a:lnTo>
                  <a:lnTo>
                    <a:pt x="1591471" y="1638300"/>
                  </a:lnTo>
                  <a:lnTo>
                    <a:pt x="1576491" y="1663700"/>
                  </a:lnTo>
                  <a:lnTo>
                    <a:pt x="1562351" y="1676400"/>
                  </a:lnTo>
                  <a:lnTo>
                    <a:pt x="1536567" y="1727200"/>
                  </a:lnTo>
                  <a:lnTo>
                    <a:pt x="1514308" y="1778000"/>
                  </a:lnTo>
                  <a:lnTo>
                    <a:pt x="1498888" y="1828800"/>
                  </a:lnTo>
                  <a:lnTo>
                    <a:pt x="1493660" y="1841500"/>
                  </a:lnTo>
                  <a:lnTo>
                    <a:pt x="1483640" y="1879600"/>
                  </a:lnTo>
                  <a:lnTo>
                    <a:pt x="1478750" y="1892300"/>
                  </a:lnTo>
                  <a:lnTo>
                    <a:pt x="1474418" y="1905000"/>
                  </a:lnTo>
                  <a:lnTo>
                    <a:pt x="1470647" y="1930400"/>
                  </a:lnTo>
                  <a:lnTo>
                    <a:pt x="1467442" y="1943100"/>
                  </a:lnTo>
                  <a:lnTo>
                    <a:pt x="1466177" y="1955800"/>
                  </a:lnTo>
                  <a:lnTo>
                    <a:pt x="1465425" y="1968500"/>
                  </a:lnTo>
                  <a:lnTo>
                    <a:pt x="1465064" y="1981200"/>
                  </a:lnTo>
                  <a:lnTo>
                    <a:pt x="1464971" y="2781300"/>
                  </a:lnTo>
                  <a:lnTo>
                    <a:pt x="2508762" y="2781300"/>
                  </a:lnTo>
                  <a:lnTo>
                    <a:pt x="2556416" y="2768600"/>
                  </a:lnTo>
                  <a:lnTo>
                    <a:pt x="2601218" y="2755900"/>
                  </a:lnTo>
                  <a:lnTo>
                    <a:pt x="2642632" y="2730500"/>
                  </a:lnTo>
                  <a:lnTo>
                    <a:pt x="2680123" y="2705100"/>
                  </a:lnTo>
                  <a:lnTo>
                    <a:pt x="2713152" y="2667000"/>
                  </a:lnTo>
                  <a:lnTo>
                    <a:pt x="2741185" y="2628900"/>
                  </a:lnTo>
                  <a:lnTo>
                    <a:pt x="2763685" y="2590800"/>
                  </a:lnTo>
                  <a:lnTo>
                    <a:pt x="2776084" y="2552700"/>
                  </a:lnTo>
                  <a:lnTo>
                    <a:pt x="2785180" y="2527300"/>
                  </a:lnTo>
                  <a:lnTo>
                    <a:pt x="2790780" y="2489200"/>
                  </a:lnTo>
                  <a:lnTo>
                    <a:pt x="2792689" y="2451100"/>
                  </a:lnTo>
                  <a:lnTo>
                    <a:pt x="2792689" y="2438400"/>
                  </a:lnTo>
                  <a:lnTo>
                    <a:pt x="1667200" y="2438400"/>
                  </a:lnTo>
                  <a:lnTo>
                    <a:pt x="1645618" y="2425700"/>
                  </a:lnTo>
                  <a:lnTo>
                    <a:pt x="1630828" y="2400300"/>
                  </a:lnTo>
                  <a:lnTo>
                    <a:pt x="1624924" y="2374900"/>
                  </a:lnTo>
                  <a:lnTo>
                    <a:pt x="1625207" y="2362200"/>
                  </a:lnTo>
                  <a:lnTo>
                    <a:pt x="1625720" y="2362200"/>
                  </a:lnTo>
                  <a:lnTo>
                    <a:pt x="1626302" y="2349500"/>
                  </a:lnTo>
                  <a:lnTo>
                    <a:pt x="1626948" y="2349500"/>
                  </a:lnTo>
                  <a:lnTo>
                    <a:pt x="1627657" y="2336800"/>
                  </a:lnTo>
                  <a:lnTo>
                    <a:pt x="1633963" y="2286000"/>
                  </a:lnTo>
                  <a:lnTo>
                    <a:pt x="1642823" y="2235200"/>
                  </a:lnTo>
                  <a:lnTo>
                    <a:pt x="1654165" y="2197100"/>
                  </a:lnTo>
                  <a:lnTo>
                    <a:pt x="1667916" y="2146300"/>
                  </a:lnTo>
                  <a:lnTo>
                    <a:pt x="1684004" y="2108200"/>
                  </a:lnTo>
                  <a:lnTo>
                    <a:pt x="1702356" y="2057400"/>
                  </a:lnTo>
                  <a:lnTo>
                    <a:pt x="1725011" y="2019300"/>
                  </a:lnTo>
                  <a:lnTo>
                    <a:pt x="1750212" y="1968500"/>
                  </a:lnTo>
                  <a:lnTo>
                    <a:pt x="1777867" y="1930400"/>
                  </a:lnTo>
                  <a:lnTo>
                    <a:pt x="1807881" y="1879600"/>
                  </a:lnTo>
                  <a:lnTo>
                    <a:pt x="1840161" y="1841500"/>
                  </a:lnTo>
                  <a:lnTo>
                    <a:pt x="1874613" y="1803400"/>
                  </a:lnTo>
                  <a:lnTo>
                    <a:pt x="1892080" y="1790700"/>
                  </a:lnTo>
                  <a:lnTo>
                    <a:pt x="1910000" y="1778000"/>
                  </a:lnTo>
                  <a:lnTo>
                    <a:pt x="1928393" y="1752600"/>
                  </a:lnTo>
                  <a:lnTo>
                    <a:pt x="1947249" y="1739900"/>
                  </a:lnTo>
                  <a:lnTo>
                    <a:pt x="1979240" y="1701800"/>
                  </a:lnTo>
                  <a:lnTo>
                    <a:pt x="2008845" y="1663700"/>
                  </a:lnTo>
                  <a:lnTo>
                    <a:pt x="2036051" y="1625600"/>
                  </a:lnTo>
                  <a:lnTo>
                    <a:pt x="2060748" y="1587500"/>
                  </a:lnTo>
                  <a:lnTo>
                    <a:pt x="2082827" y="1536700"/>
                  </a:lnTo>
                  <a:lnTo>
                    <a:pt x="2102181" y="1498600"/>
                  </a:lnTo>
                  <a:lnTo>
                    <a:pt x="2118699" y="1447800"/>
                  </a:lnTo>
                  <a:lnTo>
                    <a:pt x="2132273" y="1409700"/>
                  </a:lnTo>
                  <a:lnTo>
                    <a:pt x="2142794" y="1358900"/>
                  </a:lnTo>
                  <a:lnTo>
                    <a:pt x="2150154" y="1308100"/>
                  </a:lnTo>
                  <a:lnTo>
                    <a:pt x="2152306" y="1282700"/>
                  </a:lnTo>
                  <a:lnTo>
                    <a:pt x="2153855" y="1257300"/>
                  </a:lnTo>
                  <a:lnTo>
                    <a:pt x="2154792" y="1244600"/>
                  </a:lnTo>
                  <a:lnTo>
                    <a:pt x="2155107" y="1219200"/>
                  </a:lnTo>
                  <a:close/>
                </a:path>
                <a:path extrusionOk="0" h="2781300" w="2792729">
                  <a:moveTo>
                    <a:pt x="1537505" y="469900"/>
                  </a:moveTo>
                  <a:lnTo>
                    <a:pt x="1246632" y="469900"/>
                  </a:lnTo>
                  <a:lnTo>
                    <a:pt x="1152192" y="495300"/>
                  </a:lnTo>
                  <a:lnTo>
                    <a:pt x="1106899" y="520700"/>
                  </a:lnTo>
                  <a:lnTo>
                    <a:pt x="1063033" y="533400"/>
                  </a:lnTo>
                  <a:lnTo>
                    <a:pt x="1020699" y="558800"/>
                  </a:lnTo>
                  <a:lnTo>
                    <a:pt x="980002" y="584200"/>
                  </a:lnTo>
                  <a:lnTo>
                    <a:pt x="941050" y="609600"/>
                  </a:lnTo>
                  <a:lnTo>
                    <a:pt x="903947" y="635000"/>
                  </a:lnTo>
                  <a:lnTo>
                    <a:pt x="868799" y="673100"/>
                  </a:lnTo>
                  <a:lnTo>
                    <a:pt x="835712" y="711200"/>
                  </a:lnTo>
                  <a:lnTo>
                    <a:pt x="804792" y="736600"/>
                  </a:lnTo>
                  <a:lnTo>
                    <a:pt x="776145" y="774700"/>
                  </a:lnTo>
                  <a:lnTo>
                    <a:pt x="749877" y="825500"/>
                  </a:lnTo>
                  <a:lnTo>
                    <a:pt x="726093" y="863600"/>
                  </a:lnTo>
                  <a:lnTo>
                    <a:pt x="704900" y="901700"/>
                  </a:lnTo>
                  <a:lnTo>
                    <a:pt x="691212" y="939800"/>
                  </a:lnTo>
                  <a:lnTo>
                    <a:pt x="678981" y="965200"/>
                  </a:lnTo>
                  <a:lnTo>
                    <a:pt x="668247" y="1003300"/>
                  </a:lnTo>
                  <a:lnTo>
                    <a:pt x="659047" y="1041400"/>
                  </a:lnTo>
                  <a:lnTo>
                    <a:pt x="649761" y="1079500"/>
                  </a:lnTo>
                  <a:lnTo>
                    <a:pt x="643049" y="1130300"/>
                  </a:lnTo>
                  <a:lnTo>
                    <a:pt x="638963" y="1168400"/>
                  </a:lnTo>
                  <a:lnTo>
                    <a:pt x="637582" y="1219200"/>
                  </a:lnTo>
                  <a:lnTo>
                    <a:pt x="639375" y="1270000"/>
                  </a:lnTo>
                  <a:lnTo>
                    <a:pt x="644676" y="1320800"/>
                  </a:lnTo>
                  <a:lnTo>
                    <a:pt x="653369" y="1371600"/>
                  </a:lnTo>
                  <a:lnTo>
                    <a:pt x="665335" y="1422400"/>
                  </a:lnTo>
                  <a:lnTo>
                    <a:pt x="680458" y="1473200"/>
                  </a:lnTo>
                  <a:lnTo>
                    <a:pt x="698621" y="1511300"/>
                  </a:lnTo>
                  <a:lnTo>
                    <a:pt x="719707" y="1562100"/>
                  </a:lnTo>
                  <a:lnTo>
                    <a:pt x="743599" y="1600200"/>
                  </a:lnTo>
                  <a:lnTo>
                    <a:pt x="770179" y="1651000"/>
                  </a:lnTo>
                  <a:lnTo>
                    <a:pt x="799332" y="1689100"/>
                  </a:lnTo>
                  <a:lnTo>
                    <a:pt x="830939" y="1727200"/>
                  </a:lnTo>
                  <a:lnTo>
                    <a:pt x="864884" y="1765300"/>
                  </a:lnTo>
                  <a:lnTo>
                    <a:pt x="873658" y="1765300"/>
                  </a:lnTo>
                  <a:lnTo>
                    <a:pt x="882098" y="1778000"/>
                  </a:lnTo>
                  <a:lnTo>
                    <a:pt x="890436" y="1778000"/>
                  </a:lnTo>
                  <a:lnTo>
                    <a:pt x="898684" y="1790700"/>
                  </a:lnTo>
                  <a:lnTo>
                    <a:pt x="931631" y="1828800"/>
                  </a:lnTo>
                  <a:lnTo>
                    <a:pt x="962715" y="1854200"/>
                  </a:lnTo>
                  <a:lnTo>
                    <a:pt x="991926" y="1892300"/>
                  </a:lnTo>
                  <a:lnTo>
                    <a:pt x="1019191" y="1930400"/>
                  </a:lnTo>
                  <a:lnTo>
                    <a:pt x="1044438" y="1981200"/>
                  </a:lnTo>
                  <a:lnTo>
                    <a:pt x="1067593" y="2019300"/>
                  </a:lnTo>
                  <a:lnTo>
                    <a:pt x="1088584" y="2057400"/>
                  </a:lnTo>
                  <a:lnTo>
                    <a:pt x="1107591" y="2108200"/>
                  </a:lnTo>
                  <a:lnTo>
                    <a:pt x="1124215" y="2146300"/>
                  </a:lnTo>
                  <a:lnTo>
                    <a:pt x="1138379" y="2197100"/>
                  </a:lnTo>
                  <a:lnTo>
                    <a:pt x="1150007" y="2247900"/>
                  </a:lnTo>
                  <a:lnTo>
                    <a:pt x="1159022" y="2298700"/>
                  </a:lnTo>
                  <a:lnTo>
                    <a:pt x="1161596" y="2311400"/>
                  </a:lnTo>
                  <a:lnTo>
                    <a:pt x="1163821" y="2324100"/>
                  </a:lnTo>
                  <a:lnTo>
                    <a:pt x="1165699" y="2349500"/>
                  </a:lnTo>
                  <a:lnTo>
                    <a:pt x="1167231" y="2362200"/>
                  </a:lnTo>
                  <a:lnTo>
                    <a:pt x="1167618" y="2362200"/>
                  </a:lnTo>
                  <a:lnTo>
                    <a:pt x="1167807" y="2374900"/>
                  </a:lnTo>
                  <a:lnTo>
                    <a:pt x="1162437" y="2400300"/>
                  </a:lnTo>
                  <a:lnTo>
                    <a:pt x="1147734" y="2425700"/>
                  </a:lnTo>
                  <a:lnTo>
                    <a:pt x="1125924" y="2438400"/>
                  </a:lnTo>
                  <a:lnTo>
                    <a:pt x="1327729" y="2438400"/>
                  </a:lnTo>
                  <a:lnTo>
                    <a:pt x="1327729" y="1625600"/>
                  </a:lnTo>
                  <a:lnTo>
                    <a:pt x="1314412" y="1574800"/>
                  </a:lnTo>
                  <a:lnTo>
                    <a:pt x="1297884" y="1524000"/>
                  </a:lnTo>
                  <a:lnTo>
                    <a:pt x="1278267" y="1473200"/>
                  </a:lnTo>
                  <a:lnTo>
                    <a:pt x="1255685" y="1435100"/>
                  </a:lnTo>
                  <a:lnTo>
                    <a:pt x="1230259" y="1384300"/>
                  </a:lnTo>
                  <a:lnTo>
                    <a:pt x="1202112" y="1346200"/>
                  </a:lnTo>
                  <a:lnTo>
                    <a:pt x="1171367" y="1308100"/>
                  </a:lnTo>
                  <a:lnTo>
                    <a:pt x="1138146" y="1270000"/>
                  </a:lnTo>
                  <a:lnTo>
                    <a:pt x="1102572" y="1231900"/>
                  </a:lnTo>
                  <a:lnTo>
                    <a:pt x="1064766" y="1206500"/>
                  </a:lnTo>
                  <a:lnTo>
                    <a:pt x="1024852" y="1168400"/>
                  </a:lnTo>
                  <a:lnTo>
                    <a:pt x="982952" y="1143000"/>
                  </a:lnTo>
                  <a:lnTo>
                    <a:pt x="939188" y="1117600"/>
                  </a:lnTo>
                  <a:lnTo>
                    <a:pt x="893683" y="1104900"/>
                  </a:lnTo>
                  <a:lnTo>
                    <a:pt x="846560" y="1079500"/>
                  </a:lnTo>
                  <a:lnTo>
                    <a:pt x="845073" y="1079500"/>
                  </a:lnTo>
                  <a:lnTo>
                    <a:pt x="827300" y="1066800"/>
                  </a:lnTo>
                  <a:lnTo>
                    <a:pt x="813345" y="1054100"/>
                  </a:lnTo>
                  <a:lnTo>
                    <a:pt x="804226" y="1041400"/>
                  </a:lnTo>
                  <a:lnTo>
                    <a:pt x="800959" y="1016000"/>
                  </a:lnTo>
                  <a:lnTo>
                    <a:pt x="806352" y="990600"/>
                  </a:lnTo>
                  <a:lnTo>
                    <a:pt x="821058" y="965200"/>
                  </a:lnTo>
                  <a:lnTo>
                    <a:pt x="842872" y="952500"/>
                  </a:lnTo>
                  <a:lnTo>
                    <a:pt x="1327729" y="952500"/>
                  </a:lnTo>
                  <a:lnTo>
                    <a:pt x="1327729" y="838200"/>
                  </a:lnTo>
                  <a:lnTo>
                    <a:pt x="1333120" y="812800"/>
                  </a:lnTo>
                  <a:lnTo>
                    <a:pt x="1347822" y="787400"/>
                  </a:lnTo>
                  <a:lnTo>
                    <a:pt x="1369632" y="774700"/>
                  </a:lnTo>
                  <a:lnTo>
                    <a:pt x="2009259" y="774700"/>
                  </a:lnTo>
                  <a:lnTo>
                    <a:pt x="1991413" y="749300"/>
                  </a:lnTo>
                  <a:lnTo>
                    <a:pt x="1962620" y="711200"/>
                  </a:lnTo>
                  <a:lnTo>
                    <a:pt x="1931891" y="685800"/>
                  </a:lnTo>
                  <a:lnTo>
                    <a:pt x="1899313" y="647700"/>
                  </a:lnTo>
                  <a:lnTo>
                    <a:pt x="1864975" y="622300"/>
                  </a:lnTo>
                  <a:lnTo>
                    <a:pt x="1828966" y="596900"/>
                  </a:lnTo>
                  <a:lnTo>
                    <a:pt x="1791373" y="571500"/>
                  </a:lnTo>
                  <a:lnTo>
                    <a:pt x="1752284" y="546100"/>
                  </a:lnTo>
                  <a:lnTo>
                    <a:pt x="1711789" y="533400"/>
                  </a:lnTo>
                  <a:lnTo>
                    <a:pt x="1669976" y="508000"/>
                  </a:lnTo>
                  <a:lnTo>
                    <a:pt x="1582745" y="482600"/>
                  </a:lnTo>
                  <a:lnTo>
                    <a:pt x="1537505" y="469900"/>
                  </a:lnTo>
                  <a:close/>
                </a:path>
                <a:path extrusionOk="0" h="2781300" w="2792729">
                  <a:moveTo>
                    <a:pt x="2791784" y="317500"/>
                  </a:moveTo>
                  <a:lnTo>
                    <a:pt x="1445458" y="317500"/>
                  </a:lnTo>
                  <a:lnTo>
                    <a:pt x="1493881" y="330200"/>
                  </a:lnTo>
                  <a:lnTo>
                    <a:pt x="1541544" y="330200"/>
                  </a:lnTo>
                  <a:lnTo>
                    <a:pt x="1588379" y="342900"/>
                  </a:lnTo>
                  <a:lnTo>
                    <a:pt x="1723236" y="381000"/>
                  </a:lnTo>
                  <a:lnTo>
                    <a:pt x="1766079" y="406400"/>
                  </a:lnTo>
                  <a:lnTo>
                    <a:pt x="1807753" y="419100"/>
                  </a:lnTo>
                  <a:lnTo>
                    <a:pt x="1848191" y="444500"/>
                  </a:lnTo>
                  <a:lnTo>
                    <a:pt x="1887323" y="469900"/>
                  </a:lnTo>
                  <a:lnTo>
                    <a:pt x="1925083" y="495300"/>
                  </a:lnTo>
                  <a:lnTo>
                    <a:pt x="1961402" y="520700"/>
                  </a:lnTo>
                  <a:lnTo>
                    <a:pt x="1996211" y="558800"/>
                  </a:lnTo>
                  <a:lnTo>
                    <a:pt x="2029443" y="584200"/>
                  </a:lnTo>
                  <a:lnTo>
                    <a:pt x="2061030" y="622300"/>
                  </a:lnTo>
                  <a:lnTo>
                    <a:pt x="2090902" y="647700"/>
                  </a:lnTo>
                  <a:lnTo>
                    <a:pt x="2118993" y="685800"/>
                  </a:lnTo>
                  <a:lnTo>
                    <a:pt x="2145234" y="723900"/>
                  </a:lnTo>
                  <a:lnTo>
                    <a:pt x="2169557" y="762000"/>
                  </a:lnTo>
                  <a:lnTo>
                    <a:pt x="2191894" y="800100"/>
                  </a:lnTo>
                  <a:lnTo>
                    <a:pt x="2212176" y="850900"/>
                  </a:lnTo>
                  <a:lnTo>
                    <a:pt x="2230336" y="889000"/>
                  </a:lnTo>
                  <a:lnTo>
                    <a:pt x="2246305" y="939800"/>
                  </a:lnTo>
                  <a:lnTo>
                    <a:pt x="2260015" y="977900"/>
                  </a:lnTo>
                  <a:lnTo>
                    <a:pt x="2271398" y="1028700"/>
                  </a:lnTo>
                  <a:lnTo>
                    <a:pt x="2280386" y="1066800"/>
                  </a:lnTo>
                  <a:lnTo>
                    <a:pt x="2286910" y="1117600"/>
                  </a:lnTo>
                  <a:lnTo>
                    <a:pt x="2290904" y="1168400"/>
                  </a:lnTo>
                  <a:lnTo>
                    <a:pt x="2292238" y="1206500"/>
                  </a:lnTo>
                  <a:lnTo>
                    <a:pt x="2292328" y="1219200"/>
                  </a:lnTo>
                  <a:lnTo>
                    <a:pt x="2292065" y="1244600"/>
                  </a:lnTo>
                  <a:lnTo>
                    <a:pt x="2291277" y="1257300"/>
                  </a:lnTo>
                  <a:lnTo>
                    <a:pt x="2289964" y="1282700"/>
                  </a:lnTo>
                  <a:lnTo>
                    <a:pt x="2288129" y="1308100"/>
                  </a:lnTo>
                  <a:lnTo>
                    <a:pt x="2281976" y="1358900"/>
                  </a:lnTo>
                  <a:lnTo>
                    <a:pt x="2273169" y="1397000"/>
                  </a:lnTo>
                  <a:lnTo>
                    <a:pt x="2261785" y="1447800"/>
                  </a:lnTo>
                  <a:lnTo>
                    <a:pt x="2247900" y="1498600"/>
                  </a:lnTo>
                  <a:lnTo>
                    <a:pt x="2231588" y="1536700"/>
                  </a:lnTo>
                  <a:lnTo>
                    <a:pt x="2212927" y="1587500"/>
                  </a:lnTo>
                  <a:lnTo>
                    <a:pt x="2190252" y="1638300"/>
                  </a:lnTo>
                  <a:lnTo>
                    <a:pt x="2165030" y="1676400"/>
                  </a:lnTo>
                  <a:lnTo>
                    <a:pt x="2137353" y="1727200"/>
                  </a:lnTo>
                  <a:lnTo>
                    <a:pt x="2107314" y="1765300"/>
                  </a:lnTo>
                  <a:lnTo>
                    <a:pt x="2075003" y="1803400"/>
                  </a:lnTo>
                  <a:lnTo>
                    <a:pt x="2040513" y="1841500"/>
                  </a:lnTo>
                  <a:lnTo>
                    <a:pt x="2023108" y="1854200"/>
                  </a:lnTo>
                  <a:lnTo>
                    <a:pt x="2005262" y="1879600"/>
                  </a:lnTo>
                  <a:lnTo>
                    <a:pt x="1986943" y="1892300"/>
                  </a:lnTo>
                  <a:lnTo>
                    <a:pt x="1968159" y="1905000"/>
                  </a:lnTo>
                  <a:lnTo>
                    <a:pt x="1936633" y="1943100"/>
                  </a:lnTo>
                  <a:lnTo>
                    <a:pt x="1907338" y="1981200"/>
                  </a:lnTo>
                  <a:lnTo>
                    <a:pt x="1880379" y="2019300"/>
                  </a:lnTo>
                  <a:lnTo>
                    <a:pt x="1855861" y="2057400"/>
                  </a:lnTo>
                  <a:lnTo>
                    <a:pt x="1833890" y="2108200"/>
                  </a:lnTo>
                  <a:lnTo>
                    <a:pt x="1814571" y="2146300"/>
                  </a:lnTo>
                  <a:lnTo>
                    <a:pt x="1798010" y="2197100"/>
                  </a:lnTo>
                  <a:lnTo>
                    <a:pt x="1784311" y="2235200"/>
                  </a:lnTo>
                  <a:lnTo>
                    <a:pt x="1773581" y="2286000"/>
                  </a:lnTo>
                  <a:lnTo>
                    <a:pt x="1765925" y="2336800"/>
                  </a:lnTo>
                  <a:lnTo>
                    <a:pt x="1764746" y="2349500"/>
                  </a:lnTo>
                  <a:lnTo>
                    <a:pt x="1763708" y="2362200"/>
                  </a:lnTo>
                  <a:lnTo>
                    <a:pt x="1762806" y="2362200"/>
                  </a:lnTo>
                  <a:lnTo>
                    <a:pt x="1762040" y="2374900"/>
                  </a:lnTo>
                  <a:lnTo>
                    <a:pt x="1761883" y="2374900"/>
                  </a:lnTo>
                  <a:lnTo>
                    <a:pt x="1761663" y="2387600"/>
                  </a:lnTo>
                  <a:lnTo>
                    <a:pt x="1759747" y="2387600"/>
                  </a:lnTo>
                  <a:lnTo>
                    <a:pt x="1750591" y="2413000"/>
                  </a:lnTo>
                  <a:lnTo>
                    <a:pt x="1735627" y="2425700"/>
                  </a:lnTo>
                  <a:lnTo>
                    <a:pt x="1716156" y="2438400"/>
                  </a:lnTo>
                  <a:lnTo>
                    <a:pt x="2792689" y="2438400"/>
                  </a:lnTo>
                  <a:lnTo>
                    <a:pt x="2792689" y="330200"/>
                  </a:lnTo>
                  <a:lnTo>
                    <a:pt x="2791784" y="317500"/>
                  </a:lnTo>
                  <a:close/>
                </a:path>
                <a:path extrusionOk="0" h="2781300" w="2792729">
                  <a:moveTo>
                    <a:pt x="2009259" y="774700"/>
                  </a:moveTo>
                  <a:lnTo>
                    <a:pt x="1423065" y="774700"/>
                  </a:lnTo>
                  <a:lnTo>
                    <a:pt x="1434724" y="787400"/>
                  </a:lnTo>
                  <a:lnTo>
                    <a:pt x="1444877" y="787400"/>
                  </a:lnTo>
                  <a:lnTo>
                    <a:pt x="1453247" y="800100"/>
                  </a:lnTo>
                  <a:lnTo>
                    <a:pt x="1459573" y="812800"/>
                  </a:lnTo>
                  <a:lnTo>
                    <a:pt x="1463574" y="825500"/>
                  </a:lnTo>
                  <a:lnTo>
                    <a:pt x="1464971" y="838200"/>
                  </a:lnTo>
                  <a:lnTo>
                    <a:pt x="1464971" y="1574800"/>
                  </a:lnTo>
                  <a:lnTo>
                    <a:pt x="1494236" y="1536700"/>
                  </a:lnTo>
                  <a:lnTo>
                    <a:pt x="1525877" y="1498600"/>
                  </a:lnTo>
                  <a:lnTo>
                    <a:pt x="1559792" y="1460500"/>
                  </a:lnTo>
                  <a:lnTo>
                    <a:pt x="1595885" y="1422400"/>
                  </a:lnTo>
                  <a:lnTo>
                    <a:pt x="1634055" y="1384300"/>
                  </a:lnTo>
                  <a:lnTo>
                    <a:pt x="1674205" y="1346200"/>
                  </a:lnTo>
                  <a:lnTo>
                    <a:pt x="1716235" y="1320800"/>
                  </a:lnTo>
                  <a:lnTo>
                    <a:pt x="1760048" y="1295400"/>
                  </a:lnTo>
                  <a:lnTo>
                    <a:pt x="1805543" y="1270000"/>
                  </a:lnTo>
                  <a:lnTo>
                    <a:pt x="1852623" y="1244600"/>
                  </a:lnTo>
                  <a:lnTo>
                    <a:pt x="1902025" y="1219200"/>
                  </a:lnTo>
                  <a:lnTo>
                    <a:pt x="2155107" y="1219200"/>
                  </a:lnTo>
                  <a:lnTo>
                    <a:pt x="2155001" y="1206500"/>
                  </a:lnTo>
                  <a:lnTo>
                    <a:pt x="2153421" y="1168400"/>
                  </a:lnTo>
                  <a:lnTo>
                    <a:pt x="2148847" y="1117600"/>
                  </a:lnTo>
                  <a:lnTo>
                    <a:pt x="2141454" y="1079500"/>
                  </a:lnTo>
                  <a:lnTo>
                    <a:pt x="2131330" y="1028700"/>
                  </a:lnTo>
                  <a:lnTo>
                    <a:pt x="2118564" y="990600"/>
                  </a:lnTo>
                  <a:lnTo>
                    <a:pt x="2103243" y="939800"/>
                  </a:lnTo>
                  <a:lnTo>
                    <a:pt x="2085456" y="901700"/>
                  </a:lnTo>
                  <a:lnTo>
                    <a:pt x="2065291" y="863600"/>
                  </a:lnTo>
                  <a:lnTo>
                    <a:pt x="2042837" y="825500"/>
                  </a:lnTo>
                  <a:lnTo>
                    <a:pt x="2018182" y="787400"/>
                  </a:lnTo>
                  <a:lnTo>
                    <a:pt x="2009259" y="774700"/>
                  </a:lnTo>
                  <a:close/>
                </a:path>
                <a:path extrusionOk="0" h="2781300" w="2792729">
                  <a:moveTo>
                    <a:pt x="1327729" y="952500"/>
                  </a:moveTo>
                  <a:lnTo>
                    <a:pt x="893187" y="952500"/>
                  </a:lnTo>
                  <a:lnTo>
                    <a:pt x="941001" y="965200"/>
                  </a:lnTo>
                  <a:lnTo>
                    <a:pt x="987427" y="990600"/>
                  </a:lnTo>
                  <a:lnTo>
                    <a:pt x="1032373" y="1016000"/>
                  </a:lnTo>
                  <a:lnTo>
                    <a:pt x="1075748" y="1041400"/>
                  </a:lnTo>
                  <a:lnTo>
                    <a:pt x="1117461" y="1066800"/>
                  </a:lnTo>
                  <a:lnTo>
                    <a:pt x="1157420" y="1104900"/>
                  </a:lnTo>
                  <a:lnTo>
                    <a:pt x="1195535" y="1130300"/>
                  </a:lnTo>
                  <a:lnTo>
                    <a:pt x="1231715" y="1168400"/>
                  </a:lnTo>
                  <a:lnTo>
                    <a:pt x="1265868" y="1206500"/>
                  </a:lnTo>
                  <a:lnTo>
                    <a:pt x="1297903" y="1244600"/>
                  </a:lnTo>
                  <a:lnTo>
                    <a:pt x="1327729" y="1282700"/>
                  </a:lnTo>
                  <a:lnTo>
                    <a:pt x="1327729" y="952500"/>
                  </a:lnTo>
                  <a:close/>
                </a:path>
                <a:path extrusionOk="0" h="2781300" w="2792729">
                  <a:moveTo>
                    <a:pt x="1444217" y="457200"/>
                  </a:moveTo>
                  <a:lnTo>
                    <a:pt x="1345508" y="457200"/>
                  </a:lnTo>
                  <a:lnTo>
                    <a:pt x="1295569" y="469900"/>
                  </a:lnTo>
                  <a:lnTo>
                    <a:pt x="1491300" y="469900"/>
                  </a:lnTo>
                  <a:lnTo>
                    <a:pt x="1444217" y="457200"/>
                  </a:lnTo>
                  <a:close/>
                </a:path>
              </a:pathLst>
            </a:custGeom>
            <a:solidFill>
              <a:srgbClr val="FF6900"/>
            </a:solidFill>
            <a:ln cap="flat" cmpd="sng" w="9525">
              <a:solidFill>
                <a:srgbClr val="FF6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92"/>
                <a:buFont typeface="Calibri"/>
                <a:buNone/>
              </a:pPr>
              <a:r>
                <a:t/>
              </a:r>
              <a:endParaRPr b="0" i="0" sz="1092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2" name="Google Shape;192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352296" y="3677448"/>
              <a:ext cx="5990131" cy="19297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2"/>
          <p:cNvSpPr txBox="1"/>
          <p:nvPr/>
        </p:nvSpPr>
        <p:spPr>
          <a:xfrm>
            <a:off x="8375299" y="5247199"/>
            <a:ext cx="37296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Libby@smartupacademy.org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Yonatan@smartupacademy.org </a:t>
            </a:r>
            <a:endParaRPr/>
          </a:p>
        </p:txBody>
      </p:sp>
      <p:sp>
        <p:nvSpPr>
          <p:cNvPr id="194" name="Google Shape;194;p2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marR="0" rtl="0" algn="l">
              <a:lnSpc>
                <a:spcPct val="113643"/>
              </a:lnSpc>
              <a:spcBef>
                <a:spcPts val="0"/>
              </a:spcBef>
              <a:spcAft>
                <a:spcPts val="0"/>
              </a:spcAft>
              <a:buClr>
                <a:srgbClr val="004B9B"/>
              </a:buClr>
              <a:buSzPts val="1334"/>
              <a:buFont typeface="Comfortaa"/>
              <a:buNone/>
            </a:pPr>
            <a:r>
              <a:rPr b="1" i="0" lang="en-US" sz="1334" u="none" cap="none" strike="noStrike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rPr>
              <a:t>THE SMART WAY TO BUILD A STARTUP</a:t>
            </a:r>
            <a:endParaRPr b="1" i="0" sz="1334" u="none" cap="none" strike="noStrike">
              <a:solidFill>
                <a:srgbClr val="004B9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5" name="Google Shape;19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9063" y="1425452"/>
            <a:ext cx="7308668" cy="57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Size </a:t>
            </a:r>
            <a:endParaRPr/>
          </a:p>
        </p:txBody>
      </p:sp>
      <p:sp>
        <p:nvSpPr>
          <p:cNvPr id="327" name="Google Shape;327;p20"/>
          <p:cNvSpPr txBox="1"/>
          <p:nvPr>
            <p:ph idx="1" type="body"/>
          </p:nvPr>
        </p:nvSpPr>
        <p:spPr>
          <a:xfrm>
            <a:off x="944077" y="1840493"/>
            <a:ext cx="10303847" cy="6196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Small teams are far more productive and efficient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More people does not mean faster results – in many cases it is the opposite 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Smart people can be multi-disciplinary.  Do you really need a product manager, a UI designer, a UX expert? 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The hidden structure – Org chart and official leadership vs. Actual Influencers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Leverage the people you have before you hire more people 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 u="sng"/>
              <a:t>Conclusion</a:t>
            </a:r>
            <a:r>
              <a:rPr lang="en-US"/>
              <a:t> - Hire as few people as possible !!!</a:t>
            </a:r>
            <a:endParaRPr/>
          </a:p>
          <a:p>
            <a:pPr indent="-2794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t/>
            </a:r>
            <a:endParaRPr/>
          </a:p>
          <a:p>
            <a:pPr indent="-2794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t/>
            </a:r>
            <a:endParaRPr/>
          </a:p>
          <a:p>
            <a:pPr indent="-2794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8" name="Google Shape;328;p20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Size </a:t>
            </a:r>
            <a:endParaRPr/>
          </a:p>
        </p:txBody>
      </p:sp>
      <p:sp>
        <p:nvSpPr>
          <p:cNvPr id="334" name="Google Shape;334;p21"/>
          <p:cNvSpPr txBox="1"/>
          <p:nvPr>
            <p:ph idx="1" type="body"/>
          </p:nvPr>
        </p:nvSpPr>
        <p:spPr>
          <a:xfrm>
            <a:off x="944076" y="1840493"/>
            <a:ext cx="10340451" cy="44935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Every person adds overhead – avoid hiring even for administrative work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Musical chairs – ignore titles, shift tasks around, give people tasks they enjoy doing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Act swiftly to terminate non-performers and no-matches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You can get specific know-how by paying consultants by the hour, no need to hire full time people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Advisory panel – retired execs are a great source of advice, connections and know-how</a:t>
            </a:r>
            <a:endParaRPr/>
          </a:p>
        </p:txBody>
      </p:sp>
      <p:sp>
        <p:nvSpPr>
          <p:cNvPr id="335" name="Google Shape;335;p21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Hiring Criteria – Personal Qualities   </a:t>
            </a:r>
            <a:endParaRPr/>
          </a:p>
        </p:txBody>
      </p:sp>
      <p:sp>
        <p:nvSpPr>
          <p:cNvPr id="341" name="Google Shape;341;p22"/>
          <p:cNvSpPr txBox="1"/>
          <p:nvPr>
            <p:ph idx="1" type="body"/>
          </p:nvPr>
        </p:nvSpPr>
        <p:spPr>
          <a:xfrm>
            <a:off x="944077" y="1840493"/>
            <a:ext cx="10303847" cy="5124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What are the personal qualities you look for in a candidate?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Do you have a clear and explicit list of qualities?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Do they match the DNA and personality of the company? 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I look for three qualities </a:t>
            </a:r>
            <a:endParaRPr/>
          </a:p>
          <a:p>
            <a:pPr indent="-457200" lvl="5" marL="1011692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Very smart </a:t>
            </a:r>
            <a:endParaRPr/>
          </a:p>
          <a:p>
            <a:pPr indent="-457200" lvl="5" marL="1011692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Focused on results  </a:t>
            </a:r>
            <a:endParaRPr/>
          </a:p>
          <a:p>
            <a:pPr indent="-457200" lvl="5" marL="1011692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No ego </a:t>
            </a:r>
            <a:endParaRPr/>
          </a:p>
          <a:p>
            <a:pPr indent="-387350" lvl="5" marL="1011692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000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3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2" name="Google Shape;342;p22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Hiring Process</a:t>
            </a:r>
            <a:endParaRPr/>
          </a:p>
        </p:txBody>
      </p:sp>
      <p:sp>
        <p:nvSpPr>
          <p:cNvPr id="348" name="Google Shape;348;p23"/>
          <p:cNvSpPr txBox="1"/>
          <p:nvPr>
            <p:ph idx="1" type="body"/>
          </p:nvPr>
        </p:nvSpPr>
        <p:spPr>
          <a:xfrm>
            <a:off x="944076" y="1649301"/>
            <a:ext cx="10303847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Hiring the right people is one of the most complex decisions you have to make</a:t>
            </a:r>
            <a:br>
              <a:rPr lang="en-US"/>
            </a:br>
            <a:endParaRPr sz="10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Hiring is a multi dimensional puzzle.  D</a:t>
            </a: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oes the person have the right:</a:t>
            </a:r>
            <a:endParaRPr/>
          </a:p>
          <a:p>
            <a:pPr indent="-342900" lvl="3" marL="1174638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skills and brains </a:t>
            </a:r>
            <a:endParaRPr/>
          </a:p>
          <a:p>
            <a:pPr indent="-342900" lvl="3" marL="1174638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experience </a:t>
            </a:r>
            <a:endParaRPr/>
          </a:p>
          <a:p>
            <a:pPr indent="-342900" lvl="3" marL="1174638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personality, attitude – does the person match the company style and DNA </a:t>
            </a:r>
            <a:endParaRPr/>
          </a:p>
          <a:p>
            <a:pPr indent="-342900" lvl="3" marL="1174638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salary expectations </a:t>
            </a:r>
            <a:endParaRPr/>
          </a:p>
          <a:p>
            <a:pPr indent="-342900" lvl="3" marL="1174638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Commitment</a:t>
            </a:r>
            <a:endParaRPr/>
          </a:p>
          <a:p>
            <a:pPr indent="-342900" lvl="3" marL="1174638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More….  </a:t>
            </a:r>
            <a:endParaRPr/>
          </a:p>
          <a:p>
            <a:pPr indent="-279400" lvl="2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9" name="Google Shape;349;p23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Hiring Dilemmas  </a:t>
            </a:r>
            <a:endParaRPr/>
          </a:p>
        </p:txBody>
      </p:sp>
      <p:sp>
        <p:nvSpPr>
          <p:cNvPr id="355" name="Google Shape;355;p24"/>
          <p:cNvSpPr txBox="1"/>
          <p:nvPr>
            <p:ph idx="1" type="body"/>
          </p:nvPr>
        </p:nvSpPr>
        <p:spPr>
          <a:xfrm>
            <a:off x="944077" y="1840493"/>
            <a:ext cx="10303847" cy="4308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Who would you hire?</a:t>
            </a:r>
            <a:br>
              <a:rPr lang="en-US"/>
            </a:br>
            <a:endParaRPr sz="1200"/>
          </a:p>
          <a:p>
            <a:pPr indent="-342900" lvl="2" marL="897392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An experienced person who did the specific job you need, two or three times already, or </a:t>
            </a:r>
            <a:b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>
              <a:solidFill>
                <a:srgbClr val="000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897392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The “up and comer” who didn’t do the specific job, and wants to move up to the next level</a:t>
            </a:r>
            <a:endParaRPr/>
          </a:p>
          <a:p>
            <a:pPr indent="-355600" lvl="2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0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2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0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u="sng"/>
              <a:t>The Peter’s Principle </a:t>
            </a:r>
            <a:r>
              <a:rPr lang="en-US"/>
              <a:t>- </a:t>
            </a:r>
            <a:r>
              <a:rPr b="1" lang="en-US"/>
              <a:t>In an organization, every employee tends to rise to his level of incompetence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6" name="Google Shape;356;p24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5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Hiring Dilemmas  </a:t>
            </a:r>
            <a:endParaRPr/>
          </a:p>
        </p:txBody>
      </p:sp>
      <p:sp>
        <p:nvSpPr>
          <p:cNvPr id="362" name="Google Shape;362;p25"/>
          <p:cNvSpPr txBox="1"/>
          <p:nvPr>
            <p:ph idx="1" type="body"/>
          </p:nvPr>
        </p:nvSpPr>
        <p:spPr>
          <a:xfrm>
            <a:off x="944077" y="1840493"/>
            <a:ext cx="10303847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Who would you hire?</a:t>
            </a:r>
            <a:endParaRPr/>
          </a:p>
          <a:p>
            <a:pPr indent="-342900" lvl="2" marL="897392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A person with 20 years experience who wants a high salary</a:t>
            </a:r>
            <a:endParaRPr/>
          </a:p>
          <a:p>
            <a:pPr indent="-342900" lvl="2" marL="897392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A person with much less experience at a much lower salary </a:t>
            </a:r>
            <a:endParaRPr/>
          </a:p>
          <a:p>
            <a:pPr indent="-279400" lvl="2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Often, the highly experienced person does not want to do the nitty gritty work and you end up hiring additional people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Many times, you can get a (retired?) experienced person as a consultant by the hour, to share their expertise with the up and comer doers – “How to learn from consultants” idea </a:t>
            </a:r>
            <a:endParaRPr/>
          </a:p>
        </p:txBody>
      </p:sp>
      <p:sp>
        <p:nvSpPr>
          <p:cNvPr id="363" name="Google Shape;363;p25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6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Hiring Process </a:t>
            </a:r>
            <a:endParaRPr/>
          </a:p>
        </p:txBody>
      </p:sp>
      <p:sp>
        <p:nvSpPr>
          <p:cNvPr id="369" name="Google Shape;369;p26"/>
          <p:cNvSpPr txBox="1"/>
          <p:nvPr>
            <p:ph idx="1" type="body"/>
          </p:nvPr>
        </p:nvSpPr>
        <p:spPr>
          <a:xfrm>
            <a:off x="944077" y="1840493"/>
            <a:ext cx="10303847" cy="578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What is your hiring process?</a:t>
            </a:r>
            <a:br>
              <a:rPr lang="en-US"/>
            </a:br>
            <a:endParaRPr/>
          </a:p>
          <a:p>
            <a:pPr indent="-342900" lvl="2" marL="897392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What is your process for deciding who to bring in for an interview?</a:t>
            </a:r>
            <a:endParaRPr/>
          </a:p>
          <a:p>
            <a:pPr indent="-342900" lvl="2" marL="897392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How many interviews, and with whom?</a:t>
            </a:r>
            <a:endParaRPr/>
          </a:p>
          <a:p>
            <a:pPr indent="-342900" lvl="2" marL="897392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Do you give a test? What is the test? How much do you trust the test to be predictive for success?</a:t>
            </a:r>
            <a:endParaRPr/>
          </a:p>
          <a:p>
            <a:pPr indent="-342900" lvl="2" marL="897392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Do you use an outside service for IQ and personality evaluation?  </a:t>
            </a:r>
            <a:endParaRPr/>
          </a:p>
          <a:p>
            <a:pPr indent="-165100" lvl="2" marL="897392" rtl="0" algn="l">
              <a:spcBef>
                <a:spcPts val="120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2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0" name="Google Shape;370;p26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Hiring Process – Reference Checking </a:t>
            </a:r>
            <a:endParaRPr/>
          </a:p>
        </p:txBody>
      </p:sp>
      <p:sp>
        <p:nvSpPr>
          <p:cNvPr id="376" name="Google Shape;376;p27"/>
          <p:cNvSpPr txBox="1"/>
          <p:nvPr>
            <p:ph idx="1" type="body"/>
          </p:nvPr>
        </p:nvSpPr>
        <p:spPr>
          <a:xfrm>
            <a:off x="944077" y="1840493"/>
            <a:ext cx="10303847" cy="4739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Mistakes in hiring are painful and expensive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Deep and extensive reference checking can eliminate some mistakes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Think about it almost as a “Detective Story”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You start with the references the person gave you and get as much detail as possible about events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You ask the references for additional people and ask about same and additional events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You keep going while correlating the responses, until you get a coherent picture 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7" name="Google Shape;377;p27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Compensation </a:t>
            </a:r>
            <a:endParaRPr/>
          </a:p>
        </p:txBody>
      </p:sp>
      <p:sp>
        <p:nvSpPr>
          <p:cNvPr id="383" name="Google Shape;383;p28"/>
          <p:cNvSpPr txBox="1"/>
          <p:nvPr>
            <p:ph idx="1" type="body"/>
          </p:nvPr>
        </p:nvSpPr>
        <p:spPr>
          <a:xfrm>
            <a:off x="944798" y="1765678"/>
            <a:ext cx="9754404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How well do salaries match a person’s performance?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Does a higher salary make a person work harder?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Salary is not a motivator, but it can be a demotivator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Salary comparison, inside and outside the company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The insidious effect of a high salary that does not match performance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Bonus plan pitfalls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Stock Option plan pitfalls </a:t>
            </a:r>
            <a:endParaRPr/>
          </a:p>
        </p:txBody>
      </p:sp>
      <p:sp>
        <p:nvSpPr>
          <p:cNvPr id="384" name="Google Shape;384;p28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Morale </a:t>
            </a:r>
            <a:endParaRPr/>
          </a:p>
        </p:txBody>
      </p:sp>
      <p:sp>
        <p:nvSpPr>
          <p:cNvPr id="390" name="Google Shape;390;p29"/>
          <p:cNvSpPr txBox="1"/>
          <p:nvPr>
            <p:ph idx="1" type="body"/>
          </p:nvPr>
        </p:nvSpPr>
        <p:spPr>
          <a:xfrm>
            <a:off x="944077" y="1840493"/>
            <a:ext cx="10303847" cy="4370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Morale is high when the company does well.  It is low when the company fails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People strive for attention – (not sex - Freud was wrong ☺)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“Employee of the Month” pitfalls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Public recognition pitfalls – The “night on town” idea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Leadership has the highest impact on morale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Frankly sharing problematic issues – keeps morale high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If hard decisions are needed – do them openly and swiftly </a:t>
            </a:r>
            <a:endParaRPr/>
          </a:p>
        </p:txBody>
      </p:sp>
      <p:sp>
        <p:nvSpPr>
          <p:cNvPr id="391" name="Google Shape;391;p29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 txBox="1"/>
          <p:nvPr>
            <p:ph type="ctrTitle"/>
          </p:nvPr>
        </p:nvSpPr>
        <p:spPr>
          <a:xfrm>
            <a:off x="944798" y="373648"/>
            <a:ext cx="8384214" cy="5872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000">
            <a:spAutoFit/>
          </a:bodyPr>
          <a:lstStyle/>
          <a:p>
            <a:pPr indent="0" lvl="0" marL="770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SmartUp Academy</a:t>
            </a:r>
            <a:endParaRPr/>
          </a:p>
        </p:txBody>
      </p:sp>
      <p:sp>
        <p:nvSpPr>
          <p:cNvPr id="201" name="Google Shape;201;p3"/>
          <p:cNvSpPr txBox="1"/>
          <p:nvPr/>
        </p:nvSpPr>
        <p:spPr>
          <a:xfrm>
            <a:off x="944798" y="1333316"/>
            <a:ext cx="8755045" cy="869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300">
            <a:spAutoFit/>
          </a:bodyPr>
          <a:lstStyle/>
          <a:p>
            <a:pPr indent="0" lvl="0" marL="7701" marR="3081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A program to teach the engineering </a:t>
            </a:r>
            <a:r>
              <a:rPr b="1" i="0" lang="en-US" sz="2800" u="none" cap="none" strike="noStrike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profession</a:t>
            </a:r>
            <a:r>
              <a:rPr b="0" i="0" lang="en-US" sz="2800" u="none" cap="none" strike="noStrike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 of building successful companies  (…work in progress)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3"/>
          <p:cNvPicPr preferRelativeResize="0"/>
          <p:nvPr/>
        </p:nvPicPr>
        <p:blipFill rotWithShape="1">
          <a:blip r:embed="rId3">
            <a:alphaModFix/>
          </a:blip>
          <a:srcRect b="2735" l="8927" r="18584" t="23526"/>
          <a:stretch/>
        </p:blipFill>
        <p:spPr>
          <a:xfrm>
            <a:off x="7814286" y="2961710"/>
            <a:ext cx="4325659" cy="2933495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pic>
        <p:nvPicPr>
          <p:cNvPr id="203" name="Google Shape;2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798" y="989152"/>
            <a:ext cx="5682197" cy="4436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"/>
          <p:cNvSpPr txBox="1"/>
          <p:nvPr/>
        </p:nvSpPr>
        <p:spPr>
          <a:xfrm>
            <a:off x="944798" y="2285985"/>
            <a:ext cx="6651812" cy="3673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The Foundations Course </a:t>
            </a:r>
            <a:br>
              <a:rPr b="0" i="0" lang="en-US" sz="2800" u="none" cap="none" strike="noStrike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rgbClr val="000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∙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three pillars for a successful company:</a:t>
            </a:r>
            <a:b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12001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urier New"/>
              <a:buChar char="o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Profitable </a:t>
            </a:r>
            <a:endParaRPr/>
          </a:p>
          <a:p>
            <a:pPr indent="-285750" lvl="2" marL="12001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urier New"/>
              <a:buChar char="o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 growing</a:t>
            </a:r>
            <a:endParaRPr/>
          </a:p>
          <a:p>
            <a:pPr indent="-285750" lvl="2" marL="12001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ourier New"/>
              <a:buChar char="o"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Modest investment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Workshops – Specific Subjects </a:t>
            </a:r>
            <a:br>
              <a:rPr b="0" i="0" lang="en-US" sz="2800" u="none" cap="none" strike="noStrike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200" u="none" cap="none" strike="noStrike">
              <a:solidFill>
                <a:srgbClr val="000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000032"/>
                </a:solidFill>
                <a:latin typeface="Arial"/>
                <a:ea typeface="Arial"/>
                <a:cs typeface="Arial"/>
                <a:sym typeface="Arial"/>
              </a:rPr>
              <a:t>4-5 years Residency Program </a:t>
            </a:r>
            <a:endParaRPr/>
          </a:p>
        </p:txBody>
      </p:sp>
      <p:sp>
        <p:nvSpPr>
          <p:cNvPr id="205" name="Google Shape;205;p3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marR="0" rtl="0" algn="l">
              <a:lnSpc>
                <a:spcPct val="113643"/>
              </a:lnSpc>
              <a:spcBef>
                <a:spcPts val="0"/>
              </a:spcBef>
              <a:spcAft>
                <a:spcPts val="0"/>
              </a:spcAft>
              <a:buClr>
                <a:srgbClr val="004B9B"/>
              </a:buClr>
              <a:buSzPts val="1334"/>
              <a:buFont typeface="Comfortaa"/>
              <a:buNone/>
            </a:pPr>
            <a:r>
              <a:rPr b="1" i="0" lang="en-US" sz="1334" u="none" cap="none" strike="noStrike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rPr>
              <a:t>THE SMART WAY TO BUILD A STARTUP</a:t>
            </a:r>
            <a:endParaRPr b="1" i="0" sz="1334" u="none" cap="none" strike="noStrike">
              <a:solidFill>
                <a:srgbClr val="004B9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6" name="Google Shape;20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63645" y="236448"/>
            <a:ext cx="1507845" cy="43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 txBox="1"/>
          <p:nvPr>
            <p:ph type="title"/>
          </p:nvPr>
        </p:nvSpPr>
        <p:spPr>
          <a:xfrm>
            <a:off x="944798" y="888061"/>
            <a:ext cx="947671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Firing and layoffs </a:t>
            </a:r>
            <a:endParaRPr/>
          </a:p>
        </p:txBody>
      </p:sp>
      <p:sp>
        <p:nvSpPr>
          <p:cNvPr id="397" name="Google Shape;397;p30"/>
          <p:cNvSpPr txBox="1"/>
          <p:nvPr>
            <p:ph idx="1" type="body"/>
          </p:nvPr>
        </p:nvSpPr>
        <p:spPr>
          <a:xfrm>
            <a:off x="944077" y="1840493"/>
            <a:ext cx="10303847" cy="5816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Firing is different from a lay-off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Did you fire anybody?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What brings you to fire a person?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Did you ever regret firing a person?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How long does it take to reach a decision to fire a person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Did you ever fire anybody too soon?  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The full cost of not acting on time – The cost of a delay is double the money</a:t>
            </a:r>
            <a:endParaRPr/>
          </a:p>
          <a:p>
            <a:pPr indent="-2794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79400" lvl="2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0000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8" name="Google Shape;398;p30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 are the most complex part of your job</a:t>
            </a:r>
            <a:endParaRPr/>
          </a:p>
        </p:txBody>
      </p:sp>
      <p:sp>
        <p:nvSpPr>
          <p:cNvPr id="404" name="Google Shape;404;p31"/>
          <p:cNvSpPr txBox="1"/>
          <p:nvPr>
            <p:ph idx="1" type="body"/>
          </p:nvPr>
        </p:nvSpPr>
        <p:spPr>
          <a:xfrm>
            <a:off x="944076" y="1768574"/>
            <a:ext cx="10830108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rPr b="1" lang="en-US" sz="2800" u="sng">
                <a:latin typeface="Arial"/>
                <a:ea typeface="Arial"/>
                <a:cs typeface="Arial"/>
                <a:sym typeface="Arial"/>
              </a:rPr>
              <a:t>Lecture Agenda – Summary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People are complex and perform differently in different situations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People are unique – Not aware of any reliable assessment tool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Leadership – </a:t>
            </a:r>
            <a:r>
              <a:rPr lang="en-US"/>
              <a:t>P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ersonal stories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Leadership – Company personality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Co-Founders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Team size </a:t>
            </a:r>
            <a:endParaRPr/>
          </a:p>
          <a:p>
            <a:pPr indent="-2794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5" name="Google Shape;405;p31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marR="0" rtl="0" algn="l">
              <a:lnSpc>
                <a:spcPct val="113643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334"/>
              <a:buFont typeface="Comfortaa"/>
              <a:buNone/>
            </a:pPr>
            <a:r>
              <a:rPr b="1" i="0" lang="en-US" sz="1334" u="none" cap="none" strike="noStrike">
                <a:solidFill>
                  <a:srgbClr val="17365D"/>
                </a:solidFill>
                <a:latin typeface="Comfortaa"/>
                <a:ea typeface="Comfortaa"/>
                <a:cs typeface="Comfortaa"/>
                <a:sym typeface="Comfortaa"/>
              </a:rPr>
              <a:t>THE SMART WAY TO BUILD A STARTUP</a:t>
            </a:r>
            <a:endParaRPr b="1" i="0" sz="1334" u="none" cap="none" strike="noStrike">
              <a:solidFill>
                <a:srgbClr val="17365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 are the most complex part of your job</a:t>
            </a:r>
            <a:endParaRPr/>
          </a:p>
        </p:txBody>
      </p:sp>
      <p:sp>
        <p:nvSpPr>
          <p:cNvPr id="411" name="Google Shape;411;p32"/>
          <p:cNvSpPr txBox="1"/>
          <p:nvPr>
            <p:ph idx="1" type="body"/>
          </p:nvPr>
        </p:nvSpPr>
        <p:spPr>
          <a:xfrm>
            <a:off x="944076" y="1768574"/>
            <a:ext cx="10303847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rPr b="1" lang="en-US" sz="2800" u="sng">
                <a:latin typeface="Arial"/>
                <a:ea typeface="Arial"/>
                <a:cs typeface="Arial"/>
                <a:sym typeface="Arial"/>
              </a:rPr>
              <a:t>Lecture Agenda - Summary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Hiring criteria, hiring dilemmas and hiring process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Compensation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Morale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Firing and layoffs </a:t>
            </a:r>
            <a:endParaRPr/>
          </a:p>
          <a:p>
            <a:pPr indent="-2794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2" name="Google Shape;412;p32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marR="0" rtl="0" algn="l">
              <a:lnSpc>
                <a:spcPct val="113643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334"/>
              <a:buFont typeface="Comfortaa"/>
              <a:buNone/>
            </a:pPr>
            <a:r>
              <a:rPr b="1" i="0" lang="en-US" sz="1334" u="none" cap="none" strike="noStrike">
                <a:solidFill>
                  <a:srgbClr val="17365D"/>
                </a:solidFill>
                <a:latin typeface="Comfortaa"/>
                <a:ea typeface="Comfortaa"/>
                <a:cs typeface="Comfortaa"/>
                <a:sym typeface="Comfortaa"/>
              </a:rPr>
              <a:t>THE SMART WAY TO BUILD A STARTUP</a:t>
            </a:r>
            <a:endParaRPr b="1" i="0" sz="1334" u="none" cap="none" strike="noStrike">
              <a:solidFill>
                <a:srgbClr val="17365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3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Building a Team – The End </a:t>
            </a:r>
            <a:endParaRPr/>
          </a:p>
        </p:txBody>
      </p:sp>
      <p:sp>
        <p:nvSpPr>
          <p:cNvPr id="418" name="Google Shape;418;p33"/>
          <p:cNvSpPr txBox="1"/>
          <p:nvPr>
            <p:ph idx="1" type="body"/>
          </p:nvPr>
        </p:nvSpPr>
        <p:spPr>
          <a:xfrm>
            <a:off x="944077" y="1840493"/>
            <a:ext cx="1030384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rPr lang="en-US"/>
              <a:t>Thank you </a:t>
            </a:r>
            <a:endParaRPr/>
          </a:p>
        </p:txBody>
      </p:sp>
      <p:sp>
        <p:nvSpPr>
          <p:cNvPr id="419" name="Google Shape;419;p33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4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4"/>
          <p:cNvSpPr txBox="1"/>
          <p:nvPr>
            <p:ph idx="1" type="body"/>
          </p:nvPr>
        </p:nvSpPr>
        <p:spPr>
          <a:xfrm>
            <a:off x="944077" y="1840493"/>
            <a:ext cx="1030384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6" name="Google Shape;426;p34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marR="0" rtl="0" algn="l">
              <a:lnSpc>
                <a:spcPct val="1136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4">
                <a:solidFill>
                  <a:srgbClr val="17365D"/>
                </a:solidFill>
                <a:latin typeface="Comfortaa"/>
                <a:ea typeface="Comfortaa"/>
                <a:cs typeface="Comfortaa"/>
                <a:sym typeface="Comfortaa"/>
              </a:rPr>
              <a:t>THE SMART WAY TO BUILD A STARTUP</a:t>
            </a:r>
            <a:endParaRPr b="1" i="0" sz="1334">
              <a:solidFill>
                <a:srgbClr val="17365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5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5"/>
          <p:cNvSpPr txBox="1"/>
          <p:nvPr>
            <p:ph idx="1" type="body"/>
          </p:nvPr>
        </p:nvSpPr>
        <p:spPr>
          <a:xfrm>
            <a:off x="944077" y="1840493"/>
            <a:ext cx="1030384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3" name="Google Shape;433;p35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marR="0" rtl="0" algn="l">
              <a:lnSpc>
                <a:spcPct val="1136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4">
                <a:solidFill>
                  <a:srgbClr val="17365D"/>
                </a:solidFill>
                <a:latin typeface="Comfortaa"/>
                <a:ea typeface="Comfortaa"/>
                <a:cs typeface="Comfortaa"/>
                <a:sym typeface="Comfortaa"/>
              </a:rPr>
              <a:t>THE SMART WAY TO BUILD A STARTUP</a:t>
            </a:r>
            <a:endParaRPr b="1" i="0" sz="1334">
              <a:solidFill>
                <a:srgbClr val="17365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6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SmartUp Foundations Course – The team </a:t>
            </a:r>
            <a:endParaRPr/>
          </a:p>
        </p:txBody>
      </p:sp>
      <p:sp>
        <p:nvSpPr>
          <p:cNvPr id="439" name="Google Shape;439;p36"/>
          <p:cNvSpPr txBox="1"/>
          <p:nvPr>
            <p:ph idx="1" type="body"/>
          </p:nvPr>
        </p:nvSpPr>
        <p:spPr>
          <a:xfrm>
            <a:off x="944076" y="1689433"/>
            <a:ext cx="11027414" cy="47397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Leadership is personal – Founder/CEO sets the company DNA 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How to make people productive and happy – title vs. jobs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Compensation pitfalls – annual review, bonus structure, stock options, salary fairness, new employee salary vs. salary increase, ”exposed” pay chart, “Employee of the month” vs “Night on town”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Company morale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Paying attention – feedback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Openness, transparency, listening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Official org chart vs. actual influencers </a:t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Char char="•"/>
            </a:pPr>
            <a:r>
              <a:rPr lang="en-US"/>
              <a:t>When to fire and how to fire – time is money squared 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40" name="Google Shape;440;p36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marR="0" rtl="0" algn="l">
              <a:lnSpc>
                <a:spcPct val="113643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334"/>
              <a:buFont typeface="Comfortaa"/>
              <a:buNone/>
            </a:pPr>
            <a:r>
              <a:rPr b="1" i="0" lang="en-US" sz="1334" u="none" cap="none" strike="noStrike">
                <a:solidFill>
                  <a:srgbClr val="17365D"/>
                </a:solidFill>
                <a:latin typeface="Comfortaa"/>
                <a:ea typeface="Comfortaa"/>
                <a:cs typeface="Comfortaa"/>
                <a:sym typeface="Comfortaa"/>
              </a:rPr>
              <a:t>THE SMART WAY TO BUILD A STARTUP</a:t>
            </a:r>
            <a:endParaRPr b="1" i="0" sz="1334" u="none" cap="none" strike="noStrike">
              <a:solidFill>
                <a:srgbClr val="17365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 are the most complex part of your job</a:t>
            </a:r>
            <a:endParaRPr/>
          </a:p>
        </p:txBody>
      </p:sp>
      <p:sp>
        <p:nvSpPr>
          <p:cNvPr id="212" name="Google Shape;212;p4"/>
          <p:cNvSpPr txBox="1"/>
          <p:nvPr>
            <p:ph idx="1" type="body"/>
          </p:nvPr>
        </p:nvSpPr>
        <p:spPr>
          <a:xfrm>
            <a:off x="944076" y="1768574"/>
            <a:ext cx="10303847" cy="4216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rPr b="1" lang="en-US" sz="2800" u="sng">
                <a:latin typeface="Arial"/>
                <a:ea typeface="Arial"/>
                <a:cs typeface="Arial"/>
                <a:sym typeface="Arial"/>
              </a:rPr>
              <a:t>Lecture Agenda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People are unique – not aware of any reliable assessment tool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Leadership – </a:t>
            </a:r>
            <a:r>
              <a:rPr lang="en-US"/>
              <a:t>P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ersonal stories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Leadership – Company personality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Co-Founders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Team size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marR="0" rtl="0" algn="l">
              <a:lnSpc>
                <a:spcPct val="113643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334"/>
              <a:buFont typeface="Comfortaa"/>
              <a:buNone/>
            </a:pPr>
            <a:r>
              <a:rPr b="1" i="0" lang="en-US" sz="1334" u="none" cap="none" strike="noStrike">
                <a:solidFill>
                  <a:srgbClr val="17365D"/>
                </a:solidFill>
                <a:latin typeface="Comfortaa"/>
                <a:ea typeface="Comfortaa"/>
                <a:cs typeface="Comfortaa"/>
                <a:sym typeface="Comfortaa"/>
              </a:rPr>
              <a:t>THE SMART WAY TO BUILD A STARTUP</a:t>
            </a:r>
            <a:endParaRPr b="1" i="0" sz="1334" u="none" cap="none" strike="noStrike">
              <a:solidFill>
                <a:srgbClr val="17365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 are the most complex part of your job</a:t>
            </a:r>
            <a:endParaRPr/>
          </a:p>
        </p:txBody>
      </p:sp>
      <p:sp>
        <p:nvSpPr>
          <p:cNvPr id="219" name="Google Shape;219;p5"/>
          <p:cNvSpPr txBox="1"/>
          <p:nvPr>
            <p:ph idx="1" type="body"/>
          </p:nvPr>
        </p:nvSpPr>
        <p:spPr>
          <a:xfrm>
            <a:off x="944076" y="1768574"/>
            <a:ext cx="10303847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rPr b="1" lang="en-US" sz="2800" u="sng">
                <a:latin typeface="Arial"/>
                <a:ea typeface="Arial"/>
                <a:cs typeface="Arial"/>
                <a:sym typeface="Arial"/>
              </a:rPr>
              <a:t>Lecture Agenda - Continued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Hiring criteria, hiring dilemmas and hiring process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Compensation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Morale </a:t>
            </a:r>
            <a:endParaRPr/>
          </a:p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Firing and layoffs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5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marR="0" rtl="0" algn="l">
              <a:lnSpc>
                <a:spcPct val="113643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334"/>
              <a:buFont typeface="Comfortaa"/>
              <a:buNone/>
            </a:pPr>
            <a:r>
              <a:rPr b="1" i="0" lang="en-US" sz="1334" u="none" cap="none" strike="noStrike">
                <a:solidFill>
                  <a:srgbClr val="17365D"/>
                </a:solidFill>
                <a:latin typeface="Comfortaa"/>
                <a:ea typeface="Comfortaa"/>
                <a:cs typeface="Comfortaa"/>
                <a:sym typeface="Comfortaa"/>
              </a:rPr>
              <a:t>THE SMART WAY TO BUILD A STARTUP</a:t>
            </a:r>
            <a:endParaRPr b="1" i="0" sz="1334" u="none" cap="none" strike="noStrike">
              <a:solidFill>
                <a:srgbClr val="17365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 are the most complex part of your job</a:t>
            </a:r>
            <a:endParaRPr/>
          </a:p>
        </p:txBody>
      </p:sp>
      <p:sp>
        <p:nvSpPr>
          <p:cNvPr id="226" name="Google Shape;226;p6"/>
          <p:cNvSpPr txBox="1"/>
          <p:nvPr>
            <p:ph idx="1" type="body"/>
          </p:nvPr>
        </p:nvSpPr>
        <p:spPr>
          <a:xfrm>
            <a:off x="944077" y="1840493"/>
            <a:ext cx="10303847" cy="4308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Business would be so easy if not for the </a:t>
            </a:r>
            <a:r>
              <a:rPr b="1" lang="en-US"/>
              <a:t>employees</a:t>
            </a:r>
            <a:r>
              <a:rPr lang="en-US"/>
              <a:t> and the </a:t>
            </a:r>
            <a:r>
              <a:rPr b="1" lang="en-US"/>
              <a:t>customers</a:t>
            </a:r>
            <a:r>
              <a:rPr lang="en-US"/>
              <a:t> -- People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Your team is the most important asset on the road to success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Building an effective team is a complicated challenge 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Your team represents about 70%-80% of your budget </a:t>
            </a:r>
            <a:br>
              <a:rPr lang="en-US"/>
            </a:br>
            <a:r>
              <a:rPr lang="en-US"/>
              <a:t>and 100% of your success or failure 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7" name="Google Shape;227;p6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/>
          <p:nvPr>
            <p:ph type="title"/>
          </p:nvPr>
        </p:nvSpPr>
        <p:spPr>
          <a:xfrm>
            <a:off x="944798" y="888061"/>
            <a:ext cx="9476719" cy="1147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Language of Business </a:t>
            </a:r>
            <a:br>
              <a:rPr lang="en-US"/>
            </a:br>
            <a:endParaRPr/>
          </a:p>
        </p:txBody>
      </p:sp>
      <p:sp>
        <p:nvSpPr>
          <p:cNvPr id="233" name="Google Shape;233;p7"/>
          <p:cNvSpPr txBox="1"/>
          <p:nvPr>
            <p:ph idx="1" type="body"/>
          </p:nvPr>
        </p:nvSpPr>
        <p:spPr>
          <a:xfrm>
            <a:off x="943355" y="1750058"/>
            <a:ext cx="10303847" cy="4601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Moving from Science to Business 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“Mathematics is the language in which God has </a:t>
            </a:r>
            <a:br>
              <a:rPr lang="en-US"/>
            </a:br>
            <a:r>
              <a:rPr lang="en-US"/>
              <a:t>written the universe !”   Galileo Galilei   1564 – 1642</a:t>
            </a:r>
            <a:endParaRPr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Galileo was the first to write an equation in </a:t>
            </a:r>
            <a:br>
              <a:rPr lang="en-US"/>
            </a:br>
            <a:r>
              <a:rPr lang="en-US"/>
              <a:t>physics, and paved the way to Newton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What is the language of business?  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      </a:t>
            </a:r>
            <a:r>
              <a:rPr b="1" lang="en-US" sz="3600">
                <a:solidFill>
                  <a:srgbClr val="FF0000"/>
                </a:solidFill>
              </a:rPr>
              <a:t>Money !!  </a:t>
            </a:r>
            <a:endParaRPr b="1" sz="3600">
              <a:solidFill>
                <a:schemeClr val="dk1"/>
              </a:solidFill>
            </a:endParaRPr>
          </a:p>
        </p:txBody>
      </p:sp>
      <p:pic>
        <p:nvPicPr>
          <p:cNvPr id="234" name="Google Shape;2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3661" y="57873"/>
            <a:ext cx="4120969" cy="25223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7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marR="0" rtl="0" algn="l">
              <a:lnSpc>
                <a:spcPct val="1136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4">
                <a:solidFill>
                  <a:srgbClr val="004B9B"/>
                </a:solidFill>
                <a:latin typeface="Comfortaa"/>
                <a:ea typeface="Comfortaa"/>
                <a:cs typeface="Comfortaa"/>
                <a:sym typeface="Comfortaa"/>
              </a:rPr>
              <a:t>THE SMART WAY TO BUILD A STARTUP</a:t>
            </a:r>
            <a:endParaRPr b="1" i="0" sz="1334">
              <a:solidFill>
                <a:srgbClr val="004B9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6" name="Google Shape;23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9536" y="2580247"/>
            <a:ext cx="2345094" cy="372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 – The Other Language of Business </a:t>
            </a:r>
            <a:endParaRPr/>
          </a:p>
        </p:txBody>
      </p:sp>
      <p:sp>
        <p:nvSpPr>
          <p:cNvPr id="242" name="Google Shape;242;p8"/>
          <p:cNvSpPr txBox="1"/>
          <p:nvPr>
            <p:ph idx="1" type="body"/>
          </p:nvPr>
        </p:nvSpPr>
        <p:spPr>
          <a:xfrm>
            <a:off x="944077" y="1840493"/>
            <a:ext cx="10303847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Business would be so easy if not for the </a:t>
            </a:r>
            <a:r>
              <a:rPr b="1" lang="en-US"/>
              <a:t>employees</a:t>
            </a:r>
            <a:r>
              <a:rPr lang="en-US"/>
              <a:t> and the </a:t>
            </a:r>
            <a:r>
              <a:rPr b="1" lang="en-US"/>
              <a:t>customers</a:t>
            </a:r>
            <a:r>
              <a:rPr lang="en-US"/>
              <a:t> -- People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Each person is unique, and in small companies it makes a huge difference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1200"/>
              <a:buFont typeface="Arial"/>
              <a:buNone/>
            </a:pPr>
            <a:r>
              <a:t/>
            </a:r>
            <a:endParaRPr sz="12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Unfortunately, I am not aware of any reliable way to predict people’s performance </a:t>
            </a:r>
            <a:r>
              <a:rPr lang="en-US" u="sng"/>
              <a:t>in your company </a:t>
            </a:r>
            <a:endParaRPr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 u="sng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The following discussion is my perspective based on my experience and my personality</a:t>
            </a:r>
            <a:endParaRPr u="sng"/>
          </a:p>
        </p:txBody>
      </p:sp>
      <p:sp>
        <p:nvSpPr>
          <p:cNvPr id="243" name="Google Shape;243;p8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l">
              <a:lnSpc>
                <a:spcPct val="116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SMART WAY TO BUILD A STARTUP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/>
          <p:cNvSpPr txBox="1"/>
          <p:nvPr>
            <p:ph type="title"/>
          </p:nvPr>
        </p:nvSpPr>
        <p:spPr>
          <a:xfrm>
            <a:off x="944798" y="888061"/>
            <a:ext cx="9476719" cy="57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Leadership –Personal Stories </a:t>
            </a:r>
            <a:endParaRPr/>
          </a:p>
        </p:txBody>
      </p:sp>
      <p:sp>
        <p:nvSpPr>
          <p:cNvPr id="249" name="Google Shape;249;p9"/>
          <p:cNvSpPr txBox="1"/>
          <p:nvPr>
            <p:ph idx="1" type="body"/>
          </p:nvPr>
        </p:nvSpPr>
        <p:spPr>
          <a:xfrm>
            <a:off x="944077" y="1840493"/>
            <a:ext cx="10303847" cy="4755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ZoomInfo – Founded in 2000, moving back to Israel in 2004</a:t>
            </a:r>
            <a:br>
              <a:rPr lang="en-US"/>
            </a:br>
            <a:r>
              <a:rPr lang="en-US" sz="1000"/>
              <a:t> </a:t>
            </a:r>
            <a:endParaRPr sz="10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Char char="•"/>
            </a:pPr>
            <a:r>
              <a:rPr lang="en-US"/>
              <a:t>3 Presidents – 3 stories </a:t>
            </a:r>
            <a:br>
              <a:rPr lang="en-US"/>
            </a:br>
            <a:endParaRPr sz="1100"/>
          </a:p>
          <a:p>
            <a:pPr indent="-457200" lvl="2" marL="1011692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Gary H. – President ZoomInfo 2003-2005, </a:t>
            </a:r>
            <a:br>
              <a:rPr lang="en-US" sz="2800"/>
            </a:br>
            <a:r>
              <a:rPr lang="en-US" sz="2000"/>
              <a:t>CEO, Thomson Business Intelligence 1997-2001, NetProspex 2006-2015</a:t>
            </a:r>
            <a:br>
              <a:rPr lang="en-US" sz="2000"/>
            </a:br>
            <a:endParaRPr sz="2000"/>
          </a:p>
          <a:p>
            <a:pPr indent="-457200" lvl="2" marL="1011692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Bryan B. – President ZoomInfo 2006-2008, </a:t>
            </a:r>
            <a:br>
              <a:rPr lang="en-US" sz="2800"/>
            </a:br>
            <a:r>
              <a:rPr lang="en-US" sz="2000"/>
              <a:t>CMO, Monster Inc. 2003-2005, Chief CorpDev ZoomInfo 2008-2010, </a:t>
            </a:r>
            <a:br>
              <a:rPr lang="en-US" sz="2000"/>
            </a:br>
            <a:r>
              <a:rPr lang="en-US" sz="2000"/>
              <a:t>Co-Founder and COO Bizo Inc. 2008-2014, President ClearGov 2017-Present </a:t>
            </a:r>
            <a:br>
              <a:rPr lang="en-US" sz="2000"/>
            </a:br>
            <a:endParaRPr sz="2000"/>
          </a:p>
          <a:p>
            <a:pPr indent="-457200" lvl="2" marL="1011692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Sam Z. – President ZoomInfo 2008-2011, </a:t>
            </a:r>
            <a:br>
              <a:rPr lang="en-US" sz="2800"/>
            </a:br>
            <a:r>
              <a:rPr lang="en-US" sz="2000"/>
              <a:t>CEO BuyerZone 1999-2008, COO CarGurus 2014-Present </a:t>
            </a:r>
            <a:endParaRPr sz="20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3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0" name="Google Shape;250;p9"/>
          <p:cNvSpPr txBox="1"/>
          <p:nvPr>
            <p:ph idx="11" type="ftr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marR="0" rtl="0" algn="l">
              <a:lnSpc>
                <a:spcPct val="1136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4">
                <a:solidFill>
                  <a:srgbClr val="17365D"/>
                </a:solidFill>
                <a:latin typeface="Comfortaa"/>
                <a:ea typeface="Comfortaa"/>
                <a:cs typeface="Comfortaa"/>
                <a:sym typeface="Comfortaa"/>
              </a:rPr>
              <a:t>THE SMART WAY TO BUILD A STARTUP</a:t>
            </a:r>
            <a:endParaRPr b="1" i="0" sz="1334">
              <a:solidFill>
                <a:srgbClr val="17365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2025-01-11T19:11:25Z</dcterms:created>
  <dc:creator>Yonatan Stern</dc:creator>
</cp:coreProperties>
</file>