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60" r:id="rId2"/>
    <p:sldMasterId id="2147483672" r:id="rId3"/>
    <p:sldMasterId id="2147483678" r:id="rId4"/>
  </p:sldMasterIdLst>
  <p:notesMasterIdLst>
    <p:notesMasterId r:id="rId36"/>
  </p:notesMasterIdLst>
  <p:sldIdLst>
    <p:sldId id="524" r:id="rId5"/>
    <p:sldId id="638" r:id="rId6"/>
    <p:sldId id="578" r:id="rId7"/>
    <p:sldId id="705" r:id="rId8"/>
    <p:sldId id="706" r:id="rId9"/>
    <p:sldId id="699" r:id="rId10"/>
    <p:sldId id="526" r:id="rId11"/>
    <p:sldId id="640" r:id="rId12"/>
    <p:sldId id="704" r:id="rId13"/>
    <p:sldId id="2147328839" r:id="rId14"/>
    <p:sldId id="641" r:id="rId15"/>
    <p:sldId id="656" r:id="rId16"/>
    <p:sldId id="2147328833" r:id="rId17"/>
    <p:sldId id="643" r:id="rId18"/>
    <p:sldId id="657" r:id="rId19"/>
    <p:sldId id="2147328838" r:id="rId20"/>
    <p:sldId id="2147328835" r:id="rId21"/>
    <p:sldId id="2147328840" r:id="rId22"/>
    <p:sldId id="658" r:id="rId23"/>
    <p:sldId id="659" r:id="rId24"/>
    <p:sldId id="660" r:id="rId25"/>
    <p:sldId id="661" r:id="rId26"/>
    <p:sldId id="650" r:id="rId27"/>
    <p:sldId id="651" r:id="rId28"/>
    <p:sldId id="652" r:id="rId29"/>
    <p:sldId id="653" r:id="rId30"/>
    <p:sldId id="2147328841" r:id="rId31"/>
    <p:sldId id="654" r:id="rId32"/>
    <p:sldId id="2147328842" r:id="rId33"/>
    <p:sldId id="655" r:id="rId34"/>
    <p:sldId id="2147328843" r:id="rId3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1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55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A28868-9EA5-4599-9947-FB8CF10BB338}" type="datetimeFigureOut">
              <a:rPr lang="en-US" smtClean="0"/>
              <a:t>12/4/24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A60159-9676-443C-965E-DF3247F25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51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7C27C420-0933-4FF8-972B-334922133F57}" type="slidenum">
              <a:rPr lang="en-US" kern="0">
                <a:solidFill>
                  <a:sysClr val="windowText" lastClr="000000"/>
                </a:solidFill>
                <a:latin typeface="Aptos" panose="02110004020202020204"/>
              </a:rPr>
              <a:pPr defTabSz="931774">
                <a:defRPr/>
              </a:pPr>
              <a:t>1</a:t>
            </a:fld>
            <a:endParaRPr lang="en-US" kern="0">
              <a:solidFill>
                <a:sysClr val="windowText" lastClr="000000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86421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defTabSz="931774" rtl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7C27C420-0933-4FF8-972B-334922133F57}" type="slidenum">
              <a:rPr lang="en-US">
                <a:solidFill>
                  <a:prstClr val="black"/>
                </a:solidFill>
                <a:latin typeface="Aptos" panose="02110004020202020204"/>
              </a:rPr>
              <a:pPr defTabSz="931774">
                <a:defRPr/>
              </a:pPr>
              <a:t>2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94134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077" y="433468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1908215"/>
          </a:xfrm>
        </p:spPr>
        <p:txBody>
          <a:bodyPr lIns="0" tIns="0" rIns="0" bIns="0"/>
          <a:lstStyle>
            <a:lvl1pPr marL="457200" indent="-457200">
              <a:buFont typeface="Arial" panose="020B0604020202020204" pitchFamily="34" charset="0"/>
              <a:buChar char="•"/>
              <a:defRPr sz="2800" b="0" i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endParaRPr lang="en-US" dirty="0"/>
          </a:p>
          <a:p>
            <a:pPr lvl="1"/>
            <a:r>
              <a:rPr lang="en-US" dirty="0"/>
              <a:t>	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601BDD-711C-4838-89D8-23DC4B789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077" y="964667"/>
            <a:ext cx="5681964" cy="4267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530B5-DEDF-4A59-90E7-AEC03CC26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08059-6B0D-4615-BDD1-8E86BF2D4A19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51791-3145-497C-B39B-091452077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</a:p>
        </p:txBody>
      </p:sp>
    </p:spTree>
    <p:extLst>
      <p:ext uri="{BB962C8B-B14F-4D97-AF65-F5344CB8AC3E}">
        <p14:creationId xmlns:p14="http://schemas.microsoft.com/office/powerpoint/2010/main" val="26691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D804B-20C1-4BA7-B441-B091B5535A23}" type="datetime1">
              <a:rPr lang="en-US" smtClean="0"/>
              <a:t>12/4/24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327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430887"/>
          </a:xfrm>
        </p:spPr>
        <p:txBody>
          <a:bodyPr lIns="0" tIns="0" rIns="0" bIns="0"/>
          <a:lstStyle>
            <a:lvl1pPr>
              <a:defRPr sz="2800" b="0" i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601BDD-711C-4838-89D8-23DC4B789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077" y="1461936"/>
            <a:ext cx="5681964" cy="4267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530B5-DEDF-4A59-90E7-AEC03CC26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6285-8713-4A3F-B4F3-6E807D9E9AE1}" type="datetime1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51791-3145-497C-B39B-091452077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>
              <a:lnSpc>
                <a:spcPts val="1516"/>
              </a:lnSpc>
            </a:pPr>
            <a:r>
              <a:rPr lang="en-US" dirty="0"/>
              <a:t>THE</a:t>
            </a:r>
            <a:r>
              <a:rPr lang="en-US" spc="6" dirty="0"/>
              <a:t> </a:t>
            </a:r>
            <a:r>
              <a:rPr lang="en-US" dirty="0"/>
              <a:t>SMART</a:t>
            </a:r>
            <a:r>
              <a:rPr lang="en-US" spc="9" dirty="0"/>
              <a:t> </a:t>
            </a:r>
            <a:r>
              <a:rPr lang="en-US" spc="-42" dirty="0"/>
              <a:t>WAY</a:t>
            </a:r>
            <a:r>
              <a:rPr lang="en-US" spc="9" dirty="0"/>
              <a:t> </a:t>
            </a:r>
            <a:r>
              <a:rPr lang="en-US" dirty="0"/>
              <a:t>TO</a:t>
            </a:r>
            <a:r>
              <a:rPr lang="en-US" spc="9" dirty="0"/>
              <a:t> </a:t>
            </a:r>
            <a:r>
              <a:rPr lang="en-US" dirty="0"/>
              <a:t>BUILD</a:t>
            </a:r>
            <a:r>
              <a:rPr lang="en-US" spc="9" dirty="0"/>
              <a:t> </a:t>
            </a:r>
            <a:r>
              <a:rPr lang="en-US" dirty="0"/>
              <a:t>A</a:t>
            </a:r>
            <a:r>
              <a:rPr lang="en-US" spc="9" dirty="0"/>
              <a:t> </a:t>
            </a:r>
            <a:r>
              <a:rPr lang="en-US" spc="-6" dirty="0"/>
              <a:t>STARTUP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40528-4BE5-470A-ABFF-1CE5BAE57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8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4798" y="888061"/>
            <a:ext cx="8384214" cy="5872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748520" y="4500482"/>
            <a:ext cx="6498806" cy="382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86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chemeClr val="tx2">
                    <a:lumMod val="75000"/>
                  </a:schemeClr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 dirty="0"/>
              <a:t>THE</a:t>
            </a:r>
            <a:r>
              <a:rPr lang="en-US" spc="6" dirty="0"/>
              <a:t> </a:t>
            </a:r>
            <a:r>
              <a:rPr lang="en-US" dirty="0"/>
              <a:t>SMART</a:t>
            </a:r>
            <a:r>
              <a:rPr lang="en-US" spc="9" dirty="0"/>
              <a:t> </a:t>
            </a:r>
            <a:r>
              <a:rPr lang="en-US" spc="-42" dirty="0"/>
              <a:t>WAY</a:t>
            </a:r>
            <a:r>
              <a:rPr lang="en-US" spc="9" dirty="0"/>
              <a:t> </a:t>
            </a:r>
            <a:r>
              <a:rPr lang="en-US" dirty="0"/>
              <a:t>TO</a:t>
            </a:r>
            <a:r>
              <a:rPr lang="en-US" spc="9" dirty="0"/>
              <a:t> </a:t>
            </a:r>
            <a:r>
              <a:rPr lang="en-US" dirty="0"/>
              <a:t>BUILD</a:t>
            </a:r>
            <a:r>
              <a:rPr lang="en-US" spc="9" dirty="0"/>
              <a:t> </a:t>
            </a:r>
            <a:r>
              <a:rPr lang="en-US" dirty="0"/>
              <a:t>A</a:t>
            </a:r>
            <a:r>
              <a:rPr lang="en-US" spc="9" dirty="0"/>
              <a:t> </a:t>
            </a:r>
            <a:r>
              <a:rPr lang="en-US" spc="-6" dirty="0"/>
              <a:t>STARTUP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C50B3-6F72-404D-B860-BF400CD29F9D}" type="datetime1">
              <a:rPr lang="en-US" smtClean="0"/>
              <a:t>12/4/24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454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CE078-AE85-4036-95EF-7CE423DE97D6}" type="datetime1">
              <a:rPr lang="en-US" smtClean="0"/>
              <a:t>12/4/24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700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E8F93-C94E-4656-9B6A-6DF3D148BD26}" type="datetime1">
              <a:rPr lang="en-US" smtClean="0"/>
              <a:t>12/4/24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158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FBABB-22C9-4B04-97D2-C6AD2EBCA484}" type="datetime1">
              <a:rPr lang="en-US" smtClean="0"/>
              <a:t>12/4/24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514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077" y="433468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944077" y="1840493"/>
            <a:ext cx="10303847" cy="1846659"/>
          </a:xfrm>
        </p:spPr>
        <p:txBody>
          <a:bodyPr lIns="0" tIns="0" rIns="0" bIns="0"/>
          <a:lstStyle>
            <a:lvl1pPr marL="457200" indent="-457200">
              <a:buFont typeface="Arial" panose="020B0604020202020204" pitchFamily="34" charset="0"/>
              <a:buChar char="•"/>
              <a:defRPr sz="2800" b="0" i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r>
              <a:rPr lang="en-US" dirty="0"/>
              <a:t>	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601BDD-711C-4838-89D8-23DC4B789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077" y="964667"/>
            <a:ext cx="5681964" cy="4267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530B5-DEDF-4A59-90E7-AEC03CC26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08059-6B0D-4615-BDD1-8E86BF2D4A19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51791-3145-497C-B39B-091452077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</a:p>
        </p:txBody>
      </p:sp>
    </p:spTree>
    <p:extLst>
      <p:ext uri="{BB962C8B-B14F-4D97-AF65-F5344CB8AC3E}">
        <p14:creationId xmlns:p14="http://schemas.microsoft.com/office/powerpoint/2010/main" val="139340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4798" y="888061"/>
            <a:ext cx="8384214" cy="5872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748520" y="4500482"/>
            <a:ext cx="6498806" cy="382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86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chemeClr val="tx2">
                    <a:lumMod val="75000"/>
                  </a:schemeClr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57DCE-9756-4A9A-A823-5BB7FA1C10E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26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94A3F-665C-40F9-87E4-DEAFA8AFDD4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63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9B2DD-E57B-4707-92A9-7D9335A9AC9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71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4798" y="888061"/>
            <a:ext cx="8384214" cy="5872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748520" y="4500482"/>
            <a:ext cx="6498806" cy="382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86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chemeClr val="tx2">
                    <a:lumMod val="75000"/>
                  </a:schemeClr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57DCE-9756-4A9A-A823-5BB7FA1C10E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9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2A586-EBF0-4F25-AD2E-B73DA264125F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82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94A3F-665C-40F9-87E4-DEAFA8AFDD4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62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9B2DD-E57B-4707-92A9-7D9335A9AC9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34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2A586-EBF0-4F25-AD2E-B73DA264125F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91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4798" y="888061"/>
            <a:ext cx="8384214" cy="5872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748520" y="4500482"/>
            <a:ext cx="6498806" cy="382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86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BA7BC-03FE-4AC6-BDF3-00E52E3AD61E}" type="datetime1">
              <a:rPr lang="en-US" smtClean="0"/>
              <a:t>12/4/24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457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382541"/>
          </a:xfrm>
        </p:spPr>
        <p:txBody>
          <a:bodyPr lIns="0" tIns="0" rIns="0" bIns="0"/>
          <a:lstStyle>
            <a:lvl1pPr>
              <a:defRPr sz="2486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F067D-1419-475A-849A-DA04A0437741}" type="datetime1">
              <a:rPr lang="en-US" smtClean="0"/>
              <a:t>12/4/24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994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7ED68-495D-4A50-8E6A-AFF1622E2F1E}" type="datetime1">
              <a:rPr lang="en-US" smtClean="0"/>
              <a:t>12/4/24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985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66228-E21B-41CA-938D-A24A4D9D2ED8}" type="datetime1">
              <a:rPr lang="en-US" smtClean="0"/>
              <a:t>12/4/24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551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46258" y="626136"/>
            <a:ext cx="4017139" cy="622264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811493"/>
            <a:ext cx="3356458" cy="1046220"/>
          </a:xfrm>
          <a:custGeom>
            <a:avLst/>
            <a:gdLst/>
            <a:ahLst/>
            <a:cxnLst/>
            <a:rect l="l" t="t" r="r" b="b"/>
            <a:pathLst>
              <a:path w="5534660" h="1725295">
                <a:moveTo>
                  <a:pt x="0" y="0"/>
                </a:moveTo>
                <a:lnTo>
                  <a:pt x="0" y="1724973"/>
                </a:lnTo>
                <a:lnTo>
                  <a:pt x="5534072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4B9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5811493"/>
            <a:ext cx="2861231" cy="1046220"/>
          </a:xfrm>
          <a:custGeom>
            <a:avLst/>
            <a:gdLst/>
            <a:ahLst/>
            <a:cxnLst/>
            <a:rect l="l" t="t" r="r" b="b"/>
            <a:pathLst>
              <a:path w="4718050" h="1725295">
                <a:moveTo>
                  <a:pt x="0" y="0"/>
                </a:moveTo>
                <a:lnTo>
                  <a:pt x="0" y="1724973"/>
                </a:lnTo>
                <a:lnTo>
                  <a:pt x="4717835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003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228603" y="6271850"/>
            <a:ext cx="357365" cy="357340"/>
          </a:xfrm>
          <a:custGeom>
            <a:avLst/>
            <a:gdLst/>
            <a:ahLst/>
            <a:cxnLst/>
            <a:rect l="l" t="t" r="r" b="b"/>
            <a:pathLst>
              <a:path w="589280" h="589279">
                <a:moveTo>
                  <a:pt x="518444" y="0"/>
                </a:moveTo>
                <a:lnTo>
                  <a:pt x="70395" y="0"/>
                </a:lnTo>
                <a:lnTo>
                  <a:pt x="42994" y="5532"/>
                </a:lnTo>
                <a:lnTo>
                  <a:pt x="20618" y="20619"/>
                </a:lnTo>
                <a:lnTo>
                  <a:pt x="5532" y="42999"/>
                </a:lnTo>
                <a:lnTo>
                  <a:pt x="0" y="70406"/>
                </a:lnTo>
                <a:lnTo>
                  <a:pt x="73" y="521795"/>
                </a:lnTo>
                <a:lnTo>
                  <a:pt x="6489" y="548022"/>
                </a:lnTo>
                <a:lnTo>
                  <a:pt x="21731" y="569326"/>
                </a:lnTo>
                <a:lnTo>
                  <a:pt x="43724" y="583631"/>
                </a:lnTo>
                <a:lnTo>
                  <a:pt x="70395" y="588861"/>
                </a:lnTo>
                <a:lnTo>
                  <a:pt x="279949" y="588861"/>
                </a:lnTo>
                <a:lnTo>
                  <a:pt x="279949" y="516162"/>
                </a:lnTo>
                <a:lnTo>
                  <a:pt x="226118" y="516162"/>
                </a:lnTo>
                <a:lnTo>
                  <a:pt x="221218" y="512926"/>
                </a:lnTo>
                <a:lnTo>
                  <a:pt x="217019" y="499199"/>
                </a:lnTo>
                <a:lnTo>
                  <a:pt x="211820" y="470925"/>
                </a:lnTo>
                <a:lnTo>
                  <a:pt x="201890" y="444625"/>
                </a:lnTo>
                <a:lnTo>
                  <a:pt x="187698" y="420766"/>
                </a:lnTo>
                <a:lnTo>
                  <a:pt x="169712" y="399820"/>
                </a:lnTo>
                <a:lnTo>
                  <a:pt x="167335" y="397726"/>
                </a:lnTo>
                <a:lnTo>
                  <a:pt x="165010" y="395579"/>
                </a:lnTo>
                <a:lnTo>
                  <a:pt x="130676" y="352194"/>
                </a:lnTo>
                <a:lnTo>
                  <a:pt x="109936" y="298789"/>
                </a:lnTo>
                <a:lnTo>
                  <a:pt x="105559" y="258924"/>
                </a:lnTo>
                <a:lnTo>
                  <a:pt x="105684" y="250735"/>
                </a:lnTo>
                <a:lnTo>
                  <a:pt x="111012" y="212412"/>
                </a:lnTo>
                <a:lnTo>
                  <a:pt x="138946" y="150559"/>
                </a:lnTo>
                <a:lnTo>
                  <a:pt x="168556" y="117024"/>
                </a:lnTo>
                <a:lnTo>
                  <a:pt x="205294" y="91296"/>
                </a:lnTo>
                <a:lnTo>
                  <a:pt x="247727" y="74807"/>
                </a:lnTo>
                <a:lnTo>
                  <a:pt x="294420" y="68992"/>
                </a:lnTo>
                <a:lnTo>
                  <a:pt x="588565" y="68992"/>
                </a:lnTo>
                <a:lnTo>
                  <a:pt x="583317" y="42999"/>
                </a:lnTo>
                <a:lnTo>
                  <a:pt x="568227" y="20619"/>
                </a:lnTo>
                <a:lnTo>
                  <a:pt x="545847" y="5532"/>
                </a:lnTo>
                <a:lnTo>
                  <a:pt x="518444" y="0"/>
                </a:lnTo>
                <a:close/>
              </a:path>
              <a:path w="589280" h="589279">
                <a:moveTo>
                  <a:pt x="454415" y="257918"/>
                </a:moveTo>
                <a:lnTo>
                  <a:pt x="414353" y="257918"/>
                </a:lnTo>
                <a:lnTo>
                  <a:pt x="420835" y="264389"/>
                </a:lnTo>
                <a:lnTo>
                  <a:pt x="420801" y="278675"/>
                </a:lnTo>
                <a:lnTo>
                  <a:pt x="416877" y="283949"/>
                </a:lnTo>
                <a:lnTo>
                  <a:pt x="404092" y="288629"/>
                </a:lnTo>
                <a:lnTo>
                  <a:pt x="397066" y="292001"/>
                </a:lnTo>
                <a:lnTo>
                  <a:pt x="364920" y="313089"/>
                </a:lnTo>
                <a:lnTo>
                  <a:pt x="334335" y="347455"/>
                </a:lnTo>
                <a:lnTo>
                  <a:pt x="315550" y="386951"/>
                </a:lnTo>
                <a:lnTo>
                  <a:pt x="314262" y="391831"/>
                </a:lnTo>
                <a:lnTo>
                  <a:pt x="311372" y="401568"/>
                </a:lnTo>
                <a:lnTo>
                  <a:pt x="310231" y="406553"/>
                </a:lnTo>
                <a:lnTo>
                  <a:pt x="308974" y="414270"/>
                </a:lnTo>
                <a:lnTo>
                  <a:pt x="308891" y="588861"/>
                </a:lnTo>
                <a:lnTo>
                  <a:pt x="518444" y="588861"/>
                </a:lnTo>
                <a:lnTo>
                  <a:pt x="557210" y="577237"/>
                </a:lnTo>
                <a:lnTo>
                  <a:pt x="582736" y="547197"/>
                </a:lnTo>
                <a:lnTo>
                  <a:pt x="588851" y="515963"/>
                </a:lnTo>
                <a:lnTo>
                  <a:pt x="349224" y="515963"/>
                </a:lnTo>
                <a:lnTo>
                  <a:pt x="342837" y="509701"/>
                </a:lnTo>
                <a:lnTo>
                  <a:pt x="342615" y="501900"/>
                </a:lnTo>
                <a:lnTo>
                  <a:pt x="342732" y="499199"/>
                </a:lnTo>
                <a:lnTo>
                  <a:pt x="342984" y="495922"/>
                </a:lnTo>
                <a:lnTo>
                  <a:pt x="353315" y="449383"/>
                </a:lnTo>
                <a:lnTo>
                  <a:pt x="374865" y="407170"/>
                </a:lnTo>
                <a:lnTo>
                  <a:pt x="400103" y="377098"/>
                </a:lnTo>
                <a:lnTo>
                  <a:pt x="410594" y="367905"/>
                </a:lnTo>
                <a:lnTo>
                  <a:pt x="426503" y="348213"/>
                </a:lnTo>
                <a:lnTo>
                  <a:pt x="448243" y="302050"/>
                </a:lnTo>
                <a:lnTo>
                  <a:pt x="454400" y="264389"/>
                </a:lnTo>
                <a:lnTo>
                  <a:pt x="454415" y="257918"/>
                </a:lnTo>
                <a:close/>
              </a:path>
              <a:path w="589280" h="589279">
                <a:moveTo>
                  <a:pt x="294420" y="97923"/>
                </a:moveTo>
                <a:lnTo>
                  <a:pt x="247820" y="104817"/>
                </a:lnTo>
                <a:lnTo>
                  <a:pt x="206632" y="124140"/>
                </a:lnTo>
                <a:lnTo>
                  <a:pt x="172888" y="153856"/>
                </a:lnTo>
                <a:lnTo>
                  <a:pt x="148623" y="191931"/>
                </a:lnTo>
                <a:lnTo>
                  <a:pt x="137002" y="229195"/>
                </a:lnTo>
                <a:lnTo>
                  <a:pt x="134539" y="258924"/>
                </a:lnTo>
                <a:lnTo>
                  <a:pt x="137764" y="290534"/>
                </a:lnTo>
                <a:lnTo>
                  <a:pt x="147305" y="320886"/>
                </a:lnTo>
                <a:lnTo>
                  <a:pt x="162393" y="348295"/>
                </a:lnTo>
                <a:lnTo>
                  <a:pt x="182402" y="372135"/>
                </a:lnTo>
                <a:lnTo>
                  <a:pt x="184832" y="374250"/>
                </a:lnTo>
                <a:lnTo>
                  <a:pt x="187177" y="376438"/>
                </a:lnTo>
                <a:lnTo>
                  <a:pt x="221487" y="419805"/>
                </a:lnTo>
                <a:lnTo>
                  <a:pt x="238601" y="459360"/>
                </a:lnTo>
                <a:lnTo>
                  <a:pt x="246118" y="499806"/>
                </a:lnTo>
                <a:lnTo>
                  <a:pt x="246222" y="509701"/>
                </a:lnTo>
                <a:lnTo>
                  <a:pt x="239762" y="516162"/>
                </a:lnTo>
                <a:lnTo>
                  <a:pt x="279949" y="516162"/>
                </a:lnTo>
                <a:lnTo>
                  <a:pt x="279949" y="342973"/>
                </a:lnTo>
                <a:lnTo>
                  <a:pt x="266007" y="305329"/>
                </a:lnTo>
                <a:lnTo>
                  <a:pt x="243543" y="272839"/>
                </a:lnTo>
                <a:lnTo>
                  <a:pt x="213919" y="246868"/>
                </a:lnTo>
                <a:lnTo>
                  <a:pt x="178497" y="228778"/>
                </a:lnTo>
                <a:lnTo>
                  <a:pt x="172748" y="226589"/>
                </a:lnTo>
                <a:lnTo>
                  <a:pt x="168884" y="221323"/>
                </a:lnTo>
                <a:lnTo>
                  <a:pt x="168884" y="207155"/>
                </a:lnTo>
                <a:lnTo>
                  <a:pt x="175355" y="200684"/>
                </a:lnTo>
                <a:lnTo>
                  <a:pt x="279949" y="200684"/>
                </a:lnTo>
                <a:lnTo>
                  <a:pt x="279949" y="170403"/>
                </a:lnTo>
                <a:lnTo>
                  <a:pt x="286431" y="163921"/>
                </a:lnTo>
                <a:lnTo>
                  <a:pt x="422931" y="163921"/>
                </a:lnTo>
                <a:lnTo>
                  <a:pt x="419894" y="158637"/>
                </a:lnTo>
                <a:lnTo>
                  <a:pt x="385641" y="126457"/>
                </a:lnTo>
                <a:lnTo>
                  <a:pt x="343041" y="105444"/>
                </a:lnTo>
                <a:lnTo>
                  <a:pt x="294420" y="97923"/>
                </a:lnTo>
                <a:close/>
              </a:path>
              <a:path w="589280" h="589279">
                <a:moveTo>
                  <a:pt x="588565" y="68992"/>
                </a:moveTo>
                <a:lnTo>
                  <a:pt x="294420" y="68992"/>
                </a:lnTo>
                <a:lnTo>
                  <a:pt x="342996" y="75296"/>
                </a:lnTo>
                <a:lnTo>
                  <a:pt x="386881" y="93125"/>
                </a:lnTo>
                <a:lnTo>
                  <a:pt x="424451" y="120858"/>
                </a:lnTo>
                <a:lnTo>
                  <a:pt x="454084" y="156873"/>
                </a:lnTo>
                <a:lnTo>
                  <a:pt x="474155" y="199547"/>
                </a:lnTo>
                <a:lnTo>
                  <a:pt x="482970" y="246868"/>
                </a:lnTo>
                <a:lnTo>
                  <a:pt x="483332" y="264389"/>
                </a:lnTo>
                <a:lnTo>
                  <a:pt x="483050" y="270253"/>
                </a:lnTo>
                <a:lnTo>
                  <a:pt x="472321" y="321651"/>
                </a:lnTo>
                <a:lnTo>
                  <a:pt x="450668" y="364145"/>
                </a:lnTo>
                <a:lnTo>
                  <a:pt x="425421" y="394207"/>
                </a:lnTo>
                <a:lnTo>
                  <a:pt x="414992" y="403359"/>
                </a:lnTo>
                <a:lnTo>
                  <a:pt x="399261" y="422775"/>
                </a:lnTo>
                <a:lnTo>
                  <a:pt x="377591" y="468262"/>
                </a:lnTo>
                <a:lnTo>
                  <a:pt x="371444" y="503398"/>
                </a:lnTo>
                <a:lnTo>
                  <a:pt x="371056" y="505188"/>
                </a:lnTo>
                <a:lnTo>
                  <a:pt x="369412" y="511408"/>
                </a:lnTo>
                <a:lnTo>
                  <a:pt x="363779" y="515963"/>
                </a:lnTo>
                <a:lnTo>
                  <a:pt x="588851" y="515963"/>
                </a:lnTo>
                <a:lnTo>
                  <a:pt x="588851" y="70406"/>
                </a:lnTo>
                <a:lnTo>
                  <a:pt x="588565" y="68992"/>
                </a:lnTo>
                <a:close/>
              </a:path>
              <a:path w="589280" h="589279">
                <a:moveTo>
                  <a:pt x="422931" y="163921"/>
                </a:moveTo>
                <a:lnTo>
                  <a:pt x="298420" y="163921"/>
                </a:lnTo>
                <a:lnTo>
                  <a:pt x="302043" y="165544"/>
                </a:lnTo>
                <a:lnTo>
                  <a:pt x="307268" y="170780"/>
                </a:lnTo>
                <a:lnTo>
                  <a:pt x="308891" y="174403"/>
                </a:lnTo>
                <a:lnTo>
                  <a:pt x="308891" y="333843"/>
                </a:lnTo>
                <a:lnTo>
                  <a:pt x="327054" y="309902"/>
                </a:lnTo>
                <a:lnTo>
                  <a:pt x="373475" y="272048"/>
                </a:lnTo>
                <a:lnTo>
                  <a:pt x="404615" y="257918"/>
                </a:lnTo>
                <a:lnTo>
                  <a:pt x="454415" y="257918"/>
                </a:lnTo>
                <a:lnTo>
                  <a:pt x="454289" y="250735"/>
                </a:lnTo>
                <a:lnTo>
                  <a:pt x="454059" y="247196"/>
                </a:lnTo>
                <a:lnTo>
                  <a:pt x="443475" y="199658"/>
                </a:lnTo>
                <a:lnTo>
                  <a:pt x="422931" y="163921"/>
                </a:lnTo>
                <a:close/>
              </a:path>
              <a:path w="589280" h="589279">
                <a:moveTo>
                  <a:pt x="279949" y="200684"/>
                </a:moveTo>
                <a:lnTo>
                  <a:pt x="185104" y="200684"/>
                </a:lnTo>
                <a:lnTo>
                  <a:pt x="186779" y="200988"/>
                </a:lnTo>
                <a:lnTo>
                  <a:pt x="188329" y="201564"/>
                </a:lnTo>
                <a:lnTo>
                  <a:pt x="215336" y="213811"/>
                </a:lnTo>
                <a:lnTo>
                  <a:pt x="239876" y="229978"/>
                </a:lnTo>
                <a:lnTo>
                  <a:pt x="261547" y="249665"/>
                </a:lnTo>
                <a:lnTo>
                  <a:pt x="279949" y="272473"/>
                </a:lnTo>
                <a:lnTo>
                  <a:pt x="279949" y="200684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9132" y="6450136"/>
            <a:ext cx="765968" cy="1787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9464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34" b="1" i="0">
                <a:solidFill>
                  <a:schemeClr val="tx2">
                    <a:lumMod val="75000"/>
                  </a:schemeClr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5E6748-BB79-48AD-BFED-B780D3FABF1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02041" y="5988924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26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46210" y="634875"/>
            <a:ext cx="4017139" cy="622264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811493"/>
            <a:ext cx="3356458" cy="1046220"/>
          </a:xfrm>
          <a:custGeom>
            <a:avLst/>
            <a:gdLst/>
            <a:ahLst/>
            <a:cxnLst/>
            <a:rect l="l" t="t" r="r" b="b"/>
            <a:pathLst>
              <a:path w="5534660" h="1725295">
                <a:moveTo>
                  <a:pt x="0" y="0"/>
                </a:moveTo>
                <a:lnTo>
                  <a:pt x="0" y="1724973"/>
                </a:lnTo>
                <a:lnTo>
                  <a:pt x="5534072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4B9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bg object 18"/>
          <p:cNvSpPr/>
          <p:nvPr/>
        </p:nvSpPr>
        <p:spPr>
          <a:xfrm>
            <a:off x="0" y="5811493"/>
            <a:ext cx="2861231" cy="1046220"/>
          </a:xfrm>
          <a:custGeom>
            <a:avLst/>
            <a:gdLst/>
            <a:ahLst/>
            <a:cxnLst/>
            <a:rect l="l" t="t" r="r" b="b"/>
            <a:pathLst>
              <a:path w="4718050" h="1725295">
                <a:moveTo>
                  <a:pt x="0" y="0"/>
                </a:moveTo>
                <a:lnTo>
                  <a:pt x="0" y="1724973"/>
                </a:lnTo>
                <a:lnTo>
                  <a:pt x="4717835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003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bg object 19"/>
          <p:cNvSpPr/>
          <p:nvPr/>
        </p:nvSpPr>
        <p:spPr>
          <a:xfrm>
            <a:off x="228603" y="6271850"/>
            <a:ext cx="357365" cy="357340"/>
          </a:xfrm>
          <a:custGeom>
            <a:avLst/>
            <a:gdLst/>
            <a:ahLst/>
            <a:cxnLst/>
            <a:rect l="l" t="t" r="r" b="b"/>
            <a:pathLst>
              <a:path w="589280" h="589279">
                <a:moveTo>
                  <a:pt x="518444" y="0"/>
                </a:moveTo>
                <a:lnTo>
                  <a:pt x="70395" y="0"/>
                </a:lnTo>
                <a:lnTo>
                  <a:pt x="42994" y="5532"/>
                </a:lnTo>
                <a:lnTo>
                  <a:pt x="20618" y="20619"/>
                </a:lnTo>
                <a:lnTo>
                  <a:pt x="5532" y="42999"/>
                </a:lnTo>
                <a:lnTo>
                  <a:pt x="0" y="70406"/>
                </a:lnTo>
                <a:lnTo>
                  <a:pt x="73" y="521795"/>
                </a:lnTo>
                <a:lnTo>
                  <a:pt x="6489" y="548022"/>
                </a:lnTo>
                <a:lnTo>
                  <a:pt x="21731" y="569326"/>
                </a:lnTo>
                <a:lnTo>
                  <a:pt x="43724" y="583631"/>
                </a:lnTo>
                <a:lnTo>
                  <a:pt x="70395" y="588861"/>
                </a:lnTo>
                <a:lnTo>
                  <a:pt x="279949" y="588861"/>
                </a:lnTo>
                <a:lnTo>
                  <a:pt x="279949" y="516162"/>
                </a:lnTo>
                <a:lnTo>
                  <a:pt x="226118" y="516162"/>
                </a:lnTo>
                <a:lnTo>
                  <a:pt x="221218" y="512926"/>
                </a:lnTo>
                <a:lnTo>
                  <a:pt x="217019" y="499199"/>
                </a:lnTo>
                <a:lnTo>
                  <a:pt x="211820" y="470925"/>
                </a:lnTo>
                <a:lnTo>
                  <a:pt x="201890" y="444625"/>
                </a:lnTo>
                <a:lnTo>
                  <a:pt x="187698" y="420766"/>
                </a:lnTo>
                <a:lnTo>
                  <a:pt x="169712" y="399820"/>
                </a:lnTo>
                <a:lnTo>
                  <a:pt x="167335" y="397726"/>
                </a:lnTo>
                <a:lnTo>
                  <a:pt x="165010" y="395579"/>
                </a:lnTo>
                <a:lnTo>
                  <a:pt x="130676" y="352194"/>
                </a:lnTo>
                <a:lnTo>
                  <a:pt x="109936" y="298789"/>
                </a:lnTo>
                <a:lnTo>
                  <a:pt x="105559" y="258924"/>
                </a:lnTo>
                <a:lnTo>
                  <a:pt x="105684" y="250735"/>
                </a:lnTo>
                <a:lnTo>
                  <a:pt x="111012" y="212412"/>
                </a:lnTo>
                <a:lnTo>
                  <a:pt x="138946" y="150559"/>
                </a:lnTo>
                <a:lnTo>
                  <a:pt x="168556" y="117024"/>
                </a:lnTo>
                <a:lnTo>
                  <a:pt x="205294" y="91296"/>
                </a:lnTo>
                <a:lnTo>
                  <a:pt x="247727" y="74807"/>
                </a:lnTo>
                <a:lnTo>
                  <a:pt x="294420" y="68992"/>
                </a:lnTo>
                <a:lnTo>
                  <a:pt x="588565" y="68992"/>
                </a:lnTo>
                <a:lnTo>
                  <a:pt x="583317" y="42999"/>
                </a:lnTo>
                <a:lnTo>
                  <a:pt x="568227" y="20619"/>
                </a:lnTo>
                <a:lnTo>
                  <a:pt x="545847" y="5532"/>
                </a:lnTo>
                <a:lnTo>
                  <a:pt x="518444" y="0"/>
                </a:lnTo>
                <a:close/>
              </a:path>
              <a:path w="589280" h="589279">
                <a:moveTo>
                  <a:pt x="454415" y="257918"/>
                </a:moveTo>
                <a:lnTo>
                  <a:pt x="414353" y="257918"/>
                </a:lnTo>
                <a:lnTo>
                  <a:pt x="420835" y="264389"/>
                </a:lnTo>
                <a:lnTo>
                  <a:pt x="420801" y="278675"/>
                </a:lnTo>
                <a:lnTo>
                  <a:pt x="416877" y="283949"/>
                </a:lnTo>
                <a:lnTo>
                  <a:pt x="404092" y="288629"/>
                </a:lnTo>
                <a:lnTo>
                  <a:pt x="397066" y="292001"/>
                </a:lnTo>
                <a:lnTo>
                  <a:pt x="364920" y="313089"/>
                </a:lnTo>
                <a:lnTo>
                  <a:pt x="334335" y="347455"/>
                </a:lnTo>
                <a:lnTo>
                  <a:pt x="315550" y="386951"/>
                </a:lnTo>
                <a:lnTo>
                  <a:pt x="314262" y="391831"/>
                </a:lnTo>
                <a:lnTo>
                  <a:pt x="311372" y="401568"/>
                </a:lnTo>
                <a:lnTo>
                  <a:pt x="310231" y="406553"/>
                </a:lnTo>
                <a:lnTo>
                  <a:pt x="308974" y="414270"/>
                </a:lnTo>
                <a:lnTo>
                  <a:pt x="308891" y="588861"/>
                </a:lnTo>
                <a:lnTo>
                  <a:pt x="518444" y="588861"/>
                </a:lnTo>
                <a:lnTo>
                  <a:pt x="557210" y="577237"/>
                </a:lnTo>
                <a:lnTo>
                  <a:pt x="582736" y="547197"/>
                </a:lnTo>
                <a:lnTo>
                  <a:pt x="588851" y="515963"/>
                </a:lnTo>
                <a:lnTo>
                  <a:pt x="349224" y="515963"/>
                </a:lnTo>
                <a:lnTo>
                  <a:pt x="342837" y="509701"/>
                </a:lnTo>
                <a:lnTo>
                  <a:pt x="342615" y="501900"/>
                </a:lnTo>
                <a:lnTo>
                  <a:pt x="342732" y="499199"/>
                </a:lnTo>
                <a:lnTo>
                  <a:pt x="342984" y="495922"/>
                </a:lnTo>
                <a:lnTo>
                  <a:pt x="353315" y="449383"/>
                </a:lnTo>
                <a:lnTo>
                  <a:pt x="374865" y="407170"/>
                </a:lnTo>
                <a:lnTo>
                  <a:pt x="400103" y="377098"/>
                </a:lnTo>
                <a:lnTo>
                  <a:pt x="410594" y="367905"/>
                </a:lnTo>
                <a:lnTo>
                  <a:pt x="426503" y="348213"/>
                </a:lnTo>
                <a:lnTo>
                  <a:pt x="448243" y="302050"/>
                </a:lnTo>
                <a:lnTo>
                  <a:pt x="454400" y="264389"/>
                </a:lnTo>
                <a:lnTo>
                  <a:pt x="454415" y="257918"/>
                </a:lnTo>
                <a:close/>
              </a:path>
              <a:path w="589280" h="589279">
                <a:moveTo>
                  <a:pt x="294420" y="97923"/>
                </a:moveTo>
                <a:lnTo>
                  <a:pt x="247820" y="104817"/>
                </a:lnTo>
                <a:lnTo>
                  <a:pt x="206632" y="124140"/>
                </a:lnTo>
                <a:lnTo>
                  <a:pt x="172888" y="153856"/>
                </a:lnTo>
                <a:lnTo>
                  <a:pt x="148623" y="191931"/>
                </a:lnTo>
                <a:lnTo>
                  <a:pt x="137002" y="229195"/>
                </a:lnTo>
                <a:lnTo>
                  <a:pt x="134539" y="258924"/>
                </a:lnTo>
                <a:lnTo>
                  <a:pt x="137764" y="290534"/>
                </a:lnTo>
                <a:lnTo>
                  <a:pt x="147305" y="320886"/>
                </a:lnTo>
                <a:lnTo>
                  <a:pt x="162393" y="348295"/>
                </a:lnTo>
                <a:lnTo>
                  <a:pt x="182402" y="372135"/>
                </a:lnTo>
                <a:lnTo>
                  <a:pt x="184832" y="374250"/>
                </a:lnTo>
                <a:lnTo>
                  <a:pt x="187177" y="376438"/>
                </a:lnTo>
                <a:lnTo>
                  <a:pt x="221487" y="419805"/>
                </a:lnTo>
                <a:lnTo>
                  <a:pt x="238601" y="459360"/>
                </a:lnTo>
                <a:lnTo>
                  <a:pt x="246118" y="499806"/>
                </a:lnTo>
                <a:lnTo>
                  <a:pt x="246222" y="509701"/>
                </a:lnTo>
                <a:lnTo>
                  <a:pt x="239762" y="516162"/>
                </a:lnTo>
                <a:lnTo>
                  <a:pt x="279949" y="516162"/>
                </a:lnTo>
                <a:lnTo>
                  <a:pt x="279949" y="342973"/>
                </a:lnTo>
                <a:lnTo>
                  <a:pt x="266007" y="305329"/>
                </a:lnTo>
                <a:lnTo>
                  <a:pt x="243543" y="272839"/>
                </a:lnTo>
                <a:lnTo>
                  <a:pt x="213919" y="246868"/>
                </a:lnTo>
                <a:lnTo>
                  <a:pt x="178497" y="228778"/>
                </a:lnTo>
                <a:lnTo>
                  <a:pt x="172748" y="226589"/>
                </a:lnTo>
                <a:lnTo>
                  <a:pt x="168884" y="221323"/>
                </a:lnTo>
                <a:lnTo>
                  <a:pt x="168884" y="207155"/>
                </a:lnTo>
                <a:lnTo>
                  <a:pt x="175355" y="200684"/>
                </a:lnTo>
                <a:lnTo>
                  <a:pt x="279949" y="200684"/>
                </a:lnTo>
                <a:lnTo>
                  <a:pt x="279949" y="170403"/>
                </a:lnTo>
                <a:lnTo>
                  <a:pt x="286431" y="163921"/>
                </a:lnTo>
                <a:lnTo>
                  <a:pt x="422931" y="163921"/>
                </a:lnTo>
                <a:lnTo>
                  <a:pt x="419894" y="158637"/>
                </a:lnTo>
                <a:lnTo>
                  <a:pt x="385641" y="126457"/>
                </a:lnTo>
                <a:lnTo>
                  <a:pt x="343041" y="105444"/>
                </a:lnTo>
                <a:lnTo>
                  <a:pt x="294420" y="97923"/>
                </a:lnTo>
                <a:close/>
              </a:path>
              <a:path w="589280" h="589279">
                <a:moveTo>
                  <a:pt x="588565" y="68992"/>
                </a:moveTo>
                <a:lnTo>
                  <a:pt x="294420" y="68992"/>
                </a:lnTo>
                <a:lnTo>
                  <a:pt x="342996" y="75296"/>
                </a:lnTo>
                <a:lnTo>
                  <a:pt x="386881" y="93125"/>
                </a:lnTo>
                <a:lnTo>
                  <a:pt x="424451" y="120858"/>
                </a:lnTo>
                <a:lnTo>
                  <a:pt x="454084" y="156873"/>
                </a:lnTo>
                <a:lnTo>
                  <a:pt x="474155" y="199547"/>
                </a:lnTo>
                <a:lnTo>
                  <a:pt x="482970" y="246868"/>
                </a:lnTo>
                <a:lnTo>
                  <a:pt x="483332" y="264389"/>
                </a:lnTo>
                <a:lnTo>
                  <a:pt x="483050" y="270253"/>
                </a:lnTo>
                <a:lnTo>
                  <a:pt x="472321" y="321651"/>
                </a:lnTo>
                <a:lnTo>
                  <a:pt x="450668" y="364145"/>
                </a:lnTo>
                <a:lnTo>
                  <a:pt x="425421" y="394207"/>
                </a:lnTo>
                <a:lnTo>
                  <a:pt x="414992" y="403359"/>
                </a:lnTo>
                <a:lnTo>
                  <a:pt x="399261" y="422775"/>
                </a:lnTo>
                <a:lnTo>
                  <a:pt x="377591" y="468262"/>
                </a:lnTo>
                <a:lnTo>
                  <a:pt x="371444" y="503398"/>
                </a:lnTo>
                <a:lnTo>
                  <a:pt x="371056" y="505188"/>
                </a:lnTo>
                <a:lnTo>
                  <a:pt x="369412" y="511408"/>
                </a:lnTo>
                <a:lnTo>
                  <a:pt x="363779" y="515963"/>
                </a:lnTo>
                <a:lnTo>
                  <a:pt x="588851" y="515963"/>
                </a:lnTo>
                <a:lnTo>
                  <a:pt x="588851" y="70406"/>
                </a:lnTo>
                <a:lnTo>
                  <a:pt x="588565" y="68992"/>
                </a:lnTo>
                <a:close/>
              </a:path>
              <a:path w="589280" h="589279">
                <a:moveTo>
                  <a:pt x="422931" y="163921"/>
                </a:moveTo>
                <a:lnTo>
                  <a:pt x="298420" y="163921"/>
                </a:lnTo>
                <a:lnTo>
                  <a:pt x="302043" y="165544"/>
                </a:lnTo>
                <a:lnTo>
                  <a:pt x="307268" y="170780"/>
                </a:lnTo>
                <a:lnTo>
                  <a:pt x="308891" y="174403"/>
                </a:lnTo>
                <a:lnTo>
                  <a:pt x="308891" y="333843"/>
                </a:lnTo>
                <a:lnTo>
                  <a:pt x="327054" y="309902"/>
                </a:lnTo>
                <a:lnTo>
                  <a:pt x="373475" y="272048"/>
                </a:lnTo>
                <a:lnTo>
                  <a:pt x="404615" y="257918"/>
                </a:lnTo>
                <a:lnTo>
                  <a:pt x="454415" y="257918"/>
                </a:lnTo>
                <a:lnTo>
                  <a:pt x="454289" y="250735"/>
                </a:lnTo>
                <a:lnTo>
                  <a:pt x="454059" y="247196"/>
                </a:lnTo>
                <a:lnTo>
                  <a:pt x="443475" y="199658"/>
                </a:lnTo>
                <a:lnTo>
                  <a:pt x="422931" y="163921"/>
                </a:lnTo>
                <a:close/>
              </a:path>
              <a:path w="589280" h="589279">
                <a:moveTo>
                  <a:pt x="279949" y="200684"/>
                </a:moveTo>
                <a:lnTo>
                  <a:pt x="185104" y="200684"/>
                </a:lnTo>
                <a:lnTo>
                  <a:pt x="186779" y="200988"/>
                </a:lnTo>
                <a:lnTo>
                  <a:pt x="188329" y="201564"/>
                </a:lnTo>
                <a:lnTo>
                  <a:pt x="215336" y="213811"/>
                </a:lnTo>
                <a:lnTo>
                  <a:pt x="239876" y="229978"/>
                </a:lnTo>
                <a:lnTo>
                  <a:pt x="261547" y="249665"/>
                </a:lnTo>
                <a:lnTo>
                  <a:pt x="279949" y="272473"/>
                </a:lnTo>
                <a:lnTo>
                  <a:pt x="279949" y="200684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9132" y="6450136"/>
            <a:ext cx="765968" cy="1787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9464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89FA8-FE56-44FA-9182-3007043EA855}" type="datetime1">
              <a:rPr lang="en-US" smtClean="0"/>
              <a:t>12/4/24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577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46258" y="626136"/>
            <a:ext cx="4017139" cy="622264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811493"/>
            <a:ext cx="3356458" cy="1046220"/>
          </a:xfrm>
          <a:custGeom>
            <a:avLst/>
            <a:gdLst/>
            <a:ahLst/>
            <a:cxnLst/>
            <a:rect l="l" t="t" r="r" b="b"/>
            <a:pathLst>
              <a:path w="5534660" h="1725295">
                <a:moveTo>
                  <a:pt x="0" y="0"/>
                </a:moveTo>
                <a:lnTo>
                  <a:pt x="0" y="1724973"/>
                </a:lnTo>
                <a:lnTo>
                  <a:pt x="5534072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4B9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bg object 18"/>
          <p:cNvSpPr/>
          <p:nvPr/>
        </p:nvSpPr>
        <p:spPr>
          <a:xfrm>
            <a:off x="0" y="5811493"/>
            <a:ext cx="2861231" cy="1046220"/>
          </a:xfrm>
          <a:custGeom>
            <a:avLst/>
            <a:gdLst/>
            <a:ahLst/>
            <a:cxnLst/>
            <a:rect l="l" t="t" r="r" b="b"/>
            <a:pathLst>
              <a:path w="4718050" h="1725295">
                <a:moveTo>
                  <a:pt x="0" y="0"/>
                </a:moveTo>
                <a:lnTo>
                  <a:pt x="0" y="1724973"/>
                </a:lnTo>
                <a:lnTo>
                  <a:pt x="4717835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003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bg object 19"/>
          <p:cNvSpPr/>
          <p:nvPr/>
        </p:nvSpPr>
        <p:spPr>
          <a:xfrm>
            <a:off x="228603" y="6271850"/>
            <a:ext cx="357365" cy="357340"/>
          </a:xfrm>
          <a:custGeom>
            <a:avLst/>
            <a:gdLst/>
            <a:ahLst/>
            <a:cxnLst/>
            <a:rect l="l" t="t" r="r" b="b"/>
            <a:pathLst>
              <a:path w="589280" h="589279">
                <a:moveTo>
                  <a:pt x="518444" y="0"/>
                </a:moveTo>
                <a:lnTo>
                  <a:pt x="70395" y="0"/>
                </a:lnTo>
                <a:lnTo>
                  <a:pt x="42994" y="5532"/>
                </a:lnTo>
                <a:lnTo>
                  <a:pt x="20618" y="20619"/>
                </a:lnTo>
                <a:lnTo>
                  <a:pt x="5532" y="42999"/>
                </a:lnTo>
                <a:lnTo>
                  <a:pt x="0" y="70406"/>
                </a:lnTo>
                <a:lnTo>
                  <a:pt x="73" y="521795"/>
                </a:lnTo>
                <a:lnTo>
                  <a:pt x="6489" y="548022"/>
                </a:lnTo>
                <a:lnTo>
                  <a:pt x="21731" y="569326"/>
                </a:lnTo>
                <a:lnTo>
                  <a:pt x="43724" y="583631"/>
                </a:lnTo>
                <a:lnTo>
                  <a:pt x="70395" y="588861"/>
                </a:lnTo>
                <a:lnTo>
                  <a:pt x="279949" y="588861"/>
                </a:lnTo>
                <a:lnTo>
                  <a:pt x="279949" y="516162"/>
                </a:lnTo>
                <a:lnTo>
                  <a:pt x="226118" y="516162"/>
                </a:lnTo>
                <a:lnTo>
                  <a:pt x="221218" y="512926"/>
                </a:lnTo>
                <a:lnTo>
                  <a:pt x="217019" y="499199"/>
                </a:lnTo>
                <a:lnTo>
                  <a:pt x="211820" y="470925"/>
                </a:lnTo>
                <a:lnTo>
                  <a:pt x="201890" y="444625"/>
                </a:lnTo>
                <a:lnTo>
                  <a:pt x="187698" y="420766"/>
                </a:lnTo>
                <a:lnTo>
                  <a:pt x="169712" y="399820"/>
                </a:lnTo>
                <a:lnTo>
                  <a:pt x="167335" y="397726"/>
                </a:lnTo>
                <a:lnTo>
                  <a:pt x="165010" y="395579"/>
                </a:lnTo>
                <a:lnTo>
                  <a:pt x="130676" y="352194"/>
                </a:lnTo>
                <a:lnTo>
                  <a:pt x="109936" y="298789"/>
                </a:lnTo>
                <a:lnTo>
                  <a:pt x="105559" y="258924"/>
                </a:lnTo>
                <a:lnTo>
                  <a:pt x="105684" y="250735"/>
                </a:lnTo>
                <a:lnTo>
                  <a:pt x="111012" y="212412"/>
                </a:lnTo>
                <a:lnTo>
                  <a:pt x="138946" y="150559"/>
                </a:lnTo>
                <a:lnTo>
                  <a:pt x="168556" y="117024"/>
                </a:lnTo>
                <a:lnTo>
                  <a:pt x="205294" y="91296"/>
                </a:lnTo>
                <a:lnTo>
                  <a:pt x="247727" y="74807"/>
                </a:lnTo>
                <a:lnTo>
                  <a:pt x="294420" y="68992"/>
                </a:lnTo>
                <a:lnTo>
                  <a:pt x="588565" y="68992"/>
                </a:lnTo>
                <a:lnTo>
                  <a:pt x="583317" y="42999"/>
                </a:lnTo>
                <a:lnTo>
                  <a:pt x="568227" y="20619"/>
                </a:lnTo>
                <a:lnTo>
                  <a:pt x="545847" y="5532"/>
                </a:lnTo>
                <a:lnTo>
                  <a:pt x="518444" y="0"/>
                </a:lnTo>
                <a:close/>
              </a:path>
              <a:path w="589280" h="589279">
                <a:moveTo>
                  <a:pt x="454415" y="257918"/>
                </a:moveTo>
                <a:lnTo>
                  <a:pt x="414353" y="257918"/>
                </a:lnTo>
                <a:lnTo>
                  <a:pt x="420835" y="264389"/>
                </a:lnTo>
                <a:lnTo>
                  <a:pt x="420801" y="278675"/>
                </a:lnTo>
                <a:lnTo>
                  <a:pt x="416877" y="283949"/>
                </a:lnTo>
                <a:lnTo>
                  <a:pt x="404092" y="288629"/>
                </a:lnTo>
                <a:lnTo>
                  <a:pt x="397066" y="292001"/>
                </a:lnTo>
                <a:lnTo>
                  <a:pt x="364920" y="313089"/>
                </a:lnTo>
                <a:lnTo>
                  <a:pt x="334335" y="347455"/>
                </a:lnTo>
                <a:lnTo>
                  <a:pt x="315550" y="386951"/>
                </a:lnTo>
                <a:lnTo>
                  <a:pt x="314262" y="391831"/>
                </a:lnTo>
                <a:lnTo>
                  <a:pt x="311372" y="401568"/>
                </a:lnTo>
                <a:lnTo>
                  <a:pt x="310231" y="406553"/>
                </a:lnTo>
                <a:lnTo>
                  <a:pt x="308974" y="414270"/>
                </a:lnTo>
                <a:lnTo>
                  <a:pt x="308891" y="588861"/>
                </a:lnTo>
                <a:lnTo>
                  <a:pt x="518444" y="588861"/>
                </a:lnTo>
                <a:lnTo>
                  <a:pt x="557210" y="577237"/>
                </a:lnTo>
                <a:lnTo>
                  <a:pt x="582736" y="547197"/>
                </a:lnTo>
                <a:lnTo>
                  <a:pt x="588851" y="515963"/>
                </a:lnTo>
                <a:lnTo>
                  <a:pt x="349224" y="515963"/>
                </a:lnTo>
                <a:lnTo>
                  <a:pt x="342837" y="509701"/>
                </a:lnTo>
                <a:lnTo>
                  <a:pt x="342615" y="501900"/>
                </a:lnTo>
                <a:lnTo>
                  <a:pt x="342732" y="499199"/>
                </a:lnTo>
                <a:lnTo>
                  <a:pt x="342984" y="495922"/>
                </a:lnTo>
                <a:lnTo>
                  <a:pt x="353315" y="449383"/>
                </a:lnTo>
                <a:lnTo>
                  <a:pt x="374865" y="407170"/>
                </a:lnTo>
                <a:lnTo>
                  <a:pt x="400103" y="377098"/>
                </a:lnTo>
                <a:lnTo>
                  <a:pt x="410594" y="367905"/>
                </a:lnTo>
                <a:lnTo>
                  <a:pt x="426503" y="348213"/>
                </a:lnTo>
                <a:lnTo>
                  <a:pt x="448243" y="302050"/>
                </a:lnTo>
                <a:lnTo>
                  <a:pt x="454400" y="264389"/>
                </a:lnTo>
                <a:lnTo>
                  <a:pt x="454415" y="257918"/>
                </a:lnTo>
                <a:close/>
              </a:path>
              <a:path w="589280" h="589279">
                <a:moveTo>
                  <a:pt x="294420" y="97923"/>
                </a:moveTo>
                <a:lnTo>
                  <a:pt x="247820" y="104817"/>
                </a:lnTo>
                <a:lnTo>
                  <a:pt x="206632" y="124140"/>
                </a:lnTo>
                <a:lnTo>
                  <a:pt x="172888" y="153856"/>
                </a:lnTo>
                <a:lnTo>
                  <a:pt x="148623" y="191931"/>
                </a:lnTo>
                <a:lnTo>
                  <a:pt x="137002" y="229195"/>
                </a:lnTo>
                <a:lnTo>
                  <a:pt x="134539" y="258924"/>
                </a:lnTo>
                <a:lnTo>
                  <a:pt x="137764" y="290534"/>
                </a:lnTo>
                <a:lnTo>
                  <a:pt x="147305" y="320886"/>
                </a:lnTo>
                <a:lnTo>
                  <a:pt x="162393" y="348295"/>
                </a:lnTo>
                <a:lnTo>
                  <a:pt x="182402" y="372135"/>
                </a:lnTo>
                <a:lnTo>
                  <a:pt x="184832" y="374250"/>
                </a:lnTo>
                <a:lnTo>
                  <a:pt x="187177" y="376438"/>
                </a:lnTo>
                <a:lnTo>
                  <a:pt x="221487" y="419805"/>
                </a:lnTo>
                <a:lnTo>
                  <a:pt x="238601" y="459360"/>
                </a:lnTo>
                <a:lnTo>
                  <a:pt x="246118" y="499806"/>
                </a:lnTo>
                <a:lnTo>
                  <a:pt x="246222" y="509701"/>
                </a:lnTo>
                <a:lnTo>
                  <a:pt x="239762" y="516162"/>
                </a:lnTo>
                <a:lnTo>
                  <a:pt x="279949" y="516162"/>
                </a:lnTo>
                <a:lnTo>
                  <a:pt x="279949" y="342973"/>
                </a:lnTo>
                <a:lnTo>
                  <a:pt x="266007" y="305329"/>
                </a:lnTo>
                <a:lnTo>
                  <a:pt x="243543" y="272839"/>
                </a:lnTo>
                <a:lnTo>
                  <a:pt x="213919" y="246868"/>
                </a:lnTo>
                <a:lnTo>
                  <a:pt x="178497" y="228778"/>
                </a:lnTo>
                <a:lnTo>
                  <a:pt x="172748" y="226589"/>
                </a:lnTo>
                <a:lnTo>
                  <a:pt x="168884" y="221323"/>
                </a:lnTo>
                <a:lnTo>
                  <a:pt x="168884" y="207155"/>
                </a:lnTo>
                <a:lnTo>
                  <a:pt x="175355" y="200684"/>
                </a:lnTo>
                <a:lnTo>
                  <a:pt x="279949" y="200684"/>
                </a:lnTo>
                <a:lnTo>
                  <a:pt x="279949" y="170403"/>
                </a:lnTo>
                <a:lnTo>
                  <a:pt x="286431" y="163921"/>
                </a:lnTo>
                <a:lnTo>
                  <a:pt x="422931" y="163921"/>
                </a:lnTo>
                <a:lnTo>
                  <a:pt x="419894" y="158637"/>
                </a:lnTo>
                <a:lnTo>
                  <a:pt x="385641" y="126457"/>
                </a:lnTo>
                <a:lnTo>
                  <a:pt x="343041" y="105444"/>
                </a:lnTo>
                <a:lnTo>
                  <a:pt x="294420" y="97923"/>
                </a:lnTo>
                <a:close/>
              </a:path>
              <a:path w="589280" h="589279">
                <a:moveTo>
                  <a:pt x="588565" y="68992"/>
                </a:moveTo>
                <a:lnTo>
                  <a:pt x="294420" y="68992"/>
                </a:lnTo>
                <a:lnTo>
                  <a:pt x="342996" y="75296"/>
                </a:lnTo>
                <a:lnTo>
                  <a:pt x="386881" y="93125"/>
                </a:lnTo>
                <a:lnTo>
                  <a:pt x="424451" y="120858"/>
                </a:lnTo>
                <a:lnTo>
                  <a:pt x="454084" y="156873"/>
                </a:lnTo>
                <a:lnTo>
                  <a:pt x="474155" y="199547"/>
                </a:lnTo>
                <a:lnTo>
                  <a:pt x="482970" y="246868"/>
                </a:lnTo>
                <a:lnTo>
                  <a:pt x="483332" y="264389"/>
                </a:lnTo>
                <a:lnTo>
                  <a:pt x="483050" y="270253"/>
                </a:lnTo>
                <a:lnTo>
                  <a:pt x="472321" y="321651"/>
                </a:lnTo>
                <a:lnTo>
                  <a:pt x="450668" y="364145"/>
                </a:lnTo>
                <a:lnTo>
                  <a:pt x="425421" y="394207"/>
                </a:lnTo>
                <a:lnTo>
                  <a:pt x="414992" y="403359"/>
                </a:lnTo>
                <a:lnTo>
                  <a:pt x="399261" y="422775"/>
                </a:lnTo>
                <a:lnTo>
                  <a:pt x="377591" y="468262"/>
                </a:lnTo>
                <a:lnTo>
                  <a:pt x="371444" y="503398"/>
                </a:lnTo>
                <a:lnTo>
                  <a:pt x="371056" y="505188"/>
                </a:lnTo>
                <a:lnTo>
                  <a:pt x="369412" y="511408"/>
                </a:lnTo>
                <a:lnTo>
                  <a:pt x="363779" y="515963"/>
                </a:lnTo>
                <a:lnTo>
                  <a:pt x="588851" y="515963"/>
                </a:lnTo>
                <a:lnTo>
                  <a:pt x="588851" y="70406"/>
                </a:lnTo>
                <a:lnTo>
                  <a:pt x="588565" y="68992"/>
                </a:lnTo>
                <a:close/>
              </a:path>
              <a:path w="589280" h="589279">
                <a:moveTo>
                  <a:pt x="422931" y="163921"/>
                </a:moveTo>
                <a:lnTo>
                  <a:pt x="298420" y="163921"/>
                </a:lnTo>
                <a:lnTo>
                  <a:pt x="302043" y="165544"/>
                </a:lnTo>
                <a:lnTo>
                  <a:pt x="307268" y="170780"/>
                </a:lnTo>
                <a:lnTo>
                  <a:pt x="308891" y="174403"/>
                </a:lnTo>
                <a:lnTo>
                  <a:pt x="308891" y="333843"/>
                </a:lnTo>
                <a:lnTo>
                  <a:pt x="327054" y="309902"/>
                </a:lnTo>
                <a:lnTo>
                  <a:pt x="373475" y="272048"/>
                </a:lnTo>
                <a:lnTo>
                  <a:pt x="404615" y="257918"/>
                </a:lnTo>
                <a:lnTo>
                  <a:pt x="454415" y="257918"/>
                </a:lnTo>
                <a:lnTo>
                  <a:pt x="454289" y="250735"/>
                </a:lnTo>
                <a:lnTo>
                  <a:pt x="454059" y="247196"/>
                </a:lnTo>
                <a:lnTo>
                  <a:pt x="443475" y="199658"/>
                </a:lnTo>
                <a:lnTo>
                  <a:pt x="422931" y="163921"/>
                </a:lnTo>
                <a:close/>
              </a:path>
              <a:path w="589280" h="589279">
                <a:moveTo>
                  <a:pt x="279949" y="200684"/>
                </a:moveTo>
                <a:lnTo>
                  <a:pt x="185104" y="200684"/>
                </a:lnTo>
                <a:lnTo>
                  <a:pt x="186779" y="200988"/>
                </a:lnTo>
                <a:lnTo>
                  <a:pt x="188329" y="201564"/>
                </a:lnTo>
                <a:lnTo>
                  <a:pt x="215336" y="213811"/>
                </a:lnTo>
                <a:lnTo>
                  <a:pt x="239876" y="229978"/>
                </a:lnTo>
                <a:lnTo>
                  <a:pt x="261547" y="249665"/>
                </a:lnTo>
                <a:lnTo>
                  <a:pt x="279949" y="272473"/>
                </a:lnTo>
                <a:lnTo>
                  <a:pt x="279949" y="200684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9132" y="6450136"/>
            <a:ext cx="765968" cy="1787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9464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34" b="1" i="0">
                <a:solidFill>
                  <a:schemeClr val="tx2">
                    <a:lumMod val="75000"/>
                  </a:schemeClr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 dirty="0"/>
              <a:t>THE</a:t>
            </a:r>
            <a:r>
              <a:rPr lang="en-US" spc="6" dirty="0"/>
              <a:t> </a:t>
            </a:r>
            <a:r>
              <a:rPr lang="en-US" dirty="0"/>
              <a:t>SMART</a:t>
            </a:r>
            <a:r>
              <a:rPr lang="en-US" spc="9" dirty="0"/>
              <a:t> </a:t>
            </a:r>
            <a:r>
              <a:rPr lang="en-US" spc="-42" dirty="0"/>
              <a:t>WAY</a:t>
            </a:r>
            <a:r>
              <a:rPr lang="en-US" spc="9" dirty="0"/>
              <a:t> </a:t>
            </a:r>
            <a:r>
              <a:rPr lang="en-US" dirty="0"/>
              <a:t>TO</a:t>
            </a:r>
            <a:r>
              <a:rPr lang="en-US" spc="9" dirty="0"/>
              <a:t> </a:t>
            </a:r>
            <a:r>
              <a:rPr lang="en-US" dirty="0"/>
              <a:t>BUILD</a:t>
            </a:r>
            <a:r>
              <a:rPr lang="en-US" spc="9" dirty="0"/>
              <a:t> </a:t>
            </a:r>
            <a:r>
              <a:rPr lang="en-US" dirty="0"/>
              <a:t>A</a:t>
            </a:r>
            <a:r>
              <a:rPr lang="en-US" spc="9" dirty="0"/>
              <a:t> </a:t>
            </a:r>
            <a:r>
              <a:rPr lang="en-US" spc="-6" dirty="0"/>
              <a:t>STARTUP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2E1F-33E4-4B3A-AFAA-BF7B179659CF}" type="datetime1">
              <a:rPr lang="en-US" smtClean="0"/>
              <a:t>12/4/24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02041" y="5988924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263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46258" y="626136"/>
            <a:ext cx="4017139" cy="622264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811493"/>
            <a:ext cx="3356458" cy="1046220"/>
          </a:xfrm>
          <a:custGeom>
            <a:avLst/>
            <a:gdLst/>
            <a:ahLst/>
            <a:cxnLst/>
            <a:rect l="l" t="t" r="r" b="b"/>
            <a:pathLst>
              <a:path w="5534660" h="1725295">
                <a:moveTo>
                  <a:pt x="0" y="0"/>
                </a:moveTo>
                <a:lnTo>
                  <a:pt x="0" y="1724973"/>
                </a:lnTo>
                <a:lnTo>
                  <a:pt x="5534072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4B9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5811493"/>
            <a:ext cx="2861231" cy="1046220"/>
          </a:xfrm>
          <a:custGeom>
            <a:avLst/>
            <a:gdLst/>
            <a:ahLst/>
            <a:cxnLst/>
            <a:rect l="l" t="t" r="r" b="b"/>
            <a:pathLst>
              <a:path w="4718050" h="1725295">
                <a:moveTo>
                  <a:pt x="0" y="0"/>
                </a:moveTo>
                <a:lnTo>
                  <a:pt x="0" y="1724973"/>
                </a:lnTo>
                <a:lnTo>
                  <a:pt x="4717835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003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228603" y="6271850"/>
            <a:ext cx="357365" cy="357340"/>
          </a:xfrm>
          <a:custGeom>
            <a:avLst/>
            <a:gdLst/>
            <a:ahLst/>
            <a:cxnLst/>
            <a:rect l="l" t="t" r="r" b="b"/>
            <a:pathLst>
              <a:path w="589280" h="589279">
                <a:moveTo>
                  <a:pt x="518444" y="0"/>
                </a:moveTo>
                <a:lnTo>
                  <a:pt x="70395" y="0"/>
                </a:lnTo>
                <a:lnTo>
                  <a:pt x="42994" y="5532"/>
                </a:lnTo>
                <a:lnTo>
                  <a:pt x="20618" y="20619"/>
                </a:lnTo>
                <a:lnTo>
                  <a:pt x="5532" y="42999"/>
                </a:lnTo>
                <a:lnTo>
                  <a:pt x="0" y="70406"/>
                </a:lnTo>
                <a:lnTo>
                  <a:pt x="73" y="521795"/>
                </a:lnTo>
                <a:lnTo>
                  <a:pt x="6489" y="548022"/>
                </a:lnTo>
                <a:lnTo>
                  <a:pt x="21731" y="569326"/>
                </a:lnTo>
                <a:lnTo>
                  <a:pt x="43724" y="583631"/>
                </a:lnTo>
                <a:lnTo>
                  <a:pt x="70395" y="588861"/>
                </a:lnTo>
                <a:lnTo>
                  <a:pt x="279949" y="588861"/>
                </a:lnTo>
                <a:lnTo>
                  <a:pt x="279949" y="516162"/>
                </a:lnTo>
                <a:lnTo>
                  <a:pt x="226118" y="516162"/>
                </a:lnTo>
                <a:lnTo>
                  <a:pt x="221218" y="512926"/>
                </a:lnTo>
                <a:lnTo>
                  <a:pt x="217019" y="499199"/>
                </a:lnTo>
                <a:lnTo>
                  <a:pt x="211820" y="470925"/>
                </a:lnTo>
                <a:lnTo>
                  <a:pt x="201890" y="444625"/>
                </a:lnTo>
                <a:lnTo>
                  <a:pt x="187698" y="420766"/>
                </a:lnTo>
                <a:lnTo>
                  <a:pt x="169712" y="399820"/>
                </a:lnTo>
                <a:lnTo>
                  <a:pt x="167335" y="397726"/>
                </a:lnTo>
                <a:lnTo>
                  <a:pt x="165010" y="395579"/>
                </a:lnTo>
                <a:lnTo>
                  <a:pt x="130676" y="352194"/>
                </a:lnTo>
                <a:lnTo>
                  <a:pt x="109936" y="298789"/>
                </a:lnTo>
                <a:lnTo>
                  <a:pt x="105559" y="258924"/>
                </a:lnTo>
                <a:lnTo>
                  <a:pt x="105684" y="250735"/>
                </a:lnTo>
                <a:lnTo>
                  <a:pt x="111012" y="212412"/>
                </a:lnTo>
                <a:lnTo>
                  <a:pt x="138946" y="150559"/>
                </a:lnTo>
                <a:lnTo>
                  <a:pt x="168556" y="117024"/>
                </a:lnTo>
                <a:lnTo>
                  <a:pt x="205294" y="91296"/>
                </a:lnTo>
                <a:lnTo>
                  <a:pt x="247727" y="74807"/>
                </a:lnTo>
                <a:lnTo>
                  <a:pt x="294420" y="68992"/>
                </a:lnTo>
                <a:lnTo>
                  <a:pt x="588565" y="68992"/>
                </a:lnTo>
                <a:lnTo>
                  <a:pt x="583317" y="42999"/>
                </a:lnTo>
                <a:lnTo>
                  <a:pt x="568227" y="20619"/>
                </a:lnTo>
                <a:lnTo>
                  <a:pt x="545847" y="5532"/>
                </a:lnTo>
                <a:lnTo>
                  <a:pt x="518444" y="0"/>
                </a:lnTo>
                <a:close/>
              </a:path>
              <a:path w="589280" h="589279">
                <a:moveTo>
                  <a:pt x="454415" y="257918"/>
                </a:moveTo>
                <a:lnTo>
                  <a:pt x="414353" y="257918"/>
                </a:lnTo>
                <a:lnTo>
                  <a:pt x="420835" y="264389"/>
                </a:lnTo>
                <a:lnTo>
                  <a:pt x="420801" y="278675"/>
                </a:lnTo>
                <a:lnTo>
                  <a:pt x="416877" y="283949"/>
                </a:lnTo>
                <a:lnTo>
                  <a:pt x="404092" y="288629"/>
                </a:lnTo>
                <a:lnTo>
                  <a:pt x="397066" y="292001"/>
                </a:lnTo>
                <a:lnTo>
                  <a:pt x="364920" y="313089"/>
                </a:lnTo>
                <a:lnTo>
                  <a:pt x="334335" y="347455"/>
                </a:lnTo>
                <a:lnTo>
                  <a:pt x="315550" y="386951"/>
                </a:lnTo>
                <a:lnTo>
                  <a:pt x="314262" y="391831"/>
                </a:lnTo>
                <a:lnTo>
                  <a:pt x="311372" y="401568"/>
                </a:lnTo>
                <a:lnTo>
                  <a:pt x="310231" y="406553"/>
                </a:lnTo>
                <a:lnTo>
                  <a:pt x="308974" y="414270"/>
                </a:lnTo>
                <a:lnTo>
                  <a:pt x="308891" y="588861"/>
                </a:lnTo>
                <a:lnTo>
                  <a:pt x="518444" y="588861"/>
                </a:lnTo>
                <a:lnTo>
                  <a:pt x="557210" y="577237"/>
                </a:lnTo>
                <a:lnTo>
                  <a:pt x="582736" y="547197"/>
                </a:lnTo>
                <a:lnTo>
                  <a:pt x="588851" y="515963"/>
                </a:lnTo>
                <a:lnTo>
                  <a:pt x="349224" y="515963"/>
                </a:lnTo>
                <a:lnTo>
                  <a:pt x="342837" y="509701"/>
                </a:lnTo>
                <a:lnTo>
                  <a:pt x="342615" y="501900"/>
                </a:lnTo>
                <a:lnTo>
                  <a:pt x="342732" y="499199"/>
                </a:lnTo>
                <a:lnTo>
                  <a:pt x="342984" y="495922"/>
                </a:lnTo>
                <a:lnTo>
                  <a:pt x="353315" y="449383"/>
                </a:lnTo>
                <a:lnTo>
                  <a:pt x="374865" y="407170"/>
                </a:lnTo>
                <a:lnTo>
                  <a:pt x="400103" y="377098"/>
                </a:lnTo>
                <a:lnTo>
                  <a:pt x="410594" y="367905"/>
                </a:lnTo>
                <a:lnTo>
                  <a:pt x="426503" y="348213"/>
                </a:lnTo>
                <a:lnTo>
                  <a:pt x="448243" y="302050"/>
                </a:lnTo>
                <a:lnTo>
                  <a:pt x="454400" y="264389"/>
                </a:lnTo>
                <a:lnTo>
                  <a:pt x="454415" y="257918"/>
                </a:lnTo>
                <a:close/>
              </a:path>
              <a:path w="589280" h="589279">
                <a:moveTo>
                  <a:pt x="294420" y="97923"/>
                </a:moveTo>
                <a:lnTo>
                  <a:pt x="247820" y="104817"/>
                </a:lnTo>
                <a:lnTo>
                  <a:pt x="206632" y="124140"/>
                </a:lnTo>
                <a:lnTo>
                  <a:pt x="172888" y="153856"/>
                </a:lnTo>
                <a:lnTo>
                  <a:pt x="148623" y="191931"/>
                </a:lnTo>
                <a:lnTo>
                  <a:pt x="137002" y="229195"/>
                </a:lnTo>
                <a:lnTo>
                  <a:pt x="134539" y="258924"/>
                </a:lnTo>
                <a:lnTo>
                  <a:pt x="137764" y="290534"/>
                </a:lnTo>
                <a:lnTo>
                  <a:pt x="147305" y="320886"/>
                </a:lnTo>
                <a:lnTo>
                  <a:pt x="162393" y="348295"/>
                </a:lnTo>
                <a:lnTo>
                  <a:pt x="182402" y="372135"/>
                </a:lnTo>
                <a:lnTo>
                  <a:pt x="184832" y="374250"/>
                </a:lnTo>
                <a:lnTo>
                  <a:pt x="187177" y="376438"/>
                </a:lnTo>
                <a:lnTo>
                  <a:pt x="221487" y="419805"/>
                </a:lnTo>
                <a:lnTo>
                  <a:pt x="238601" y="459360"/>
                </a:lnTo>
                <a:lnTo>
                  <a:pt x="246118" y="499806"/>
                </a:lnTo>
                <a:lnTo>
                  <a:pt x="246222" y="509701"/>
                </a:lnTo>
                <a:lnTo>
                  <a:pt x="239762" y="516162"/>
                </a:lnTo>
                <a:lnTo>
                  <a:pt x="279949" y="516162"/>
                </a:lnTo>
                <a:lnTo>
                  <a:pt x="279949" y="342973"/>
                </a:lnTo>
                <a:lnTo>
                  <a:pt x="266007" y="305329"/>
                </a:lnTo>
                <a:lnTo>
                  <a:pt x="243543" y="272839"/>
                </a:lnTo>
                <a:lnTo>
                  <a:pt x="213919" y="246868"/>
                </a:lnTo>
                <a:lnTo>
                  <a:pt x="178497" y="228778"/>
                </a:lnTo>
                <a:lnTo>
                  <a:pt x="172748" y="226589"/>
                </a:lnTo>
                <a:lnTo>
                  <a:pt x="168884" y="221323"/>
                </a:lnTo>
                <a:lnTo>
                  <a:pt x="168884" y="207155"/>
                </a:lnTo>
                <a:lnTo>
                  <a:pt x="175355" y="200684"/>
                </a:lnTo>
                <a:lnTo>
                  <a:pt x="279949" y="200684"/>
                </a:lnTo>
                <a:lnTo>
                  <a:pt x="279949" y="170403"/>
                </a:lnTo>
                <a:lnTo>
                  <a:pt x="286431" y="163921"/>
                </a:lnTo>
                <a:lnTo>
                  <a:pt x="422931" y="163921"/>
                </a:lnTo>
                <a:lnTo>
                  <a:pt x="419894" y="158637"/>
                </a:lnTo>
                <a:lnTo>
                  <a:pt x="385641" y="126457"/>
                </a:lnTo>
                <a:lnTo>
                  <a:pt x="343041" y="105444"/>
                </a:lnTo>
                <a:lnTo>
                  <a:pt x="294420" y="97923"/>
                </a:lnTo>
                <a:close/>
              </a:path>
              <a:path w="589280" h="589279">
                <a:moveTo>
                  <a:pt x="588565" y="68992"/>
                </a:moveTo>
                <a:lnTo>
                  <a:pt x="294420" y="68992"/>
                </a:lnTo>
                <a:lnTo>
                  <a:pt x="342996" y="75296"/>
                </a:lnTo>
                <a:lnTo>
                  <a:pt x="386881" y="93125"/>
                </a:lnTo>
                <a:lnTo>
                  <a:pt x="424451" y="120858"/>
                </a:lnTo>
                <a:lnTo>
                  <a:pt x="454084" y="156873"/>
                </a:lnTo>
                <a:lnTo>
                  <a:pt x="474155" y="199547"/>
                </a:lnTo>
                <a:lnTo>
                  <a:pt x="482970" y="246868"/>
                </a:lnTo>
                <a:lnTo>
                  <a:pt x="483332" y="264389"/>
                </a:lnTo>
                <a:lnTo>
                  <a:pt x="483050" y="270253"/>
                </a:lnTo>
                <a:lnTo>
                  <a:pt x="472321" y="321651"/>
                </a:lnTo>
                <a:lnTo>
                  <a:pt x="450668" y="364145"/>
                </a:lnTo>
                <a:lnTo>
                  <a:pt x="425421" y="394207"/>
                </a:lnTo>
                <a:lnTo>
                  <a:pt x="414992" y="403359"/>
                </a:lnTo>
                <a:lnTo>
                  <a:pt x="399261" y="422775"/>
                </a:lnTo>
                <a:lnTo>
                  <a:pt x="377591" y="468262"/>
                </a:lnTo>
                <a:lnTo>
                  <a:pt x="371444" y="503398"/>
                </a:lnTo>
                <a:lnTo>
                  <a:pt x="371056" y="505188"/>
                </a:lnTo>
                <a:lnTo>
                  <a:pt x="369412" y="511408"/>
                </a:lnTo>
                <a:lnTo>
                  <a:pt x="363779" y="515963"/>
                </a:lnTo>
                <a:lnTo>
                  <a:pt x="588851" y="515963"/>
                </a:lnTo>
                <a:lnTo>
                  <a:pt x="588851" y="70406"/>
                </a:lnTo>
                <a:lnTo>
                  <a:pt x="588565" y="68992"/>
                </a:lnTo>
                <a:close/>
              </a:path>
              <a:path w="589280" h="589279">
                <a:moveTo>
                  <a:pt x="422931" y="163921"/>
                </a:moveTo>
                <a:lnTo>
                  <a:pt x="298420" y="163921"/>
                </a:lnTo>
                <a:lnTo>
                  <a:pt x="302043" y="165544"/>
                </a:lnTo>
                <a:lnTo>
                  <a:pt x="307268" y="170780"/>
                </a:lnTo>
                <a:lnTo>
                  <a:pt x="308891" y="174403"/>
                </a:lnTo>
                <a:lnTo>
                  <a:pt x="308891" y="333843"/>
                </a:lnTo>
                <a:lnTo>
                  <a:pt x="327054" y="309902"/>
                </a:lnTo>
                <a:lnTo>
                  <a:pt x="373475" y="272048"/>
                </a:lnTo>
                <a:lnTo>
                  <a:pt x="404615" y="257918"/>
                </a:lnTo>
                <a:lnTo>
                  <a:pt x="454415" y="257918"/>
                </a:lnTo>
                <a:lnTo>
                  <a:pt x="454289" y="250735"/>
                </a:lnTo>
                <a:lnTo>
                  <a:pt x="454059" y="247196"/>
                </a:lnTo>
                <a:lnTo>
                  <a:pt x="443475" y="199658"/>
                </a:lnTo>
                <a:lnTo>
                  <a:pt x="422931" y="163921"/>
                </a:lnTo>
                <a:close/>
              </a:path>
              <a:path w="589280" h="589279">
                <a:moveTo>
                  <a:pt x="279949" y="200684"/>
                </a:moveTo>
                <a:lnTo>
                  <a:pt x="185104" y="200684"/>
                </a:lnTo>
                <a:lnTo>
                  <a:pt x="186779" y="200988"/>
                </a:lnTo>
                <a:lnTo>
                  <a:pt x="188329" y="201564"/>
                </a:lnTo>
                <a:lnTo>
                  <a:pt x="215336" y="213811"/>
                </a:lnTo>
                <a:lnTo>
                  <a:pt x="239876" y="229978"/>
                </a:lnTo>
                <a:lnTo>
                  <a:pt x="261547" y="249665"/>
                </a:lnTo>
                <a:lnTo>
                  <a:pt x="279949" y="272473"/>
                </a:lnTo>
                <a:lnTo>
                  <a:pt x="279949" y="200684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9132" y="6450136"/>
            <a:ext cx="765968" cy="1787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9464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34" b="1" i="0">
                <a:solidFill>
                  <a:schemeClr val="tx2">
                    <a:lumMod val="75000"/>
                  </a:schemeClr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5E6748-BB79-48AD-BFED-B780D3FABF1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02041" y="5988924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45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803764" y="390086"/>
            <a:ext cx="9039832" cy="6051730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 lvl="0" indent="0" algn="ctr" defTabSz="554492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16" b="1" i="0" u="none" strike="noStrike" kern="0" cap="none" spc="0" normalizeH="0" baseline="0" noProof="0" dirty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Comfortaa"/>
                <a:ea typeface="+mn-ea"/>
                <a:cs typeface="Comfortaa"/>
              </a:rPr>
              <a:t>SmartUp Academy </a:t>
            </a:r>
          </a:p>
          <a:p>
            <a:pPr marL="7701" marR="3081" lvl="0" indent="0" algn="ctr" defTabSz="554492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fortaa"/>
                <a:ea typeface="+mn-ea"/>
                <a:cs typeface="Comfortaa"/>
              </a:rPr>
              <a:t>Foundations Course</a:t>
            </a:r>
          </a:p>
          <a:p>
            <a:pPr marL="7701" marR="3081" lvl="0" indent="0" algn="ctr" defTabSz="554492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fortaa"/>
                <a:ea typeface="+mn-ea"/>
                <a:cs typeface="Comfortaa Medium"/>
              </a:rPr>
              <a:t>Lecture 11</a:t>
            </a:r>
          </a:p>
          <a:p>
            <a:pPr marL="7701" marR="3081" lvl="0" indent="0" algn="ctr" defTabSz="554492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fortaa"/>
              <a:ea typeface="+mn-ea"/>
              <a:cs typeface="Comfortaa Medium"/>
            </a:endParaRPr>
          </a:p>
          <a:p>
            <a:pPr marL="7701" marR="3081" lvl="0" indent="0" algn="ctr" defTabSz="554492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16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fortaa"/>
                <a:ea typeface="+mn-ea"/>
                <a:cs typeface="Comfortaa Medium"/>
              </a:rPr>
              <a:t>The Lea</a:t>
            </a:r>
            <a:r>
              <a:rPr lang="en-US" sz="7216" b="1" kern="0" dirty="0">
                <a:solidFill>
                  <a:prstClr val="white"/>
                </a:solidFill>
                <a:latin typeface="Comfortaa"/>
                <a:cs typeface="Comfortaa Medium"/>
              </a:rPr>
              <a:t>n Startup, and Market Beachheads</a:t>
            </a:r>
            <a:endParaRPr kumimoji="0" lang="en-US" sz="7216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fortaa"/>
              <a:ea typeface="+mn-ea"/>
              <a:cs typeface="Comfortaa Medium"/>
            </a:endParaRPr>
          </a:p>
          <a:p>
            <a:pPr marL="7701" marR="3081" lvl="0" indent="0" algn="ctr" defTabSz="554492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S" sz="7216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fortaa"/>
                <a:ea typeface="+mn-ea"/>
                <a:cs typeface="Comfortaa Medium"/>
              </a:rPr>
              <a:t> </a:t>
            </a:r>
            <a:endParaRPr kumimoji="0" sz="5821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fortaa Medium"/>
              <a:ea typeface="+mn-ea"/>
              <a:cs typeface="Comfortaa Medium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73848C-E76E-E4A2-2694-55F1AE982DC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6187C-B47A-6084-FE5D-029D1587F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MVP – Minimum Viable Product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A2A61A-E217-13D2-DA44-09EECC91F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944" y="1189286"/>
            <a:ext cx="6233935" cy="555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4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1C2E9-6C7A-D9CD-707D-F06231ACD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A3A85-EDF2-C0F7-0851-1D19C1C5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433468"/>
            <a:ext cx="10303846" cy="573875"/>
          </a:xfrm>
        </p:spPr>
        <p:txBody>
          <a:bodyPr/>
          <a:lstStyle/>
          <a:p>
            <a:r>
              <a:rPr lang="en-US" dirty="0"/>
              <a:t>SmartUp – Market Beachheads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45029-333B-0D9B-6A19-5772D7836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5970865"/>
          </a:xfrm>
        </p:spPr>
        <p:txBody>
          <a:bodyPr/>
          <a:lstStyle/>
          <a:p>
            <a:r>
              <a:rPr lang="en-US" dirty="0"/>
              <a:t>For every product there are </a:t>
            </a:r>
            <a:r>
              <a:rPr lang="en-US" b="1" dirty="0"/>
              <a:t>many</a:t>
            </a:r>
            <a:r>
              <a:rPr lang="en-US" dirty="0"/>
              <a:t> potential markets, or market segments, that differ from one another in various ways</a:t>
            </a:r>
            <a:br>
              <a:rPr lang="en-US" dirty="0"/>
            </a:br>
            <a:r>
              <a:rPr lang="en-US" dirty="0"/>
              <a:t> </a:t>
            </a:r>
          </a:p>
          <a:p>
            <a:pPr lvl="1"/>
            <a:r>
              <a:rPr lang="en-US" dirty="0"/>
              <a:t>What feature solves which problem</a:t>
            </a:r>
          </a:p>
          <a:p>
            <a:pPr lvl="1"/>
            <a:r>
              <a:rPr lang="en-US" dirty="0"/>
              <a:t>The importance of the problem being addressed </a:t>
            </a:r>
          </a:p>
          <a:p>
            <a:pPr lvl="1"/>
            <a:r>
              <a:rPr lang="en-US" dirty="0"/>
              <a:t>How well the product addresses the problem</a:t>
            </a:r>
          </a:p>
          <a:p>
            <a:pPr lvl="1"/>
            <a:r>
              <a:rPr lang="en-US" dirty="0"/>
              <a:t>The way the language in which the problem is described or defined</a:t>
            </a:r>
          </a:p>
          <a:p>
            <a:pPr lvl="1"/>
            <a:r>
              <a:rPr lang="en-US" dirty="0"/>
              <a:t>Price sensitivity </a:t>
            </a:r>
          </a:p>
          <a:p>
            <a:pPr lvl="1"/>
            <a:r>
              <a:rPr lang="en-US" dirty="0"/>
              <a:t>How easy or hard it is to create a list of potential prospects </a:t>
            </a:r>
          </a:p>
          <a:p>
            <a:pPr lvl="1"/>
            <a:r>
              <a:rPr lang="en-US" dirty="0"/>
              <a:t>And many more …. </a:t>
            </a:r>
          </a:p>
          <a:p>
            <a:pPr lvl="1"/>
            <a:endParaRPr lang="en-US" dirty="0"/>
          </a:p>
          <a:p>
            <a:r>
              <a:rPr lang="en-US" dirty="0"/>
              <a:t>Let’s play some market segmentation games:  </a:t>
            </a:r>
          </a:p>
          <a:p>
            <a:endParaRPr lang="en-US" dirty="0"/>
          </a:p>
          <a:p>
            <a:r>
              <a:rPr lang="en-US" dirty="0"/>
              <a:t>x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CC3EF5-A9C9-AFF3-DCA6-294449757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2478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F413E-747E-3DC4-A03E-DBB7CCED5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5596-324B-0E13-1602-E78561261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Restaurant Delivery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4B08E-F0FF-398D-A4E8-40A44A58B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5047536"/>
          </a:xfrm>
        </p:spPr>
        <p:txBody>
          <a:bodyPr/>
          <a:lstStyle/>
          <a:p>
            <a:r>
              <a:rPr lang="en-US" dirty="0"/>
              <a:t>What is the difference between 10Bis and </a:t>
            </a:r>
            <a:r>
              <a:rPr lang="en-US" dirty="0" err="1"/>
              <a:t>Wolt</a:t>
            </a:r>
            <a:r>
              <a:rPr lang="en-US" dirty="0"/>
              <a:t>? </a:t>
            </a:r>
          </a:p>
          <a:p>
            <a:endParaRPr lang="en-US" dirty="0"/>
          </a:p>
          <a:p>
            <a:r>
              <a:rPr lang="en-US" dirty="0"/>
              <a:t>10Bis was targeting companies not individuals </a:t>
            </a:r>
          </a:p>
          <a:p>
            <a:pPr lvl="1"/>
            <a:r>
              <a:rPr lang="en-US" dirty="0"/>
              <a:t>Solved the lunch problem in high tech </a:t>
            </a:r>
          </a:p>
          <a:p>
            <a:pPr lvl="1"/>
            <a:r>
              <a:rPr lang="en-US" dirty="0"/>
              <a:t>Daily limits</a:t>
            </a:r>
          </a:p>
          <a:p>
            <a:pPr lvl="1"/>
            <a:r>
              <a:rPr lang="en-US" dirty="0"/>
              <a:t>Delivery limited only to the business </a:t>
            </a:r>
          </a:p>
          <a:p>
            <a:pPr lvl="1"/>
            <a:r>
              <a:rPr lang="en-US" dirty="0"/>
              <a:t>Evolved to a company benefits card </a:t>
            </a:r>
          </a:p>
          <a:p>
            <a:pPr lvl="1"/>
            <a:endParaRPr lang="en-US" dirty="0"/>
          </a:p>
          <a:p>
            <a:r>
              <a:rPr lang="en-US" dirty="0" err="1"/>
              <a:t>Wolt</a:t>
            </a:r>
            <a:r>
              <a:rPr lang="en-US" dirty="0"/>
              <a:t> was targeting individuals </a:t>
            </a:r>
          </a:p>
          <a:p>
            <a:pPr lvl="1"/>
            <a:r>
              <a:rPr lang="en-US" dirty="0"/>
              <a:t>Focused on arrival time </a:t>
            </a:r>
          </a:p>
          <a:p>
            <a:pPr lvl="1"/>
            <a:r>
              <a:rPr lang="en-US" dirty="0"/>
              <a:t>Users pay for delivery </a:t>
            </a:r>
          </a:p>
          <a:p>
            <a:pPr lvl="1"/>
            <a:r>
              <a:rPr lang="en-US" dirty="0"/>
              <a:t>Chat directly with restaurant </a:t>
            </a:r>
          </a:p>
          <a:p>
            <a:pPr lvl="1"/>
            <a:r>
              <a:rPr lang="en-US" dirty="0"/>
              <a:t>Evolved to a full shopping and delivery service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3A065B-952B-CE1C-8218-9AD278DA0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595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EB0E8-ABC8-1846-0446-EED0AA762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market segments for VPN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540A1-8B0B-A3C9-6941-F1726A901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430887"/>
          </a:xfrm>
        </p:spPr>
        <p:txBody>
          <a:bodyPr/>
          <a:lstStyle/>
          <a:p>
            <a:r>
              <a:rPr lang="en-US" dirty="0"/>
              <a:t>Ideas?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651439-F8E9-675C-CC82-674CB510F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AA13CA-C3B2-50CD-6F77-B1176656B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1192"/>
            <a:ext cx="11723624" cy="47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9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F3254-D223-5021-9FCE-74D7D4542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EB9D5-066A-E190-8BC8-3A92CB15F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should I use a VPN?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26E19-151E-19AC-E5E0-2CCC0179FD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9308B-9B00-E27B-849B-0D8909597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EBE4AF-1D26-D0BD-A19A-535DCD7E5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06" y="1191816"/>
            <a:ext cx="11922441" cy="480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8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F6C8C-3B46-7301-36BF-17FBD9510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449B7-D0E9-48BA-D29A-E7D21EE8F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Fitbit, Dropbox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FEAAD-7C0A-2D70-93E0-562275DE6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4924425"/>
          </a:xfrm>
        </p:spPr>
        <p:txBody>
          <a:bodyPr/>
          <a:lstStyle/>
          <a:p>
            <a:r>
              <a:rPr lang="en-US" dirty="0"/>
              <a:t>Fitbit different market segments </a:t>
            </a:r>
          </a:p>
          <a:p>
            <a:pPr lvl="1"/>
            <a:r>
              <a:rPr lang="en-US" dirty="0"/>
              <a:t>People who exercise for fitness and want to track activities</a:t>
            </a:r>
          </a:p>
          <a:p>
            <a:pPr lvl="1"/>
            <a:r>
              <a:rPr lang="en-US" dirty="0"/>
              <a:t>People who exercise for weight loss </a:t>
            </a:r>
          </a:p>
          <a:p>
            <a:pPr lvl="1"/>
            <a:r>
              <a:rPr lang="en-US" dirty="0"/>
              <a:t>People who want or need to track their heartbeat </a:t>
            </a:r>
          </a:p>
          <a:p>
            <a:pPr lvl="1"/>
            <a:r>
              <a:rPr lang="en-US" dirty="0"/>
              <a:t>New feature – connect to a caregiver – alert when something happens </a:t>
            </a:r>
          </a:p>
          <a:p>
            <a:pPr lvl="1"/>
            <a:endParaRPr lang="en-US" dirty="0"/>
          </a:p>
          <a:p>
            <a:r>
              <a:rPr lang="en-US" dirty="0"/>
              <a:t>Dropbox different market segments </a:t>
            </a:r>
          </a:p>
          <a:p>
            <a:pPr lvl="1"/>
            <a:r>
              <a:rPr lang="en-US" dirty="0"/>
              <a:t>Automatic instantaneous backup </a:t>
            </a:r>
          </a:p>
          <a:p>
            <a:pPr lvl="1"/>
            <a:r>
              <a:rPr lang="en-US" dirty="0"/>
              <a:t>One place for all your data across many devices </a:t>
            </a:r>
          </a:p>
          <a:p>
            <a:pPr lvl="1"/>
            <a:r>
              <a:rPr lang="en-US" dirty="0"/>
              <a:t>Shared files among team members </a:t>
            </a:r>
          </a:p>
          <a:p>
            <a:pPr lvl="1"/>
            <a:r>
              <a:rPr lang="en-US" dirty="0"/>
              <a:t>Sharing very large files via links </a:t>
            </a:r>
          </a:p>
          <a:p>
            <a:pPr lvl="1"/>
            <a:r>
              <a:rPr lang="en-US" dirty="0"/>
              <a:t>…..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8FFC5A-E29A-7E9E-70A2-E2B32F910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2696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5DE1D-74CB-6E9D-F508-704BC81B3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SmartUp – Market Product Fit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E22C9-EAE3-C3E9-3021-76586CA30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424731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most difficult </a:t>
            </a:r>
            <a:r>
              <a:rPr lang="en-US" dirty="0"/>
              <a:t>aspect of building a new company is to find paying customers and to generate sales and income </a:t>
            </a:r>
            <a:br>
              <a:rPr lang="en-US" dirty="0"/>
            </a:br>
            <a:endParaRPr lang="en-US" dirty="0"/>
          </a:p>
          <a:p>
            <a:r>
              <a:rPr lang="en-US" dirty="0"/>
              <a:t>A logical approach is therefore that the first thing you should do, before building an MVP, is identify market segments that respond to your messaging</a:t>
            </a:r>
          </a:p>
          <a:p>
            <a:endParaRPr lang="en-US" dirty="0"/>
          </a:p>
          <a:p>
            <a:r>
              <a:rPr lang="en-US" dirty="0"/>
              <a:t>But how can you do it without a product ?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6E7E4E-F710-51A0-1D88-2DE32EEF4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6113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8C5F4-30CD-CDAD-3CE4-58853414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Discover Your Company’s Beachhead?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F4C5F-140A-1CE9-F9D1-78202DB21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4939814"/>
          </a:xfrm>
        </p:spPr>
        <p:txBody>
          <a:bodyPr/>
          <a:lstStyle/>
          <a:p>
            <a:r>
              <a:rPr lang="en-US" dirty="0"/>
              <a:t>Marketing is about telling a story in text, pictures, or video – there is NO NEED FOR a real product yet</a:t>
            </a:r>
            <a:br>
              <a:rPr lang="en-US" dirty="0"/>
            </a:br>
            <a:endParaRPr lang="en-US" sz="1000" dirty="0"/>
          </a:p>
          <a:p>
            <a:r>
              <a:rPr lang="en-US" dirty="0"/>
              <a:t>Can use Google AdWords, LinkedIn, Facebook, emails, and other available marketing tools </a:t>
            </a:r>
          </a:p>
          <a:p>
            <a:endParaRPr lang="en-US" sz="1000" dirty="0"/>
          </a:p>
          <a:p>
            <a:r>
              <a:rPr lang="en-US" dirty="0"/>
              <a:t>Focus on two things:</a:t>
            </a:r>
          </a:p>
          <a:p>
            <a:pPr lvl="1"/>
            <a:r>
              <a:rPr lang="en-US" sz="2800" dirty="0"/>
              <a:t>The messaging</a:t>
            </a:r>
          </a:p>
          <a:p>
            <a:pPr lvl="1"/>
            <a:r>
              <a:rPr lang="en-US" sz="2800" dirty="0"/>
              <a:t>The responding market segment – the Beachhead </a:t>
            </a:r>
          </a:p>
          <a:p>
            <a:endParaRPr lang="en-US" sz="1050" dirty="0"/>
          </a:p>
          <a:p>
            <a:r>
              <a:rPr lang="en-US" dirty="0"/>
              <a:t>The Dropbox story </a:t>
            </a:r>
            <a:br>
              <a:rPr lang="en-US" dirty="0"/>
            </a:br>
            <a:endParaRPr lang="en-US" sz="1050" dirty="0"/>
          </a:p>
          <a:p>
            <a:r>
              <a:rPr lang="en-US" dirty="0"/>
              <a:t>Swap from “</a:t>
            </a:r>
            <a:r>
              <a:rPr lang="en-US" b="1" u="sng" dirty="0"/>
              <a:t>Product</a:t>
            </a:r>
            <a:r>
              <a:rPr lang="en-US" dirty="0"/>
              <a:t> Market Fit” to “</a:t>
            </a:r>
            <a:r>
              <a:rPr lang="en-US" b="1" u="sng" dirty="0"/>
              <a:t>Market</a:t>
            </a:r>
            <a:r>
              <a:rPr lang="en-US" dirty="0"/>
              <a:t> Product Fit”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D04C09-7FB6-3E5E-D16A-06B67C7D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194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E2294-65EC-EB8F-72D5-42FA76224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SmartUp – Market Product Fit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C69D2-5A6F-089F-A10A-6C9A1DACA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4862870"/>
          </a:xfrm>
        </p:spPr>
        <p:txBody>
          <a:bodyPr/>
          <a:lstStyle/>
          <a:p>
            <a:r>
              <a:rPr lang="en-US" dirty="0"/>
              <a:t>By first identifying your market beachhead,</a:t>
            </a:r>
            <a:br>
              <a:rPr lang="en-US" dirty="0"/>
            </a:br>
            <a:r>
              <a:rPr lang="en-US" dirty="0"/>
              <a:t>and by talking to prospects</a:t>
            </a:r>
            <a:br>
              <a:rPr lang="en-US" dirty="0"/>
            </a:br>
            <a:r>
              <a:rPr lang="en-US" dirty="0"/>
              <a:t>you solve two major challenges at once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You discovered a </a:t>
            </a:r>
            <a:r>
              <a:rPr lang="en-US" u="sng" dirty="0"/>
              <a:t>process</a:t>
            </a:r>
            <a:r>
              <a:rPr lang="en-US" dirty="0"/>
              <a:t> and </a:t>
            </a:r>
            <a:r>
              <a:rPr lang="en-US" u="sng" dirty="0"/>
              <a:t>messaging</a:t>
            </a:r>
            <a:r>
              <a:rPr lang="en-US" dirty="0"/>
              <a:t> that make potential prospects respond to you</a:t>
            </a:r>
          </a:p>
          <a:p>
            <a:pPr lvl="1"/>
            <a:r>
              <a:rPr lang="en-US" dirty="0"/>
              <a:t>You can develop a product or a service that fit their needs at a price they will pay </a:t>
            </a:r>
            <a:br>
              <a:rPr lang="en-US" dirty="0"/>
            </a:br>
            <a:endParaRPr lang="en-US" dirty="0"/>
          </a:p>
          <a:p>
            <a:r>
              <a:rPr lang="en-US" dirty="0"/>
              <a:t>And… you can do it at a minimal cost, before spending money on a team and product development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40C7DB-2E75-7D58-4127-C1B8AA89E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4117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7CDE7-CE50-CFE2-9B77-897DDD783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E0BA-3406-DCCD-FAF2-9EF04B4CA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433468"/>
            <a:ext cx="10866121" cy="573875"/>
          </a:xfrm>
        </p:spPr>
        <p:txBody>
          <a:bodyPr/>
          <a:lstStyle/>
          <a:p>
            <a:r>
              <a:rPr lang="en-US" dirty="0"/>
              <a:t>SmartUp Market Beachheads and Growth Engines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52D85-A696-308B-7258-0DE102DF5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5509200"/>
          </a:xfrm>
        </p:spPr>
        <p:txBody>
          <a:bodyPr/>
          <a:lstStyle/>
          <a:p>
            <a:r>
              <a:rPr lang="en-US" dirty="0"/>
              <a:t>Growth Engines – Lecture 7 </a:t>
            </a:r>
            <a:br>
              <a:rPr lang="en-US" dirty="0"/>
            </a:br>
            <a:endParaRPr lang="en-US" dirty="0"/>
          </a:p>
          <a:p>
            <a:r>
              <a:rPr lang="en-US" dirty="0"/>
              <a:t>A Growth Engine is a </a:t>
            </a:r>
            <a:r>
              <a:rPr lang="en-US" u="sng" dirty="0"/>
              <a:t>scalable</a:t>
            </a:r>
            <a:r>
              <a:rPr lang="en-US" dirty="0"/>
              <a:t> process that</a:t>
            </a:r>
            <a:br>
              <a:rPr lang="en-US" dirty="0"/>
            </a:br>
            <a:endParaRPr lang="en-US" sz="1200" dirty="0"/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You can double its Output 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With a small increase in Input (efforts and investments)</a:t>
            </a:r>
          </a:p>
          <a:p>
            <a:pPr lvl="1"/>
            <a:r>
              <a:rPr lang="en-US" sz="2800" dirty="0"/>
              <a:t>It is not linear, a small increase in Input can yield a large increase in Output</a:t>
            </a:r>
            <a:r>
              <a:rPr lang="en-US" dirty="0"/>
              <a:t> </a:t>
            </a:r>
            <a:br>
              <a:rPr lang="en-US" dirty="0"/>
            </a:br>
            <a:endParaRPr lang="en-US" sz="1000" dirty="0"/>
          </a:p>
          <a:p>
            <a:r>
              <a:rPr lang="en-US" dirty="0"/>
              <a:t>A Branding Growth Engine is a process, a tool or content, that engages your prospects by</a:t>
            </a:r>
          </a:p>
          <a:p>
            <a:pPr lvl="1"/>
            <a:r>
              <a:rPr lang="en-US" sz="2800" dirty="0"/>
              <a:t>Giving them value !!</a:t>
            </a:r>
          </a:p>
          <a:p>
            <a:pPr lvl="1"/>
            <a:r>
              <a:rPr lang="en-US" sz="2800" dirty="0"/>
              <a:t>At a very low cost to you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4E768-9297-AFC6-07A1-81D835AFC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1740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EEC435A-5F4B-401D-92E9-5EFA3AF401CD}"/>
              </a:ext>
            </a:extLst>
          </p:cNvPr>
          <p:cNvGrpSpPr/>
          <p:nvPr/>
        </p:nvGrpSpPr>
        <p:grpSpPr>
          <a:xfrm>
            <a:off x="952510" y="2292970"/>
            <a:ext cx="1866019" cy="3261195"/>
            <a:chOff x="1570053" y="3781277"/>
            <a:chExt cx="3077204" cy="5377953"/>
          </a:xfrm>
        </p:grpSpPr>
        <p:sp>
          <p:nvSpPr>
            <p:cNvPr id="9" name="object 9"/>
            <p:cNvSpPr txBox="1"/>
            <p:nvPr/>
          </p:nvSpPr>
          <p:spPr>
            <a:xfrm>
              <a:off x="1696295" y="7720617"/>
              <a:ext cx="2528564" cy="1438613"/>
            </a:xfrm>
            <a:prstGeom prst="rect">
              <a:avLst/>
            </a:prstGeom>
          </p:spPr>
          <p:txBody>
            <a:bodyPr vert="horz" wrap="square" lIns="0" tIns="56219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4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1" i="0" u="none" strike="noStrike" kern="1200" cap="none" spc="-6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Yonatan</a:t>
              </a:r>
              <a:r>
                <a:rPr kumimoji="0" sz="1600" b="1" i="0" u="none" strike="noStrike" kern="1200" cap="none" spc="-91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sz="1600" b="1" i="0" u="none" strike="noStrike" kern="1200" cap="none" spc="-6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Stern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Founder</a:t>
              </a:r>
              <a:endParaRPr kumimoji="0" lang="en-US" sz="1600" b="0" i="0" u="none" strike="noStrike" kern="1200" cap="none" spc="-6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And CEO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537C5-8E67-48C9-9B2A-649D9A56FB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02" t="3920" r="20696" b="4777"/>
            <a:stretch/>
          </p:blipFill>
          <p:spPr>
            <a:xfrm>
              <a:off x="1570053" y="3781277"/>
              <a:ext cx="3077204" cy="3745977"/>
            </a:xfrm>
            <a:prstGeom prst="round2DiagRect">
              <a:avLst>
                <a:gd name="adj1" fmla="val 34591"/>
                <a:gd name="adj2" fmla="val 0"/>
              </a:avLst>
            </a:prstGeom>
            <a:ln w="88900" cap="sq">
              <a:noFill/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1938" y="795159"/>
            <a:ext cx="5746691" cy="583985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dirty="0"/>
              <a:t>The</a:t>
            </a:r>
            <a:r>
              <a:rPr spc="3" dirty="0"/>
              <a:t> </a:t>
            </a:r>
            <a:r>
              <a:rPr dirty="0"/>
              <a:t>SmartUp</a:t>
            </a:r>
            <a:r>
              <a:rPr spc="3" dirty="0"/>
              <a:t> </a:t>
            </a:r>
            <a:r>
              <a:rPr lang="en-US" spc="3" dirty="0"/>
              <a:t>Founding </a:t>
            </a:r>
            <a:r>
              <a:rPr spc="-576" dirty="0"/>
              <a:t>T</a:t>
            </a:r>
            <a:r>
              <a:rPr spc="-88" dirty="0"/>
              <a:t>e</a:t>
            </a:r>
            <a:r>
              <a:rPr spc="-12" dirty="0"/>
              <a:t>am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ED434E-F38E-4C1A-BAED-80CCBCE077E8}"/>
              </a:ext>
            </a:extLst>
          </p:cNvPr>
          <p:cNvGrpSpPr/>
          <p:nvPr/>
        </p:nvGrpSpPr>
        <p:grpSpPr>
          <a:xfrm>
            <a:off x="3058224" y="2292970"/>
            <a:ext cx="1866019" cy="3222723"/>
            <a:chOff x="5042532" y="3781277"/>
            <a:chExt cx="3077204" cy="5314508"/>
          </a:xfrm>
        </p:grpSpPr>
        <p:sp>
          <p:nvSpPr>
            <p:cNvPr id="10" name="object 10"/>
            <p:cNvSpPr txBox="1"/>
            <p:nvPr/>
          </p:nvSpPr>
          <p:spPr>
            <a:xfrm>
              <a:off x="5316211" y="7720616"/>
              <a:ext cx="2114448" cy="1375169"/>
            </a:xfrm>
            <a:prstGeom prst="rect">
              <a:avLst/>
            </a:prstGeom>
          </p:spPr>
          <p:txBody>
            <a:bodyPr vert="horz" wrap="square" lIns="0" tIns="56219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4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Libby</a:t>
              </a:r>
              <a:r>
                <a:rPr kumimoji="0" sz="1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 </a:t>
              </a:r>
              <a:r>
                <a:rPr kumimoji="0" sz="1600" b="1" i="0" u="none" strike="noStrike" kern="1200" cap="none" spc="-6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Molad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fortaa Medium"/>
                <a:ea typeface="+mn-ea"/>
                <a:cs typeface="Comfortaa Medium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Co-Founder and </a:t>
              </a:r>
              <a:r>
                <a:rPr kumimoji="0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COO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EE3ADEB-57BC-41B8-997B-BAD0F8B71D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65" t="4987" r="28845" b="33390"/>
            <a:stretch/>
          </p:blipFill>
          <p:spPr>
            <a:xfrm>
              <a:off x="5042532" y="3781277"/>
              <a:ext cx="3077204" cy="3745977"/>
            </a:xfrm>
            <a:prstGeom prst="round2DiagRect">
              <a:avLst>
                <a:gd name="adj1" fmla="val 34591"/>
                <a:gd name="adj2" fmla="val 0"/>
              </a:avLst>
            </a:prstGeom>
            <a:ln w="88900" cap="sq">
              <a:noFill/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5B6F0E3-FA14-4C7B-8B50-56A015E49578}"/>
              </a:ext>
            </a:extLst>
          </p:cNvPr>
          <p:cNvGrpSpPr/>
          <p:nvPr/>
        </p:nvGrpSpPr>
        <p:grpSpPr>
          <a:xfrm>
            <a:off x="5168183" y="2287620"/>
            <a:ext cx="1866019" cy="3247309"/>
            <a:chOff x="8522010" y="3772455"/>
            <a:chExt cx="3077204" cy="5355052"/>
          </a:xfrm>
        </p:grpSpPr>
        <p:sp>
          <p:nvSpPr>
            <p:cNvPr id="11" name="object 11"/>
            <p:cNvSpPr txBox="1"/>
            <p:nvPr/>
          </p:nvSpPr>
          <p:spPr>
            <a:xfrm>
              <a:off x="8522010" y="7688895"/>
              <a:ext cx="3060700" cy="1438612"/>
            </a:xfrm>
            <a:prstGeom prst="rect">
              <a:avLst/>
            </a:prstGeom>
          </p:spPr>
          <p:txBody>
            <a:bodyPr vert="horz" wrap="square" lIns="0" tIns="56219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4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Ayala</a:t>
              </a:r>
              <a:r>
                <a:rPr kumimoji="0" sz="1600" b="1" i="0" u="none" strike="noStrike" kern="1200" cap="none" spc="-33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 </a:t>
              </a:r>
              <a:r>
                <a:rPr kumimoji="0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Dinur</a:t>
              </a:r>
              <a:r>
                <a:rPr kumimoji="0" sz="1600" b="1" i="0" u="none" strike="noStrike" kern="1200" cap="none" spc="-33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 </a:t>
              </a:r>
              <a:r>
                <a:rPr kumimoji="0" sz="1600" b="1" i="0" u="none" strike="noStrike" kern="1200" cap="none" spc="-12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Turgeman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fortaa Medium"/>
                <a:ea typeface="+mn-ea"/>
                <a:cs typeface="Comfortaa Medium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Co-Founder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and </a:t>
              </a:r>
              <a:r>
                <a:rPr kumimoji="0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CFO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46DC987-E2F5-4BC9-8A61-E9AB22DFC3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91" t="5376" r="22790" b="12257"/>
            <a:stretch/>
          </p:blipFill>
          <p:spPr>
            <a:xfrm>
              <a:off x="8522010" y="3772455"/>
              <a:ext cx="3077204" cy="3745977"/>
            </a:xfrm>
            <a:prstGeom prst="round2DiagRect">
              <a:avLst>
                <a:gd name="adj1" fmla="val 34591"/>
                <a:gd name="adj2" fmla="val 0"/>
              </a:avLst>
            </a:prstGeom>
            <a:ln w="88900" cap="sq">
              <a:noFill/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55C167A-2AF8-42BB-8B42-F8FFA990E891}"/>
              </a:ext>
            </a:extLst>
          </p:cNvPr>
          <p:cNvGrpSpPr/>
          <p:nvPr/>
        </p:nvGrpSpPr>
        <p:grpSpPr>
          <a:xfrm>
            <a:off x="8631534" y="592852"/>
            <a:ext cx="3279112" cy="924448"/>
            <a:chOff x="1968299" y="3257400"/>
            <a:chExt cx="9374128" cy="2781300"/>
          </a:xfrm>
        </p:grpSpPr>
        <p:sp>
          <p:nvSpPr>
            <p:cNvPr id="26" name="object 3">
              <a:extLst>
                <a:ext uri="{FF2B5EF4-FFF2-40B4-BE49-F238E27FC236}">
                  <a16:creationId xmlns:a16="http://schemas.microsoft.com/office/drawing/2014/main" id="{C7CEE06E-0AAE-4CC1-B311-B245EB24FAFC}"/>
                </a:ext>
              </a:extLst>
            </p:cNvPr>
            <p:cNvSpPr/>
            <p:nvPr/>
          </p:nvSpPr>
          <p:spPr>
            <a:xfrm>
              <a:off x="1968299" y="3257400"/>
              <a:ext cx="2792730" cy="2781300"/>
            </a:xfrm>
            <a:custGeom>
              <a:avLst/>
              <a:gdLst/>
              <a:ahLst/>
              <a:cxnLst/>
              <a:rect l="l" t="t" r="r" b="b"/>
              <a:pathLst>
                <a:path w="2792729" h="2781300">
                  <a:moveTo>
                    <a:pt x="2508136" y="0"/>
                  </a:moveTo>
                  <a:lnTo>
                    <a:pt x="284555" y="0"/>
                  </a:lnTo>
                  <a:lnTo>
                    <a:pt x="237463" y="12700"/>
                  </a:lnTo>
                  <a:lnTo>
                    <a:pt x="193134" y="25400"/>
                  </a:lnTo>
                  <a:lnTo>
                    <a:pt x="152087" y="50800"/>
                  </a:lnTo>
                  <a:lnTo>
                    <a:pt x="114836" y="76200"/>
                  </a:lnTo>
                  <a:lnTo>
                    <a:pt x="81899" y="114300"/>
                  </a:lnTo>
                  <a:lnTo>
                    <a:pt x="53793" y="152400"/>
                  </a:lnTo>
                  <a:lnTo>
                    <a:pt x="31033" y="190500"/>
                  </a:lnTo>
                  <a:lnTo>
                    <a:pt x="14137" y="228600"/>
                  </a:lnTo>
                  <a:lnTo>
                    <a:pt x="3620" y="279400"/>
                  </a:lnTo>
                  <a:lnTo>
                    <a:pt x="0" y="330200"/>
                  </a:lnTo>
                  <a:lnTo>
                    <a:pt x="0" y="2463800"/>
                  </a:lnTo>
                  <a:lnTo>
                    <a:pt x="376" y="2463800"/>
                  </a:lnTo>
                  <a:lnTo>
                    <a:pt x="5972" y="2514600"/>
                  </a:lnTo>
                  <a:lnTo>
                    <a:pt x="17932" y="2565400"/>
                  </a:lnTo>
                  <a:lnTo>
                    <a:pt x="35782" y="2603500"/>
                  </a:lnTo>
                  <a:lnTo>
                    <a:pt x="59051" y="2641600"/>
                  </a:lnTo>
                  <a:lnTo>
                    <a:pt x="87264" y="2679700"/>
                  </a:lnTo>
                  <a:lnTo>
                    <a:pt x="119949" y="2705100"/>
                  </a:lnTo>
                  <a:lnTo>
                    <a:pt x="156633" y="2730500"/>
                  </a:lnTo>
                  <a:lnTo>
                    <a:pt x="196843" y="2755900"/>
                  </a:lnTo>
                  <a:lnTo>
                    <a:pt x="240105" y="2768600"/>
                  </a:lnTo>
                  <a:lnTo>
                    <a:pt x="285947" y="2781300"/>
                  </a:lnTo>
                  <a:lnTo>
                    <a:pt x="1327729" y="2781300"/>
                  </a:lnTo>
                  <a:lnTo>
                    <a:pt x="1327729" y="2438400"/>
                  </a:lnTo>
                  <a:lnTo>
                    <a:pt x="1062743" y="2438400"/>
                  </a:lnTo>
                  <a:lnTo>
                    <a:pt x="1048490" y="2425700"/>
                  </a:lnTo>
                  <a:lnTo>
                    <a:pt x="1037936" y="2400300"/>
                  </a:lnTo>
                  <a:lnTo>
                    <a:pt x="1033675" y="2400300"/>
                  </a:lnTo>
                  <a:lnTo>
                    <a:pt x="1032429" y="2387600"/>
                  </a:lnTo>
                  <a:lnTo>
                    <a:pt x="1030743" y="2387600"/>
                  </a:lnTo>
                  <a:lnTo>
                    <a:pt x="1030335" y="2374900"/>
                  </a:lnTo>
                  <a:lnTo>
                    <a:pt x="1029832" y="2374900"/>
                  </a:lnTo>
                  <a:lnTo>
                    <a:pt x="1029246" y="2362200"/>
                  </a:lnTo>
                  <a:lnTo>
                    <a:pt x="1023013" y="2311400"/>
                  </a:lnTo>
                  <a:lnTo>
                    <a:pt x="1013628" y="2260600"/>
                  </a:lnTo>
                  <a:lnTo>
                    <a:pt x="1001197" y="2222500"/>
                  </a:lnTo>
                  <a:lnTo>
                    <a:pt x="985826" y="2171700"/>
                  </a:lnTo>
                  <a:lnTo>
                    <a:pt x="967624" y="2120900"/>
                  </a:lnTo>
                  <a:lnTo>
                    <a:pt x="946696" y="2082800"/>
                  </a:lnTo>
                  <a:lnTo>
                    <a:pt x="923150" y="2044700"/>
                  </a:lnTo>
                  <a:lnTo>
                    <a:pt x="897092" y="1993900"/>
                  </a:lnTo>
                  <a:lnTo>
                    <a:pt x="868629" y="1955800"/>
                  </a:lnTo>
                  <a:lnTo>
                    <a:pt x="837869" y="1930400"/>
                  </a:lnTo>
                  <a:lnTo>
                    <a:pt x="804917" y="1892300"/>
                  </a:lnTo>
                  <a:lnTo>
                    <a:pt x="796498" y="1879600"/>
                  </a:lnTo>
                  <a:lnTo>
                    <a:pt x="788182" y="1879600"/>
                  </a:lnTo>
                  <a:lnTo>
                    <a:pt x="779965" y="1866900"/>
                  </a:lnTo>
                  <a:lnTo>
                    <a:pt x="771840" y="1854200"/>
                  </a:lnTo>
                  <a:lnTo>
                    <a:pt x="738865" y="1828800"/>
                  </a:lnTo>
                  <a:lnTo>
                    <a:pt x="707697" y="1790700"/>
                  </a:lnTo>
                  <a:lnTo>
                    <a:pt x="678409" y="1752600"/>
                  </a:lnTo>
                  <a:lnTo>
                    <a:pt x="651074" y="1714500"/>
                  </a:lnTo>
                  <a:lnTo>
                    <a:pt x="625765" y="1676400"/>
                  </a:lnTo>
                  <a:lnTo>
                    <a:pt x="602557" y="1638300"/>
                  </a:lnTo>
                  <a:lnTo>
                    <a:pt x="581521" y="1587500"/>
                  </a:lnTo>
                  <a:lnTo>
                    <a:pt x="563068" y="1549400"/>
                  </a:lnTo>
                  <a:lnTo>
                    <a:pt x="546850" y="1498600"/>
                  </a:lnTo>
                  <a:lnTo>
                    <a:pt x="532935" y="1460500"/>
                  </a:lnTo>
                  <a:lnTo>
                    <a:pt x="521395" y="1409700"/>
                  </a:lnTo>
                  <a:lnTo>
                    <a:pt x="512297" y="1358900"/>
                  </a:lnTo>
                  <a:lnTo>
                    <a:pt x="505713" y="1320800"/>
                  </a:lnTo>
                  <a:lnTo>
                    <a:pt x="501711" y="1270000"/>
                  </a:lnTo>
                  <a:lnTo>
                    <a:pt x="500361" y="1219200"/>
                  </a:lnTo>
                  <a:lnTo>
                    <a:pt x="501520" y="1168400"/>
                  </a:lnTo>
                  <a:lnTo>
                    <a:pt x="504955" y="1130300"/>
                  </a:lnTo>
                  <a:lnTo>
                    <a:pt x="510610" y="1079500"/>
                  </a:lnTo>
                  <a:lnTo>
                    <a:pt x="518424" y="1041400"/>
                  </a:lnTo>
                  <a:lnTo>
                    <a:pt x="526514" y="1003300"/>
                  </a:lnTo>
                  <a:lnTo>
                    <a:pt x="536017" y="965200"/>
                  </a:lnTo>
                  <a:lnTo>
                    <a:pt x="546907" y="927100"/>
                  </a:lnTo>
                  <a:lnTo>
                    <a:pt x="559155" y="901700"/>
                  </a:lnTo>
                  <a:lnTo>
                    <a:pt x="577059" y="850900"/>
                  </a:lnTo>
                  <a:lnTo>
                    <a:pt x="597133" y="812800"/>
                  </a:lnTo>
                  <a:lnTo>
                    <a:pt x="619308" y="774700"/>
                  </a:lnTo>
                  <a:lnTo>
                    <a:pt x="643514" y="736600"/>
                  </a:lnTo>
                  <a:lnTo>
                    <a:pt x="669681" y="698500"/>
                  </a:lnTo>
                  <a:lnTo>
                    <a:pt x="697739" y="660400"/>
                  </a:lnTo>
                  <a:lnTo>
                    <a:pt x="727618" y="622300"/>
                  </a:lnTo>
                  <a:lnTo>
                    <a:pt x="759248" y="584200"/>
                  </a:lnTo>
                  <a:lnTo>
                    <a:pt x="792560" y="558800"/>
                  </a:lnTo>
                  <a:lnTo>
                    <a:pt x="827484" y="520700"/>
                  </a:lnTo>
                  <a:lnTo>
                    <a:pt x="863949" y="495300"/>
                  </a:lnTo>
                  <a:lnTo>
                    <a:pt x="901886" y="469900"/>
                  </a:lnTo>
                  <a:lnTo>
                    <a:pt x="941225" y="444500"/>
                  </a:lnTo>
                  <a:lnTo>
                    <a:pt x="981896" y="419100"/>
                  </a:lnTo>
                  <a:lnTo>
                    <a:pt x="1023830" y="406400"/>
                  </a:lnTo>
                  <a:lnTo>
                    <a:pt x="1066955" y="381000"/>
                  </a:lnTo>
                  <a:lnTo>
                    <a:pt x="1202786" y="342900"/>
                  </a:lnTo>
                  <a:lnTo>
                    <a:pt x="1249981" y="330200"/>
                  </a:lnTo>
                  <a:lnTo>
                    <a:pt x="1298019" y="330200"/>
                  </a:lnTo>
                  <a:lnTo>
                    <a:pt x="1346830" y="317500"/>
                  </a:lnTo>
                  <a:lnTo>
                    <a:pt x="2791784" y="317500"/>
                  </a:lnTo>
                  <a:lnTo>
                    <a:pt x="2789069" y="279400"/>
                  </a:lnTo>
                  <a:lnTo>
                    <a:pt x="2778553" y="228600"/>
                  </a:lnTo>
                  <a:lnTo>
                    <a:pt x="2761658" y="190500"/>
                  </a:lnTo>
                  <a:lnTo>
                    <a:pt x="2738899" y="152400"/>
                  </a:lnTo>
                  <a:lnTo>
                    <a:pt x="2710793" y="114300"/>
                  </a:lnTo>
                  <a:lnTo>
                    <a:pt x="2677857" y="76200"/>
                  </a:lnTo>
                  <a:lnTo>
                    <a:pt x="2640607" y="50800"/>
                  </a:lnTo>
                  <a:lnTo>
                    <a:pt x="2599559" y="25400"/>
                  </a:lnTo>
                  <a:lnTo>
                    <a:pt x="2555230" y="12700"/>
                  </a:lnTo>
                  <a:lnTo>
                    <a:pt x="2508136" y="0"/>
                  </a:lnTo>
                  <a:close/>
                </a:path>
                <a:path w="2792729" h="2781300">
                  <a:moveTo>
                    <a:pt x="2155107" y="1219200"/>
                  </a:moveTo>
                  <a:lnTo>
                    <a:pt x="1953951" y="1219200"/>
                  </a:lnTo>
                  <a:lnTo>
                    <a:pt x="1975761" y="1231900"/>
                  </a:lnTo>
                  <a:lnTo>
                    <a:pt x="1990464" y="1257300"/>
                  </a:lnTo>
                  <a:lnTo>
                    <a:pt x="1995855" y="1282700"/>
                  </a:lnTo>
                  <a:lnTo>
                    <a:pt x="1992514" y="1308100"/>
                  </a:lnTo>
                  <a:lnTo>
                    <a:pt x="1983194" y="1320800"/>
                  </a:lnTo>
                  <a:lnTo>
                    <a:pt x="1968949" y="1346200"/>
                  </a:lnTo>
                  <a:lnTo>
                    <a:pt x="1950830" y="1346200"/>
                  </a:lnTo>
                  <a:lnTo>
                    <a:pt x="1925263" y="1358900"/>
                  </a:lnTo>
                  <a:lnTo>
                    <a:pt x="1875406" y="1384300"/>
                  </a:lnTo>
                  <a:lnTo>
                    <a:pt x="1827504" y="1409700"/>
                  </a:lnTo>
                  <a:lnTo>
                    <a:pt x="1781686" y="1435100"/>
                  </a:lnTo>
                  <a:lnTo>
                    <a:pt x="1759621" y="1460500"/>
                  </a:lnTo>
                  <a:lnTo>
                    <a:pt x="1738226" y="1473200"/>
                  </a:lnTo>
                  <a:lnTo>
                    <a:pt x="1717452" y="1498600"/>
                  </a:lnTo>
                  <a:lnTo>
                    <a:pt x="1697327" y="1511300"/>
                  </a:lnTo>
                  <a:lnTo>
                    <a:pt x="1677875" y="1524000"/>
                  </a:lnTo>
                  <a:lnTo>
                    <a:pt x="1659116" y="1549400"/>
                  </a:lnTo>
                  <a:lnTo>
                    <a:pt x="1641080" y="1574800"/>
                  </a:lnTo>
                  <a:lnTo>
                    <a:pt x="1623791" y="1587500"/>
                  </a:lnTo>
                  <a:lnTo>
                    <a:pt x="1607270" y="1612900"/>
                  </a:lnTo>
                  <a:lnTo>
                    <a:pt x="1591471" y="1638300"/>
                  </a:lnTo>
                  <a:lnTo>
                    <a:pt x="1576491" y="1663700"/>
                  </a:lnTo>
                  <a:lnTo>
                    <a:pt x="1562351" y="1676400"/>
                  </a:lnTo>
                  <a:lnTo>
                    <a:pt x="1536567" y="1727200"/>
                  </a:lnTo>
                  <a:lnTo>
                    <a:pt x="1514308" y="1778000"/>
                  </a:lnTo>
                  <a:lnTo>
                    <a:pt x="1498888" y="1828800"/>
                  </a:lnTo>
                  <a:lnTo>
                    <a:pt x="1493660" y="1841500"/>
                  </a:lnTo>
                  <a:lnTo>
                    <a:pt x="1483640" y="1879600"/>
                  </a:lnTo>
                  <a:lnTo>
                    <a:pt x="1478750" y="1892300"/>
                  </a:lnTo>
                  <a:lnTo>
                    <a:pt x="1474418" y="1905000"/>
                  </a:lnTo>
                  <a:lnTo>
                    <a:pt x="1470647" y="1930400"/>
                  </a:lnTo>
                  <a:lnTo>
                    <a:pt x="1467442" y="1943100"/>
                  </a:lnTo>
                  <a:lnTo>
                    <a:pt x="1466177" y="1955800"/>
                  </a:lnTo>
                  <a:lnTo>
                    <a:pt x="1465425" y="1968500"/>
                  </a:lnTo>
                  <a:lnTo>
                    <a:pt x="1465064" y="1981200"/>
                  </a:lnTo>
                  <a:lnTo>
                    <a:pt x="1464971" y="2781300"/>
                  </a:lnTo>
                  <a:lnTo>
                    <a:pt x="2508762" y="2781300"/>
                  </a:lnTo>
                  <a:lnTo>
                    <a:pt x="2556416" y="2768600"/>
                  </a:lnTo>
                  <a:lnTo>
                    <a:pt x="2601218" y="2755900"/>
                  </a:lnTo>
                  <a:lnTo>
                    <a:pt x="2642632" y="2730500"/>
                  </a:lnTo>
                  <a:lnTo>
                    <a:pt x="2680123" y="2705100"/>
                  </a:lnTo>
                  <a:lnTo>
                    <a:pt x="2713152" y="2667000"/>
                  </a:lnTo>
                  <a:lnTo>
                    <a:pt x="2741185" y="2628900"/>
                  </a:lnTo>
                  <a:lnTo>
                    <a:pt x="2763685" y="2590800"/>
                  </a:lnTo>
                  <a:lnTo>
                    <a:pt x="2776084" y="2552700"/>
                  </a:lnTo>
                  <a:lnTo>
                    <a:pt x="2785180" y="2527300"/>
                  </a:lnTo>
                  <a:lnTo>
                    <a:pt x="2790780" y="2489200"/>
                  </a:lnTo>
                  <a:lnTo>
                    <a:pt x="2792689" y="2451100"/>
                  </a:lnTo>
                  <a:lnTo>
                    <a:pt x="2792689" y="2438400"/>
                  </a:lnTo>
                  <a:lnTo>
                    <a:pt x="1667200" y="2438400"/>
                  </a:lnTo>
                  <a:lnTo>
                    <a:pt x="1645618" y="2425700"/>
                  </a:lnTo>
                  <a:lnTo>
                    <a:pt x="1630828" y="2400300"/>
                  </a:lnTo>
                  <a:lnTo>
                    <a:pt x="1624924" y="2374900"/>
                  </a:lnTo>
                  <a:lnTo>
                    <a:pt x="1625207" y="2362200"/>
                  </a:lnTo>
                  <a:lnTo>
                    <a:pt x="1625720" y="2362200"/>
                  </a:lnTo>
                  <a:lnTo>
                    <a:pt x="1626302" y="2349500"/>
                  </a:lnTo>
                  <a:lnTo>
                    <a:pt x="1626948" y="2349500"/>
                  </a:lnTo>
                  <a:lnTo>
                    <a:pt x="1627657" y="2336800"/>
                  </a:lnTo>
                  <a:lnTo>
                    <a:pt x="1633963" y="2286000"/>
                  </a:lnTo>
                  <a:lnTo>
                    <a:pt x="1642823" y="2235200"/>
                  </a:lnTo>
                  <a:lnTo>
                    <a:pt x="1654165" y="2197100"/>
                  </a:lnTo>
                  <a:lnTo>
                    <a:pt x="1667916" y="2146300"/>
                  </a:lnTo>
                  <a:lnTo>
                    <a:pt x="1684004" y="2108200"/>
                  </a:lnTo>
                  <a:lnTo>
                    <a:pt x="1702356" y="2057400"/>
                  </a:lnTo>
                  <a:lnTo>
                    <a:pt x="1725011" y="2019300"/>
                  </a:lnTo>
                  <a:lnTo>
                    <a:pt x="1750212" y="1968500"/>
                  </a:lnTo>
                  <a:lnTo>
                    <a:pt x="1777867" y="1930400"/>
                  </a:lnTo>
                  <a:lnTo>
                    <a:pt x="1807881" y="1879600"/>
                  </a:lnTo>
                  <a:lnTo>
                    <a:pt x="1840161" y="1841500"/>
                  </a:lnTo>
                  <a:lnTo>
                    <a:pt x="1874613" y="1803400"/>
                  </a:lnTo>
                  <a:lnTo>
                    <a:pt x="1892080" y="1790700"/>
                  </a:lnTo>
                  <a:lnTo>
                    <a:pt x="1910000" y="1778000"/>
                  </a:lnTo>
                  <a:lnTo>
                    <a:pt x="1928393" y="1752600"/>
                  </a:lnTo>
                  <a:lnTo>
                    <a:pt x="1947249" y="1739900"/>
                  </a:lnTo>
                  <a:lnTo>
                    <a:pt x="1979240" y="1701800"/>
                  </a:lnTo>
                  <a:lnTo>
                    <a:pt x="2008845" y="1663700"/>
                  </a:lnTo>
                  <a:lnTo>
                    <a:pt x="2036051" y="1625600"/>
                  </a:lnTo>
                  <a:lnTo>
                    <a:pt x="2060748" y="1587500"/>
                  </a:lnTo>
                  <a:lnTo>
                    <a:pt x="2082827" y="1536700"/>
                  </a:lnTo>
                  <a:lnTo>
                    <a:pt x="2102181" y="1498600"/>
                  </a:lnTo>
                  <a:lnTo>
                    <a:pt x="2118699" y="1447800"/>
                  </a:lnTo>
                  <a:lnTo>
                    <a:pt x="2132273" y="1409700"/>
                  </a:lnTo>
                  <a:lnTo>
                    <a:pt x="2142794" y="1358900"/>
                  </a:lnTo>
                  <a:lnTo>
                    <a:pt x="2150154" y="1308100"/>
                  </a:lnTo>
                  <a:lnTo>
                    <a:pt x="2152306" y="1282700"/>
                  </a:lnTo>
                  <a:lnTo>
                    <a:pt x="2153855" y="1257300"/>
                  </a:lnTo>
                  <a:lnTo>
                    <a:pt x="2154792" y="1244600"/>
                  </a:lnTo>
                  <a:lnTo>
                    <a:pt x="2155107" y="1219200"/>
                  </a:lnTo>
                  <a:close/>
                </a:path>
                <a:path w="2792729" h="2781300">
                  <a:moveTo>
                    <a:pt x="1537505" y="469900"/>
                  </a:moveTo>
                  <a:lnTo>
                    <a:pt x="1246632" y="469900"/>
                  </a:lnTo>
                  <a:lnTo>
                    <a:pt x="1152192" y="495300"/>
                  </a:lnTo>
                  <a:lnTo>
                    <a:pt x="1106899" y="520700"/>
                  </a:lnTo>
                  <a:lnTo>
                    <a:pt x="1063033" y="533400"/>
                  </a:lnTo>
                  <a:lnTo>
                    <a:pt x="1020699" y="558800"/>
                  </a:lnTo>
                  <a:lnTo>
                    <a:pt x="980002" y="584200"/>
                  </a:lnTo>
                  <a:lnTo>
                    <a:pt x="941050" y="609600"/>
                  </a:lnTo>
                  <a:lnTo>
                    <a:pt x="903947" y="635000"/>
                  </a:lnTo>
                  <a:lnTo>
                    <a:pt x="868799" y="673100"/>
                  </a:lnTo>
                  <a:lnTo>
                    <a:pt x="835712" y="711200"/>
                  </a:lnTo>
                  <a:lnTo>
                    <a:pt x="804792" y="736600"/>
                  </a:lnTo>
                  <a:lnTo>
                    <a:pt x="776145" y="774700"/>
                  </a:lnTo>
                  <a:lnTo>
                    <a:pt x="749877" y="825500"/>
                  </a:lnTo>
                  <a:lnTo>
                    <a:pt x="726093" y="863600"/>
                  </a:lnTo>
                  <a:lnTo>
                    <a:pt x="704900" y="901700"/>
                  </a:lnTo>
                  <a:lnTo>
                    <a:pt x="691212" y="939800"/>
                  </a:lnTo>
                  <a:lnTo>
                    <a:pt x="678981" y="965200"/>
                  </a:lnTo>
                  <a:lnTo>
                    <a:pt x="668247" y="1003300"/>
                  </a:lnTo>
                  <a:lnTo>
                    <a:pt x="659047" y="1041400"/>
                  </a:lnTo>
                  <a:lnTo>
                    <a:pt x="649761" y="1079500"/>
                  </a:lnTo>
                  <a:lnTo>
                    <a:pt x="643049" y="1130300"/>
                  </a:lnTo>
                  <a:lnTo>
                    <a:pt x="638963" y="1168400"/>
                  </a:lnTo>
                  <a:lnTo>
                    <a:pt x="637582" y="1219200"/>
                  </a:lnTo>
                  <a:lnTo>
                    <a:pt x="639375" y="1270000"/>
                  </a:lnTo>
                  <a:lnTo>
                    <a:pt x="644676" y="1320800"/>
                  </a:lnTo>
                  <a:lnTo>
                    <a:pt x="653369" y="1371600"/>
                  </a:lnTo>
                  <a:lnTo>
                    <a:pt x="665335" y="1422400"/>
                  </a:lnTo>
                  <a:lnTo>
                    <a:pt x="680458" y="1473200"/>
                  </a:lnTo>
                  <a:lnTo>
                    <a:pt x="698621" y="1511300"/>
                  </a:lnTo>
                  <a:lnTo>
                    <a:pt x="719707" y="1562100"/>
                  </a:lnTo>
                  <a:lnTo>
                    <a:pt x="743599" y="1600200"/>
                  </a:lnTo>
                  <a:lnTo>
                    <a:pt x="770179" y="1651000"/>
                  </a:lnTo>
                  <a:lnTo>
                    <a:pt x="799332" y="1689100"/>
                  </a:lnTo>
                  <a:lnTo>
                    <a:pt x="830939" y="1727200"/>
                  </a:lnTo>
                  <a:lnTo>
                    <a:pt x="864884" y="1765300"/>
                  </a:lnTo>
                  <a:lnTo>
                    <a:pt x="873658" y="1765300"/>
                  </a:lnTo>
                  <a:lnTo>
                    <a:pt x="882098" y="1778000"/>
                  </a:lnTo>
                  <a:lnTo>
                    <a:pt x="890436" y="1778000"/>
                  </a:lnTo>
                  <a:lnTo>
                    <a:pt x="898684" y="1790700"/>
                  </a:lnTo>
                  <a:lnTo>
                    <a:pt x="931631" y="1828800"/>
                  </a:lnTo>
                  <a:lnTo>
                    <a:pt x="962715" y="1854200"/>
                  </a:lnTo>
                  <a:lnTo>
                    <a:pt x="991926" y="1892300"/>
                  </a:lnTo>
                  <a:lnTo>
                    <a:pt x="1019191" y="1930400"/>
                  </a:lnTo>
                  <a:lnTo>
                    <a:pt x="1044438" y="1981200"/>
                  </a:lnTo>
                  <a:lnTo>
                    <a:pt x="1067593" y="2019300"/>
                  </a:lnTo>
                  <a:lnTo>
                    <a:pt x="1088584" y="2057400"/>
                  </a:lnTo>
                  <a:lnTo>
                    <a:pt x="1107591" y="2108200"/>
                  </a:lnTo>
                  <a:lnTo>
                    <a:pt x="1124215" y="2146300"/>
                  </a:lnTo>
                  <a:lnTo>
                    <a:pt x="1138379" y="2197100"/>
                  </a:lnTo>
                  <a:lnTo>
                    <a:pt x="1150007" y="2247900"/>
                  </a:lnTo>
                  <a:lnTo>
                    <a:pt x="1159022" y="2298700"/>
                  </a:lnTo>
                  <a:lnTo>
                    <a:pt x="1161596" y="2311400"/>
                  </a:lnTo>
                  <a:lnTo>
                    <a:pt x="1163821" y="2324100"/>
                  </a:lnTo>
                  <a:lnTo>
                    <a:pt x="1165699" y="2349500"/>
                  </a:lnTo>
                  <a:lnTo>
                    <a:pt x="1167231" y="2362200"/>
                  </a:lnTo>
                  <a:lnTo>
                    <a:pt x="1167618" y="2362200"/>
                  </a:lnTo>
                  <a:lnTo>
                    <a:pt x="1167807" y="2374900"/>
                  </a:lnTo>
                  <a:lnTo>
                    <a:pt x="1162437" y="2400300"/>
                  </a:lnTo>
                  <a:lnTo>
                    <a:pt x="1147734" y="2425700"/>
                  </a:lnTo>
                  <a:lnTo>
                    <a:pt x="1125924" y="2438400"/>
                  </a:lnTo>
                  <a:lnTo>
                    <a:pt x="1327729" y="2438400"/>
                  </a:lnTo>
                  <a:lnTo>
                    <a:pt x="1327729" y="1625600"/>
                  </a:lnTo>
                  <a:lnTo>
                    <a:pt x="1314412" y="1574800"/>
                  </a:lnTo>
                  <a:lnTo>
                    <a:pt x="1297884" y="1524000"/>
                  </a:lnTo>
                  <a:lnTo>
                    <a:pt x="1278267" y="1473200"/>
                  </a:lnTo>
                  <a:lnTo>
                    <a:pt x="1255685" y="1435100"/>
                  </a:lnTo>
                  <a:lnTo>
                    <a:pt x="1230259" y="1384300"/>
                  </a:lnTo>
                  <a:lnTo>
                    <a:pt x="1202112" y="1346200"/>
                  </a:lnTo>
                  <a:lnTo>
                    <a:pt x="1171367" y="1308100"/>
                  </a:lnTo>
                  <a:lnTo>
                    <a:pt x="1138146" y="1270000"/>
                  </a:lnTo>
                  <a:lnTo>
                    <a:pt x="1102572" y="1231900"/>
                  </a:lnTo>
                  <a:lnTo>
                    <a:pt x="1064766" y="1206500"/>
                  </a:lnTo>
                  <a:lnTo>
                    <a:pt x="1024852" y="1168400"/>
                  </a:lnTo>
                  <a:lnTo>
                    <a:pt x="982952" y="1143000"/>
                  </a:lnTo>
                  <a:lnTo>
                    <a:pt x="939188" y="1117600"/>
                  </a:lnTo>
                  <a:lnTo>
                    <a:pt x="893683" y="1104900"/>
                  </a:lnTo>
                  <a:lnTo>
                    <a:pt x="846560" y="1079500"/>
                  </a:lnTo>
                  <a:lnTo>
                    <a:pt x="845073" y="1079500"/>
                  </a:lnTo>
                  <a:lnTo>
                    <a:pt x="827300" y="1066800"/>
                  </a:lnTo>
                  <a:lnTo>
                    <a:pt x="813345" y="1054100"/>
                  </a:lnTo>
                  <a:lnTo>
                    <a:pt x="804226" y="1041400"/>
                  </a:lnTo>
                  <a:lnTo>
                    <a:pt x="800959" y="1016000"/>
                  </a:lnTo>
                  <a:lnTo>
                    <a:pt x="806352" y="990600"/>
                  </a:lnTo>
                  <a:lnTo>
                    <a:pt x="821058" y="965200"/>
                  </a:lnTo>
                  <a:lnTo>
                    <a:pt x="842872" y="952500"/>
                  </a:lnTo>
                  <a:lnTo>
                    <a:pt x="1327729" y="952500"/>
                  </a:lnTo>
                  <a:lnTo>
                    <a:pt x="1327729" y="838200"/>
                  </a:lnTo>
                  <a:lnTo>
                    <a:pt x="1333120" y="812800"/>
                  </a:lnTo>
                  <a:lnTo>
                    <a:pt x="1347822" y="787400"/>
                  </a:lnTo>
                  <a:lnTo>
                    <a:pt x="1369632" y="774700"/>
                  </a:lnTo>
                  <a:lnTo>
                    <a:pt x="2009259" y="774700"/>
                  </a:lnTo>
                  <a:lnTo>
                    <a:pt x="1991413" y="749300"/>
                  </a:lnTo>
                  <a:lnTo>
                    <a:pt x="1962620" y="711200"/>
                  </a:lnTo>
                  <a:lnTo>
                    <a:pt x="1931891" y="685800"/>
                  </a:lnTo>
                  <a:lnTo>
                    <a:pt x="1899313" y="647700"/>
                  </a:lnTo>
                  <a:lnTo>
                    <a:pt x="1864975" y="622300"/>
                  </a:lnTo>
                  <a:lnTo>
                    <a:pt x="1828966" y="596900"/>
                  </a:lnTo>
                  <a:lnTo>
                    <a:pt x="1791373" y="571500"/>
                  </a:lnTo>
                  <a:lnTo>
                    <a:pt x="1752284" y="546100"/>
                  </a:lnTo>
                  <a:lnTo>
                    <a:pt x="1711789" y="533400"/>
                  </a:lnTo>
                  <a:lnTo>
                    <a:pt x="1669976" y="508000"/>
                  </a:lnTo>
                  <a:lnTo>
                    <a:pt x="1582745" y="482600"/>
                  </a:lnTo>
                  <a:lnTo>
                    <a:pt x="1537505" y="469900"/>
                  </a:lnTo>
                  <a:close/>
                </a:path>
                <a:path w="2792729" h="2781300">
                  <a:moveTo>
                    <a:pt x="2791784" y="317500"/>
                  </a:moveTo>
                  <a:lnTo>
                    <a:pt x="1445458" y="317500"/>
                  </a:lnTo>
                  <a:lnTo>
                    <a:pt x="1493881" y="330200"/>
                  </a:lnTo>
                  <a:lnTo>
                    <a:pt x="1541544" y="330200"/>
                  </a:lnTo>
                  <a:lnTo>
                    <a:pt x="1588379" y="342900"/>
                  </a:lnTo>
                  <a:lnTo>
                    <a:pt x="1723236" y="381000"/>
                  </a:lnTo>
                  <a:lnTo>
                    <a:pt x="1766079" y="406400"/>
                  </a:lnTo>
                  <a:lnTo>
                    <a:pt x="1807753" y="419100"/>
                  </a:lnTo>
                  <a:lnTo>
                    <a:pt x="1848191" y="444500"/>
                  </a:lnTo>
                  <a:lnTo>
                    <a:pt x="1887323" y="469900"/>
                  </a:lnTo>
                  <a:lnTo>
                    <a:pt x="1925083" y="495300"/>
                  </a:lnTo>
                  <a:lnTo>
                    <a:pt x="1961402" y="520700"/>
                  </a:lnTo>
                  <a:lnTo>
                    <a:pt x="1996211" y="558800"/>
                  </a:lnTo>
                  <a:lnTo>
                    <a:pt x="2029443" y="584200"/>
                  </a:lnTo>
                  <a:lnTo>
                    <a:pt x="2061030" y="622300"/>
                  </a:lnTo>
                  <a:lnTo>
                    <a:pt x="2090902" y="647700"/>
                  </a:lnTo>
                  <a:lnTo>
                    <a:pt x="2118993" y="685800"/>
                  </a:lnTo>
                  <a:lnTo>
                    <a:pt x="2145234" y="723900"/>
                  </a:lnTo>
                  <a:lnTo>
                    <a:pt x="2169557" y="762000"/>
                  </a:lnTo>
                  <a:lnTo>
                    <a:pt x="2191894" y="800100"/>
                  </a:lnTo>
                  <a:lnTo>
                    <a:pt x="2212176" y="850900"/>
                  </a:lnTo>
                  <a:lnTo>
                    <a:pt x="2230336" y="889000"/>
                  </a:lnTo>
                  <a:lnTo>
                    <a:pt x="2246305" y="939800"/>
                  </a:lnTo>
                  <a:lnTo>
                    <a:pt x="2260015" y="977900"/>
                  </a:lnTo>
                  <a:lnTo>
                    <a:pt x="2271398" y="1028700"/>
                  </a:lnTo>
                  <a:lnTo>
                    <a:pt x="2280386" y="1066800"/>
                  </a:lnTo>
                  <a:lnTo>
                    <a:pt x="2286910" y="1117600"/>
                  </a:lnTo>
                  <a:lnTo>
                    <a:pt x="2290904" y="1168400"/>
                  </a:lnTo>
                  <a:lnTo>
                    <a:pt x="2292238" y="1206500"/>
                  </a:lnTo>
                  <a:lnTo>
                    <a:pt x="2292328" y="1219200"/>
                  </a:lnTo>
                  <a:lnTo>
                    <a:pt x="2292065" y="1244600"/>
                  </a:lnTo>
                  <a:lnTo>
                    <a:pt x="2291277" y="1257300"/>
                  </a:lnTo>
                  <a:lnTo>
                    <a:pt x="2289964" y="1282700"/>
                  </a:lnTo>
                  <a:lnTo>
                    <a:pt x="2288129" y="1308100"/>
                  </a:lnTo>
                  <a:lnTo>
                    <a:pt x="2281976" y="1358900"/>
                  </a:lnTo>
                  <a:lnTo>
                    <a:pt x="2273169" y="1397000"/>
                  </a:lnTo>
                  <a:lnTo>
                    <a:pt x="2261785" y="1447800"/>
                  </a:lnTo>
                  <a:lnTo>
                    <a:pt x="2247900" y="1498600"/>
                  </a:lnTo>
                  <a:lnTo>
                    <a:pt x="2231588" y="1536700"/>
                  </a:lnTo>
                  <a:lnTo>
                    <a:pt x="2212927" y="1587500"/>
                  </a:lnTo>
                  <a:lnTo>
                    <a:pt x="2190252" y="1638300"/>
                  </a:lnTo>
                  <a:lnTo>
                    <a:pt x="2165030" y="1676400"/>
                  </a:lnTo>
                  <a:lnTo>
                    <a:pt x="2137353" y="1727200"/>
                  </a:lnTo>
                  <a:lnTo>
                    <a:pt x="2107314" y="1765300"/>
                  </a:lnTo>
                  <a:lnTo>
                    <a:pt x="2075003" y="1803400"/>
                  </a:lnTo>
                  <a:lnTo>
                    <a:pt x="2040513" y="1841500"/>
                  </a:lnTo>
                  <a:lnTo>
                    <a:pt x="2023108" y="1854200"/>
                  </a:lnTo>
                  <a:lnTo>
                    <a:pt x="2005262" y="1879600"/>
                  </a:lnTo>
                  <a:lnTo>
                    <a:pt x="1986943" y="1892300"/>
                  </a:lnTo>
                  <a:lnTo>
                    <a:pt x="1968159" y="1905000"/>
                  </a:lnTo>
                  <a:lnTo>
                    <a:pt x="1936633" y="1943100"/>
                  </a:lnTo>
                  <a:lnTo>
                    <a:pt x="1907338" y="1981200"/>
                  </a:lnTo>
                  <a:lnTo>
                    <a:pt x="1880379" y="2019300"/>
                  </a:lnTo>
                  <a:lnTo>
                    <a:pt x="1855861" y="2057400"/>
                  </a:lnTo>
                  <a:lnTo>
                    <a:pt x="1833890" y="2108200"/>
                  </a:lnTo>
                  <a:lnTo>
                    <a:pt x="1814571" y="2146300"/>
                  </a:lnTo>
                  <a:lnTo>
                    <a:pt x="1798010" y="2197100"/>
                  </a:lnTo>
                  <a:lnTo>
                    <a:pt x="1784311" y="2235200"/>
                  </a:lnTo>
                  <a:lnTo>
                    <a:pt x="1773581" y="2286000"/>
                  </a:lnTo>
                  <a:lnTo>
                    <a:pt x="1765925" y="2336800"/>
                  </a:lnTo>
                  <a:lnTo>
                    <a:pt x="1764746" y="2349500"/>
                  </a:lnTo>
                  <a:lnTo>
                    <a:pt x="1763708" y="2362200"/>
                  </a:lnTo>
                  <a:lnTo>
                    <a:pt x="1762806" y="2362200"/>
                  </a:lnTo>
                  <a:lnTo>
                    <a:pt x="1762040" y="2374900"/>
                  </a:lnTo>
                  <a:lnTo>
                    <a:pt x="1761883" y="2374900"/>
                  </a:lnTo>
                  <a:lnTo>
                    <a:pt x="1761663" y="2387600"/>
                  </a:lnTo>
                  <a:lnTo>
                    <a:pt x="1759747" y="2387600"/>
                  </a:lnTo>
                  <a:lnTo>
                    <a:pt x="1750591" y="2413000"/>
                  </a:lnTo>
                  <a:lnTo>
                    <a:pt x="1735627" y="2425700"/>
                  </a:lnTo>
                  <a:lnTo>
                    <a:pt x="1716156" y="2438400"/>
                  </a:lnTo>
                  <a:lnTo>
                    <a:pt x="2792689" y="2438400"/>
                  </a:lnTo>
                  <a:lnTo>
                    <a:pt x="2792689" y="330200"/>
                  </a:lnTo>
                  <a:lnTo>
                    <a:pt x="2791784" y="317500"/>
                  </a:lnTo>
                  <a:close/>
                </a:path>
                <a:path w="2792729" h="2781300">
                  <a:moveTo>
                    <a:pt x="2009259" y="774700"/>
                  </a:moveTo>
                  <a:lnTo>
                    <a:pt x="1423065" y="774700"/>
                  </a:lnTo>
                  <a:lnTo>
                    <a:pt x="1434724" y="787400"/>
                  </a:lnTo>
                  <a:lnTo>
                    <a:pt x="1444877" y="787400"/>
                  </a:lnTo>
                  <a:lnTo>
                    <a:pt x="1453247" y="800100"/>
                  </a:lnTo>
                  <a:lnTo>
                    <a:pt x="1459573" y="812800"/>
                  </a:lnTo>
                  <a:lnTo>
                    <a:pt x="1463574" y="825500"/>
                  </a:lnTo>
                  <a:lnTo>
                    <a:pt x="1464971" y="838200"/>
                  </a:lnTo>
                  <a:lnTo>
                    <a:pt x="1464971" y="1574800"/>
                  </a:lnTo>
                  <a:lnTo>
                    <a:pt x="1494236" y="1536700"/>
                  </a:lnTo>
                  <a:lnTo>
                    <a:pt x="1525877" y="1498600"/>
                  </a:lnTo>
                  <a:lnTo>
                    <a:pt x="1559792" y="1460500"/>
                  </a:lnTo>
                  <a:lnTo>
                    <a:pt x="1595885" y="1422400"/>
                  </a:lnTo>
                  <a:lnTo>
                    <a:pt x="1634055" y="1384300"/>
                  </a:lnTo>
                  <a:lnTo>
                    <a:pt x="1674205" y="1346200"/>
                  </a:lnTo>
                  <a:lnTo>
                    <a:pt x="1716235" y="1320800"/>
                  </a:lnTo>
                  <a:lnTo>
                    <a:pt x="1760048" y="1295400"/>
                  </a:lnTo>
                  <a:lnTo>
                    <a:pt x="1805543" y="1270000"/>
                  </a:lnTo>
                  <a:lnTo>
                    <a:pt x="1852623" y="1244600"/>
                  </a:lnTo>
                  <a:lnTo>
                    <a:pt x="1902025" y="1219200"/>
                  </a:lnTo>
                  <a:lnTo>
                    <a:pt x="2155107" y="1219200"/>
                  </a:lnTo>
                  <a:lnTo>
                    <a:pt x="2155001" y="1206500"/>
                  </a:lnTo>
                  <a:lnTo>
                    <a:pt x="2153421" y="1168400"/>
                  </a:lnTo>
                  <a:lnTo>
                    <a:pt x="2148847" y="1117600"/>
                  </a:lnTo>
                  <a:lnTo>
                    <a:pt x="2141454" y="1079500"/>
                  </a:lnTo>
                  <a:lnTo>
                    <a:pt x="2131330" y="1028700"/>
                  </a:lnTo>
                  <a:lnTo>
                    <a:pt x="2118564" y="990600"/>
                  </a:lnTo>
                  <a:lnTo>
                    <a:pt x="2103243" y="939800"/>
                  </a:lnTo>
                  <a:lnTo>
                    <a:pt x="2085456" y="901700"/>
                  </a:lnTo>
                  <a:lnTo>
                    <a:pt x="2065291" y="863600"/>
                  </a:lnTo>
                  <a:lnTo>
                    <a:pt x="2042837" y="825500"/>
                  </a:lnTo>
                  <a:lnTo>
                    <a:pt x="2018182" y="787400"/>
                  </a:lnTo>
                  <a:lnTo>
                    <a:pt x="2009259" y="774700"/>
                  </a:lnTo>
                  <a:close/>
                </a:path>
                <a:path w="2792729" h="2781300">
                  <a:moveTo>
                    <a:pt x="1327729" y="952500"/>
                  </a:moveTo>
                  <a:lnTo>
                    <a:pt x="893187" y="952500"/>
                  </a:lnTo>
                  <a:lnTo>
                    <a:pt x="941001" y="965200"/>
                  </a:lnTo>
                  <a:lnTo>
                    <a:pt x="987427" y="990600"/>
                  </a:lnTo>
                  <a:lnTo>
                    <a:pt x="1032373" y="1016000"/>
                  </a:lnTo>
                  <a:lnTo>
                    <a:pt x="1075748" y="1041400"/>
                  </a:lnTo>
                  <a:lnTo>
                    <a:pt x="1117461" y="1066800"/>
                  </a:lnTo>
                  <a:lnTo>
                    <a:pt x="1157420" y="1104900"/>
                  </a:lnTo>
                  <a:lnTo>
                    <a:pt x="1195535" y="1130300"/>
                  </a:lnTo>
                  <a:lnTo>
                    <a:pt x="1231715" y="1168400"/>
                  </a:lnTo>
                  <a:lnTo>
                    <a:pt x="1265868" y="1206500"/>
                  </a:lnTo>
                  <a:lnTo>
                    <a:pt x="1297903" y="1244600"/>
                  </a:lnTo>
                  <a:lnTo>
                    <a:pt x="1327729" y="1282700"/>
                  </a:lnTo>
                  <a:lnTo>
                    <a:pt x="1327729" y="952500"/>
                  </a:lnTo>
                  <a:close/>
                </a:path>
                <a:path w="2792729" h="2781300">
                  <a:moveTo>
                    <a:pt x="1444217" y="457200"/>
                  </a:moveTo>
                  <a:lnTo>
                    <a:pt x="1345508" y="457200"/>
                  </a:lnTo>
                  <a:lnTo>
                    <a:pt x="1295569" y="469900"/>
                  </a:lnTo>
                  <a:lnTo>
                    <a:pt x="1491300" y="469900"/>
                  </a:lnTo>
                  <a:lnTo>
                    <a:pt x="1444217" y="457200"/>
                  </a:lnTo>
                  <a:close/>
                </a:path>
              </a:pathLst>
            </a:custGeom>
            <a:solidFill>
              <a:srgbClr val="FF6900"/>
            </a:solidFill>
            <a:ln>
              <a:solidFill>
                <a:srgbClr val="FF69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7" name="object 4">
              <a:extLst>
                <a:ext uri="{FF2B5EF4-FFF2-40B4-BE49-F238E27FC236}">
                  <a16:creationId xmlns:a16="http://schemas.microsoft.com/office/drawing/2014/main" id="{B21F5DB9-0B81-45A2-90F7-D5FA7C823BB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52296" y="3677448"/>
              <a:ext cx="5990131" cy="1929773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F27305A-46C5-4CA3-9078-33EE124A0143}"/>
              </a:ext>
            </a:extLst>
          </p:cNvPr>
          <p:cNvSpPr txBox="1"/>
          <p:nvPr/>
        </p:nvSpPr>
        <p:spPr>
          <a:xfrm>
            <a:off x="8375299" y="5247199"/>
            <a:ext cx="3729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" action="ppaction://noaction"/>
              </a:rPr>
              <a:t>Libby@smartupacademy.org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" action="ppaction://noaction"/>
              </a:rPr>
              <a:t>Yonatan@smartupacademy.org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DE8F31-29EE-C685-2451-90C0CF1057F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A97A2C-67F7-247C-6390-FF2C8E2987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063" y="1425452"/>
            <a:ext cx="7308668" cy="5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E2FD1-7B03-899F-60C1-18A46703F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B4B8A-E8DE-0B35-1369-A30E7C397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Growth Engines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3812F-17C0-AD48-9019-726B38E5D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432447"/>
            <a:ext cx="10702978" cy="533992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Facebook and LinkedIn – Provide access to your address book</a:t>
            </a:r>
          </a:p>
          <a:p>
            <a:pPr>
              <a:spcAft>
                <a:spcPts val="1200"/>
              </a:spcAft>
            </a:pPr>
            <a:r>
              <a:rPr lang="en-US" dirty="0"/>
              <a:t>Zoom Communications – free video conferencing ( &amp; Corona…) </a:t>
            </a:r>
          </a:p>
          <a:p>
            <a:pPr>
              <a:spcAft>
                <a:spcPts val="1200"/>
              </a:spcAft>
            </a:pPr>
            <a:r>
              <a:rPr lang="en-US" dirty="0"/>
              <a:t>ZoomInfo – published a large directory of people in business 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TickChak</a:t>
            </a:r>
            <a:r>
              <a:rPr lang="en-US" dirty="0"/>
              <a:t> Live </a:t>
            </a:r>
          </a:p>
          <a:p>
            <a:pPr>
              <a:spcAft>
                <a:spcPts val="1200"/>
              </a:spcAft>
            </a:pPr>
            <a:r>
              <a:rPr lang="en-US" dirty="0"/>
              <a:t>Opster – content about Elastic’s error log messages 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Branding and Marketing Growth Engines lead to: </a:t>
            </a:r>
          </a:p>
          <a:p>
            <a:pPr marL="0" indent="0">
              <a:buNone/>
            </a:pPr>
            <a:endParaRPr lang="en-US" sz="900" dirty="0"/>
          </a:p>
          <a:p>
            <a:pPr lvl="1"/>
            <a:r>
              <a:rPr lang="en-US" dirty="0"/>
              <a:t>Profitability </a:t>
            </a:r>
          </a:p>
          <a:p>
            <a:pPr lvl="1"/>
            <a:r>
              <a:rPr lang="en-US" dirty="0"/>
              <a:t>Fast growth </a:t>
            </a:r>
          </a:p>
          <a:p>
            <a:pPr lvl="1"/>
            <a:r>
              <a:rPr lang="en-US" dirty="0"/>
              <a:t>Modest Investment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9BA4CE-B5B6-4FDE-9CC7-767AB392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9385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9FB6A-F6C3-E651-4019-962E5BEB9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04CCB-FC77-C346-4897-7072FAEBC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Meetaverse</a:t>
            </a:r>
            <a:r>
              <a:rPr lang="en-US" dirty="0"/>
              <a:t> Presentation – Oded Napchi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2ED64-CB32-F209-B599-25220346BE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19A54E-34D4-605B-1170-3F3137A6B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1106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1A5BE-E979-1102-BE0E-45A30B7A6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35441-7E1B-20A7-7AD6-34D1F6D01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Beachheads and “Jobs to be Done”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23A4A-94C7-C558-B370-EF94E5C1E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4893647"/>
          </a:xfrm>
        </p:spPr>
        <p:txBody>
          <a:bodyPr/>
          <a:lstStyle/>
          <a:p>
            <a:r>
              <a:rPr lang="en-US" dirty="0"/>
              <a:t>How to accomplish “Jobs to be Done”?</a:t>
            </a:r>
          </a:p>
          <a:p>
            <a:pPr lvl="1"/>
            <a:r>
              <a:rPr lang="en-US" sz="2800" dirty="0"/>
              <a:t>Sell a product to “Get a Job Done” or </a:t>
            </a:r>
          </a:p>
          <a:p>
            <a:pPr lvl="1"/>
            <a:r>
              <a:rPr lang="en-US" sz="2800" dirty="0"/>
              <a:t>Deliver a “Job Done” </a:t>
            </a:r>
          </a:p>
          <a:p>
            <a:endParaRPr lang="en-US" sz="1000" dirty="0"/>
          </a:p>
          <a:p>
            <a:r>
              <a:rPr lang="en-US" dirty="0"/>
              <a:t>Many products are too complex for customers (Salesforce, Wix, accounting software, ….) </a:t>
            </a:r>
          </a:p>
          <a:p>
            <a:pPr lvl="1"/>
            <a:r>
              <a:rPr lang="en-US" dirty="0"/>
              <a:t>A thriving market of consultants and Value Added Resellers (VARs)</a:t>
            </a:r>
          </a:p>
          <a:p>
            <a:pPr lvl="1"/>
            <a:endParaRPr lang="en-US" sz="1000" dirty="0"/>
          </a:p>
          <a:p>
            <a:r>
              <a:rPr lang="en-US" dirty="0"/>
              <a:t>Many times it is easier to sell a “Job to be Done” as a service delivering the job done</a:t>
            </a:r>
            <a:br>
              <a:rPr lang="en-US" dirty="0"/>
            </a:br>
            <a:endParaRPr lang="en-US" sz="1100" dirty="0"/>
          </a:p>
          <a:p>
            <a:r>
              <a:rPr lang="en-US" dirty="0"/>
              <a:t>The service is provided by using internal technology (product) to reduce costs and increase scale </a:t>
            </a:r>
            <a:br>
              <a:rPr lang="en-US" dirty="0"/>
            </a:br>
            <a:r>
              <a:rPr lang="en-US" sz="1100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F11E81-3F0D-EAF6-3384-CD8916CB8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9376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2AE80-CA8B-4F64-84D0-BB09E24D0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441BC-0619-DA7B-E5BA-3FBE79DA3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Beachheads and “Jobs to be Done”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1CDD3-2DB7-987D-3B36-D841064F1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4785926"/>
          </a:xfrm>
        </p:spPr>
        <p:txBody>
          <a:bodyPr/>
          <a:lstStyle/>
          <a:p>
            <a:r>
              <a:rPr lang="en-US" dirty="0"/>
              <a:t>Much easier to sell the “job done” than to sell a product </a:t>
            </a:r>
          </a:p>
          <a:p>
            <a:endParaRPr lang="en-US" sz="1000" dirty="0"/>
          </a:p>
          <a:p>
            <a:r>
              <a:rPr lang="en-US" dirty="0"/>
              <a:t>In many cases the market for the “job done” is much larger than for a product to “get the job done” </a:t>
            </a:r>
            <a:br>
              <a:rPr lang="en-US" dirty="0"/>
            </a:br>
            <a:endParaRPr lang="en-US" sz="1000" dirty="0"/>
          </a:p>
          <a:p>
            <a:r>
              <a:rPr lang="en-US" dirty="0"/>
              <a:t>Customers pay for the internal product development and the end-result is a much better product because it is heavily used internally</a:t>
            </a:r>
          </a:p>
          <a:p>
            <a:endParaRPr lang="en-US" sz="1100" dirty="0"/>
          </a:p>
          <a:p>
            <a:r>
              <a:rPr lang="en-US" dirty="0"/>
              <a:t>A great way to identify market beachheads </a:t>
            </a:r>
          </a:p>
          <a:p>
            <a:endParaRPr lang="en-US" dirty="0"/>
          </a:p>
          <a:p>
            <a:r>
              <a:rPr lang="en-US" dirty="0"/>
              <a:t>Intelichain – a product or a solution?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99FB6D-9006-EA2F-ADCB-607E02A67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3503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922B3-4329-CC71-ED01-74D6D2884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BFE4B-C775-4B30-70BE-91E72DF54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Segmentation – ZoomInfo Case Study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76E07-BCC3-EAAB-70EB-7E13C85D2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535531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Founded in 2000 </a:t>
            </a:r>
          </a:p>
          <a:p>
            <a:pPr>
              <a:spcAft>
                <a:spcPts val="1200"/>
              </a:spcAft>
            </a:pPr>
            <a:r>
              <a:rPr lang="en-US" dirty="0"/>
              <a:t>Started selling in 2001 – Market segments not clear, pricing and packaging not clear </a:t>
            </a:r>
          </a:p>
          <a:p>
            <a:pPr>
              <a:spcAft>
                <a:spcPts val="1200"/>
              </a:spcAft>
            </a:pPr>
            <a:r>
              <a:rPr lang="en-US" dirty="0"/>
              <a:t>Recruiting market – three broad segments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Internal HR departments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Recruiting agencies – specialize in technical, sales, marketing, etc.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Head hunters </a:t>
            </a:r>
          </a:p>
          <a:p>
            <a:pPr>
              <a:spcAft>
                <a:spcPts val="1200"/>
              </a:spcAft>
            </a:pPr>
            <a:r>
              <a:rPr lang="en-US" dirty="0"/>
              <a:t>Stumbled upon Fortune 500 group of VP of HR </a:t>
            </a:r>
          </a:p>
          <a:p>
            <a:pPr>
              <a:spcAft>
                <a:spcPts val="1200"/>
              </a:spcAft>
            </a:pPr>
            <a:r>
              <a:rPr lang="en-US" dirty="0"/>
              <a:t>Expanded to head hunters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CDB656-B73F-FD2E-CEEF-6641AD644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0557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0C187-89D9-D82E-B6E9-55C563A70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41002-D366-A735-50DC-CC50F316F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Segmentation – ZoomInfo Case Study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31A68-344B-1020-0F2B-DFA895EB7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6" y="1161553"/>
            <a:ext cx="10303847" cy="5262979"/>
          </a:xfrm>
        </p:spPr>
        <p:txBody>
          <a:bodyPr/>
          <a:lstStyle/>
          <a:p>
            <a:r>
              <a:rPr lang="en-US" dirty="0"/>
              <a:t>Sales </a:t>
            </a:r>
          </a:p>
          <a:p>
            <a:pPr lvl="1"/>
            <a:r>
              <a:rPr lang="en-US" dirty="0"/>
              <a:t>2002 – $1.0m </a:t>
            </a:r>
          </a:p>
          <a:p>
            <a:pPr lvl="1"/>
            <a:r>
              <a:rPr lang="en-US" dirty="0"/>
              <a:t>2003 – $3.0m</a:t>
            </a:r>
          </a:p>
          <a:p>
            <a:pPr lvl="1"/>
            <a:r>
              <a:rPr lang="en-US" dirty="0"/>
              <a:t>2004 – $6.5m </a:t>
            </a:r>
          </a:p>
          <a:p>
            <a:pPr lvl="1"/>
            <a:r>
              <a:rPr lang="en-US" dirty="0"/>
              <a:t>2005 – $8.5m</a:t>
            </a:r>
            <a:br>
              <a:rPr lang="en-US" dirty="0"/>
            </a:br>
            <a:endParaRPr lang="en-US" sz="1000" dirty="0"/>
          </a:p>
          <a:p>
            <a:pPr>
              <a:spcAft>
                <a:spcPts val="1200"/>
              </a:spcAft>
            </a:pPr>
            <a:r>
              <a:rPr lang="en-US" dirty="0"/>
              <a:t>Published the ZoomInfo directory – a huge growth engine </a:t>
            </a:r>
          </a:p>
          <a:p>
            <a:pPr>
              <a:spcAft>
                <a:spcPts val="1200"/>
              </a:spcAft>
            </a:pPr>
            <a:r>
              <a:rPr lang="en-US" dirty="0"/>
              <a:t>Expanded from head hunters into Sales </a:t>
            </a:r>
          </a:p>
          <a:p>
            <a:pPr>
              <a:spcAft>
                <a:spcPts val="1200"/>
              </a:spcAft>
            </a:pPr>
            <a:r>
              <a:rPr lang="en-US" dirty="0"/>
              <a:t>Product did not fit the market 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Headhunters – looking for a needle in a haystack 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Sales people – want the entire haystack, but just 5 fields:  name, title, company, phone number, email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BB150B-7DD4-7EF4-6AD6-DD6C0B2BE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5020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6DD83-FE68-F143-0640-8B2A3493F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3100-CAC4-20AF-C4AA-62120AD3E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Segmentation – ZoomInfo Case Study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5CB7B-EDFF-6503-C302-B72A87A74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5355312"/>
          </a:xfrm>
        </p:spPr>
        <p:txBody>
          <a:bodyPr/>
          <a:lstStyle/>
          <a:p>
            <a:r>
              <a:rPr lang="en-US" dirty="0"/>
              <a:t>2010 – 2015  A new set of competitors came to the market. </a:t>
            </a:r>
          </a:p>
          <a:p>
            <a:endParaRPr lang="en-US" sz="1000" dirty="0"/>
          </a:p>
          <a:p>
            <a:pPr>
              <a:spcAft>
                <a:spcPts val="1200"/>
              </a:spcAft>
            </a:pPr>
            <a:r>
              <a:rPr lang="en-US" dirty="0"/>
              <a:t>Predictive sales and marketing platforms, such as:  </a:t>
            </a:r>
            <a:r>
              <a:rPr lang="en-US" dirty="0" err="1"/>
              <a:t>Mintigo</a:t>
            </a:r>
            <a:r>
              <a:rPr lang="en-US" dirty="0"/>
              <a:t>, Infer, Lattice, </a:t>
            </a:r>
            <a:r>
              <a:rPr lang="en-US" dirty="0" err="1"/>
              <a:t>LeadSpace</a:t>
            </a:r>
            <a:r>
              <a:rPr lang="en-US" dirty="0"/>
              <a:t>, </a:t>
            </a:r>
            <a:r>
              <a:rPr lang="en-US" dirty="0" err="1"/>
              <a:t>EverString</a:t>
            </a:r>
            <a:r>
              <a:rPr lang="en-US" dirty="0"/>
              <a:t>, and others </a:t>
            </a:r>
          </a:p>
          <a:p>
            <a:pPr>
              <a:spcAft>
                <a:spcPts val="1200"/>
              </a:spcAft>
            </a:pPr>
            <a:r>
              <a:rPr lang="en-US" dirty="0"/>
              <a:t>Helping companies define their Ideal Customer Profile (ICP) from data in the CRM </a:t>
            </a:r>
          </a:p>
          <a:p>
            <a:pPr>
              <a:spcAft>
                <a:spcPts val="1200"/>
              </a:spcAft>
            </a:pPr>
            <a:r>
              <a:rPr lang="en-US" dirty="0"/>
              <a:t>All competitors failed, but the problem of identifying ICP is critical and not solved </a:t>
            </a:r>
          </a:p>
          <a:p>
            <a:endParaRPr lang="en-US" dirty="0"/>
          </a:p>
          <a:p>
            <a:r>
              <a:rPr lang="en-US" dirty="0"/>
              <a:t>Additional competition came from a new set of people-information players: </a:t>
            </a:r>
            <a:r>
              <a:rPr lang="en-US" dirty="0" err="1"/>
              <a:t>Lusha</a:t>
            </a:r>
            <a:r>
              <a:rPr lang="en-US" dirty="0"/>
              <a:t>, Apollo, </a:t>
            </a:r>
            <a:r>
              <a:rPr lang="en-US" dirty="0" err="1"/>
              <a:t>Pipl</a:t>
            </a:r>
            <a:r>
              <a:rPr lang="en-US" dirty="0"/>
              <a:t>, and many others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E8F49-E889-85E4-7858-CAC2B5C15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9443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2FA01-5570-D2FD-48B3-727196FF1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Customer Profile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DDED0-3BAB-C77E-CC8B-F14A987C7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4370427"/>
          </a:xfrm>
        </p:spPr>
        <p:txBody>
          <a:bodyPr/>
          <a:lstStyle/>
          <a:p>
            <a:r>
              <a:rPr lang="en-US" dirty="0"/>
              <a:t>Ideal Customer Profile is unique to each company based on what they sell and the packaging and pricing of their product or service </a:t>
            </a:r>
          </a:p>
          <a:p>
            <a:endParaRPr lang="en-US" dirty="0"/>
          </a:p>
          <a:p>
            <a:r>
              <a:rPr lang="en-US" dirty="0"/>
              <a:t>Examples:  Who are the ICP for these products </a:t>
            </a:r>
          </a:p>
          <a:p>
            <a:pPr lvl="1"/>
            <a:r>
              <a:rPr lang="en-US" dirty="0"/>
              <a:t>Refrigerated trucks</a:t>
            </a:r>
          </a:p>
          <a:p>
            <a:pPr lvl="1"/>
            <a:r>
              <a:rPr lang="en-US" dirty="0"/>
              <a:t>Patent litigation </a:t>
            </a:r>
          </a:p>
          <a:p>
            <a:pPr lvl="1"/>
            <a:r>
              <a:rPr lang="en-US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Gas chromatography analyzer </a:t>
            </a:r>
          </a:p>
          <a:p>
            <a:pPr lvl="1"/>
            <a:r>
              <a:rPr lang="en-US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Marketing Automation platform </a:t>
            </a:r>
          </a:p>
          <a:p>
            <a:pPr lvl="1"/>
            <a:r>
              <a:rPr lang="en-US" dirty="0">
                <a:solidFill>
                  <a:srgbClr val="474747"/>
                </a:solidFill>
              </a:rPr>
              <a:t>Night vision goggles </a:t>
            </a:r>
          </a:p>
          <a:p>
            <a:pPr lvl="1"/>
            <a:r>
              <a:rPr lang="en-US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Etc. Etc. 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2A6E93-E28C-8BDE-9E9E-8F1D0D494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9758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EC006-F0F5-64E8-2E05-AD931767E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0127B-77A3-A09C-0D3A-4010433DB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Customer Profile – Company Attributes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F4F28-6C66-8C8E-0069-E7B9A2D24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5847755"/>
          </a:xfrm>
        </p:spPr>
        <p:txBody>
          <a:bodyPr/>
          <a:lstStyle/>
          <a:p>
            <a:r>
              <a:rPr lang="en-US" dirty="0"/>
              <a:t>Extended ZoomInfo product to include “Company Attributes”</a:t>
            </a:r>
          </a:p>
          <a:p>
            <a:r>
              <a:rPr lang="en-US" dirty="0"/>
              <a:t>Company attributes is an unlimited list of attributes, or tags, ZoomInfo can attach to any company.</a:t>
            </a:r>
          </a:p>
          <a:p>
            <a:r>
              <a:rPr lang="en-US" dirty="0"/>
              <a:t>Such as:</a:t>
            </a:r>
          </a:p>
          <a:p>
            <a:pPr lvl="1"/>
            <a:r>
              <a:rPr lang="en-US" dirty="0"/>
              <a:t>Number of sales people </a:t>
            </a:r>
          </a:p>
          <a:p>
            <a:pPr lvl="1"/>
            <a:r>
              <a:rPr lang="en-US" dirty="0"/>
              <a:t>The ratio of software engineers to sales people </a:t>
            </a:r>
          </a:p>
          <a:p>
            <a:pPr lvl="1"/>
            <a:r>
              <a:rPr lang="en-US" dirty="0"/>
              <a:t>The ratio of VP level execs to total number of employees </a:t>
            </a:r>
          </a:p>
          <a:p>
            <a:pPr lvl="1"/>
            <a:r>
              <a:rPr lang="en-US" dirty="0"/>
              <a:t>Sales per employee </a:t>
            </a:r>
          </a:p>
          <a:p>
            <a:pPr lvl="1"/>
            <a:r>
              <a:rPr lang="en-US" dirty="0"/>
              <a:t>Is the CEO a woman </a:t>
            </a:r>
          </a:p>
          <a:p>
            <a:pPr lvl="1"/>
            <a:r>
              <a:rPr lang="en-US" dirty="0"/>
              <a:t>Does the company have a manufacturing facility</a:t>
            </a:r>
          </a:p>
          <a:p>
            <a:pPr lvl="1"/>
            <a:r>
              <a:rPr lang="en-US" dirty="0"/>
              <a:t>Does the company have a warehouse </a:t>
            </a:r>
          </a:p>
          <a:p>
            <a:pPr lvl="1"/>
            <a:r>
              <a:rPr lang="en-US" dirty="0"/>
              <a:t>Is the company using a CRM and which one </a:t>
            </a:r>
          </a:p>
          <a:p>
            <a:pPr lvl="1"/>
            <a:r>
              <a:rPr lang="en-US" dirty="0"/>
              <a:t>And on and on ….. 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073DC-BC45-4BCD-D1B7-3146953B7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407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F3DEB-11AF-0B9C-3D07-EEF9A15C4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DFB57-6300-44FB-A881-018127E4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Customer Profile – Company Attributes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704FC-0164-1974-7010-301A65B12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6093976"/>
          </a:xfrm>
        </p:spPr>
        <p:txBody>
          <a:bodyPr/>
          <a:lstStyle/>
          <a:p>
            <a:r>
              <a:rPr lang="en-US" dirty="0"/>
              <a:t>How can it be done? </a:t>
            </a:r>
          </a:p>
          <a:p>
            <a:endParaRPr lang="en-US" dirty="0"/>
          </a:p>
          <a:p>
            <a:pPr lvl="1"/>
            <a:r>
              <a:rPr lang="en-US" dirty="0"/>
              <a:t>Number of sales people – ZoomInfo count by title </a:t>
            </a:r>
          </a:p>
          <a:p>
            <a:pPr lvl="1"/>
            <a:r>
              <a:rPr lang="en-US" dirty="0"/>
              <a:t>The ratio of software engineers to sales people – ZI count by title </a:t>
            </a:r>
          </a:p>
          <a:p>
            <a:pPr lvl="1"/>
            <a:r>
              <a:rPr lang="en-US" dirty="0"/>
              <a:t>The ratio of VP level execs to total number of employees - ZI count by title </a:t>
            </a:r>
          </a:p>
          <a:p>
            <a:pPr lvl="1"/>
            <a:r>
              <a:rPr lang="en-US" dirty="0"/>
              <a:t>Sales per employee – Mainly for public companies from SEC filings</a:t>
            </a:r>
          </a:p>
          <a:p>
            <a:pPr lvl="1"/>
            <a:r>
              <a:rPr lang="en-US" dirty="0"/>
              <a:t>Is the CEO a woman – Analyze the name of the CEO </a:t>
            </a:r>
          </a:p>
          <a:p>
            <a:pPr lvl="1"/>
            <a:r>
              <a:rPr lang="en-US" dirty="0"/>
              <a:t>Does the company have a manufacturing facility – Titles, Job postings, can provide geography as well</a:t>
            </a:r>
          </a:p>
          <a:p>
            <a:pPr lvl="1"/>
            <a:r>
              <a:rPr lang="en-US" dirty="0"/>
              <a:t>Does the company have a warehouse – Title, job postings</a:t>
            </a:r>
          </a:p>
          <a:p>
            <a:pPr lvl="1"/>
            <a:r>
              <a:rPr lang="en-US" dirty="0"/>
              <a:t>Is the company using a CRM and which one – Title, job posting, website hooks </a:t>
            </a:r>
          </a:p>
          <a:p>
            <a:pPr lvl="1"/>
            <a:r>
              <a:rPr lang="en-US" dirty="0"/>
              <a:t>And on and on ….. 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4E7540-61F0-80CB-FECA-0F155082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5743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944798" y="373648"/>
            <a:ext cx="8384214" cy="587223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dirty="0"/>
              <a:t>SmartUp</a:t>
            </a:r>
            <a:r>
              <a:rPr spc="3" dirty="0"/>
              <a:t> </a:t>
            </a:r>
            <a:r>
              <a:rPr spc="-6" dirty="0"/>
              <a:t>Academy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4798" y="1333316"/>
            <a:ext cx="8755045" cy="86916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0" algn="l" defTabSz="554492" rtl="0" eaLnBrk="1" fontAlgn="auto" latinLnBrk="0" hangingPunct="1">
              <a:lnSpc>
                <a:spcPct val="100499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sz="2800" b="0" i="0" u="none" strike="noStrike" kern="0" cap="none" spc="-15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</a:t>
            </a:r>
            <a:r>
              <a:rPr kumimoji="0" sz="2800" b="0" i="0" u="none" strike="noStrike" kern="0" cap="none" spc="-12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</a:t>
            </a:r>
            <a:r>
              <a:rPr kumimoji="0" sz="2800" b="0" i="0" u="none" strike="noStrike" kern="0" cap="none" spc="-12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teach</a:t>
            </a:r>
            <a:r>
              <a:rPr kumimoji="0" sz="2800" b="0" i="0" u="none" strike="noStrike" kern="0" cap="none" spc="-12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sz="2800" b="0" i="0" u="none" strike="noStrike" kern="0" cap="none" spc="-12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-12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engineering </a:t>
            </a:r>
            <a:r>
              <a:rPr kumimoji="0" sz="2800" b="1" i="0" u="none" strike="noStrike" kern="0" cap="none" spc="-6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profession</a:t>
            </a:r>
            <a:r>
              <a:rPr kumimoji="0" sz="2800" b="0" i="0" u="none" strike="noStrike" kern="0" cap="none" spc="-6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sz="2800" b="0" i="0" u="none" strike="noStrike" kern="0" cap="none" spc="-3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building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uccessful</a:t>
            </a:r>
            <a:r>
              <a:rPr kumimoji="0" sz="2800" b="0" i="0" u="none" strike="noStrike" kern="0" cap="none" spc="-3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-6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companies</a:t>
            </a:r>
            <a:r>
              <a:rPr kumimoji="0" lang="en-US" sz="2800" b="0" i="0" u="none" strike="noStrike" kern="0" cap="none" spc="-6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(…work in progress)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985446-98E1-4E23-ACD8-139EE917C2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7" t="23526" r="18584" b="2735"/>
          <a:stretch/>
        </p:blipFill>
        <p:spPr>
          <a:xfrm>
            <a:off x="7814286" y="2961710"/>
            <a:ext cx="4325659" cy="29334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7117BC-BB25-4361-A55A-BB9FE9E25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98" y="989152"/>
            <a:ext cx="5682197" cy="44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6035A3-ED03-A77E-EDDD-2FB42226409D}"/>
              </a:ext>
            </a:extLst>
          </p:cNvPr>
          <p:cNvSpPr txBox="1"/>
          <p:nvPr/>
        </p:nvSpPr>
        <p:spPr>
          <a:xfrm>
            <a:off x="944798" y="2285985"/>
            <a:ext cx="6651812" cy="3673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Foundations Course 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three pillars for a successful company:</a:t>
            </a:r>
            <a:b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Profitable 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Fast growing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Modest investment</a:t>
            </a:r>
            <a:b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Workshops – S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pecific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ubjects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4-5 years Residency Program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9455C-CC09-61DA-3930-4E820387E5D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EBD5D0-E921-5251-BF6F-346991245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3645" y="236448"/>
            <a:ext cx="1507845" cy="430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637CB-3E67-12CA-8CA6-D51CC2B3C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D9FB9-87D7-C3BB-C3CF-94E82DE73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Customer Profile – Job to be Done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308E3-8139-E151-A062-A75533D8F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3262432"/>
          </a:xfrm>
        </p:spPr>
        <p:txBody>
          <a:bodyPr/>
          <a:lstStyle/>
          <a:p>
            <a:r>
              <a:rPr lang="en-US" dirty="0"/>
              <a:t>An open opportunity….</a:t>
            </a:r>
          </a:p>
          <a:p>
            <a:r>
              <a:rPr lang="en-US" dirty="0"/>
              <a:t>Probably better done as a service </a:t>
            </a:r>
          </a:p>
          <a:p>
            <a:r>
              <a:rPr lang="en-US" dirty="0"/>
              <a:t>Can easily be extended to vertical markets – specific lists of ICPs to specific market segments </a:t>
            </a:r>
          </a:p>
          <a:p>
            <a:r>
              <a:rPr lang="en-US" dirty="0"/>
              <a:t>For example:  </a:t>
            </a:r>
          </a:p>
          <a:p>
            <a:pPr lvl="1"/>
            <a:r>
              <a:rPr lang="en-US" dirty="0"/>
              <a:t>A list of all companies that have truck fleets of more than 5 trucks </a:t>
            </a:r>
          </a:p>
          <a:p>
            <a:pPr lvl="1"/>
            <a:r>
              <a:rPr lang="en-US" dirty="0"/>
              <a:t>A list of all companies that have chemical analysis labs </a:t>
            </a:r>
          </a:p>
          <a:p>
            <a:pPr lvl="1"/>
            <a:r>
              <a:rPr lang="en-US" dirty="0"/>
              <a:t>A list of all companies that have more than 10 software engineers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C6D326-F1D8-116A-744D-89FBF99A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5199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9894-D7B3-D19E-347B-02E8DD21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we have more time?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622FA-4768-6D04-FCD1-357687AC6C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A41155-6919-9BB0-BC50-6B68C7005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708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9D03C-C588-956A-3C78-7A13D7655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433468"/>
            <a:ext cx="9476719" cy="1189428"/>
          </a:xfrm>
        </p:spPr>
        <p:txBody>
          <a:bodyPr/>
          <a:lstStyle/>
          <a:p>
            <a:pPr rtl="0"/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"/>
                <a:ea typeface="+mn-ea"/>
                <a:cs typeface="Comfortaa Medium"/>
              </a:rPr>
              <a:t>The Lea</a:t>
            </a:r>
            <a:r>
              <a:rPr lang="en-US" sz="4000" b="1" kern="0" dirty="0">
                <a:solidFill>
                  <a:schemeClr val="tx1"/>
                </a:solidFill>
                <a:latin typeface="Comfortaa"/>
                <a:cs typeface="Comfortaa Medium"/>
              </a:rPr>
              <a:t>n Startup, and Market Beach-heads</a:t>
            </a:r>
            <a:b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"/>
                <a:ea typeface="+mn-ea"/>
                <a:cs typeface="Comfortaa Medium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FA41D-4F21-CD0F-1321-9E58EF726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4616648"/>
          </a:xfrm>
        </p:spPr>
        <p:txBody>
          <a:bodyPr/>
          <a:lstStyle/>
          <a:p>
            <a:r>
              <a:rPr lang="en-US" dirty="0"/>
              <a:t>Review of the main points of the book “The Lean Startup” </a:t>
            </a:r>
          </a:p>
          <a:p>
            <a:r>
              <a:rPr lang="en-US" dirty="0"/>
              <a:t>Compare them to certain points of the SmartUp methodology</a:t>
            </a:r>
          </a:p>
          <a:p>
            <a:r>
              <a:rPr lang="en-US" dirty="0"/>
              <a:t>Expand on the concept of Market Beach-heads and Growth Engines and their impact on profitability, fast growth and modest investment </a:t>
            </a:r>
          </a:p>
          <a:p>
            <a:r>
              <a:rPr lang="en-US" dirty="0"/>
              <a:t>Oded Napchi presents his company </a:t>
            </a:r>
            <a:r>
              <a:rPr lang="en-US" dirty="0" err="1"/>
              <a:t>Meetaverse</a:t>
            </a:r>
            <a:r>
              <a:rPr lang="en-US" dirty="0"/>
              <a:t>, to discuss Beach-heads and Growth Engines </a:t>
            </a:r>
          </a:p>
          <a:p>
            <a:r>
              <a:rPr lang="en-US" dirty="0"/>
              <a:t>Discuss two other examples – </a:t>
            </a:r>
          </a:p>
          <a:p>
            <a:pPr lvl="1"/>
            <a:r>
              <a:rPr lang="en-US" dirty="0"/>
              <a:t>ZoomInfo market expansion from recruiting to sales </a:t>
            </a:r>
          </a:p>
          <a:p>
            <a:pPr lvl="1"/>
            <a:r>
              <a:rPr lang="en-US" dirty="0"/>
              <a:t>ZoomInfo Company Attributes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BA52B2-56D3-D0F3-1393-BB8EFC476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0068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0A065-8D5D-E64C-A3B4-55F0ED54F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E06FB-930D-41FA-F29A-5EAD43873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433468"/>
            <a:ext cx="9476719" cy="1189428"/>
          </a:xfrm>
        </p:spPr>
        <p:txBody>
          <a:bodyPr/>
          <a:lstStyle/>
          <a:p>
            <a:pPr rtl="0"/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"/>
                <a:ea typeface="+mn-ea"/>
                <a:cs typeface="Comfortaa Medium"/>
              </a:rPr>
              <a:t>The Lea</a:t>
            </a:r>
            <a:r>
              <a:rPr lang="en-US" sz="4000" b="1" kern="0" dirty="0">
                <a:solidFill>
                  <a:schemeClr val="tx1"/>
                </a:solidFill>
                <a:latin typeface="Comfortaa"/>
                <a:cs typeface="Comfortaa Medium"/>
              </a:rPr>
              <a:t>n Startup, and Market Beach-heads</a:t>
            </a:r>
            <a:b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"/>
                <a:ea typeface="+mn-ea"/>
                <a:cs typeface="Comfortaa Medium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49240-4667-55BF-FF33-6F5E464D1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326243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Extend the notion of “Market Product Fit” and discuss two options:</a:t>
            </a:r>
          </a:p>
          <a:p>
            <a:pPr lvl="1"/>
            <a:r>
              <a:rPr lang="en-US" dirty="0"/>
              <a:t>Selling a product to “Get the Job Done” or </a:t>
            </a:r>
          </a:p>
          <a:p>
            <a:pPr lvl="1"/>
            <a:r>
              <a:rPr lang="en-US" dirty="0"/>
              <a:t>selling a service to “Get the Job Done” 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subject of our next lecture 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BFE082-2713-B914-76C1-98BCAFC38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6676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43E31-5054-8B67-F0DF-73FF73CD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Lean Startup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53EC6D-081F-BB81-A9AC-C9FD4049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277" y="1191816"/>
            <a:ext cx="3965390" cy="53598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51A047-2C70-77B3-D723-A154A7179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859" y="1191816"/>
            <a:ext cx="3634580" cy="535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6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19CBE-F272-3E79-F09B-BBC19E083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Lean Startup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FCE46-143B-086B-8C79-B72332C6E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345820"/>
            <a:ext cx="10303847" cy="464742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 highly popular “bible” in the startup community </a:t>
            </a:r>
          </a:p>
          <a:p>
            <a:pPr>
              <a:spcAft>
                <a:spcPts val="1200"/>
              </a:spcAft>
            </a:pPr>
            <a:r>
              <a:rPr lang="en-US" dirty="0"/>
              <a:t>Focuses mainly on the important task of </a:t>
            </a:r>
            <a:br>
              <a:rPr lang="en-US" dirty="0"/>
            </a:br>
            <a:r>
              <a:rPr lang="en-US" dirty="0"/>
              <a:t>“Product-Market fit” </a:t>
            </a:r>
          </a:p>
          <a:p>
            <a:pPr>
              <a:spcAft>
                <a:spcPts val="1200"/>
              </a:spcAft>
            </a:pPr>
            <a:r>
              <a:rPr lang="en-US" dirty="0"/>
              <a:t>What does “Lean” mean in this context </a:t>
            </a:r>
          </a:p>
          <a:p>
            <a:pPr>
              <a:spcAft>
                <a:spcPts val="1200"/>
              </a:spcAft>
            </a:pPr>
            <a:r>
              <a:rPr lang="en-US" dirty="0"/>
              <a:t>However…  the book provides a methodology only for the process of “Product Market Fit”. </a:t>
            </a:r>
          </a:p>
          <a:p>
            <a:pPr>
              <a:spcAft>
                <a:spcPts val="1200"/>
              </a:spcAft>
            </a:pPr>
            <a:r>
              <a:rPr lang="en-US" dirty="0"/>
              <a:t>It does not provide a methodology for the entire challenge of building a successful new startup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19B4D-7306-95CB-1AB7-BC73B4E9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972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3B05E-48E1-5EF4-F536-D5E6B4AAB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A0B69-7155-0ABA-9B07-5159379D0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433468"/>
            <a:ext cx="9476719" cy="1147750"/>
          </a:xfrm>
        </p:spPr>
        <p:txBody>
          <a:bodyPr/>
          <a:lstStyle/>
          <a:p>
            <a:r>
              <a:rPr lang="en-US" dirty="0"/>
              <a:t>The Lean Startup Method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AF4A4-A75C-3799-05E5-58805FB4A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253886"/>
            <a:ext cx="10538863" cy="5170646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/>
              <a:t>THE LEAN STARTUP METHOD</a:t>
            </a:r>
          </a:p>
          <a:p>
            <a:pPr marL="0" indent="0" algn="ctr">
              <a:buNone/>
            </a:pPr>
            <a:r>
              <a:rPr lang="en-US" sz="2000" dirty="0"/>
              <a:t>Excerpt from the book introduction </a:t>
            </a:r>
          </a:p>
          <a:p>
            <a:pPr marL="0" indent="0">
              <a:buNone/>
            </a:pPr>
            <a:r>
              <a:rPr lang="en-US" dirty="0"/>
              <a:t>This is a book for entrepreneurs and the people who hold them</a:t>
            </a:r>
          </a:p>
          <a:p>
            <a:pPr marL="0" indent="0">
              <a:buNone/>
            </a:pPr>
            <a:r>
              <a:rPr lang="en-US" dirty="0"/>
              <a:t>accountable. The five principles of the Lean Startup, which inform</a:t>
            </a:r>
          </a:p>
          <a:p>
            <a:pPr marL="0" indent="0">
              <a:buNone/>
            </a:pPr>
            <a:r>
              <a:rPr lang="en-US" dirty="0"/>
              <a:t>all three parts of this book, are as follows: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Entrepreneurs are everywhere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Entrepreneurship is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Validated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Build-Measure-Learn cycles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Innovation accounting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7B14A3-77FE-638F-711F-CB9B5696D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2490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A0D00-C6BD-3A03-152E-B935DC235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685CE-7218-4C8E-4544-2BC035DC6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433468"/>
            <a:ext cx="9476719" cy="1147750"/>
          </a:xfrm>
        </p:spPr>
        <p:txBody>
          <a:bodyPr/>
          <a:lstStyle/>
          <a:p>
            <a:r>
              <a:rPr lang="en-US" dirty="0"/>
              <a:t>The Lean Startup Method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9E6E2-A483-71CB-105D-6DF3ECF23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419881"/>
            <a:ext cx="5639603" cy="4678204"/>
          </a:xfrm>
        </p:spPr>
        <p:txBody>
          <a:bodyPr/>
          <a:lstStyle/>
          <a:p>
            <a:pPr marL="0" indent="0" algn="l">
              <a:buNone/>
            </a:pPr>
            <a:r>
              <a:rPr lang="en-US" sz="1600" dirty="0"/>
              <a:t>Excerpt from the book introduction </a:t>
            </a:r>
          </a:p>
          <a:p>
            <a:pPr marL="0" indent="0">
              <a:buNone/>
            </a:pPr>
            <a:endParaRPr lang="en-US" sz="800" dirty="0"/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Build-Measure-Learn</a:t>
            </a:r>
            <a:br>
              <a:rPr lang="en-US" dirty="0"/>
            </a:br>
            <a:endParaRPr lang="en-US" sz="1200" dirty="0"/>
          </a:p>
          <a:p>
            <a:pPr lvl="1"/>
            <a:r>
              <a:rPr lang="en-US" dirty="0"/>
              <a:t>Build-Measure-Learn. The fundamental activity of a startup is to turn ideas into products, measure how </a:t>
            </a:r>
            <a:r>
              <a:rPr lang="en-US" b="1" u="sng" dirty="0"/>
              <a:t>customers</a:t>
            </a:r>
            <a:r>
              <a:rPr lang="en-US" dirty="0"/>
              <a:t> respond, and then learn whether to pivot or persevere.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All successful startup processes should be geared to accelerate that feedback loop.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6D4D05-287A-919D-4AD6-2402FC95C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6C462D-206D-4074-92A7-62DB14AE6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483" y="1114102"/>
            <a:ext cx="5068007" cy="46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3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1981</Words>
  <Application>Microsoft Macintosh PowerPoint</Application>
  <PresentationFormat>Widescreen</PresentationFormat>
  <Paragraphs>274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Aptos</vt:lpstr>
      <vt:lpstr>Arial</vt:lpstr>
      <vt:lpstr>Calibri</vt:lpstr>
      <vt:lpstr>Comfortaa</vt:lpstr>
      <vt:lpstr>Comfortaa Medium</vt:lpstr>
      <vt:lpstr>Courier New</vt:lpstr>
      <vt:lpstr>Lato Light</vt:lpstr>
      <vt:lpstr>Symbol</vt:lpstr>
      <vt:lpstr>2_Office Theme</vt:lpstr>
      <vt:lpstr>1_Office Theme</vt:lpstr>
      <vt:lpstr>3_Office Theme</vt:lpstr>
      <vt:lpstr>4_Office Theme</vt:lpstr>
      <vt:lpstr>PowerPoint Presentation</vt:lpstr>
      <vt:lpstr>The SmartUp Founding Team</vt:lpstr>
      <vt:lpstr>SmartUp Academy</vt:lpstr>
      <vt:lpstr>The Lean Startup, and Market Beach-heads </vt:lpstr>
      <vt:lpstr>The Lean Startup, and Market Beach-heads </vt:lpstr>
      <vt:lpstr>The Lean Startup</vt:lpstr>
      <vt:lpstr>The Lean Startup </vt:lpstr>
      <vt:lpstr>The Lean Startup Method  </vt:lpstr>
      <vt:lpstr>The Lean Startup Method  </vt:lpstr>
      <vt:lpstr>MVP – Minimum Viable Product </vt:lpstr>
      <vt:lpstr>SmartUp – Market Beachheads</vt:lpstr>
      <vt:lpstr>Restaurant Delivery </vt:lpstr>
      <vt:lpstr>Different market segments for VPN </vt:lpstr>
      <vt:lpstr>When should I use a VPN?</vt:lpstr>
      <vt:lpstr>Fitbit, Dropbox  </vt:lpstr>
      <vt:lpstr>SmartUp – Market Product Fit </vt:lpstr>
      <vt:lpstr>How to Discover Your Company’s Beachhead?</vt:lpstr>
      <vt:lpstr>SmartUp – Market Product Fit </vt:lpstr>
      <vt:lpstr>SmartUp Market Beachheads and Growth Engines </vt:lpstr>
      <vt:lpstr>Examples of Growth Engines </vt:lpstr>
      <vt:lpstr>Meetaverse Presentation – Oded Napchi  </vt:lpstr>
      <vt:lpstr>Market Beachheads and “Jobs to be Done” </vt:lpstr>
      <vt:lpstr>Market Beachheads and “Jobs to be Done” </vt:lpstr>
      <vt:lpstr>Market Segmentation – ZoomInfo Case Study </vt:lpstr>
      <vt:lpstr>Market Segmentation – ZoomInfo Case Study </vt:lpstr>
      <vt:lpstr>Market Segmentation – ZoomInfo Case Study </vt:lpstr>
      <vt:lpstr>Ideal Customer Profile </vt:lpstr>
      <vt:lpstr>Ideal Customer Profile – Company Attributes </vt:lpstr>
      <vt:lpstr>Ideal Customer Profile – Company Attributes </vt:lpstr>
      <vt:lpstr>Ideal Customer Profile – Job to be Done </vt:lpstr>
      <vt:lpstr>Do we have more time?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Yonatan Stern</dc:creator>
  <cp:lastModifiedBy>Yonatan Stern</cp:lastModifiedBy>
  <cp:revision>9</cp:revision>
  <cp:lastPrinted>2024-11-30T20:11:55Z</cp:lastPrinted>
  <dcterms:created xsi:type="dcterms:W3CDTF">2024-11-29T10:23:26Z</dcterms:created>
  <dcterms:modified xsi:type="dcterms:W3CDTF">2024-12-04T13:49:39Z</dcterms:modified>
</cp:coreProperties>
</file>