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60" r:id="rId2"/>
  </p:sldMasterIdLst>
  <p:notesMasterIdLst>
    <p:notesMasterId r:id="rId63"/>
  </p:notesMasterIdLst>
  <p:sldIdLst>
    <p:sldId id="524" r:id="rId3"/>
    <p:sldId id="638" r:id="rId4"/>
    <p:sldId id="578" r:id="rId5"/>
    <p:sldId id="680" r:id="rId6"/>
    <p:sldId id="681" r:id="rId7"/>
    <p:sldId id="639" r:id="rId8"/>
    <p:sldId id="643" r:id="rId9"/>
    <p:sldId id="677" r:id="rId10"/>
    <p:sldId id="671" r:id="rId11"/>
    <p:sldId id="646" r:id="rId12"/>
    <p:sldId id="641" r:id="rId13"/>
    <p:sldId id="642" r:id="rId14"/>
    <p:sldId id="672" r:id="rId15"/>
    <p:sldId id="647" r:id="rId16"/>
    <p:sldId id="648" r:id="rId17"/>
    <p:sldId id="650" r:id="rId18"/>
    <p:sldId id="649" r:id="rId19"/>
    <p:sldId id="645" r:id="rId20"/>
    <p:sldId id="673" r:id="rId21"/>
    <p:sldId id="674" r:id="rId22"/>
    <p:sldId id="653" r:id="rId23"/>
    <p:sldId id="654" r:id="rId24"/>
    <p:sldId id="675" r:id="rId25"/>
    <p:sldId id="678" r:id="rId26"/>
    <p:sldId id="684" r:id="rId27"/>
    <p:sldId id="682" r:id="rId28"/>
    <p:sldId id="659" r:id="rId29"/>
    <p:sldId id="683" r:id="rId30"/>
    <p:sldId id="657" r:id="rId31"/>
    <p:sldId id="656" r:id="rId32"/>
    <p:sldId id="689" r:id="rId33"/>
    <p:sldId id="688" r:id="rId34"/>
    <p:sldId id="690" r:id="rId35"/>
    <p:sldId id="691" r:id="rId36"/>
    <p:sldId id="685" r:id="rId37"/>
    <p:sldId id="703" r:id="rId38"/>
    <p:sldId id="652" r:id="rId39"/>
    <p:sldId id="655" r:id="rId40"/>
    <p:sldId id="699" r:id="rId41"/>
    <p:sldId id="693" r:id="rId42"/>
    <p:sldId id="694" r:id="rId43"/>
    <p:sldId id="695" r:id="rId44"/>
    <p:sldId id="644" r:id="rId45"/>
    <p:sldId id="660" r:id="rId46"/>
    <p:sldId id="696" r:id="rId47"/>
    <p:sldId id="661" r:id="rId48"/>
    <p:sldId id="700" r:id="rId49"/>
    <p:sldId id="651" r:id="rId50"/>
    <p:sldId id="702" r:id="rId51"/>
    <p:sldId id="662" r:id="rId52"/>
    <p:sldId id="697" r:id="rId53"/>
    <p:sldId id="698" r:id="rId54"/>
    <p:sldId id="664" r:id="rId55"/>
    <p:sldId id="665" r:id="rId56"/>
    <p:sldId id="666" r:id="rId57"/>
    <p:sldId id="667" r:id="rId58"/>
    <p:sldId id="668" r:id="rId59"/>
    <p:sldId id="669" r:id="rId60"/>
    <p:sldId id="670" r:id="rId61"/>
    <p:sldId id="640" r:id="rId62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4" autoAdjust="0"/>
    <p:restoredTop sz="94694"/>
  </p:normalViewPr>
  <p:slideViewPr>
    <p:cSldViewPr snapToGrid="0">
      <p:cViewPr varScale="1">
        <p:scale>
          <a:sx n="95" d="100"/>
          <a:sy n="95" d="100"/>
        </p:scale>
        <p:origin x="1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05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3B75E-DF8F-44C2-A9F4-515C5624051B}" type="datetimeFigureOut">
              <a:rPr lang="en-IL" smtClean="0"/>
              <a:t>03/11/2024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80757-9FED-487E-94B3-87D212BBF77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5155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27C420-0933-4FF8-972B-334922133F57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421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27C420-0933-4FF8-972B-334922133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134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80757-9FED-487E-94B3-87D212BBF770}" type="slidenum">
              <a:rPr lang="en-IL" smtClean="0"/>
              <a:t>37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9343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077" y="433468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1908215"/>
          </a:xfrm>
        </p:spPr>
        <p:txBody>
          <a:bodyPr lIns="0" tIns="0" rIns="0" bIns="0"/>
          <a:lstStyle>
            <a:lvl1pPr marL="457200" indent="-457200">
              <a:buFont typeface="Arial" panose="020B0604020202020204" pitchFamily="34" charset="0"/>
              <a:buChar char="•"/>
              <a:defRPr sz="2800" b="0" i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endParaRPr lang="en-US" dirty="0"/>
          </a:p>
          <a:p>
            <a:pPr lvl="1"/>
            <a:r>
              <a:rPr lang="en-US" dirty="0"/>
              <a:t>	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601BDD-711C-4838-89D8-23DC4B789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077" y="964667"/>
            <a:ext cx="5681964" cy="4267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530B5-DEDF-4A59-90E7-AEC03CC26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08059-6B0D-4615-BDD1-8E86BF2D4A19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51791-3145-497C-B39B-091452077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</a:p>
        </p:txBody>
      </p:sp>
    </p:spTree>
    <p:extLst>
      <p:ext uri="{BB962C8B-B14F-4D97-AF65-F5344CB8AC3E}">
        <p14:creationId xmlns:p14="http://schemas.microsoft.com/office/powerpoint/2010/main" val="125200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D804B-20C1-4BA7-B441-B091B5535A23}" type="datetime1">
              <a:rPr lang="en-US" smtClean="0"/>
              <a:t>11/3/2024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99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44798" y="888061"/>
            <a:ext cx="8384214" cy="5872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748520" y="4500482"/>
            <a:ext cx="6498806" cy="3825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86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chemeClr val="tx2">
                    <a:lumMod val="75000"/>
                  </a:schemeClr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57DCE-9756-4A9A-A823-5BB7FA1C10EA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1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94A3F-665C-40F9-87E4-DEAFA8AFDD42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62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9B2DD-E57B-4707-92A9-7D9335A9AC93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08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12A586-EBF0-4F25-AD2E-B73DA264125F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32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44798" y="888061"/>
            <a:ext cx="8384214" cy="5872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748520" y="4500482"/>
            <a:ext cx="6498806" cy="3825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86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BA7BC-03FE-4AC6-BDF3-00E52E3AD61E}" type="datetime1">
              <a:rPr lang="en-US" smtClean="0"/>
              <a:t>11/3/2024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835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382541"/>
          </a:xfrm>
        </p:spPr>
        <p:txBody>
          <a:bodyPr lIns="0" tIns="0" rIns="0" bIns="0"/>
          <a:lstStyle>
            <a:lvl1pPr>
              <a:defRPr sz="2486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F067D-1419-475A-849A-DA04A0437741}" type="datetime1">
              <a:rPr lang="en-US" smtClean="0"/>
              <a:t>11/3/2024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554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7ED68-495D-4A50-8E6A-AFF1622E2F1E}" type="datetime1">
              <a:rPr lang="en-US" smtClean="0"/>
              <a:t>11/3/2024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470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66228-E21B-41CA-938D-A24A4D9D2ED8}" type="datetime1">
              <a:rPr lang="en-US" smtClean="0"/>
              <a:t>11/3/2024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000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46258" y="626136"/>
            <a:ext cx="4017139" cy="622264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5811493"/>
            <a:ext cx="3356458" cy="1046220"/>
          </a:xfrm>
          <a:custGeom>
            <a:avLst/>
            <a:gdLst/>
            <a:ahLst/>
            <a:cxnLst/>
            <a:rect l="l" t="t" r="r" b="b"/>
            <a:pathLst>
              <a:path w="5534660" h="1725295">
                <a:moveTo>
                  <a:pt x="0" y="0"/>
                </a:moveTo>
                <a:lnTo>
                  <a:pt x="0" y="1724973"/>
                </a:lnTo>
                <a:lnTo>
                  <a:pt x="5534072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4B9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5811493"/>
            <a:ext cx="2861231" cy="1046220"/>
          </a:xfrm>
          <a:custGeom>
            <a:avLst/>
            <a:gdLst/>
            <a:ahLst/>
            <a:cxnLst/>
            <a:rect l="l" t="t" r="r" b="b"/>
            <a:pathLst>
              <a:path w="4718050" h="1725295">
                <a:moveTo>
                  <a:pt x="0" y="0"/>
                </a:moveTo>
                <a:lnTo>
                  <a:pt x="0" y="1724973"/>
                </a:lnTo>
                <a:lnTo>
                  <a:pt x="4717835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003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228603" y="6271850"/>
            <a:ext cx="357365" cy="357340"/>
          </a:xfrm>
          <a:custGeom>
            <a:avLst/>
            <a:gdLst/>
            <a:ahLst/>
            <a:cxnLst/>
            <a:rect l="l" t="t" r="r" b="b"/>
            <a:pathLst>
              <a:path w="589280" h="589279">
                <a:moveTo>
                  <a:pt x="518444" y="0"/>
                </a:moveTo>
                <a:lnTo>
                  <a:pt x="70395" y="0"/>
                </a:lnTo>
                <a:lnTo>
                  <a:pt x="42994" y="5532"/>
                </a:lnTo>
                <a:lnTo>
                  <a:pt x="20618" y="20619"/>
                </a:lnTo>
                <a:lnTo>
                  <a:pt x="5532" y="42999"/>
                </a:lnTo>
                <a:lnTo>
                  <a:pt x="0" y="70406"/>
                </a:lnTo>
                <a:lnTo>
                  <a:pt x="73" y="521795"/>
                </a:lnTo>
                <a:lnTo>
                  <a:pt x="6489" y="548022"/>
                </a:lnTo>
                <a:lnTo>
                  <a:pt x="21731" y="569326"/>
                </a:lnTo>
                <a:lnTo>
                  <a:pt x="43724" y="583631"/>
                </a:lnTo>
                <a:lnTo>
                  <a:pt x="70395" y="588861"/>
                </a:lnTo>
                <a:lnTo>
                  <a:pt x="279949" y="588861"/>
                </a:lnTo>
                <a:lnTo>
                  <a:pt x="279949" y="516162"/>
                </a:lnTo>
                <a:lnTo>
                  <a:pt x="226118" y="516162"/>
                </a:lnTo>
                <a:lnTo>
                  <a:pt x="221218" y="512926"/>
                </a:lnTo>
                <a:lnTo>
                  <a:pt x="217019" y="499199"/>
                </a:lnTo>
                <a:lnTo>
                  <a:pt x="211820" y="470925"/>
                </a:lnTo>
                <a:lnTo>
                  <a:pt x="201890" y="444625"/>
                </a:lnTo>
                <a:lnTo>
                  <a:pt x="187698" y="420766"/>
                </a:lnTo>
                <a:lnTo>
                  <a:pt x="169712" y="399820"/>
                </a:lnTo>
                <a:lnTo>
                  <a:pt x="167335" y="397726"/>
                </a:lnTo>
                <a:lnTo>
                  <a:pt x="165010" y="395579"/>
                </a:lnTo>
                <a:lnTo>
                  <a:pt x="130676" y="352194"/>
                </a:lnTo>
                <a:lnTo>
                  <a:pt x="109936" y="298789"/>
                </a:lnTo>
                <a:lnTo>
                  <a:pt x="105559" y="258924"/>
                </a:lnTo>
                <a:lnTo>
                  <a:pt x="105684" y="250735"/>
                </a:lnTo>
                <a:lnTo>
                  <a:pt x="111012" y="212412"/>
                </a:lnTo>
                <a:lnTo>
                  <a:pt x="138946" y="150559"/>
                </a:lnTo>
                <a:lnTo>
                  <a:pt x="168556" y="117024"/>
                </a:lnTo>
                <a:lnTo>
                  <a:pt x="205294" y="91296"/>
                </a:lnTo>
                <a:lnTo>
                  <a:pt x="247727" y="74807"/>
                </a:lnTo>
                <a:lnTo>
                  <a:pt x="294420" y="68992"/>
                </a:lnTo>
                <a:lnTo>
                  <a:pt x="588565" y="68992"/>
                </a:lnTo>
                <a:lnTo>
                  <a:pt x="583317" y="42999"/>
                </a:lnTo>
                <a:lnTo>
                  <a:pt x="568227" y="20619"/>
                </a:lnTo>
                <a:lnTo>
                  <a:pt x="545847" y="5532"/>
                </a:lnTo>
                <a:lnTo>
                  <a:pt x="518444" y="0"/>
                </a:lnTo>
                <a:close/>
              </a:path>
              <a:path w="589280" h="589279">
                <a:moveTo>
                  <a:pt x="454415" y="257918"/>
                </a:moveTo>
                <a:lnTo>
                  <a:pt x="414353" y="257918"/>
                </a:lnTo>
                <a:lnTo>
                  <a:pt x="420835" y="264389"/>
                </a:lnTo>
                <a:lnTo>
                  <a:pt x="420801" y="278675"/>
                </a:lnTo>
                <a:lnTo>
                  <a:pt x="416877" y="283949"/>
                </a:lnTo>
                <a:lnTo>
                  <a:pt x="404092" y="288629"/>
                </a:lnTo>
                <a:lnTo>
                  <a:pt x="397066" y="292001"/>
                </a:lnTo>
                <a:lnTo>
                  <a:pt x="364920" y="313089"/>
                </a:lnTo>
                <a:lnTo>
                  <a:pt x="334335" y="347455"/>
                </a:lnTo>
                <a:lnTo>
                  <a:pt x="315550" y="386951"/>
                </a:lnTo>
                <a:lnTo>
                  <a:pt x="314262" y="391831"/>
                </a:lnTo>
                <a:lnTo>
                  <a:pt x="311372" y="401568"/>
                </a:lnTo>
                <a:lnTo>
                  <a:pt x="310231" y="406553"/>
                </a:lnTo>
                <a:lnTo>
                  <a:pt x="308974" y="414270"/>
                </a:lnTo>
                <a:lnTo>
                  <a:pt x="308891" y="588861"/>
                </a:lnTo>
                <a:lnTo>
                  <a:pt x="518444" y="588861"/>
                </a:lnTo>
                <a:lnTo>
                  <a:pt x="557210" y="577237"/>
                </a:lnTo>
                <a:lnTo>
                  <a:pt x="582736" y="547197"/>
                </a:lnTo>
                <a:lnTo>
                  <a:pt x="588851" y="515963"/>
                </a:lnTo>
                <a:lnTo>
                  <a:pt x="349224" y="515963"/>
                </a:lnTo>
                <a:lnTo>
                  <a:pt x="342837" y="509701"/>
                </a:lnTo>
                <a:lnTo>
                  <a:pt x="342615" y="501900"/>
                </a:lnTo>
                <a:lnTo>
                  <a:pt x="342732" y="499199"/>
                </a:lnTo>
                <a:lnTo>
                  <a:pt x="342984" y="495922"/>
                </a:lnTo>
                <a:lnTo>
                  <a:pt x="353315" y="449383"/>
                </a:lnTo>
                <a:lnTo>
                  <a:pt x="374865" y="407170"/>
                </a:lnTo>
                <a:lnTo>
                  <a:pt x="400103" y="377098"/>
                </a:lnTo>
                <a:lnTo>
                  <a:pt x="410594" y="367905"/>
                </a:lnTo>
                <a:lnTo>
                  <a:pt x="426503" y="348213"/>
                </a:lnTo>
                <a:lnTo>
                  <a:pt x="448243" y="302050"/>
                </a:lnTo>
                <a:lnTo>
                  <a:pt x="454400" y="264389"/>
                </a:lnTo>
                <a:lnTo>
                  <a:pt x="454415" y="257918"/>
                </a:lnTo>
                <a:close/>
              </a:path>
              <a:path w="589280" h="589279">
                <a:moveTo>
                  <a:pt x="294420" y="97923"/>
                </a:moveTo>
                <a:lnTo>
                  <a:pt x="247820" y="104817"/>
                </a:lnTo>
                <a:lnTo>
                  <a:pt x="206632" y="124140"/>
                </a:lnTo>
                <a:lnTo>
                  <a:pt x="172888" y="153856"/>
                </a:lnTo>
                <a:lnTo>
                  <a:pt x="148623" y="191931"/>
                </a:lnTo>
                <a:lnTo>
                  <a:pt x="137002" y="229195"/>
                </a:lnTo>
                <a:lnTo>
                  <a:pt x="134539" y="258924"/>
                </a:lnTo>
                <a:lnTo>
                  <a:pt x="137764" y="290534"/>
                </a:lnTo>
                <a:lnTo>
                  <a:pt x="147305" y="320886"/>
                </a:lnTo>
                <a:lnTo>
                  <a:pt x="162393" y="348295"/>
                </a:lnTo>
                <a:lnTo>
                  <a:pt x="182402" y="372135"/>
                </a:lnTo>
                <a:lnTo>
                  <a:pt x="184832" y="374250"/>
                </a:lnTo>
                <a:lnTo>
                  <a:pt x="187177" y="376438"/>
                </a:lnTo>
                <a:lnTo>
                  <a:pt x="221487" y="419805"/>
                </a:lnTo>
                <a:lnTo>
                  <a:pt x="238601" y="459360"/>
                </a:lnTo>
                <a:lnTo>
                  <a:pt x="246118" y="499806"/>
                </a:lnTo>
                <a:lnTo>
                  <a:pt x="246222" y="509701"/>
                </a:lnTo>
                <a:lnTo>
                  <a:pt x="239762" y="516162"/>
                </a:lnTo>
                <a:lnTo>
                  <a:pt x="279949" y="516162"/>
                </a:lnTo>
                <a:lnTo>
                  <a:pt x="279949" y="342973"/>
                </a:lnTo>
                <a:lnTo>
                  <a:pt x="266007" y="305329"/>
                </a:lnTo>
                <a:lnTo>
                  <a:pt x="243543" y="272839"/>
                </a:lnTo>
                <a:lnTo>
                  <a:pt x="213919" y="246868"/>
                </a:lnTo>
                <a:lnTo>
                  <a:pt x="178497" y="228778"/>
                </a:lnTo>
                <a:lnTo>
                  <a:pt x="172748" y="226589"/>
                </a:lnTo>
                <a:lnTo>
                  <a:pt x="168884" y="221323"/>
                </a:lnTo>
                <a:lnTo>
                  <a:pt x="168884" y="207155"/>
                </a:lnTo>
                <a:lnTo>
                  <a:pt x="175355" y="200684"/>
                </a:lnTo>
                <a:lnTo>
                  <a:pt x="279949" y="200684"/>
                </a:lnTo>
                <a:lnTo>
                  <a:pt x="279949" y="170403"/>
                </a:lnTo>
                <a:lnTo>
                  <a:pt x="286431" y="163921"/>
                </a:lnTo>
                <a:lnTo>
                  <a:pt x="422931" y="163921"/>
                </a:lnTo>
                <a:lnTo>
                  <a:pt x="419894" y="158637"/>
                </a:lnTo>
                <a:lnTo>
                  <a:pt x="385641" y="126457"/>
                </a:lnTo>
                <a:lnTo>
                  <a:pt x="343041" y="105444"/>
                </a:lnTo>
                <a:lnTo>
                  <a:pt x="294420" y="97923"/>
                </a:lnTo>
                <a:close/>
              </a:path>
              <a:path w="589280" h="589279">
                <a:moveTo>
                  <a:pt x="588565" y="68992"/>
                </a:moveTo>
                <a:lnTo>
                  <a:pt x="294420" y="68992"/>
                </a:lnTo>
                <a:lnTo>
                  <a:pt x="342996" y="75296"/>
                </a:lnTo>
                <a:lnTo>
                  <a:pt x="386881" y="93125"/>
                </a:lnTo>
                <a:lnTo>
                  <a:pt x="424451" y="120858"/>
                </a:lnTo>
                <a:lnTo>
                  <a:pt x="454084" y="156873"/>
                </a:lnTo>
                <a:lnTo>
                  <a:pt x="474155" y="199547"/>
                </a:lnTo>
                <a:lnTo>
                  <a:pt x="482970" y="246868"/>
                </a:lnTo>
                <a:lnTo>
                  <a:pt x="483332" y="264389"/>
                </a:lnTo>
                <a:lnTo>
                  <a:pt x="483050" y="270253"/>
                </a:lnTo>
                <a:lnTo>
                  <a:pt x="472321" y="321651"/>
                </a:lnTo>
                <a:lnTo>
                  <a:pt x="450668" y="364145"/>
                </a:lnTo>
                <a:lnTo>
                  <a:pt x="425421" y="394207"/>
                </a:lnTo>
                <a:lnTo>
                  <a:pt x="414992" y="403359"/>
                </a:lnTo>
                <a:lnTo>
                  <a:pt x="399261" y="422775"/>
                </a:lnTo>
                <a:lnTo>
                  <a:pt x="377591" y="468262"/>
                </a:lnTo>
                <a:lnTo>
                  <a:pt x="371444" y="503398"/>
                </a:lnTo>
                <a:lnTo>
                  <a:pt x="371056" y="505188"/>
                </a:lnTo>
                <a:lnTo>
                  <a:pt x="369412" y="511408"/>
                </a:lnTo>
                <a:lnTo>
                  <a:pt x="363779" y="515963"/>
                </a:lnTo>
                <a:lnTo>
                  <a:pt x="588851" y="515963"/>
                </a:lnTo>
                <a:lnTo>
                  <a:pt x="588851" y="70406"/>
                </a:lnTo>
                <a:lnTo>
                  <a:pt x="588565" y="68992"/>
                </a:lnTo>
                <a:close/>
              </a:path>
              <a:path w="589280" h="589279">
                <a:moveTo>
                  <a:pt x="422931" y="163921"/>
                </a:moveTo>
                <a:lnTo>
                  <a:pt x="298420" y="163921"/>
                </a:lnTo>
                <a:lnTo>
                  <a:pt x="302043" y="165544"/>
                </a:lnTo>
                <a:lnTo>
                  <a:pt x="307268" y="170780"/>
                </a:lnTo>
                <a:lnTo>
                  <a:pt x="308891" y="174403"/>
                </a:lnTo>
                <a:lnTo>
                  <a:pt x="308891" y="333843"/>
                </a:lnTo>
                <a:lnTo>
                  <a:pt x="327054" y="309902"/>
                </a:lnTo>
                <a:lnTo>
                  <a:pt x="373475" y="272048"/>
                </a:lnTo>
                <a:lnTo>
                  <a:pt x="404615" y="257918"/>
                </a:lnTo>
                <a:lnTo>
                  <a:pt x="454415" y="257918"/>
                </a:lnTo>
                <a:lnTo>
                  <a:pt x="454289" y="250735"/>
                </a:lnTo>
                <a:lnTo>
                  <a:pt x="454059" y="247196"/>
                </a:lnTo>
                <a:lnTo>
                  <a:pt x="443475" y="199658"/>
                </a:lnTo>
                <a:lnTo>
                  <a:pt x="422931" y="163921"/>
                </a:lnTo>
                <a:close/>
              </a:path>
              <a:path w="589280" h="589279">
                <a:moveTo>
                  <a:pt x="279949" y="200684"/>
                </a:moveTo>
                <a:lnTo>
                  <a:pt x="185104" y="200684"/>
                </a:lnTo>
                <a:lnTo>
                  <a:pt x="186779" y="200988"/>
                </a:lnTo>
                <a:lnTo>
                  <a:pt x="188329" y="201564"/>
                </a:lnTo>
                <a:lnTo>
                  <a:pt x="215336" y="213811"/>
                </a:lnTo>
                <a:lnTo>
                  <a:pt x="239876" y="229978"/>
                </a:lnTo>
                <a:lnTo>
                  <a:pt x="261547" y="249665"/>
                </a:lnTo>
                <a:lnTo>
                  <a:pt x="279949" y="272473"/>
                </a:lnTo>
                <a:lnTo>
                  <a:pt x="279949" y="200684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9132" y="6450136"/>
            <a:ext cx="765968" cy="1787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9464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50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34" b="1" i="0">
                <a:solidFill>
                  <a:schemeClr val="tx2">
                    <a:lumMod val="75000"/>
                  </a:schemeClr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5E6748-BB79-48AD-BFED-B780D3FABF13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02041" y="5988924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511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46210" y="634875"/>
            <a:ext cx="4017139" cy="622264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5811493"/>
            <a:ext cx="3356458" cy="1046220"/>
          </a:xfrm>
          <a:custGeom>
            <a:avLst/>
            <a:gdLst/>
            <a:ahLst/>
            <a:cxnLst/>
            <a:rect l="l" t="t" r="r" b="b"/>
            <a:pathLst>
              <a:path w="5534660" h="1725295">
                <a:moveTo>
                  <a:pt x="0" y="0"/>
                </a:moveTo>
                <a:lnTo>
                  <a:pt x="0" y="1724973"/>
                </a:lnTo>
                <a:lnTo>
                  <a:pt x="5534072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4B9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bg object 18"/>
          <p:cNvSpPr/>
          <p:nvPr/>
        </p:nvSpPr>
        <p:spPr>
          <a:xfrm>
            <a:off x="0" y="5811493"/>
            <a:ext cx="2861231" cy="1046220"/>
          </a:xfrm>
          <a:custGeom>
            <a:avLst/>
            <a:gdLst/>
            <a:ahLst/>
            <a:cxnLst/>
            <a:rect l="l" t="t" r="r" b="b"/>
            <a:pathLst>
              <a:path w="4718050" h="1725295">
                <a:moveTo>
                  <a:pt x="0" y="0"/>
                </a:moveTo>
                <a:lnTo>
                  <a:pt x="0" y="1724973"/>
                </a:lnTo>
                <a:lnTo>
                  <a:pt x="4717835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003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bg object 19"/>
          <p:cNvSpPr/>
          <p:nvPr/>
        </p:nvSpPr>
        <p:spPr>
          <a:xfrm>
            <a:off x="228603" y="6271850"/>
            <a:ext cx="357365" cy="357340"/>
          </a:xfrm>
          <a:custGeom>
            <a:avLst/>
            <a:gdLst/>
            <a:ahLst/>
            <a:cxnLst/>
            <a:rect l="l" t="t" r="r" b="b"/>
            <a:pathLst>
              <a:path w="589280" h="589279">
                <a:moveTo>
                  <a:pt x="518444" y="0"/>
                </a:moveTo>
                <a:lnTo>
                  <a:pt x="70395" y="0"/>
                </a:lnTo>
                <a:lnTo>
                  <a:pt x="42994" y="5532"/>
                </a:lnTo>
                <a:lnTo>
                  <a:pt x="20618" y="20619"/>
                </a:lnTo>
                <a:lnTo>
                  <a:pt x="5532" y="42999"/>
                </a:lnTo>
                <a:lnTo>
                  <a:pt x="0" y="70406"/>
                </a:lnTo>
                <a:lnTo>
                  <a:pt x="73" y="521795"/>
                </a:lnTo>
                <a:lnTo>
                  <a:pt x="6489" y="548022"/>
                </a:lnTo>
                <a:lnTo>
                  <a:pt x="21731" y="569326"/>
                </a:lnTo>
                <a:lnTo>
                  <a:pt x="43724" y="583631"/>
                </a:lnTo>
                <a:lnTo>
                  <a:pt x="70395" y="588861"/>
                </a:lnTo>
                <a:lnTo>
                  <a:pt x="279949" y="588861"/>
                </a:lnTo>
                <a:lnTo>
                  <a:pt x="279949" y="516162"/>
                </a:lnTo>
                <a:lnTo>
                  <a:pt x="226118" y="516162"/>
                </a:lnTo>
                <a:lnTo>
                  <a:pt x="221218" y="512926"/>
                </a:lnTo>
                <a:lnTo>
                  <a:pt x="217019" y="499199"/>
                </a:lnTo>
                <a:lnTo>
                  <a:pt x="211820" y="470925"/>
                </a:lnTo>
                <a:lnTo>
                  <a:pt x="201890" y="444625"/>
                </a:lnTo>
                <a:lnTo>
                  <a:pt x="187698" y="420766"/>
                </a:lnTo>
                <a:lnTo>
                  <a:pt x="169712" y="399820"/>
                </a:lnTo>
                <a:lnTo>
                  <a:pt x="167335" y="397726"/>
                </a:lnTo>
                <a:lnTo>
                  <a:pt x="165010" y="395579"/>
                </a:lnTo>
                <a:lnTo>
                  <a:pt x="130676" y="352194"/>
                </a:lnTo>
                <a:lnTo>
                  <a:pt x="109936" y="298789"/>
                </a:lnTo>
                <a:lnTo>
                  <a:pt x="105559" y="258924"/>
                </a:lnTo>
                <a:lnTo>
                  <a:pt x="105684" y="250735"/>
                </a:lnTo>
                <a:lnTo>
                  <a:pt x="111012" y="212412"/>
                </a:lnTo>
                <a:lnTo>
                  <a:pt x="138946" y="150559"/>
                </a:lnTo>
                <a:lnTo>
                  <a:pt x="168556" y="117024"/>
                </a:lnTo>
                <a:lnTo>
                  <a:pt x="205294" y="91296"/>
                </a:lnTo>
                <a:lnTo>
                  <a:pt x="247727" y="74807"/>
                </a:lnTo>
                <a:lnTo>
                  <a:pt x="294420" y="68992"/>
                </a:lnTo>
                <a:lnTo>
                  <a:pt x="588565" y="68992"/>
                </a:lnTo>
                <a:lnTo>
                  <a:pt x="583317" y="42999"/>
                </a:lnTo>
                <a:lnTo>
                  <a:pt x="568227" y="20619"/>
                </a:lnTo>
                <a:lnTo>
                  <a:pt x="545847" y="5532"/>
                </a:lnTo>
                <a:lnTo>
                  <a:pt x="518444" y="0"/>
                </a:lnTo>
                <a:close/>
              </a:path>
              <a:path w="589280" h="589279">
                <a:moveTo>
                  <a:pt x="454415" y="257918"/>
                </a:moveTo>
                <a:lnTo>
                  <a:pt x="414353" y="257918"/>
                </a:lnTo>
                <a:lnTo>
                  <a:pt x="420835" y="264389"/>
                </a:lnTo>
                <a:lnTo>
                  <a:pt x="420801" y="278675"/>
                </a:lnTo>
                <a:lnTo>
                  <a:pt x="416877" y="283949"/>
                </a:lnTo>
                <a:lnTo>
                  <a:pt x="404092" y="288629"/>
                </a:lnTo>
                <a:lnTo>
                  <a:pt x="397066" y="292001"/>
                </a:lnTo>
                <a:lnTo>
                  <a:pt x="364920" y="313089"/>
                </a:lnTo>
                <a:lnTo>
                  <a:pt x="334335" y="347455"/>
                </a:lnTo>
                <a:lnTo>
                  <a:pt x="315550" y="386951"/>
                </a:lnTo>
                <a:lnTo>
                  <a:pt x="314262" y="391831"/>
                </a:lnTo>
                <a:lnTo>
                  <a:pt x="311372" y="401568"/>
                </a:lnTo>
                <a:lnTo>
                  <a:pt x="310231" y="406553"/>
                </a:lnTo>
                <a:lnTo>
                  <a:pt x="308974" y="414270"/>
                </a:lnTo>
                <a:lnTo>
                  <a:pt x="308891" y="588861"/>
                </a:lnTo>
                <a:lnTo>
                  <a:pt x="518444" y="588861"/>
                </a:lnTo>
                <a:lnTo>
                  <a:pt x="557210" y="577237"/>
                </a:lnTo>
                <a:lnTo>
                  <a:pt x="582736" y="547197"/>
                </a:lnTo>
                <a:lnTo>
                  <a:pt x="588851" y="515963"/>
                </a:lnTo>
                <a:lnTo>
                  <a:pt x="349224" y="515963"/>
                </a:lnTo>
                <a:lnTo>
                  <a:pt x="342837" y="509701"/>
                </a:lnTo>
                <a:lnTo>
                  <a:pt x="342615" y="501900"/>
                </a:lnTo>
                <a:lnTo>
                  <a:pt x="342732" y="499199"/>
                </a:lnTo>
                <a:lnTo>
                  <a:pt x="342984" y="495922"/>
                </a:lnTo>
                <a:lnTo>
                  <a:pt x="353315" y="449383"/>
                </a:lnTo>
                <a:lnTo>
                  <a:pt x="374865" y="407170"/>
                </a:lnTo>
                <a:lnTo>
                  <a:pt x="400103" y="377098"/>
                </a:lnTo>
                <a:lnTo>
                  <a:pt x="410594" y="367905"/>
                </a:lnTo>
                <a:lnTo>
                  <a:pt x="426503" y="348213"/>
                </a:lnTo>
                <a:lnTo>
                  <a:pt x="448243" y="302050"/>
                </a:lnTo>
                <a:lnTo>
                  <a:pt x="454400" y="264389"/>
                </a:lnTo>
                <a:lnTo>
                  <a:pt x="454415" y="257918"/>
                </a:lnTo>
                <a:close/>
              </a:path>
              <a:path w="589280" h="589279">
                <a:moveTo>
                  <a:pt x="294420" y="97923"/>
                </a:moveTo>
                <a:lnTo>
                  <a:pt x="247820" y="104817"/>
                </a:lnTo>
                <a:lnTo>
                  <a:pt x="206632" y="124140"/>
                </a:lnTo>
                <a:lnTo>
                  <a:pt x="172888" y="153856"/>
                </a:lnTo>
                <a:lnTo>
                  <a:pt x="148623" y="191931"/>
                </a:lnTo>
                <a:lnTo>
                  <a:pt x="137002" y="229195"/>
                </a:lnTo>
                <a:lnTo>
                  <a:pt x="134539" y="258924"/>
                </a:lnTo>
                <a:lnTo>
                  <a:pt x="137764" y="290534"/>
                </a:lnTo>
                <a:lnTo>
                  <a:pt x="147305" y="320886"/>
                </a:lnTo>
                <a:lnTo>
                  <a:pt x="162393" y="348295"/>
                </a:lnTo>
                <a:lnTo>
                  <a:pt x="182402" y="372135"/>
                </a:lnTo>
                <a:lnTo>
                  <a:pt x="184832" y="374250"/>
                </a:lnTo>
                <a:lnTo>
                  <a:pt x="187177" y="376438"/>
                </a:lnTo>
                <a:lnTo>
                  <a:pt x="221487" y="419805"/>
                </a:lnTo>
                <a:lnTo>
                  <a:pt x="238601" y="459360"/>
                </a:lnTo>
                <a:lnTo>
                  <a:pt x="246118" y="499806"/>
                </a:lnTo>
                <a:lnTo>
                  <a:pt x="246222" y="509701"/>
                </a:lnTo>
                <a:lnTo>
                  <a:pt x="239762" y="516162"/>
                </a:lnTo>
                <a:lnTo>
                  <a:pt x="279949" y="516162"/>
                </a:lnTo>
                <a:lnTo>
                  <a:pt x="279949" y="342973"/>
                </a:lnTo>
                <a:lnTo>
                  <a:pt x="266007" y="305329"/>
                </a:lnTo>
                <a:lnTo>
                  <a:pt x="243543" y="272839"/>
                </a:lnTo>
                <a:lnTo>
                  <a:pt x="213919" y="246868"/>
                </a:lnTo>
                <a:lnTo>
                  <a:pt x="178497" y="228778"/>
                </a:lnTo>
                <a:lnTo>
                  <a:pt x="172748" y="226589"/>
                </a:lnTo>
                <a:lnTo>
                  <a:pt x="168884" y="221323"/>
                </a:lnTo>
                <a:lnTo>
                  <a:pt x="168884" y="207155"/>
                </a:lnTo>
                <a:lnTo>
                  <a:pt x="175355" y="200684"/>
                </a:lnTo>
                <a:lnTo>
                  <a:pt x="279949" y="200684"/>
                </a:lnTo>
                <a:lnTo>
                  <a:pt x="279949" y="170403"/>
                </a:lnTo>
                <a:lnTo>
                  <a:pt x="286431" y="163921"/>
                </a:lnTo>
                <a:lnTo>
                  <a:pt x="422931" y="163921"/>
                </a:lnTo>
                <a:lnTo>
                  <a:pt x="419894" y="158637"/>
                </a:lnTo>
                <a:lnTo>
                  <a:pt x="385641" y="126457"/>
                </a:lnTo>
                <a:lnTo>
                  <a:pt x="343041" y="105444"/>
                </a:lnTo>
                <a:lnTo>
                  <a:pt x="294420" y="97923"/>
                </a:lnTo>
                <a:close/>
              </a:path>
              <a:path w="589280" h="589279">
                <a:moveTo>
                  <a:pt x="588565" y="68992"/>
                </a:moveTo>
                <a:lnTo>
                  <a:pt x="294420" y="68992"/>
                </a:lnTo>
                <a:lnTo>
                  <a:pt x="342996" y="75296"/>
                </a:lnTo>
                <a:lnTo>
                  <a:pt x="386881" y="93125"/>
                </a:lnTo>
                <a:lnTo>
                  <a:pt x="424451" y="120858"/>
                </a:lnTo>
                <a:lnTo>
                  <a:pt x="454084" y="156873"/>
                </a:lnTo>
                <a:lnTo>
                  <a:pt x="474155" y="199547"/>
                </a:lnTo>
                <a:lnTo>
                  <a:pt x="482970" y="246868"/>
                </a:lnTo>
                <a:lnTo>
                  <a:pt x="483332" y="264389"/>
                </a:lnTo>
                <a:lnTo>
                  <a:pt x="483050" y="270253"/>
                </a:lnTo>
                <a:lnTo>
                  <a:pt x="472321" y="321651"/>
                </a:lnTo>
                <a:lnTo>
                  <a:pt x="450668" y="364145"/>
                </a:lnTo>
                <a:lnTo>
                  <a:pt x="425421" y="394207"/>
                </a:lnTo>
                <a:lnTo>
                  <a:pt x="414992" y="403359"/>
                </a:lnTo>
                <a:lnTo>
                  <a:pt x="399261" y="422775"/>
                </a:lnTo>
                <a:lnTo>
                  <a:pt x="377591" y="468262"/>
                </a:lnTo>
                <a:lnTo>
                  <a:pt x="371444" y="503398"/>
                </a:lnTo>
                <a:lnTo>
                  <a:pt x="371056" y="505188"/>
                </a:lnTo>
                <a:lnTo>
                  <a:pt x="369412" y="511408"/>
                </a:lnTo>
                <a:lnTo>
                  <a:pt x="363779" y="515963"/>
                </a:lnTo>
                <a:lnTo>
                  <a:pt x="588851" y="515963"/>
                </a:lnTo>
                <a:lnTo>
                  <a:pt x="588851" y="70406"/>
                </a:lnTo>
                <a:lnTo>
                  <a:pt x="588565" y="68992"/>
                </a:lnTo>
                <a:close/>
              </a:path>
              <a:path w="589280" h="589279">
                <a:moveTo>
                  <a:pt x="422931" y="163921"/>
                </a:moveTo>
                <a:lnTo>
                  <a:pt x="298420" y="163921"/>
                </a:lnTo>
                <a:lnTo>
                  <a:pt x="302043" y="165544"/>
                </a:lnTo>
                <a:lnTo>
                  <a:pt x="307268" y="170780"/>
                </a:lnTo>
                <a:lnTo>
                  <a:pt x="308891" y="174403"/>
                </a:lnTo>
                <a:lnTo>
                  <a:pt x="308891" y="333843"/>
                </a:lnTo>
                <a:lnTo>
                  <a:pt x="327054" y="309902"/>
                </a:lnTo>
                <a:lnTo>
                  <a:pt x="373475" y="272048"/>
                </a:lnTo>
                <a:lnTo>
                  <a:pt x="404615" y="257918"/>
                </a:lnTo>
                <a:lnTo>
                  <a:pt x="454415" y="257918"/>
                </a:lnTo>
                <a:lnTo>
                  <a:pt x="454289" y="250735"/>
                </a:lnTo>
                <a:lnTo>
                  <a:pt x="454059" y="247196"/>
                </a:lnTo>
                <a:lnTo>
                  <a:pt x="443475" y="199658"/>
                </a:lnTo>
                <a:lnTo>
                  <a:pt x="422931" y="163921"/>
                </a:lnTo>
                <a:close/>
              </a:path>
              <a:path w="589280" h="589279">
                <a:moveTo>
                  <a:pt x="279949" y="200684"/>
                </a:moveTo>
                <a:lnTo>
                  <a:pt x="185104" y="200684"/>
                </a:lnTo>
                <a:lnTo>
                  <a:pt x="186779" y="200988"/>
                </a:lnTo>
                <a:lnTo>
                  <a:pt x="188329" y="201564"/>
                </a:lnTo>
                <a:lnTo>
                  <a:pt x="215336" y="213811"/>
                </a:lnTo>
                <a:lnTo>
                  <a:pt x="239876" y="229978"/>
                </a:lnTo>
                <a:lnTo>
                  <a:pt x="261547" y="249665"/>
                </a:lnTo>
                <a:lnTo>
                  <a:pt x="279949" y="272473"/>
                </a:lnTo>
                <a:lnTo>
                  <a:pt x="279949" y="200684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9132" y="6450136"/>
            <a:ext cx="765968" cy="1787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9464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50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89FA8-FE56-44FA-9182-3007043EA855}" type="datetime1">
              <a:rPr lang="en-US" smtClean="0"/>
              <a:t>11/3/2024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504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drive.google.com/file/d/1hmBUGk-Zwv8cMxuJWuHiMuhlrAthehEd/view?usp=sharing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package" Target="../embeddings/Microsoft_Excel_Worksheet3.xlsx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package" Target="../embeddings/Microsoft_Excel_Worksheet4.xlsx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803764" y="390086"/>
            <a:ext cx="9039832" cy="7174987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 lvl="0" indent="0" algn="ctr" defTabSz="554492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16" b="1" i="0" u="none" strike="noStrike" kern="0" cap="none" spc="0" normalizeH="0" baseline="0" noProof="0" dirty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Comfortaa"/>
                <a:ea typeface="+mn-ea"/>
                <a:cs typeface="Comfortaa"/>
              </a:rPr>
              <a:t>SmartUp Academy </a:t>
            </a:r>
          </a:p>
          <a:p>
            <a:pPr marL="7701" marR="3081" lvl="0" indent="0" algn="ctr" defTabSz="554492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fortaa"/>
                <a:cs typeface="Comfortaa"/>
              </a:rPr>
              <a:t>Foundations Course</a:t>
            </a:r>
          </a:p>
          <a:p>
            <a:pPr marL="7701" marR="3081" lvl="0" indent="0" algn="ctr" defTabSz="554492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fortaa"/>
                <a:cs typeface="Comfortaa Medium"/>
              </a:rPr>
              <a:t>Lecture </a:t>
            </a:r>
            <a:r>
              <a:rPr lang="en-AS" sz="4000" b="1" kern="0" dirty="0">
                <a:solidFill>
                  <a:prstClr val="white"/>
                </a:solidFill>
                <a:latin typeface="Comfortaa"/>
                <a:cs typeface="Comfortaa Medium"/>
              </a:rPr>
              <a:t>10</a:t>
            </a:r>
            <a:endParaRPr lang="en-US" sz="4000" b="1" kern="0" dirty="0">
              <a:solidFill>
                <a:prstClr val="white"/>
              </a:solidFill>
              <a:latin typeface="Comfortaa"/>
              <a:cs typeface="Comfortaa Medium"/>
            </a:endParaRPr>
          </a:p>
          <a:p>
            <a:pPr marL="7701" marR="3081" lvl="0" indent="0" algn="ctr" defTabSz="554492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fortaa"/>
              <a:ea typeface="+mn-ea"/>
              <a:cs typeface="Comfortaa Medium"/>
            </a:endParaRPr>
          </a:p>
          <a:p>
            <a:pPr marL="7701" marR="3081" lvl="0" indent="0" algn="ctr" defTabSz="554492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16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fortaa"/>
                <a:ea typeface="+mn-ea"/>
                <a:cs typeface="Comfortaa Medium"/>
              </a:rPr>
              <a:t>Why startups</a:t>
            </a:r>
            <a:r>
              <a:rPr kumimoji="0" lang="en-US" sz="7216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fortaa"/>
                <a:ea typeface="+mn-ea"/>
                <a:cs typeface="Comfortaa Medium"/>
              </a:rPr>
              <a:t> fail, </a:t>
            </a:r>
          </a:p>
          <a:p>
            <a:pPr marL="7701" marR="3081" lvl="0" indent="0" algn="ctr" defTabSz="554492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16" b="1" kern="0" dirty="0">
                <a:solidFill>
                  <a:prstClr val="white"/>
                </a:solidFill>
                <a:latin typeface="Comfortaa"/>
                <a:cs typeface="Comfortaa Medium"/>
              </a:rPr>
              <a:t>a</a:t>
            </a:r>
            <a:r>
              <a:rPr kumimoji="0" lang="en-US" sz="7216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fortaa"/>
                <a:ea typeface="+mn-ea"/>
                <a:cs typeface="Comfortaa Medium"/>
              </a:rPr>
              <a:t>nd</a:t>
            </a:r>
            <a:r>
              <a:rPr kumimoji="0" lang="en-US" sz="7216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fortaa"/>
                <a:ea typeface="+mn-ea"/>
                <a:cs typeface="Comfortaa Medium"/>
              </a:rPr>
              <a:t> H</a:t>
            </a:r>
            <a:r>
              <a:rPr lang="en-US" sz="7216" b="1" kern="0" dirty="0">
                <a:solidFill>
                  <a:prstClr val="white"/>
                </a:solidFill>
                <a:latin typeface="Comfortaa"/>
                <a:cs typeface="Comfortaa Medium"/>
              </a:rPr>
              <a:t>ow to Build a Successful Startup</a:t>
            </a:r>
            <a:endParaRPr kumimoji="0" lang="en-US" sz="7216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fortaa"/>
              <a:ea typeface="+mn-ea"/>
              <a:cs typeface="Comfortaa Medium"/>
            </a:endParaRPr>
          </a:p>
          <a:p>
            <a:pPr marL="7701" marR="3081" lvl="0" indent="0" algn="ctr" defTabSz="554492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S" sz="7216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fortaa"/>
                <a:ea typeface="+mn-ea"/>
                <a:cs typeface="Comfortaa Medium"/>
              </a:rPr>
              <a:t> </a:t>
            </a:r>
            <a:endParaRPr kumimoji="0" sz="5821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fortaa Medium"/>
              <a:ea typeface="+mn-ea"/>
              <a:cs typeface="Comfortaa Medium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73848C-E76E-E4A2-2694-55F1AE982DC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AA9DE-E799-FB67-5B93-6B239575C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5ADA9C-94B0-E551-5586-CFBAE4BBF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116" y="163398"/>
            <a:ext cx="6182702" cy="602432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EA995E-5D96-EF6E-FE26-800A6B49C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996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DAC50-1A3E-FAF6-810F-AF5F8F8D0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889EE3-3E66-6C65-CF46-B3E5C9733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D487A5-7A58-2FA2-86E5-F7A189D27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769" y="1771506"/>
            <a:ext cx="5776461" cy="33149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5A5D8E-396A-8382-95F8-66C794DC1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199" y="433468"/>
            <a:ext cx="9391911" cy="538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1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0BB36-87D2-6319-50DD-CD4BDADEF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81B70-E8CF-DEC6-BB32-7E829C607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BA4FE7-E341-B6EF-6301-8975EDFE2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4D046F-9A55-C2BE-036D-31D110352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75" y="438894"/>
            <a:ext cx="9820111" cy="556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5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A5B7B-D16C-5321-BABD-89989CB42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5BFF9-ED33-5EA9-62DF-2506E31B9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77" y="433468"/>
            <a:ext cx="11247923" cy="615553"/>
          </a:xfrm>
        </p:spPr>
        <p:txBody>
          <a:bodyPr/>
          <a:lstStyle/>
          <a:p>
            <a:r>
              <a:rPr lang="en-AS" sz="40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New Startup </a:t>
            </a:r>
            <a:r>
              <a:rPr lang="en-A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– </a:t>
            </a:r>
            <a: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Typical Order of</a:t>
            </a:r>
            <a:r>
              <a:rPr lang="en-A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Activities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DA924-AD87-0C09-2E67-8D8A808A5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6832640"/>
          </a:xfrm>
        </p:spPr>
        <p:txBody>
          <a:bodyPr/>
          <a:lstStyle/>
          <a:p>
            <a:pPr marL="0" indent="0">
              <a:buNone/>
            </a:pPr>
            <a:r>
              <a:rPr lang="en-AS" dirty="0"/>
              <a:t>Preparations for fund raising – Pitch Deck  </a:t>
            </a:r>
          </a:p>
          <a:p>
            <a:pPr marL="0" indent="0">
              <a:buNone/>
            </a:pPr>
            <a:endParaRPr lang="en-AS" sz="1200" dirty="0"/>
          </a:p>
          <a:p>
            <a:r>
              <a:rPr lang="en-AS" dirty="0">
                <a:solidFill>
                  <a:schemeClr val="bg1">
                    <a:lumMod val="75000"/>
                  </a:schemeClr>
                </a:solidFill>
              </a:rPr>
              <a:t>The problem we target </a:t>
            </a:r>
          </a:p>
          <a:p>
            <a:r>
              <a:rPr lang="en-AS" dirty="0">
                <a:solidFill>
                  <a:schemeClr val="bg1">
                    <a:lumMod val="75000"/>
                  </a:schemeClr>
                </a:solidFill>
              </a:rPr>
              <a:t>Our disruptive solution </a:t>
            </a:r>
          </a:p>
          <a:p>
            <a:r>
              <a:rPr lang="en-AS" dirty="0">
                <a:solidFill>
                  <a:schemeClr val="bg1">
                    <a:lumMod val="75000"/>
                  </a:schemeClr>
                </a:solidFill>
              </a:rPr>
              <a:t>Potential market size – MUST be at least $1 billion, preferably bigger.  Taken from some market research </a:t>
            </a:r>
          </a:p>
          <a:p>
            <a:r>
              <a:rPr lang="en-AS" dirty="0">
                <a:solidFill>
                  <a:schemeClr val="bg1">
                    <a:lumMod val="75000"/>
                  </a:schemeClr>
                </a:solidFill>
              </a:rPr>
              <a:t>Financial models – they always look like this </a:t>
            </a:r>
          </a:p>
          <a:p>
            <a:endParaRPr lang="en-AS" sz="1200" dirty="0"/>
          </a:p>
          <a:p>
            <a:pPr marL="0" indent="0">
              <a:buNone/>
            </a:pPr>
            <a:r>
              <a:rPr lang="en-AS" dirty="0">
                <a:solidFill>
                  <a:srgbClr val="FF0000"/>
                </a:solidFill>
              </a:rPr>
              <a:t>Success  </a:t>
            </a:r>
            <a:r>
              <a:rPr lang="en-AS" dirty="0">
                <a:solidFill>
                  <a:srgbClr val="FF0000"/>
                </a:solidFill>
                <a:sym typeface="Wingdings" panose="05000000000000000000" pitchFamily="2" charset="2"/>
              </a:rPr>
              <a:t> </a:t>
            </a:r>
          </a:p>
          <a:p>
            <a:pPr marL="0" indent="0">
              <a:buNone/>
            </a:pPr>
            <a:endParaRPr lang="en-AS" sz="1400" dirty="0">
              <a:solidFill>
                <a:srgbClr val="FF0000"/>
              </a:solidFill>
            </a:endParaRPr>
          </a:p>
          <a:p>
            <a:r>
              <a:rPr lang="en-AS" dirty="0"/>
              <a:t>After 6 months, raised $1m in </a:t>
            </a:r>
            <a:r>
              <a:rPr lang="en-US" dirty="0"/>
              <a:t>a s</a:t>
            </a:r>
            <a:r>
              <a:rPr lang="en-AS" dirty="0" err="1"/>
              <a:t>eed</a:t>
            </a:r>
            <a:r>
              <a:rPr lang="en-AS" dirty="0"/>
              <a:t> round </a:t>
            </a:r>
          </a:p>
          <a:p>
            <a:r>
              <a:rPr lang="en-AS" dirty="0"/>
              <a:t>For 20% of the equity </a:t>
            </a:r>
          </a:p>
          <a:p>
            <a:r>
              <a:rPr lang="en-US" b="1" dirty="0">
                <a:solidFill>
                  <a:schemeClr val="tx1"/>
                </a:solidFill>
              </a:rPr>
              <a:t>Joe</a:t>
            </a:r>
            <a:r>
              <a:rPr lang="en-IL" b="1" dirty="0">
                <a:solidFill>
                  <a:schemeClr val="tx1"/>
                </a:solidFill>
              </a:rPr>
              <a:t> now owns 40% of the company </a:t>
            </a:r>
          </a:p>
          <a:p>
            <a:endParaRPr lang="en-AS" dirty="0"/>
          </a:p>
          <a:p>
            <a:endParaRPr lang="en-AS" dirty="0"/>
          </a:p>
          <a:p>
            <a:endParaRPr lang="en-AS" dirty="0"/>
          </a:p>
          <a:p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E6E4B5-DFFC-F8D8-6DBA-60063CBC6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5BA629-2C04-DF85-741D-7489673E5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8417" y="5666184"/>
            <a:ext cx="1923971" cy="48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74CD3-8411-127B-2738-A5FAA70DB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5B489-D583-69C8-321C-D5E63A5D8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77" y="433468"/>
            <a:ext cx="10694470" cy="615553"/>
          </a:xfrm>
        </p:spPr>
        <p:txBody>
          <a:bodyPr/>
          <a:lstStyle/>
          <a:p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Typical Order of</a:t>
            </a:r>
            <a:r>
              <a:rPr lang="en-A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Activities</a:t>
            </a:r>
            <a:r>
              <a:rPr lang="en-A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A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– </a:t>
            </a:r>
            <a:r>
              <a:rPr lang="en-AS" sz="3600" kern="100" dirty="0">
                <a:latin typeface="Aptos" panose="020B0004020202020204" pitchFamily="34" charset="0"/>
                <a:cs typeface="Arial" panose="020B0604020202020204" pitchFamily="34" charset="0"/>
              </a:rPr>
              <a:t>Product Development </a:t>
            </a:r>
            <a:endParaRPr lang="en-IL" sz="3600" kern="10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5AF887-9D8E-2993-E64B-462D359A5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5078313"/>
          </a:xfrm>
        </p:spPr>
        <p:txBody>
          <a:bodyPr/>
          <a:lstStyle/>
          <a:p>
            <a:r>
              <a:rPr lang="en-AS" dirty="0"/>
              <a:t>Hire</a:t>
            </a:r>
            <a:r>
              <a:rPr lang="en-US" dirty="0"/>
              <a:t>d</a:t>
            </a:r>
            <a:r>
              <a:rPr lang="en-AS" dirty="0"/>
              <a:t> a team </a:t>
            </a:r>
            <a:br>
              <a:rPr lang="en-AS" dirty="0"/>
            </a:br>
            <a:endParaRPr lang="en-AS" sz="1400" dirty="0"/>
          </a:p>
          <a:p>
            <a:pPr lvl="1"/>
            <a:r>
              <a:rPr lang="en-AS" dirty="0"/>
              <a:t>2 founders</a:t>
            </a:r>
            <a:r>
              <a:rPr lang="en-US" dirty="0"/>
              <a:t> – Joe and Julie</a:t>
            </a:r>
            <a:endParaRPr lang="en-AS" dirty="0"/>
          </a:p>
          <a:p>
            <a:pPr lvl="1"/>
            <a:r>
              <a:rPr lang="en-AS" dirty="0"/>
              <a:t>5 engineers </a:t>
            </a:r>
          </a:p>
          <a:p>
            <a:pPr lvl="1"/>
            <a:r>
              <a:rPr lang="en-US" dirty="0"/>
              <a:t>2 licensed psychologists </a:t>
            </a:r>
          </a:p>
          <a:p>
            <a:pPr lvl="1"/>
            <a:r>
              <a:rPr lang="en-AS" dirty="0"/>
              <a:t>Product Manager</a:t>
            </a:r>
          </a:p>
          <a:p>
            <a:pPr lvl="1"/>
            <a:r>
              <a:rPr lang="en-AS" dirty="0"/>
              <a:t>Office manager</a:t>
            </a:r>
          </a:p>
          <a:p>
            <a:pPr lvl="1"/>
            <a:r>
              <a:rPr lang="en-AS" dirty="0"/>
              <a:t>Rent</a:t>
            </a:r>
            <a:r>
              <a:rPr lang="en-US" dirty="0"/>
              <a:t>ed</a:t>
            </a:r>
            <a:r>
              <a:rPr lang="en-AS" dirty="0"/>
              <a:t> an office </a:t>
            </a:r>
          </a:p>
          <a:p>
            <a:pPr lvl="1"/>
            <a:r>
              <a:rPr lang="en-AS" dirty="0"/>
              <a:t>Expenses reach $100,000 / month </a:t>
            </a:r>
            <a:br>
              <a:rPr lang="en-AS" dirty="0"/>
            </a:br>
            <a:endParaRPr lang="en-AS" sz="1200" dirty="0"/>
          </a:p>
          <a:p>
            <a:r>
              <a:rPr lang="en-AS" dirty="0"/>
              <a:t>Money in the bank will last less than a year </a:t>
            </a:r>
          </a:p>
          <a:p>
            <a:r>
              <a:rPr lang="en-US" dirty="0"/>
              <a:t>Julie and Joe start</a:t>
            </a:r>
            <a:r>
              <a:rPr lang="en-AS" dirty="0"/>
              <a:t> working on </a:t>
            </a:r>
            <a:r>
              <a:rPr lang="en-US" dirty="0"/>
              <a:t>a </a:t>
            </a:r>
            <a:r>
              <a:rPr lang="en-AS" dirty="0"/>
              <a:t>Round A</a:t>
            </a:r>
            <a:r>
              <a:rPr lang="en-US" dirty="0"/>
              <a:t> effort, this time </a:t>
            </a:r>
            <a:r>
              <a:rPr lang="en-AS" dirty="0"/>
              <a:t>from V</a:t>
            </a:r>
            <a:r>
              <a:rPr lang="en-US" dirty="0" err="1"/>
              <a:t>enture</a:t>
            </a:r>
            <a:r>
              <a:rPr lang="en-US" dirty="0"/>
              <a:t> </a:t>
            </a:r>
            <a:r>
              <a:rPr lang="en-AS" dirty="0"/>
              <a:t>C</a:t>
            </a:r>
            <a:r>
              <a:rPr lang="en-US" dirty="0" err="1"/>
              <a:t>apital</a:t>
            </a:r>
            <a:r>
              <a:rPr lang="en-US" dirty="0"/>
              <a:t> firms</a:t>
            </a:r>
            <a:endParaRPr lang="en-AS" dirty="0"/>
          </a:p>
          <a:p>
            <a:pPr lvl="1"/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B5D521-D551-8D81-F2D4-3B3DC88BC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9295B0-E647-6A39-9331-48FE4C4F5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8417" y="5666184"/>
            <a:ext cx="1923971" cy="48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6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0B101-1364-2D57-E99B-66C67066B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506D-C81D-A53A-DA00-C816EFFA5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S" dirty="0"/>
              <a:t>When </a:t>
            </a:r>
            <a:r>
              <a:rPr lang="en-US" dirty="0"/>
              <a:t>C</a:t>
            </a:r>
            <a:r>
              <a:rPr lang="en-AS" dirty="0"/>
              <a:t>an a </a:t>
            </a:r>
            <a:r>
              <a:rPr lang="en-US" dirty="0"/>
              <a:t>c</a:t>
            </a:r>
            <a:r>
              <a:rPr lang="en-AS" dirty="0" err="1"/>
              <a:t>ompany</a:t>
            </a:r>
            <a:r>
              <a:rPr lang="en-AS" dirty="0"/>
              <a:t> </a:t>
            </a:r>
            <a:r>
              <a:rPr lang="en-US" dirty="0"/>
              <a:t>R</a:t>
            </a:r>
            <a:r>
              <a:rPr lang="en-AS" dirty="0" err="1"/>
              <a:t>aise</a:t>
            </a:r>
            <a:r>
              <a:rPr lang="en-AS" dirty="0"/>
              <a:t> </a:t>
            </a:r>
            <a:r>
              <a:rPr lang="en-US" dirty="0"/>
              <a:t>M</a:t>
            </a:r>
            <a:r>
              <a:rPr lang="en-AS" dirty="0" err="1"/>
              <a:t>oney</a:t>
            </a:r>
            <a:r>
              <a:rPr lang="en-AS" dirty="0"/>
              <a:t>?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B1100-D64C-149D-25C7-7E6BC88D9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582176" cy="5247590"/>
          </a:xfrm>
        </p:spPr>
        <p:txBody>
          <a:bodyPr/>
          <a:lstStyle/>
          <a:p>
            <a:pPr marL="0" indent="0">
              <a:buNone/>
            </a:pPr>
            <a:r>
              <a:rPr lang="en-AS" dirty="0"/>
              <a:t>Good times to raise money </a:t>
            </a:r>
          </a:p>
          <a:p>
            <a:pPr marL="0" indent="0">
              <a:buNone/>
            </a:pPr>
            <a:br>
              <a:rPr lang="en-AS" dirty="0"/>
            </a:br>
            <a:endParaRPr lang="en-AS" sz="1100" dirty="0"/>
          </a:p>
          <a:p>
            <a:pPr>
              <a:spcAft>
                <a:spcPts val="1200"/>
              </a:spcAft>
            </a:pPr>
            <a:r>
              <a:rPr lang="en-AS" dirty="0"/>
              <a:t>Concept stage – a good team with an interesting disruptive idea</a:t>
            </a:r>
          </a:p>
          <a:p>
            <a:pPr>
              <a:spcAft>
                <a:spcPts val="1200"/>
              </a:spcAft>
            </a:pPr>
            <a:r>
              <a:rPr lang="en-AS" dirty="0"/>
              <a:t>Proof of concept accomplished – working prototype or product </a:t>
            </a:r>
          </a:p>
          <a:p>
            <a:pPr>
              <a:spcAft>
                <a:spcPts val="1200"/>
              </a:spcAft>
            </a:pPr>
            <a:r>
              <a:rPr lang="en-AS" dirty="0"/>
              <a:t>Early traction – </a:t>
            </a:r>
            <a:r>
              <a:rPr lang="en-IL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IL" dirty="0"/>
              <a:t>Showing interest of several beta users </a:t>
            </a:r>
          </a:p>
          <a:p>
            <a:pPr>
              <a:spcAft>
                <a:spcPts val="1200"/>
              </a:spcAft>
            </a:pPr>
            <a:r>
              <a:rPr lang="en-AS" dirty="0"/>
              <a:t>Product Launch –  P</a:t>
            </a:r>
            <a:r>
              <a:rPr lang="en-US" dirty="0" err="1"/>
              <a:t>roduct</a:t>
            </a:r>
            <a:r>
              <a:rPr lang="en-US" dirty="0"/>
              <a:t> is ready and has </a:t>
            </a:r>
            <a:r>
              <a:rPr lang="en-AS" dirty="0"/>
              <a:t>several</a:t>
            </a:r>
            <a:r>
              <a:rPr lang="en-US" dirty="0"/>
              <a:t> customers</a:t>
            </a:r>
            <a:endParaRPr lang="en-AS" dirty="0"/>
          </a:p>
          <a:p>
            <a:pPr>
              <a:spcAft>
                <a:spcPts val="1200"/>
              </a:spcAft>
            </a:pPr>
            <a:r>
              <a:rPr lang="en-AS" dirty="0"/>
              <a:t>Scaling Stage – </a:t>
            </a:r>
            <a:r>
              <a:rPr lang="en-US" dirty="0"/>
              <a:t>Proven selling process, r</a:t>
            </a:r>
            <a:r>
              <a:rPr lang="en-AS" dirty="0" err="1"/>
              <a:t>eady</a:t>
            </a:r>
            <a:r>
              <a:rPr lang="en-AS" dirty="0"/>
              <a:t> to scale, need funding to scale </a:t>
            </a:r>
          </a:p>
          <a:p>
            <a:pPr marL="0" indent="0">
              <a:buNone/>
            </a:pPr>
            <a:endParaRPr lang="en-AS" dirty="0"/>
          </a:p>
          <a:p>
            <a:pPr marL="0" indent="0">
              <a:buNone/>
            </a:pPr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D4A7AB-63E9-2383-408C-4F2A05943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1709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1298C-DF22-D8D3-A690-A9355EB52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E189-CA43-4EB8-90AC-9C3C465EB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S" dirty="0"/>
              <a:t>When is it </a:t>
            </a:r>
            <a:r>
              <a:rPr lang="en-US" dirty="0"/>
              <a:t>H</a:t>
            </a:r>
            <a:r>
              <a:rPr lang="en-AS" dirty="0" err="1"/>
              <a:t>ard</a:t>
            </a:r>
            <a:r>
              <a:rPr lang="en-AS" dirty="0"/>
              <a:t> to </a:t>
            </a:r>
            <a:r>
              <a:rPr lang="en-US" dirty="0"/>
              <a:t>R</a:t>
            </a:r>
            <a:r>
              <a:rPr lang="en-AS" dirty="0" err="1"/>
              <a:t>aise</a:t>
            </a:r>
            <a:r>
              <a:rPr lang="en-AS" dirty="0"/>
              <a:t> </a:t>
            </a:r>
            <a:r>
              <a:rPr lang="en-US" dirty="0"/>
              <a:t>M</a:t>
            </a:r>
            <a:r>
              <a:rPr lang="en-AS" dirty="0" err="1"/>
              <a:t>oney</a:t>
            </a:r>
            <a:r>
              <a:rPr lang="en-AS" dirty="0"/>
              <a:t>?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2A8D9-C53D-E0AD-C7CE-70B1FE4BA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6001643"/>
          </a:xfrm>
        </p:spPr>
        <p:txBody>
          <a:bodyPr/>
          <a:lstStyle/>
          <a:p>
            <a:pPr marL="0" indent="0">
              <a:buNone/>
            </a:pPr>
            <a:r>
              <a:rPr lang="en-AS" dirty="0"/>
              <a:t>Hard times to raise money </a:t>
            </a:r>
          </a:p>
          <a:p>
            <a:pPr marL="0" indent="0">
              <a:buNone/>
            </a:pPr>
            <a:endParaRPr lang="en-AS" dirty="0"/>
          </a:p>
          <a:p>
            <a:r>
              <a:rPr lang="en-AS" dirty="0"/>
              <a:t>Death zones in between the milestones in the previous slide:</a:t>
            </a:r>
            <a:br>
              <a:rPr lang="en-AS" dirty="0"/>
            </a:br>
            <a:r>
              <a:rPr lang="en-AS" dirty="0"/>
              <a:t> </a:t>
            </a:r>
          </a:p>
          <a:p>
            <a:pPr lvl="1">
              <a:spcAft>
                <a:spcPts val="1200"/>
              </a:spcAft>
            </a:pPr>
            <a:r>
              <a:rPr lang="en-AS" dirty="0"/>
              <a:t>Development phase – from concept stage to a working proof of concept, or better yet, working product </a:t>
            </a:r>
          </a:p>
          <a:p>
            <a:pPr lvl="1">
              <a:spcAft>
                <a:spcPts val="1200"/>
              </a:spcAft>
            </a:pPr>
            <a:r>
              <a:rPr lang="en-AS" dirty="0"/>
              <a:t>From working proof of concept or product to beta users</a:t>
            </a:r>
            <a:r>
              <a:rPr lang="en-US" dirty="0"/>
              <a:t>’</a:t>
            </a:r>
            <a:r>
              <a:rPr lang="en-AS" dirty="0"/>
              <a:t> validation </a:t>
            </a:r>
          </a:p>
          <a:p>
            <a:pPr lvl="1">
              <a:spcAft>
                <a:spcPts val="1200"/>
              </a:spcAft>
            </a:pPr>
            <a:r>
              <a:rPr lang="en-AS" dirty="0"/>
              <a:t>From beta users to early paying customers</a:t>
            </a:r>
          </a:p>
          <a:p>
            <a:pPr lvl="1">
              <a:spcAft>
                <a:spcPts val="1200"/>
              </a:spcAft>
            </a:pPr>
            <a:r>
              <a:rPr lang="en-AS" dirty="0"/>
              <a:t>From first customers to a working sales process </a:t>
            </a:r>
          </a:p>
          <a:p>
            <a:pPr lvl="1">
              <a:spcAft>
                <a:spcPts val="1200"/>
              </a:spcAft>
            </a:pPr>
            <a:r>
              <a:rPr lang="en-AS" dirty="0"/>
              <a:t>From sales to </a:t>
            </a:r>
            <a:r>
              <a:rPr lang="en-US" dirty="0"/>
              <a:t>a </a:t>
            </a:r>
            <a:r>
              <a:rPr lang="en-AS" dirty="0"/>
              <a:t>proven growth trajectory (no flat sales) </a:t>
            </a:r>
          </a:p>
          <a:p>
            <a:endParaRPr lang="en-AS" dirty="0"/>
          </a:p>
          <a:p>
            <a:endParaRPr lang="en-AS" dirty="0"/>
          </a:p>
          <a:p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F1169B-3BAB-BB8B-CBD1-89FF5A18B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387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C7925-D4F0-2FE5-0FEE-EFCA70CB6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E0446-3D8C-B68B-67D9-B3D0653D4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S" dirty="0"/>
              <a:t>“No Revenue” </a:t>
            </a:r>
            <a:r>
              <a:rPr lang="en-US" dirty="0"/>
              <a:t>C</a:t>
            </a:r>
            <a:r>
              <a:rPr lang="en-AS" dirty="0"/>
              <a:t>lip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5C09C-B219-24F1-3D6E-F5FC9EDF1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1027413" cy="276999"/>
          </a:xfrm>
        </p:spPr>
        <p:txBody>
          <a:bodyPr/>
          <a:lstStyle/>
          <a:p>
            <a:pPr marL="0" indent="0">
              <a:buNone/>
            </a:pPr>
            <a:r>
              <a:rPr lang="en-IL" sz="1800" dirty="0">
                <a:hlinkClick r:id="rId2"/>
              </a:rPr>
              <a:t>https://drive.google.com/file/d/1hmBUGk-Zwv8cMxuJWuHiMuhlrAthehEd/view?usp=sharing</a:t>
            </a:r>
            <a:r>
              <a:rPr lang="en-IL" sz="1800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1626BA-07E8-CD45-0552-175599671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7E7F76-14F2-9819-3CF4-8B3F8B88F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947" y="1679179"/>
            <a:ext cx="9545053" cy="5178821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4A5E18B-26AD-1448-B60B-B24DFA9E3A3B}"/>
              </a:ext>
            </a:extLst>
          </p:cNvPr>
          <p:cNvSpPr txBox="1">
            <a:spLocks/>
          </p:cNvSpPr>
          <p:nvPr/>
        </p:nvSpPr>
        <p:spPr>
          <a:xfrm>
            <a:off x="582293" y="1204761"/>
            <a:ext cx="1102741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457200" indent="-457200">
              <a:buFont typeface="Arial" panose="020B0604020202020204" pitchFamily="34" charset="0"/>
              <a:buChar char="•"/>
              <a:defRPr sz="2800" b="0" i="0">
                <a:solidFill>
                  <a:srgbClr val="0000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108984"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L" sz="1800" kern="0">
                <a:hlinkClick r:id="rId2"/>
              </a:rPr>
              <a:t>https://drive.google.com/file/d/1hmBUGk-Zwv8cMxuJWuHiMuhlrAthehEd/view?usp=sharing</a:t>
            </a:r>
            <a:r>
              <a:rPr lang="en-IL" sz="1800" kern="0"/>
              <a:t> </a:t>
            </a:r>
            <a:endParaRPr lang="en-IL" sz="1800" kern="0" dirty="0"/>
          </a:p>
        </p:txBody>
      </p:sp>
    </p:spTree>
    <p:extLst>
      <p:ext uri="{BB962C8B-B14F-4D97-AF65-F5344CB8AC3E}">
        <p14:creationId xmlns:p14="http://schemas.microsoft.com/office/powerpoint/2010/main" val="11217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E4718-2ED3-8E93-0F2D-7DCC61BA0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22B83-CBDC-A277-57E4-C902D8D4A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77" y="433468"/>
            <a:ext cx="11247923" cy="615553"/>
          </a:xfrm>
        </p:spPr>
        <p:txBody>
          <a:bodyPr/>
          <a:lstStyle/>
          <a:p>
            <a:r>
              <a:rPr lang="en-AS" sz="40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Venture Capital </a:t>
            </a:r>
            <a:r>
              <a:rPr lang="en-US" sz="40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</a:t>
            </a:r>
            <a:r>
              <a:rPr lang="en-AS" sz="4000" kern="100" dirty="0" err="1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istorical</a:t>
            </a:r>
            <a:r>
              <a:rPr lang="en-AS" sz="40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</a:t>
            </a:r>
            <a:r>
              <a:rPr lang="en-AS" sz="4000" kern="100" dirty="0" err="1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arket</a:t>
            </a:r>
            <a:r>
              <a:rPr lang="en-AS" sz="40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</a:t>
            </a:r>
            <a:r>
              <a:rPr lang="en-AS" sz="4000" kern="100" dirty="0" err="1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ycles</a:t>
            </a:r>
            <a:r>
              <a:rPr lang="en-AS" sz="40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DC1BB-89F8-8422-98A8-FDF849A92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4801314"/>
          </a:xfrm>
        </p:spPr>
        <p:txBody>
          <a:bodyPr/>
          <a:lstStyle/>
          <a:p>
            <a:pPr marL="0" indent="0">
              <a:buNone/>
            </a:pPr>
            <a:endParaRPr lang="en-AS" dirty="0"/>
          </a:p>
          <a:p>
            <a:pPr marL="0" indent="0">
              <a:buNone/>
            </a:pPr>
            <a:r>
              <a:rPr lang="en-US" dirty="0"/>
              <a:t>Cold Periods (Difficult to </a:t>
            </a:r>
            <a:r>
              <a:rPr lang="en-AS" dirty="0"/>
              <a:t>r</a:t>
            </a:r>
            <a:r>
              <a:rPr lang="en-US" dirty="0" err="1"/>
              <a:t>aise</a:t>
            </a:r>
            <a:r>
              <a:rPr lang="en-AS" dirty="0"/>
              <a:t> money</a:t>
            </a:r>
            <a:r>
              <a:rPr lang="en-US" dirty="0"/>
              <a:t>)</a:t>
            </a:r>
            <a:r>
              <a:rPr lang="en-AS" dirty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for the period</a:t>
            </a:r>
            <a:r>
              <a:rPr lang="en-AS" dirty="0"/>
              <a:t> </a:t>
            </a:r>
            <a:r>
              <a:rPr lang="en-AS" sz="3200" b="1" dirty="0"/>
              <a:t>2000</a:t>
            </a:r>
            <a:r>
              <a:rPr lang="en-AS" dirty="0"/>
              <a:t> to </a:t>
            </a:r>
            <a:r>
              <a:rPr lang="en-AS" sz="3200" b="1" dirty="0"/>
              <a:t>2024</a:t>
            </a:r>
            <a:r>
              <a:rPr lang="en-US" dirty="0"/>
              <a:t>:</a:t>
            </a:r>
            <a:endParaRPr lang="en-AS" dirty="0"/>
          </a:p>
          <a:p>
            <a:pPr marL="0" indent="0">
              <a:buNone/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en-US" sz="3200" b="1" dirty="0"/>
              <a:t>2000-2003</a:t>
            </a:r>
            <a:r>
              <a:rPr lang="en-US" dirty="0"/>
              <a:t>: Post dot-com crash</a:t>
            </a:r>
          </a:p>
          <a:p>
            <a:pPr>
              <a:spcAft>
                <a:spcPts val="1200"/>
              </a:spcAft>
            </a:pPr>
            <a:r>
              <a:rPr lang="en-US" sz="3200" b="1" dirty="0"/>
              <a:t>2008-2010</a:t>
            </a:r>
            <a:r>
              <a:rPr lang="en-US" dirty="0"/>
              <a:t>: Financial crisis impact</a:t>
            </a:r>
          </a:p>
          <a:p>
            <a:pPr>
              <a:spcAft>
                <a:spcPts val="1200"/>
              </a:spcAft>
            </a:pPr>
            <a:r>
              <a:rPr lang="en-US" sz="3200" b="1" dirty="0"/>
              <a:t>2016-2017</a:t>
            </a:r>
            <a:r>
              <a:rPr lang="en-US" dirty="0"/>
              <a:t>: Brief cooling period</a:t>
            </a:r>
          </a:p>
          <a:p>
            <a:pPr>
              <a:spcAft>
                <a:spcPts val="1200"/>
              </a:spcAft>
            </a:pPr>
            <a:r>
              <a:rPr lang="en-US" sz="3200" b="1" dirty="0"/>
              <a:t>Late 2021-2023</a:t>
            </a:r>
            <a:r>
              <a:rPr lang="en-US" dirty="0"/>
              <a:t>: Significant pullback</a:t>
            </a:r>
            <a:endParaRPr lang="en-AS" dirty="0"/>
          </a:p>
          <a:p>
            <a:pPr marL="0" indent="0">
              <a:buNone/>
            </a:pPr>
            <a:r>
              <a:rPr lang="en-IL" dirty="0"/>
              <a:t>About 12 years, or half the 24 year period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FF5EE4-C8FF-600D-1E96-754C175AA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6205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ED60A-A7BA-2EF2-00CC-FAFAC8A56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72B8B-AC08-0EEA-9BB2-5F758CC68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77" y="433468"/>
            <a:ext cx="11247923" cy="615553"/>
          </a:xfrm>
        </p:spPr>
        <p:txBody>
          <a:bodyPr/>
          <a:lstStyle/>
          <a:p>
            <a:r>
              <a:rPr lang="en-AS" sz="40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Venture Capital </a:t>
            </a:r>
            <a:r>
              <a:rPr lang="en-US" sz="40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</a:t>
            </a:r>
            <a:r>
              <a:rPr lang="en-AS" sz="4000" kern="100" dirty="0" err="1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istorical</a:t>
            </a:r>
            <a:r>
              <a:rPr lang="en-AS" sz="40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</a:t>
            </a:r>
            <a:r>
              <a:rPr lang="en-AS" sz="4000" kern="100" dirty="0" err="1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arket</a:t>
            </a:r>
            <a:r>
              <a:rPr lang="en-AS" sz="40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</a:t>
            </a:r>
            <a:r>
              <a:rPr lang="en-AS" sz="4000" kern="100" dirty="0" err="1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ycles</a:t>
            </a:r>
            <a:r>
              <a:rPr lang="en-AS" sz="40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8A4AC5-2FC3-F5A4-8638-22016050D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547842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Hot Periods (Easier to </a:t>
            </a:r>
            <a:r>
              <a:rPr lang="en-AS" dirty="0"/>
              <a:t>r</a:t>
            </a:r>
            <a:r>
              <a:rPr lang="en-US" dirty="0" err="1"/>
              <a:t>aise</a:t>
            </a:r>
            <a:r>
              <a:rPr lang="en-AS" dirty="0"/>
              <a:t> money</a:t>
            </a:r>
            <a:r>
              <a:rPr lang="en-US" dirty="0"/>
              <a:t>)</a:t>
            </a:r>
            <a:r>
              <a:rPr lang="en-AS" dirty="0"/>
              <a:t> from </a:t>
            </a:r>
            <a:r>
              <a:rPr lang="en-AS" sz="3200" b="1" dirty="0"/>
              <a:t>2000</a:t>
            </a:r>
            <a:r>
              <a:rPr lang="en-AS" dirty="0"/>
              <a:t> to </a:t>
            </a:r>
            <a:r>
              <a:rPr lang="en-AS" sz="3200" b="1" dirty="0"/>
              <a:t>2024</a:t>
            </a:r>
            <a:r>
              <a:rPr lang="en-US" dirty="0"/>
              <a:t>:</a:t>
            </a:r>
            <a:endParaRPr lang="en-AS" dirty="0"/>
          </a:p>
          <a:p>
            <a:pPr marL="0" indent="0">
              <a:buNone/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en-US" sz="3200" b="1" dirty="0"/>
              <a:t>2004-2007</a:t>
            </a:r>
            <a:r>
              <a:rPr lang="en-US" dirty="0"/>
              <a:t>: Web 2.0 boom</a:t>
            </a:r>
          </a:p>
          <a:p>
            <a:pPr>
              <a:spcAft>
                <a:spcPts val="1200"/>
              </a:spcAft>
            </a:pPr>
            <a:r>
              <a:rPr lang="en-US" sz="3200" b="1" dirty="0"/>
              <a:t>2011-2015</a:t>
            </a:r>
            <a:r>
              <a:rPr lang="en-US" dirty="0"/>
              <a:t>: Mobile/social media wave</a:t>
            </a:r>
          </a:p>
          <a:p>
            <a:pPr>
              <a:spcAft>
                <a:spcPts val="1200"/>
              </a:spcAft>
            </a:pPr>
            <a:r>
              <a:rPr lang="en-US" sz="3200" b="1" dirty="0"/>
              <a:t>2018-2021</a:t>
            </a:r>
            <a:r>
              <a:rPr lang="en-US" dirty="0"/>
              <a:t>: Particularly intense period with peak in 2021</a:t>
            </a:r>
          </a:p>
          <a:p>
            <a:pPr>
              <a:spcAft>
                <a:spcPts val="1200"/>
              </a:spcAft>
            </a:pPr>
            <a:r>
              <a:rPr lang="en-US" dirty="0"/>
              <a:t>  - Record valuations and deal sizes</a:t>
            </a:r>
          </a:p>
          <a:p>
            <a:pPr>
              <a:spcAft>
                <a:spcPts val="1200"/>
              </a:spcAft>
            </a:pPr>
            <a:r>
              <a:rPr lang="en-US" dirty="0"/>
              <a:t>  - Growth of mega-rounds ($100M+)</a:t>
            </a:r>
          </a:p>
          <a:p>
            <a:pPr>
              <a:spcAft>
                <a:spcPts val="1200"/>
              </a:spcAft>
            </a:pPr>
            <a:r>
              <a:rPr lang="en-US" dirty="0"/>
              <a:t>  - Rapid deal closings with less </a:t>
            </a:r>
            <a:br>
              <a:rPr lang="en-US" dirty="0"/>
            </a:br>
            <a:r>
              <a:rPr lang="en-US" dirty="0"/>
              <a:t>	due diligence</a:t>
            </a:r>
          </a:p>
          <a:p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EDFEA5-3A9C-8388-FA2A-F4EB8A2F7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5C268C-310D-68FC-1D0E-A66CCAC3D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4169376"/>
            <a:ext cx="3562634" cy="268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EEC435A-5F4B-401D-92E9-5EFA3AF401CD}"/>
              </a:ext>
            </a:extLst>
          </p:cNvPr>
          <p:cNvGrpSpPr/>
          <p:nvPr/>
        </p:nvGrpSpPr>
        <p:grpSpPr>
          <a:xfrm>
            <a:off x="952510" y="2292970"/>
            <a:ext cx="1866019" cy="3261195"/>
            <a:chOff x="1570053" y="3781277"/>
            <a:chExt cx="3077204" cy="5377953"/>
          </a:xfrm>
        </p:grpSpPr>
        <p:sp>
          <p:nvSpPr>
            <p:cNvPr id="9" name="object 9"/>
            <p:cNvSpPr txBox="1"/>
            <p:nvPr/>
          </p:nvSpPr>
          <p:spPr>
            <a:xfrm>
              <a:off x="1696295" y="7720617"/>
              <a:ext cx="2528564" cy="1438613"/>
            </a:xfrm>
            <a:prstGeom prst="rect">
              <a:avLst/>
            </a:prstGeom>
          </p:spPr>
          <p:txBody>
            <a:bodyPr vert="horz" wrap="square" lIns="0" tIns="56219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4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1" i="0" u="none" strike="noStrike" kern="1200" cap="none" spc="-6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Yonatan</a:t>
              </a:r>
              <a:r>
                <a:rPr kumimoji="0" sz="1600" b="1" i="0" u="none" strike="noStrike" kern="1200" cap="none" spc="-91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sz="1600" b="1" i="0" u="none" strike="noStrike" kern="1200" cap="none" spc="-6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Stern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0" i="0" u="none" strike="noStrike" kern="1200" cap="none" spc="-6" normalizeH="0" baseline="0" noProof="0" dirty="0">
                  <a:ln>
                    <a:noFill/>
                  </a:ln>
                  <a:solidFill>
                    <a:srgbClr val="0000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Founder</a:t>
              </a:r>
              <a:endParaRPr kumimoji="0" lang="en-US" sz="1600" b="0" i="0" u="none" strike="noStrike" kern="1200" cap="none" spc="-6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-6" normalizeH="0" baseline="0" noProof="0" dirty="0">
                  <a:ln>
                    <a:noFill/>
                  </a:ln>
                  <a:solidFill>
                    <a:srgbClr val="0000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And CEO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537C5-8E67-48C9-9B2A-649D9A56FB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02" t="3920" r="20696" b="4777"/>
            <a:stretch/>
          </p:blipFill>
          <p:spPr>
            <a:xfrm>
              <a:off x="1570053" y="3781277"/>
              <a:ext cx="3077204" cy="3745977"/>
            </a:xfrm>
            <a:prstGeom prst="round2DiagRect">
              <a:avLst>
                <a:gd name="adj1" fmla="val 34591"/>
                <a:gd name="adj2" fmla="val 0"/>
              </a:avLst>
            </a:prstGeom>
            <a:ln w="88900" cap="sq">
              <a:noFill/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1938" y="795159"/>
            <a:ext cx="5746691" cy="583985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</a:pPr>
            <a:r>
              <a:rPr dirty="0"/>
              <a:t>The</a:t>
            </a:r>
            <a:r>
              <a:rPr spc="3" dirty="0"/>
              <a:t> </a:t>
            </a:r>
            <a:r>
              <a:rPr dirty="0"/>
              <a:t>SmartUp</a:t>
            </a:r>
            <a:r>
              <a:rPr spc="3" dirty="0"/>
              <a:t> </a:t>
            </a:r>
            <a:r>
              <a:rPr lang="en-US" spc="3" dirty="0"/>
              <a:t>Founding </a:t>
            </a:r>
            <a:r>
              <a:rPr spc="-576" dirty="0"/>
              <a:t>T</a:t>
            </a:r>
            <a:r>
              <a:rPr spc="-88" dirty="0"/>
              <a:t>e</a:t>
            </a:r>
            <a:r>
              <a:rPr spc="-12" dirty="0"/>
              <a:t>am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ED434E-F38E-4C1A-BAED-80CCBCE077E8}"/>
              </a:ext>
            </a:extLst>
          </p:cNvPr>
          <p:cNvGrpSpPr/>
          <p:nvPr/>
        </p:nvGrpSpPr>
        <p:grpSpPr>
          <a:xfrm>
            <a:off x="3058224" y="2292970"/>
            <a:ext cx="1866019" cy="3222723"/>
            <a:chOff x="5042532" y="3781277"/>
            <a:chExt cx="3077204" cy="5314508"/>
          </a:xfrm>
        </p:grpSpPr>
        <p:sp>
          <p:nvSpPr>
            <p:cNvPr id="10" name="object 10"/>
            <p:cNvSpPr txBox="1"/>
            <p:nvPr/>
          </p:nvSpPr>
          <p:spPr>
            <a:xfrm>
              <a:off x="5316211" y="7720616"/>
              <a:ext cx="2114448" cy="1375169"/>
            </a:xfrm>
            <a:prstGeom prst="rect">
              <a:avLst/>
            </a:prstGeom>
          </p:spPr>
          <p:txBody>
            <a:bodyPr vert="horz" wrap="square" lIns="0" tIns="56219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4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Libby</a:t>
              </a:r>
              <a:r>
                <a:rPr kumimoji="0" sz="1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 </a:t>
              </a:r>
              <a:r>
                <a:rPr kumimoji="0" sz="1600" b="1" i="0" u="none" strike="noStrike" kern="1200" cap="none" spc="-6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Molad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fortaa Medium"/>
                <a:ea typeface="+mn-ea"/>
                <a:cs typeface="Comfortaa Medium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-6" normalizeH="0" baseline="0" noProof="0" dirty="0">
                  <a:ln>
                    <a:noFill/>
                  </a:ln>
                  <a:solidFill>
                    <a:srgbClr val="0000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Co-Founder and </a:t>
              </a:r>
              <a:r>
                <a:rPr kumimoji="0" sz="1600" b="0" i="0" u="none" strike="noStrike" kern="1200" cap="none" spc="-6" normalizeH="0" baseline="0" noProof="0" dirty="0">
                  <a:ln>
                    <a:noFill/>
                  </a:ln>
                  <a:solidFill>
                    <a:srgbClr val="0000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COO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EE3ADEB-57BC-41B8-997B-BAD0F8B71D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65" t="4987" r="28845" b="33390"/>
            <a:stretch/>
          </p:blipFill>
          <p:spPr>
            <a:xfrm>
              <a:off x="5042532" y="3781277"/>
              <a:ext cx="3077204" cy="3745977"/>
            </a:xfrm>
            <a:prstGeom prst="round2DiagRect">
              <a:avLst>
                <a:gd name="adj1" fmla="val 34591"/>
                <a:gd name="adj2" fmla="val 0"/>
              </a:avLst>
            </a:prstGeom>
            <a:ln w="88900" cap="sq">
              <a:noFill/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5B6F0E3-FA14-4C7B-8B50-56A015E49578}"/>
              </a:ext>
            </a:extLst>
          </p:cNvPr>
          <p:cNvGrpSpPr/>
          <p:nvPr/>
        </p:nvGrpSpPr>
        <p:grpSpPr>
          <a:xfrm>
            <a:off x="5168183" y="2287620"/>
            <a:ext cx="1866019" cy="3247309"/>
            <a:chOff x="8522010" y="3772455"/>
            <a:chExt cx="3077204" cy="5355052"/>
          </a:xfrm>
        </p:grpSpPr>
        <p:sp>
          <p:nvSpPr>
            <p:cNvPr id="11" name="object 11"/>
            <p:cNvSpPr txBox="1"/>
            <p:nvPr/>
          </p:nvSpPr>
          <p:spPr>
            <a:xfrm>
              <a:off x="8522010" y="7688895"/>
              <a:ext cx="3060700" cy="1438612"/>
            </a:xfrm>
            <a:prstGeom prst="rect">
              <a:avLst/>
            </a:prstGeom>
          </p:spPr>
          <p:txBody>
            <a:bodyPr vert="horz" wrap="square" lIns="0" tIns="56219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4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Ayala</a:t>
              </a:r>
              <a:r>
                <a:rPr kumimoji="0" sz="1600" b="1" i="0" u="none" strike="noStrike" kern="1200" cap="none" spc="-33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 </a:t>
              </a:r>
              <a:r>
                <a:rPr kumimoji="0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Dinur</a:t>
              </a:r>
              <a:r>
                <a:rPr kumimoji="0" sz="1600" b="1" i="0" u="none" strike="noStrike" kern="1200" cap="none" spc="-33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 </a:t>
              </a:r>
              <a:r>
                <a:rPr kumimoji="0" sz="1600" b="1" i="0" u="none" strike="noStrike" kern="1200" cap="none" spc="-12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Turgeman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fortaa Medium"/>
                <a:ea typeface="+mn-ea"/>
                <a:cs typeface="Comfortaa Medium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-6" normalizeH="0" baseline="0" noProof="0" dirty="0">
                  <a:ln>
                    <a:noFill/>
                  </a:ln>
                  <a:solidFill>
                    <a:srgbClr val="0000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Co-Founder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-6" normalizeH="0" baseline="0" noProof="0" dirty="0">
                  <a:ln>
                    <a:noFill/>
                  </a:ln>
                  <a:solidFill>
                    <a:srgbClr val="0000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and </a:t>
              </a:r>
              <a:r>
                <a:rPr kumimoji="0" sz="1600" b="0" i="0" u="none" strike="noStrike" kern="1200" cap="none" spc="-6" normalizeH="0" baseline="0" noProof="0" dirty="0">
                  <a:ln>
                    <a:noFill/>
                  </a:ln>
                  <a:solidFill>
                    <a:srgbClr val="0000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CFO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46DC987-E2F5-4BC9-8A61-E9AB22DFC3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91" t="5376" r="22790" b="12257"/>
            <a:stretch/>
          </p:blipFill>
          <p:spPr>
            <a:xfrm>
              <a:off x="8522010" y="3772455"/>
              <a:ext cx="3077204" cy="3745977"/>
            </a:xfrm>
            <a:prstGeom prst="round2DiagRect">
              <a:avLst>
                <a:gd name="adj1" fmla="val 34591"/>
                <a:gd name="adj2" fmla="val 0"/>
              </a:avLst>
            </a:prstGeom>
            <a:ln w="88900" cap="sq">
              <a:noFill/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55C167A-2AF8-42BB-8B42-F8FFA990E891}"/>
              </a:ext>
            </a:extLst>
          </p:cNvPr>
          <p:cNvGrpSpPr/>
          <p:nvPr/>
        </p:nvGrpSpPr>
        <p:grpSpPr>
          <a:xfrm>
            <a:off x="8631534" y="592852"/>
            <a:ext cx="3279112" cy="924448"/>
            <a:chOff x="1968299" y="3257400"/>
            <a:chExt cx="9374128" cy="2781300"/>
          </a:xfrm>
        </p:grpSpPr>
        <p:sp>
          <p:nvSpPr>
            <p:cNvPr id="26" name="object 3">
              <a:extLst>
                <a:ext uri="{FF2B5EF4-FFF2-40B4-BE49-F238E27FC236}">
                  <a16:creationId xmlns:a16="http://schemas.microsoft.com/office/drawing/2014/main" id="{C7CEE06E-0AAE-4CC1-B311-B245EB24FAFC}"/>
                </a:ext>
              </a:extLst>
            </p:cNvPr>
            <p:cNvSpPr/>
            <p:nvPr/>
          </p:nvSpPr>
          <p:spPr>
            <a:xfrm>
              <a:off x="1968299" y="3257400"/>
              <a:ext cx="2792730" cy="2781300"/>
            </a:xfrm>
            <a:custGeom>
              <a:avLst/>
              <a:gdLst/>
              <a:ahLst/>
              <a:cxnLst/>
              <a:rect l="l" t="t" r="r" b="b"/>
              <a:pathLst>
                <a:path w="2792729" h="2781300">
                  <a:moveTo>
                    <a:pt x="2508136" y="0"/>
                  </a:moveTo>
                  <a:lnTo>
                    <a:pt x="284555" y="0"/>
                  </a:lnTo>
                  <a:lnTo>
                    <a:pt x="237463" y="12700"/>
                  </a:lnTo>
                  <a:lnTo>
                    <a:pt x="193134" y="25400"/>
                  </a:lnTo>
                  <a:lnTo>
                    <a:pt x="152087" y="50800"/>
                  </a:lnTo>
                  <a:lnTo>
                    <a:pt x="114836" y="76200"/>
                  </a:lnTo>
                  <a:lnTo>
                    <a:pt x="81899" y="114300"/>
                  </a:lnTo>
                  <a:lnTo>
                    <a:pt x="53793" y="152400"/>
                  </a:lnTo>
                  <a:lnTo>
                    <a:pt x="31033" y="190500"/>
                  </a:lnTo>
                  <a:lnTo>
                    <a:pt x="14137" y="228600"/>
                  </a:lnTo>
                  <a:lnTo>
                    <a:pt x="3620" y="279400"/>
                  </a:lnTo>
                  <a:lnTo>
                    <a:pt x="0" y="330200"/>
                  </a:lnTo>
                  <a:lnTo>
                    <a:pt x="0" y="2463800"/>
                  </a:lnTo>
                  <a:lnTo>
                    <a:pt x="376" y="2463800"/>
                  </a:lnTo>
                  <a:lnTo>
                    <a:pt x="5972" y="2514600"/>
                  </a:lnTo>
                  <a:lnTo>
                    <a:pt x="17932" y="2565400"/>
                  </a:lnTo>
                  <a:lnTo>
                    <a:pt x="35782" y="2603500"/>
                  </a:lnTo>
                  <a:lnTo>
                    <a:pt x="59051" y="2641600"/>
                  </a:lnTo>
                  <a:lnTo>
                    <a:pt x="87264" y="2679700"/>
                  </a:lnTo>
                  <a:lnTo>
                    <a:pt x="119949" y="2705100"/>
                  </a:lnTo>
                  <a:lnTo>
                    <a:pt x="156633" y="2730500"/>
                  </a:lnTo>
                  <a:lnTo>
                    <a:pt x="196843" y="2755900"/>
                  </a:lnTo>
                  <a:lnTo>
                    <a:pt x="240105" y="2768600"/>
                  </a:lnTo>
                  <a:lnTo>
                    <a:pt x="285947" y="2781300"/>
                  </a:lnTo>
                  <a:lnTo>
                    <a:pt x="1327729" y="2781300"/>
                  </a:lnTo>
                  <a:lnTo>
                    <a:pt x="1327729" y="2438400"/>
                  </a:lnTo>
                  <a:lnTo>
                    <a:pt x="1062743" y="2438400"/>
                  </a:lnTo>
                  <a:lnTo>
                    <a:pt x="1048490" y="2425700"/>
                  </a:lnTo>
                  <a:lnTo>
                    <a:pt x="1037936" y="2400300"/>
                  </a:lnTo>
                  <a:lnTo>
                    <a:pt x="1033675" y="2400300"/>
                  </a:lnTo>
                  <a:lnTo>
                    <a:pt x="1032429" y="2387600"/>
                  </a:lnTo>
                  <a:lnTo>
                    <a:pt x="1030743" y="2387600"/>
                  </a:lnTo>
                  <a:lnTo>
                    <a:pt x="1030335" y="2374900"/>
                  </a:lnTo>
                  <a:lnTo>
                    <a:pt x="1029832" y="2374900"/>
                  </a:lnTo>
                  <a:lnTo>
                    <a:pt x="1029246" y="2362200"/>
                  </a:lnTo>
                  <a:lnTo>
                    <a:pt x="1023013" y="2311400"/>
                  </a:lnTo>
                  <a:lnTo>
                    <a:pt x="1013628" y="2260600"/>
                  </a:lnTo>
                  <a:lnTo>
                    <a:pt x="1001197" y="2222500"/>
                  </a:lnTo>
                  <a:lnTo>
                    <a:pt x="985826" y="2171700"/>
                  </a:lnTo>
                  <a:lnTo>
                    <a:pt x="967624" y="2120900"/>
                  </a:lnTo>
                  <a:lnTo>
                    <a:pt x="946696" y="2082800"/>
                  </a:lnTo>
                  <a:lnTo>
                    <a:pt x="923150" y="2044700"/>
                  </a:lnTo>
                  <a:lnTo>
                    <a:pt x="897092" y="1993900"/>
                  </a:lnTo>
                  <a:lnTo>
                    <a:pt x="868629" y="1955800"/>
                  </a:lnTo>
                  <a:lnTo>
                    <a:pt x="837869" y="1930400"/>
                  </a:lnTo>
                  <a:lnTo>
                    <a:pt x="804917" y="1892300"/>
                  </a:lnTo>
                  <a:lnTo>
                    <a:pt x="796498" y="1879600"/>
                  </a:lnTo>
                  <a:lnTo>
                    <a:pt x="788182" y="1879600"/>
                  </a:lnTo>
                  <a:lnTo>
                    <a:pt x="779965" y="1866900"/>
                  </a:lnTo>
                  <a:lnTo>
                    <a:pt x="771840" y="1854200"/>
                  </a:lnTo>
                  <a:lnTo>
                    <a:pt x="738865" y="1828800"/>
                  </a:lnTo>
                  <a:lnTo>
                    <a:pt x="707697" y="1790700"/>
                  </a:lnTo>
                  <a:lnTo>
                    <a:pt x="678409" y="1752600"/>
                  </a:lnTo>
                  <a:lnTo>
                    <a:pt x="651074" y="1714500"/>
                  </a:lnTo>
                  <a:lnTo>
                    <a:pt x="625765" y="1676400"/>
                  </a:lnTo>
                  <a:lnTo>
                    <a:pt x="602557" y="1638300"/>
                  </a:lnTo>
                  <a:lnTo>
                    <a:pt x="581521" y="1587500"/>
                  </a:lnTo>
                  <a:lnTo>
                    <a:pt x="563068" y="1549400"/>
                  </a:lnTo>
                  <a:lnTo>
                    <a:pt x="546850" y="1498600"/>
                  </a:lnTo>
                  <a:lnTo>
                    <a:pt x="532935" y="1460500"/>
                  </a:lnTo>
                  <a:lnTo>
                    <a:pt x="521395" y="1409700"/>
                  </a:lnTo>
                  <a:lnTo>
                    <a:pt x="512297" y="1358900"/>
                  </a:lnTo>
                  <a:lnTo>
                    <a:pt x="505713" y="1320800"/>
                  </a:lnTo>
                  <a:lnTo>
                    <a:pt x="501711" y="1270000"/>
                  </a:lnTo>
                  <a:lnTo>
                    <a:pt x="500361" y="1219200"/>
                  </a:lnTo>
                  <a:lnTo>
                    <a:pt x="501520" y="1168400"/>
                  </a:lnTo>
                  <a:lnTo>
                    <a:pt x="504955" y="1130300"/>
                  </a:lnTo>
                  <a:lnTo>
                    <a:pt x="510610" y="1079500"/>
                  </a:lnTo>
                  <a:lnTo>
                    <a:pt x="518424" y="1041400"/>
                  </a:lnTo>
                  <a:lnTo>
                    <a:pt x="526514" y="1003300"/>
                  </a:lnTo>
                  <a:lnTo>
                    <a:pt x="536017" y="965200"/>
                  </a:lnTo>
                  <a:lnTo>
                    <a:pt x="546907" y="927100"/>
                  </a:lnTo>
                  <a:lnTo>
                    <a:pt x="559155" y="901700"/>
                  </a:lnTo>
                  <a:lnTo>
                    <a:pt x="577059" y="850900"/>
                  </a:lnTo>
                  <a:lnTo>
                    <a:pt x="597133" y="812800"/>
                  </a:lnTo>
                  <a:lnTo>
                    <a:pt x="619308" y="774700"/>
                  </a:lnTo>
                  <a:lnTo>
                    <a:pt x="643514" y="736600"/>
                  </a:lnTo>
                  <a:lnTo>
                    <a:pt x="669681" y="698500"/>
                  </a:lnTo>
                  <a:lnTo>
                    <a:pt x="697739" y="660400"/>
                  </a:lnTo>
                  <a:lnTo>
                    <a:pt x="727618" y="622300"/>
                  </a:lnTo>
                  <a:lnTo>
                    <a:pt x="759248" y="584200"/>
                  </a:lnTo>
                  <a:lnTo>
                    <a:pt x="792560" y="558800"/>
                  </a:lnTo>
                  <a:lnTo>
                    <a:pt x="827484" y="520700"/>
                  </a:lnTo>
                  <a:lnTo>
                    <a:pt x="863949" y="495300"/>
                  </a:lnTo>
                  <a:lnTo>
                    <a:pt x="901886" y="469900"/>
                  </a:lnTo>
                  <a:lnTo>
                    <a:pt x="941225" y="444500"/>
                  </a:lnTo>
                  <a:lnTo>
                    <a:pt x="981896" y="419100"/>
                  </a:lnTo>
                  <a:lnTo>
                    <a:pt x="1023830" y="406400"/>
                  </a:lnTo>
                  <a:lnTo>
                    <a:pt x="1066955" y="381000"/>
                  </a:lnTo>
                  <a:lnTo>
                    <a:pt x="1202786" y="342900"/>
                  </a:lnTo>
                  <a:lnTo>
                    <a:pt x="1249981" y="330200"/>
                  </a:lnTo>
                  <a:lnTo>
                    <a:pt x="1298019" y="330200"/>
                  </a:lnTo>
                  <a:lnTo>
                    <a:pt x="1346830" y="317500"/>
                  </a:lnTo>
                  <a:lnTo>
                    <a:pt x="2791784" y="317500"/>
                  </a:lnTo>
                  <a:lnTo>
                    <a:pt x="2789069" y="279400"/>
                  </a:lnTo>
                  <a:lnTo>
                    <a:pt x="2778553" y="228600"/>
                  </a:lnTo>
                  <a:lnTo>
                    <a:pt x="2761658" y="190500"/>
                  </a:lnTo>
                  <a:lnTo>
                    <a:pt x="2738899" y="152400"/>
                  </a:lnTo>
                  <a:lnTo>
                    <a:pt x="2710793" y="114300"/>
                  </a:lnTo>
                  <a:lnTo>
                    <a:pt x="2677857" y="76200"/>
                  </a:lnTo>
                  <a:lnTo>
                    <a:pt x="2640607" y="50800"/>
                  </a:lnTo>
                  <a:lnTo>
                    <a:pt x="2599559" y="25400"/>
                  </a:lnTo>
                  <a:lnTo>
                    <a:pt x="2555230" y="12700"/>
                  </a:lnTo>
                  <a:lnTo>
                    <a:pt x="2508136" y="0"/>
                  </a:lnTo>
                  <a:close/>
                </a:path>
                <a:path w="2792729" h="2781300">
                  <a:moveTo>
                    <a:pt x="2155107" y="1219200"/>
                  </a:moveTo>
                  <a:lnTo>
                    <a:pt x="1953951" y="1219200"/>
                  </a:lnTo>
                  <a:lnTo>
                    <a:pt x="1975761" y="1231900"/>
                  </a:lnTo>
                  <a:lnTo>
                    <a:pt x="1990464" y="1257300"/>
                  </a:lnTo>
                  <a:lnTo>
                    <a:pt x="1995855" y="1282700"/>
                  </a:lnTo>
                  <a:lnTo>
                    <a:pt x="1992514" y="1308100"/>
                  </a:lnTo>
                  <a:lnTo>
                    <a:pt x="1983194" y="1320800"/>
                  </a:lnTo>
                  <a:lnTo>
                    <a:pt x="1968949" y="1346200"/>
                  </a:lnTo>
                  <a:lnTo>
                    <a:pt x="1950830" y="1346200"/>
                  </a:lnTo>
                  <a:lnTo>
                    <a:pt x="1925263" y="1358900"/>
                  </a:lnTo>
                  <a:lnTo>
                    <a:pt x="1875406" y="1384300"/>
                  </a:lnTo>
                  <a:lnTo>
                    <a:pt x="1827504" y="1409700"/>
                  </a:lnTo>
                  <a:lnTo>
                    <a:pt x="1781686" y="1435100"/>
                  </a:lnTo>
                  <a:lnTo>
                    <a:pt x="1759621" y="1460500"/>
                  </a:lnTo>
                  <a:lnTo>
                    <a:pt x="1738226" y="1473200"/>
                  </a:lnTo>
                  <a:lnTo>
                    <a:pt x="1717452" y="1498600"/>
                  </a:lnTo>
                  <a:lnTo>
                    <a:pt x="1697327" y="1511300"/>
                  </a:lnTo>
                  <a:lnTo>
                    <a:pt x="1677875" y="1524000"/>
                  </a:lnTo>
                  <a:lnTo>
                    <a:pt x="1659116" y="1549400"/>
                  </a:lnTo>
                  <a:lnTo>
                    <a:pt x="1641080" y="1574800"/>
                  </a:lnTo>
                  <a:lnTo>
                    <a:pt x="1623791" y="1587500"/>
                  </a:lnTo>
                  <a:lnTo>
                    <a:pt x="1607270" y="1612900"/>
                  </a:lnTo>
                  <a:lnTo>
                    <a:pt x="1591471" y="1638300"/>
                  </a:lnTo>
                  <a:lnTo>
                    <a:pt x="1576491" y="1663700"/>
                  </a:lnTo>
                  <a:lnTo>
                    <a:pt x="1562351" y="1676400"/>
                  </a:lnTo>
                  <a:lnTo>
                    <a:pt x="1536567" y="1727200"/>
                  </a:lnTo>
                  <a:lnTo>
                    <a:pt x="1514308" y="1778000"/>
                  </a:lnTo>
                  <a:lnTo>
                    <a:pt x="1498888" y="1828800"/>
                  </a:lnTo>
                  <a:lnTo>
                    <a:pt x="1493660" y="1841500"/>
                  </a:lnTo>
                  <a:lnTo>
                    <a:pt x="1483640" y="1879600"/>
                  </a:lnTo>
                  <a:lnTo>
                    <a:pt x="1478750" y="1892300"/>
                  </a:lnTo>
                  <a:lnTo>
                    <a:pt x="1474418" y="1905000"/>
                  </a:lnTo>
                  <a:lnTo>
                    <a:pt x="1470647" y="1930400"/>
                  </a:lnTo>
                  <a:lnTo>
                    <a:pt x="1467442" y="1943100"/>
                  </a:lnTo>
                  <a:lnTo>
                    <a:pt x="1466177" y="1955800"/>
                  </a:lnTo>
                  <a:lnTo>
                    <a:pt x="1465425" y="1968500"/>
                  </a:lnTo>
                  <a:lnTo>
                    <a:pt x="1465064" y="1981200"/>
                  </a:lnTo>
                  <a:lnTo>
                    <a:pt x="1464971" y="2781300"/>
                  </a:lnTo>
                  <a:lnTo>
                    <a:pt x="2508762" y="2781300"/>
                  </a:lnTo>
                  <a:lnTo>
                    <a:pt x="2556416" y="2768600"/>
                  </a:lnTo>
                  <a:lnTo>
                    <a:pt x="2601218" y="2755900"/>
                  </a:lnTo>
                  <a:lnTo>
                    <a:pt x="2642632" y="2730500"/>
                  </a:lnTo>
                  <a:lnTo>
                    <a:pt x="2680123" y="2705100"/>
                  </a:lnTo>
                  <a:lnTo>
                    <a:pt x="2713152" y="2667000"/>
                  </a:lnTo>
                  <a:lnTo>
                    <a:pt x="2741185" y="2628900"/>
                  </a:lnTo>
                  <a:lnTo>
                    <a:pt x="2763685" y="2590800"/>
                  </a:lnTo>
                  <a:lnTo>
                    <a:pt x="2776084" y="2552700"/>
                  </a:lnTo>
                  <a:lnTo>
                    <a:pt x="2785180" y="2527300"/>
                  </a:lnTo>
                  <a:lnTo>
                    <a:pt x="2790780" y="2489200"/>
                  </a:lnTo>
                  <a:lnTo>
                    <a:pt x="2792689" y="2451100"/>
                  </a:lnTo>
                  <a:lnTo>
                    <a:pt x="2792689" y="2438400"/>
                  </a:lnTo>
                  <a:lnTo>
                    <a:pt x="1667200" y="2438400"/>
                  </a:lnTo>
                  <a:lnTo>
                    <a:pt x="1645618" y="2425700"/>
                  </a:lnTo>
                  <a:lnTo>
                    <a:pt x="1630828" y="2400300"/>
                  </a:lnTo>
                  <a:lnTo>
                    <a:pt x="1624924" y="2374900"/>
                  </a:lnTo>
                  <a:lnTo>
                    <a:pt x="1625207" y="2362200"/>
                  </a:lnTo>
                  <a:lnTo>
                    <a:pt x="1625720" y="2362200"/>
                  </a:lnTo>
                  <a:lnTo>
                    <a:pt x="1626302" y="2349500"/>
                  </a:lnTo>
                  <a:lnTo>
                    <a:pt x="1626948" y="2349500"/>
                  </a:lnTo>
                  <a:lnTo>
                    <a:pt x="1627657" y="2336800"/>
                  </a:lnTo>
                  <a:lnTo>
                    <a:pt x="1633963" y="2286000"/>
                  </a:lnTo>
                  <a:lnTo>
                    <a:pt x="1642823" y="2235200"/>
                  </a:lnTo>
                  <a:lnTo>
                    <a:pt x="1654165" y="2197100"/>
                  </a:lnTo>
                  <a:lnTo>
                    <a:pt x="1667916" y="2146300"/>
                  </a:lnTo>
                  <a:lnTo>
                    <a:pt x="1684004" y="2108200"/>
                  </a:lnTo>
                  <a:lnTo>
                    <a:pt x="1702356" y="2057400"/>
                  </a:lnTo>
                  <a:lnTo>
                    <a:pt x="1725011" y="2019300"/>
                  </a:lnTo>
                  <a:lnTo>
                    <a:pt x="1750212" y="1968500"/>
                  </a:lnTo>
                  <a:lnTo>
                    <a:pt x="1777867" y="1930400"/>
                  </a:lnTo>
                  <a:lnTo>
                    <a:pt x="1807881" y="1879600"/>
                  </a:lnTo>
                  <a:lnTo>
                    <a:pt x="1840161" y="1841500"/>
                  </a:lnTo>
                  <a:lnTo>
                    <a:pt x="1874613" y="1803400"/>
                  </a:lnTo>
                  <a:lnTo>
                    <a:pt x="1892080" y="1790700"/>
                  </a:lnTo>
                  <a:lnTo>
                    <a:pt x="1910000" y="1778000"/>
                  </a:lnTo>
                  <a:lnTo>
                    <a:pt x="1928393" y="1752600"/>
                  </a:lnTo>
                  <a:lnTo>
                    <a:pt x="1947249" y="1739900"/>
                  </a:lnTo>
                  <a:lnTo>
                    <a:pt x="1979240" y="1701800"/>
                  </a:lnTo>
                  <a:lnTo>
                    <a:pt x="2008845" y="1663700"/>
                  </a:lnTo>
                  <a:lnTo>
                    <a:pt x="2036051" y="1625600"/>
                  </a:lnTo>
                  <a:lnTo>
                    <a:pt x="2060748" y="1587500"/>
                  </a:lnTo>
                  <a:lnTo>
                    <a:pt x="2082827" y="1536700"/>
                  </a:lnTo>
                  <a:lnTo>
                    <a:pt x="2102181" y="1498600"/>
                  </a:lnTo>
                  <a:lnTo>
                    <a:pt x="2118699" y="1447800"/>
                  </a:lnTo>
                  <a:lnTo>
                    <a:pt x="2132273" y="1409700"/>
                  </a:lnTo>
                  <a:lnTo>
                    <a:pt x="2142794" y="1358900"/>
                  </a:lnTo>
                  <a:lnTo>
                    <a:pt x="2150154" y="1308100"/>
                  </a:lnTo>
                  <a:lnTo>
                    <a:pt x="2152306" y="1282700"/>
                  </a:lnTo>
                  <a:lnTo>
                    <a:pt x="2153855" y="1257300"/>
                  </a:lnTo>
                  <a:lnTo>
                    <a:pt x="2154792" y="1244600"/>
                  </a:lnTo>
                  <a:lnTo>
                    <a:pt x="2155107" y="1219200"/>
                  </a:lnTo>
                  <a:close/>
                </a:path>
                <a:path w="2792729" h="2781300">
                  <a:moveTo>
                    <a:pt x="1537505" y="469900"/>
                  </a:moveTo>
                  <a:lnTo>
                    <a:pt x="1246632" y="469900"/>
                  </a:lnTo>
                  <a:lnTo>
                    <a:pt x="1152192" y="495300"/>
                  </a:lnTo>
                  <a:lnTo>
                    <a:pt x="1106899" y="520700"/>
                  </a:lnTo>
                  <a:lnTo>
                    <a:pt x="1063033" y="533400"/>
                  </a:lnTo>
                  <a:lnTo>
                    <a:pt x="1020699" y="558800"/>
                  </a:lnTo>
                  <a:lnTo>
                    <a:pt x="980002" y="584200"/>
                  </a:lnTo>
                  <a:lnTo>
                    <a:pt x="941050" y="609600"/>
                  </a:lnTo>
                  <a:lnTo>
                    <a:pt x="903947" y="635000"/>
                  </a:lnTo>
                  <a:lnTo>
                    <a:pt x="868799" y="673100"/>
                  </a:lnTo>
                  <a:lnTo>
                    <a:pt x="835712" y="711200"/>
                  </a:lnTo>
                  <a:lnTo>
                    <a:pt x="804792" y="736600"/>
                  </a:lnTo>
                  <a:lnTo>
                    <a:pt x="776145" y="774700"/>
                  </a:lnTo>
                  <a:lnTo>
                    <a:pt x="749877" y="825500"/>
                  </a:lnTo>
                  <a:lnTo>
                    <a:pt x="726093" y="863600"/>
                  </a:lnTo>
                  <a:lnTo>
                    <a:pt x="704900" y="901700"/>
                  </a:lnTo>
                  <a:lnTo>
                    <a:pt x="691212" y="939800"/>
                  </a:lnTo>
                  <a:lnTo>
                    <a:pt x="678981" y="965200"/>
                  </a:lnTo>
                  <a:lnTo>
                    <a:pt x="668247" y="1003300"/>
                  </a:lnTo>
                  <a:lnTo>
                    <a:pt x="659047" y="1041400"/>
                  </a:lnTo>
                  <a:lnTo>
                    <a:pt x="649761" y="1079500"/>
                  </a:lnTo>
                  <a:lnTo>
                    <a:pt x="643049" y="1130300"/>
                  </a:lnTo>
                  <a:lnTo>
                    <a:pt x="638963" y="1168400"/>
                  </a:lnTo>
                  <a:lnTo>
                    <a:pt x="637582" y="1219200"/>
                  </a:lnTo>
                  <a:lnTo>
                    <a:pt x="639375" y="1270000"/>
                  </a:lnTo>
                  <a:lnTo>
                    <a:pt x="644676" y="1320800"/>
                  </a:lnTo>
                  <a:lnTo>
                    <a:pt x="653369" y="1371600"/>
                  </a:lnTo>
                  <a:lnTo>
                    <a:pt x="665335" y="1422400"/>
                  </a:lnTo>
                  <a:lnTo>
                    <a:pt x="680458" y="1473200"/>
                  </a:lnTo>
                  <a:lnTo>
                    <a:pt x="698621" y="1511300"/>
                  </a:lnTo>
                  <a:lnTo>
                    <a:pt x="719707" y="1562100"/>
                  </a:lnTo>
                  <a:lnTo>
                    <a:pt x="743599" y="1600200"/>
                  </a:lnTo>
                  <a:lnTo>
                    <a:pt x="770179" y="1651000"/>
                  </a:lnTo>
                  <a:lnTo>
                    <a:pt x="799332" y="1689100"/>
                  </a:lnTo>
                  <a:lnTo>
                    <a:pt x="830939" y="1727200"/>
                  </a:lnTo>
                  <a:lnTo>
                    <a:pt x="864884" y="1765300"/>
                  </a:lnTo>
                  <a:lnTo>
                    <a:pt x="873658" y="1765300"/>
                  </a:lnTo>
                  <a:lnTo>
                    <a:pt x="882098" y="1778000"/>
                  </a:lnTo>
                  <a:lnTo>
                    <a:pt x="890436" y="1778000"/>
                  </a:lnTo>
                  <a:lnTo>
                    <a:pt x="898684" y="1790700"/>
                  </a:lnTo>
                  <a:lnTo>
                    <a:pt x="931631" y="1828800"/>
                  </a:lnTo>
                  <a:lnTo>
                    <a:pt x="962715" y="1854200"/>
                  </a:lnTo>
                  <a:lnTo>
                    <a:pt x="991926" y="1892300"/>
                  </a:lnTo>
                  <a:lnTo>
                    <a:pt x="1019191" y="1930400"/>
                  </a:lnTo>
                  <a:lnTo>
                    <a:pt x="1044438" y="1981200"/>
                  </a:lnTo>
                  <a:lnTo>
                    <a:pt x="1067593" y="2019300"/>
                  </a:lnTo>
                  <a:lnTo>
                    <a:pt x="1088584" y="2057400"/>
                  </a:lnTo>
                  <a:lnTo>
                    <a:pt x="1107591" y="2108200"/>
                  </a:lnTo>
                  <a:lnTo>
                    <a:pt x="1124215" y="2146300"/>
                  </a:lnTo>
                  <a:lnTo>
                    <a:pt x="1138379" y="2197100"/>
                  </a:lnTo>
                  <a:lnTo>
                    <a:pt x="1150007" y="2247900"/>
                  </a:lnTo>
                  <a:lnTo>
                    <a:pt x="1159022" y="2298700"/>
                  </a:lnTo>
                  <a:lnTo>
                    <a:pt x="1161596" y="2311400"/>
                  </a:lnTo>
                  <a:lnTo>
                    <a:pt x="1163821" y="2324100"/>
                  </a:lnTo>
                  <a:lnTo>
                    <a:pt x="1165699" y="2349500"/>
                  </a:lnTo>
                  <a:lnTo>
                    <a:pt x="1167231" y="2362200"/>
                  </a:lnTo>
                  <a:lnTo>
                    <a:pt x="1167618" y="2362200"/>
                  </a:lnTo>
                  <a:lnTo>
                    <a:pt x="1167807" y="2374900"/>
                  </a:lnTo>
                  <a:lnTo>
                    <a:pt x="1162437" y="2400300"/>
                  </a:lnTo>
                  <a:lnTo>
                    <a:pt x="1147734" y="2425700"/>
                  </a:lnTo>
                  <a:lnTo>
                    <a:pt x="1125924" y="2438400"/>
                  </a:lnTo>
                  <a:lnTo>
                    <a:pt x="1327729" y="2438400"/>
                  </a:lnTo>
                  <a:lnTo>
                    <a:pt x="1327729" y="1625600"/>
                  </a:lnTo>
                  <a:lnTo>
                    <a:pt x="1314412" y="1574800"/>
                  </a:lnTo>
                  <a:lnTo>
                    <a:pt x="1297884" y="1524000"/>
                  </a:lnTo>
                  <a:lnTo>
                    <a:pt x="1278267" y="1473200"/>
                  </a:lnTo>
                  <a:lnTo>
                    <a:pt x="1255685" y="1435100"/>
                  </a:lnTo>
                  <a:lnTo>
                    <a:pt x="1230259" y="1384300"/>
                  </a:lnTo>
                  <a:lnTo>
                    <a:pt x="1202112" y="1346200"/>
                  </a:lnTo>
                  <a:lnTo>
                    <a:pt x="1171367" y="1308100"/>
                  </a:lnTo>
                  <a:lnTo>
                    <a:pt x="1138146" y="1270000"/>
                  </a:lnTo>
                  <a:lnTo>
                    <a:pt x="1102572" y="1231900"/>
                  </a:lnTo>
                  <a:lnTo>
                    <a:pt x="1064766" y="1206500"/>
                  </a:lnTo>
                  <a:lnTo>
                    <a:pt x="1024852" y="1168400"/>
                  </a:lnTo>
                  <a:lnTo>
                    <a:pt x="982952" y="1143000"/>
                  </a:lnTo>
                  <a:lnTo>
                    <a:pt x="939188" y="1117600"/>
                  </a:lnTo>
                  <a:lnTo>
                    <a:pt x="893683" y="1104900"/>
                  </a:lnTo>
                  <a:lnTo>
                    <a:pt x="846560" y="1079500"/>
                  </a:lnTo>
                  <a:lnTo>
                    <a:pt x="845073" y="1079500"/>
                  </a:lnTo>
                  <a:lnTo>
                    <a:pt x="827300" y="1066800"/>
                  </a:lnTo>
                  <a:lnTo>
                    <a:pt x="813345" y="1054100"/>
                  </a:lnTo>
                  <a:lnTo>
                    <a:pt x="804226" y="1041400"/>
                  </a:lnTo>
                  <a:lnTo>
                    <a:pt x="800959" y="1016000"/>
                  </a:lnTo>
                  <a:lnTo>
                    <a:pt x="806352" y="990600"/>
                  </a:lnTo>
                  <a:lnTo>
                    <a:pt x="821058" y="965200"/>
                  </a:lnTo>
                  <a:lnTo>
                    <a:pt x="842872" y="952500"/>
                  </a:lnTo>
                  <a:lnTo>
                    <a:pt x="1327729" y="952500"/>
                  </a:lnTo>
                  <a:lnTo>
                    <a:pt x="1327729" y="838200"/>
                  </a:lnTo>
                  <a:lnTo>
                    <a:pt x="1333120" y="812800"/>
                  </a:lnTo>
                  <a:lnTo>
                    <a:pt x="1347822" y="787400"/>
                  </a:lnTo>
                  <a:lnTo>
                    <a:pt x="1369632" y="774700"/>
                  </a:lnTo>
                  <a:lnTo>
                    <a:pt x="2009259" y="774700"/>
                  </a:lnTo>
                  <a:lnTo>
                    <a:pt x="1991413" y="749300"/>
                  </a:lnTo>
                  <a:lnTo>
                    <a:pt x="1962620" y="711200"/>
                  </a:lnTo>
                  <a:lnTo>
                    <a:pt x="1931891" y="685800"/>
                  </a:lnTo>
                  <a:lnTo>
                    <a:pt x="1899313" y="647700"/>
                  </a:lnTo>
                  <a:lnTo>
                    <a:pt x="1864975" y="622300"/>
                  </a:lnTo>
                  <a:lnTo>
                    <a:pt x="1828966" y="596900"/>
                  </a:lnTo>
                  <a:lnTo>
                    <a:pt x="1791373" y="571500"/>
                  </a:lnTo>
                  <a:lnTo>
                    <a:pt x="1752284" y="546100"/>
                  </a:lnTo>
                  <a:lnTo>
                    <a:pt x="1711789" y="533400"/>
                  </a:lnTo>
                  <a:lnTo>
                    <a:pt x="1669976" y="508000"/>
                  </a:lnTo>
                  <a:lnTo>
                    <a:pt x="1582745" y="482600"/>
                  </a:lnTo>
                  <a:lnTo>
                    <a:pt x="1537505" y="469900"/>
                  </a:lnTo>
                  <a:close/>
                </a:path>
                <a:path w="2792729" h="2781300">
                  <a:moveTo>
                    <a:pt x="2791784" y="317500"/>
                  </a:moveTo>
                  <a:lnTo>
                    <a:pt x="1445458" y="317500"/>
                  </a:lnTo>
                  <a:lnTo>
                    <a:pt x="1493881" y="330200"/>
                  </a:lnTo>
                  <a:lnTo>
                    <a:pt x="1541544" y="330200"/>
                  </a:lnTo>
                  <a:lnTo>
                    <a:pt x="1588379" y="342900"/>
                  </a:lnTo>
                  <a:lnTo>
                    <a:pt x="1723236" y="381000"/>
                  </a:lnTo>
                  <a:lnTo>
                    <a:pt x="1766079" y="406400"/>
                  </a:lnTo>
                  <a:lnTo>
                    <a:pt x="1807753" y="419100"/>
                  </a:lnTo>
                  <a:lnTo>
                    <a:pt x="1848191" y="444500"/>
                  </a:lnTo>
                  <a:lnTo>
                    <a:pt x="1887323" y="469900"/>
                  </a:lnTo>
                  <a:lnTo>
                    <a:pt x="1925083" y="495300"/>
                  </a:lnTo>
                  <a:lnTo>
                    <a:pt x="1961402" y="520700"/>
                  </a:lnTo>
                  <a:lnTo>
                    <a:pt x="1996211" y="558800"/>
                  </a:lnTo>
                  <a:lnTo>
                    <a:pt x="2029443" y="584200"/>
                  </a:lnTo>
                  <a:lnTo>
                    <a:pt x="2061030" y="622300"/>
                  </a:lnTo>
                  <a:lnTo>
                    <a:pt x="2090902" y="647700"/>
                  </a:lnTo>
                  <a:lnTo>
                    <a:pt x="2118993" y="685800"/>
                  </a:lnTo>
                  <a:lnTo>
                    <a:pt x="2145234" y="723900"/>
                  </a:lnTo>
                  <a:lnTo>
                    <a:pt x="2169557" y="762000"/>
                  </a:lnTo>
                  <a:lnTo>
                    <a:pt x="2191894" y="800100"/>
                  </a:lnTo>
                  <a:lnTo>
                    <a:pt x="2212176" y="850900"/>
                  </a:lnTo>
                  <a:lnTo>
                    <a:pt x="2230336" y="889000"/>
                  </a:lnTo>
                  <a:lnTo>
                    <a:pt x="2246305" y="939800"/>
                  </a:lnTo>
                  <a:lnTo>
                    <a:pt x="2260015" y="977900"/>
                  </a:lnTo>
                  <a:lnTo>
                    <a:pt x="2271398" y="1028700"/>
                  </a:lnTo>
                  <a:lnTo>
                    <a:pt x="2280386" y="1066800"/>
                  </a:lnTo>
                  <a:lnTo>
                    <a:pt x="2286910" y="1117600"/>
                  </a:lnTo>
                  <a:lnTo>
                    <a:pt x="2290904" y="1168400"/>
                  </a:lnTo>
                  <a:lnTo>
                    <a:pt x="2292238" y="1206500"/>
                  </a:lnTo>
                  <a:lnTo>
                    <a:pt x="2292328" y="1219200"/>
                  </a:lnTo>
                  <a:lnTo>
                    <a:pt x="2292065" y="1244600"/>
                  </a:lnTo>
                  <a:lnTo>
                    <a:pt x="2291277" y="1257300"/>
                  </a:lnTo>
                  <a:lnTo>
                    <a:pt x="2289964" y="1282700"/>
                  </a:lnTo>
                  <a:lnTo>
                    <a:pt x="2288129" y="1308100"/>
                  </a:lnTo>
                  <a:lnTo>
                    <a:pt x="2281976" y="1358900"/>
                  </a:lnTo>
                  <a:lnTo>
                    <a:pt x="2273169" y="1397000"/>
                  </a:lnTo>
                  <a:lnTo>
                    <a:pt x="2261785" y="1447800"/>
                  </a:lnTo>
                  <a:lnTo>
                    <a:pt x="2247900" y="1498600"/>
                  </a:lnTo>
                  <a:lnTo>
                    <a:pt x="2231588" y="1536700"/>
                  </a:lnTo>
                  <a:lnTo>
                    <a:pt x="2212927" y="1587500"/>
                  </a:lnTo>
                  <a:lnTo>
                    <a:pt x="2190252" y="1638300"/>
                  </a:lnTo>
                  <a:lnTo>
                    <a:pt x="2165030" y="1676400"/>
                  </a:lnTo>
                  <a:lnTo>
                    <a:pt x="2137353" y="1727200"/>
                  </a:lnTo>
                  <a:lnTo>
                    <a:pt x="2107314" y="1765300"/>
                  </a:lnTo>
                  <a:lnTo>
                    <a:pt x="2075003" y="1803400"/>
                  </a:lnTo>
                  <a:lnTo>
                    <a:pt x="2040513" y="1841500"/>
                  </a:lnTo>
                  <a:lnTo>
                    <a:pt x="2023108" y="1854200"/>
                  </a:lnTo>
                  <a:lnTo>
                    <a:pt x="2005262" y="1879600"/>
                  </a:lnTo>
                  <a:lnTo>
                    <a:pt x="1986943" y="1892300"/>
                  </a:lnTo>
                  <a:lnTo>
                    <a:pt x="1968159" y="1905000"/>
                  </a:lnTo>
                  <a:lnTo>
                    <a:pt x="1936633" y="1943100"/>
                  </a:lnTo>
                  <a:lnTo>
                    <a:pt x="1907338" y="1981200"/>
                  </a:lnTo>
                  <a:lnTo>
                    <a:pt x="1880379" y="2019300"/>
                  </a:lnTo>
                  <a:lnTo>
                    <a:pt x="1855861" y="2057400"/>
                  </a:lnTo>
                  <a:lnTo>
                    <a:pt x="1833890" y="2108200"/>
                  </a:lnTo>
                  <a:lnTo>
                    <a:pt x="1814571" y="2146300"/>
                  </a:lnTo>
                  <a:lnTo>
                    <a:pt x="1798010" y="2197100"/>
                  </a:lnTo>
                  <a:lnTo>
                    <a:pt x="1784311" y="2235200"/>
                  </a:lnTo>
                  <a:lnTo>
                    <a:pt x="1773581" y="2286000"/>
                  </a:lnTo>
                  <a:lnTo>
                    <a:pt x="1765925" y="2336800"/>
                  </a:lnTo>
                  <a:lnTo>
                    <a:pt x="1764746" y="2349500"/>
                  </a:lnTo>
                  <a:lnTo>
                    <a:pt x="1763708" y="2362200"/>
                  </a:lnTo>
                  <a:lnTo>
                    <a:pt x="1762806" y="2362200"/>
                  </a:lnTo>
                  <a:lnTo>
                    <a:pt x="1762040" y="2374900"/>
                  </a:lnTo>
                  <a:lnTo>
                    <a:pt x="1761883" y="2374900"/>
                  </a:lnTo>
                  <a:lnTo>
                    <a:pt x="1761663" y="2387600"/>
                  </a:lnTo>
                  <a:lnTo>
                    <a:pt x="1759747" y="2387600"/>
                  </a:lnTo>
                  <a:lnTo>
                    <a:pt x="1750591" y="2413000"/>
                  </a:lnTo>
                  <a:lnTo>
                    <a:pt x="1735627" y="2425700"/>
                  </a:lnTo>
                  <a:lnTo>
                    <a:pt x="1716156" y="2438400"/>
                  </a:lnTo>
                  <a:lnTo>
                    <a:pt x="2792689" y="2438400"/>
                  </a:lnTo>
                  <a:lnTo>
                    <a:pt x="2792689" y="330200"/>
                  </a:lnTo>
                  <a:lnTo>
                    <a:pt x="2791784" y="317500"/>
                  </a:lnTo>
                  <a:close/>
                </a:path>
                <a:path w="2792729" h="2781300">
                  <a:moveTo>
                    <a:pt x="2009259" y="774700"/>
                  </a:moveTo>
                  <a:lnTo>
                    <a:pt x="1423065" y="774700"/>
                  </a:lnTo>
                  <a:lnTo>
                    <a:pt x="1434724" y="787400"/>
                  </a:lnTo>
                  <a:lnTo>
                    <a:pt x="1444877" y="787400"/>
                  </a:lnTo>
                  <a:lnTo>
                    <a:pt x="1453247" y="800100"/>
                  </a:lnTo>
                  <a:lnTo>
                    <a:pt x="1459573" y="812800"/>
                  </a:lnTo>
                  <a:lnTo>
                    <a:pt x="1463574" y="825500"/>
                  </a:lnTo>
                  <a:lnTo>
                    <a:pt x="1464971" y="838200"/>
                  </a:lnTo>
                  <a:lnTo>
                    <a:pt x="1464971" y="1574800"/>
                  </a:lnTo>
                  <a:lnTo>
                    <a:pt x="1494236" y="1536700"/>
                  </a:lnTo>
                  <a:lnTo>
                    <a:pt x="1525877" y="1498600"/>
                  </a:lnTo>
                  <a:lnTo>
                    <a:pt x="1559792" y="1460500"/>
                  </a:lnTo>
                  <a:lnTo>
                    <a:pt x="1595885" y="1422400"/>
                  </a:lnTo>
                  <a:lnTo>
                    <a:pt x="1634055" y="1384300"/>
                  </a:lnTo>
                  <a:lnTo>
                    <a:pt x="1674205" y="1346200"/>
                  </a:lnTo>
                  <a:lnTo>
                    <a:pt x="1716235" y="1320800"/>
                  </a:lnTo>
                  <a:lnTo>
                    <a:pt x="1760048" y="1295400"/>
                  </a:lnTo>
                  <a:lnTo>
                    <a:pt x="1805543" y="1270000"/>
                  </a:lnTo>
                  <a:lnTo>
                    <a:pt x="1852623" y="1244600"/>
                  </a:lnTo>
                  <a:lnTo>
                    <a:pt x="1902025" y="1219200"/>
                  </a:lnTo>
                  <a:lnTo>
                    <a:pt x="2155107" y="1219200"/>
                  </a:lnTo>
                  <a:lnTo>
                    <a:pt x="2155001" y="1206500"/>
                  </a:lnTo>
                  <a:lnTo>
                    <a:pt x="2153421" y="1168400"/>
                  </a:lnTo>
                  <a:lnTo>
                    <a:pt x="2148847" y="1117600"/>
                  </a:lnTo>
                  <a:lnTo>
                    <a:pt x="2141454" y="1079500"/>
                  </a:lnTo>
                  <a:lnTo>
                    <a:pt x="2131330" y="1028700"/>
                  </a:lnTo>
                  <a:lnTo>
                    <a:pt x="2118564" y="990600"/>
                  </a:lnTo>
                  <a:lnTo>
                    <a:pt x="2103243" y="939800"/>
                  </a:lnTo>
                  <a:lnTo>
                    <a:pt x="2085456" y="901700"/>
                  </a:lnTo>
                  <a:lnTo>
                    <a:pt x="2065291" y="863600"/>
                  </a:lnTo>
                  <a:lnTo>
                    <a:pt x="2042837" y="825500"/>
                  </a:lnTo>
                  <a:lnTo>
                    <a:pt x="2018182" y="787400"/>
                  </a:lnTo>
                  <a:lnTo>
                    <a:pt x="2009259" y="774700"/>
                  </a:lnTo>
                  <a:close/>
                </a:path>
                <a:path w="2792729" h="2781300">
                  <a:moveTo>
                    <a:pt x="1327729" y="952500"/>
                  </a:moveTo>
                  <a:lnTo>
                    <a:pt x="893187" y="952500"/>
                  </a:lnTo>
                  <a:lnTo>
                    <a:pt x="941001" y="965200"/>
                  </a:lnTo>
                  <a:lnTo>
                    <a:pt x="987427" y="990600"/>
                  </a:lnTo>
                  <a:lnTo>
                    <a:pt x="1032373" y="1016000"/>
                  </a:lnTo>
                  <a:lnTo>
                    <a:pt x="1075748" y="1041400"/>
                  </a:lnTo>
                  <a:lnTo>
                    <a:pt x="1117461" y="1066800"/>
                  </a:lnTo>
                  <a:lnTo>
                    <a:pt x="1157420" y="1104900"/>
                  </a:lnTo>
                  <a:lnTo>
                    <a:pt x="1195535" y="1130300"/>
                  </a:lnTo>
                  <a:lnTo>
                    <a:pt x="1231715" y="1168400"/>
                  </a:lnTo>
                  <a:lnTo>
                    <a:pt x="1265868" y="1206500"/>
                  </a:lnTo>
                  <a:lnTo>
                    <a:pt x="1297903" y="1244600"/>
                  </a:lnTo>
                  <a:lnTo>
                    <a:pt x="1327729" y="1282700"/>
                  </a:lnTo>
                  <a:lnTo>
                    <a:pt x="1327729" y="952500"/>
                  </a:lnTo>
                  <a:close/>
                </a:path>
                <a:path w="2792729" h="2781300">
                  <a:moveTo>
                    <a:pt x="1444217" y="457200"/>
                  </a:moveTo>
                  <a:lnTo>
                    <a:pt x="1345508" y="457200"/>
                  </a:lnTo>
                  <a:lnTo>
                    <a:pt x="1295569" y="469900"/>
                  </a:lnTo>
                  <a:lnTo>
                    <a:pt x="1491300" y="469900"/>
                  </a:lnTo>
                  <a:lnTo>
                    <a:pt x="1444217" y="457200"/>
                  </a:lnTo>
                  <a:close/>
                </a:path>
              </a:pathLst>
            </a:custGeom>
            <a:solidFill>
              <a:srgbClr val="FF6900"/>
            </a:solidFill>
            <a:ln>
              <a:solidFill>
                <a:srgbClr val="FF69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7" name="object 4">
              <a:extLst>
                <a:ext uri="{FF2B5EF4-FFF2-40B4-BE49-F238E27FC236}">
                  <a16:creationId xmlns:a16="http://schemas.microsoft.com/office/drawing/2014/main" id="{B21F5DB9-0B81-45A2-90F7-D5FA7C823BB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52296" y="3677448"/>
              <a:ext cx="5990131" cy="1929773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F27305A-46C5-4CA3-9078-33EE124A0143}"/>
              </a:ext>
            </a:extLst>
          </p:cNvPr>
          <p:cNvSpPr txBox="1"/>
          <p:nvPr/>
        </p:nvSpPr>
        <p:spPr>
          <a:xfrm>
            <a:off x="8375299" y="5247199"/>
            <a:ext cx="3729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" action="ppaction://noaction"/>
              </a:rPr>
              <a:t>Libby@smartupacademy.org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" action="ppaction://noaction"/>
              </a:rPr>
              <a:t>Yonatan@smartupacademy.org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DE8F31-29EE-C685-2451-90C0CF1057F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A97A2C-67F7-247C-6390-FF2C8E2987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9063" y="1425452"/>
            <a:ext cx="7308668" cy="5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2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61A5E-6A20-3935-7D1B-7E5888849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B05C3-2DB6-48D2-81BD-F7561CA2D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S" sz="36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Venture Capital </a:t>
            </a:r>
            <a:r>
              <a:rPr lang="en-US" sz="36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</a:t>
            </a:r>
            <a:r>
              <a:rPr lang="en-AS" sz="3600" kern="100" dirty="0" err="1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istorical</a:t>
            </a:r>
            <a:r>
              <a:rPr lang="en-AS" sz="36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</a:t>
            </a:r>
            <a:r>
              <a:rPr lang="en-AS" sz="3600" kern="100" dirty="0" err="1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arket</a:t>
            </a:r>
            <a:r>
              <a:rPr lang="en-AS" sz="36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Focus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2D57C-42A2-9478-635A-DBD22F8CB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17171"/>
            <a:ext cx="10303847" cy="5053691"/>
          </a:xfrm>
        </p:spPr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kern="100" dirty="0">
                <a:effectLst/>
                <a:ea typeface="Aptos" panose="020B0004020202020204" pitchFamily="34" charset="0"/>
              </a:rPr>
              <a:t>2000-2010</a:t>
            </a:r>
            <a:r>
              <a:rPr lang="en-US" kern="100" dirty="0">
                <a:effectLst/>
                <a:ea typeface="Aptos" panose="020B0004020202020204" pitchFamily="34" charset="0"/>
              </a:rPr>
              <a:t>:</a:t>
            </a:r>
          </a:p>
          <a:p>
            <a:pPr marL="457200" lvl="1"/>
            <a:r>
              <a:rPr lang="en-US" kern="100" dirty="0">
                <a:effectLst/>
                <a:ea typeface="Aptos" panose="020B0004020202020204" pitchFamily="34" charset="0"/>
              </a:rPr>
              <a:t>Enterprise software</a:t>
            </a:r>
          </a:p>
          <a:p>
            <a:pPr marL="457200" lvl="1"/>
            <a:r>
              <a:rPr lang="en-US" kern="100" dirty="0">
                <a:effectLst/>
                <a:ea typeface="Aptos" panose="020B0004020202020204" pitchFamily="34" charset="0"/>
              </a:rPr>
              <a:t>Clean tech (especially 2006-2008)</a:t>
            </a:r>
          </a:p>
          <a:p>
            <a:pPr marL="457200" lvl="1"/>
            <a:r>
              <a:rPr lang="en-US" kern="100" dirty="0">
                <a:effectLst/>
                <a:ea typeface="Aptos" panose="020B0004020202020204" pitchFamily="34" charset="0"/>
              </a:rPr>
              <a:t>Early social media</a:t>
            </a:r>
          </a:p>
          <a:p>
            <a:pPr marL="457200" lvl="1"/>
            <a:r>
              <a:rPr lang="en-US" kern="100" dirty="0">
                <a:effectLst/>
                <a:ea typeface="Aptos" panose="020B0004020202020204" pitchFamily="34" charset="0"/>
              </a:rPr>
              <a:t>Mobile infrastructure (3G, iPhone) </a:t>
            </a:r>
          </a:p>
          <a:p>
            <a:pPr marL="457200" lvl="1"/>
            <a:endParaRPr lang="en-US" kern="100" dirty="0">
              <a:effectLst/>
              <a:ea typeface="Aptos" panose="020B00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kern="100" dirty="0"/>
              <a:t>2011-2020:</a:t>
            </a:r>
          </a:p>
          <a:p>
            <a:pPr marL="457200" lvl="1"/>
            <a:r>
              <a:rPr lang="en-US" kern="100" dirty="0">
                <a:effectLst/>
                <a:ea typeface="Aptos" panose="020B0004020202020204" pitchFamily="34" charset="0"/>
              </a:rPr>
              <a:t>Consumer mobile apps (iPhone, Android) </a:t>
            </a:r>
          </a:p>
          <a:p>
            <a:pPr marL="457200" lvl="1"/>
            <a:r>
              <a:rPr lang="en-US" kern="100" dirty="0">
                <a:effectLst/>
                <a:ea typeface="Aptos" panose="020B0004020202020204" pitchFamily="34" charset="0"/>
              </a:rPr>
              <a:t>SaaS/Cloud services</a:t>
            </a:r>
          </a:p>
          <a:p>
            <a:pPr marL="457200" lvl="1"/>
            <a:r>
              <a:rPr lang="en-US" kern="100" dirty="0">
                <a:effectLst/>
                <a:ea typeface="Aptos" panose="020B0004020202020204" pitchFamily="34" charset="0"/>
              </a:rPr>
              <a:t>Fintech</a:t>
            </a:r>
          </a:p>
          <a:p>
            <a:pPr marL="457200" lvl="1"/>
            <a:r>
              <a:rPr lang="en-US" kern="100" dirty="0">
                <a:effectLst/>
                <a:ea typeface="Aptos" panose="020B0004020202020204" pitchFamily="34" charset="0"/>
              </a:rPr>
              <a:t>AI / ML (Machine Learning)  (especially 2016 onward)</a:t>
            </a:r>
          </a:p>
          <a:p>
            <a:pPr marL="457200" lvl="1"/>
            <a:r>
              <a:rPr lang="en-US" kern="100" dirty="0">
                <a:effectLst/>
                <a:ea typeface="Aptos" panose="020B0004020202020204" pitchFamily="34" charset="0"/>
              </a:rPr>
              <a:t>Digital health</a:t>
            </a:r>
          </a:p>
          <a:p>
            <a:pPr marL="457200" lvl="1"/>
            <a:r>
              <a:rPr lang="en-US" kern="100" dirty="0">
                <a:effectLst/>
                <a:ea typeface="Aptos" panose="020B0004020202020204" pitchFamily="34" charset="0"/>
              </a:rPr>
              <a:t>E-commerce</a:t>
            </a:r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FE6D77-1D7F-7B47-62F2-922A8CCBA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1502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31E66-AD0A-15C2-DED9-EF49286E3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AFE92-07F0-AFAC-4BEE-F6B8D513B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S" sz="36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Venture Capital </a:t>
            </a:r>
            <a:r>
              <a:rPr lang="en-US" sz="36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</a:t>
            </a:r>
            <a:r>
              <a:rPr lang="en-AS" sz="3600" kern="100" dirty="0" err="1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istorical</a:t>
            </a:r>
            <a:r>
              <a:rPr lang="en-AS" sz="36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</a:t>
            </a:r>
            <a:r>
              <a:rPr lang="en-AS" sz="3600" kern="100" dirty="0" err="1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arket</a:t>
            </a:r>
            <a:r>
              <a:rPr lang="en-AS" sz="36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Focus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DD371-C8E1-5657-F139-B34AB787F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6" y="1125828"/>
            <a:ext cx="10303847" cy="6124754"/>
          </a:xfrm>
        </p:spPr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kern="100" dirty="0"/>
              <a:t>2020-2023:</a:t>
            </a:r>
          </a:p>
          <a:p>
            <a:pPr marL="457200" lvl="1"/>
            <a:r>
              <a:rPr lang="en-US" kern="100" dirty="0">
                <a:effectLst/>
                <a:ea typeface="Aptos" panose="020B0004020202020204" pitchFamily="34" charset="0"/>
              </a:rPr>
              <a:t>Remote work tools</a:t>
            </a:r>
          </a:p>
          <a:p>
            <a:pPr marL="457200" lvl="1"/>
            <a:r>
              <a:rPr lang="en-US" kern="100" dirty="0">
                <a:effectLst/>
                <a:ea typeface="Aptos" panose="020B0004020202020204" pitchFamily="34" charset="0"/>
              </a:rPr>
              <a:t>Digital health </a:t>
            </a:r>
            <a:endParaRPr lang="en-US" kern="100" dirty="0">
              <a:ea typeface="Aptos" panose="020B0004020202020204" pitchFamily="34" charset="0"/>
            </a:endParaRPr>
          </a:p>
          <a:p>
            <a:pPr marL="457200" lvl="1"/>
            <a:r>
              <a:rPr lang="en-US" kern="100" dirty="0">
                <a:effectLst/>
                <a:ea typeface="Aptos" panose="020B0004020202020204" pitchFamily="34" charset="0"/>
              </a:rPr>
              <a:t>Crypto/blockchain (until late 2022)</a:t>
            </a:r>
          </a:p>
          <a:p>
            <a:pPr marL="457200" lvl="1"/>
            <a:r>
              <a:rPr lang="en-US" kern="100" dirty="0">
                <a:effectLst/>
                <a:ea typeface="Aptos" panose="020B0004020202020204" pitchFamily="34" charset="0"/>
              </a:rPr>
              <a:t>Enterprise AI</a:t>
            </a:r>
          </a:p>
          <a:p>
            <a:pPr marL="457200" lvl="1"/>
            <a:r>
              <a:rPr lang="en-US" kern="100" dirty="0">
                <a:effectLst/>
                <a:ea typeface="Aptos" panose="020B0004020202020204" pitchFamily="34" charset="0"/>
              </a:rPr>
              <a:t>Climate tech</a:t>
            </a:r>
          </a:p>
          <a:p>
            <a:pPr marL="457200" lvl="1"/>
            <a:endParaRPr lang="en-US" sz="2000" kern="100" dirty="0">
              <a:effectLst/>
              <a:ea typeface="Aptos" panose="020B00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kern="100" dirty="0"/>
              <a:t>Consistently Challenging Sectors:</a:t>
            </a:r>
          </a:p>
          <a:p>
            <a:pPr marL="0">
              <a:lnSpc>
                <a:spcPct val="115000"/>
              </a:lnSpc>
            </a:pPr>
            <a:r>
              <a:rPr lang="en-US" sz="2400" kern="100" dirty="0"/>
              <a:t>Hardware (except during specific trends like IoT, AI chips)</a:t>
            </a:r>
          </a:p>
          <a:p>
            <a:pPr marL="0">
              <a:lnSpc>
                <a:spcPct val="115000"/>
              </a:lnSpc>
            </a:pPr>
            <a:r>
              <a:rPr lang="en-US" sz="2400" kern="100" dirty="0"/>
              <a:t>Capital-intensive manufacturing</a:t>
            </a:r>
          </a:p>
          <a:p>
            <a:pPr marL="0">
              <a:lnSpc>
                <a:spcPct val="115000"/>
              </a:lnSpc>
            </a:pPr>
            <a:r>
              <a:rPr lang="en-US" sz="2400" kern="100" dirty="0"/>
              <a:t>Traditional retail</a:t>
            </a:r>
          </a:p>
          <a:p>
            <a:pPr marL="0">
              <a:lnSpc>
                <a:spcPct val="115000"/>
              </a:lnSpc>
            </a:pPr>
            <a:r>
              <a:rPr lang="en-US" sz="2400" kern="100" dirty="0"/>
              <a:t>Non-tech enabled services</a:t>
            </a:r>
          </a:p>
          <a:p>
            <a:pPr marL="0">
              <a:lnSpc>
                <a:spcPct val="115000"/>
              </a:lnSpc>
            </a:pPr>
            <a:r>
              <a:rPr lang="en-US" sz="2400" kern="100" dirty="0"/>
              <a:t>Deep tech with long development cycles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kern="100" dirty="0"/>
          </a:p>
          <a:p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145E28-B783-54AC-7703-D04862644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526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40402-F819-0BB7-0AFC-A3E353288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BE20B-4CBC-8824-2093-02FE67A2C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 of Raising Money from VC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F30084-CE92-8518-064E-27349A4CE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660319" cy="5262979"/>
          </a:xfrm>
        </p:spPr>
        <p:txBody>
          <a:bodyPr/>
          <a:lstStyle/>
          <a:p>
            <a:r>
              <a:rPr lang="en-US" dirty="0"/>
              <a:t>If a company is not profitable it needs to </a:t>
            </a:r>
            <a:r>
              <a:rPr lang="en-US" b="1" u="sng" dirty="0"/>
              <a:t>continually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raise money</a:t>
            </a:r>
          </a:p>
          <a:p>
            <a:endParaRPr lang="en-US" sz="1100" dirty="0"/>
          </a:p>
          <a:p>
            <a:r>
              <a:rPr lang="en-US" dirty="0"/>
              <a:t>Ability to continue to raise fresh money depends on at least 4 elements:</a:t>
            </a:r>
            <a:br>
              <a:rPr lang="en-US" dirty="0"/>
            </a:br>
            <a:endParaRPr lang="en-US" sz="1100" dirty="0"/>
          </a:p>
          <a:p>
            <a:pPr lvl="1">
              <a:spcAft>
                <a:spcPts val="1200"/>
              </a:spcAft>
            </a:pPr>
            <a:r>
              <a:rPr lang="en-US" sz="2800" dirty="0"/>
              <a:t>The company’s stage (death zone?) </a:t>
            </a:r>
          </a:p>
          <a:p>
            <a:pPr lvl="1">
              <a:spcAft>
                <a:spcPts val="1200"/>
              </a:spcAft>
            </a:pPr>
            <a:r>
              <a:rPr lang="en-US" sz="2800" dirty="0"/>
              <a:t>The company’s internal situation (burn rate, relationship with the board, relationships among founders,….) </a:t>
            </a:r>
          </a:p>
          <a:p>
            <a:pPr lvl="1">
              <a:spcAft>
                <a:spcPts val="1200"/>
              </a:spcAft>
            </a:pPr>
            <a:r>
              <a:rPr lang="en-US" sz="2800" dirty="0"/>
              <a:t>Venture Capital industry market cycle point (hot or cold) </a:t>
            </a:r>
          </a:p>
          <a:p>
            <a:pPr lvl="1">
              <a:spcAft>
                <a:spcPts val="1200"/>
              </a:spcAft>
            </a:pPr>
            <a:r>
              <a:rPr lang="en-US" sz="2800" dirty="0"/>
              <a:t>Venture Capital industry market focus </a:t>
            </a:r>
          </a:p>
          <a:p>
            <a:r>
              <a:rPr lang="en-US" b="1" dirty="0"/>
              <a:t>      If you can raise money – raise as much as possible !!! </a:t>
            </a:r>
            <a:endParaRPr lang="en-IL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5020BF-F405-C9C0-0A5D-19887004C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7955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6F2F4-53E7-4492-644C-29A4A5B11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3D743-CAA4-5662-CB7B-B58D9472C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77" y="433468"/>
            <a:ext cx="10702491" cy="604333"/>
          </a:xfrm>
        </p:spPr>
        <p:txBody>
          <a:bodyPr/>
          <a:lstStyle/>
          <a:p>
            <a:pPr marL="3429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AS" sz="36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</a:t>
            </a:r>
            <a:r>
              <a:rPr lang="en-US" sz="3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irst</a:t>
            </a: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-</a:t>
            </a:r>
            <a:r>
              <a:rPr lang="en-A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</a:t>
            </a:r>
            <a:r>
              <a:rPr lang="en-US" sz="3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ime</a:t>
            </a: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A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</a:t>
            </a:r>
            <a:r>
              <a:rPr lang="en-US" sz="3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ounder</a:t>
            </a: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A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–</a:t>
            </a: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Order of</a:t>
            </a:r>
            <a:r>
              <a:rPr lang="en-A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Activities</a:t>
            </a:r>
            <a:endParaRPr lang="en-IL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57B7C-B9B1-3CAD-1C55-0CD78B4CC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338165"/>
            <a:ext cx="10558112" cy="4616648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Joe and Julie raised $1m seed round, have a small team, they are in product development stage, working on a proof of concept</a:t>
            </a:r>
          </a:p>
          <a:p>
            <a:pPr rtl="0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Expenses are about $100,000 a month, need to raise money from Venture Capital </a:t>
            </a:r>
          </a:p>
          <a:p>
            <a:pPr rtl="0">
              <a:spcAft>
                <a:spcPts val="600"/>
              </a:spcAft>
            </a:pPr>
            <a:r>
              <a:rPr lang="en-US" dirty="0">
                <a:solidFill>
                  <a:srgbClr val="FF0000"/>
                </a:solidFill>
              </a:rPr>
              <a:t>Success !!!! Bingo !!!  </a:t>
            </a:r>
            <a:r>
              <a:rPr lang="en-US" dirty="0">
                <a:solidFill>
                  <a:schemeClr val="tx1"/>
                </a:solidFill>
              </a:rPr>
              <a:t>Raised $5m from High Flying Ventures (HFV), at a pre-money valuation of $10m</a:t>
            </a:r>
          </a:p>
          <a:p>
            <a:pPr rtl="0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Round dilutes founders by 33%, Joe now owns 26.67%</a:t>
            </a:r>
          </a:p>
          <a:p>
            <a:pPr rtl="0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High Flying Ventures want to accelerate company growth and push Joe and Julie to ramp up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0417A9-EDFD-DACA-09C9-A21E6C4A2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7326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E842E-AFDD-9818-C184-134AD2673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FC370-AA5E-0ABD-773C-96B7F78CB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77" y="433468"/>
            <a:ext cx="10702491" cy="604333"/>
          </a:xfrm>
        </p:spPr>
        <p:txBody>
          <a:bodyPr/>
          <a:lstStyle/>
          <a:p>
            <a:pPr marL="3429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AS" sz="36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</a:t>
            </a:r>
            <a:r>
              <a:rPr lang="en-US" sz="3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irst</a:t>
            </a: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-</a:t>
            </a:r>
            <a:r>
              <a:rPr lang="en-A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</a:t>
            </a:r>
            <a:r>
              <a:rPr lang="en-US" sz="3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ime</a:t>
            </a: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A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</a:t>
            </a:r>
            <a:r>
              <a:rPr lang="en-US" sz="3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ounder</a:t>
            </a: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A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- </a:t>
            </a: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Order of</a:t>
            </a:r>
            <a:r>
              <a:rPr lang="en-A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Activities</a:t>
            </a:r>
            <a:endParaRPr lang="en-IL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DA5DFD-779C-F6A7-6E5B-9EEDC8FDC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6266" y="1272178"/>
            <a:ext cx="10558112" cy="4693593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The team grows to 20 people, expenses grow to $350,000 a month, and within a year they have a product in beta </a:t>
            </a:r>
          </a:p>
          <a:p>
            <a:pPr rtl="0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But… money in the bank is down to $1m, time to raise money again to launch sales and marketing </a:t>
            </a:r>
          </a:p>
          <a:p>
            <a:pPr rtl="0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Good time to raise money, product is ready, it demos well, is in beta with 10 providers who like it, good inflection point </a:t>
            </a:r>
          </a:p>
          <a:p>
            <a:pPr rtl="0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The VC market is hot</a:t>
            </a:r>
          </a:p>
          <a:p>
            <a:pPr rtl="0">
              <a:spcAft>
                <a:spcPts val="600"/>
              </a:spcAft>
            </a:pPr>
            <a:r>
              <a:rPr lang="en-US" dirty="0">
                <a:solidFill>
                  <a:srgbClr val="FF0000"/>
                </a:solidFill>
              </a:rPr>
              <a:t>Success !!!! Bingo !!!  </a:t>
            </a:r>
            <a:r>
              <a:rPr lang="en-US" dirty="0">
                <a:solidFill>
                  <a:schemeClr val="tx1"/>
                </a:solidFill>
              </a:rPr>
              <a:t>Raised $15m in round B from 3 new venture funds, at a pre-money valuation of $15m </a:t>
            </a:r>
          </a:p>
          <a:p>
            <a:pPr rtl="0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Round dilutes founders by 50%, Joe now owns 13.33%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3B4005-CB5C-C1FF-D885-4B405593E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2822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0940-41E4-9152-62CB-C639243A4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77" y="433468"/>
            <a:ext cx="10895989" cy="615553"/>
          </a:xfrm>
        </p:spPr>
        <p:txBody>
          <a:bodyPr/>
          <a:lstStyle/>
          <a:p>
            <a:r>
              <a:rPr lang="en-AS" sz="40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</a:t>
            </a:r>
            <a:r>
              <a:rPr lang="en-US" sz="4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irst</a:t>
            </a:r>
            <a: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-</a:t>
            </a:r>
            <a:r>
              <a:rPr lang="en-A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</a:t>
            </a:r>
            <a:r>
              <a:rPr lang="en-US" sz="4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ime</a:t>
            </a:r>
            <a: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A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</a:t>
            </a:r>
            <a:r>
              <a:rPr lang="en-US" sz="4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ounder</a:t>
            </a:r>
            <a: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A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– </a:t>
            </a:r>
            <a: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Scaling Up Fast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4E233-4B61-2AF0-A315-A84C98EA1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6" y="1295511"/>
            <a:ext cx="10303847" cy="5786199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Julie starts hiring many people in marketing, sales, customer success, operations, …..</a:t>
            </a:r>
          </a:p>
          <a:p>
            <a:pPr rtl="0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The team grows to 50 people in just a few months</a:t>
            </a:r>
          </a:p>
          <a:p>
            <a:pPr rtl="0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Everyone is busy with hiring, interviews, meetings, getting to know one another, setting up processes, meetings, meetings,</a:t>
            </a:r>
          </a:p>
          <a:p>
            <a:pPr rtl="0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The office is in a buzz of activity </a:t>
            </a:r>
          </a:p>
          <a:p>
            <a:pPr rtl="0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Expenses grow to $750,000 per month …. </a:t>
            </a:r>
          </a:p>
          <a:p>
            <a:pPr rtl="0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And Joe notices that the new team is busy, but no results are coming out </a:t>
            </a:r>
          </a:p>
          <a:p>
            <a:pPr rtl="0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rtl="0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8602EC-FFDA-79B4-70D3-D3E3FFD50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B01F69-653B-9C48-D6CD-0744AC7B3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897" y="5818225"/>
            <a:ext cx="1926503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0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BA54A-3231-3339-74CE-7C8CC20B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77" y="433468"/>
            <a:ext cx="10839428" cy="615553"/>
          </a:xfrm>
        </p:spPr>
        <p:txBody>
          <a:bodyPr/>
          <a:lstStyle/>
          <a:p>
            <a:r>
              <a:rPr lang="en-AS" sz="40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</a:t>
            </a:r>
            <a:r>
              <a:rPr lang="en-US" sz="4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irst</a:t>
            </a:r>
            <a: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-</a:t>
            </a:r>
            <a:r>
              <a:rPr lang="en-A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</a:t>
            </a:r>
            <a:r>
              <a:rPr lang="en-US" sz="4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ime</a:t>
            </a:r>
            <a: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A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</a:t>
            </a:r>
            <a:r>
              <a:rPr lang="en-US" sz="4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ounder</a:t>
            </a:r>
            <a: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A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– </a:t>
            </a:r>
            <a: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Clouds and Stress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D4E8F-D81C-957D-24FB-229F1BE6B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5232202"/>
          </a:xfrm>
        </p:spPr>
        <p:txBody>
          <a:bodyPr/>
          <a:lstStyle/>
          <a:p>
            <a:pPr rtl="0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He argues with Julie, because they fall behind their plan and the promise to the board to sign up 1,000 service providers </a:t>
            </a:r>
          </a:p>
          <a:p>
            <a:pPr rtl="0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They also have a hard time finding paying clients for the service providers they have signed up </a:t>
            </a:r>
          </a:p>
          <a:p>
            <a:pPr rtl="0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Tensions grow </a:t>
            </a:r>
          </a:p>
          <a:p>
            <a:pPr rtl="0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Julie launches expensive campaigns to sign up mental health providers and paying clients – insufficient results</a:t>
            </a:r>
          </a:p>
          <a:p>
            <a:pPr rtl="0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Tensions grow between Joe and Julie, the board gets involved</a:t>
            </a:r>
          </a:p>
          <a:p>
            <a:pPr rtl="0">
              <a:spcAft>
                <a:spcPts val="1200"/>
              </a:spcAft>
            </a:pPr>
            <a:r>
              <a:rPr lang="en-US" b="1" dirty="0">
                <a:solidFill>
                  <a:schemeClr val="tx1"/>
                </a:solidFill>
              </a:rPr>
              <a:t>     Julie is asked to leave  </a:t>
            </a:r>
            <a:endParaRPr lang="en-IL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F0C3FB-E994-1728-65F9-85086A16A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4F707A-5C61-BB10-5D26-594A12B29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018" y="5777510"/>
            <a:ext cx="1926503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9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5ED83-19EC-691D-FA21-A07D01444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BB2BD-F700-6745-B2DB-87EB254C6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S" sz="36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</a:t>
            </a:r>
            <a:r>
              <a:rPr lang="en-US" sz="3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irst</a:t>
            </a: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-</a:t>
            </a:r>
            <a:r>
              <a:rPr lang="en-A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</a:t>
            </a:r>
            <a:r>
              <a:rPr lang="en-US" sz="3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ime</a:t>
            </a: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A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</a:t>
            </a:r>
            <a:r>
              <a:rPr lang="en-US" sz="3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ounder</a:t>
            </a: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A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–</a:t>
            </a: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Stress and Panic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B096C-E6B6-D937-4A06-7906AA9B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563231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Linda, the Director of Marketing, is asked to take over sales and marketing, and to reduce expenses – letting go of 15 people in the team</a:t>
            </a:r>
          </a:p>
          <a:p>
            <a:pPr>
              <a:spcAft>
                <a:spcPts val="1200"/>
              </a:spcAft>
            </a:pPr>
            <a:r>
              <a:rPr lang="en-US" dirty="0"/>
              <a:t>Expenses go down to $600,000 a month, but there is only $5m left in the bank, about 9 months of operation </a:t>
            </a:r>
          </a:p>
          <a:p>
            <a:pPr>
              <a:spcAft>
                <a:spcPts val="1200"/>
              </a:spcAft>
            </a:pPr>
            <a:r>
              <a:rPr lang="en-US" dirty="0"/>
              <a:t>Morale spirals down, some key people leave </a:t>
            </a:r>
          </a:p>
          <a:p>
            <a:pPr>
              <a:spcAft>
                <a:spcPts val="1200"/>
              </a:spcAft>
            </a:pPr>
            <a:r>
              <a:rPr lang="en-US" dirty="0"/>
              <a:t>Theriva is getting ready to raise another round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But…. Without a working business model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And a VC cold period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It is getting hard to raise any money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7E1A2-DD95-2FDD-6268-F4FFEAF53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CB34EB-A95E-3A6E-B737-28579FA71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018" y="5777510"/>
            <a:ext cx="1926503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5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DDE96-C88E-0D0A-1CF7-A3EA7E6DC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Theriva – Ray of Hope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31F91-C4BC-B254-4D64-A2BA41DD6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698026" cy="6217087"/>
          </a:xfrm>
        </p:spPr>
        <p:txBody>
          <a:bodyPr/>
          <a:lstStyle/>
          <a:p>
            <a:r>
              <a:rPr lang="en-US" dirty="0"/>
              <a:t>A new VC investor, Ray of Hope Ventures,  is found </a:t>
            </a:r>
            <a:br>
              <a:rPr lang="en-US" dirty="0"/>
            </a:br>
            <a:r>
              <a:rPr lang="en-US" dirty="0"/>
              <a:t>but…. at the following terms:</a:t>
            </a:r>
            <a:br>
              <a:rPr lang="en-US" dirty="0"/>
            </a:br>
            <a:endParaRPr lang="en-US" sz="1100" dirty="0"/>
          </a:p>
          <a:p>
            <a:pPr lvl="1"/>
            <a:r>
              <a:rPr lang="en-US" sz="2800" dirty="0"/>
              <a:t>Theriva will raise $10m </a:t>
            </a:r>
          </a:p>
          <a:p>
            <a:pPr lvl="1"/>
            <a:r>
              <a:rPr lang="en-US" sz="2800" dirty="0"/>
              <a:t>$5m will come from Ray of Hope, and $5m will come from the existing investors</a:t>
            </a:r>
          </a:p>
          <a:p>
            <a:pPr lvl="1"/>
            <a:r>
              <a:rPr lang="en-US" sz="2800" dirty="0"/>
              <a:t>The pre-money valuation will be $10m </a:t>
            </a:r>
            <a:br>
              <a:rPr lang="en-US" sz="2800" dirty="0"/>
            </a:br>
            <a:r>
              <a:rPr lang="en-US" sz="2800" dirty="0"/>
              <a:t>(Down round.  Post money valuation of last round was $30m)</a:t>
            </a:r>
          </a:p>
          <a:p>
            <a:pPr lvl="1"/>
            <a:r>
              <a:rPr lang="en-US" sz="2800" dirty="0"/>
              <a:t>The investment will be done as Participating Preferred </a:t>
            </a:r>
          </a:p>
          <a:p>
            <a:pPr lvl="1"/>
            <a:r>
              <a:rPr lang="en-US" sz="2800" dirty="0"/>
              <a:t>The company will hire a new CEO to lead a turn around or a pivot </a:t>
            </a:r>
          </a:p>
          <a:p>
            <a:pPr lvl="1" rtl="0"/>
            <a:r>
              <a:rPr lang="en-US" sz="2800" dirty="0">
                <a:solidFill>
                  <a:schemeClr val="tx1"/>
                </a:solidFill>
              </a:rPr>
              <a:t>The round dilutes Joe by 50%, Joe now owns 6.67%</a:t>
            </a:r>
          </a:p>
          <a:p>
            <a:pPr lvl="1">
              <a:spcAft>
                <a:spcPts val="600"/>
              </a:spcAft>
            </a:pPr>
            <a:endParaRPr lang="en-US" sz="2800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91D421-4DA9-A0FB-B8FC-F17FE3806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D279D3-F61C-9218-E9C8-B9A852580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987" y="367997"/>
            <a:ext cx="1926503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4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18ECA-0AFC-75BB-D55B-752B70B11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0587D-EB72-267B-24B2-1CCC6B648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 Raising Dilution Impact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824BD-CD99-14B6-614D-854641738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509490" cy="4985980"/>
          </a:xfrm>
        </p:spPr>
        <p:txBody>
          <a:bodyPr/>
          <a:lstStyle/>
          <a:p>
            <a:r>
              <a:rPr lang="en-US" dirty="0"/>
              <a:t>Terms, and simple equations</a:t>
            </a:r>
            <a:br>
              <a:rPr lang="en-US" dirty="0"/>
            </a:br>
            <a:endParaRPr lang="en-US" sz="1200" dirty="0"/>
          </a:p>
          <a:p>
            <a:pPr lvl="1">
              <a:spcAft>
                <a:spcPts val="1200"/>
              </a:spcAft>
            </a:pPr>
            <a:r>
              <a:rPr lang="en-US" sz="2800" b="1" dirty="0"/>
              <a:t>Up round </a:t>
            </a:r>
            <a:r>
              <a:rPr lang="en-US" dirty="0"/>
              <a:t>– when the new financing round is done at a Pre-money valuation that is </a:t>
            </a:r>
            <a:r>
              <a:rPr lang="en-US" sz="2800" b="1" dirty="0"/>
              <a:t>higher</a:t>
            </a:r>
            <a:r>
              <a:rPr lang="en-US" dirty="0"/>
              <a:t> than the previous round </a:t>
            </a:r>
          </a:p>
          <a:p>
            <a:pPr lvl="1">
              <a:spcAft>
                <a:spcPts val="1200"/>
              </a:spcAft>
            </a:pPr>
            <a:r>
              <a:rPr lang="en-US" sz="2800" b="1" dirty="0"/>
              <a:t>Down round </a:t>
            </a:r>
            <a:r>
              <a:rPr lang="en-US" dirty="0"/>
              <a:t>– when the new financing round is done at a Pre-money valuation that is </a:t>
            </a:r>
            <a:r>
              <a:rPr lang="en-US" sz="2800" b="1" dirty="0"/>
              <a:t>lower</a:t>
            </a:r>
            <a:r>
              <a:rPr lang="en-US" dirty="0"/>
              <a:t> than the previous round </a:t>
            </a:r>
          </a:p>
          <a:p>
            <a:pPr lvl="1">
              <a:spcAft>
                <a:spcPts val="1200"/>
              </a:spcAft>
            </a:pPr>
            <a:r>
              <a:rPr lang="en-US" sz="2800" b="1" dirty="0"/>
              <a:t>Common Stock </a:t>
            </a:r>
            <a:r>
              <a:rPr lang="en-US" dirty="0"/>
              <a:t>– the type of shares founders get </a:t>
            </a:r>
          </a:p>
          <a:p>
            <a:pPr lvl="1">
              <a:spcAft>
                <a:spcPts val="1200"/>
              </a:spcAft>
            </a:pPr>
            <a:r>
              <a:rPr lang="en-US" sz="2800" b="1" dirty="0"/>
              <a:t>Preferred Shares</a:t>
            </a:r>
            <a:r>
              <a:rPr lang="en-US" dirty="0"/>
              <a:t> – the type of shares investors get – vary from deal to deal, contain protections and usually also precedence to funds </a:t>
            </a:r>
          </a:p>
          <a:p>
            <a:pPr lvl="1">
              <a:spcAft>
                <a:spcPts val="1200"/>
              </a:spcAft>
            </a:pPr>
            <a:r>
              <a:rPr lang="en-US" sz="2800" b="1" dirty="0"/>
              <a:t>Participating Preferred </a:t>
            </a:r>
            <a:r>
              <a:rPr lang="en-US" dirty="0"/>
              <a:t>– Investors take their investment out before everybody else, and then participate with all the share holders </a:t>
            </a:r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A7B18F-BA7A-3598-ABA8-10CC8CF19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5668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xfrm>
            <a:off x="944798" y="373648"/>
            <a:ext cx="8384214" cy="587223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</a:pPr>
            <a:r>
              <a:rPr dirty="0"/>
              <a:t>SmartUp</a:t>
            </a:r>
            <a:r>
              <a:rPr spc="3" dirty="0"/>
              <a:t> </a:t>
            </a:r>
            <a:r>
              <a:rPr spc="-6" dirty="0"/>
              <a:t>Academy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44798" y="1333316"/>
            <a:ext cx="8755045" cy="86916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lvl="0" indent="0" algn="l" defTabSz="554492" rtl="0" eaLnBrk="1" fontAlgn="auto" latinLnBrk="0" hangingPunct="1">
              <a:lnSpc>
                <a:spcPct val="100499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sz="2800" b="0" i="0" u="none" strike="noStrike" kern="0" cap="none" spc="-15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</a:t>
            </a:r>
            <a:r>
              <a:rPr kumimoji="0" sz="2800" b="0" i="0" u="none" strike="noStrike" kern="0" cap="none" spc="-12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</a:t>
            </a:r>
            <a:r>
              <a:rPr kumimoji="0" sz="2800" b="0" i="0" u="none" strike="noStrike" kern="0" cap="none" spc="-12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teach</a:t>
            </a:r>
            <a:r>
              <a:rPr kumimoji="0" sz="2800" b="0" i="0" u="none" strike="noStrike" kern="0" cap="none" spc="-12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sz="2800" b="0" i="0" u="none" strike="noStrike" kern="0" cap="none" spc="-12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1" i="0" u="none" strike="noStrike" kern="0" cap="none" spc="-6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profession</a:t>
            </a:r>
            <a:r>
              <a:rPr kumimoji="0" sz="2800" b="0" i="0" u="none" strike="noStrike" kern="0" cap="none" spc="-6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kumimoji="0" sz="2800" b="0" i="0" u="none" strike="noStrike" kern="0" cap="none" spc="-3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building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uccessful</a:t>
            </a:r>
            <a:r>
              <a:rPr kumimoji="0" sz="2800" b="0" i="0" u="none" strike="noStrike" kern="0" cap="none" spc="-3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0" i="0" u="none" strike="noStrike" kern="0" cap="none" spc="-6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companies</a:t>
            </a:r>
            <a:r>
              <a:rPr kumimoji="0" lang="en-US" sz="2800" b="0" i="0" u="none" strike="noStrike" kern="0" cap="none" spc="-6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(…work in progress) 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985446-98E1-4E23-ACD8-139EE917C2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7" t="23526" r="18584" b="2735"/>
          <a:stretch/>
        </p:blipFill>
        <p:spPr>
          <a:xfrm>
            <a:off x="7814286" y="2961710"/>
            <a:ext cx="4325659" cy="29334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7117BC-BB25-4361-A55A-BB9FE9E25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798" y="989152"/>
            <a:ext cx="5682197" cy="443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6035A3-ED03-A77E-EDDD-2FB42226409D}"/>
              </a:ext>
            </a:extLst>
          </p:cNvPr>
          <p:cNvSpPr txBox="1"/>
          <p:nvPr/>
        </p:nvSpPr>
        <p:spPr>
          <a:xfrm>
            <a:off x="944798" y="2285985"/>
            <a:ext cx="6651812" cy="3673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Foundations Course </a:t>
            </a: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three pillars for a successful company:</a:t>
            </a:r>
            <a:b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n-US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Profitable 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Fast growing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Modest investment</a:t>
            </a:r>
            <a:b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n-US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Workshops – S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pecific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ubjects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4-5 years Residency Program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49455C-CC09-61DA-3930-4E820387E5D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EBD5D0-E921-5251-BF6F-346991245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3645" y="236448"/>
            <a:ext cx="1507845" cy="430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7EC2D-323E-52AF-79E4-65D7F1C79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5C739-21A5-3F0E-D387-271CC878E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 Raising Dilution Impact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056D2-BF35-FF8B-6468-9C4A7CE68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5016758"/>
          </a:xfrm>
        </p:spPr>
        <p:txBody>
          <a:bodyPr/>
          <a:lstStyle/>
          <a:p>
            <a:r>
              <a:rPr lang="en-US" dirty="0"/>
              <a:t>Terms, and simple equations </a:t>
            </a:r>
            <a:br>
              <a:rPr lang="en-US" dirty="0"/>
            </a:br>
            <a:endParaRPr lang="en-US" sz="1000" dirty="0"/>
          </a:p>
          <a:p>
            <a:pPr lvl="1">
              <a:spcAft>
                <a:spcPts val="1200"/>
              </a:spcAft>
            </a:pPr>
            <a:r>
              <a:rPr lang="en-US" dirty="0"/>
              <a:t>Pre-money Valuation = The value of the company before the investment (money) is invested (example: $10m)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Investment = The amount of money invested (Example: $5m)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Post-money Valuation = Pre-money Valuation + Investment </a:t>
            </a:r>
            <a:br>
              <a:rPr lang="en-US" dirty="0"/>
            </a:br>
            <a:r>
              <a:rPr lang="en-US" dirty="0"/>
              <a:t>Example: $15m = $10m + $5m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Dilution = percent the new investor now owns = </a:t>
            </a:r>
            <a:br>
              <a:rPr lang="en-US" dirty="0"/>
            </a:br>
            <a:r>
              <a:rPr lang="en-US" dirty="0"/>
              <a:t>Investment / Post-Money.  </a:t>
            </a:r>
            <a:br>
              <a:rPr lang="en-US" dirty="0"/>
            </a:br>
            <a:r>
              <a:rPr lang="en-US" dirty="0"/>
              <a:t>Example:  Dilution = 33.33% = $5m / $15m</a:t>
            </a:r>
          </a:p>
          <a:p>
            <a:pPr>
              <a:spcAft>
                <a:spcPts val="1200"/>
              </a:spcAft>
            </a:pPr>
            <a:r>
              <a:rPr lang="en-US" dirty="0"/>
              <a:t>Our founder raised $1m Seed round and was diluted by 20% What was the Pre-money valuation?  </a:t>
            </a:r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180F48-28D0-80AF-26B7-B187E42A2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5414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57203-9B8B-FEFD-7523-704775B04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 Raising Dilution Impact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39BEF2-1F0B-0702-09AD-555D5E7F1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00E583D-BDEA-4996-7FC5-35311E9F3D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434154"/>
              </p:ext>
            </p:extLst>
          </p:nvPr>
        </p:nvGraphicFramePr>
        <p:xfrm>
          <a:off x="370951" y="1555921"/>
          <a:ext cx="11685380" cy="3746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467556" imgH="2714625" progId="Excel.Sheet.12">
                  <p:embed/>
                </p:oleObj>
              </mc:Choice>
              <mc:Fallback>
                <p:oleObj name="Worksheet" r:id="rId2" imgW="8467556" imgH="2714625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6C6F3C2-58C2-A52F-AEAC-3F6E7F86A4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0951" y="1555921"/>
                        <a:ext cx="11685380" cy="3746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793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3DDC7-1C23-962F-511A-42059EC2E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719FC-B7D5-119F-E63B-D69FE2D0B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 Raising Dilution Impact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4102E-E994-F21A-5C49-28D282FCD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6EEDB63-1D8A-02DA-A44D-12A201220B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918427"/>
              </p:ext>
            </p:extLst>
          </p:nvPr>
        </p:nvGraphicFramePr>
        <p:xfrm>
          <a:off x="374326" y="1593130"/>
          <a:ext cx="11556171" cy="3704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467556" imgH="2714625" progId="Excel.Sheet.12">
                  <p:embed/>
                </p:oleObj>
              </mc:Choice>
              <mc:Fallback>
                <p:oleObj name="Worksheet" r:id="rId2" imgW="8467556" imgH="27146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4326" y="1593130"/>
                        <a:ext cx="11556171" cy="3704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649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FF9EB-8A84-41CA-04E9-A3A7489C5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FAE7A-B907-7103-FFAB-FE3911F41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 Raising Dilution Impact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C5D1EA-B04B-94AD-6982-A348FEA42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F210A3F-51CE-D451-E1D4-43CEB67A0C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800574"/>
              </p:ext>
            </p:extLst>
          </p:nvPr>
        </p:nvGraphicFramePr>
        <p:xfrm>
          <a:off x="317914" y="1687398"/>
          <a:ext cx="11556171" cy="3704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467556" imgH="2714625" progId="Excel.Sheet.12">
                  <p:embed/>
                </p:oleObj>
              </mc:Choice>
              <mc:Fallback>
                <p:oleObj name="Worksheet" r:id="rId2" imgW="8467556" imgH="27146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7914" y="1687398"/>
                        <a:ext cx="11556171" cy="3704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130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8CFDB-D4BC-292B-1227-9A4FD6BD9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8DB12-123C-9175-F72C-DCBAE074C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 Raising Dilution Impact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7EF08-E0D6-F13D-AB94-FF41CF9E0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BC8D65C-F19C-EE25-07A2-3A02C0079B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725046"/>
              </p:ext>
            </p:extLst>
          </p:nvPr>
        </p:nvGraphicFramePr>
        <p:xfrm>
          <a:off x="415319" y="1576633"/>
          <a:ext cx="11556171" cy="3704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467556" imgH="2714625" progId="Excel.Sheet.12">
                  <p:embed/>
                </p:oleObj>
              </mc:Choice>
              <mc:Fallback>
                <p:oleObj name="Worksheet" r:id="rId2" imgW="8467556" imgH="27146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5319" y="1576633"/>
                        <a:ext cx="11556171" cy="3704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230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5FA48-599C-7FC3-A7C5-CF288643D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Theriva – Sunshine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BA069-983B-E03D-B2E1-0BFC658CE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6" y="1286084"/>
            <a:ext cx="10303847" cy="464742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The new CEO is an experienced entrepreneur and a success</a:t>
            </a:r>
          </a:p>
          <a:p>
            <a:pPr>
              <a:spcAft>
                <a:spcPts val="1200"/>
              </a:spcAft>
            </a:pPr>
            <a:r>
              <a:rPr lang="en-US" dirty="0"/>
              <a:t>Made a pivot from signing up individual clients to selling mental health services to large companies as a benefit to employees </a:t>
            </a:r>
          </a:p>
          <a:p>
            <a:pPr>
              <a:spcAft>
                <a:spcPts val="1200"/>
              </a:spcAft>
            </a:pPr>
            <a:r>
              <a:rPr lang="en-US" dirty="0"/>
              <a:t>In about 2 years he is able to enter an M&amp;A transaction and sell the company for $25m </a:t>
            </a:r>
          </a:p>
          <a:p>
            <a:pPr>
              <a:spcAft>
                <a:spcPts val="1200"/>
              </a:spcAft>
            </a:pPr>
            <a:r>
              <a:rPr lang="en-US" dirty="0"/>
              <a:t>How much money did Joe make?</a:t>
            </a:r>
          </a:p>
          <a:p>
            <a:pPr>
              <a:spcAft>
                <a:spcPts val="1200"/>
              </a:spcAft>
            </a:pPr>
            <a:r>
              <a:rPr lang="en-US" dirty="0"/>
              <a:t>How much money did Ray of Hope make?  </a:t>
            </a:r>
          </a:p>
          <a:p>
            <a:pPr>
              <a:spcAft>
                <a:spcPts val="1200"/>
              </a:spcAft>
            </a:pPr>
            <a:r>
              <a:rPr lang="en-US" dirty="0"/>
              <a:t>Did the angel investor make money? The other investors?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BED9C9-ECB6-B6C4-C341-798C3012D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676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92646-BD3A-9EC9-57D6-0A8CF3227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28C02-1B4C-EA2D-9B99-A6B88D936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77" y="433468"/>
            <a:ext cx="9476719" cy="1147750"/>
          </a:xfrm>
        </p:spPr>
        <p:txBody>
          <a:bodyPr/>
          <a:lstStyle/>
          <a:p>
            <a:r>
              <a:rPr lang="en-US" dirty="0"/>
              <a:t>Who Gets What at the M&amp;A Transaction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FFDDE2-4361-2EA4-E0C0-63BC5A0AC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1AC79A4-8420-BB26-6F70-B0D44301C7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442047"/>
              </p:ext>
            </p:extLst>
          </p:nvPr>
        </p:nvGraphicFramePr>
        <p:xfrm>
          <a:off x="313618" y="1581218"/>
          <a:ext cx="11603179" cy="3704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282917" imgH="2644122" progId="Excel.Sheet.12">
                  <p:embed/>
                </p:oleObj>
              </mc:Choice>
              <mc:Fallback>
                <p:oleObj name="Worksheet" r:id="rId2" imgW="8282917" imgH="264412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3618" y="1581218"/>
                        <a:ext cx="11603179" cy="3704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313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D715A-ED45-F169-92A6-79D154226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A744-187B-D824-FF30-D0F613CCD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00" y="390925"/>
            <a:ext cx="9476719" cy="573875"/>
          </a:xfrm>
        </p:spPr>
        <p:txBody>
          <a:bodyPr/>
          <a:lstStyle/>
          <a:p>
            <a:r>
              <a:rPr lang="en-AS" dirty="0"/>
              <a:t>Why </a:t>
            </a:r>
            <a:r>
              <a:rPr lang="en-US" dirty="0"/>
              <a:t>C</a:t>
            </a:r>
            <a:r>
              <a:rPr lang="en-AS" dirty="0" err="1"/>
              <a:t>ompanies</a:t>
            </a:r>
            <a:r>
              <a:rPr lang="en-AS" dirty="0"/>
              <a:t> fail? 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81D96D-4CDC-4214-C162-C62B496E9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176" y="173336"/>
            <a:ext cx="7872110" cy="766143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A0FA4-28B7-B24E-0E32-E9C8A1625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500" y="1182389"/>
            <a:ext cx="4655657" cy="4616648"/>
          </a:xfrm>
        </p:spPr>
        <p:txBody>
          <a:bodyPr/>
          <a:lstStyle/>
          <a:p>
            <a:pPr marL="0" indent="0">
              <a:buNone/>
            </a:pPr>
            <a:r>
              <a:rPr lang="en-AS" b="1" dirty="0"/>
              <a:t>9 out of 10 </a:t>
            </a:r>
            <a:r>
              <a:rPr lang="en-US" b="1" dirty="0"/>
              <a:t>VC backed s</a:t>
            </a:r>
            <a:r>
              <a:rPr lang="en-AS" b="1" dirty="0" err="1"/>
              <a:t>tartup</a:t>
            </a:r>
            <a:r>
              <a:rPr lang="en-AS" b="1" dirty="0"/>
              <a:t> companies fail. Here is why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Ran out of cash = 29% </a:t>
            </a:r>
            <a:r>
              <a:rPr lang="en-US" dirty="0">
                <a:solidFill>
                  <a:srgbClr val="FF0000"/>
                </a:solidFill>
              </a:rPr>
              <a:t>but in reality, it is close to 100%</a:t>
            </a:r>
          </a:p>
          <a:p>
            <a:pPr marL="0" indent="0">
              <a:buNone/>
            </a:pPr>
            <a:endParaRPr lang="en-AS" sz="1000" dirty="0"/>
          </a:p>
          <a:p>
            <a:pPr marL="0" indent="0">
              <a:buNone/>
            </a:pPr>
            <a:r>
              <a:rPr lang="en-IL" dirty="0"/>
              <a:t>No sales = No market need  + Get outcompeted = 61%</a:t>
            </a:r>
          </a:p>
          <a:p>
            <a:pPr marL="0" indent="0">
              <a:buNone/>
            </a:pPr>
            <a:endParaRPr lang="en-IL" sz="1000" dirty="0"/>
          </a:p>
          <a:p>
            <a:pPr marL="0" indent="0">
              <a:buNone/>
            </a:pPr>
            <a:r>
              <a:rPr lang="en-IL" dirty="0"/>
              <a:t>Not the right team + Disharmony of team = 43%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68A62A-0361-DCA2-19C3-60E1BD6B3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4617" y="6364596"/>
            <a:ext cx="1318374" cy="3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8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C63F7-11FA-B836-CBB8-1324FC0C7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3BC45-0661-4A6E-45DF-610B1385E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9 out of 10 Startup Companies Fail?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CD8DDA-131A-AFA3-8163-3F73E7984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5293757"/>
          </a:xfrm>
        </p:spPr>
        <p:txBody>
          <a:bodyPr/>
          <a:lstStyle/>
          <a:p>
            <a:r>
              <a:rPr lang="en-US" dirty="0"/>
              <a:t>Typical order of activities:  </a:t>
            </a:r>
          </a:p>
          <a:p>
            <a:pPr lvl="1"/>
            <a:r>
              <a:rPr lang="en-US" dirty="0"/>
              <a:t>Idea</a:t>
            </a:r>
          </a:p>
          <a:p>
            <a:pPr lvl="1"/>
            <a:r>
              <a:rPr lang="en-US" dirty="0"/>
              <a:t>Find co-founder(s) </a:t>
            </a:r>
          </a:p>
          <a:p>
            <a:pPr lvl="1"/>
            <a:r>
              <a:rPr lang="en-US" dirty="0"/>
              <a:t>Try to build a prototype, or proof of concept</a:t>
            </a:r>
          </a:p>
          <a:p>
            <a:pPr lvl="1"/>
            <a:r>
              <a:rPr lang="en-US" dirty="0"/>
              <a:t>Write a pitchbook</a:t>
            </a:r>
          </a:p>
          <a:p>
            <a:pPr lvl="1"/>
            <a:r>
              <a:rPr lang="en-US" dirty="0"/>
              <a:t>Raise money – usually at least a few hundred thousand dollars, preferably more</a:t>
            </a:r>
          </a:p>
          <a:p>
            <a:pPr lvl="1"/>
            <a:r>
              <a:rPr lang="en-US" dirty="0"/>
              <a:t>Hire a team and proceed with building the product </a:t>
            </a:r>
          </a:p>
          <a:p>
            <a:pPr lvl="1"/>
            <a:r>
              <a:rPr lang="en-US" b="1" dirty="0"/>
              <a:t>Team = rigid monthly expense </a:t>
            </a:r>
          </a:p>
          <a:p>
            <a:pPr lvl="1"/>
            <a:r>
              <a:rPr lang="en-US" dirty="0"/>
              <a:t>If sophisticated – Lean Startup (show book) </a:t>
            </a:r>
            <a:br>
              <a:rPr lang="en-US" dirty="0"/>
            </a:br>
            <a:endParaRPr lang="en-US" dirty="0"/>
          </a:p>
          <a:p>
            <a:pPr lvl="1"/>
            <a:r>
              <a:rPr lang="en-US" b="1" dirty="0"/>
              <a:t>Vicious spiraling cycle of raising money while growing expenses and burn rate</a:t>
            </a:r>
          </a:p>
          <a:p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030DC-35E4-18A0-64A5-D77D73EC3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5208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43E31-5054-8B67-F0DF-73FF73CDA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Lean Startup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53EC6D-081F-BB81-A9AC-C9FD40499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277" y="1191816"/>
            <a:ext cx="3965390" cy="53598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51A047-2C70-77B3-D723-A154A7179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859" y="1191816"/>
            <a:ext cx="3634580" cy="535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6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B43FF-8493-9778-7940-44414B8E8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77" y="433468"/>
            <a:ext cx="11027413" cy="573875"/>
          </a:xfrm>
        </p:spPr>
        <p:txBody>
          <a:bodyPr/>
          <a:lstStyle/>
          <a:p>
            <a:r>
              <a:rPr lang="en-US" dirty="0"/>
              <a:t>Why Startups Fail &amp; and How to Build a Successful 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36FC5-477E-D722-1D1B-30FF7DDA2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370925"/>
            <a:ext cx="10490636" cy="5463034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Follow the life of a typical first-time entrepreneur and his co-founder </a:t>
            </a:r>
          </a:p>
          <a:p>
            <a:pPr>
              <a:spcAft>
                <a:spcPts val="1800"/>
              </a:spcAft>
            </a:pPr>
            <a:r>
              <a:rPr lang="en-US" dirty="0"/>
              <a:t>Follow the process of fund raising from angel investors and Venture Capital firms </a:t>
            </a:r>
          </a:p>
          <a:p>
            <a:pPr>
              <a:spcAft>
                <a:spcPts val="1800"/>
              </a:spcAft>
            </a:pPr>
            <a:r>
              <a:rPr lang="en-US" dirty="0"/>
              <a:t>Explain the ecosystem of venture capital and its impact on companies</a:t>
            </a:r>
          </a:p>
          <a:p>
            <a:pPr>
              <a:spcAft>
                <a:spcPts val="1800"/>
              </a:spcAft>
            </a:pPr>
            <a:r>
              <a:rPr lang="en-US" dirty="0"/>
              <a:t>Explain the mathematics of fund raising and dilutions</a:t>
            </a:r>
          </a:p>
          <a:p>
            <a:pPr>
              <a:spcAft>
                <a:spcPts val="1800"/>
              </a:spcAft>
            </a:pPr>
            <a:r>
              <a:rPr lang="en-US" dirty="0"/>
              <a:t>The tightrope walk of not yet profitable, Venture Backed startups, and why 9 out of 10 fail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20C232-F651-F9A8-AB1E-9A9A16872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7997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EA57D-E6A2-151F-360D-4621D982E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9 Out of 10 Startup Companies Fail?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CA608-14CF-2044-FC68-398B70294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464742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The critical transition is from product development to sustainably growing sales – Growth Engines !!</a:t>
            </a:r>
          </a:p>
          <a:p>
            <a:pPr>
              <a:spcAft>
                <a:spcPts val="1200"/>
              </a:spcAft>
            </a:pPr>
            <a:r>
              <a:rPr lang="en-US" dirty="0"/>
              <a:t>The Business Model is the Product </a:t>
            </a:r>
          </a:p>
          <a:p>
            <a:pPr>
              <a:spcAft>
                <a:spcPts val="1200"/>
              </a:spcAft>
            </a:pPr>
            <a:r>
              <a:rPr lang="en-US" dirty="0"/>
              <a:t>Every month of delay in sales costs hundreds of thousands of dollars – putting the company in grave danger</a:t>
            </a:r>
          </a:p>
          <a:p>
            <a:pPr>
              <a:spcAft>
                <a:spcPts val="1200"/>
              </a:spcAft>
            </a:pPr>
            <a:r>
              <a:rPr lang="en-US" dirty="0"/>
              <a:t>Sales are complex and unpredictable 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Invert the order – Start with sales !!!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8C8DE-F72E-F311-9666-F0244C404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0691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25F39-70A6-59D8-544A-E9C967AA1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EB9A4-8B46-F215-3DF7-EC46757EE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S" dirty="0"/>
              <a:t>How to </a:t>
            </a:r>
            <a:r>
              <a:rPr lang="en-US" dirty="0"/>
              <a:t>Build</a:t>
            </a:r>
            <a:r>
              <a:rPr lang="en-AS" dirty="0"/>
              <a:t> a S</a:t>
            </a:r>
            <a:r>
              <a:rPr lang="en-US" dirty="0"/>
              <a:t>m</a:t>
            </a:r>
            <a:r>
              <a:rPr lang="en-AS" dirty="0" err="1"/>
              <a:t>artup</a:t>
            </a:r>
            <a:r>
              <a:rPr lang="en-AS" dirty="0"/>
              <a:t>?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42DE6-3885-755E-3686-77182601A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7"/>
            <a:ext cx="7370365" cy="2908489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kern="100" dirty="0">
                <a:effectLst/>
                <a:ea typeface="Aptos" panose="020B0004020202020204" pitchFamily="34" charset="0"/>
              </a:rPr>
              <a:t>Meet Joe – </a:t>
            </a:r>
          </a:p>
          <a:p>
            <a:pPr>
              <a:lnSpc>
                <a:spcPct val="115000"/>
              </a:lnSpc>
            </a:pPr>
            <a:r>
              <a:rPr lang="en-US" kern="100" dirty="0">
                <a:effectLst/>
                <a:ea typeface="Aptos" panose="020B0004020202020204" pitchFamily="34" charset="0"/>
              </a:rPr>
              <a:t>Joe is a </a:t>
            </a:r>
            <a:r>
              <a:rPr lang="en-US" kern="100" dirty="0">
                <a:ea typeface="Aptos" panose="020B0004020202020204" pitchFamily="34" charset="0"/>
              </a:rPr>
              <a:t>top-notch engineer with a great </a:t>
            </a:r>
            <a:br>
              <a:rPr lang="en-US" kern="100" dirty="0">
                <a:ea typeface="Aptos" panose="020B0004020202020204" pitchFamily="34" charset="0"/>
              </a:rPr>
            </a:br>
            <a:r>
              <a:rPr lang="en-US" kern="100" dirty="0">
                <a:ea typeface="Aptos" panose="020B0004020202020204" pitchFamily="34" charset="0"/>
              </a:rPr>
              <a:t>disruptive </a:t>
            </a:r>
            <a:r>
              <a:rPr lang="en-US" kern="100" dirty="0">
                <a:effectLst/>
                <a:ea typeface="Aptos" panose="020B0004020202020204" pitchFamily="34" charset="0"/>
              </a:rPr>
              <a:t>idea</a:t>
            </a:r>
            <a:r>
              <a:rPr lang="en-US" kern="100" dirty="0">
                <a:ea typeface="Aptos" panose="020B0004020202020204" pitchFamily="34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b="1" kern="100" dirty="0">
                <a:effectLst/>
                <a:ea typeface="Aptos" panose="020B0004020202020204" pitchFamily="34" charset="0"/>
              </a:rPr>
              <a:t>Online mental health services </a:t>
            </a:r>
            <a:r>
              <a:rPr lang="en-US" kern="100" dirty="0">
                <a:effectLst/>
                <a:ea typeface="Aptos" panose="020B0004020202020204" pitchFamily="34" charset="0"/>
              </a:rPr>
              <a:t>– matching providers with people who need help </a:t>
            </a:r>
            <a:endParaRPr lang="en-IL" kern="100" dirty="0">
              <a:effectLst/>
              <a:ea typeface="Aptos" panose="020B0004020202020204" pitchFamily="34" charset="0"/>
            </a:endParaRPr>
          </a:p>
          <a:p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C96FC3-07C6-7AFB-AFDE-58D6C55F4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566E3F-5BDE-6FDA-129A-8EA8B7651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6222" y="408440"/>
            <a:ext cx="3038573" cy="30205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8518B9-AE4F-3B95-2C38-040F1095A152}"/>
              </a:ext>
            </a:extLst>
          </p:cNvPr>
          <p:cNvSpPr txBox="1"/>
          <p:nvPr/>
        </p:nvSpPr>
        <p:spPr>
          <a:xfrm>
            <a:off x="821528" y="3770723"/>
            <a:ext cx="10303848" cy="235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Joe already quit his day job </a:t>
            </a:r>
            <a:endParaRPr kumimoji="0" lang="en-IL" sz="2800" b="0" i="0" u="none" strike="noStrike" kern="100" cap="none" spc="0" normalizeH="0" baseline="0" noProof="0" dirty="0">
              <a:ln>
                <a:noFill/>
              </a:ln>
              <a:solidFill>
                <a:srgbClr val="0000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 has enough savings to live for 6 months without a salary </a:t>
            </a:r>
            <a:endParaRPr kumimoji="0" lang="en-IL" sz="2800" b="0" i="0" u="none" strike="noStrike" kern="100" cap="none" spc="0" normalizeH="0" baseline="0" noProof="0" dirty="0">
              <a:ln>
                <a:noFill/>
              </a:ln>
              <a:solidFill>
                <a:srgbClr val="0000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</a:t>
            </a:r>
            <a:r>
              <a:rPr kumimoji="0" lang="en-AS" sz="2800" b="0" i="0" u="none" strike="noStrike" kern="1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arranged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S" sz="2800" b="0" i="0" u="none" strike="noStrike" kern="1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$20,000 - 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</a:t>
            </a:r>
            <a:r>
              <a:rPr kumimoji="0" lang="en-AS" sz="2800" b="0" i="0" u="none" strike="noStrike" kern="1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0,000 to invest in his idea </a:t>
            </a:r>
            <a:r>
              <a:rPr kumimoji="0" lang="en-AS" sz="2800" b="0" i="0" u="none" strike="noStrike" kern="1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his own</a:t>
            </a:r>
            <a:r>
              <a:rPr kumimoji="0" lang="en-AS" sz="2800" b="0" i="0" u="none" strike="noStrike" kern="1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savings 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some from</a:t>
            </a:r>
            <a:r>
              <a:rPr kumimoji="0" lang="en-AS" sz="2800" b="0" i="0" u="none" strike="noStrike" kern="10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friends &amp; family) </a:t>
            </a:r>
            <a:endParaRPr kumimoji="0" lang="en-IL" sz="2800" b="0" i="0" u="none" strike="noStrike" kern="100" cap="none" spc="0" normalizeH="0" baseline="0" noProof="0" dirty="0">
              <a:ln>
                <a:noFill/>
              </a:ln>
              <a:solidFill>
                <a:srgbClr val="0000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94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D793D-2AF3-F664-EB40-7FACBD96B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08B9E-8E7A-C430-C98E-DAC2BC074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77" y="433468"/>
            <a:ext cx="10702491" cy="604333"/>
          </a:xfrm>
        </p:spPr>
        <p:txBody>
          <a:bodyPr/>
          <a:lstStyle/>
          <a:p>
            <a:pPr marL="3429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AS" sz="36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</a:t>
            </a:r>
            <a:r>
              <a:rPr lang="en-US" sz="3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irst</a:t>
            </a: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-</a:t>
            </a:r>
            <a:r>
              <a:rPr lang="en-A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</a:t>
            </a:r>
            <a:r>
              <a:rPr lang="en-US" sz="3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ime</a:t>
            </a: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A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</a:t>
            </a:r>
            <a:r>
              <a:rPr lang="en-US" sz="3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ounder</a:t>
            </a:r>
            <a:r>
              <a:rPr lang="en-A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</a:t>
            </a: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A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- </a:t>
            </a:r>
            <a:r>
              <a:rPr lang="en-US" sz="36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SmartUp</a:t>
            </a: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Order of</a:t>
            </a:r>
            <a:r>
              <a:rPr lang="en-A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Activities</a:t>
            </a:r>
            <a:endParaRPr lang="en-IL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8487E-B864-9258-DAF9-DF4BF2C25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8" y="1300458"/>
            <a:ext cx="10702490" cy="4170372"/>
          </a:xfrm>
        </p:spPr>
        <p:txBody>
          <a:bodyPr/>
          <a:lstStyle/>
          <a:p>
            <a:pPr marL="0" indent="0" rtl="0">
              <a:spcAft>
                <a:spcPts val="600"/>
              </a:spcAft>
              <a:buNone/>
            </a:pPr>
            <a:r>
              <a:rPr lang="en-US" sz="2800" kern="1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would Joe do now?  </a:t>
            </a:r>
            <a:endParaRPr lang="en-IL" sz="2800" kern="100" dirty="0">
              <a:solidFill>
                <a:srgbClr val="0000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Aft>
                <a:spcPts val="600"/>
              </a:spcAft>
            </a:pPr>
            <a:r>
              <a:rPr lang="en-US" kern="100" dirty="0">
                <a:effectLst/>
                <a:ea typeface="Aptos" panose="020B0004020202020204" pitchFamily="34" charset="0"/>
              </a:rPr>
              <a:t>Joe is lost </a:t>
            </a:r>
          </a:p>
          <a:p>
            <a:pPr lvl="1" rtl="0">
              <a:spcAft>
                <a:spcPts val="600"/>
              </a:spcAft>
            </a:pPr>
            <a:r>
              <a:rPr lang="en-US" kern="100" dirty="0">
                <a:effectLst/>
                <a:ea typeface="Aptos" panose="020B0004020202020204" pitchFamily="34" charset="0"/>
              </a:rPr>
              <a:t>He has a clear vision how his app should look and function </a:t>
            </a:r>
          </a:p>
          <a:p>
            <a:pPr lvl="1" rtl="0">
              <a:spcAft>
                <a:spcPts val="600"/>
              </a:spcAft>
            </a:pPr>
            <a:r>
              <a:rPr lang="en-US" kern="100" dirty="0">
                <a:effectLst/>
                <a:ea typeface="Aptos" panose="020B0004020202020204" pitchFamily="34" charset="0"/>
              </a:rPr>
              <a:t>He wants to raise money</a:t>
            </a:r>
            <a:r>
              <a:rPr lang="en-US" kern="100" dirty="0">
                <a:ea typeface="Aptos" panose="020B0004020202020204" pitchFamily="34" charset="0"/>
              </a:rPr>
              <a:t> to hire a team and develop the product </a:t>
            </a:r>
            <a:endParaRPr lang="en-US" kern="100" dirty="0">
              <a:effectLst/>
              <a:ea typeface="Aptos" panose="020B0004020202020204" pitchFamily="34" charset="0"/>
            </a:endParaRPr>
          </a:p>
          <a:p>
            <a:pPr lvl="1" rtl="0">
              <a:spcAft>
                <a:spcPts val="600"/>
              </a:spcAft>
            </a:pPr>
            <a:r>
              <a:rPr lang="en-AS" kern="100" dirty="0">
                <a:effectLst/>
                <a:ea typeface="Aptos" panose="020B0004020202020204" pitchFamily="34" charset="0"/>
              </a:rPr>
              <a:t>doesn’t know how</a:t>
            </a:r>
            <a:r>
              <a:rPr lang="en-US" kern="100" dirty="0">
                <a:effectLst/>
                <a:ea typeface="Aptos" panose="020B0004020202020204" pitchFamily="34" charset="0"/>
              </a:rPr>
              <a:t> to raise money</a:t>
            </a:r>
          </a:p>
          <a:p>
            <a:pPr lvl="1" rtl="0">
              <a:spcAft>
                <a:spcPts val="600"/>
              </a:spcAft>
            </a:pPr>
            <a:r>
              <a:rPr lang="en-US" kern="100" dirty="0">
                <a:effectLst/>
                <a:ea typeface="Aptos" panose="020B0004020202020204" pitchFamily="34" charset="0"/>
              </a:rPr>
              <a:t>needs help </a:t>
            </a:r>
          </a:p>
          <a:p>
            <a:pPr rtl="0">
              <a:spcAft>
                <a:spcPts val="600"/>
              </a:spcAft>
            </a:pPr>
            <a:r>
              <a:rPr lang="en-US" strike="sngStrike" kern="100" dirty="0">
                <a:effectLst/>
                <a:ea typeface="Aptos" panose="020B0004020202020204" pitchFamily="34" charset="0"/>
              </a:rPr>
              <a:t>Joe looks for a co-founder </a:t>
            </a:r>
            <a:r>
              <a:rPr lang="en-AS" strike="sngStrike" kern="100" dirty="0">
                <a:effectLst/>
                <a:ea typeface="Aptos" panose="020B0004020202020204" pitchFamily="34" charset="0"/>
              </a:rPr>
              <a:t>to</a:t>
            </a:r>
            <a:r>
              <a:rPr lang="en-AS" kern="100" dirty="0">
                <a:effectLst/>
                <a:ea typeface="Aptos" panose="020B0004020202020204" pitchFamily="34" charset="0"/>
              </a:rPr>
              <a:t>:</a:t>
            </a:r>
            <a:r>
              <a:rPr lang="en-US" kern="100" dirty="0">
                <a:effectLst/>
                <a:ea typeface="Aptos" panose="020B0004020202020204" pitchFamily="34" charset="0"/>
              </a:rPr>
              <a:t>  Joe joins SmartUp </a:t>
            </a:r>
          </a:p>
          <a:p>
            <a:pPr rtl="0">
              <a:spcAft>
                <a:spcPts val="600"/>
              </a:spcAft>
            </a:pPr>
            <a:r>
              <a:rPr lang="en-US" kern="100" dirty="0">
                <a:effectLst/>
                <a:ea typeface="Aptos" panose="020B0004020202020204" pitchFamily="34" charset="0"/>
              </a:rPr>
              <a:t>SmartUp asks Joe, </a:t>
            </a:r>
            <a:r>
              <a:rPr lang="en-US" u="sng" kern="100" dirty="0">
                <a:effectLst/>
                <a:ea typeface="Aptos" panose="020B0004020202020204" pitchFamily="34" charset="0"/>
              </a:rPr>
              <a:t>the engineer</a:t>
            </a:r>
            <a:r>
              <a:rPr lang="en-US" kern="100" dirty="0">
                <a:effectLst/>
                <a:ea typeface="Aptos" panose="020B0004020202020204" pitchFamily="34" charset="0"/>
              </a:rPr>
              <a:t>, to sell his concept to see for himself if and how he can make money.  </a:t>
            </a:r>
            <a:endParaRPr lang="en-AS" kern="100" dirty="0">
              <a:effectLst/>
              <a:ea typeface="Aptos" panose="020B00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013697-5F65-BEFD-5D3F-0CD8C1628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7497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803AF-CF81-011D-AC07-E023260C3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00A6B-B4B4-49BE-0F66-8AF6A79FB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76" y="471175"/>
            <a:ext cx="10537771" cy="553998"/>
          </a:xfrm>
        </p:spPr>
        <p:txBody>
          <a:bodyPr/>
          <a:lstStyle/>
          <a:p>
            <a:r>
              <a:rPr lang="en-AS" sz="36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</a:t>
            </a:r>
            <a:r>
              <a:rPr lang="en-US" sz="3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irst</a:t>
            </a: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-</a:t>
            </a:r>
            <a:r>
              <a:rPr lang="en-A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</a:t>
            </a:r>
            <a:r>
              <a:rPr lang="en-US" sz="3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ime</a:t>
            </a: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A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</a:t>
            </a:r>
            <a:r>
              <a:rPr lang="en-US" sz="3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ounder</a:t>
            </a:r>
            <a:r>
              <a:rPr lang="en-A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</a:t>
            </a: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A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- </a:t>
            </a:r>
            <a:r>
              <a:rPr lang="en-US" sz="36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SmartUp</a:t>
            </a: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Order of</a:t>
            </a:r>
            <a:r>
              <a:rPr lang="en-A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Activities</a:t>
            </a:r>
            <a:endParaRPr lang="en-IL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F77F8-F9D5-2AC1-E8FF-9A1FB530B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5647700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en-US" kern="100" dirty="0">
                <a:effectLst/>
                <a:ea typeface="Aptos" panose="020B0004020202020204" pitchFamily="34" charset="0"/>
              </a:rPr>
              <a:t>Joe needs to talk to two groups </a:t>
            </a:r>
          </a:p>
          <a:p>
            <a:pPr lvl="1" rtl="0">
              <a:spcAft>
                <a:spcPts val="600"/>
              </a:spcAft>
            </a:pPr>
            <a:r>
              <a:rPr lang="en-US" kern="100" dirty="0">
                <a:ea typeface="Aptos" panose="020B0004020202020204" pitchFamily="34" charset="0"/>
              </a:rPr>
              <a:t>Service providers – Mental health professionals </a:t>
            </a:r>
          </a:p>
          <a:p>
            <a:pPr lvl="1" rtl="0">
              <a:spcAft>
                <a:spcPts val="600"/>
              </a:spcAft>
            </a:pPr>
            <a:r>
              <a:rPr lang="en-US" kern="100" dirty="0">
                <a:effectLst/>
                <a:ea typeface="Aptos" panose="020B0004020202020204" pitchFamily="34" charset="0"/>
              </a:rPr>
              <a:t>Clients – people who want help </a:t>
            </a:r>
          </a:p>
          <a:p>
            <a:pPr lvl="1" rtl="0">
              <a:spcAft>
                <a:spcPts val="600"/>
              </a:spcAft>
            </a:pPr>
            <a:endParaRPr lang="en-AS" sz="1000" kern="100" dirty="0">
              <a:effectLst/>
              <a:ea typeface="Aptos" panose="020B0004020202020204" pitchFamily="34" charset="0"/>
            </a:endParaRPr>
          </a:p>
          <a:p>
            <a:r>
              <a:rPr lang="en-US" dirty="0"/>
              <a:t>Service Providers </a:t>
            </a:r>
            <a:br>
              <a:rPr lang="en-US" dirty="0"/>
            </a:br>
            <a:endParaRPr lang="en-US" sz="1100" dirty="0"/>
          </a:p>
          <a:p>
            <a:pPr lvl="1">
              <a:spcAft>
                <a:spcPts val="1200"/>
              </a:spcAft>
            </a:pPr>
            <a:r>
              <a:rPr lang="en-US" dirty="0"/>
              <a:t>Joe asks friends to make intros and also just calls psychologists and social workers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It seems many providers prefer the face-to-face traditional approach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They are also worried about an online platform where they look like selling themselves, which is against their tradition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They insist on keeping their face-to-face rates even for online sessions – The price advantage disappears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9A3FDF-1F6F-C6BF-2E80-B67946A0D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5116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33068-16A4-B95D-A585-C16C86A7E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9D049-3BCD-6AF7-0DE5-94BBD6AA3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77" y="433468"/>
            <a:ext cx="10303846" cy="1107996"/>
          </a:xfrm>
        </p:spPr>
        <p:txBody>
          <a:bodyPr/>
          <a:lstStyle/>
          <a:p>
            <a:r>
              <a:rPr lang="en-AS" sz="36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</a:t>
            </a:r>
            <a:r>
              <a:rPr lang="en-US" sz="3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irst</a:t>
            </a: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-</a:t>
            </a:r>
            <a:r>
              <a:rPr lang="en-A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</a:t>
            </a:r>
            <a:r>
              <a:rPr lang="en-US" sz="3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ime</a:t>
            </a: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A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</a:t>
            </a:r>
            <a:r>
              <a:rPr lang="en-US" sz="3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ounder</a:t>
            </a:r>
            <a:r>
              <a:rPr lang="en-A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</a:t>
            </a: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A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- </a:t>
            </a:r>
            <a:r>
              <a:rPr lang="en-US" sz="36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SmartUp</a:t>
            </a: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Order of</a:t>
            </a:r>
            <a:r>
              <a:rPr lang="en-A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Activities</a:t>
            </a:r>
            <a:endParaRPr lang="en-IL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19E4E-2BDF-8A20-BD48-E49D66B0A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4862870"/>
          </a:xfrm>
        </p:spPr>
        <p:txBody>
          <a:bodyPr/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Clients</a:t>
            </a: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Clients prefer to meet a provider who is recommended by a friend or family </a:t>
            </a:r>
          </a:p>
          <a:p>
            <a:pPr marL="9144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Clients like the concept, but only if the price is significantly lower than face-to-face meetings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IL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US" dirty="0"/>
              <a:t>Follow the money – if there is demand there will be supply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r>
              <a:rPr lang="en-US" dirty="0"/>
              <a:t>Joe focuses on understanding what clients want</a:t>
            </a:r>
          </a:p>
          <a:p>
            <a:r>
              <a:rPr lang="en-US" dirty="0"/>
              <a:t>When talking to friends he realizes that some are “connectors” </a:t>
            </a:r>
          </a:p>
          <a:p>
            <a:r>
              <a:rPr lang="en-US" dirty="0"/>
              <a:t>A new direction to explore – the venerable “Pivot” </a:t>
            </a:r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68DBB2-24C5-41A8-58D3-B880A8C7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1799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DB563-E99D-A473-3EA8-D97327264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77" y="433468"/>
            <a:ext cx="10303846" cy="1147750"/>
          </a:xfrm>
        </p:spPr>
        <p:txBody>
          <a:bodyPr/>
          <a:lstStyle/>
          <a:p>
            <a:r>
              <a:rPr lang="en-US" dirty="0"/>
              <a:t>First-Time Founders - SmartUp Order of Activities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95EE6-A626-900D-69BE-D3E2B8A55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276658"/>
            <a:ext cx="10303847" cy="497059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err="1"/>
              <a:t>BeBuddy</a:t>
            </a:r>
            <a:r>
              <a:rPr lang="en-US" dirty="0"/>
              <a:t> idea is born</a:t>
            </a:r>
          </a:p>
          <a:p>
            <a:pPr>
              <a:spcAft>
                <a:spcPts val="1200"/>
              </a:spcAft>
            </a:pPr>
            <a:r>
              <a:rPr lang="en-US" dirty="0"/>
              <a:t>Debated different beachhead ideas for clients</a:t>
            </a:r>
          </a:p>
          <a:p>
            <a:pPr>
              <a:spcAft>
                <a:spcPts val="1200"/>
              </a:spcAft>
            </a:pPr>
            <a:r>
              <a:rPr lang="en-US" dirty="0"/>
              <a:t>Libby tested these beachhead ideas using Facebook ads to different Facebook groups</a:t>
            </a:r>
          </a:p>
          <a:p>
            <a:pPr>
              <a:spcAft>
                <a:spcPts val="1200"/>
              </a:spcAft>
            </a:pPr>
            <a:r>
              <a:rPr lang="en-US" dirty="0"/>
              <a:t>Ran several campaigns and got about 100 people to fill out a survey </a:t>
            </a:r>
          </a:p>
          <a:p>
            <a:pPr>
              <a:spcAft>
                <a:spcPts val="1200"/>
              </a:spcAft>
            </a:pPr>
            <a:r>
              <a:rPr lang="en-US" dirty="0"/>
              <a:t>Talked in person to a few dozen of them</a:t>
            </a:r>
          </a:p>
          <a:p>
            <a:pPr>
              <a:spcAft>
                <a:spcPts val="1200"/>
              </a:spcAft>
            </a:pPr>
            <a:r>
              <a:rPr lang="en-US" dirty="0"/>
              <a:t>Spent $2,500 on the campaign </a:t>
            </a:r>
          </a:p>
          <a:p>
            <a:endParaRPr lang="en-US" sz="1100" dirty="0"/>
          </a:p>
          <a:p>
            <a:r>
              <a:rPr lang="en-US" dirty="0"/>
              <a:t>….  Libby became busier with SmartUp </a:t>
            </a:r>
            <a:r>
              <a:rPr lang="en-US" dirty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EDFED-984B-9579-9DBA-C1250A055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1344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E773E-3CFB-E9CE-337D-308591D70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C1EAF-41A3-14D9-3B61-11625A489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SmartUp way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6F14A3-3F7A-542A-39CF-7640F6AD8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484047"/>
            <a:ext cx="10303847" cy="332398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/>
              <a:t>First and foremost, try to “sell” your product (idea) to (potentially) paying prospects</a:t>
            </a:r>
          </a:p>
          <a:p>
            <a:pPr>
              <a:spcAft>
                <a:spcPts val="1200"/>
              </a:spcAft>
            </a:pPr>
            <a:r>
              <a:rPr lang="en-US" b="1" dirty="0"/>
              <a:t>Reach these prospects through systematic marketing processes  </a:t>
            </a:r>
            <a:r>
              <a:rPr lang="en-US" sz="2400" dirty="0"/>
              <a:t>(Extending The Lean Startup concept also to marketing) </a:t>
            </a:r>
          </a:p>
          <a:p>
            <a:pPr>
              <a:spcAft>
                <a:spcPts val="1200"/>
              </a:spcAft>
            </a:pPr>
            <a:r>
              <a:rPr lang="en-US" b="1" dirty="0"/>
              <a:t>A CEO that is not focused on sales from day 1 </a:t>
            </a:r>
            <a:br>
              <a:rPr lang="en-US" b="1" dirty="0"/>
            </a:br>
            <a:r>
              <a:rPr lang="en-US" b="1" dirty="0"/>
              <a:t>is not a CEO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418F16-0969-5580-78A5-A48F2BFA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3242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5AD5B-06A8-14CB-ACFB-A40E70507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5E28C-9D2A-48B4-EC92-7711F70EA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SmartUp way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A00E5-3D0F-47FE-DDD9-6ACF035AB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238950"/>
            <a:ext cx="10303847" cy="5632311"/>
          </a:xfrm>
        </p:spPr>
        <p:txBody>
          <a:bodyPr/>
          <a:lstStyle/>
          <a:p>
            <a:r>
              <a:rPr lang="en-US" dirty="0"/>
              <a:t>Use tools like Figma or Generative AI to demonstrate the “product” </a:t>
            </a:r>
          </a:p>
          <a:p>
            <a:endParaRPr lang="en-US" sz="1100" dirty="0"/>
          </a:p>
          <a:p>
            <a:r>
              <a:rPr lang="en-US" dirty="0"/>
              <a:t>Prepare a list of prospects – use Apollo, ZoomInfo, LinkedIn, and other lists --- creating the queries will teach you a lot </a:t>
            </a:r>
            <a:br>
              <a:rPr lang="en-US" dirty="0"/>
            </a:br>
            <a:endParaRPr lang="en-US" sz="1000" dirty="0"/>
          </a:p>
          <a:p>
            <a:r>
              <a:rPr lang="en-US" dirty="0"/>
              <a:t>Try to reach out to them – email, phone, LinkedIn connections LinkedIn ads, Google AdWords, Reddit, Facebook groups, Facebook ads, ….. </a:t>
            </a:r>
            <a:br>
              <a:rPr lang="en-US" dirty="0"/>
            </a:br>
            <a:endParaRPr lang="en-US" sz="1000" dirty="0"/>
          </a:p>
          <a:p>
            <a:r>
              <a:rPr lang="en-US" dirty="0"/>
              <a:t>For very short money you will learn three very important things</a:t>
            </a:r>
          </a:p>
          <a:p>
            <a:pPr lvl="1"/>
            <a:r>
              <a:rPr lang="en-US" dirty="0"/>
              <a:t>What specific messages certain prospects respond to</a:t>
            </a:r>
          </a:p>
          <a:p>
            <a:pPr lvl="1"/>
            <a:r>
              <a:rPr lang="en-US" dirty="0"/>
              <a:t>Which market beachheads responds to these messages and why</a:t>
            </a:r>
          </a:p>
          <a:p>
            <a:pPr lvl="1"/>
            <a:r>
              <a:rPr lang="en-US" dirty="0"/>
              <a:t>How to reach out to them – top of the sales funnel </a:t>
            </a:r>
          </a:p>
          <a:p>
            <a:br>
              <a:rPr lang="en-US" dirty="0"/>
            </a:br>
            <a:endParaRPr lang="en-US" sz="11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77D4A1-BDA6-9042-2770-C83EC3433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9254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D6497-8626-1BCB-AA21-2D508427A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ACE62-DF97-65BD-0AAB-33BE38CD4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SmartUp way – Branding and Marketing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27892-807E-7F27-7308-E7D487E6D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6" y="1380352"/>
            <a:ext cx="10303847" cy="4739759"/>
          </a:xfrm>
        </p:spPr>
        <p:txBody>
          <a:bodyPr/>
          <a:lstStyle/>
          <a:p>
            <a:r>
              <a:rPr lang="en-US" dirty="0"/>
              <a:t>Branding is a process that makes a change in the minds of people – at the minimum they now know your name </a:t>
            </a:r>
          </a:p>
          <a:p>
            <a:endParaRPr lang="en-US" dirty="0"/>
          </a:p>
          <a:p>
            <a:r>
              <a:rPr lang="en-US" dirty="0"/>
              <a:t>Marketing is a process to slightly change the behavior of people – to respond to some “call to action”</a:t>
            </a:r>
            <a:br>
              <a:rPr lang="en-US" dirty="0"/>
            </a:br>
            <a:r>
              <a:rPr lang="en-US" dirty="0"/>
              <a:t>At the minimum they now open your email, click on your ad or set up a meeting</a:t>
            </a:r>
            <a:br>
              <a:rPr lang="en-US" dirty="0"/>
            </a:br>
            <a:endParaRPr lang="en-US" dirty="0"/>
          </a:p>
          <a:p>
            <a:r>
              <a:rPr lang="en-US" dirty="0"/>
              <a:t>Start thinking about how to create a brand for your company – focus on the problem you try to solve, not on the solution </a:t>
            </a:r>
          </a:p>
          <a:p>
            <a:pPr marL="0" indent="0">
              <a:buNone/>
            </a:pPr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516BDB-6CFC-7CE0-2589-21135A090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417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18216-E710-A1A5-D71C-964A90A75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10B43-761D-B1F1-3CD1-46E0AE643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SmartUp way – Business model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B6544-51E9-8654-C3BC-4E4A08FE4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6" y="1189296"/>
            <a:ext cx="10303847" cy="512448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 business model is a critical element that can make or break your company </a:t>
            </a:r>
          </a:p>
          <a:p>
            <a:pPr>
              <a:spcAft>
                <a:spcPts val="600"/>
              </a:spcAft>
            </a:pPr>
            <a:r>
              <a:rPr lang="en-US" dirty="0"/>
              <a:t>It involves answering the following questions (and more) 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Who are your customers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Packaging - What exactly do you sell them </a:t>
            </a:r>
          </a:p>
          <a:p>
            <a:pPr lvl="2"/>
            <a:r>
              <a:rPr lang="en-US" sz="2800" dirty="0"/>
              <a:t>Software</a:t>
            </a:r>
          </a:p>
          <a:p>
            <a:pPr lvl="2"/>
            <a:r>
              <a:rPr lang="en-US" sz="2800" dirty="0"/>
              <a:t>Solution </a:t>
            </a:r>
          </a:p>
          <a:p>
            <a:pPr lvl="2"/>
            <a:r>
              <a:rPr lang="en-US" sz="2800" dirty="0"/>
              <a:t>Consulting </a:t>
            </a:r>
          </a:p>
          <a:p>
            <a:pPr lvl="2"/>
            <a:r>
              <a:rPr lang="en-US" sz="2800" dirty="0"/>
              <a:t>Other? (i.e. energy companies…) 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Pricing, of different elements of your packaging </a:t>
            </a:r>
          </a:p>
          <a:p>
            <a:pPr>
              <a:spcAft>
                <a:spcPts val="600"/>
              </a:spcAft>
            </a:pPr>
            <a:r>
              <a:rPr lang="en-US" dirty="0"/>
              <a:t>To be discussed in a future lecture </a:t>
            </a:r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DC4368-27AE-7144-DCDF-3EBE9A5CA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3592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CB7C8-07D7-44A2-5180-5D3247C85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958F1-79CD-9CB2-9435-2DD4A87AF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77" y="433468"/>
            <a:ext cx="11027413" cy="573875"/>
          </a:xfrm>
        </p:spPr>
        <p:txBody>
          <a:bodyPr/>
          <a:lstStyle/>
          <a:p>
            <a:r>
              <a:rPr lang="en-US" dirty="0"/>
              <a:t>Why Startups Fail &amp; and How to Build a Successful 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047D65-BD02-A52C-E152-3E4AA89D9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370925"/>
            <a:ext cx="10303847" cy="477053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Analysis of the case study </a:t>
            </a:r>
          </a:p>
          <a:p>
            <a:pPr>
              <a:spcAft>
                <a:spcPts val="1200"/>
              </a:spcAft>
            </a:pPr>
            <a:r>
              <a:rPr lang="en-US" dirty="0"/>
              <a:t>The SmartUp way and how to avoid the pitfalls described above </a:t>
            </a:r>
          </a:p>
          <a:p>
            <a:pPr>
              <a:spcAft>
                <a:spcPts val="1200"/>
              </a:spcAft>
            </a:pPr>
            <a:r>
              <a:rPr lang="en-US" dirty="0"/>
              <a:t>Why founders who follow the SmartUp methodology have a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Higher probability that their startup will enjoy long term success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Higher share of the company and a much higher payoff </a:t>
            </a:r>
          </a:p>
          <a:p>
            <a:pPr lvl="1">
              <a:spcAft>
                <a:spcPts val="1200"/>
              </a:spcAft>
            </a:pPr>
            <a:endParaRPr lang="en-US" dirty="0"/>
          </a:p>
          <a:p>
            <a:pPr marL="114300" indent="0">
              <a:spcAft>
                <a:spcPts val="1200"/>
              </a:spcAft>
              <a:buNone/>
            </a:pPr>
            <a:r>
              <a:rPr lang="en-US" dirty="0">
                <a:solidFill>
                  <a:srgbClr val="FF0000"/>
                </a:solidFill>
              </a:rPr>
              <a:t>Ask Questions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7C4E7F-3832-2483-7E71-B7D12052D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7567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6FFB6-A32B-50E5-60F5-D4E0D592B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E4CE7-DC01-2FAE-99CF-AE8A2B15B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77" y="433468"/>
            <a:ext cx="10303846" cy="573875"/>
          </a:xfrm>
        </p:spPr>
        <p:txBody>
          <a:bodyPr/>
          <a:lstStyle/>
          <a:p>
            <a:r>
              <a:rPr lang="en-US" dirty="0"/>
              <a:t>The SmartUp Way – Invert the Order of Activities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E17A7-C2B1-4A7C-DFE5-E56BA5535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4739759"/>
          </a:xfrm>
        </p:spPr>
        <p:txBody>
          <a:bodyPr/>
          <a:lstStyle/>
          <a:p>
            <a:r>
              <a:rPr lang="en-US" b="1" dirty="0"/>
              <a:t>Most importantly – Do all the above before you spend money on product development</a:t>
            </a:r>
            <a:br>
              <a:rPr lang="en-US" b="1" dirty="0"/>
            </a:br>
            <a:r>
              <a:rPr lang="en-US" b="1" dirty="0"/>
              <a:t> </a:t>
            </a:r>
          </a:p>
          <a:p>
            <a:r>
              <a:rPr lang="en-US" dirty="0"/>
              <a:t>Instead of looking for a co-founder play the sales game and get instant feedback – it is priceless</a:t>
            </a:r>
            <a:endParaRPr lang="en-IL" dirty="0"/>
          </a:p>
          <a:p>
            <a:endParaRPr lang="en-US" dirty="0"/>
          </a:p>
          <a:p>
            <a:r>
              <a:rPr lang="en-US" dirty="0"/>
              <a:t>Use what you learned about the sales funnel, packaging and price points to build a more realistic sales model </a:t>
            </a:r>
            <a:br>
              <a:rPr lang="en-US" dirty="0"/>
            </a:br>
            <a:endParaRPr lang="en-US" dirty="0"/>
          </a:p>
          <a:p>
            <a:r>
              <a:rPr lang="en-US" dirty="0"/>
              <a:t>It will be much easier to raise money with a business model backed by the results of your research </a:t>
            </a:r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3C8A8-278B-7255-1B79-5972BEAF3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6946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82F3F-032E-983A-8DF9-6DA1BA2F8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20820-7B12-6496-3764-4250F3E32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77" y="433468"/>
            <a:ext cx="11027413" cy="573875"/>
          </a:xfrm>
        </p:spPr>
        <p:txBody>
          <a:bodyPr/>
          <a:lstStyle/>
          <a:p>
            <a:r>
              <a:rPr lang="en-US" dirty="0"/>
              <a:t>Why Startups Fail &amp; and How to Build a Successful 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FE3697-3D07-C8B0-D9AA-54A8C3A47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370925"/>
            <a:ext cx="10303847" cy="5463034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Follow the life of a typical first-time entrepreneur and his co-founder </a:t>
            </a:r>
          </a:p>
          <a:p>
            <a:pPr>
              <a:spcAft>
                <a:spcPts val="1800"/>
              </a:spcAft>
            </a:pPr>
            <a:r>
              <a:rPr lang="en-US" dirty="0"/>
              <a:t>Follow the process of fund raising from angel investors and Venture Capital firms</a:t>
            </a:r>
          </a:p>
          <a:p>
            <a:pPr>
              <a:spcAft>
                <a:spcPts val="1800"/>
              </a:spcAft>
            </a:pPr>
            <a:r>
              <a:rPr lang="en-US" dirty="0"/>
              <a:t>Explain the ecosystem of venture capital and its impact on companies </a:t>
            </a:r>
          </a:p>
          <a:p>
            <a:pPr>
              <a:spcAft>
                <a:spcPts val="1800"/>
              </a:spcAft>
            </a:pPr>
            <a:r>
              <a:rPr lang="en-US" dirty="0"/>
              <a:t>Explain the mathematics of fund raising and dilutions</a:t>
            </a:r>
          </a:p>
          <a:p>
            <a:pPr>
              <a:spcAft>
                <a:spcPts val="1800"/>
              </a:spcAft>
            </a:pPr>
            <a:r>
              <a:rPr lang="en-US" dirty="0"/>
              <a:t>The tightrope walk of Venture backed, not profitable, companies and why 9 out of 10 fail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7E648F-12CC-243D-1AC2-5BA4D7392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4570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5BD3A-7685-B716-019D-7941FEEB5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BFF20-081F-A349-D3FC-10A50F276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77" y="433468"/>
            <a:ext cx="11027413" cy="573875"/>
          </a:xfrm>
        </p:spPr>
        <p:txBody>
          <a:bodyPr/>
          <a:lstStyle/>
          <a:p>
            <a:r>
              <a:rPr lang="en-US" dirty="0"/>
              <a:t>Why Startups Fail &amp; and How to Build a Successful 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4A7FB-12C5-7888-D0D9-98C8B802E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370925"/>
            <a:ext cx="10303847" cy="378565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Why 9 out of 10 VC backed startup companies fail</a:t>
            </a:r>
          </a:p>
          <a:p>
            <a:pPr>
              <a:spcAft>
                <a:spcPts val="1200"/>
              </a:spcAft>
            </a:pPr>
            <a:r>
              <a:rPr lang="en-US" dirty="0"/>
              <a:t>Analysis of the case study </a:t>
            </a:r>
          </a:p>
          <a:p>
            <a:pPr>
              <a:spcAft>
                <a:spcPts val="1200"/>
              </a:spcAft>
            </a:pPr>
            <a:r>
              <a:rPr lang="en-US" dirty="0"/>
              <a:t>The SmartUp way  </a:t>
            </a:r>
          </a:p>
          <a:p>
            <a:pPr>
              <a:spcAft>
                <a:spcPts val="1200"/>
              </a:spcAft>
            </a:pPr>
            <a:endParaRPr lang="en-US" dirty="0"/>
          </a:p>
          <a:p>
            <a:pPr marL="0" indent="0">
              <a:spcAft>
                <a:spcPts val="12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Questions ?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Thank You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2BB412-F354-7E47-2F5B-76FED506C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9160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C40DE-E23C-0532-66D6-D9EEABA67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34AA6-0684-FD2D-DE95-B197A8B76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8DC46-79F6-DDAF-CB15-FA5D8F0857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67CED9-1A99-D07F-C8F3-E1DF8FBAB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004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14004-9973-37A7-0A8D-5E5964E29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CEA83-623B-73EE-C4DD-B48F1DF1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5ED81-9CAA-5F8C-318F-CC38CF687E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8ABDD6-ACD4-4559-6D9A-642860472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5719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99A54-839E-9688-80C1-EC2598DBC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CE559-BA22-32D3-B43F-BBF01AC69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F100A-5C42-471D-979B-63B79D6931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D84F2-4DD0-73F6-0323-349DE87F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029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C16E7-D093-E321-7826-2AF16FED3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7D261-4272-16D2-A2DF-A16A3E286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744DB-8862-DE99-547B-923A7CE52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3C8E7C-1C58-6377-051E-E4DF07A47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8707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4511C-B552-74FF-2E52-069586233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AE99F-B7AB-EDE1-D671-655760E12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30A9C1-CDB1-1F2C-591A-757DF0A151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ECC26C-C07E-C972-705D-CF1A1B3A2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0976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BC5F2-452F-B954-E22A-678A00EE0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13C24-5CE4-FD79-B356-A5AE5F0E2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5E694-3731-B97E-BCAD-7C4128E0CE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30B0C2-ED1E-B57E-EF08-2156CE23D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2155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9111F-5173-298A-91E5-466765E68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00283-D7B9-5269-F4A5-CF2297029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259E1-C3EB-7889-E817-3F68E3E722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8494A9-F506-6260-6E46-3FA7DA8A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1773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30F0C-2F1A-E35B-61C3-AF1D04A66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S" dirty="0"/>
              <a:t>How to </a:t>
            </a:r>
            <a:r>
              <a:rPr lang="en-US" dirty="0"/>
              <a:t>Build</a:t>
            </a:r>
            <a:r>
              <a:rPr lang="en-AS" dirty="0"/>
              <a:t> a Startup?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51E9D-A8D8-042C-15CC-9077D424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7"/>
            <a:ext cx="7370365" cy="2908489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kern="100" dirty="0">
                <a:effectLst/>
                <a:ea typeface="Aptos" panose="020B0004020202020204" pitchFamily="34" charset="0"/>
              </a:rPr>
              <a:t>Meet Joe – </a:t>
            </a:r>
          </a:p>
          <a:p>
            <a:pPr>
              <a:lnSpc>
                <a:spcPct val="115000"/>
              </a:lnSpc>
            </a:pPr>
            <a:r>
              <a:rPr lang="en-US" kern="100" dirty="0">
                <a:effectLst/>
                <a:ea typeface="Aptos" panose="020B0004020202020204" pitchFamily="34" charset="0"/>
              </a:rPr>
              <a:t>Joe is a </a:t>
            </a:r>
            <a:r>
              <a:rPr lang="en-US" kern="100" dirty="0">
                <a:ea typeface="Aptos" panose="020B0004020202020204" pitchFamily="34" charset="0"/>
              </a:rPr>
              <a:t>top-notch engineer with a great </a:t>
            </a:r>
            <a:br>
              <a:rPr lang="en-US" kern="100" dirty="0">
                <a:ea typeface="Aptos" panose="020B0004020202020204" pitchFamily="34" charset="0"/>
              </a:rPr>
            </a:br>
            <a:r>
              <a:rPr lang="en-US" kern="100" dirty="0">
                <a:ea typeface="Aptos" panose="020B0004020202020204" pitchFamily="34" charset="0"/>
              </a:rPr>
              <a:t>disruptive </a:t>
            </a:r>
            <a:r>
              <a:rPr lang="en-US" kern="100" dirty="0">
                <a:effectLst/>
                <a:ea typeface="Aptos" panose="020B0004020202020204" pitchFamily="34" charset="0"/>
              </a:rPr>
              <a:t>idea</a:t>
            </a:r>
            <a:r>
              <a:rPr lang="en-US" kern="100" dirty="0">
                <a:ea typeface="Aptos" panose="020B0004020202020204" pitchFamily="34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b="1" kern="100" dirty="0">
                <a:effectLst/>
                <a:ea typeface="Aptos" panose="020B0004020202020204" pitchFamily="34" charset="0"/>
              </a:rPr>
              <a:t>Online mental health services </a:t>
            </a:r>
            <a:r>
              <a:rPr lang="en-US" kern="100" dirty="0">
                <a:effectLst/>
                <a:ea typeface="Aptos" panose="020B0004020202020204" pitchFamily="34" charset="0"/>
              </a:rPr>
              <a:t>– matching providers with people who need help </a:t>
            </a:r>
            <a:endParaRPr lang="en-IL" kern="100" dirty="0">
              <a:effectLst/>
              <a:ea typeface="Aptos" panose="020B0004020202020204" pitchFamily="34" charset="0"/>
            </a:endParaRPr>
          </a:p>
          <a:p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493F4A-AD48-6E01-69D5-A7DFDB25A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59C8C9-2DF4-B679-BD48-EE0FB496D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6222" y="408440"/>
            <a:ext cx="3038573" cy="30205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D27416-E614-1906-2BC0-E45ACF967C07}"/>
              </a:ext>
            </a:extLst>
          </p:cNvPr>
          <p:cNvSpPr txBox="1"/>
          <p:nvPr/>
        </p:nvSpPr>
        <p:spPr>
          <a:xfrm>
            <a:off x="821528" y="3770723"/>
            <a:ext cx="10303848" cy="235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Joe has already quit his day job </a:t>
            </a:r>
            <a:endParaRPr lang="en-IL" sz="2800" kern="100" dirty="0">
              <a:solidFill>
                <a:srgbClr val="0000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has enough savings to live for 6 months without a salary </a:t>
            </a:r>
            <a:endParaRPr lang="en-IL" sz="2800" kern="100" dirty="0">
              <a:solidFill>
                <a:srgbClr val="0000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AS" sz="2800" kern="1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arranged</a:t>
            </a:r>
            <a:r>
              <a:rPr lang="en-US" sz="2800" kern="1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S" sz="2800" kern="1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$20,000 - </a:t>
            </a:r>
            <a:r>
              <a:rPr lang="en-US" sz="2800" kern="1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AS" sz="2800" kern="1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kern="1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0,000 to invest in his idea </a:t>
            </a:r>
            <a:r>
              <a:rPr lang="en-AS" sz="2800" kern="1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kern="1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 own</a:t>
            </a:r>
            <a:r>
              <a:rPr lang="en-AS" sz="2800" kern="1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savings </a:t>
            </a:r>
            <a:r>
              <a:rPr lang="en-US" sz="2800" kern="1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some from</a:t>
            </a:r>
            <a:r>
              <a:rPr lang="en-AS" sz="2800" kern="1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friends &amp; family) </a:t>
            </a:r>
            <a:endParaRPr lang="en-IL" sz="2800" kern="100" dirty="0">
              <a:solidFill>
                <a:srgbClr val="0000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73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5DCF1-7DC5-2EB0-8654-4FE823B12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1CA90-F94A-FD59-258F-C49FAF1E9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77" y="433468"/>
            <a:ext cx="9476719" cy="1189428"/>
          </a:xfrm>
        </p:spPr>
        <p:txBody>
          <a:bodyPr/>
          <a:lstStyle/>
          <a:p>
            <a:r>
              <a:rPr lang="en-IL" sz="4000" kern="100" spc="-4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‘Organic’ startup ideas</a:t>
            </a:r>
            <a:br>
              <a:rPr lang="en-IL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C4F33-8448-064F-2482-18924AC0B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4804392"/>
          </a:xfrm>
        </p:spPr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 </a:t>
            </a:r>
            <a:endParaRPr lang="en-IL" kern="100" dirty="0">
              <a:effectLst/>
              <a:ea typeface="Aptos" panose="020B000402020202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IL" spc="-4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Most great startup ideas are the result of a founder being unable to find a good solution to their own pain.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IL" spc="-4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IL" spc="-4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In the words of Paul Graham: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IL" dirty="0">
              <a:effectLst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IL" spc="-4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“At Y Combinator we call ideas that grow naturally out of the founders’ own experiences –  ‘organic’ startup ideas. The most successful startups almost all begin this way.”</a:t>
            </a:r>
            <a:endParaRPr lang="en-IL" dirty="0">
              <a:effectLst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IL" dirty="0">
              <a:effectLst/>
              <a:ea typeface="Times New Roman" panose="02020603050405020304" pitchFamily="18" charset="0"/>
            </a:endParaRPr>
          </a:p>
          <a:p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574DEA-0FB9-78B8-9577-5B2A2375C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3676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D49049-293C-EEAB-E053-20BB4E6D4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296CA-768E-33CE-CE41-35D6E46E9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77" y="433468"/>
            <a:ext cx="10702491" cy="604333"/>
          </a:xfrm>
        </p:spPr>
        <p:txBody>
          <a:bodyPr/>
          <a:lstStyle/>
          <a:p>
            <a:pPr marL="3429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AS" sz="36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</a:t>
            </a:r>
            <a:r>
              <a:rPr lang="en-US" sz="3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irst</a:t>
            </a: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-</a:t>
            </a:r>
            <a:r>
              <a:rPr lang="en-A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</a:t>
            </a:r>
            <a:r>
              <a:rPr lang="en-US" sz="3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ime</a:t>
            </a: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A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</a:t>
            </a:r>
            <a:r>
              <a:rPr lang="en-US" sz="3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ounder</a:t>
            </a:r>
            <a:r>
              <a:rPr lang="en-A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</a:t>
            </a: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A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- </a:t>
            </a: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Typical Order of</a:t>
            </a:r>
            <a:r>
              <a:rPr lang="en-A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Activities</a:t>
            </a:r>
            <a:endParaRPr lang="en-IL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A28ED-1EC4-DEAE-BB90-16E5112D6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8" y="1300458"/>
            <a:ext cx="10702490" cy="5001369"/>
          </a:xfrm>
        </p:spPr>
        <p:txBody>
          <a:bodyPr/>
          <a:lstStyle/>
          <a:p>
            <a:pPr marL="0" indent="0" rtl="0">
              <a:spcAft>
                <a:spcPts val="600"/>
              </a:spcAft>
              <a:buNone/>
            </a:pPr>
            <a:r>
              <a:rPr lang="en-US" sz="2800" kern="1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would Joe do now?  </a:t>
            </a:r>
            <a:endParaRPr lang="en-IL" sz="2800" kern="100" dirty="0">
              <a:solidFill>
                <a:srgbClr val="0000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Aft>
                <a:spcPts val="600"/>
              </a:spcAft>
            </a:pPr>
            <a:r>
              <a:rPr lang="en-US" kern="100" dirty="0">
                <a:effectLst/>
                <a:ea typeface="Aptos" panose="020B0004020202020204" pitchFamily="34" charset="0"/>
              </a:rPr>
              <a:t>Joe is lost </a:t>
            </a:r>
          </a:p>
          <a:p>
            <a:pPr lvl="1" rtl="0">
              <a:spcAft>
                <a:spcPts val="600"/>
              </a:spcAft>
            </a:pPr>
            <a:r>
              <a:rPr lang="en-US" kern="100" dirty="0">
                <a:effectLst/>
                <a:ea typeface="Aptos" panose="020B0004020202020204" pitchFamily="34" charset="0"/>
              </a:rPr>
              <a:t>He has a clear vision of how his app should look and function </a:t>
            </a:r>
          </a:p>
          <a:p>
            <a:pPr lvl="1" rtl="0">
              <a:spcAft>
                <a:spcPts val="600"/>
              </a:spcAft>
            </a:pPr>
            <a:r>
              <a:rPr lang="en-US" kern="100" dirty="0">
                <a:effectLst/>
                <a:ea typeface="Aptos" panose="020B0004020202020204" pitchFamily="34" charset="0"/>
              </a:rPr>
              <a:t>He wants to raise money</a:t>
            </a:r>
            <a:r>
              <a:rPr lang="en-US" kern="100" dirty="0">
                <a:ea typeface="Aptos" panose="020B0004020202020204" pitchFamily="34" charset="0"/>
              </a:rPr>
              <a:t> to hire a team and develop the product </a:t>
            </a:r>
            <a:endParaRPr lang="en-US" kern="100" dirty="0">
              <a:effectLst/>
              <a:ea typeface="Aptos" panose="020B0004020202020204" pitchFamily="34" charset="0"/>
            </a:endParaRPr>
          </a:p>
          <a:p>
            <a:pPr lvl="1" rtl="0">
              <a:spcAft>
                <a:spcPts val="600"/>
              </a:spcAft>
            </a:pPr>
            <a:r>
              <a:rPr lang="en-AS" kern="100" dirty="0">
                <a:effectLst/>
                <a:ea typeface="Aptos" panose="020B0004020202020204" pitchFamily="34" charset="0"/>
              </a:rPr>
              <a:t>doesn’t know how</a:t>
            </a:r>
            <a:r>
              <a:rPr lang="en-US" kern="100" dirty="0">
                <a:effectLst/>
                <a:ea typeface="Aptos" panose="020B0004020202020204" pitchFamily="34" charset="0"/>
              </a:rPr>
              <a:t> to raise money</a:t>
            </a:r>
          </a:p>
          <a:p>
            <a:pPr lvl="1" rtl="0">
              <a:spcAft>
                <a:spcPts val="600"/>
              </a:spcAft>
            </a:pPr>
            <a:r>
              <a:rPr lang="en-US" kern="100" dirty="0">
                <a:effectLst/>
                <a:ea typeface="Aptos" panose="020B0004020202020204" pitchFamily="34" charset="0"/>
              </a:rPr>
              <a:t>needs help </a:t>
            </a:r>
          </a:p>
          <a:p>
            <a:pPr rtl="0">
              <a:spcAft>
                <a:spcPts val="600"/>
              </a:spcAft>
            </a:pPr>
            <a:r>
              <a:rPr lang="en-US" kern="100" dirty="0">
                <a:effectLst/>
                <a:ea typeface="Aptos" panose="020B0004020202020204" pitchFamily="34" charset="0"/>
              </a:rPr>
              <a:t>Joe looks for a co-founder </a:t>
            </a:r>
            <a:r>
              <a:rPr lang="en-AS" kern="100" dirty="0">
                <a:effectLst/>
                <a:ea typeface="Aptos" panose="020B0004020202020204" pitchFamily="34" charset="0"/>
              </a:rPr>
              <a:t>to:</a:t>
            </a:r>
            <a:r>
              <a:rPr lang="en-US" kern="100" dirty="0">
                <a:effectLst/>
                <a:ea typeface="Aptos" panose="020B0004020202020204" pitchFamily="34" charset="0"/>
              </a:rPr>
              <a:t> </a:t>
            </a:r>
            <a:br>
              <a:rPr lang="en-US" kern="100" dirty="0">
                <a:effectLst/>
                <a:ea typeface="Aptos" panose="020B0004020202020204" pitchFamily="34" charset="0"/>
              </a:rPr>
            </a:br>
            <a:r>
              <a:rPr lang="en-US" kern="100" dirty="0">
                <a:solidFill>
                  <a:srgbClr val="FF0000"/>
                </a:solidFill>
                <a:effectLst/>
                <a:ea typeface="Aptos" panose="020B0004020202020204" pitchFamily="34" charset="0"/>
              </a:rPr>
              <a:t>Why do you want a co-founder?</a:t>
            </a:r>
            <a:endParaRPr lang="en-AS" kern="100" dirty="0">
              <a:solidFill>
                <a:srgbClr val="FF0000"/>
              </a:solidFill>
              <a:effectLst/>
              <a:ea typeface="Aptos" panose="020B0004020202020204" pitchFamily="34" charset="0"/>
            </a:endParaRPr>
          </a:p>
          <a:p>
            <a:pPr lvl="1" rtl="0">
              <a:spcAft>
                <a:spcPts val="600"/>
              </a:spcAft>
            </a:pPr>
            <a:r>
              <a:rPr lang="en-AS" kern="100" dirty="0">
                <a:effectLst/>
                <a:ea typeface="Aptos" panose="020B0004020202020204" pitchFamily="34" charset="0"/>
              </a:rPr>
              <a:t>Provide companionship, emotional support, risk sharing</a:t>
            </a:r>
          </a:p>
          <a:p>
            <a:pPr lvl="1" rtl="0">
              <a:spcAft>
                <a:spcPts val="600"/>
              </a:spcAft>
            </a:pPr>
            <a:r>
              <a:rPr lang="en-AS" kern="100" dirty="0">
                <a:ea typeface="Aptos" panose="020B0004020202020204" pitchFamily="34" charset="0"/>
              </a:rPr>
              <a:t>Complement his skills, knowhow, and experience </a:t>
            </a:r>
          </a:p>
          <a:p>
            <a:pPr lvl="1" rtl="0">
              <a:spcAft>
                <a:spcPts val="600"/>
              </a:spcAft>
            </a:pPr>
            <a:r>
              <a:rPr lang="en-US" kern="100" dirty="0">
                <a:effectLst/>
                <a:ea typeface="Aptos" panose="020B0004020202020204" pitchFamily="34" charset="0"/>
              </a:rPr>
              <a:t>V</a:t>
            </a:r>
            <a:r>
              <a:rPr lang="en-AS" kern="100" dirty="0" err="1">
                <a:ea typeface="Aptos" panose="020B0004020202020204" pitchFamily="34" charset="0"/>
              </a:rPr>
              <a:t>enture</a:t>
            </a:r>
            <a:r>
              <a:rPr lang="en-AS" kern="100" dirty="0">
                <a:ea typeface="Aptos" panose="020B0004020202020204" pitchFamily="34" charset="0"/>
              </a:rPr>
              <a:t> </a:t>
            </a:r>
            <a:r>
              <a:rPr lang="en-US" kern="100" dirty="0">
                <a:effectLst/>
                <a:ea typeface="Aptos" panose="020B0004020202020204" pitchFamily="34" charset="0"/>
              </a:rPr>
              <a:t>C</a:t>
            </a:r>
            <a:r>
              <a:rPr lang="en-AS" kern="100" dirty="0" err="1">
                <a:effectLst/>
                <a:ea typeface="Aptos" panose="020B0004020202020204" pitchFamily="34" charset="0"/>
              </a:rPr>
              <a:t>apital</a:t>
            </a:r>
            <a:r>
              <a:rPr lang="en-AS" kern="100" dirty="0">
                <a:effectLst/>
                <a:ea typeface="Aptos" panose="020B0004020202020204" pitchFamily="34" charset="0"/>
              </a:rPr>
              <a:t> firms </a:t>
            </a:r>
            <a:r>
              <a:rPr lang="en-US" kern="100" dirty="0">
                <a:effectLst/>
                <a:ea typeface="Aptos" panose="020B0004020202020204" pitchFamily="34" charset="0"/>
              </a:rPr>
              <a:t>want a team, not a lone founder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04C2D4-E008-8A41-F3E9-7B95E56B4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5584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4CC10-5F04-2FBA-A38F-13286B71C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Co-Founder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2E8BA-BAB8-7A52-F1A2-3B076A249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7455205" cy="5114716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en-AS" kern="100" dirty="0">
                <a:effectLst/>
                <a:ea typeface="Aptos" panose="020B0004020202020204" pitchFamily="34" charset="0"/>
              </a:rPr>
              <a:t>How to choose a co-founder? </a:t>
            </a:r>
          </a:p>
          <a:p>
            <a:pPr lvl="1" rtl="0">
              <a:spcAft>
                <a:spcPts val="600"/>
              </a:spcAft>
            </a:pPr>
            <a:r>
              <a:rPr lang="en-US" kern="100" dirty="0">
                <a:ea typeface="Aptos" panose="020B0004020202020204" pitchFamily="34" charset="0"/>
              </a:rPr>
              <a:t>Usually from a s</a:t>
            </a:r>
            <a:r>
              <a:rPr lang="en-AS" kern="100" dirty="0">
                <a:ea typeface="Aptos" panose="020B0004020202020204" pitchFamily="34" charset="0"/>
              </a:rPr>
              <a:t>mall, random, circle of acquaintances</a:t>
            </a:r>
            <a:endParaRPr lang="en-US" kern="100" dirty="0">
              <a:ea typeface="Aptos" panose="020B0004020202020204" pitchFamily="34" charset="0"/>
            </a:endParaRPr>
          </a:p>
          <a:p>
            <a:pPr lvl="1" rtl="0">
              <a:spcAft>
                <a:spcPts val="600"/>
              </a:spcAft>
            </a:pPr>
            <a:r>
              <a:rPr lang="en-US" kern="100" dirty="0">
                <a:ea typeface="Aptos" panose="020B0004020202020204" pitchFamily="34" charset="0"/>
              </a:rPr>
              <a:t>Joe met Julie, his neighbor’s college roommate</a:t>
            </a:r>
          </a:p>
          <a:p>
            <a:pPr lvl="1" rtl="0">
              <a:spcAft>
                <a:spcPts val="600"/>
              </a:spcAft>
            </a:pPr>
            <a:r>
              <a:rPr lang="en-US" kern="100" dirty="0">
                <a:ea typeface="Aptos" panose="020B0004020202020204" pitchFamily="34" charset="0"/>
              </a:rPr>
              <a:t>She has an MBA from Harvard, and was VP Sales at a startup company that failed </a:t>
            </a:r>
            <a:br>
              <a:rPr lang="en-US" kern="100" dirty="0">
                <a:ea typeface="Aptos" panose="020B0004020202020204" pitchFamily="34" charset="0"/>
              </a:rPr>
            </a:br>
            <a:r>
              <a:rPr lang="en-US" kern="100" dirty="0">
                <a:ea typeface="Aptos" panose="020B0004020202020204" pitchFamily="34" charset="0"/>
              </a:rPr>
              <a:t>(9 out of 10) </a:t>
            </a:r>
            <a:br>
              <a:rPr lang="en-AS" kern="100" dirty="0">
                <a:ea typeface="Aptos" panose="020B0004020202020204" pitchFamily="34" charset="0"/>
              </a:rPr>
            </a:br>
            <a:r>
              <a:rPr lang="en-AS" sz="1000" kern="100" dirty="0">
                <a:ea typeface="Aptos" panose="020B0004020202020204" pitchFamily="34" charset="0"/>
              </a:rPr>
              <a:t> </a:t>
            </a:r>
            <a:endParaRPr lang="en-AS" sz="1000" kern="100" dirty="0">
              <a:effectLst/>
              <a:ea typeface="Aptos" panose="020B0004020202020204" pitchFamily="34" charset="0"/>
            </a:endParaRPr>
          </a:p>
          <a:p>
            <a:pPr rtl="0">
              <a:spcAft>
                <a:spcPts val="600"/>
              </a:spcAft>
            </a:pPr>
            <a:r>
              <a:rPr lang="en-US" kern="100" dirty="0">
                <a:effectLst/>
                <a:ea typeface="Aptos" panose="020B0004020202020204" pitchFamily="34" charset="0"/>
              </a:rPr>
              <a:t>Julie, as co-founder, gets 50% of the equity  </a:t>
            </a:r>
            <a:endParaRPr lang="en-IL" kern="100" dirty="0">
              <a:effectLst/>
              <a:ea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</a:rPr>
              <a:t>Joe</a:t>
            </a:r>
            <a:r>
              <a:rPr lang="en-IL" b="1" dirty="0">
                <a:solidFill>
                  <a:schemeClr val="tx1"/>
                </a:solidFill>
              </a:rPr>
              <a:t> now owns 50% of the company </a:t>
            </a:r>
          </a:p>
          <a:p>
            <a:r>
              <a:rPr lang="en-US" dirty="0"/>
              <a:t>                              </a:t>
            </a:r>
            <a:br>
              <a:rPr lang="en-US" dirty="0"/>
            </a:br>
            <a:r>
              <a:rPr lang="en-US" dirty="0"/>
              <a:t>                               is born   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Namelix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)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836FAD-316F-3D89-0915-F08AB3911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98098B-71BD-74B4-49E3-D96769AA5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3768" y="1366723"/>
            <a:ext cx="3414056" cy="33896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961313-339F-BF89-E5D6-E3411EDFF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564" y="5643800"/>
            <a:ext cx="2630219" cy="66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0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12B28-4907-C1E0-ABC4-9829F4757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85676-CFCA-A6C5-F371-CF994A8FF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77" y="433468"/>
            <a:ext cx="11247923" cy="615553"/>
          </a:xfrm>
        </p:spPr>
        <p:txBody>
          <a:bodyPr/>
          <a:lstStyle/>
          <a:p>
            <a:r>
              <a:rPr lang="en-AS" sz="40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New Startup </a:t>
            </a:r>
            <a:r>
              <a:rPr lang="en-A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– </a:t>
            </a:r>
            <a: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Typical Order of</a:t>
            </a:r>
            <a:r>
              <a:rPr lang="en-A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Activities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95C6E-ED95-E0A5-8765-228F687F6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6940361"/>
          </a:xfrm>
        </p:spPr>
        <p:txBody>
          <a:bodyPr/>
          <a:lstStyle/>
          <a:p>
            <a:r>
              <a:rPr lang="en-US" dirty="0"/>
              <a:t>Now, as a team, its time to raise money !!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AS" dirty="0"/>
              <a:t>Preparations for fund raising – </a:t>
            </a:r>
            <a:r>
              <a:rPr lang="en-US" dirty="0"/>
              <a:t>a </a:t>
            </a:r>
            <a:r>
              <a:rPr lang="en-AS" dirty="0"/>
              <a:t>Pitch Deck  </a:t>
            </a:r>
            <a:endParaRPr lang="en-US" dirty="0"/>
          </a:p>
          <a:p>
            <a:endParaRPr lang="en-AS" sz="1100" dirty="0"/>
          </a:p>
          <a:p>
            <a:r>
              <a:rPr lang="en-US" dirty="0"/>
              <a:t>As Julie knows, a typical pitch deck looks like that:</a:t>
            </a:r>
          </a:p>
          <a:p>
            <a:pPr marL="0" indent="0">
              <a:buNone/>
            </a:pPr>
            <a:r>
              <a:rPr lang="en-US" sz="900" dirty="0"/>
              <a:t> </a:t>
            </a:r>
            <a:endParaRPr lang="en-AS" sz="900" dirty="0"/>
          </a:p>
          <a:p>
            <a:pPr lvl="1"/>
            <a:r>
              <a:rPr lang="en-AS" sz="2800" dirty="0"/>
              <a:t>The problem </a:t>
            </a:r>
            <a:r>
              <a:rPr lang="en-US" sz="2800" dirty="0"/>
              <a:t>the company</a:t>
            </a:r>
            <a:r>
              <a:rPr lang="en-AS" sz="2800" dirty="0"/>
              <a:t> target</a:t>
            </a:r>
            <a:r>
              <a:rPr lang="en-US" sz="2800" dirty="0"/>
              <a:t>s – Mental health care</a:t>
            </a:r>
            <a:endParaRPr lang="en-AS" sz="2800" dirty="0"/>
          </a:p>
          <a:p>
            <a:pPr lvl="1"/>
            <a:r>
              <a:rPr lang="en-US" sz="2800" dirty="0"/>
              <a:t>A</a:t>
            </a:r>
            <a:r>
              <a:rPr lang="en-AS" sz="2800" dirty="0"/>
              <a:t> disruptive solution</a:t>
            </a:r>
            <a:r>
              <a:rPr lang="en-US" sz="2800" dirty="0"/>
              <a:t> – Online service, more accessible, more affordable </a:t>
            </a:r>
            <a:endParaRPr lang="en-AS" sz="2800" dirty="0"/>
          </a:p>
          <a:p>
            <a:pPr lvl="1"/>
            <a:r>
              <a:rPr lang="en-AS" sz="2800" dirty="0"/>
              <a:t>Potential market size – MUST be at least $1 billion, preferably bigger.  Taken from some market research </a:t>
            </a:r>
          </a:p>
          <a:p>
            <a:pPr lvl="1"/>
            <a:r>
              <a:rPr lang="en-US" sz="2800" dirty="0"/>
              <a:t>Competition </a:t>
            </a:r>
          </a:p>
          <a:p>
            <a:pPr lvl="1"/>
            <a:r>
              <a:rPr lang="en-US" sz="2800" dirty="0"/>
              <a:t>The team </a:t>
            </a:r>
            <a:endParaRPr lang="en-AS" sz="2800" dirty="0"/>
          </a:p>
          <a:p>
            <a:pPr lvl="1"/>
            <a:r>
              <a:rPr lang="en-AS" sz="2800" dirty="0"/>
              <a:t>Financial models – they always look like this </a:t>
            </a:r>
            <a:r>
              <a:rPr lang="en-US" sz="2800" dirty="0"/>
              <a:t>(Hockey Stick)</a:t>
            </a:r>
          </a:p>
          <a:p>
            <a:endParaRPr lang="en-AS" dirty="0"/>
          </a:p>
          <a:p>
            <a:endParaRPr lang="en-AS" dirty="0"/>
          </a:p>
          <a:p>
            <a:endParaRPr lang="en-AS" dirty="0"/>
          </a:p>
          <a:p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77EB1B-5F07-46A4-9AD8-9F1CBAD23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9E65ED-7A3C-9C28-4755-C3933D581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8268" y="5456346"/>
            <a:ext cx="1659451" cy="41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2138</TotalTime>
  <Words>3796</Words>
  <Application>Microsoft Office PowerPoint</Application>
  <PresentationFormat>Widescreen</PresentationFormat>
  <Paragraphs>444</Paragraphs>
  <Slides>60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74" baseType="lpstr">
      <vt:lpstr>Aptos</vt:lpstr>
      <vt:lpstr>Arial</vt:lpstr>
      <vt:lpstr>Calibri</vt:lpstr>
      <vt:lpstr>Comfortaa</vt:lpstr>
      <vt:lpstr>Comfortaa Medium</vt:lpstr>
      <vt:lpstr>Courier New</vt:lpstr>
      <vt:lpstr>Lato Light</vt:lpstr>
      <vt:lpstr>Symbol</vt:lpstr>
      <vt:lpstr>Times New Roman</vt:lpstr>
      <vt:lpstr>Wingdings</vt:lpstr>
      <vt:lpstr>2_Office Theme</vt:lpstr>
      <vt:lpstr>1_Office Theme</vt:lpstr>
      <vt:lpstr>Worksheet</vt:lpstr>
      <vt:lpstr>Microsoft Excel Worksheet</vt:lpstr>
      <vt:lpstr>PowerPoint Presentation</vt:lpstr>
      <vt:lpstr>The SmartUp Founding Team</vt:lpstr>
      <vt:lpstr>SmartUp Academy</vt:lpstr>
      <vt:lpstr>Why Startups Fail &amp; and How to Build a Successful One</vt:lpstr>
      <vt:lpstr>Why Startups Fail &amp; and How to Build a Successful One</vt:lpstr>
      <vt:lpstr>How to Build a Startup? </vt:lpstr>
      <vt:lpstr>First-Time Founders - Typical Order of Activities</vt:lpstr>
      <vt:lpstr>Co-Founder </vt:lpstr>
      <vt:lpstr>New Startup – Typical Order of Activities</vt:lpstr>
      <vt:lpstr>PowerPoint Presentation</vt:lpstr>
      <vt:lpstr>PowerPoint Presentation</vt:lpstr>
      <vt:lpstr>PowerPoint Presentation</vt:lpstr>
      <vt:lpstr>New Startup – Typical Order of Activities</vt:lpstr>
      <vt:lpstr>Typical Order of Activities – Product Development </vt:lpstr>
      <vt:lpstr>When Can a company Raise Money? </vt:lpstr>
      <vt:lpstr>When is it Hard to Raise Money? </vt:lpstr>
      <vt:lpstr>“No Revenue” Clip </vt:lpstr>
      <vt:lpstr>Venture Capital Historical Market Cycles </vt:lpstr>
      <vt:lpstr>Venture Capital Historical Market Cycles </vt:lpstr>
      <vt:lpstr>Venture Capital Historical Market Focus</vt:lpstr>
      <vt:lpstr>Venture Capital Historical Market Focus</vt:lpstr>
      <vt:lpstr>The Challenge of Raising Money from VC </vt:lpstr>
      <vt:lpstr>First-Time Founder – Order of Activities</vt:lpstr>
      <vt:lpstr>First-Time Founder - Order of Activities</vt:lpstr>
      <vt:lpstr>First-Time Founder – Scaling Up Fast </vt:lpstr>
      <vt:lpstr>First-Time Founder – Clouds and Stress </vt:lpstr>
      <vt:lpstr>First-Time Founder – Stress and Panic </vt:lpstr>
      <vt:lpstr>Theriva – Ray of Hope </vt:lpstr>
      <vt:lpstr>Fund Raising Dilution Impact </vt:lpstr>
      <vt:lpstr>Fund Raising Dilution Impact </vt:lpstr>
      <vt:lpstr>Fund Raising Dilution Impact </vt:lpstr>
      <vt:lpstr>Fund Raising Dilution Impact </vt:lpstr>
      <vt:lpstr>Fund Raising Dilution Impact </vt:lpstr>
      <vt:lpstr>Fund Raising Dilution Impact </vt:lpstr>
      <vt:lpstr>Theriva – Sunshine </vt:lpstr>
      <vt:lpstr>Who Gets What at the M&amp;A Transaction </vt:lpstr>
      <vt:lpstr>Why Companies fail? </vt:lpstr>
      <vt:lpstr>Why Do 9 out of 10 Startup Companies Fail? </vt:lpstr>
      <vt:lpstr>The Lean Startup</vt:lpstr>
      <vt:lpstr>Why Do 9 Out of 10 Startup Companies Fail? </vt:lpstr>
      <vt:lpstr>How to Build a Smartup? </vt:lpstr>
      <vt:lpstr>First-Time Founders - SmartUp Order of Activities</vt:lpstr>
      <vt:lpstr>First-Time Founders - SmartUp Order of Activities</vt:lpstr>
      <vt:lpstr>First-Time Founders - SmartUp Order of Activities</vt:lpstr>
      <vt:lpstr>First-Time Founders - SmartUp Order of Activities</vt:lpstr>
      <vt:lpstr>The SmartUp way </vt:lpstr>
      <vt:lpstr>The SmartUp way </vt:lpstr>
      <vt:lpstr>The SmartUp way – Branding and Marketing </vt:lpstr>
      <vt:lpstr>The SmartUp way – Business model </vt:lpstr>
      <vt:lpstr>The SmartUp Way – Invert the Order of Activities </vt:lpstr>
      <vt:lpstr>Why Startups Fail &amp; and How to Build a Successful One</vt:lpstr>
      <vt:lpstr>Why Startups Fail &amp; and How to Build a Successful 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‘Organic’ startup ideas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Yonatan Stern</dc:creator>
  <cp:lastModifiedBy>Yonatan Stern</cp:lastModifiedBy>
  <cp:revision>18</cp:revision>
  <dcterms:created xsi:type="dcterms:W3CDTF">2024-10-31T14:22:56Z</dcterms:created>
  <dcterms:modified xsi:type="dcterms:W3CDTF">2024-11-03T14:27:29Z</dcterms:modified>
</cp:coreProperties>
</file>