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0" r:id="rId2"/>
  </p:sldMasterIdLst>
  <p:notesMasterIdLst>
    <p:notesMasterId r:id="rId45"/>
  </p:notesMasterIdLst>
  <p:sldIdLst>
    <p:sldId id="524" r:id="rId3"/>
    <p:sldId id="638" r:id="rId4"/>
    <p:sldId id="578" r:id="rId5"/>
    <p:sldId id="670" r:id="rId6"/>
    <p:sldId id="671" r:id="rId7"/>
    <p:sldId id="672" r:id="rId8"/>
    <p:sldId id="526" r:id="rId9"/>
    <p:sldId id="643" r:id="rId10"/>
    <p:sldId id="644" r:id="rId11"/>
    <p:sldId id="646" r:id="rId12"/>
    <p:sldId id="645" r:id="rId13"/>
    <p:sldId id="647" r:id="rId14"/>
    <p:sldId id="641" r:id="rId15"/>
    <p:sldId id="648" r:id="rId16"/>
    <p:sldId id="649" r:id="rId17"/>
    <p:sldId id="657" r:id="rId18"/>
    <p:sldId id="650" r:id="rId19"/>
    <p:sldId id="651" r:id="rId20"/>
    <p:sldId id="658" r:id="rId21"/>
    <p:sldId id="653" r:id="rId22"/>
    <p:sldId id="669" r:id="rId23"/>
    <p:sldId id="654" r:id="rId24"/>
    <p:sldId id="655" r:id="rId25"/>
    <p:sldId id="656" r:id="rId26"/>
    <p:sldId id="662" r:id="rId27"/>
    <p:sldId id="674" r:id="rId28"/>
    <p:sldId id="673" r:id="rId29"/>
    <p:sldId id="675" r:id="rId30"/>
    <p:sldId id="676" r:id="rId31"/>
    <p:sldId id="677" r:id="rId32"/>
    <p:sldId id="652" r:id="rId33"/>
    <p:sldId id="659" r:id="rId34"/>
    <p:sldId id="678" r:id="rId35"/>
    <p:sldId id="660" r:id="rId36"/>
    <p:sldId id="680" r:id="rId37"/>
    <p:sldId id="681" r:id="rId38"/>
    <p:sldId id="663" r:id="rId39"/>
    <p:sldId id="679" r:id="rId40"/>
    <p:sldId id="682" r:id="rId41"/>
    <p:sldId id="665" r:id="rId42"/>
    <p:sldId id="666" r:id="rId43"/>
    <p:sldId id="667" r:id="rId44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7" autoAdjust="0"/>
    <p:restoredTop sz="94694"/>
  </p:normalViewPr>
  <p:slideViewPr>
    <p:cSldViewPr snapToGrid="0">
      <p:cViewPr varScale="1">
        <p:scale>
          <a:sx n="107" d="100"/>
          <a:sy n="107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5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8AE99-5D9E-4E79-BDB3-7F4C0C8FB23E}" type="datetimeFigureOut">
              <a:rPr lang="en-IL" smtClean="0"/>
              <a:t>10/01/2024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AE04A-C816-4F0C-A980-1F67A5B077C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180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3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E04A-C816-4F0C-A980-1F67A5B077CA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5943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E04A-C816-4F0C-A980-1F67A5B077CA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2897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E04A-C816-4F0C-A980-1F67A5B077CA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744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E04A-C816-4F0C-A980-1F67A5B077CA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1983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1908215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endParaRPr lang="en-US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964667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</p:spTree>
    <p:extLst>
      <p:ext uri="{BB962C8B-B14F-4D97-AF65-F5344CB8AC3E}">
        <p14:creationId xmlns:p14="http://schemas.microsoft.com/office/powerpoint/2010/main" val="34170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804B-20C1-4BA7-B441-B091B5535A23}" type="datetime1">
              <a:rPr lang="en-US" smtClean="0"/>
              <a:t>10/1/2024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0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4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1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A7BC-03FE-4AC6-BDF3-00E52E3AD61E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9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82541"/>
          </a:xfrm>
        </p:spPr>
        <p:txBody>
          <a:bodyPr lIns="0" tIns="0" rIns="0" bIns="0"/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067D-1419-475A-849A-DA04A0437741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9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ED68-495D-4A50-8E6A-AFF1622E2F1E}" type="datetime1">
              <a:rPr lang="en-US" smtClean="0"/>
              <a:t>10/1/2024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4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6228-E21B-41CA-938D-A24A4D9D2ED8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6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28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10" y="634875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9FA8-FE56-44FA-9182-3007043EA855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6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803764" y="390086"/>
            <a:ext cx="9039832" cy="561045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SmartUp Academy 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Foundations Course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Lecture </a:t>
            </a:r>
            <a:r>
              <a:rPr kumimoji="0" lang="en-A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9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16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fortaa"/>
              <a:ea typeface="+mn-ea"/>
              <a:cs typeface="Comfortaa Medium"/>
            </a:endParaRP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Sales </a:t>
            </a:r>
            <a:endParaRPr kumimoji="0" sz="582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fortaa Medium"/>
              <a:ea typeface="+mn-ea"/>
              <a:cs typeface="Comfortaa Medium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3848C-E76E-E4A2-2694-55F1AE982D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Sales – Path to Customers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770811"/>
          </a:xfrm>
        </p:spPr>
        <p:txBody>
          <a:bodyPr/>
          <a:lstStyle/>
          <a:p>
            <a:r>
              <a:rPr lang="en-AS" dirty="0"/>
              <a:t>In most situations the customers and the users are the same, </a:t>
            </a:r>
            <a:r>
              <a:rPr lang="en-AS" dirty="0">
                <a:sym typeface="Wingdings" panose="05000000000000000000" pitchFamily="2" charset="2"/>
              </a:rPr>
              <a:t> </a:t>
            </a:r>
            <a:r>
              <a:rPr lang="en-AS" dirty="0"/>
              <a:t>or at least work for the same organization </a:t>
            </a:r>
          </a:p>
          <a:p>
            <a:pPr marL="0" indent="0">
              <a:buNone/>
            </a:pPr>
            <a:endParaRPr lang="en-A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Demand </a:t>
            </a:r>
            <a:r>
              <a:rPr lang="en-AS" b="1" dirty="0">
                <a:solidFill>
                  <a:schemeClr val="tx1"/>
                </a:solidFill>
              </a:rPr>
              <a:t>Generation</a:t>
            </a:r>
            <a:r>
              <a:rPr lang="en-US" b="1" dirty="0">
                <a:solidFill>
                  <a:schemeClr val="tx1"/>
                </a:solidFill>
              </a:rPr>
              <a:t> processes 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Demand </a:t>
            </a:r>
            <a:r>
              <a:rPr lang="en-AS" dirty="0">
                <a:solidFill>
                  <a:schemeClr val="tx1"/>
                </a:solidFill>
              </a:rPr>
              <a:t>Generation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u="sng" dirty="0">
                <a:solidFill>
                  <a:schemeClr val="tx1"/>
                </a:solidFill>
              </a:rPr>
              <a:t>always</a:t>
            </a:r>
            <a:r>
              <a:rPr lang="en-US" dirty="0">
                <a:solidFill>
                  <a:schemeClr val="tx1"/>
                </a:solidFill>
              </a:rPr>
              <a:t> the responsibility of the company that created the product or service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Channels never create demand, they fulfill demand created by the company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Branding first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A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24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Path to Customers - Sales Channels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1292662"/>
          </a:xfrm>
        </p:spPr>
        <p:txBody>
          <a:bodyPr/>
          <a:lstStyle/>
          <a:p>
            <a:pPr marL="0" indent="0">
              <a:buNone/>
            </a:pP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44EC2-4AB8-7813-24D8-8F127F965378}"/>
              </a:ext>
            </a:extLst>
          </p:cNvPr>
          <p:cNvSpPr txBox="1"/>
          <p:nvPr/>
        </p:nvSpPr>
        <p:spPr>
          <a:xfrm>
            <a:off x="944076" y="1198038"/>
            <a:ext cx="10303846" cy="642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A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irect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sales</a:t>
            </a:r>
            <a:endParaRPr lang="en-IL" sz="2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eCommerce on the company website.  No touch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Sales people  </a:t>
            </a:r>
            <a:endParaRPr lang="en-IL" sz="2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Outreach </a:t>
            </a:r>
            <a:r>
              <a:rPr lang="en-AS" sz="2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cold calling </a:t>
            </a:r>
            <a:endParaRPr lang="en-IL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Inbound </a:t>
            </a:r>
            <a:r>
              <a:rPr lang="en-AS" sz="2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responding to leads </a:t>
            </a:r>
            <a:br>
              <a:rPr lang="en-AS" sz="2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IL" sz="1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Indirect sales </a:t>
            </a:r>
            <a:endParaRPr lang="en-IL" sz="2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Retailer</a:t>
            </a:r>
            <a:r>
              <a:rPr lang="en-A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 (</a:t>
            </a:r>
            <a:r>
              <a:rPr lang="en-A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CardScan</a:t>
            </a:r>
            <a:r>
              <a:rPr lang="en-A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AA ads cycle, Paul Olean</a:t>
            </a:r>
            <a:r>
              <a:rPr lang="en-A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.... </a:t>
            </a:r>
            <a:r>
              <a:rPr lang="en-AS" sz="2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), </a:t>
            </a:r>
            <a:r>
              <a:rPr lang="en-AS" sz="28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eTailers</a:t>
            </a:r>
            <a:r>
              <a:rPr lang="en-AS" sz="2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endParaRPr lang="en-IL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Resellers</a:t>
            </a:r>
            <a:r>
              <a:rPr lang="en-A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2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</a:t>
            </a:r>
            <a:r>
              <a:rPr lang="en-A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  <a:r>
              <a:rPr lang="en-A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[International]</a:t>
            </a:r>
            <a:r>
              <a:rPr lang="en-A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Story of Monster…. </a:t>
            </a:r>
            <a:r>
              <a:rPr lang="en-A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),</a:t>
            </a:r>
            <a:endParaRPr lang="en-IL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Distributor</a:t>
            </a:r>
            <a:r>
              <a:rPr lang="en-A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 </a:t>
            </a:r>
            <a:r>
              <a:rPr lang="en-AS" sz="2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</a:t>
            </a:r>
            <a:r>
              <a:rPr lang="en-AS" sz="2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[International]   </a:t>
            </a:r>
            <a:endParaRPr lang="en-IL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Partners</a:t>
            </a:r>
            <a:r>
              <a:rPr lang="en-A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</a:t>
            </a:r>
            <a:r>
              <a:rPr lang="en-AS" sz="240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[International] 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A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PaperPort</a:t>
            </a:r>
            <a:r>
              <a:rPr lang="en-A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(click) ,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endParaRPr lang="en-IL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</a:pPr>
            <a:b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IL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261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 err="1"/>
              <a:t>Visioneer</a:t>
            </a:r>
            <a:r>
              <a:rPr lang="en-AS" dirty="0"/>
              <a:t> </a:t>
            </a:r>
            <a:r>
              <a:rPr lang="en-AS" dirty="0" err="1"/>
              <a:t>PaperPort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EFCF6-F06F-3EE4-173D-47458EE1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430" y="0"/>
            <a:ext cx="682657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8857D5-EFEE-4D83-FD06-ACF39B323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191816"/>
            <a:ext cx="4556369" cy="4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Company Biggest Asset – Its Customers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07831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AS" dirty="0"/>
              <a:t>It is critical for a company to OWN its customers directly, in B2B the purchase agreement should be with the company </a:t>
            </a:r>
          </a:p>
          <a:p>
            <a:pPr>
              <a:spcAft>
                <a:spcPts val="1800"/>
              </a:spcAft>
            </a:pPr>
            <a:r>
              <a:rPr lang="en-AS" dirty="0"/>
              <a:t>Customers should have direct relationships with the company </a:t>
            </a:r>
          </a:p>
          <a:p>
            <a:pPr>
              <a:spcAft>
                <a:spcPts val="1800"/>
              </a:spcAft>
            </a:pPr>
            <a:r>
              <a:rPr lang="en-AS" dirty="0"/>
              <a:t>Customer service and customer support are assets – not liabilities. If customers complain – fix it !! </a:t>
            </a:r>
          </a:p>
          <a:p>
            <a:pPr>
              <a:spcAft>
                <a:spcPts val="1800"/>
              </a:spcAft>
            </a:pPr>
            <a:r>
              <a:rPr lang="en-AS" dirty="0"/>
              <a:t>A company should focus on:</a:t>
            </a:r>
          </a:p>
          <a:p>
            <a:pPr lvl="1">
              <a:spcAft>
                <a:spcPts val="1800"/>
              </a:spcAft>
            </a:pPr>
            <a:r>
              <a:rPr lang="en-AS" dirty="0"/>
              <a:t>A strong brand – Branding First </a:t>
            </a:r>
          </a:p>
          <a:p>
            <a:pPr lvl="1">
              <a:spcAft>
                <a:spcPts val="1800"/>
              </a:spcAft>
            </a:pPr>
            <a:r>
              <a:rPr lang="en-AS" dirty="0"/>
              <a:t>Demand generation – Growth Engines </a:t>
            </a:r>
          </a:p>
          <a:p>
            <a:pPr lvl="1">
              <a:spcAft>
                <a:spcPts val="1800"/>
              </a:spcAft>
            </a:pPr>
            <a:r>
              <a:rPr lang="en-AS" dirty="0"/>
              <a:t>Delighted customers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28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Which Sales Strategy to Choose?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516125"/>
          </a:xfrm>
        </p:spPr>
        <p:txBody>
          <a:bodyPr/>
          <a:lstStyle/>
          <a:p>
            <a:pPr marL="0" indent="0">
              <a:buNone/>
            </a:pPr>
            <a:r>
              <a:rPr lang="en-AS" b="1" dirty="0"/>
              <a:t>Sales people or eCommerce? </a:t>
            </a:r>
          </a:p>
          <a:p>
            <a:pPr marL="0" indent="0">
              <a:buNone/>
            </a:pPr>
            <a:endParaRPr lang="en-AS" sz="900" b="1" dirty="0"/>
          </a:p>
          <a:p>
            <a:r>
              <a:rPr lang="en-AS" dirty="0"/>
              <a:t>Depends on:</a:t>
            </a:r>
          </a:p>
          <a:p>
            <a:endParaRPr lang="en-AS" sz="1000" dirty="0"/>
          </a:p>
          <a:p>
            <a:r>
              <a:rPr lang="en-AS" dirty="0"/>
              <a:t>Type of customers,  and price of the product </a:t>
            </a:r>
          </a:p>
          <a:p>
            <a:pPr lvl="1" rtl="0"/>
            <a:r>
              <a:rPr lang="en-US" dirty="0"/>
              <a:t>Consumer </a:t>
            </a:r>
            <a:r>
              <a:rPr lang="en-AS" dirty="0"/>
              <a:t>(B2C)</a:t>
            </a:r>
            <a:endParaRPr lang="en-IL" dirty="0"/>
          </a:p>
          <a:p>
            <a:pPr lvl="1"/>
            <a:r>
              <a:rPr lang="en-AS" dirty="0"/>
              <a:t>Business (B2B) 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Can be both (Zoom.us , LinkedIn, </a:t>
            </a:r>
            <a:r>
              <a:rPr lang="en-AS" dirty="0"/>
              <a:t>Slack, </a:t>
            </a:r>
            <a:r>
              <a:rPr lang="en-US" dirty="0"/>
              <a:t>….) </a:t>
            </a:r>
            <a:br>
              <a:rPr lang="en-AS" dirty="0"/>
            </a:br>
            <a:endParaRPr lang="en-AS" sz="800" dirty="0"/>
          </a:p>
          <a:p>
            <a:pPr>
              <a:lnSpc>
                <a:spcPct val="115000"/>
              </a:lnSpc>
            </a:pPr>
            <a:r>
              <a:rPr lang="en-AS" sz="2400" b="1" dirty="0"/>
              <a:t>B2C</a:t>
            </a:r>
            <a:r>
              <a:rPr lang="en-AS" sz="2400" dirty="0"/>
              <a:t> </a:t>
            </a:r>
            <a:r>
              <a:rPr lang="en-US" sz="2400" dirty="0"/>
              <a:t>Consumer </a:t>
            </a:r>
            <a:r>
              <a:rPr lang="en-AS" sz="2400" dirty="0"/>
              <a:t>product </a:t>
            </a:r>
            <a:r>
              <a:rPr lang="en-US" sz="2400" dirty="0"/>
              <a:t>sales are usually at low prices – maximum a few hundred dollars</a:t>
            </a:r>
            <a:r>
              <a:rPr lang="en-AS" sz="2400" dirty="0"/>
              <a:t> </a:t>
            </a:r>
            <a:r>
              <a:rPr lang="en-AS" sz="2000" dirty="0"/>
              <a:t>(</a:t>
            </a:r>
            <a:r>
              <a:rPr lang="en-US" sz="2000" dirty="0"/>
              <a:t>Exceptions – cars, houses, </a:t>
            </a:r>
            <a:r>
              <a:rPr lang="en-AS" sz="2000" dirty="0"/>
              <a:t>c</a:t>
            </a:r>
            <a:r>
              <a:rPr lang="en-US" sz="2000" dirty="0" err="1"/>
              <a:t>ollege</a:t>
            </a:r>
            <a:r>
              <a:rPr lang="en-US" sz="2000" dirty="0"/>
              <a:t> education - payment spread</a:t>
            </a:r>
            <a:r>
              <a:rPr lang="en-AS" sz="2000" dirty="0"/>
              <a:t>)</a:t>
            </a:r>
            <a:r>
              <a:rPr lang="en-US" sz="2000" dirty="0"/>
              <a:t> </a:t>
            </a:r>
          </a:p>
          <a:p>
            <a:pPr lvl="1">
              <a:lnSpc>
                <a:spcPct val="115000"/>
              </a:lnSpc>
            </a:pPr>
            <a:r>
              <a:rPr lang="en-AS" dirty="0"/>
              <a:t>Outbound</a:t>
            </a:r>
            <a:r>
              <a:rPr lang="en-US" dirty="0"/>
              <a:t> sales are rare – usually consumers initiate the purchase</a:t>
            </a:r>
            <a:br>
              <a:rPr lang="en-AS" dirty="0"/>
            </a:br>
            <a:endParaRPr lang="en-US" sz="1100" dirty="0"/>
          </a:p>
          <a:p>
            <a:pPr>
              <a:lnSpc>
                <a:spcPct val="115000"/>
              </a:lnSpc>
            </a:pPr>
            <a:r>
              <a:rPr lang="en-US" sz="2400" b="1" dirty="0"/>
              <a:t>B2B</a:t>
            </a:r>
            <a:r>
              <a:rPr lang="en-US" sz="2400" dirty="0"/>
              <a:t> sales are usually at much higher prices – a few thousand dollars and up. </a:t>
            </a:r>
            <a:endParaRPr lang="en-IL" sz="2400" dirty="0"/>
          </a:p>
          <a:p>
            <a:pPr lvl="2"/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92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1189428"/>
          </a:xfrm>
        </p:spPr>
        <p:txBody>
          <a:bodyPr/>
          <a:lstStyle/>
          <a:p>
            <a:pPr rtl="0"/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eCommerce vs. </a:t>
            </a:r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ales 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People</a:t>
            </a:r>
            <a:br>
              <a:rPr lang="en-IL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1027413" cy="5102935"/>
          </a:xfrm>
        </p:spPr>
        <p:txBody>
          <a:bodyPr/>
          <a:lstStyle/>
          <a:p>
            <a:pPr marL="285750">
              <a:lnSpc>
                <a:spcPct val="115000"/>
              </a:lnSpc>
            </a:pPr>
            <a:endParaRPr lang="en-AS" b="1" kern="100" dirty="0">
              <a:effectLst/>
              <a:ea typeface="Aptos" panose="020B0004020202020204" pitchFamily="34" charset="0"/>
            </a:endParaRPr>
          </a:p>
          <a:p>
            <a:pPr marL="285750">
              <a:lnSpc>
                <a:spcPct val="115000"/>
              </a:lnSpc>
            </a:pPr>
            <a:r>
              <a:rPr lang="en-US" b="1" kern="100" dirty="0">
                <a:effectLst/>
                <a:ea typeface="Aptos" panose="020B0004020202020204" pitchFamily="34" charset="0"/>
              </a:rPr>
              <a:t>eCommerce</a:t>
            </a:r>
            <a:endParaRPr lang="en-IL" b="1" kern="100" dirty="0">
              <a:effectLst/>
              <a:ea typeface="Aptos" panose="020B0004020202020204" pitchFamily="34" charset="0"/>
            </a:endParaRPr>
          </a:p>
          <a:p>
            <a:pPr marL="1257300" lvl="2" indent="-342900">
              <a:lnSpc>
                <a:spcPct val="115000"/>
              </a:lnSpc>
            </a:pPr>
            <a:r>
              <a:rPr lang="en-AS" sz="2800" kern="100" dirty="0">
                <a:ea typeface="Aptos" panose="020B0004020202020204" pitchFamily="34" charset="0"/>
              </a:rPr>
              <a:t>Product should be self explanatory, easy to understand</a:t>
            </a: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ea typeface="Aptos" panose="020B0004020202020204" pitchFamily="34" charset="0"/>
              </a:rPr>
              <a:t>L</a:t>
            </a:r>
            <a:r>
              <a:rPr lang="en-AS" sz="2800" kern="100" dirty="0">
                <a:effectLst/>
                <a:ea typeface="Aptos" panose="020B0004020202020204" pitchFamily="34" charset="0"/>
              </a:rPr>
              <a:t>ow price</a:t>
            </a:r>
            <a:r>
              <a:rPr lang="en-US" sz="2800" kern="100" dirty="0">
                <a:effectLst/>
                <a:ea typeface="Aptos" panose="020B0004020202020204" pitchFamily="34" charset="0"/>
              </a:rPr>
              <a:t>, up to about $1,000</a:t>
            </a:r>
            <a:endParaRPr lang="en-IL" sz="2800" kern="100" dirty="0">
              <a:effectLst/>
              <a:ea typeface="Aptos" panose="020B0004020202020204" pitchFamily="34" charset="0"/>
            </a:endParaRP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ea typeface="Aptos" panose="020B0004020202020204" pitchFamily="34" charset="0"/>
              </a:rPr>
              <a:t>Totally dependent on </a:t>
            </a:r>
            <a:r>
              <a:rPr lang="en-AS" sz="2800" kern="100" dirty="0">
                <a:effectLst/>
                <a:ea typeface="Aptos" panose="020B0004020202020204" pitchFamily="34" charset="0"/>
              </a:rPr>
              <a:t>a relatively strong brand </a:t>
            </a: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ea typeface="Aptos" panose="020B0004020202020204" pitchFamily="34" charset="0"/>
              </a:rPr>
              <a:t>Totally dependent </a:t>
            </a:r>
            <a:r>
              <a:rPr lang="en-AS" sz="2800" kern="100" dirty="0">
                <a:effectLst/>
                <a:ea typeface="Aptos" panose="020B0004020202020204" pitchFamily="34" charset="0"/>
              </a:rPr>
              <a:t>on </a:t>
            </a:r>
            <a:r>
              <a:rPr lang="en-US" sz="2800" kern="100" dirty="0">
                <a:effectLst/>
                <a:ea typeface="Aptos" panose="020B0004020202020204" pitchFamily="34" charset="0"/>
              </a:rPr>
              <a:t>effective demand </a:t>
            </a:r>
            <a:r>
              <a:rPr lang="en-AS" sz="2800" kern="100" dirty="0">
                <a:ea typeface="Aptos" panose="020B0004020202020204" pitchFamily="34" charset="0"/>
              </a:rPr>
              <a:t>generation</a:t>
            </a:r>
            <a:r>
              <a:rPr lang="en-US" sz="2800" kern="100" dirty="0">
                <a:effectLst/>
                <a:ea typeface="Aptos" panose="020B0004020202020204" pitchFamily="34" charset="0"/>
              </a:rPr>
              <a:t> campaigns </a:t>
            </a:r>
            <a:endParaRPr lang="en-IL" sz="2800" kern="100" dirty="0">
              <a:effectLst/>
              <a:ea typeface="Aptos" panose="020B0004020202020204" pitchFamily="34" charset="0"/>
            </a:endParaRP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ea typeface="Aptos" panose="020B0004020202020204" pitchFamily="34" charset="0"/>
              </a:rPr>
              <a:t>Works 24/7</a:t>
            </a:r>
            <a:endParaRPr lang="en-IL" sz="2800" kern="100" dirty="0">
              <a:effectLst/>
              <a:ea typeface="Aptos" panose="020B0004020202020204" pitchFamily="34" charset="0"/>
            </a:endParaRP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ea typeface="Aptos" panose="020B0004020202020204" pitchFamily="34" charset="0"/>
              </a:rPr>
              <a:t>Very efficient </a:t>
            </a:r>
            <a:r>
              <a:rPr lang="en-AS" sz="2800" kern="100" dirty="0">
                <a:effectLst/>
                <a:ea typeface="Aptos" panose="020B0004020202020204" pitchFamily="34" charset="0"/>
              </a:rPr>
              <a:t>– low sales cost, no salaries</a:t>
            </a:r>
            <a:endParaRPr lang="en-IL" sz="2800" kern="100" dirty="0">
              <a:effectLst/>
              <a:ea typeface="Aptos" panose="020B0004020202020204" pitchFamily="34" charset="0"/>
            </a:endParaRP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ea typeface="Aptos" panose="020B0004020202020204" pitchFamily="34" charset="0"/>
              </a:rPr>
              <a:t>Fixed prices </a:t>
            </a:r>
            <a:b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I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54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1189428"/>
          </a:xfrm>
        </p:spPr>
        <p:txBody>
          <a:bodyPr/>
          <a:lstStyle/>
          <a:p>
            <a:pPr rtl="0"/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eCommerce vs. </a:t>
            </a:r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ales 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People</a:t>
            </a:r>
            <a:br>
              <a:rPr lang="en-IL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293416"/>
            <a:ext cx="11129391" cy="5669244"/>
          </a:xfrm>
        </p:spPr>
        <p:txBody>
          <a:bodyPr/>
          <a:lstStyle/>
          <a:p>
            <a:pPr marL="342900">
              <a:lnSpc>
                <a:spcPct val="115000"/>
              </a:lnSpc>
            </a:pPr>
            <a:r>
              <a:rPr lang="en-US" b="1" kern="100" dirty="0">
                <a:effectLst/>
                <a:ea typeface="Aptos" panose="020B0004020202020204" pitchFamily="34" charset="0"/>
              </a:rPr>
              <a:t>S</a:t>
            </a:r>
            <a:r>
              <a:rPr lang="en-AS" b="1" kern="100" dirty="0">
                <a:effectLst/>
                <a:ea typeface="Aptos" panose="020B0004020202020204" pitchFamily="34" charset="0"/>
              </a:rPr>
              <a:t>ales people </a:t>
            </a:r>
            <a:endParaRPr lang="en-IL" b="1" kern="100" dirty="0">
              <a:effectLst/>
              <a:ea typeface="Aptos" panose="020B0004020202020204" pitchFamily="34" charset="0"/>
            </a:endParaRPr>
          </a:p>
          <a:p>
            <a:pPr marL="800100" lvl="1">
              <a:lnSpc>
                <a:spcPct val="115000"/>
              </a:lnSpc>
            </a:pPr>
            <a:r>
              <a:rPr lang="en-AS" sz="2800" kern="100" dirty="0">
                <a:effectLst/>
                <a:ea typeface="Aptos" panose="020B0004020202020204" pitchFamily="34" charset="0"/>
              </a:rPr>
              <a:t>Almost a must </a:t>
            </a:r>
            <a:r>
              <a:rPr lang="en-AS" sz="2800" kern="100" dirty="0">
                <a:ea typeface="Aptos" panose="020B0004020202020204" pitchFamily="34" charset="0"/>
              </a:rPr>
              <a:t>when the product is new and complex</a:t>
            </a:r>
            <a:endParaRPr lang="en-AS" sz="2800" kern="100" dirty="0">
              <a:effectLst/>
              <a:ea typeface="Aptos" panose="020B0004020202020204" pitchFamily="34" charset="0"/>
            </a:endParaRPr>
          </a:p>
          <a:p>
            <a:pPr marL="800100" lvl="1">
              <a:lnSpc>
                <a:spcPct val="115000"/>
              </a:lnSpc>
            </a:pPr>
            <a:r>
              <a:rPr lang="en-AS" sz="2800" kern="100" dirty="0">
                <a:ea typeface="Aptos" panose="020B0004020202020204" pitchFamily="34" charset="0"/>
              </a:rPr>
              <a:t>Price must be high – at least $5,000 per deal if there is a good lead flow, otherwise – higher !!</a:t>
            </a:r>
            <a:br>
              <a:rPr lang="en-US" sz="2800" kern="100" dirty="0">
                <a:ea typeface="Aptos" panose="020B0004020202020204" pitchFamily="34" charset="0"/>
              </a:rPr>
            </a:br>
            <a:r>
              <a:rPr lang="en-US" sz="2800" kern="100" dirty="0">
                <a:ea typeface="Aptos" panose="020B0004020202020204" pitchFamily="34" charset="0"/>
              </a:rPr>
              <a:t>A</a:t>
            </a:r>
            <a:r>
              <a:rPr lang="en-US" sz="2800" kern="100" dirty="0">
                <a:effectLst/>
                <a:ea typeface="Aptos" panose="020B0004020202020204" pitchFamily="34" charset="0"/>
              </a:rPr>
              <a:t> salesperson wants to make $100,000</a:t>
            </a:r>
            <a:r>
              <a:rPr lang="en-AS" sz="2800" kern="100" dirty="0">
                <a:effectLst/>
                <a:ea typeface="Aptos" panose="020B0004020202020204" pitchFamily="34" charset="0"/>
              </a:rPr>
              <a:t> a year</a:t>
            </a:r>
            <a:r>
              <a:rPr lang="en-US" sz="2800" kern="100" dirty="0">
                <a:effectLst/>
                <a:ea typeface="Aptos" panose="020B0004020202020204" pitchFamily="34" charset="0"/>
              </a:rPr>
              <a:t>, needs to sell at least $500,000.  Hard to achieve with small deals </a:t>
            </a:r>
            <a:endParaRPr lang="en-IL" sz="2800" kern="100" dirty="0">
              <a:effectLst/>
              <a:ea typeface="Aptos" panose="020B0004020202020204" pitchFamily="34" charset="0"/>
            </a:endParaRPr>
          </a:p>
          <a:p>
            <a:pPr marL="800100" lvl="1">
              <a:lnSpc>
                <a:spcPct val="115000"/>
              </a:lnSpc>
            </a:pPr>
            <a:r>
              <a:rPr lang="en-AS" sz="2800" kern="100" dirty="0">
                <a:ea typeface="Aptos" panose="020B0004020202020204" pitchFamily="34" charset="0"/>
              </a:rPr>
              <a:t>T</a:t>
            </a:r>
            <a:r>
              <a:rPr lang="en-AS" sz="2800" kern="100" dirty="0">
                <a:effectLst/>
                <a:ea typeface="Aptos" panose="020B0004020202020204" pitchFamily="34" charset="0"/>
              </a:rPr>
              <a:t>he economics work o</a:t>
            </a:r>
            <a:r>
              <a:rPr lang="en-US" sz="2800" kern="100" dirty="0" err="1">
                <a:effectLst/>
                <a:ea typeface="Aptos" panose="020B0004020202020204" pitchFamily="34" charset="0"/>
              </a:rPr>
              <a:t>nly</a:t>
            </a:r>
            <a:r>
              <a:rPr lang="en-US" sz="2800" kern="100" dirty="0">
                <a:effectLst/>
                <a:ea typeface="Aptos" panose="020B0004020202020204" pitchFamily="34" charset="0"/>
              </a:rPr>
              <a:t> for larger deals </a:t>
            </a:r>
            <a:endParaRPr lang="en-IL" sz="2800" kern="100" dirty="0">
              <a:effectLst/>
              <a:ea typeface="Aptos" panose="020B0004020202020204" pitchFamily="34" charset="0"/>
            </a:endParaRPr>
          </a:p>
          <a:p>
            <a:pPr marL="800100" lvl="1">
              <a:lnSpc>
                <a:spcPct val="115000"/>
              </a:lnSpc>
            </a:pPr>
            <a:r>
              <a:rPr lang="en-US" sz="2800" kern="100" dirty="0">
                <a:effectLst/>
                <a:ea typeface="Aptos" panose="020B0004020202020204" pitchFamily="34" charset="0"/>
              </a:rPr>
              <a:t>Easier </a:t>
            </a:r>
            <a:r>
              <a:rPr lang="en-AS" sz="2800" kern="100" dirty="0">
                <a:effectLst/>
                <a:ea typeface="Aptos" panose="020B0004020202020204" pitchFamily="34" charset="0"/>
              </a:rPr>
              <a:t>to </a:t>
            </a:r>
            <a:r>
              <a:rPr lang="en-US" sz="2800" kern="100" dirty="0">
                <a:effectLst/>
                <a:ea typeface="Aptos" panose="020B0004020202020204" pitchFamily="34" charset="0"/>
              </a:rPr>
              <a:t>start than eCommerce – can penetrate the market just by systematic hard work.  Cold calls, BDRs </a:t>
            </a:r>
            <a:endParaRPr lang="en-IL" sz="2800" kern="100" dirty="0">
              <a:effectLst/>
              <a:ea typeface="Aptos" panose="020B0004020202020204" pitchFamily="34" charset="0"/>
            </a:endParaRPr>
          </a:p>
          <a:p>
            <a:pPr marL="800100" lvl="1">
              <a:lnSpc>
                <a:spcPct val="115000"/>
              </a:lnSpc>
            </a:pPr>
            <a:r>
              <a:rPr lang="en-US" sz="2800" kern="100" dirty="0">
                <a:effectLst/>
                <a:ea typeface="Aptos" panose="020B0004020202020204" pitchFamily="34" charset="0"/>
              </a:rPr>
              <a:t>Easier to reach profitability because of deal sizes </a:t>
            </a:r>
            <a:b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I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87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eCommerce + Sales People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739759"/>
          </a:xfrm>
        </p:spPr>
        <p:txBody>
          <a:bodyPr/>
          <a:lstStyle/>
          <a:p>
            <a:r>
              <a:rPr lang="en-US" dirty="0"/>
              <a:t>Hard to combine eCommerce with Sales </a:t>
            </a:r>
            <a:r>
              <a:rPr lang="en-AS" dirty="0"/>
              <a:t>People </a:t>
            </a:r>
            <a:endParaRPr lang="en-US" dirty="0"/>
          </a:p>
          <a:p>
            <a:r>
              <a:rPr lang="en-AS" dirty="0"/>
              <a:t>The ZoomInfo story </a:t>
            </a:r>
          </a:p>
          <a:p>
            <a:pPr lvl="1"/>
            <a:r>
              <a:rPr lang="en-AS" sz="2800" dirty="0"/>
              <a:t>Sequence of activities – sales people block the process</a:t>
            </a:r>
          </a:p>
          <a:p>
            <a:pPr lvl="1"/>
            <a:r>
              <a:rPr lang="en-AS" sz="2800" dirty="0"/>
              <a:t>Product differentiation – quantity is not enough </a:t>
            </a:r>
          </a:p>
          <a:p>
            <a:pPr lvl="1"/>
            <a:r>
              <a:rPr lang="en-AS" sz="2800" dirty="0"/>
              <a:t>Pricing </a:t>
            </a:r>
            <a:r>
              <a:rPr lang="en-US" sz="2800" dirty="0"/>
              <a:t>mismatch </a:t>
            </a:r>
            <a:endParaRPr lang="en-AS" sz="2800" dirty="0"/>
          </a:p>
          <a:p>
            <a:pPr lvl="1"/>
            <a:endParaRPr lang="en-AS" sz="2800" dirty="0"/>
          </a:p>
          <a:p>
            <a:r>
              <a:rPr lang="en-AS" dirty="0"/>
              <a:t>Successful models – First Free (Zoom.us, Slack, Apollo), </a:t>
            </a:r>
            <a:br>
              <a:rPr lang="en-AS" dirty="0"/>
            </a:br>
            <a:r>
              <a:rPr lang="en-AS" dirty="0"/>
              <a:t>or first eCommerce (</a:t>
            </a:r>
            <a:r>
              <a:rPr lang="en-AS" dirty="0" err="1"/>
              <a:t>SalesForce</a:t>
            </a:r>
            <a:r>
              <a:rPr lang="en-AS" dirty="0"/>
              <a:t>, </a:t>
            </a:r>
            <a:r>
              <a:rPr lang="en-AS" dirty="0" err="1"/>
              <a:t>Zoho</a:t>
            </a:r>
            <a:r>
              <a:rPr lang="en-AS" dirty="0"/>
              <a:t>, HubSpot) </a:t>
            </a:r>
          </a:p>
          <a:p>
            <a:r>
              <a:rPr lang="en-AS" dirty="0"/>
              <a:t>Then sales people call active companies for corporate deals </a:t>
            </a:r>
          </a:p>
          <a:p>
            <a:r>
              <a:rPr lang="en-US" dirty="0"/>
              <a:t>Corporate solutions are </a:t>
            </a:r>
            <a:r>
              <a:rPr lang="en-IL" dirty="0"/>
              <a:t>better differentiated </a:t>
            </a:r>
          </a:p>
          <a:p>
            <a:r>
              <a:rPr lang="en-IL" dirty="0"/>
              <a:t>The problem – it takes longer to make money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51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Price Elasticity – Consumer Pricing (B2C)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722990" cy="5786199"/>
          </a:xfrm>
        </p:spPr>
        <p:txBody>
          <a:bodyPr/>
          <a:lstStyle/>
          <a:p>
            <a:r>
              <a:rPr lang="en-US" dirty="0"/>
              <a:t>Price depends on </a:t>
            </a:r>
            <a:r>
              <a:rPr lang="en-AS" dirty="0"/>
              <a:t>product and market </a:t>
            </a:r>
            <a:r>
              <a:rPr lang="en-US" dirty="0"/>
              <a:t>positioning</a:t>
            </a:r>
            <a:br>
              <a:rPr lang="en-AS" dirty="0"/>
            </a:br>
            <a:endParaRPr lang="en-AS" dirty="0"/>
          </a:p>
          <a:p>
            <a:r>
              <a:rPr lang="en-US" dirty="0"/>
              <a:t>Price elasticity ? </a:t>
            </a:r>
            <a:r>
              <a:rPr lang="en-AS" dirty="0"/>
              <a:t>How about ZERO ? </a:t>
            </a:r>
            <a:br>
              <a:rPr lang="en-AS" dirty="0"/>
            </a:br>
            <a:endParaRPr lang="en-US" sz="1400" dirty="0"/>
          </a:p>
          <a:p>
            <a:pPr lvl="1"/>
            <a:r>
              <a:rPr lang="en-US" sz="2800" dirty="0"/>
              <a:t>No barrier for use (Google, Facebook, TikTok, Zoom, </a:t>
            </a:r>
            <a:r>
              <a:rPr lang="en-AS" sz="2800" dirty="0"/>
              <a:t>L</a:t>
            </a:r>
            <a:r>
              <a:rPr lang="en-US" sz="2800" dirty="0" err="1"/>
              <a:t>inkedIn</a:t>
            </a:r>
            <a:r>
              <a:rPr lang="en-US" sz="2800" dirty="0"/>
              <a:t>, </a:t>
            </a:r>
            <a:r>
              <a:rPr lang="en-AS" sz="2800" dirty="0"/>
              <a:t>Waze, WhatsApp, </a:t>
            </a:r>
            <a:r>
              <a:rPr lang="en-US" sz="2800" dirty="0"/>
              <a:t>….) </a:t>
            </a:r>
            <a:br>
              <a:rPr lang="en-AS" sz="2800" dirty="0"/>
            </a:br>
            <a:endParaRPr lang="en-US" sz="1400" dirty="0"/>
          </a:p>
          <a:p>
            <a:pPr lvl="1"/>
            <a:r>
              <a:rPr lang="en-US" sz="2800" dirty="0"/>
              <a:t>But how do you make money? </a:t>
            </a:r>
            <a:endParaRPr lang="en-AS" sz="2800" dirty="0"/>
          </a:p>
          <a:p>
            <a:pPr lvl="2"/>
            <a:r>
              <a:rPr lang="en-AS" sz="2400" dirty="0"/>
              <a:t>Advertising            – Google, Facebook, TikTok.  Need huge scale </a:t>
            </a:r>
          </a:p>
          <a:p>
            <a:pPr lvl="2"/>
            <a:r>
              <a:rPr lang="en-AS" sz="2400" dirty="0"/>
              <a:t>Business features – Zoom.us, LinkedIn, Slack, WhatsApp (delayed)</a:t>
            </a:r>
          </a:p>
          <a:p>
            <a:pPr lvl="2"/>
            <a:r>
              <a:rPr lang="en-AS" sz="2400" dirty="0"/>
              <a:t>Waze - ?? </a:t>
            </a:r>
            <a:br>
              <a:rPr lang="en-AS" sz="2400" dirty="0"/>
            </a:br>
            <a:endParaRPr lang="en-AS" sz="1200" dirty="0"/>
          </a:p>
          <a:p>
            <a:pPr lvl="1"/>
            <a:r>
              <a:rPr lang="en-AS" sz="2800" dirty="0"/>
              <a:t>Advertising model at small scale – Magazine model, focusing on a small </a:t>
            </a:r>
            <a:r>
              <a:rPr lang="en-US" sz="2800" dirty="0"/>
              <a:t>specialty </a:t>
            </a:r>
            <a:r>
              <a:rPr lang="en-AS" sz="2800" dirty="0"/>
              <a:t>domain</a:t>
            </a:r>
            <a:endParaRPr lang="en-US" sz="2800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92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Price Elasticity – Consumer Pricing (B2C)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722990" cy="5232202"/>
          </a:xfrm>
        </p:spPr>
        <p:txBody>
          <a:bodyPr/>
          <a:lstStyle/>
          <a:p>
            <a:r>
              <a:rPr lang="en-US" dirty="0"/>
              <a:t>Price points for consumer products </a:t>
            </a:r>
          </a:p>
          <a:p>
            <a:r>
              <a:rPr lang="en-US" dirty="0"/>
              <a:t>What is the difference in demand between </a:t>
            </a:r>
          </a:p>
          <a:p>
            <a:pPr lvl="1"/>
            <a:r>
              <a:rPr lang="en-US" dirty="0"/>
              <a:t>$19.95</a:t>
            </a:r>
          </a:p>
          <a:p>
            <a:pPr lvl="1"/>
            <a:r>
              <a:rPr lang="en-US" dirty="0"/>
              <a:t>$29.95</a:t>
            </a:r>
          </a:p>
          <a:p>
            <a:pPr lvl="1"/>
            <a:r>
              <a:rPr lang="en-US" dirty="0"/>
              <a:t>$39.95 </a:t>
            </a:r>
          </a:p>
          <a:p>
            <a:r>
              <a:rPr lang="en-US" dirty="0"/>
              <a:t>The difference in value is that the company needs half the customers to generate same income </a:t>
            </a:r>
          </a:p>
          <a:p>
            <a:r>
              <a:rPr lang="en-AS" dirty="0"/>
              <a:t>Need to test and calculate the curve of </a:t>
            </a:r>
            <a:r>
              <a:rPr lang="en-US" dirty="0"/>
              <a:t>income</a:t>
            </a:r>
            <a:r>
              <a:rPr lang="en-AS" dirty="0"/>
              <a:t> </a:t>
            </a:r>
            <a:br>
              <a:rPr lang="en-AS" dirty="0"/>
            </a:br>
            <a:r>
              <a:rPr lang="en-AS" dirty="0">
                <a:solidFill>
                  <a:schemeClr val="accent1"/>
                </a:solidFill>
              </a:rPr>
              <a:t>(number of deals) x (price)    </a:t>
            </a:r>
            <a:r>
              <a:rPr lang="en-AS" dirty="0"/>
              <a:t>for the various price points </a:t>
            </a:r>
          </a:p>
          <a:p>
            <a:r>
              <a:rPr lang="en-AS" dirty="0"/>
              <a:t>Common wisdom </a:t>
            </a:r>
            <a:r>
              <a:rPr lang="en-US" dirty="0"/>
              <a:t>(</a:t>
            </a:r>
            <a:r>
              <a:rPr lang="en-US" sz="2400" dirty="0"/>
              <a:t>psychological</a:t>
            </a:r>
            <a:r>
              <a:rPr lang="en-US" dirty="0"/>
              <a:t>) </a:t>
            </a:r>
            <a:r>
              <a:rPr lang="en-AS" dirty="0"/>
              <a:t>price points </a:t>
            </a:r>
          </a:p>
          <a:p>
            <a:pPr lvl="1"/>
            <a:r>
              <a:rPr lang="en-AS" dirty="0"/>
              <a:t>Single digit    -   $9.</a:t>
            </a:r>
            <a:r>
              <a:rPr lang="en-AS" sz="1600" dirty="0"/>
              <a:t>95 </a:t>
            </a:r>
            <a:r>
              <a:rPr lang="en-AS" dirty="0"/>
              <a:t> </a:t>
            </a:r>
            <a:r>
              <a:rPr lang="en-US" dirty="0"/>
              <a:t>	</a:t>
            </a:r>
            <a:endParaRPr lang="en-AS" dirty="0"/>
          </a:p>
          <a:p>
            <a:pPr lvl="1"/>
            <a:r>
              <a:rPr lang="en-US" dirty="0"/>
              <a:t>Starts with 1 </a:t>
            </a:r>
            <a:r>
              <a:rPr lang="en-AS" dirty="0"/>
              <a:t> - $19.</a:t>
            </a:r>
            <a:r>
              <a:rPr lang="en-AS" sz="1400" dirty="0"/>
              <a:t>95 </a:t>
            </a:r>
            <a:endParaRPr lang="en-IL" sz="1400" dirty="0"/>
          </a:p>
          <a:p>
            <a:pPr lvl="1"/>
            <a:r>
              <a:rPr lang="en-IL" dirty="0"/>
              <a:t>Mid way 	- </a:t>
            </a:r>
            <a:r>
              <a:rPr lang="en-AS" dirty="0"/>
              <a:t>$49.</a:t>
            </a:r>
            <a:r>
              <a:rPr lang="en-AS" sz="1200" dirty="0"/>
              <a:t>95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37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EC435A-5F4B-401D-92E9-5EFA3AF401CD}"/>
              </a:ext>
            </a:extLst>
          </p:cNvPr>
          <p:cNvGrpSpPr/>
          <p:nvPr/>
        </p:nvGrpSpPr>
        <p:grpSpPr>
          <a:xfrm>
            <a:off x="952510" y="2292970"/>
            <a:ext cx="1866019" cy="3261195"/>
            <a:chOff x="1570053" y="3781277"/>
            <a:chExt cx="3077204" cy="5377953"/>
          </a:xfrm>
        </p:grpSpPr>
        <p:sp>
          <p:nvSpPr>
            <p:cNvPr id="9" name="object 9"/>
            <p:cNvSpPr txBox="1"/>
            <p:nvPr/>
          </p:nvSpPr>
          <p:spPr>
            <a:xfrm>
              <a:off x="1696295" y="7720617"/>
              <a:ext cx="2528564" cy="1438613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Yonatan</a:t>
              </a:r>
              <a:r>
                <a:rPr kumimoji="0" sz="1600" b="1" i="0" u="none" strike="noStrike" kern="1200" cap="none" spc="-91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Stern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Founder</a:t>
              </a:r>
              <a:endParaRPr kumimoji="0" lang="en-US" sz="1600" b="0" i="0" u="none" strike="noStrike" kern="120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CEO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537C5-8E67-48C9-9B2A-649D9A56F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2" t="3920" r="20696" b="4777"/>
            <a:stretch/>
          </p:blipFill>
          <p:spPr>
            <a:xfrm>
              <a:off x="1570053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938" y="795159"/>
            <a:ext cx="574669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The</a:t>
            </a:r>
            <a:r>
              <a:rPr spc="3" dirty="0"/>
              <a:t> </a:t>
            </a:r>
            <a:r>
              <a:rPr dirty="0"/>
              <a:t>SmartUp</a:t>
            </a:r>
            <a:r>
              <a:rPr spc="3" dirty="0"/>
              <a:t> </a:t>
            </a:r>
            <a:r>
              <a:rPr lang="en-US" spc="3" dirty="0"/>
              <a:t>Founding </a:t>
            </a:r>
            <a:r>
              <a:rPr spc="-576" dirty="0"/>
              <a:t>T</a:t>
            </a:r>
            <a:r>
              <a:rPr spc="-88" dirty="0"/>
              <a:t>e</a:t>
            </a:r>
            <a:r>
              <a:rPr spc="-12" dirty="0"/>
              <a:t>am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ED434E-F38E-4C1A-BAED-80CCBCE077E8}"/>
              </a:ext>
            </a:extLst>
          </p:cNvPr>
          <p:cNvGrpSpPr/>
          <p:nvPr/>
        </p:nvGrpSpPr>
        <p:grpSpPr>
          <a:xfrm>
            <a:off x="3058224" y="2292970"/>
            <a:ext cx="1866019" cy="3222723"/>
            <a:chOff x="5042532" y="3781277"/>
            <a:chExt cx="3077204" cy="5314508"/>
          </a:xfrm>
        </p:grpSpPr>
        <p:sp>
          <p:nvSpPr>
            <p:cNvPr id="10" name="object 10"/>
            <p:cNvSpPr txBox="1"/>
            <p:nvPr/>
          </p:nvSpPr>
          <p:spPr>
            <a:xfrm>
              <a:off x="5316211" y="7720616"/>
              <a:ext cx="2114448" cy="1375169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Libby</a:t>
              </a:r>
              <a:r>
                <a:rPr kumimoji="0" sz="1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Molad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COO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E3ADEB-57BC-41B8-997B-BAD0F8B71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5" t="4987" r="28845" b="33390"/>
            <a:stretch/>
          </p:blipFill>
          <p:spPr>
            <a:xfrm>
              <a:off x="5042532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B6F0E3-FA14-4C7B-8B50-56A015E49578}"/>
              </a:ext>
            </a:extLst>
          </p:cNvPr>
          <p:cNvGrpSpPr/>
          <p:nvPr/>
        </p:nvGrpSpPr>
        <p:grpSpPr>
          <a:xfrm>
            <a:off x="5168183" y="2287620"/>
            <a:ext cx="1866019" cy="3247309"/>
            <a:chOff x="8522010" y="3772455"/>
            <a:chExt cx="3077204" cy="5355052"/>
          </a:xfrm>
        </p:grpSpPr>
        <p:sp>
          <p:nvSpPr>
            <p:cNvPr id="11" name="object 11"/>
            <p:cNvSpPr txBox="1"/>
            <p:nvPr/>
          </p:nvSpPr>
          <p:spPr>
            <a:xfrm>
              <a:off x="8522010" y="7688895"/>
              <a:ext cx="3060700" cy="1438612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Ayala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Dinur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12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Turgeman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CFO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6DC987-E2F5-4BC9-8A61-E9AB22DFC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1" t="5376" r="22790" b="12257"/>
            <a:stretch/>
          </p:blipFill>
          <p:spPr>
            <a:xfrm>
              <a:off x="8522010" y="3772455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5C167A-2AF8-42BB-8B42-F8FFA990E891}"/>
              </a:ext>
            </a:extLst>
          </p:cNvPr>
          <p:cNvGrpSpPr/>
          <p:nvPr/>
        </p:nvGrpSpPr>
        <p:grpSpPr>
          <a:xfrm>
            <a:off x="8631534" y="592852"/>
            <a:ext cx="3279112" cy="924448"/>
            <a:chOff x="1968299" y="3257400"/>
            <a:chExt cx="9374128" cy="278130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C7CEE06E-0AAE-4CC1-B311-B245EB24FAFC}"/>
                </a:ext>
              </a:extLst>
            </p:cNvPr>
            <p:cNvSpPr/>
            <p:nvPr/>
          </p:nvSpPr>
          <p:spPr>
            <a:xfrm>
              <a:off x="1968299" y="3257400"/>
              <a:ext cx="2792730" cy="2781300"/>
            </a:xfrm>
            <a:custGeom>
              <a:avLst/>
              <a:gdLst/>
              <a:ahLst/>
              <a:cxnLst/>
              <a:rect l="l" t="t" r="r" b="b"/>
              <a:pathLst>
                <a:path w="2792729" h="2781300">
                  <a:moveTo>
                    <a:pt x="2508136" y="0"/>
                  </a:moveTo>
                  <a:lnTo>
                    <a:pt x="284555" y="0"/>
                  </a:lnTo>
                  <a:lnTo>
                    <a:pt x="237463" y="12700"/>
                  </a:lnTo>
                  <a:lnTo>
                    <a:pt x="193134" y="25400"/>
                  </a:lnTo>
                  <a:lnTo>
                    <a:pt x="152087" y="50800"/>
                  </a:lnTo>
                  <a:lnTo>
                    <a:pt x="114836" y="76200"/>
                  </a:lnTo>
                  <a:lnTo>
                    <a:pt x="81899" y="114300"/>
                  </a:lnTo>
                  <a:lnTo>
                    <a:pt x="53793" y="152400"/>
                  </a:lnTo>
                  <a:lnTo>
                    <a:pt x="31033" y="190500"/>
                  </a:lnTo>
                  <a:lnTo>
                    <a:pt x="14137" y="228600"/>
                  </a:lnTo>
                  <a:lnTo>
                    <a:pt x="3620" y="279400"/>
                  </a:lnTo>
                  <a:lnTo>
                    <a:pt x="0" y="330200"/>
                  </a:lnTo>
                  <a:lnTo>
                    <a:pt x="0" y="2463800"/>
                  </a:lnTo>
                  <a:lnTo>
                    <a:pt x="376" y="2463800"/>
                  </a:lnTo>
                  <a:lnTo>
                    <a:pt x="5972" y="2514600"/>
                  </a:lnTo>
                  <a:lnTo>
                    <a:pt x="17932" y="2565400"/>
                  </a:lnTo>
                  <a:lnTo>
                    <a:pt x="35782" y="2603500"/>
                  </a:lnTo>
                  <a:lnTo>
                    <a:pt x="59051" y="2641600"/>
                  </a:lnTo>
                  <a:lnTo>
                    <a:pt x="87264" y="2679700"/>
                  </a:lnTo>
                  <a:lnTo>
                    <a:pt x="119949" y="2705100"/>
                  </a:lnTo>
                  <a:lnTo>
                    <a:pt x="156633" y="2730500"/>
                  </a:lnTo>
                  <a:lnTo>
                    <a:pt x="196843" y="2755900"/>
                  </a:lnTo>
                  <a:lnTo>
                    <a:pt x="240105" y="2768600"/>
                  </a:lnTo>
                  <a:lnTo>
                    <a:pt x="285947" y="2781300"/>
                  </a:lnTo>
                  <a:lnTo>
                    <a:pt x="1327729" y="2781300"/>
                  </a:lnTo>
                  <a:lnTo>
                    <a:pt x="1327729" y="2438400"/>
                  </a:lnTo>
                  <a:lnTo>
                    <a:pt x="1062743" y="2438400"/>
                  </a:lnTo>
                  <a:lnTo>
                    <a:pt x="1048490" y="2425700"/>
                  </a:lnTo>
                  <a:lnTo>
                    <a:pt x="1037936" y="2400300"/>
                  </a:lnTo>
                  <a:lnTo>
                    <a:pt x="1033675" y="2400300"/>
                  </a:lnTo>
                  <a:lnTo>
                    <a:pt x="1032429" y="2387600"/>
                  </a:lnTo>
                  <a:lnTo>
                    <a:pt x="1030743" y="2387600"/>
                  </a:lnTo>
                  <a:lnTo>
                    <a:pt x="1030335" y="2374900"/>
                  </a:lnTo>
                  <a:lnTo>
                    <a:pt x="1029832" y="2374900"/>
                  </a:lnTo>
                  <a:lnTo>
                    <a:pt x="1029246" y="2362200"/>
                  </a:lnTo>
                  <a:lnTo>
                    <a:pt x="1023013" y="2311400"/>
                  </a:lnTo>
                  <a:lnTo>
                    <a:pt x="1013628" y="2260600"/>
                  </a:lnTo>
                  <a:lnTo>
                    <a:pt x="1001197" y="2222500"/>
                  </a:lnTo>
                  <a:lnTo>
                    <a:pt x="985826" y="2171700"/>
                  </a:lnTo>
                  <a:lnTo>
                    <a:pt x="967624" y="2120900"/>
                  </a:lnTo>
                  <a:lnTo>
                    <a:pt x="946696" y="2082800"/>
                  </a:lnTo>
                  <a:lnTo>
                    <a:pt x="923150" y="2044700"/>
                  </a:lnTo>
                  <a:lnTo>
                    <a:pt x="897092" y="1993900"/>
                  </a:lnTo>
                  <a:lnTo>
                    <a:pt x="868629" y="1955800"/>
                  </a:lnTo>
                  <a:lnTo>
                    <a:pt x="837869" y="1930400"/>
                  </a:lnTo>
                  <a:lnTo>
                    <a:pt x="804917" y="1892300"/>
                  </a:lnTo>
                  <a:lnTo>
                    <a:pt x="796498" y="1879600"/>
                  </a:lnTo>
                  <a:lnTo>
                    <a:pt x="788182" y="1879600"/>
                  </a:lnTo>
                  <a:lnTo>
                    <a:pt x="779965" y="1866900"/>
                  </a:lnTo>
                  <a:lnTo>
                    <a:pt x="771840" y="1854200"/>
                  </a:lnTo>
                  <a:lnTo>
                    <a:pt x="738865" y="1828800"/>
                  </a:lnTo>
                  <a:lnTo>
                    <a:pt x="707697" y="1790700"/>
                  </a:lnTo>
                  <a:lnTo>
                    <a:pt x="678409" y="1752600"/>
                  </a:lnTo>
                  <a:lnTo>
                    <a:pt x="651074" y="1714500"/>
                  </a:lnTo>
                  <a:lnTo>
                    <a:pt x="625765" y="1676400"/>
                  </a:lnTo>
                  <a:lnTo>
                    <a:pt x="602557" y="1638300"/>
                  </a:lnTo>
                  <a:lnTo>
                    <a:pt x="581521" y="1587500"/>
                  </a:lnTo>
                  <a:lnTo>
                    <a:pt x="563068" y="1549400"/>
                  </a:lnTo>
                  <a:lnTo>
                    <a:pt x="546850" y="1498600"/>
                  </a:lnTo>
                  <a:lnTo>
                    <a:pt x="532935" y="1460500"/>
                  </a:lnTo>
                  <a:lnTo>
                    <a:pt x="521395" y="1409700"/>
                  </a:lnTo>
                  <a:lnTo>
                    <a:pt x="512297" y="1358900"/>
                  </a:lnTo>
                  <a:lnTo>
                    <a:pt x="505713" y="1320800"/>
                  </a:lnTo>
                  <a:lnTo>
                    <a:pt x="501711" y="1270000"/>
                  </a:lnTo>
                  <a:lnTo>
                    <a:pt x="500361" y="1219200"/>
                  </a:lnTo>
                  <a:lnTo>
                    <a:pt x="501520" y="1168400"/>
                  </a:lnTo>
                  <a:lnTo>
                    <a:pt x="504955" y="1130300"/>
                  </a:lnTo>
                  <a:lnTo>
                    <a:pt x="510610" y="1079500"/>
                  </a:lnTo>
                  <a:lnTo>
                    <a:pt x="518424" y="1041400"/>
                  </a:lnTo>
                  <a:lnTo>
                    <a:pt x="526514" y="1003300"/>
                  </a:lnTo>
                  <a:lnTo>
                    <a:pt x="536017" y="965200"/>
                  </a:lnTo>
                  <a:lnTo>
                    <a:pt x="546907" y="927100"/>
                  </a:lnTo>
                  <a:lnTo>
                    <a:pt x="559155" y="901700"/>
                  </a:lnTo>
                  <a:lnTo>
                    <a:pt x="577059" y="850900"/>
                  </a:lnTo>
                  <a:lnTo>
                    <a:pt x="597133" y="812800"/>
                  </a:lnTo>
                  <a:lnTo>
                    <a:pt x="619308" y="774700"/>
                  </a:lnTo>
                  <a:lnTo>
                    <a:pt x="643514" y="736600"/>
                  </a:lnTo>
                  <a:lnTo>
                    <a:pt x="669681" y="698500"/>
                  </a:lnTo>
                  <a:lnTo>
                    <a:pt x="697739" y="660400"/>
                  </a:lnTo>
                  <a:lnTo>
                    <a:pt x="727618" y="622300"/>
                  </a:lnTo>
                  <a:lnTo>
                    <a:pt x="759248" y="584200"/>
                  </a:lnTo>
                  <a:lnTo>
                    <a:pt x="792560" y="558800"/>
                  </a:lnTo>
                  <a:lnTo>
                    <a:pt x="827484" y="520700"/>
                  </a:lnTo>
                  <a:lnTo>
                    <a:pt x="863949" y="495300"/>
                  </a:lnTo>
                  <a:lnTo>
                    <a:pt x="901886" y="469900"/>
                  </a:lnTo>
                  <a:lnTo>
                    <a:pt x="941225" y="444500"/>
                  </a:lnTo>
                  <a:lnTo>
                    <a:pt x="981896" y="419100"/>
                  </a:lnTo>
                  <a:lnTo>
                    <a:pt x="1023830" y="406400"/>
                  </a:lnTo>
                  <a:lnTo>
                    <a:pt x="1066955" y="381000"/>
                  </a:lnTo>
                  <a:lnTo>
                    <a:pt x="1202786" y="342900"/>
                  </a:lnTo>
                  <a:lnTo>
                    <a:pt x="1249981" y="330200"/>
                  </a:lnTo>
                  <a:lnTo>
                    <a:pt x="1298019" y="330200"/>
                  </a:lnTo>
                  <a:lnTo>
                    <a:pt x="1346830" y="317500"/>
                  </a:lnTo>
                  <a:lnTo>
                    <a:pt x="2791784" y="317500"/>
                  </a:lnTo>
                  <a:lnTo>
                    <a:pt x="2789069" y="279400"/>
                  </a:lnTo>
                  <a:lnTo>
                    <a:pt x="2778553" y="228600"/>
                  </a:lnTo>
                  <a:lnTo>
                    <a:pt x="2761658" y="190500"/>
                  </a:lnTo>
                  <a:lnTo>
                    <a:pt x="2738899" y="152400"/>
                  </a:lnTo>
                  <a:lnTo>
                    <a:pt x="2710793" y="114300"/>
                  </a:lnTo>
                  <a:lnTo>
                    <a:pt x="2677857" y="76200"/>
                  </a:lnTo>
                  <a:lnTo>
                    <a:pt x="2640607" y="50800"/>
                  </a:lnTo>
                  <a:lnTo>
                    <a:pt x="2599559" y="25400"/>
                  </a:lnTo>
                  <a:lnTo>
                    <a:pt x="2555230" y="12700"/>
                  </a:lnTo>
                  <a:lnTo>
                    <a:pt x="2508136" y="0"/>
                  </a:lnTo>
                  <a:close/>
                </a:path>
                <a:path w="2792729" h="2781300">
                  <a:moveTo>
                    <a:pt x="2155107" y="1219200"/>
                  </a:moveTo>
                  <a:lnTo>
                    <a:pt x="1953951" y="1219200"/>
                  </a:lnTo>
                  <a:lnTo>
                    <a:pt x="1975761" y="1231900"/>
                  </a:lnTo>
                  <a:lnTo>
                    <a:pt x="1990464" y="1257300"/>
                  </a:lnTo>
                  <a:lnTo>
                    <a:pt x="1995855" y="1282700"/>
                  </a:lnTo>
                  <a:lnTo>
                    <a:pt x="1992514" y="1308100"/>
                  </a:lnTo>
                  <a:lnTo>
                    <a:pt x="1983194" y="1320800"/>
                  </a:lnTo>
                  <a:lnTo>
                    <a:pt x="1968949" y="1346200"/>
                  </a:lnTo>
                  <a:lnTo>
                    <a:pt x="1950830" y="1346200"/>
                  </a:lnTo>
                  <a:lnTo>
                    <a:pt x="1925263" y="1358900"/>
                  </a:lnTo>
                  <a:lnTo>
                    <a:pt x="1875406" y="1384300"/>
                  </a:lnTo>
                  <a:lnTo>
                    <a:pt x="1827504" y="1409700"/>
                  </a:lnTo>
                  <a:lnTo>
                    <a:pt x="1781686" y="1435100"/>
                  </a:lnTo>
                  <a:lnTo>
                    <a:pt x="1759621" y="1460500"/>
                  </a:lnTo>
                  <a:lnTo>
                    <a:pt x="1738226" y="1473200"/>
                  </a:lnTo>
                  <a:lnTo>
                    <a:pt x="1717452" y="1498600"/>
                  </a:lnTo>
                  <a:lnTo>
                    <a:pt x="1697327" y="1511300"/>
                  </a:lnTo>
                  <a:lnTo>
                    <a:pt x="1677875" y="1524000"/>
                  </a:lnTo>
                  <a:lnTo>
                    <a:pt x="1659116" y="1549400"/>
                  </a:lnTo>
                  <a:lnTo>
                    <a:pt x="1641080" y="1574800"/>
                  </a:lnTo>
                  <a:lnTo>
                    <a:pt x="1623791" y="1587500"/>
                  </a:lnTo>
                  <a:lnTo>
                    <a:pt x="1607270" y="1612900"/>
                  </a:lnTo>
                  <a:lnTo>
                    <a:pt x="1591471" y="1638300"/>
                  </a:lnTo>
                  <a:lnTo>
                    <a:pt x="1576491" y="1663700"/>
                  </a:lnTo>
                  <a:lnTo>
                    <a:pt x="1562351" y="1676400"/>
                  </a:lnTo>
                  <a:lnTo>
                    <a:pt x="1536567" y="1727200"/>
                  </a:lnTo>
                  <a:lnTo>
                    <a:pt x="1514308" y="1778000"/>
                  </a:lnTo>
                  <a:lnTo>
                    <a:pt x="1498888" y="1828800"/>
                  </a:lnTo>
                  <a:lnTo>
                    <a:pt x="1493660" y="1841500"/>
                  </a:lnTo>
                  <a:lnTo>
                    <a:pt x="1483640" y="1879600"/>
                  </a:lnTo>
                  <a:lnTo>
                    <a:pt x="1478750" y="1892300"/>
                  </a:lnTo>
                  <a:lnTo>
                    <a:pt x="1474418" y="1905000"/>
                  </a:lnTo>
                  <a:lnTo>
                    <a:pt x="1470647" y="1930400"/>
                  </a:lnTo>
                  <a:lnTo>
                    <a:pt x="1467442" y="1943100"/>
                  </a:lnTo>
                  <a:lnTo>
                    <a:pt x="1466177" y="1955800"/>
                  </a:lnTo>
                  <a:lnTo>
                    <a:pt x="1465425" y="1968500"/>
                  </a:lnTo>
                  <a:lnTo>
                    <a:pt x="1465064" y="1981200"/>
                  </a:lnTo>
                  <a:lnTo>
                    <a:pt x="1464971" y="2781300"/>
                  </a:lnTo>
                  <a:lnTo>
                    <a:pt x="2508762" y="2781300"/>
                  </a:lnTo>
                  <a:lnTo>
                    <a:pt x="2556416" y="2768600"/>
                  </a:lnTo>
                  <a:lnTo>
                    <a:pt x="2601218" y="2755900"/>
                  </a:lnTo>
                  <a:lnTo>
                    <a:pt x="2642632" y="2730500"/>
                  </a:lnTo>
                  <a:lnTo>
                    <a:pt x="2680123" y="2705100"/>
                  </a:lnTo>
                  <a:lnTo>
                    <a:pt x="2713152" y="2667000"/>
                  </a:lnTo>
                  <a:lnTo>
                    <a:pt x="2741185" y="2628900"/>
                  </a:lnTo>
                  <a:lnTo>
                    <a:pt x="2763685" y="2590800"/>
                  </a:lnTo>
                  <a:lnTo>
                    <a:pt x="2776084" y="2552700"/>
                  </a:lnTo>
                  <a:lnTo>
                    <a:pt x="2785180" y="2527300"/>
                  </a:lnTo>
                  <a:lnTo>
                    <a:pt x="2790780" y="2489200"/>
                  </a:lnTo>
                  <a:lnTo>
                    <a:pt x="2792689" y="2451100"/>
                  </a:lnTo>
                  <a:lnTo>
                    <a:pt x="2792689" y="2438400"/>
                  </a:lnTo>
                  <a:lnTo>
                    <a:pt x="1667200" y="2438400"/>
                  </a:lnTo>
                  <a:lnTo>
                    <a:pt x="1645618" y="2425700"/>
                  </a:lnTo>
                  <a:lnTo>
                    <a:pt x="1630828" y="2400300"/>
                  </a:lnTo>
                  <a:lnTo>
                    <a:pt x="1624924" y="2374900"/>
                  </a:lnTo>
                  <a:lnTo>
                    <a:pt x="1625207" y="2362200"/>
                  </a:lnTo>
                  <a:lnTo>
                    <a:pt x="1625720" y="2362200"/>
                  </a:lnTo>
                  <a:lnTo>
                    <a:pt x="1626302" y="2349500"/>
                  </a:lnTo>
                  <a:lnTo>
                    <a:pt x="1626948" y="2349500"/>
                  </a:lnTo>
                  <a:lnTo>
                    <a:pt x="1627657" y="2336800"/>
                  </a:lnTo>
                  <a:lnTo>
                    <a:pt x="1633963" y="2286000"/>
                  </a:lnTo>
                  <a:lnTo>
                    <a:pt x="1642823" y="2235200"/>
                  </a:lnTo>
                  <a:lnTo>
                    <a:pt x="1654165" y="2197100"/>
                  </a:lnTo>
                  <a:lnTo>
                    <a:pt x="1667916" y="2146300"/>
                  </a:lnTo>
                  <a:lnTo>
                    <a:pt x="1684004" y="2108200"/>
                  </a:lnTo>
                  <a:lnTo>
                    <a:pt x="1702356" y="2057400"/>
                  </a:lnTo>
                  <a:lnTo>
                    <a:pt x="1725011" y="2019300"/>
                  </a:lnTo>
                  <a:lnTo>
                    <a:pt x="1750212" y="1968500"/>
                  </a:lnTo>
                  <a:lnTo>
                    <a:pt x="1777867" y="1930400"/>
                  </a:lnTo>
                  <a:lnTo>
                    <a:pt x="1807881" y="1879600"/>
                  </a:lnTo>
                  <a:lnTo>
                    <a:pt x="1840161" y="1841500"/>
                  </a:lnTo>
                  <a:lnTo>
                    <a:pt x="1874613" y="1803400"/>
                  </a:lnTo>
                  <a:lnTo>
                    <a:pt x="1892080" y="1790700"/>
                  </a:lnTo>
                  <a:lnTo>
                    <a:pt x="1910000" y="1778000"/>
                  </a:lnTo>
                  <a:lnTo>
                    <a:pt x="1928393" y="1752600"/>
                  </a:lnTo>
                  <a:lnTo>
                    <a:pt x="1947249" y="1739900"/>
                  </a:lnTo>
                  <a:lnTo>
                    <a:pt x="1979240" y="1701800"/>
                  </a:lnTo>
                  <a:lnTo>
                    <a:pt x="2008845" y="1663700"/>
                  </a:lnTo>
                  <a:lnTo>
                    <a:pt x="2036051" y="1625600"/>
                  </a:lnTo>
                  <a:lnTo>
                    <a:pt x="2060748" y="1587500"/>
                  </a:lnTo>
                  <a:lnTo>
                    <a:pt x="2082827" y="1536700"/>
                  </a:lnTo>
                  <a:lnTo>
                    <a:pt x="2102181" y="1498600"/>
                  </a:lnTo>
                  <a:lnTo>
                    <a:pt x="2118699" y="1447800"/>
                  </a:lnTo>
                  <a:lnTo>
                    <a:pt x="2132273" y="1409700"/>
                  </a:lnTo>
                  <a:lnTo>
                    <a:pt x="2142794" y="1358900"/>
                  </a:lnTo>
                  <a:lnTo>
                    <a:pt x="2150154" y="1308100"/>
                  </a:lnTo>
                  <a:lnTo>
                    <a:pt x="2152306" y="1282700"/>
                  </a:lnTo>
                  <a:lnTo>
                    <a:pt x="2153855" y="1257300"/>
                  </a:lnTo>
                  <a:lnTo>
                    <a:pt x="2154792" y="1244600"/>
                  </a:lnTo>
                  <a:lnTo>
                    <a:pt x="2155107" y="1219200"/>
                  </a:lnTo>
                  <a:close/>
                </a:path>
                <a:path w="2792729" h="2781300">
                  <a:moveTo>
                    <a:pt x="1537505" y="469900"/>
                  </a:moveTo>
                  <a:lnTo>
                    <a:pt x="1246632" y="469900"/>
                  </a:lnTo>
                  <a:lnTo>
                    <a:pt x="1152192" y="495300"/>
                  </a:lnTo>
                  <a:lnTo>
                    <a:pt x="1106899" y="520700"/>
                  </a:lnTo>
                  <a:lnTo>
                    <a:pt x="1063033" y="533400"/>
                  </a:lnTo>
                  <a:lnTo>
                    <a:pt x="1020699" y="558800"/>
                  </a:lnTo>
                  <a:lnTo>
                    <a:pt x="980002" y="584200"/>
                  </a:lnTo>
                  <a:lnTo>
                    <a:pt x="941050" y="609600"/>
                  </a:lnTo>
                  <a:lnTo>
                    <a:pt x="903947" y="635000"/>
                  </a:lnTo>
                  <a:lnTo>
                    <a:pt x="868799" y="673100"/>
                  </a:lnTo>
                  <a:lnTo>
                    <a:pt x="835712" y="711200"/>
                  </a:lnTo>
                  <a:lnTo>
                    <a:pt x="804792" y="736600"/>
                  </a:lnTo>
                  <a:lnTo>
                    <a:pt x="776145" y="774700"/>
                  </a:lnTo>
                  <a:lnTo>
                    <a:pt x="749877" y="825500"/>
                  </a:lnTo>
                  <a:lnTo>
                    <a:pt x="726093" y="863600"/>
                  </a:lnTo>
                  <a:lnTo>
                    <a:pt x="704900" y="901700"/>
                  </a:lnTo>
                  <a:lnTo>
                    <a:pt x="691212" y="939800"/>
                  </a:lnTo>
                  <a:lnTo>
                    <a:pt x="678981" y="965200"/>
                  </a:lnTo>
                  <a:lnTo>
                    <a:pt x="668247" y="1003300"/>
                  </a:lnTo>
                  <a:lnTo>
                    <a:pt x="659047" y="1041400"/>
                  </a:lnTo>
                  <a:lnTo>
                    <a:pt x="649761" y="1079500"/>
                  </a:lnTo>
                  <a:lnTo>
                    <a:pt x="643049" y="1130300"/>
                  </a:lnTo>
                  <a:lnTo>
                    <a:pt x="638963" y="1168400"/>
                  </a:lnTo>
                  <a:lnTo>
                    <a:pt x="637582" y="1219200"/>
                  </a:lnTo>
                  <a:lnTo>
                    <a:pt x="639375" y="1270000"/>
                  </a:lnTo>
                  <a:lnTo>
                    <a:pt x="644676" y="1320800"/>
                  </a:lnTo>
                  <a:lnTo>
                    <a:pt x="653369" y="1371600"/>
                  </a:lnTo>
                  <a:lnTo>
                    <a:pt x="665335" y="1422400"/>
                  </a:lnTo>
                  <a:lnTo>
                    <a:pt x="680458" y="1473200"/>
                  </a:lnTo>
                  <a:lnTo>
                    <a:pt x="698621" y="1511300"/>
                  </a:lnTo>
                  <a:lnTo>
                    <a:pt x="719707" y="1562100"/>
                  </a:lnTo>
                  <a:lnTo>
                    <a:pt x="743599" y="1600200"/>
                  </a:lnTo>
                  <a:lnTo>
                    <a:pt x="770179" y="1651000"/>
                  </a:lnTo>
                  <a:lnTo>
                    <a:pt x="799332" y="1689100"/>
                  </a:lnTo>
                  <a:lnTo>
                    <a:pt x="830939" y="1727200"/>
                  </a:lnTo>
                  <a:lnTo>
                    <a:pt x="864884" y="1765300"/>
                  </a:lnTo>
                  <a:lnTo>
                    <a:pt x="873658" y="1765300"/>
                  </a:lnTo>
                  <a:lnTo>
                    <a:pt x="882098" y="1778000"/>
                  </a:lnTo>
                  <a:lnTo>
                    <a:pt x="890436" y="1778000"/>
                  </a:lnTo>
                  <a:lnTo>
                    <a:pt x="898684" y="1790700"/>
                  </a:lnTo>
                  <a:lnTo>
                    <a:pt x="931631" y="1828800"/>
                  </a:lnTo>
                  <a:lnTo>
                    <a:pt x="962715" y="1854200"/>
                  </a:lnTo>
                  <a:lnTo>
                    <a:pt x="991926" y="1892300"/>
                  </a:lnTo>
                  <a:lnTo>
                    <a:pt x="1019191" y="1930400"/>
                  </a:lnTo>
                  <a:lnTo>
                    <a:pt x="1044438" y="1981200"/>
                  </a:lnTo>
                  <a:lnTo>
                    <a:pt x="1067593" y="2019300"/>
                  </a:lnTo>
                  <a:lnTo>
                    <a:pt x="1088584" y="2057400"/>
                  </a:lnTo>
                  <a:lnTo>
                    <a:pt x="1107591" y="2108200"/>
                  </a:lnTo>
                  <a:lnTo>
                    <a:pt x="1124215" y="2146300"/>
                  </a:lnTo>
                  <a:lnTo>
                    <a:pt x="1138379" y="2197100"/>
                  </a:lnTo>
                  <a:lnTo>
                    <a:pt x="1150007" y="2247900"/>
                  </a:lnTo>
                  <a:lnTo>
                    <a:pt x="1159022" y="2298700"/>
                  </a:lnTo>
                  <a:lnTo>
                    <a:pt x="1161596" y="2311400"/>
                  </a:lnTo>
                  <a:lnTo>
                    <a:pt x="1163821" y="2324100"/>
                  </a:lnTo>
                  <a:lnTo>
                    <a:pt x="1165699" y="2349500"/>
                  </a:lnTo>
                  <a:lnTo>
                    <a:pt x="1167231" y="2362200"/>
                  </a:lnTo>
                  <a:lnTo>
                    <a:pt x="1167618" y="2362200"/>
                  </a:lnTo>
                  <a:lnTo>
                    <a:pt x="1167807" y="2374900"/>
                  </a:lnTo>
                  <a:lnTo>
                    <a:pt x="1162437" y="2400300"/>
                  </a:lnTo>
                  <a:lnTo>
                    <a:pt x="1147734" y="2425700"/>
                  </a:lnTo>
                  <a:lnTo>
                    <a:pt x="1125924" y="2438400"/>
                  </a:lnTo>
                  <a:lnTo>
                    <a:pt x="1327729" y="2438400"/>
                  </a:lnTo>
                  <a:lnTo>
                    <a:pt x="1327729" y="1625600"/>
                  </a:lnTo>
                  <a:lnTo>
                    <a:pt x="1314412" y="1574800"/>
                  </a:lnTo>
                  <a:lnTo>
                    <a:pt x="1297884" y="1524000"/>
                  </a:lnTo>
                  <a:lnTo>
                    <a:pt x="1278267" y="1473200"/>
                  </a:lnTo>
                  <a:lnTo>
                    <a:pt x="1255685" y="1435100"/>
                  </a:lnTo>
                  <a:lnTo>
                    <a:pt x="1230259" y="1384300"/>
                  </a:lnTo>
                  <a:lnTo>
                    <a:pt x="1202112" y="1346200"/>
                  </a:lnTo>
                  <a:lnTo>
                    <a:pt x="1171367" y="1308100"/>
                  </a:lnTo>
                  <a:lnTo>
                    <a:pt x="1138146" y="1270000"/>
                  </a:lnTo>
                  <a:lnTo>
                    <a:pt x="1102572" y="1231900"/>
                  </a:lnTo>
                  <a:lnTo>
                    <a:pt x="1064766" y="1206500"/>
                  </a:lnTo>
                  <a:lnTo>
                    <a:pt x="1024852" y="1168400"/>
                  </a:lnTo>
                  <a:lnTo>
                    <a:pt x="982952" y="1143000"/>
                  </a:lnTo>
                  <a:lnTo>
                    <a:pt x="939188" y="1117600"/>
                  </a:lnTo>
                  <a:lnTo>
                    <a:pt x="893683" y="1104900"/>
                  </a:lnTo>
                  <a:lnTo>
                    <a:pt x="846560" y="1079500"/>
                  </a:lnTo>
                  <a:lnTo>
                    <a:pt x="845073" y="1079500"/>
                  </a:lnTo>
                  <a:lnTo>
                    <a:pt x="827300" y="1066800"/>
                  </a:lnTo>
                  <a:lnTo>
                    <a:pt x="813345" y="1054100"/>
                  </a:lnTo>
                  <a:lnTo>
                    <a:pt x="804226" y="1041400"/>
                  </a:lnTo>
                  <a:lnTo>
                    <a:pt x="800959" y="1016000"/>
                  </a:lnTo>
                  <a:lnTo>
                    <a:pt x="806352" y="990600"/>
                  </a:lnTo>
                  <a:lnTo>
                    <a:pt x="821058" y="965200"/>
                  </a:lnTo>
                  <a:lnTo>
                    <a:pt x="842872" y="952500"/>
                  </a:lnTo>
                  <a:lnTo>
                    <a:pt x="1327729" y="952500"/>
                  </a:lnTo>
                  <a:lnTo>
                    <a:pt x="1327729" y="838200"/>
                  </a:lnTo>
                  <a:lnTo>
                    <a:pt x="1333120" y="812800"/>
                  </a:lnTo>
                  <a:lnTo>
                    <a:pt x="1347822" y="787400"/>
                  </a:lnTo>
                  <a:lnTo>
                    <a:pt x="1369632" y="774700"/>
                  </a:lnTo>
                  <a:lnTo>
                    <a:pt x="2009259" y="774700"/>
                  </a:lnTo>
                  <a:lnTo>
                    <a:pt x="1991413" y="749300"/>
                  </a:lnTo>
                  <a:lnTo>
                    <a:pt x="1962620" y="711200"/>
                  </a:lnTo>
                  <a:lnTo>
                    <a:pt x="1931891" y="685800"/>
                  </a:lnTo>
                  <a:lnTo>
                    <a:pt x="1899313" y="647700"/>
                  </a:lnTo>
                  <a:lnTo>
                    <a:pt x="1864975" y="622300"/>
                  </a:lnTo>
                  <a:lnTo>
                    <a:pt x="1828966" y="596900"/>
                  </a:lnTo>
                  <a:lnTo>
                    <a:pt x="1791373" y="571500"/>
                  </a:lnTo>
                  <a:lnTo>
                    <a:pt x="1752284" y="546100"/>
                  </a:lnTo>
                  <a:lnTo>
                    <a:pt x="1711789" y="533400"/>
                  </a:lnTo>
                  <a:lnTo>
                    <a:pt x="1669976" y="508000"/>
                  </a:lnTo>
                  <a:lnTo>
                    <a:pt x="1582745" y="482600"/>
                  </a:lnTo>
                  <a:lnTo>
                    <a:pt x="1537505" y="469900"/>
                  </a:lnTo>
                  <a:close/>
                </a:path>
                <a:path w="2792729" h="2781300">
                  <a:moveTo>
                    <a:pt x="2791784" y="317500"/>
                  </a:moveTo>
                  <a:lnTo>
                    <a:pt x="1445458" y="317500"/>
                  </a:lnTo>
                  <a:lnTo>
                    <a:pt x="1493881" y="330200"/>
                  </a:lnTo>
                  <a:lnTo>
                    <a:pt x="1541544" y="330200"/>
                  </a:lnTo>
                  <a:lnTo>
                    <a:pt x="1588379" y="342900"/>
                  </a:lnTo>
                  <a:lnTo>
                    <a:pt x="1723236" y="381000"/>
                  </a:lnTo>
                  <a:lnTo>
                    <a:pt x="1766079" y="406400"/>
                  </a:lnTo>
                  <a:lnTo>
                    <a:pt x="1807753" y="419100"/>
                  </a:lnTo>
                  <a:lnTo>
                    <a:pt x="1848191" y="444500"/>
                  </a:lnTo>
                  <a:lnTo>
                    <a:pt x="1887323" y="469900"/>
                  </a:lnTo>
                  <a:lnTo>
                    <a:pt x="1925083" y="495300"/>
                  </a:lnTo>
                  <a:lnTo>
                    <a:pt x="1961402" y="520700"/>
                  </a:lnTo>
                  <a:lnTo>
                    <a:pt x="1996211" y="558800"/>
                  </a:lnTo>
                  <a:lnTo>
                    <a:pt x="2029443" y="584200"/>
                  </a:lnTo>
                  <a:lnTo>
                    <a:pt x="2061030" y="622300"/>
                  </a:lnTo>
                  <a:lnTo>
                    <a:pt x="2090902" y="647700"/>
                  </a:lnTo>
                  <a:lnTo>
                    <a:pt x="2118993" y="685800"/>
                  </a:lnTo>
                  <a:lnTo>
                    <a:pt x="2145234" y="723900"/>
                  </a:lnTo>
                  <a:lnTo>
                    <a:pt x="2169557" y="762000"/>
                  </a:lnTo>
                  <a:lnTo>
                    <a:pt x="2191894" y="800100"/>
                  </a:lnTo>
                  <a:lnTo>
                    <a:pt x="2212176" y="850900"/>
                  </a:lnTo>
                  <a:lnTo>
                    <a:pt x="2230336" y="889000"/>
                  </a:lnTo>
                  <a:lnTo>
                    <a:pt x="2246305" y="939800"/>
                  </a:lnTo>
                  <a:lnTo>
                    <a:pt x="2260015" y="977900"/>
                  </a:lnTo>
                  <a:lnTo>
                    <a:pt x="2271398" y="1028700"/>
                  </a:lnTo>
                  <a:lnTo>
                    <a:pt x="2280386" y="1066800"/>
                  </a:lnTo>
                  <a:lnTo>
                    <a:pt x="2286910" y="1117600"/>
                  </a:lnTo>
                  <a:lnTo>
                    <a:pt x="2290904" y="1168400"/>
                  </a:lnTo>
                  <a:lnTo>
                    <a:pt x="2292238" y="1206500"/>
                  </a:lnTo>
                  <a:lnTo>
                    <a:pt x="2292328" y="1219200"/>
                  </a:lnTo>
                  <a:lnTo>
                    <a:pt x="2292065" y="1244600"/>
                  </a:lnTo>
                  <a:lnTo>
                    <a:pt x="2291277" y="1257300"/>
                  </a:lnTo>
                  <a:lnTo>
                    <a:pt x="2289964" y="1282700"/>
                  </a:lnTo>
                  <a:lnTo>
                    <a:pt x="2288129" y="1308100"/>
                  </a:lnTo>
                  <a:lnTo>
                    <a:pt x="2281976" y="1358900"/>
                  </a:lnTo>
                  <a:lnTo>
                    <a:pt x="2273169" y="1397000"/>
                  </a:lnTo>
                  <a:lnTo>
                    <a:pt x="2261785" y="1447800"/>
                  </a:lnTo>
                  <a:lnTo>
                    <a:pt x="2247900" y="1498600"/>
                  </a:lnTo>
                  <a:lnTo>
                    <a:pt x="2231588" y="1536700"/>
                  </a:lnTo>
                  <a:lnTo>
                    <a:pt x="2212927" y="1587500"/>
                  </a:lnTo>
                  <a:lnTo>
                    <a:pt x="2190252" y="1638300"/>
                  </a:lnTo>
                  <a:lnTo>
                    <a:pt x="2165030" y="1676400"/>
                  </a:lnTo>
                  <a:lnTo>
                    <a:pt x="2137353" y="1727200"/>
                  </a:lnTo>
                  <a:lnTo>
                    <a:pt x="2107314" y="1765300"/>
                  </a:lnTo>
                  <a:lnTo>
                    <a:pt x="2075003" y="1803400"/>
                  </a:lnTo>
                  <a:lnTo>
                    <a:pt x="2040513" y="1841500"/>
                  </a:lnTo>
                  <a:lnTo>
                    <a:pt x="2023108" y="1854200"/>
                  </a:lnTo>
                  <a:lnTo>
                    <a:pt x="2005262" y="1879600"/>
                  </a:lnTo>
                  <a:lnTo>
                    <a:pt x="1986943" y="1892300"/>
                  </a:lnTo>
                  <a:lnTo>
                    <a:pt x="1968159" y="1905000"/>
                  </a:lnTo>
                  <a:lnTo>
                    <a:pt x="1936633" y="1943100"/>
                  </a:lnTo>
                  <a:lnTo>
                    <a:pt x="1907338" y="1981200"/>
                  </a:lnTo>
                  <a:lnTo>
                    <a:pt x="1880379" y="2019300"/>
                  </a:lnTo>
                  <a:lnTo>
                    <a:pt x="1855861" y="2057400"/>
                  </a:lnTo>
                  <a:lnTo>
                    <a:pt x="1833890" y="2108200"/>
                  </a:lnTo>
                  <a:lnTo>
                    <a:pt x="1814571" y="2146300"/>
                  </a:lnTo>
                  <a:lnTo>
                    <a:pt x="1798010" y="2197100"/>
                  </a:lnTo>
                  <a:lnTo>
                    <a:pt x="1784311" y="2235200"/>
                  </a:lnTo>
                  <a:lnTo>
                    <a:pt x="1773581" y="2286000"/>
                  </a:lnTo>
                  <a:lnTo>
                    <a:pt x="1765925" y="2336800"/>
                  </a:lnTo>
                  <a:lnTo>
                    <a:pt x="1764746" y="2349500"/>
                  </a:lnTo>
                  <a:lnTo>
                    <a:pt x="1763708" y="2362200"/>
                  </a:lnTo>
                  <a:lnTo>
                    <a:pt x="1762806" y="2362200"/>
                  </a:lnTo>
                  <a:lnTo>
                    <a:pt x="1762040" y="2374900"/>
                  </a:lnTo>
                  <a:lnTo>
                    <a:pt x="1761883" y="2374900"/>
                  </a:lnTo>
                  <a:lnTo>
                    <a:pt x="1761663" y="2387600"/>
                  </a:lnTo>
                  <a:lnTo>
                    <a:pt x="1759747" y="2387600"/>
                  </a:lnTo>
                  <a:lnTo>
                    <a:pt x="1750591" y="2413000"/>
                  </a:lnTo>
                  <a:lnTo>
                    <a:pt x="1735627" y="2425700"/>
                  </a:lnTo>
                  <a:lnTo>
                    <a:pt x="1716156" y="2438400"/>
                  </a:lnTo>
                  <a:lnTo>
                    <a:pt x="2792689" y="2438400"/>
                  </a:lnTo>
                  <a:lnTo>
                    <a:pt x="2792689" y="330200"/>
                  </a:lnTo>
                  <a:lnTo>
                    <a:pt x="2791784" y="317500"/>
                  </a:lnTo>
                  <a:close/>
                </a:path>
                <a:path w="2792729" h="2781300">
                  <a:moveTo>
                    <a:pt x="2009259" y="774700"/>
                  </a:moveTo>
                  <a:lnTo>
                    <a:pt x="1423065" y="774700"/>
                  </a:lnTo>
                  <a:lnTo>
                    <a:pt x="1434724" y="787400"/>
                  </a:lnTo>
                  <a:lnTo>
                    <a:pt x="1444877" y="787400"/>
                  </a:lnTo>
                  <a:lnTo>
                    <a:pt x="1453247" y="800100"/>
                  </a:lnTo>
                  <a:lnTo>
                    <a:pt x="1459573" y="812800"/>
                  </a:lnTo>
                  <a:lnTo>
                    <a:pt x="1463574" y="825500"/>
                  </a:lnTo>
                  <a:lnTo>
                    <a:pt x="1464971" y="838200"/>
                  </a:lnTo>
                  <a:lnTo>
                    <a:pt x="1464971" y="1574800"/>
                  </a:lnTo>
                  <a:lnTo>
                    <a:pt x="1494236" y="1536700"/>
                  </a:lnTo>
                  <a:lnTo>
                    <a:pt x="1525877" y="1498600"/>
                  </a:lnTo>
                  <a:lnTo>
                    <a:pt x="1559792" y="1460500"/>
                  </a:lnTo>
                  <a:lnTo>
                    <a:pt x="1595885" y="1422400"/>
                  </a:lnTo>
                  <a:lnTo>
                    <a:pt x="1634055" y="1384300"/>
                  </a:lnTo>
                  <a:lnTo>
                    <a:pt x="1674205" y="1346200"/>
                  </a:lnTo>
                  <a:lnTo>
                    <a:pt x="1716235" y="1320800"/>
                  </a:lnTo>
                  <a:lnTo>
                    <a:pt x="1760048" y="1295400"/>
                  </a:lnTo>
                  <a:lnTo>
                    <a:pt x="1805543" y="1270000"/>
                  </a:lnTo>
                  <a:lnTo>
                    <a:pt x="1852623" y="1244600"/>
                  </a:lnTo>
                  <a:lnTo>
                    <a:pt x="1902025" y="1219200"/>
                  </a:lnTo>
                  <a:lnTo>
                    <a:pt x="2155107" y="1219200"/>
                  </a:lnTo>
                  <a:lnTo>
                    <a:pt x="2155001" y="1206500"/>
                  </a:lnTo>
                  <a:lnTo>
                    <a:pt x="2153421" y="1168400"/>
                  </a:lnTo>
                  <a:lnTo>
                    <a:pt x="2148847" y="1117600"/>
                  </a:lnTo>
                  <a:lnTo>
                    <a:pt x="2141454" y="1079500"/>
                  </a:lnTo>
                  <a:lnTo>
                    <a:pt x="2131330" y="1028700"/>
                  </a:lnTo>
                  <a:lnTo>
                    <a:pt x="2118564" y="990600"/>
                  </a:lnTo>
                  <a:lnTo>
                    <a:pt x="2103243" y="939800"/>
                  </a:lnTo>
                  <a:lnTo>
                    <a:pt x="2085456" y="901700"/>
                  </a:lnTo>
                  <a:lnTo>
                    <a:pt x="2065291" y="863600"/>
                  </a:lnTo>
                  <a:lnTo>
                    <a:pt x="2042837" y="825500"/>
                  </a:lnTo>
                  <a:lnTo>
                    <a:pt x="2018182" y="787400"/>
                  </a:lnTo>
                  <a:lnTo>
                    <a:pt x="2009259" y="774700"/>
                  </a:lnTo>
                  <a:close/>
                </a:path>
                <a:path w="2792729" h="2781300">
                  <a:moveTo>
                    <a:pt x="1327729" y="952500"/>
                  </a:moveTo>
                  <a:lnTo>
                    <a:pt x="893187" y="952500"/>
                  </a:lnTo>
                  <a:lnTo>
                    <a:pt x="941001" y="965200"/>
                  </a:lnTo>
                  <a:lnTo>
                    <a:pt x="987427" y="990600"/>
                  </a:lnTo>
                  <a:lnTo>
                    <a:pt x="1032373" y="1016000"/>
                  </a:lnTo>
                  <a:lnTo>
                    <a:pt x="1075748" y="1041400"/>
                  </a:lnTo>
                  <a:lnTo>
                    <a:pt x="1117461" y="1066800"/>
                  </a:lnTo>
                  <a:lnTo>
                    <a:pt x="1157420" y="1104900"/>
                  </a:lnTo>
                  <a:lnTo>
                    <a:pt x="1195535" y="1130300"/>
                  </a:lnTo>
                  <a:lnTo>
                    <a:pt x="1231715" y="1168400"/>
                  </a:lnTo>
                  <a:lnTo>
                    <a:pt x="1265868" y="1206500"/>
                  </a:lnTo>
                  <a:lnTo>
                    <a:pt x="1297903" y="1244600"/>
                  </a:lnTo>
                  <a:lnTo>
                    <a:pt x="1327729" y="1282700"/>
                  </a:lnTo>
                  <a:lnTo>
                    <a:pt x="1327729" y="952500"/>
                  </a:lnTo>
                  <a:close/>
                </a:path>
                <a:path w="2792729" h="2781300">
                  <a:moveTo>
                    <a:pt x="1444217" y="457200"/>
                  </a:moveTo>
                  <a:lnTo>
                    <a:pt x="1345508" y="457200"/>
                  </a:lnTo>
                  <a:lnTo>
                    <a:pt x="1295569" y="469900"/>
                  </a:lnTo>
                  <a:lnTo>
                    <a:pt x="1491300" y="469900"/>
                  </a:lnTo>
                  <a:lnTo>
                    <a:pt x="1444217" y="457200"/>
                  </a:lnTo>
                  <a:close/>
                </a:path>
              </a:pathLst>
            </a:custGeom>
            <a:solidFill>
              <a:srgbClr val="FF6900"/>
            </a:solidFill>
            <a:ln>
              <a:solidFill>
                <a:srgbClr val="FF69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B21F5DB9-0B81-45A2-90F7-D5FA7C823B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2296" y="3677448"/>
              <a:ext cx="5990131" cy="192977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27305A-46C5-4CA3-9078-33EE124A0143}"/>
              </a:ext>
            </a:extLst>
          </p:cNvPr>
          <p:cNvSpPr txBox="1"/>
          <p:nvPr/>
        </p:nvSpPr>
        <p:spPr>
          <a:xfrm>
            <a:off x="8375299" y="5247199"/>
            <a:ext cx="372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Libby@smartupacademy.org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Yonatan@smartupacademy.org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DE8F31-29EE-C685-2451-90C0CF1057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A97A2C-67F7-247C-6390-FF2C8E298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063" y="1425452"/>
            <a:ext cx="7308668" cy="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Sales – Who is the Customer? 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663089"/>
          </a:xfrm>
        </p:spPr>
        <p:txBody>
          <a:bodyPr/>
          <a:lstStyle/>
          <a:p>
            <a:r>
              <a:rPr lang="en-US" dirty="0"/>
              <a:t>When we say “Business to Business” who is the customer? </a:t>
            </a:r>
          </a:p>
          <a:p>
            <a:r>
              <a:rPr lang="en-US" dirty="0"/>
              <a:t>Huge variation, very different buying processes </a:t>
            </a:r>
          </a:p>
          <a:p>
            <a:pPr lvl="1"/>
            <a:r>
              <a:rPr lang="en-US" dirty="0"/>
              <a:t>Very small companies – 1 to 10 employees, similar to consumers </a:t>
            </a:r>
          </a:p>
          <a:p>
            <a:pPr lvl="1"/>
            <a:r>
              <a:rPr lang="en-US" dirty="0"/>
              <a:t>Small companies, less than 100 people – relatively simple buying process</a:t>
            </a:r>
          </a:p>
          <a:p>
            <a:pPr lvl="1"/>
            <a:r>
              <a:rPr lang="en-US" dirty="0"/>
              <a:t>Medium companies – a few hundred to a few thousand employees.  More complex buying process, purchasing dept., legal, security, IT, </a:t>
            </a:r>
          </a:p>
          <a:p>
            <a:pPr lvl="1"/>
            <a:r>
              <a:rPr lang="en-US" dirty="0"/>
              <a:t>Large companies – sale cycle can be years </a:t>
            </a:r>
          </a:p>
          <a:p>
            <a:pPr lvl="1"/>
            <a:r>
              <a:rPr lang="en-US" dirty="0"/>
              <a:t>Hospitals, clinics – highly regulated, safety issues, </a:t>
            </a:r>
          </a:p>
          <a:p>
            <a:pPr lvl="1"/>
            <a:r>
              <a:rPr lang="en-US" dirty="0"/>
              <a:t>Cities – need to publish a tender, can be highly political... </a:t>
            </a:r>
            <a:r>
              <a:rPr lang="en-AS" dirty="0"/>
              <a:t>(recycling..)</a:t>
            </a:r>
            <a:endParaRPr lang="en-US" dirty="0"/>
          </a:p>
          <a:p>
            <a:pPr lvl="1"/>
            <a:r>
              <a:rPr lang="en-US" dirty="0"/>
              <a:t>Government branches – Can be highly political …</a:t>
            </a:r>
          </a:p>
          <a:p>
            <a:pPr lvl="1"/>
            <a:r>
              <a:rPr lang="en-US" dirty="0"/>
              <a:t>K-12 schools – low budget, complex process</a:t>
            </a:r>
          </a:p>
          <a:p>
            <a:pPr lvl="1"/>
            <a:r>
              <a:rPr lang="en-US" dirty="0"/>
              <a:t>Universities and Colleges </a:t>
            </a:r>
          </a:p>
          <a:p>
            <a:pPr lvl="1"/>
            <a:r>
              <a:rPr lang="en-US" dirty="0"/>
              <a:t>Etc. etc. etc.  Each has it unique challenges  </a:t>
            </a:r>
          </a:p>
          <a:p>
            <a:pPr lvl="1"/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683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Sales – Who is the Customer?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047536"/>
          </a:xfrm>
        </p:spPr>
        <p:txBody>
          <a:bodyPr/>
          <a:lstStyle/>
          <a:p>
            <a:r>
              <a:rPr lang="en-US" dirty="0"/>
              <a:t>B2B sales are complex because they are two-dimensional </a:t>
            </a:r>
          </a:p>
          <a:p>
            <a:pPr lvl="1"/>
            <a:r>
              <a:rPr lang="en-US" dirty="0"/>
              <a:t>The first dimension is the company itself, which is the real customer </a:t>
            </a:r>
          </a:p>
          <a:p>
            <a:pPr lvl="1"/>
            <a:r>
              <a:rPr lang="en-US" dirty="0"/>
              <a:t>The second dimension is the people who make the decisions </a:t>
            </a:r>
          </a:p>
          <a:p>
            <a:r>
              <a:rPr lang="en-US" dirty="0"/>
              <a:t>The data to decide if a company can be a prospect is a new frontier of data and insights </a:t>
            </a:r>
          </a:p>
          <a:p>
            <a:r>
              <a:rPr lang="en-US" dirty="0"/>
              <a:t>ZoomInfo “company attributes” </a:t>
            </a:r>
          </a:p>
          <a:p>
            <a:endParaRPr lang="en-US" dirty="0"/>
          </a:p>
          <a:p>
            <a:r>
              <a:rPr lang="en-US" dirty="0"/>
              <a:t>“Intent” to buy is highly revered </a:t>
            </a:r>
          </a:p>
          <a:p>
            <a:endParaRPr lang="en-US" dirty="0"/>
          </a:p>
          <a:p>
            <a:r>
              <a:rPr lang="en-US" dirty="0"/>
              <a:t>A possible tool – Bombora.com  </a:t>
            </a:r>
          </a:p>
          <a:p>
            <a:r>
              <a:rPr lang="en-US" dirty="0"/>
              <a:t>Other tools – G2.com, </a:t>
            </a:r>
            <a:r>
              <a:rPr lang="en-US" dirty="0" err="1"/>
              <a:t>TrustRadius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C9123C-5931-D2C4-8A1B-A645F810E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109" y="4506555"/>
            <a:ext cx="3612814" cy="2319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186A60-C6D8-8DFA-8E56-1161A778A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67" y="3692142"/>
            <a:ext cx="2788729" cy="8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Cycle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08CBF-E48D-C6FB-FC71-B6CD634CB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72" y="1115616"/>
            <a:ext cx="7476024" cy="55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Funnel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711AC-AE5A-1639-E43B-406EA1E9B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43" y="1151996"/>
            <a:ext cx="9733280" cy="55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Full Real Process 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9ED25-1EF8-4116-93A9-819C33CE1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3" y="1211952"/>
            <a:ext cx="6561162" cy="377615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5268409"/>
            <a:ext cx="10476398" cy="861774"/>
          </a:xfrm>
        </p:spPr>
        <p:txBody>
          <a:bodyPr/>
          <a:lstStyle/>
          <a:p>
            <a:r>
              <a:rPr lang="en-US" dirty="0"/>
              <a:t>Branding First – Sales is a long process</a:t>
            </a:r>
            <a:br>
              <a:rPr lang="en-US" dirty="0"/>
            </a:br>
            <a:r>
              <a:rPr lang="en-US" dirty="0"/>
              <a:t>Start as early as possible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AEB81-0FF3-6FC9-859E-846A9E0A8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811" y="1252532"/>
            <a:ext cx="5060189" cy="378975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10F269-C388-3751-E40A-C70CD4EC9D39}"/>
              </a:ext>
            </a:extLst>
          </p:cNvPr>
          <p:cNvCxnSpPr/>
          <p:nvPr/>
        </p:nvCxnSpPr>
        <p:spPr>
          <a:xfrm>
            <a:off x="6753225" y="1666875"/>
            <a:ext cx="3785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47650A-257A-D5E8-27D3-6D1B8098AF66}"/>
              </a:ext>
            </a:extLst>
          </p:cNvPr>
          <p:cNvCxnSpPr/>
          <p:nvPr/>
        </p:nvCxnSpPr>
        <p:spPr>
          <a:xfrm>
            <a:off x="6753225" y="1666875"/>
            <a:ext cx="0" cy="24003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5478A3-0D81-ECD1-2500-4D7C498195CE}"/>
              </a:ext>
            </a:extLst>
          </p:cNvPr>
          <p:cNvCxnSpPr/>
          <p:nvPr/>
        </p:nvCxnSpPr>
        <p:spPr>
          <a:xfrm>
            <a:off x="6362700" y="4067175"/>
            <a:ext cx="3905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2BA2B96-D270-85A4-8D6A-19C23F97F8A9}"/>
              </a:ext>
            </a:extLst>
          </p:cNvPr>
          <p:cNvSpPr/>
          <p:nvPr/>
        </p:nvSpPr>
        <p:spPr>
          <a:xfrm>
            <a:off x="7988505" y="1252532"/>
            <a:ext cx="1698420" cy="1357315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Sales Cycle Elements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329224"/>
            <a:ext cx="10914548" cy="6063198"/>
          </a:xfrm>
        </p:spPr>
        <p:txBody>
          <a:bodyPr/>
          <a:lstStyle/>
          <a:p>
            <a:r>
              <a:rPr lang="en-US" dirty="0"/>
              <a:t>There are many elements involved in a B2B sales process</a:t>
            </a:r>
            <a:r>
              <a:rPr lang="en-AS" dirty="0"/>
              <a:t>, here are some</a:t>
            </a:r>
            <a:br>
              <a:rPr lang="en-US" dirty="0"/>
            </a:b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Identifying the champion(s) inside the company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Defining the needs </a:t>
            </a:r>
          </a:p>
          <a:p>
            <a:pPr lvl="1">
              <a:spcAft>
                <a:spcPts val="1200"/>
              </a:spcAft>
            </a:pPr>
            <a:r>
              <a:rPr lang="en-US" dirty="0" err="1"/>
              <a:t>Determin</a:t>
            </a:r>
            <a:r>
              <a:rPr lang="en-AS" dirty="0" err="1"/>
              <a:t>ing</a:t>
            </a:r>
            <a:r>
              <a:rPr lang="en-US" dirty="0"/>
              <a:t> the value, payback analysis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POC – Proof of Concept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Budget existence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Negotiations, pricing, payment terms,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Implementation process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822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Sales Cycle Elements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56055"/>
            <a:ext cx="10914548" cy="5355312"/>
          </a:xfrm>
        </p:spPr>
        <p:txBody>
          <a:bodyPr/>
          <a:lstStyle/>
          <a:p>
            <a:r>
              <a:rPr lang="en-US" dirty="0"/>
              <a:t>There are also many people involved in the purchase process</a:t>
            </a:r>
            <a:r>
              <a:rPr lang="en-AS" dirty="0"/>
              <a:t>, and w</a:t>
            </a:r>
            <a:r>
              <a:rPr lang="en-US" dirty="0"/>
              <a:t>ho makes the final decision?</a:t>
            </a:r>
            <a:br>
              <a:rPr lang="en-US" dirty="0"/>
            </a:br>
            <a:endParaRPr lang="en-US" sz="1200" dirty="0"/>
          </a:p>
          <a:p>
            <a:pPr lvl="1"/>
            <a:r>
              <a:rPr lang="en-US" dirty="0"/>
              <a:t>The “champion” </a:t>
            </a:r>
          </a:p>
          <a:p>
            <a:pPr lvl="1"/>
            <a:r>
              <a:rPr lang="en-US" dirty="0"/>
              <a:t>Other users or people impacted</a:t>
            </a:r>
          </a:p>
          <a:p>
            <a:pPr lvl="1"/>
            <a:r>
              <a:rPr lang="en-US" dirty="0"/>
              <a:t>Top management </a:t>
            </a:r>
          </a:p>
          <a:p>
            <a:pPr lvl="1"/>
            <a:r>
              <a:rPr lang="en-US" dirty="0"/>
              <a:t>Purchasing</a:t>
            </a:r>
          </a:p>
          <a:p>
            <a:pPr lvl="1"/>
            <a:r>
              <a:rPr lang="en-US" dirty="0"/>
              <a:t>IT – integration and security </a:t>
            </a:r>
          </a:p>
          <a:p>
            <a:pPr lvl="1"/>
            <a:r>
              <a:rPr lang="en-US" dirty="0"/>
              <a:t>Legal </a:t>
            </a:r>
          </a:p>
          <a:p>
            <a:pPr lvl="1"/>
            <a:r>
              <a:rPr lang="en-US" dirty="0"/>
              <a:t>CFO </a:t>
            </a:r>
            <a:br>
              <a:rPr lang="en-US" dirty="0"/>
            </a:br>
            <a:endParaRPr lang="en-US" sz="1200" dirty="0"/>
          </a:p>
          <a:p>
            <a:r>
              <a:rPr lang="en-US" dirty="0"/>
              <a:t>Each company is different, and internal politics also play a big role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95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133B-D6F2-31F4-E019-8278597F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</a:t>
            </a:r>
            <a:r>
              <a:rPr lang="en-AS" dirty="0"/>
              <a:t>Company’s </a:t>
            </a:r>
            <a:r>
              <a:rPr lang="en-US" dirty="0"/>
              <a:t>B2B Sales Cycle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BB5FD-C0B5-AC0F-6E4C-8A7BFC92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79111"/>
            <a:ext cx="10303847" cy="5078313"/>
          </a:xfrm>
        </p:spPr>
        <p:txBody>
          <a:bodyPr/>
          <a:lstStyle/>
          <a:p>
            <a:r>
              <a:rPr lang="en-US" dirty="0"/>
              <a:t>It is highly recommended that the founder, CEO and other top executives be handling the first sales directly </a:t>
            </a:r>
            <a:br>
              <a:rPr lang="en-US" dirty="0"/>
            </a:br>
            <a:endParaRPr lang="en-US" sz="1100" dirty="0"/>
          </a:p>
          <a:p>
            <a:r>
              <a:rPr lang="en-US" dirty="0"/>
              <a:t>B2B Sales Cycle – common roadblocks </a:t>
            </a:r>
          </a:p>
          <a:p>
            <a:endParaRPr lang="en-US" sz="900" dirty="0"/>
          </a:p>
          <a:p>
            <a:pPr lvl="1"/>
            <a:r>
              <a:rPr lang="en-US" dirty="0"/>
              <a:t>New concept, new product – lack of familiarity </a:t>
            </a:r>
          </a:p>
          <a:p>
            <a:pPr lvl="1"/>
            <a:r>
              <a:rPr lang="en-US" dirty="0"/>
              <a:t>New product – no budget </a:t>
            </a:r>
          </a:p>
          <a:p>
            <a:pPr lvl="1"/>
            <a:r>
              <a:rPr lang="en-US" dirty="0"/>
              <a:t>Payback – return on investment is not clear </a:t>
            </a:r>
          </a:p>
          <a:p>
            <a:pPr lvl="1"/>
            <a:r>
              <a:rPr lang="en-US" dirty="0"/>
              <a:t>Internal conflicts </a:t>
            </a:r>
          </a:p>
          <a:p>
            <a:pPr lvl="1"/>
            <a:r>
              <a:rPr lang="en-AS" dirty="0"/>
              <a:t>Packaging, </a:t>
            </a:r>
            <a:r>
              <a:rPr lang="en-US" dirty="0"/>
              <a:t>pricing and value are not well aligned </a:t>
            </a:r>
          </a:p>
          <a:p>
            <a:pPr lvl="1"/>
            <a:endParaRPr lang="en-US" sz="1100" dirty="0"/>
          </a:p>
          <a:p>
            <a:r>
              <a:rPr lang="en-US" dirty="0"/>
              <a:t>Because of B2B’s sales cycle complexity it takes time and many iterations to streamline </a:t>
            </a:r>
            <a:r>
              <a:rPr lang="en-AS" dirty="0"/>
              <a:t>the packaging and the process</a:t>
            </a:r>
            <a:br>
              <a:rPr lang="en-US" dirty="0"/>
            </a:br>
            <a:endParaRPr lang="en-US" sz="1100" dirty="0"/>
          </a:p>
          <a:p>
            <a:r>
              <a:rPr lang="en-US" dirty="0"/>
              <a:t>Time is MONEY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07994-2F84-C8F2-6B7F-2F2EF96A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31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F47C-0D26-9B52-F0F5-0A0D6AB6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Sales Cycle – </a:t>
            </a:r>
            <a:r>
              <a:rPr lang="en-US" dirty="0" err="1"/>
              <a:t>InteliChain’s</a:t>
            </a:r>
            <a:r>
              <a:rPr lang="en-US" dirty="0"/>
              <a:t> </a:t>
            </a:r>
            <a:r>
              <a:rPr lang="en-AS" dirty="0"/>
              <a:t>Case Study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28DAE-63EA-FBFF-FDCD-BB4B7E302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52458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Joined SmartUp Residency program in May 2023</a:t>
            </a:r>
          </a:p>
          <a:p>
            <a:pPr>
              <a:spcAft>
                <a:spcPts val="1200"/>
              </a:spcAft>
            </a:pPr>
            <a:r>
              <a:rPr lang="en-US" dirty="0"/>
              <a:t>InteliChain – Demand Planning and Forecasting product </a:t>
            </a:r>
          </a:p>
          <a:p>
            <a:pPr>
              <a:spcAft>
                <a:spcPts val="1200"/>
              </a:spcAft>
            </a:pPr>
            <a:r>
              <a:rPr lang="en-US" dirty="0"/>
              <a:t>Competes with many well-established high-end products </a:t>
            </a:r>
          </a:p>
          <a:p>
            <a:pPr>
              <a:spcAft>
                <a:spcPts val="1200"/>
              </a:spcAft>
            </a:pPr>
            <a:r>
              <a:rPr lang="en-US" dirty="0"/>
              <a:t>In the S&amp;OP (Sales and Operations) market </a:t>
            </a:r>
          </a:p>
          <a:p>
            <a:pPr>
              <a:spcAft>
                <a:spcPts val="1200"/>
              </a:spcAft>
            </a:pPr>
            <a:r>
              <a:rPr lang="en-US" dirty="0"/>
              <a:t>Claim to fame: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Targeting the small and medium company market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Much lower price than the high-end competitors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Sleek modern</a:t>
            </a:r>
            <a:r>
              <a:rPr lang="en-AS" dirty="0"/>
              <a:t>-</a:t>
            </a:r>
            <a:r>
              <a:rPr lang="en-US" dirty="0"/>
              <a:t>looking user interface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Sophisticated forecasting algorithms improve accuracy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Ease of integration and ease of use through Excel files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8D3B6-7020-C95C-27F1-DDF62AED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02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301F-DBB2-1CE0-9C9D-88ACF161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Sales Cycle – </a:t>
            </a:r>
            <a:r>
              <a:rPr lang="en-US" dirty="0" err="1"/>
              <a:t>InteliChain’s</a:t>
            </a:r>
            <a:r>
              <a:rPr lang="en-US" dirty="0"/>
              <a:t> </a:t>
            </a:r>
            <a:r>
              <a:rPr lang="en-AS" dirty="0"/>
              <a:t>Case Study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E04B-E841-1C96-7E3A-93828371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12794"/>
            <a:ext cx="10303847" cy="590931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Founder, Roei Aviram, was a senior consultant at E&amp;Y  S&amp;OP practice.  Likes teaching </a:t>
            </a:r>
          </a:p>
          <a:p>
            <a:pPr>
              <a:spcAft>
                <a:spcPts val="600"/>
              </a:spcAft>
            </a:pPr>
            <a:r>
              <a:rPr lang="en-US" dirty="0"/>
              <a:t>InteliChain had two design partners, but no sales </a:t>
            </a:r>
          </a:p>
          <a:p>
            <a:pPr>
              <a:spcAft>
                <a:spcPts val="600"/>
              </a:spcAft>
            </a:pPr>
            <a:r>
              <a:rPr lang="en-US" dirty="0"/>
              <a:t>Lengthy, not converging, sales cycles with first few prospects </a:t>
            </a:r>
          </a:p>
          <a:p>
            <a:pPr>
              <a:spcAft>
                <a:spcPts val="600"/>
              </a:spcAft>
            </a:pPr>
            <a:r>
              <a:rPr lang="en-US" dirty="0"/>
              <a:t>Free one month Proof of Concept (POC) was part of the sales cycles</a:t>
            </a:r>
          </a:p>
          <a:p>
            <a:pPr>
              <a:spcAft>
                <a:spcPts val="600"/>
              </a:spcAft>
            </a:pPr>
            <a:r>
              <a:rPr lang="en-US" dirty="0"/>
              <a:t>Conclusions: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market is fairly embryonic – customers don’t really understand the process of S&amp;OP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Customers are used to spreadsheets and “rule of thumb” when it came to forecasting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Customers were hungry for more education and more hand holding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5AD33-C5C4-B196-3B9F-4B8A86F4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78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944798" y="373648"/>
            <a:ext cx="8384214" cy="58722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SmartUp</a:t>
            </a:r>
            <a:r>
              <a:rPr spc="3" dirty="0"/>
              <a:t> </a:t>
            </a:r>
            <a:r>
              <a:rPr spc="-6" dirty="0"/>
              <a:t>Academy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98" y="1333316"/>
            <a:ext cx="8755045" cy="86916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0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1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uccessful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companies</a:t>
            </a:r>
            <a:r>
              <a:rPr kumimoji="0" lang="en-US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(…work in progress)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85446-98E1-4E23-ACD8-139EE917C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23526" r="18584" b="2735"/>
          <a:stretch/>
        </p:blipFill>
        <p:spPr>
          <a:xfrm>
            <a:off x="7814286" y="2961710"/>
            <a:ext cx="4325659" cy="2933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117BC-BB25-4361-A55A-BB9FE9E2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98" y="989152"/>
            <a:ext cx="5682197" cy="44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6035A3-ED03-A77E-EDDD-2FB42226409D}"/>
              </a:ext>
            </a:extLst>
          </p:cNvPr>
          <p:cNvSpPr txBox="1"/>
          <p:nvPr/>
        </p:nvSpPr>
        <p:spPr>
          <a:xfrm>
            <a:off x="944798" y="2285985"/>
            <a:ext cx="6651812" cy="367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Foundations Course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three pillars for a successful company:</a:t>
            </a:r>
            <a:b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Profitable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growing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Modest investment</a:t>
            </a:r>
            <a:b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Workshops –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pecific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ubjects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4-5 years Residency Program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9455C-CC09-61DA-3930-4E820387E5D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BD5D0-E921-5251-BF6F-34699124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301F-DBB2-1CE0-9C9D-88ACF161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Sales Cycle – </a:t>
            </a:r>
            <a:r>
              <a:rPr lang="en-US" dirty="0" err="1"/>
              <a:t>InteliChain’s</a:t>
            </a:r>
            <a:r>
              <a:rPr lang="en-US" dirty="0"/>
              <a:t> </a:t>
            </a:r>
            <a:r>
              <a:rPr lang="en-AS" dirty="0"/>
              <a:t>Case Study 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E04B-E841-1C96-7E3A-93828371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214394"/>
            <a:ext cx="10739924" cy="4985980"/>
          </a:xfrm>
        </p:spPr>
        <p:txBody>
          <a:bodyPr/>
          <a:lstStyle/>
          <a:p>
            <a:r>
              <a:rPr lang="en-US" dirty="0"/>
              <a:t>The new approach </a:t>
            </a:r>
          </a:p>
          <a:p>
            <a:r>
              <a:rPr lang="en-US" dirty="0"/>
              <a:t>Instead of selling a product, Intelichain is now positioned to </a:t>
            </a:r>
            <a:br>
              <a:rPr lang="en-US" dirty="0"/>
            </a:br>
            <a:r>
              <a:rPr lang="en-US" dirty="0"/>
              <a:t>provide a complete solution:</a:t>
            </a:r>
          </a:p>
          <a:p>
            <a:pPr lvl="1"/>
            <a:r>
              <a:rPr lang="en-US" dirty="0"/>
              <a:t>Knowledge</a:t>
            </a:r>
            <a:br>
              <a:rPr lang="en-US" dirty="0"/>
            </a:br>
            <a:r>
              <a:rPr lang="en-US" dirty="0"/>
              <a:t>Methodology</a:t>
            </a:r>
          </a:p>
          <a:p>
            <a:pPr lvl="1"/>
            <a:r>
              <a:rPr lang="en-US" dirty="0"/>
              <a:t>Technology </a:t>
            </a:r>
          </a:p>
          <a:p>
            <a:r>
              <a:rPr lang="en-US" dirty="0"/>
              <a:t>No competition on </a:t>
            </a:r>
            <a:r>
              <a:rPr lang="en-AS" dirty="0"/>
              <a:t>the</a:t>
            </a:r>
            <a:r>
              <a:rPr lang="en-US" dirty="0"/>
              <a:t> complete solution </a:t>
            </a:r>
          </a:p>
          <a:p>
            <a:r>
              <a:rPr lang="en-US" dirty="0"/>
              <a:t>Selling courses – income of $20K - $30K monthly </a:t>
            </a:r>
          </a:p>
          <a:p>
            <a:r>
              <a:rPr lang="en-US" dirty="0"/>
              <a:t>Selling “Value Analysis Program” consulting packages at $7,200 </a:t>
            </a:r>
            <a:br>
              <a:rPr lang="en-US" dirty="0"/>
            </a:br>
            <a:r>
              <a:rPr lang="en-US" dirty="0"/>
              <a:t>(used to be</a:t>
            </a:r>
            <a:r>
              <a:rPr lang="en-AS" dirty="0"/>
              <a:t> the</a:t>
            </a:r>
            <a:r>
              <a:rPr lang="en-US" dirty="0"/>
              <a:t> </a:t>
            </a:r>
            <a:r>
              <a:rPr lang="en-US" u="sng" dirty="0"/>
              <a:t>free</a:t>
            </a:r>
            <a:r>
              <a:rPr lang="en-US" dirty="0"/>
              <a:t> POC) </a:t>
            </a:r>
          </a:p>
          <a:p>
            <a:r>
              <a:rPr lang="en-US" dirty="0"/>
              <a:t>Price of the system is now $40K - $50K annually instead of $10K  </a:t>
            </a:r>
          </a:p>
          <a:p>
            <a:r>
              <a:rPr lang="en-US" dirty="0"/>
              <a:t>Will generate about $400K in 2024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5AD33-C5C4-B196-3B9F-4B8A86F4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49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Price Elasticity – B2B Pricing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429317" cy="4924425"/>
          </a:xfrm>
        </p:spPr>
        <p:txBody>
          <a:bodyPr/>
          <a:lstStyle/>
          <a:p>
            <a:r>
              <a:rPr lang="en-US" dirty="0"/>
              <a:t>Within reason, companies are less sensitive to price than people assume – they are much more sensitive to three other elements:</a:t>
            </a:r>
          </a:p>
          <a:p>
            <a:pPr lvl="1"/>
            <a:r>
              <a:rPr lang="en-US" dirty="0"/>
              <a:t>Performance – will it solve the problem they try solving</a:t>
            </a:r>
          </a:p>
          <a:p>
            <a:pPr lvl="1"/>
            <a:r>
              <a:rPr lang="en-US" dirty="0"/>
              <a:t>Risks – what risks come along with the product </a:t>
            </a:r>
            <a:r>
              <a:rPr lang="en-AS" dirty="0"/>
              <a:t>(internal and external)</a:t>
            </a:r>
            <a:endParaRPr lang="en-US" dirty="0"/>
          </a:p>
          <a:p>
            <a:pPr lvl="1"/>
            <a:r>
              <a:rPr lang="en-US" dirty="0"/>
              <a:t>Total cost of ownership – implementation, salaries, friction, etc.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Purchasing will always negotiate the price – but they are not the ones buying the solution </a:t>
            </a:r>
          </a:p>
          <a:p>
            <a:r>
              <a:rPr lang="en-US" dirty="0"/>
              <a:t>It is not their personal money…  !!!</a:t>
            </a:r>
          </a:p>
          <a:p>
            <a:r>
              <a:rPr lang="en-US" dirty="0"/>
              <a:t>Payback is always hard to show – trivialize it </a:t>
            </a:r>
            <a:endParaRPr lang="en-IL" dirty="0"/>
          </a:p>
          <a:p>
            <a:r>
              <a:rPr lang="en-US" dirty="0"/>
              <a:t>Low price compared to other solutions might mean low quality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41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Sales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98598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Leads or Cold Calling? </a:t>
            </a:r>
          </a:p>
          <a:p>
            <a:endParaRPr lang="en-US" dirty="0"/>
          </a:p>
          <a:p>
            <a:r>
              <a:rPr lang="en-US" dirty="0"/>
              <a:t>The value of a lead:</a:t>
            </a:r>
          </a:p>
          <a:p>
            <a:pPr lvl="1"/>
            <a:r>
              <a:rPr lang="en-US" sz="2800" dirty="0"/>
              <a:t>Contact information is given </a:t>
            </a:r>
          </a:p>
          <a:p>
            <a:pPr lvl="1"/>
            <a:r>
              <a:rPr lang="en-US" sz="2800" dirty="0"/>
              <a:t>Permission to call is given </a:t>
            </a:r>
          </a:p>
          <a:p>
            <a:pPr lvl="1"/>
            <a:r>
              <a:rPr lang="en-US" sz="2800" dirty="0"/>
              <a:t>Prospect has a need, and is already in the “Intent” stage </a:t>
            </a:r>
          </a:p>
          <a:p>
            <a:r>
              <a:rPr lang="en-US" b="1" dirty="0"/>
              <a:t>Lead generation is the most important growth engine </a:t>
            </a:r>
          </a:p>
          <a:p>
            <a:r>
              <a:rPr lang="en-US" dirty="0"/>
              <a:t>Leads are the most efficient way to initiate a sales process</a:t>
            </a:r>
          </a:p>
          <a:p>
            <a:r>
              <a:rPr lang="en-US" dirty="0"/>
              <a:t>Having a good lead flow simplifies hiring of sales people </a:t>
            </a:r>
            <a:r>
              <a:rPr lang="en-AS" dirty="0"/>
              <a:t>(B-)</a:t>
            </a:r>
            <a:endParaRPr lang="en-US" dirty="0"/>
          </a:p>
          <a:p>
            <a:pPr lvl="1"/>
            <a:r>
              <a:rPr lang="en-US" dirty="0"/>
              <a:t>No cold calling – many sales people are not good at it </a:t>
            </a:r>
          </a:p>
          <a:p>
            <a:pPr lvl="1"/>
            <a:r>
              <a:rPr lang="en-US" dirty="0"/>
              <a:t>Prospect has a need and intent, and is already somewhat educated </a:t>
            </a:r>
          </a:p>
          <a:p>
            <a:pPr lvl="1"/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88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0BBA-BDA0-08A9-E5F1-36654BA8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Direct Sales Processes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E4BFD-89CF-82C0-0456-DFE3846E4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6938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Companies that can blend FREE or Low Cost products with business upgrades enjoy both worlds </a:t>
            </a:r>
          </a:p>
          <a:p>
            <a:pPr>
              <a:spcAft>
                <a:spcPts val="600"/>
              </a:spcAft>
            </a:pPr>
            <a:r>
              <a:rPr lang="en-US" dirty="0"/>
              <a:t>Examples: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Zoom.us – Real consumer product. Free for consumers, brilliant differentiator for businesses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LinkedIn – Real consumer product.  Business apps (Sales Navigator</a:t>
            </a:r>
            <a:r>
              <a:rPr lang="en-AS" dirty="0"/>
              <a:t>, Recruiters</a:t>
            </a:r>
            <a:r>
              <a:rPr lang="en-US" dirty="0"/>
              <a:t>)</a:t>
            </a:r>
            <a:r>
              <a:rPr lang="en-AS" dirty="0"/>
              <a:t> and advertising</a:t>
            </a:r>
            <a:r>
              <a:rPr lang="en-US" dirty="0"/>
              <a:t> on top of it. 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WhatsApp – Real consumer product.  Now selling corporate solutions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Slack – Free, brilliant differentiator for businesses (memory) </a:t>
            </a:r>
          </a:p>
          <a:p>
            <a:pPr lvl="1">
              <a:spcAft>
                <a:spcPts val="1200"/>
              </a:spcAft>
            </a:pPr>
            <a:r>
              <a:rPr lang="en-US" dirty="0" err="1"/>
              <a:t>Wix</a:t>
            </a:r>
            <a:r>
              <a:rPr lang="en-US" dirty="0"/>
              <a:t> – Free, upgrades cost money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HubSpot – Free, but their free product is very limited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87C2D-1928-519A-CC75-B63F8D7D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98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Processing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581173" cy="5432256"/>
          </a:xfrm>
        </p:spPr>
        <p:txBody>
          <a:bodyPr/>
          <a:lstStyle/>
          <a:p>
            <a:r>
              <a:rPr lang="en-US" dirty="0"/>
              <a:t>Leads must be called back within 5 minutes !!</a:t>
            </a:r>
          </a:p>
          <a:p>
            <a:endParaRPr lang="en-US" sz="1100" dirty="0"/>
          </a:p>
          <a:p>
            <a:r>
              <a:rPr lang="en-US" dirty="0"/>
              <a:t>Lead processing </a:t>
            </a:r>
            <a:br>
              <a:rPr lang="en-US" dirty="0"/>
            </a:br>
            <a:endParaRPr lang="en-US" sz="1200" dirty="0"/>
          </a:p>
          <a:p>
            <a:pPr marL="1028700" lvl="1" indent="-457200">
              <a:buFont typeface="+mj-lt"/>
              <a:buAutoNum type="arabicPeriod"/>
            </a:pPr>
            <a:r>
              <a:rPr lang="en-US" dirty="0"/>
              <a:t>Lead enrichment process</a:t>
            </a:r>
          </a:p>
          <a:p>
            <a:pPr lvl="2"/>
            <a:r>
              <a:rPr lang="en-US" dirty="0"/>
              <a:t>Add details about the </a:t>
            </a:r>
            <a:r>
              <a:rPr lang="en-US" b="1" u="sng" dirty="0"/>
              <a:t>person prospect</a:t>
            </a:r>
            <a:r>
              <a:rPr lang="en-US" dirty="0"/>
              <a:t>, mainly title, and interaction history from Marketing Automation platform </a:t>
            </a:r>
          </a:p>
          <a:p>
            <a:pPr lvl="2"/>
            <a:r>
              <a:rPr lang="en-US" dirty="0"/>
              <a:t>Add details about the </a:t>
            </a:r>
            <a:r>
              <a:rPr lang="en-US" b="1" u="sng" dirty="0"/>
              <a:t>company prospect </a:t>
            </a:r>
            <a:r>
              <a:rPr lang="en-US" dirty="0"/>
              <a:t>– type, size, location, industry, and many others that are pertinent to the product sold.  (ZoomInfo company attributes)  </a:t>
            </a:r>
            <a:br>
              <a:rPr lang="en-US" dirty="0"/>
            </a:br>
            <a:endParaRPr lang="en-US" sz="1600" dirty="0"/>
          </a:p>
          <a:p>
            <a:pPr marL="1085850" lvl="1" indent="-457200">
              <a:buFont typeface="+mj-lt"/>
              <a:buAutoNum type="arabicPeriod"/>
            </a:pPr>
            <a:r>
              <a:rPr lang="en-US" dirty="0"/>
              <a:t>Lead qualification and lead scoring </a:t>
            </a:r>
          </a:p>
          <a:p>
            <a:pPr lvl="2"/>
            <a:r>
              <a:rPr lang="en-US" dirty="0"/>
              <a:t>Based on the enrichment process give the lead a score </a:t>
            </a:r>
            <a:br>
              <a:rPr lang="en-US" dirty="0"/>
            </a:br>
            <a:endParaRPr lang="en-US" sz="1800" dirty="0"/>
          </a:p>
          <a:p>
            <a:pPr marL="1085850" lvl="1" indent="-457200">
              <a:buFont typeface="+mj-lt"/>
              <a:buAutoNum type="arabicPeriod"/>
            </a:pPr>
            <a:r>
              <a:rPr lang="en-US" dirty="0"/>
              <a:t>Lead distribution</a:t>
            </a:r>
          </a:p>
          <a:p>
            <a:pPr lvl="2"/>
            <a:r>
              <a:rPr lang="en-US" dirty="0"/>
              <a:t>Most leads are not of high quality, distribute to BDRs </a:t>
            </a:r>
          </a:p>
          <a:p>
            <a:pPr lvl="2"/>
            <a:r>
              <a:rPr lang="en-US" dirty="0"/>
              <a:t>High score leads distributed to competent sales people 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63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FE7B-AB40-262B-41F9-0436554B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International Sales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938CF-373A-5F31-DED6-251A81425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63231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S" dirty="0"/>
              <a:t>Focus on USA sales </a:t>
            </a:r>
          </a:p>
          <a:p>
            <a:pPr lvl="1">
              <a:spcAft>
                <a:spcPts val="1200"/>
              </a:spcAft>
            </a:pPr>
            <a:r>
              <a:rPr lang="en-AS" dirty="0"/>
              <a:t>Very large uniform market, the largest in the world </a:t>
            </a:r>
          </a:p>
          <a:p>
            <a:pPr lvl="1">
              <a:spcAft>
                <a:spcPts val="1200"/>
              </a:spcAft>
            </a:pPr>
            <a:r>
              <a:rPr lang="en-AS" dirty="0"/>
              <a:t>Speaks English, sophisticated, tech savvy  </a:t>
            </a:r>
          </a:p>
          <a:p>
            <a:pPr lvl="1">
              <a:spcAft>
                <a:spcPts val="1200"/>
              </a:spcAft>
            </a:pPr>
            <a:r>
              <a:rPr lang="en-AS" dirty="0"/>
              <a:t>Familiar to us </a:t>
            </a:r>
          </a:p>
          <a:p>
            <a:pPr>
              <a:spcAft>
                <a:spcPts val="1200"/>
              </a:spcAft>
            </a:pPr>
            <a:r>
              <a:rPr lang="en-AS" dirty="0"/>
              <a:t>Branding is international by nature, working through “location blind” channels (Google, LinkedIn, Facebook, etc....) </a:t>
            </a:r>
          </a:p>
          <a:p>
            <a:pPr>
              <a:spcAft>
                <a:spcPts val="1200"/>
              </a:spcAft>
            </a:pPr>
            <a:r>
              <a:rPr lang="en-AS" dirty="0"/>
              <a:t>Most connections and meetings are done electronically – email, phone calls, Zoom meetings, WhatsApp, Slack, ...</a:t>
            </a:r>
          </a:p>
          <a:p>
            <a:pPr>
              <a:spcAft>
                <a:spcPts val="1200"/>
              </a:spcAft>
            </a:pPr>
            <a:r>
              <a:rPr lang="en-AS" dirty="0"/>
              <a:t>Most presentations and demonstrations are done via Zoom </a:t>
            </a:r>
          </a:p>
          <a:p>
            <a:endParaRPr lang="en-AS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846F3-FDD5-5CCC-111B-CD7EA8F3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69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FE7B-AB40-262B-41F9-0436554B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International Sales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938CF-373A-5F31-DED6-251A81425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655740" cy="68326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S" dirty="0"/>
              <a:t>The need for personal one-on-one meetings is minimal – actually most customers prefer Zoom meetings (faster)</a:t>
            </a:r>
          </a:p>
          <a:p>
            <a:pPr>
              <a:spcAft>
                <a:spcPts val="1200"/>
              </a:spcAft>
            </a:pPr>
            <a:r>
              <a:rPr lang="en-AS" b="1" dirty="0"/>
              <a:t>However, having real Americans as sales people is a huge advantage </a:t>
            </a:r>
          </a:p>
          <a:p>
            <a:pPr>
              <a:spcAft>
                <a:spcPts val="1200"/>
              </a:spcAft>
            </a:pPr>
            <a:r>
              <a:rPr lang="en-AS" dirty="0"/>
              <a:t>Plenty of Americans in Israel </a:t>
            </a:r>
            <a:r>
              <a:rPr lang="en-AS" dirty="0">
                <a:sym typeface="Wingdings" panose="05000000000000000000" pitchFamily="2" charset="2"/>
              </a:rPr>
              <a:t> </a:t>
            </a:r>
          </a:p>
          <a:p>
            <a:pPr>
              <a:spcAft>
                <a:spcPts val="1200"/>
              </a:spcAft>
            </a:pPr>
            <a:r>
              <a:rPr lang="en-AS" dirty="0">
                <a:sym typeface="Wingdings" panose="05000000000000000000" pitchFamily="2" charset="2"/>
              </a:rPr>
              <a:t>Can manage “work  family” balance with US EST time </a:t>
            </a:r>
            <a:r>
              <a:rPr lang="en-AS" sz="2000" dirty="0">
                <a:sym typeface="Wingdings" panose="05000000000000000000" pitchFamily="2" charset="2"/>
              </a:rPr>
              <a:t>(Alex...)</a:t>
            </a:r>
          </a:p>
          <a:p>
            <a:pPr>
              <a:spcAft>
                <a:spcPts val="1200"/>
              </a:spcAft>
            </a:pPr>
            <a:r>
              <a:rPr lang="en-AS" dirty="0">
                <a:sym typeface="Wingdings" panose="05000000000000000000" pitchFamily="2" charset="2"/>
              </a:rPr>
              <a:t>Company can set up a Virtual Office with a US address</a:t>
            </a:r>
          </a:p>
          <a:p>
            <a:pPr>
              <a:spcAft>
                <a:spcPts val="1200"/>
              </a:spcAft>
            </a:pPr>
            <a:r>
              <a:rPr lang="en-AS" dirty="0">
                <a:sym typeface="Wingdings" panose="05000000000000000000" pitchFamily="2" charset="2"/>
              </a:rPr>
              <a:t>If a USA office is a must – pick Newark as your location </a:t>
            </a:r>
          </a:p>
          <a:p>
            <a:pPr>
              <a:spcAft>
                <a:spcPts val="1200"/>
              </a:spcAft>
            </a:pPr>
            <a:r>
              <a:rPr lang="en-AS" dirty="0"/>
              <a:t>Need to deal with wire transfers, and USA taxes and regulation compliance – SmartUp can help </a:t>
            </a:r>
          </a:p>
          <a:p>
            <a:pPr>
              <a:spcAft>
                <a:spcPts val="1200"/>
              </a:spcAft>
            </a:pPr>
            <a:endParaRPr lang="en-AS" dirty="0"/>
          </a:p>
          <a:p>
            <a:endParaRPr lang="en-AS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846F3-FDD5-5CCC-111B-CD7EA8F3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13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Sales Cycle time and cost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296591"/>
            <a:ext cx="10303847" cy="46474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B2B sales cycles, from lead to deal closure, can range from one month to years </a:t>
            </a:r>
          </a:p>
          <a:p>
            <a:pPr>
              <a:spcAft>
                <a:spcPts val="1200"/>
              </a:spcAft>
            </a:pPr>
            <a:r>
              <a:rPr lang="en-US" dirty="0"/>
              <a:t>Two to six months sales cycle is typical </a:t>
            </a:r>
          </a:p>
          <a:p>
            <a:pPr>
              <a:spcAft>
                <a:spcPts val="1200"/>
              </a:spcAft>
            </a:pPr>
            <a:r>
              <a:rPr lang="en-US" dirty="0"/>
              <a:t>Longer if no leads, and need to do cold calling </a:t>
            </a:r>
          </a:p>
          <a:p>
            <a:pPr>
              <a:spcAft>
                <a:spcPts val="1200"/>
              </a:spcAft>
            </a:pPr>
            <a:r>
              <a:rPr lang="en-US" dirty="0"/>
              <a:t>Payment terms can be net 60 or net 90 </a:t>
            </a:r>
          </a:p>
          <a:p>
            <a:pPr>
              <a:spcAft>
                <a:spcPts val="1200"/>
              </a:spcAft>
            </a:pPr>
            <a:r>
              <a:rPr lang="en-US" dirty="0"/>
              <a:t>Building a lead generation process can easily take 6-12 months</a:t>
            </a:r>
          </a:p>
          <a:p>
            <a:pPr>
              <a:spcAft>
                <a:spcPts val="1200"/>
              </a:spcAft>
            </a:pPr>
            <a:r>
              <a:rPr lang="en-US" dirty="0"/>
              <a:t>Hiring and training sales people takes 6-12 months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10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Sales Cycle time and cost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63231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 many B2B companies, the time from when the company starts it sales efforts, to generating some money from sales,</a:t>
            </a:r>
            <a:br>
              <a:rPr lang="en-US" dirty="0"/>
            </a:br>
            <a:r>
              <a:rPr lang="en-US" dirty="0"/>
              <a:t>is 12 to 24 months </a:t>
            </a:r>
          </a:p>
          <a:p>
            <a:pPr>
              <a:spcAft>
                <a:spcPts val="1200"/>
              </a:spcAft>
            </a:pPr>
            <a:r>
              <a:rPr lang="en-US" dirty="0"/>
              <a:t>Most startup companies do not start selling before they have a product </a:t>
            </a:r>
          </a:p>
          <a:p>
            <a:pPr>
              <a:spcAft>
                <a:spcPts val="1200"/>
              </a:spcAft>
            </a:pPr>
            <a:r>
              <a:rPr lang="en-US" dirty="0"/>
              <a:t>By then, they have 20-30 people, and a burn rate of at least $400K - $500K a month, or $5m-6m a year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Starting a sales process well before having a product can save $5m-10m, and many times can save the company from failing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03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0493-E735-45E4-DB2F-5301B31B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Benefits of Starting Branding and Sales Early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518D5-0AE5-C11F-ABB5-C3FB37417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23083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S" dirty="0"/>
              <a:t>In addition to saving money, starting selling early can identify major issues with the product, the packaging, true market needs, or market maturity </a:t>
            </a:r>
          </a:p>
          <a:p>
            <a:pPr>
              <a:spcAft>
                <a:spcPts val="1200"/>
              </a:spcAft>
            </a:pPr>
            <a:r>
              <a:rPr lang="en-AS" dirty="0"/>
              <a:t>It is much simpler to make a PIVOT when the company has few employees and just a rough idea of the product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69611-FBB2-0E0D-3FA4-7AB7F0B0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74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5F00-3BFE-7380-A9B7-0931A479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Course – Sales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533CF-63E2-D04A-178D-114461773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806893"/>
          </a:xfrm>
        </p:spPr>
        <p:txBody>
          <a:bodyPr/>
          <a:lstStyle/>
          <a:p>
            <a:r>
              <a:rPr lang="en-US" dirty="0"/>
              <a:t>Direct Sales </a:t>
            </a:r>
          </a:p>
          <a:p>
            <a:pPr lvl="1"/>
            <a:r>
              <a:rPr lang="en-US" dirty="0"/>
              <a:t>eCommerce </a:t>
            </a:r>
          </a:p>
          <a:p>
            <a:pPr lvl="1"/>
            <a:r>
              <a:rPr lang="en-US" dirty="0"/>
              <a:t>Sales people</a:t>
            </a:r>
            <a:br>
              <a:rPr lang="en-US" dirty="0"/>
            </a:br>
            <a:endParaRPr lang="en-US" sz="1100" dirty="0"/>
          </a:p>
          <a:p>
            <a:r>
              <a:rPr lang="en-US" dirty="0"/>
              <a:t>Sales Channels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Retailer</a:t>
            </a:r>
            <a:r>
              <a:rPr lang="en-A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 </a:t>
            </a:r>
            <a:endParaRPr lang="en-US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Resellers</a:t>
            </a:r>
            <a:endParaRPr lang="en-US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Distributor</a:t>
            </a:r>
            <a:r>
              <a:rPr lang="en-A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endParaRPr lang="en-IL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Partners</a:t>
            </a:r>
            <a:b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/>
              <a:t>Demand generation </a:t>
            </a:r>
            <a:br>
              <a:rPr lang="en-US" dirty="0"/>
            </a:br>
            <a:endParaRPr lang="en-US" sz="1100" dirty="0"/>
          </a:p>
          <a:p>
            <a:pPr>
              <a:lnSpc>
                <a:spcPct val="115000"/>
              </a:lnSpc>
            </a:pPr>
            <a:r>
              <a:rPr lang="en-US" dirty="0"/>
              <a:t>Sales Strategy – eCommerce or Sales People?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6A811-88D6-D04B-80EC-0FBC48BA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57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Take Aways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3631763"/>
          </a:xfrm>
        </p:spPr>
        <p:txBody>
          <a:bodyPr/>
          <a:lstStyle/>
          <a:p>
            <a:r>
              <a:rPr lang="en-US" dirty="0"/>
              <a:t>Customers and Users are the biggest asset of a company </a:t>
            </a:r>
          </a:p>
          <a:p>
            <a:r>
              <a:rPr lang="en-US" dirty="0"/>
              <a:t>Own your customers </a:t>
            </a:r>
            <a:r>
              <a:rPr lang="en-AS" dirty="0"/>
              <a:t>(even in America)</a:t>
            </a:r>
            <a:br>
              <a:rPr lang="en-US" dirty="0"/>
            </a:br>
            <a:endParaRPr lang="en-US" dirty="0"/>
          </a:p>
          <a:p>
            <a:r>
              <a:rPr lang="en-US" dirty="0"/>
              <a:t>Order of operations:  In parallel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Branding strategy and efforts</a:t>
            </a:r>
          </a:p>
          <a:p>
            <a:pPr lvl="1"/>
            <a:r>
              <a:rPr lang="en-US" dirty="0"/>
              <a:t>Lead generation processes </a:t>
            </a:r>
          </a:p>
          <a:p>
            <a:pPr lvl="1"/>
            <a:r>
              <a:rPr lang="en-US" dirty="0"/>
              <a:t>Direct sales </a:t>
            </a:r>
          </a:p>
          <a:p>
            <a:pPr lvl="1"/>
            <a:r>
              <a:rPr lang="en-US" dirty="0"/>
              <a:t>Get customers	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F21DF-8825-E697-8E88-2498D55FDD36}"/>
              </a:ext>
            </a:extLst>
          </p:cNvPr>
          <p:cNvSpPr txBox="1"/>
          <p:nvPr/>
        </p:nvSpPr>
        <p:spPr>
          <a:xfrm>
            <a:off x="6096000" y="3253919"/>
            <a:ext cx="5448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Talk to prospects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the simplest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 product, if needed   </a:t>
            </a:r>
          </a:p>
        </p:txBody>
      </p:sp>
    </p:spTree>
    <p:extLst>
      <p:ext uri="{BB962C8B-B14F-4D97-AF65-F5344CB8AC3E}">
        <p14:creationId xmlns:p14="http://schemas.microsoft.com/office/powerpoint/2010/main" val="30264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Take Aways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28931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Lead generation processes are the company’s most important growth engine</a:t>
            </a:r>
          </a:p>
          <a:p>
            <a:pPr>
              <a:spcAft>
                <a:spcPts val="1200"/>
              </a:spcAft>
            </a:pPr>
            <a:r>
              <a:rPr lang="en-US" dirty="0"/>
              <a:t>B2B sales cycles are complex – think creatively about the process to make customers pay for the different steps </a:t>
            </a:r>
          </a:p>
          <a:p>
            <a:pPr>
              <a:spcAft>
                <a:spcPts val="1200"/>
              </a:spcAft>
            </a:pPr>
            <a:r>
              <a:rPr lang="en-US" dirty="0"/>
              <a:t>Keep prices up – much easier to make money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/>
              <a:t>Companies are less sensitive to pricing than they claim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29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End </a:t>
            </a:r>
            <a:r>
              <a:rPr lang="en-US">
                <a:sym typeface="Wingdings" panose="05000000000000000000" pitchFamily="2" charset="2"/>
              </a:rPr>
              <a:t> 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30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9860-F837-A709-5C84-5FE98ACB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Course – Sales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BBEF8-1962-E08A-18ED-9D9AA51E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40120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Sales Strategy and Pricing </a:t>
            </a:r>
          </a:p>
          <a:p>
            <a:pPr>
              <a:spcAft>
                <a:spcPts val="1800"/>
              </a:spcAft>
            </a:pPr>
            <a:r>
              <a:rPr lang="en-US" dirty="0"/>
              <a:t>Price elasticity in consumer products (B2C) </a:t>
            </a:r>
          </a:p>
          <a:p>
            <a:pPr>
              <a:spcAft>
                <a:spcPts val="1800"/>
              </a:spcAft>
            </a:pPr>
            <a:r>
              <a:rPr lang="en-US" dirty="0"/>
              <a:t>Price elasticity in business products (B2B)</a:t>
            </a:r>
          </a:p>
          <a:p>
            <a:pPr>
              <a:spcAft>
                <a:spcPts val="1800"/>
              </a:spcAft>
            </a:pPr>
            <a:r>
              <a:rPr lang="en-US" dirty="0"/>
              <a:t>B2B Sales – Who is the customer? Business wise </a:t>
            </a:r>
          </a:p>
          <a:p>
            <a:pPr>
              <a:spcAft>
                <a:spcPts val="1800"/>
              </a:spcAft>
            </a:pPr>
            <a:r>
              <a:rPr lang="en-US" dirty="0"/>
              <a:t>B2B sales complexities </a:t>
            </a:r>
            <a:r>
              <a:rPr lang="en-AS" dirty="0"/>
              <a:t>– Two dimensional 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Marketing Funnel </a:t>
            </a:r>
          </a:p>
          <a:p>
            <a:pPr>
              <a:spcAft>
                <a:spcPts val="1800"/>
              </a:spcAft>
            </a:pPr>
            <a:r>
              <a:rPr lang="en-US" dirty="0"/>
              <a:t>Sales Cycle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C89CD-238B-D421-56CA-D7229D63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59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0435-A472-0484-F219-DA8797AA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Course – Sales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6FE32-F440-9ABA-56F5-4D4EAA276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803296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Sales Cycle elements</a:t>
            </a:r>
          </a:p>
          <a:p>
            <a:pPr>
              <a:spcAft>
                <a:spcPts val="1200"/>
              </a:spcAft>
            </a:pPr>
            <a:r>
              <a:rPr lang="en-US" dirty="0"/>
              <a:t>Sales Cycle complexities </a:t>
            </a:r>
          </a:p>
          <a:p>
            <a:pPr>
              <a:spcAft>
                <a:spcPts val="1200"/>
              </a:spcAft>
            </a:pPr>
            <a:r>
              <a:rPr lang="en-US" dirty="0"/>
              <a:t>InteliChain case study</a:t>
            </a:r>
          </a:p>
          <a:p>
            <a:pPr>
              <a:spcAft>
                <a:spcPts val="1200"/>
              </a:spcAft>
            </a:pPr>
            <a:r>
              <a:rPr lang="en-US" dirty="0"/>
              <a:t>B2B Pricing </a:t>
            </a:r>
          </a:p>
          <a:p>
            <a:pPr>
              <a:spcAft>
                <a:spcPts val="1200"/>
              </a:spcAft>
            </a:pPr>
            <a:r>
              <a:rPr lang="en-US" dirty="0"/>
              <a:t>The value of a lead </a:t>
            </a:r>
          </a:p>
          <a:p>
            <a:pPr>
              <a:spcAft>
                <a:spcPts val="1200"/>
              </a:spcAft>
            </a:pPr>
            <a:r>
              <a:rPr lang="en-US" dirty="0"/>
              <a:t>Lead processing </a:t>
            </a:r>
            <a:endParaRPr lang="en-AS" dirty="0"/>
          </a:p>
          <a:p>
            <a:pPr>
              <a:spcAft>
                <a:spcPts val="1200"/>
              </a:spcAft>
            </a:pPr>
            <a:r>
              <a:rPr lang="en-AS" dirty="0"/>
              <a:t>International sales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B2B Sales Cycle time and cost</a:t>
            </a:r>
          </a:p>
          <a:p>
            <a:pPr>
              <a:spcAft>
                <a:spcPts val="1200"/>
              </a:spcAft>
            </a:pPr>
            <a:r>
              <a:rPr lang="en-US" dirty="0"/>
              <a:t>Major take aways 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8F7E8-AF7E-C7E4-3C12-112EA5D1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34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F19E-2655-3D7C-62AF-011E7F64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The Biggest Asset of a Company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716CD-D890-6C19-A791-D8667A2F5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724370"/>
          </a:xfrm>
        </p:spPr>
        <p:txBody>
          <a:bodyPr/>
          <a:lstStyle/>
          <a:p>
            <a:pPr marL="0" indent="0">
              <a:buNone/>
            </a:pPr>
            <a:r>
              <a:rPr lang="en-AS" dirty="0">
                <a:solidFill>
                  <a:srgbClr val="FF0000"/>
                </a:solidFill>
              </a:rPr>
              <a:t>What is the biggest asset of a company? </a:t>
            </a:r>
          </a:p>
          <a:p>
            <a:pPr marL="0" indent="0">
              <a:buNone/>
            </a:pPr>
            <a:endParaRPr lang="en-AS" sz="1100" dirty="0">
              <a:solidFill>
                <a:srgbClr val="FF0000"/>
              </a:solidFill>
            </a:endParaRPr>
          </a:p>
          <a:p>
            <a:r>
              <a:rPr lang="en-IL" dirty="0">
                <a:solidFill>
                  <a:schemeClr val="tx1"/>
                </a:solidFill>
              </a:rPr>
              <a:t>Technology ?</a:t>
            </a:r>
          </a:p>
          <a:p>
            <a:r>
              <a:rPr lang="en-IL" dirty="0">
                <a:solidFill>
                  <a:schemeClr val="tx1"/>
                </a:solidFill>
              </a:rPr>
              <a:t>People ? </a:t>
            </a:r>
          </a:p>
          <a:p>
            <a:r>
              <a:rPr lang="en-IL" dirty="0">
                <a:solidFill>
                  <a:schemeClr val="tx1"/>
                </a:solidFill>
              </a:rPr>
              <a:t>Products  ? </a:t>
            </a:r>
          </a:p>
          <a:p>
            <a:r>
              <a:rPr lang="en-IL" dirty="0">
                <a:solidFill>
                  <a:schemeClr val="tx1"/>
                </a:solidFill>
              </a:rPr>
              <a:t>Patents  ?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Brand  ?</a:t>
            </a:r>
          </a:p>
          <a:p>
            <a:endParaRPr lang="en-IL" dirty="0">
              <a:solidFill>
                <a:schemeClr val="tx1"/>
              </a:solidFill>
            </a:endParaRPr>
          </a:p>
          <a:p>
            <a:endParaRPr lang="en-IL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L" b="1" dirty="0">
                <a:solidFill>
                  <a:schemeClr val="tx1"/>
                </a:solidFill>
              </a:rPr>
              <a:t>CUSTOMERS and USERS</a:t>
            </a:r>
          </a:p>
          <a:p>
            <a:pPr marL="0" indent="0">
              <a:buNone/>
            </a:pPr>
            <a:endParaRPr lang="en-IL" sz="900" b="1" dirty="0">
              <a:solidFill>
                <a:schemeClr val="tx1"/>
              </a:solidFill>
            </a:endParaRPr>
          </a:p>
          <a:p>
            <a:endParaRPr lang="en-IL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5DC3E-43E2-7E6D-C53C-BD4BBAC8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3D3C6-B582-8186-C92B-B1593AEBF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8696">
            <a:off x="7584643" y="1178606"/>
            <a:ext cx="3746031" cy="20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6632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Biggest Asset </a:t>
            </a:r>
            <a:r>
              <a:rPr lang="en-IL" sz="4000" dirty="0">
                <a:solidFill>
                  <a:schemeClr val="tx1"/>
                </a:solidFill>
              </a:rPr>
              <a:t>–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IL" b="1" dirty="0">
                <a:solidFill>
                  <a:schemeClr val="tx1"/>
                </a:solidFill>
              </a:rPr>
              <a:t>CUSTOMERS and USERS</a:t>
            </a:r>
            <a:br>
              <a:rPr lang="en-IL" b="1" dirty="0">
                <a:solidFill>
                  <a:schemeClr val="tx1"/>
                </a:solidFill>
              </a:rPr>
            </a:b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096717"/>
            <a:ext cx="10303847" cy="5539978"/>
          </a:xfrm>
        </p:spPr>
        <p:txBody>
          <a:bodyPr/>
          <a:lstStyle/>
          <a:p>
            <a:pPr marL="0" indent="0">
              <a:buNone/>
            </a:pPr>
            <a:endParaRPr lang="en-IL" sz="1000" b="1" dirty="0">
              <a:solidFill>
                <a:schemeClr val="tx1"/>
              </a:solidFill>
            </a:endParaRPr>
          </a:p>
          <a:p>
            <a:r>
              <a:rPr lang="en-IL" sz="2800" dirty="0">
                <a:solidFill>
                  <a:schemeClr val="tx1"/>
                </a:solidFill>
              </a:rPr>
              <a:t>LinkedIn (Reid Hoffman – PayPal, 2003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IL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IL" sz="2800" dirty="0">
                <a:solidFill>
                  <a:schemeClr val="tx1"/>
                </a:solidFill>
              </a:rPr>
              <a:t>2016, </a:t>
            </a:r>
            <a:r>
              <a:rPr lang="en-US" sz="2800" dirty="0">
                <a:solidFill>
                  <a:schemeClr val="tx1"/>
                </a:solidFill>
              </a:rPr>
              <a:t>Microsoft) </a:t>
            </a:r>
          </a:p>
          <a:p>
            <a:pPr lvl="1"/>
            <a:r>
              <a:rPr lang="en-IL" dirty="0">
                <a:solidFill>
                  <a:schemeClr val="tx1"/>
                </a:solidFill>
              </a:rPr>
              <a:t>433m users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IL" dirty="0">
                <a:solidFill>
                  <a:schemeClr val="tx1"/>
                </a:solidFill>
              </a:rPr>
              <a:t>$26B</a:t>
            </a:r>
            <a:r>
              <a:rPr lang="en-US" dirty="0">
                <a:solidFill>
                  <a:schemeClr val="tx1"/>
                </a:solidFill>
              </a:rPr>
              <a:t>, acquisition value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$</a:t>
            </a:r>
            <a:r>
              <a:rPr lang="en-IL" dirty="0">
                <a:solidFill>
                  <a:schemeClr val="tx1"/>
                </a:solidFill>
              </a:rPr>
              <a:t>60/user</a:t>
            </a:r>
            <a:br>
              <a:rPr lang="en-US" dirty="0">
                <a:solidFill>
                  <a:schemeClr val="tx1"/>
                </a:solidFill>
              </a:rPr>
            </a:br>
            <a:endParaRPr lang="en-IL" sz="1100" dirty="0">
              <a:solidFill>
                <a:schemeClr val="tx1"/>
              </a:solidFill>
            </a:endParaRPr>
          </a:p>
          <a:p>
            <a:r>
              <a:rPr lang="en-IL" sz="2800" dirty="0">
                <a:solidFill>
                  <a:schemeClr val="tx1"/>
                </a:solidFill>
              </a:rPr>
              <a:t>WhatsApp (2009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IL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IL" sz="2800" dirty="0">
                <a:solidFill>
                  <a:schemeClr val="tx1"/>
                </a:solidFill>
              </a:rPr>
              <a:t>2014, </a:t>
            </a:r>
            <a:r>
              <a:rPr lang="en-IL" dirty="0">
                <a:solidFill>
                  <a:schemeClr val="tx1"/>
                </a:solidFill>
              </a:rPr>
              <a:t>55 employees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IL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Facebook)</a:t>
            </a:r>
          </a:p>
          <a:p>
            <a:pPr lvl="1"/>
            <a:r>
              <a:rPr lang="en-IL" dirty="0">
                <a:solidFill>
                  <a:schemeClr val="tx1"/>
                </a:solidFill>
              </a:rPr>
              <a:t>420m users,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IL" dirty="0">
                <a:solidFill>
                  <a:schemeClr val="tx1"/>
                </a:solidFill>
              </a:rPr>
              <a:t>$19B, </a:t>
            </a:r>
            <a:r>
              <a:rPr lang="en-US" dirty="0">
                <a:solidFill>
                  <a:schemeClr val="tx1"/>
                </a:solidFill>
              </a:rPr>
              <a:t>acquisition value </a:t>
            </a:r>
          </a:p>
          <a:p>
            <a:pPr lvl="1"/>
            <a:r>
              <a:rPr lang="en-IL" dirty="0">
                <a:solidFill>
                  <a:schemeClr val="tx1"/>
                </a:solidFill>
              </a:rPr>
              <a:t>$45/user</a:t>
            </a:r>
            <a:br>
              <a:rPr lang="en-US" dirty="0">
                <a:solidFill>
                  <a:schemeClr val="tx1"/>
                </a:solidFill>
              </a:rPr>
            </a:br>
            <a:endParaRPr lang="en-IL" sz="1100" dirty="0">
              <a:solidFill>
                <a:schemeClr val="tx1"/>
              </a:solidFill>
            </a:endParaRPr>
          </a:p>
          <a:p>
            <a:r>
              <a:rPr lang="en-IL" sz="2800" dirty="0">
                <a:solidFill>
                  <a:schemeClr val="tx1"/>
                </a:solidFill>
              </a:rPr>
              <a:t>Waze (2008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IL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IL" sz="2800" dirty="0">
                <a:solidFill>
                  <a:schemeClr val="tx1"/>
                </a:solidFill>
              </a:rPr>
              <a:t>2013, </a:t>
            </a:r>
            <a:r>
              <a:rPr lang="en-US" sz="2800" dirty="0">
                <a:solidFill>
                  <a:schemeClr val="tx1"/>
                </a:solidFill>
              </a:rPr>
              <a:t>Google)</a:t>
            </a:r>
          </a:p>
          <a:p>
            <a:pPr lvl="1"/>
            <a:r>
              <a:rPr lang="en-IL" dirty="0">
                <a:solidFill>
                  <a:schemeClr val="tx1"/>
                </a:solidFill>
              </a:rPr>
              <a:t>50m users,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IL" dirty="0">
                <a:solidFill>
                  <a:schemeClr val="tx1"/>
                </a:solidFill>
              </a:rPr>
              <a:t>$1.1B, </a:t>
            </a:r>
            <a:r>
              <a:rPr lang="en-US" dirty="0">
                <a:solidFill>
                  <a:schemeClr val="tx1"/>
                </a:solidFill>
              </a:rPr>
              <a:t>acquisition value </a:t>
            </a:r>
          </a:p>
          <a:p>
            <a:pPr lvl="1"/>
            <a:r>
              <a:rPr lang="en-IL" dirty="0">
                <a:solidFill>
                  <a:schemeClr val="tx1"/>
                </a:solidFill>
              </a:rPr>
              <a:t>$22/user 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2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2D2-66D7-EA7C-2DEF-9A3BB6AF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118942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Biggest Asset </a:t>
            </a:r>
            <a:r>
              <a:rPr lang="en-IL" sz="4000" dirty="0">
                <a:solidFill>
                  <a:schemeClr val="tx1"/>
                </a:solidFill>
              </a:rPr>
              <a:t>–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IL" b="1" dirty="0">
                <a:solidFill>
                  <a:schemeClr val="tx1"/>
                </a:solidFill>
              </a:rPr>
              <a:t>CUSTOMERS and USERS</a:t>
            </a:r>
            <a:br>
              <a:rPr lang="en-IL" b="1" dirty="0">
                <a:solidFill>
                  <a:schemeClr val="tx1"/>
                </a:solidFill>
              </a:rPr>
            </a:b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D325-A9D1-241E-9866-E214E042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60785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are these high valuations for each user?  </a:t>
            </a:r>
          </a:p>
          <a:p>
            <a:pPr marL="0" indent="0">
              <a:buNone/>
            </a:pPr>
            <a:endParaRPr lang="en-US" sz="11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Because it is </a:t>
            </a:r>
            <a:r>
              <a:rPr lang="en-US" u="sng" dirty="0">
                <a:solidFill>
                  <a:schemeClr val="tx1"/>
                </a:solidFill>
              </a:rPr>
              <a:t>VERY HARD </a:t>
            </a:r>
            <a:r>
              <a:rPr lang="en-US" dirty="0">
                <a:solidFill>
                  <a:schemeClr val="tx1"/>
                </a:solidFill>
              </a:rPr>
              <a:t>to get customers and users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is the difference between Customers and Users?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Users are the people using the product (Google search, Facebook, WhatsApp, Waze, LinkedIn, Instagram, …)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Customers are those who pay money for something: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Advertising to users </a:t>
            </a:r>
            <a:r>
              <a:rPr lang="en-US" dirty="0">
                <a:solidFill>
                  <a:schemeClr val="tx1"/>
                </a:solidFill>
              </a:rPr>
              <a:t>(Google AdWords, Meta Ads, …)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Upgrade </a:t>
            </a:r>
            <a:r>
              <a:rPr lang="en-AS" sz="2800" dirty="0">
                <a:solidFill>
                  <a:schemeClr val="tx1"/>
                </a:solidFill>
              </a:rPr>
              <a:t>free users </a:t>
            </a:r>
            <a:r>
              <a:rPr lang="en-US" sz="2800" dirty="0">
                <a:solidFill>
                  <a:schemeClr val="tx1"/>
                </a:solidFill>
              </a:rPr>
              <a:t>to </a:t>
            </a:r>
            <a:r>
              <a:rPr lang="en-AS" sz="2800" dirty="0">
                <a:solidFill>
                  <a:schemeClr val="tx1"/>
                </a:solidFill>
              </a:rPr>
              <a:t>paying </a:t>
            </a:r>
            <a:r>
              <a:rPr lang="en-US" sz="2800" dirty="0">
                <a:solidFill>
                  <a:schemeClr val="tx1"/>
                </a:solidFill>
              </a:rPr>
              <a:t>business</a:t>
            </a:r>
            <a:r>
              <a:rPr lang="en-AS" sz="2800" dirty="0">
                <a:solidFill>
                  <a:schemeClr val="tx1"/>
                </a:solidFill>
              </a:rPr>
              <a:t> customers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(Zoom.us, LinkedIn Sales Navigator, WhatsApp for Business</a:t>
            </a:r>
            <a:r>
              <a:rPr lang="en-AS" dirty="0">
                <a:solidFill>
                  <a:schemeClr val="tx1"/>
                </a:solidFill>
              </a:rPr>
              <a:t>, Slack</a:t>
            </a:r>
            <a:r>
              <a:rPr lang="en-US" dirty="0">
                <a:solidFill>
                  <a:schemeClr val="tx1"/>
                </a:solidFill>
              </a:rPr>
              <a:t>…. )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Other (</a:t>
            </a:r>
            <a:r>
              <a:rPr lang="en-US" dirty="0">
                <a:solidFill>
                  <a:schemeClr val="tx1"/>
                </a:solidFill>
              </a:rPr>
              <a:t>Waze? ... ) 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78E7-B498-639F-6360-32810CB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86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3069</Words>
  <Application>Microsoft Office PowerPoint</Application>
  <PresentationFormat>Widescreen</PresentationFormat>
  <Paragraphs>415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Aptos</vt:lpstr>
      <vt:lpstr>Arial</vt:lpstr>
      <vt:lpstr>Calibri</vt:lpstr>
      <vt:lpstr>Comfortaa</vt:lpstr>
      <vt:lpstr>Comfortaa Medium</vt:lpstr>
      <vt:lpstr>Courier New</vt:lpstr>
      <vt:lpstr>Lato Light</vt:lpstr>
      <vt:lpstr>Symbol</vt:lpstr>
      <vt:lpstr>Wingdings</vt:lpstr>
      <vt:lpstr>2_Office Theme</vt:lpstr>
      <vt:lpstr>1_Office Theme</vt:lpstr>
      <vt:lpstr>PowerPoint Presentation</vt:lpstr>
      <vt:lpstr>The SmartUp Founding Team</vt:lpstr>
      <vt:lpstr>SmartUp Academy</vt:lpstr>
      <vt:lpstr>Foundation Course – Sales </vt:lpstr>
      <vt:lpstr>Foundation Course – Sales </vt:lpstr>
      <vt:lpstr>Foundation Course – Sales </vt:lpstr>
      <vt:lpstr>The Biggest Asset of a Company </vt:lpstr>
      <vt:lpstr>The Biggest Asset – CUSTOMERS and USERS </vt:lpstr>
      <vt:lpstr>The Biggest Asset – CUSTOMERS and USERS </vt:lpstr>
      <vt:lpstr>Sales – Path to Customers </vt:lpstr>
      <vt:lpstr>Path to Customers - Sales Channels </vt:lpstr>
      <vt:lpstr>Visioneer PaperPort</vt:lpstr>
      <vt:lpstr>Company Biggest Asset – Its Customers </vt:lpstr>
      <vt:lpstr>Which Sales Strategy to Choose? </vt:lpstr>
      <vt:lpstr>eCommerce vs. Sales People </vt:lpstr>
      <vt:lpstr>eCommerce vs. Sales People </vt:lpstr>
      <vt:lpstr>eCommerce + Sales People</vt:lpstr>
      <vt:lpstr>Price Elasticity – Consumer Pricing (B2C) </vt:lpstr>
      <vt:lpstr>Price Elasticity – Consumer Pricing (B2C) </vt:lpstr>
      <vt:lpstr>B2B Sales – Who is the Customer?  </vt:lpstr>
      <vt:lpstr>B2B Sales – Who is the Customer? </vt:lpstr>
      <vt:lpstr>Sales Cycle </vt:lpstr>
      <vt:lpstr>Marketing Funnel </vt:lpstr>
      <vt:lpstr>The Full Real Process </vt:lpstr>
      <vt:lpstr>B2B Sales Cycle Elements </vt:lpstr>
      <vt:lpstr>B2B Sales Cycle Elements </vt:lpstr>
      <vt:lpstr>Understanding the Company’s B2B Sales Cycle </vt:lpstr>
      <vt:lpstr>B2B Sales Cycle – InteliChain’s Case Study </vt:lpstr>
      <vt:lpstr>B2B Sales Cycle – InteliChain’s Case Study </vt:lpstr>
      <vt:lpstr>B2B Sales Cycle – InteliChain’s Case Study  </vt:lpstr>
      <vt:lpstr>Price Elasticity – B2B Pricing </vt:lpstr>
      <vt:lpstr>Direct Sales </vt:lpstr>
      <vt:lpstr>Efficient Direct Sales Processes </vt:lpstr>
      <vt:lpstr>Lead Processing </vt:lpstr>
      <vt:lpstr>International Sales </vt:lpstr>
      <vt:lpstr>International Sales </vt:lpstr>
      <vt:lpstr>B2B Sales Cycle time and cost </vt:lpstr>
      <vt:lpstr>B2B Sales Cycle time and cost </vt:lpstr>
      <vt:lpstr>Benefits of Starting Branding and Sales Early</vt:lpstr>
      <vt:lpstr>Major Take Aways </vt:lpstr>
      <vt:lpstr>Major Take Aways </vt:lpstr>
      <vt:lpstr>The End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Yonatan Stern</dc:creator>
  <cp:lastModifiedBy>Ruth Surujon</cp:lastModifiedBy>
  <cp:revision>18</cp:revision>
  <dcterms:created xsi:type="dcterms:W3CDTF">2024-09-25T14:45:47Z</dcterms:created>
  <dcterms:modified xsi:type="dcterms:W3CDTF">2024-10-01T06:29:42Z</dcterms:modified>
</cp:coreProperties>
</file>