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0" r:id="rId2"/>
  </p:sldMasterIdLst>
  <p:notesMasterIdLst>
    <p:notesMasterId r:id="rId46"/>
  </p:notesMasterIdLst>
  <p:sldIdLst>
    <p:sldId id="524" r:id="rId3"/>
    <p:sldId id="638" r:id="rId4"/>
    <p:sldId id="578" r:id="rId5"/>
    <p:sldId id="639" r:id="rId6"/>
    <p:sldId id="657" r:id="rId7"/>
    <p:sldId id="658" r:id="rId8"/>
    <p:sldId id="2147328871" r:id="rId9"/>
    <p:sldId id="662" r:id="rId10"/>
    <p:sldId id="2147328862" r:id="rId11"/>
    <p:sldId id="661" r:id="rId12"/>
    <p:sldId id="660" r:id="rId13"/>
    <p:sldId id="2147328863" r:id="rId14"/>
    <p:sldId id="659" r:id="rId15"/>
    <p:sldId id="640" r:id="rId16"/>
    <p:sldId id="557" r:id="rId17"/>
    <p:sldId id="558" r:id="rId18"/>
    <p:sldId id="559" r:id="rId19"/>
    <p:sldId id="561" r:id="rId20"/>
    <p:sldId id="562" r:id="rId21"/>
    <p:sldId id="563" r:id="rId22"/>
    <p:sldId id="564" r:id="rId23"/>
    <p:sldId id="566" r:id="rId24"/>
    <p:sldId id="643" r:id="rId25"/>
    <p:sldId id="644" r:id="rId26"/>
    <p:sldId id="664" r:id="rId27"/>
    <p:sldId id="663" r:id="rId28"/>
    <p:sldId id="645" r:id="rId29"/>
    <p:sldId id="654" r:id="rId30"/>
    <p:sldId id="655" r:id="rId31"/>
    <p:sldId id="2147328864" r:id="rId32"/>
    <p:sldId id="653" r:id="rId33"/>
    <p:sldId id="649" r:id="rId34"/>
    <p:sldId id="656" r:id="rId35"/>
    <p:sldId id="650" r:id="rId36"/>
    <p:sldId id="651" r:id="rId37"/>
    <p:sldId id="2147328865" r:id="rId38"/>
    <p:sldId id="646" r:id="rId39"/>
    <p:sldId id="652" r:id="rId40"/>
    <p:sldId id="647" r:id="rId41"/>
    <p:sldId id="2147328869" r:id="rId42"/>
    <p:sldId id="2147328870" r:id="rId43"/>
    <p:sldId id="2147328873" r:id="rId44"/>
    <p:sldId id="214732886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4" autoAdjust="0"/>
    <p:restoredTop sz="94660"/>
  </p:normalViewPr>
  <p:slideViewPr>
    <p:cSldViewPr snapToGrid="0">
      <p:cViewPr varScale="1">
        <p:scale>
          <a:sx n="62" d="100"/>
          <a:sy n="62" d="100"/>
        </p:scale>
        <p:origin x="5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3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64E77-4986-4931-90E9-91553D0BC425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59761-1031-4302-8BE9-098C91ADF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4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42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13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59761-1031-4302-8BE9-098C91ADF0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9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077" y="433468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1908215"/>
          </a:xfrm>
        </p:spPr>
        <p:txBody>
          <a:bodyPr lIns="0" tIns="0" rIns="0" bIns="0"/>
          <a:lstStyle>
            <a:lvl1pPr marL="457200" indent="-457200">
              <a:buFont typeface="Arial" panose="020B0604020202020204" pitchFamily="34" charset="0"/>
              <a:buChar char="•"/>
              <a:defRPr sz="2800" b="0" i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endParaRPr lang="en-US" dirty="0"/>
          </a:p>
          <a:p>
            <a:pPr lvl="1"/>
            <a:r>
              <a:rPr lang="en-US" dirty="0"/>
              <a:t>	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01BDD-711C-4838-89D8-23DC4B789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077" y="964667"/>
            <a:ext cx="5681964" cy="426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530B5-DEDF-4A59-90E7-AEC03CC2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08059-6B0D-4615-BDD1-8E86BF2D4A1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51791-3145-497C-B39B-09145207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</p:spTree>
    <p:extLst>
      <p:ext uri="{BB962C8B-B14F-4D97-AF65-F5344CB8AC3E}">
        <p14:creationId xmlns:p14="http://schemas.microsoft.com/office/powerpoint/2010/main" val="115943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804B-20C1-4BA7-B441-B091B5535A23}" type="datetime1">
              <a:rPr lang="en-US" smtClean="0"/>
              <a:t>9/26/2024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44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7DCE-9756-4A9A-A823-5BB7FA1C10E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08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94A3F-665C-40F9-87E4-DEAFA8AFDD4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3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B2DD-E57B-4707-92A9-7D9335A9AC9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45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2A586-EBF0-4F25-AD2E-B73DA264125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64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A7BC-03FE-4AC6-BDF3-00E52E3AD61E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42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382541"/>
          </a:xfrm>
        </p:spPr>
        <p:txBody>
          <a:bodyPr lIns="0" tIns="0" rIns="0" bIns="0"/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067D-1419-475A-849A-DA04A0437741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70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ED68-495D-4A50-8E6A-AFF1622E2F1E}" type="datetime1">
              <a:rPr lang="en-US" smtClean="0"/>
              <a:t>9/26/2024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62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6228-E21B-41CA-938D-A24A4D9D2ED8}" type="datetime1">
              <a:rPr lang="en-US" smtClean="0"/>
              <a:t>9/26/2024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6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58" y="626136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E6748-BB79-48AD-BFED-B780D3FABF1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10" y="634875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89FA8-FE56-44FA-9182-3007043EA855}" type="datetime1">
              <a:rPr lang="en-US" smtClean="0"/>
              <a:t>9/26/2024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843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803764" y="390086"/>
            <a:ext cx="9039832" cy="559763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Comfortaa"/>
                <a:ea typeface="+mn-ea"/>
                <a:cs typeface="Comfortaa"/>
              </a:rPr>
              <a:t>SmartUp Academy </a:t>
            </a: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"/>
              </a:rPr>
              <a:t>Foundations Course</a:t>
            </a: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Lecture 8</a:t>
            </a: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Enablers, Innovation,</a:t>
            </a:r>
            <a:r>
              <a:rPr kumimoji="0" lang="en-US" sz="7216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 and </a:t>
            </a:r>
            <a:r>
              <a:rPr kumimoji="0" lang="en-US" sz="7216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StartUp</a:t>
            </a:r>
            <a:r>
              <a:rPr kumimoji="0" lang="en-US" sz="7216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 Creation </a:t>
            </a:r>
            <a:endParaRPr kumimoji="0" sz="5821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fortaa Medium"/>
              <a:ea typeface="+mn-ea"/>
              <a:cs typeface="Comfortaa Medium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3848C-E76E-E4A2-2694-55F1AE982DC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0303846" cy="1147750"/>
          </a:xfrm>
        </p:spPr>
        <p:txBody>
          <a:bodyPr/>
          <a:lstStyle/>
          <a:p>
            <a:r>
              <a:rPr lang="en-AS" dirty="0"/>
              <a:t>Types of Enablers – Enabling Factors </a:t>
            </a:r>
            <a:r>
              <a:rPr lang="en-AS" dirty="0">
                <a:sym typeface="Wingdings" panose="05000000000000000000" pitchFamily="2" charset="2"/>
              </a:rPr>
              <a:t> Innovations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62170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Technological</a:t>
            </a:r>
            <a:br>
              <a:rPr lang="en-US" dirty="0"/>
            </a:br>
            <a:endParaRPr lang="en-AS" sz="1000" dirty="0"/>
          </a:p>
          <a:p>
            <a:pPr lvl="1">
              <a:spcAft>
                <a:spcPts val="4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ChatGPT</a:t>
            </a:r>
            <a:r>
              <a:rPr lang="en-A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  -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lang="en-A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Will discuss later </a:t>
            </a:r>
          </a:p>
          <a:p>
            <a:pPr lvl="1">
              <a:spcAft>
                <a:spcPts val="400"/>
              </a:spcAft>
            </a:pPr>
            <a:r>
              <a:rPr lang="en-A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mRNA – Messenger RNA, Covid-19 vaccine developed in record time </a:t>
            </a:r>
            <a:endParaRPr lang="he-I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 lvl="1">
              <a:spcAft>
                <a:spcPts val="400"/>
              </a:spcAf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M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achine translation </a:t>
            </a:r>
            <a:endParaRPr lang="he-I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 lvl="1">
              <a:spcAft>
                <a:spcPts val="4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DNA sequencing</a:t>
            </a:r>
            <a:r>
              <a:rPr lang="en-A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 – 23&amp;me,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genetic testing for diseases, </a:t>
            </a:r>
            <a:endParaRPr lang="he-I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 lvl="1">
              <a:spcAft>
                <a:spcPts val="4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SpaceX reusable rockets</a:t>
            </a:r>
            <a:r>
              <a:rPr lang="en-A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 –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About 13 launches per month.  </a:t>
            </a:r>
            <a:b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</a:b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SkyLink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 (Current 6,000 satellites, planned 12,000) </a:t>
            </a:r>
            <a:endParaRPr lang="he-I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 lvl="1">
              <a:spcAft>
                <a:spcPts val="400"/>
              </a:spcAf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Image recognition </a:t>
            </a:r>
            <a:r>
              <a:rPr lang="en-A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– Google photos,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Zebra Medical Vision (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Nonox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, 2021), Medical imaging analysis and diagnostic, pathology analysis </a:t>
            </a:r>
          </a:p>
          <a:p>
            <a:pPr lvl="1">
              <a:spcAft>
                <a:spcPts val="400"/>
              </a:spcAf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F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ace recognition</a:t>
            </a:r>
            <a:r>
              <a:rPr lang="en-A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 - </a:t>
            </a:r>
            <a:r>
              <a:rPr lang="en-US" dirty="0" err="1"/>
              <a:t>ClearView</a:t>
            </a:r>
            <a:r>
              <a:rPr lang="en-US" dirty="0"/>
              <a:t>.</a:t>
            </a:r>
            <a:r>
              <a:rPr lang="en-AS" dirty="0"/>
              <a:t>ai</a:t>
            </a:r>
          </a:p>
          <a:p>
            <a:pPr lvl="1">
              <a:spcAft>
                <a:spcPts val="400"/>
              </a:spcAft>
            </a:pPr>
            <a:r>
              <a:rPr lang="en-A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3D printers </a:t>
            </a:r>
          </a:p>
          <a:p>
            <a:pPr lvl="1">
              <a:spcAft>
                <a:spcPts val="400"/>
              </a:spcAft>
            </a:pPr>
            <a:r>
              <a:rPr lang="en-A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Drones </a:t>
            </a:r>
            <a:endParaRPr lang="he-I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 marL="971550" lvl="1" indent="-514350"/>
            <a:endParaRPr lang="en-AS" dirty="0">
              <a:cs typeface="+mn-cs"/>
            </a:endParaRPr>
          </a:p>
          <a:p>
            <a:pPr marL="971550" lvl="1" indent="-514350"/>
            <a:endParaRPr lang="en-AS" dirty="0"/>
          </a:p>
          <a:p>
            <a:pPr marL="971550" lvl="1" indent="-514350"/>
            <a:endParaRPr lang="en-A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645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0303846" cy="1147750"/>
          </a:xfrm>
        </p:spPr>
        <p:txBody>
          <a:bodyPr/>
          <a:lstStyle/>
          <a:p>
            <a:r>
              <a:rPr lang="en-AS" dirty="0"/>
              <a:t>Types of Enablers – Enabling Factors </a:t>
            </a:r>
            <a:r>
              <a:rPr lang="en-AS" dirty="0">
                <a:sym typeface="Wingdings" panose="05000000000000000000" pitchFamily="2" charset="2"/>
              </a:rPr>
              <a:t> Innovations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570756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AS" b="1" dirty="0"/>
              <a:t>Infrastructure </a:t>
            </a:r>
            <a:br>
              <a:rPr lang="en-AS" dirty="0"/>
            </a:br>
            <a:endParaRPr lang="en-AS" sz="1000" dirty="0"/>
          </a:p>
          <a:p>
            <a:pPr marL="971550" lvl="1" indent="-514350">
              <a:spcAft>
                <a:spcPts val="1200"/>
              </a:spcAft>
            </a:pPr>
            <a:r>
              <a:rPr lang="en-AS" dirty="0"/>
              <a:t>Internet – In the 1990s, Out of ARPANET (1969)   </a:t>
            </a:r>
          </a:p>
          <a:p>
            <a:pPr marL="971550" lvl="1" indent="-514350">
              <a:spcAft>
                <a:spcPts val="1200"/>
              </a:spcAft>
            </a:pPr>
            <a:r>
              <a:rPr lang="en-AS" dirty="0"/>
              <a:t>3G – Year 2007.  Internet via cellular networks, iPhone </a:t>
            </a:r>
          </a:p>
          <a:p>
            <a:pPr marL="971550" lvl="1" indent="-514350">
              <a:spcAft>
                <a:spcPts val="1200"/>
              </a:spcAft>
            </a:pPr>
            <a:r>
              <a:rPr lang="en-AS" dirty="0"/>
              <a:t>IBM PC compatible open specs, published in 1981</a:t>
            </a:r>
            <a:r>
              <a:rPr lang="en-US" dirty="0"/>
              <a:t>. </a:t>
            </a:r>
            <a:endParaRPr lang="en-AS" dirty="0"/>
          </a:p>
          <a:p>
            <a:pPr marL="971550" lvl="1" indent="-514350">
              <a:spcAft>
                <a:spcPts val="1200"/>
              </a:spcAft>
            </a:pPr>
            <a:r>
              <a:rPr lang="en-AS" dirty="0"/>
              <a:t>Computer standards – only two prevailing operating systems: Windows &amp; MacOS, and iPhone &amp; Android.  One (W3C) browser standard</a:t>
            </a:r>
          </a:p>
          <a:p>
            <a:pPr marL="971550" lvl="1" indent="-514350">
              <a:spcAft>
                <a:spcPts val="1200"/>
              </a:spcAft>
            </a:pPr>
            <a:r>
              <a:rPr lang="en-US" dirty="0"/>
              <a:t>Standards - </a:t>
            </a:r>
            <a:r>
              <a:rPr lang="en-AS" dirty="0"/>
              <a:t>Microsoft Office, </a:t>
            </a:r>
            <a:r>
              <a:rPr lang="en-AS" dirty="0" err="1"/>
              <a:t>SalesForce</a:t>
            </a:r>
            <a:r>
              <a:rPr lang="en-AS" dirty="0"/>
              <a:t>, QuickBooks, Adobe FDF, </a:t>
            </a:r>
          </a:p>
          <a:p>
            <a:pPr marL="971550" lvl="1" indent="-514350">
              <a:spcAft>
                <a:spcPts val="1200"/>
              </a:spcAft>
            </a:pPr>
            <a:r>
              <a:rPr lang="en-US" dirty="0"/>
              <a:t>Zapier, Make, Boomi, MuleSoft – to easily integrate systems to create a workflow </a:t>
            </a:r>
          </a:p>
          <a:p>
            <a:pPr marL="971550" lvl="1" indent="-514350"/>
            <a:endParaRPr lang="en-AS" dirty="0"/>
          </a:p>
          <a:p>
            <a:pPr marL="971550" lvl="1" indent="-514350"/>
            <a:endParaRPr lang="en-A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443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0303846" cy="1147750"/>
          </a:xfrm>
        </p:spPr>
        <p:txBody>
          <a:bodyPr/>
          <a:lstStyle/>
          <a:p>
            <a:r>
              <a:rPr lang="en-AS" dirty="0"/>
              <a:t>Types of Enablers – Enabling Factors </a:t>
            </a:r>
            <a:r>
              <a:rPr lang="en-AS" dirty="0">
                <a:sym typeface="Wingdings" panose="05000000000000000000" pitchFamily="2" charset="2"/>
              </a:rPr>
              <a:t> Innovations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308872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AS" b="1" dirty="0"/>
              <a:t>Infrastructure</a:t>
            </a:r>
            <a:r>
              <a:rPr lang="en-US" b="1" dirty="0"/>
              <a:t> – Continued </a:t>
            </a:r>
            <a:r>
              <a:rPr lang="en-AS" b="1" dirty="0"/>
              <a:t> </a:t>
            </a:r>
            <a:br>
              <a:rPr lang="en-AS" dirty="0"/>
            </a:br>
            <a:endParaRPr lang="en-AS" sz="1000" dirty="0"/>
          </a:p>
          <a:p>
            <a:pPr marL="971550" lvl="1" indent="-514350">
              <a:spcAft>
                <a:spcPts val="1200"/>
              </a:spcAft>
            </a:pPr>
            <a:r>
              <a:rPr lang="en-US" dirty="0"/>
              <a:t>International payment systems </a:t>
            </a:r>
          </a:p>
          <a:p>
            <a:pPr marL="971550" lvl="1" indent="-514350">
              <a:spcAft>
                <a:spcPts val="1200"/>
              </a:spcAft>
            </a:pPr>
            <a:r>
              <a:rPr lang="en-AS" dirty="0"/>
              <a:t>Cloud Computing – AWS launched in 2006 </a:t>
            </a:r>
          </a:p>
          <a:p>
            <a:pPr marL="971550" lvl="1" indent="-514350">
              <a:spcAft>
                <a:spcPts val="1200"/>
              </a:spcAft>
            </a:pPr>
            <a:r>
              <a:rPr lang="en-AS" dirty="0"/>
              <a:t>Open Source software </a:t>
            </a:r>
          </a:p>
          <a:p>
            <a:pPr marL="971550" lvl="1" indent="-514350">
              <a:spcAft>
                <a:spcPts val="1200"/>
              </a:spcAft>
            </a:pPr>
            <a:r>
              <a:rPr lang="en-AS" dirty="0"/>
              <a:t>Huge amounts of free information on the Internet.  Wikipedia,  Freedom of Information Act (1967), EDGAR, </a:t>
            </a:r>
          </a:p>
          <a:p>
            <a:pPr marL="971550" lvl="1" indent="-514350">
              <a:spcAft>
                <a:spcPts val="1200"/>
              </a:spcAft>
            </a:pPr>
            <a:endParaRPr lang="en-AS" dirty="0"/>
          </a:p>
          <a:p>
            <a:pPr marL="971550" lvl="1" indent="-514350"/>
            <a:endParaRPr lang="en-AS" dirty="0"/>
          </a:p>
          <a:p>
            <a:pPr marL="971550" lvl="1" indent="-514350"/>
            <a:endParaRPr lang="en-A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45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0303846" cy="1147750"/>
          </a:xfrm>
        </p:spPr>
        <p:txBody>
          <a:bodyPr/>
          <a:lstStyle/>
          <a:p>
            <a:r>
              <a:rPr lang="en-AS" dirty="0"/>
              <a:t>Types of Enablers – Enabling Factors </a:t>
            </a:r>
            <a:r>
              <a:rPr lang="en-AS" dirty="0">
                <a:sym typeface="Wingdings" panose="05000000000000000000" pitchFamily="2" charset="2"/>
              </a:rPr>
              <a:t> Innovations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21681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AS" b="1" dirty="0"/>
              <a:t>Social Norms  </a:t>
            </a:r>
            <a:br>
              <a:rPr lang="en-AS" dirty="0"/>
            </a:br>
            <a:endParaRPr lang="en-AS" sz="1100" dirty="0"/>
          </a:p>
          <a:p>
            <a:pPr marL="971550" lvl="1" indent="-514350">
              <a:spcAft>
                <a:spcPts val="1200"/>
              </a:spcAft>
            </a:pPr>
            <a:r>
              <a:rPr lang="en-AS" dirty="0"/>
              <a:t>Zoom meetings – Huge impact on sales processes.  No need to open a US office</a:t>
            </a:r>
            <a:r>
              <a:rPr lang="en-US" dirty="0"/>
              <a:t> (+ International payment systems + Tax calculator) </a:t>
            </a:r>
            <a:endParaRPr lang="en-AS" dirty="0"/>
          </a:p>
          <a:p>
            <a:pPr marL="971550" lvl="1" indent="-514350">
              <a:spcAft>
                <a:spcPts val="1200"/>
              </a:spcAft>
            </a:pPr>
            <a:r>
              <a:rPr lang="en-AS" dirty="0"/>
              <a:t>The “gig” economy – Uber, </a:t>
            </a:r>
            <a:r>
              <a:rPr lang="en-AS" dirty="0" err="1"/>
              <a:t>Wolt</a:t>
            </a:r>
            <a:r>
              <a:rPr lang="en-AS" dirty="0"/>
              <a:t>, </a:t>
            </a:r>
            <a:r>
              <a:rPr lang="en-AS" dirty="0" err="1"/>
              <a:t>Fivvr</a:t>
            </a:r>
            <a:r>
              <a:rPr lang="en-AS" dirty="0"/>
              <a:t>, </a:t>
            </a:r>
            <a:r>
              <a:rPr lang="en-AS" dirty="0" err="1"/>
              <a:t>UpWork</a:t>
            </a:r>
            <a:r>
              <a:rPr lang="en-AS" dirty="0"/>
              <a:t>, TaskRabbit, ...</a:t>
            </a:r>
            <a:endParaRPr lang="en-US" dirty="0"/>
          </a:p>
          <a:p>
            <a:pPr marL="971550" lvl="1" indent="-514350">
              <a:spcAft>
                <a:spcPts val="1200"/>
              </a:spcAft>
            </a:pPr>
            <a:r>
              <a:rPr lang="en-AS" dirty="0"/>
              <a:t>People ride with strangers – Uber</a:t>
            </a:r>
            <a:br>
              <a:rPr lang="en-AS" dirty="0"/>
            </a:br>
            <a:r>
              <a:rPr lang="en-AS" dirty="0"/>
              <a:t>People stay with strangers – </a:t>
            </a:r>
            <a:r>
              <a:rPr lang="en-AS" dirty="0" err="1"/>
              <a:t>AirBnB</a:t>
            </a:r>
            <a:endParaRPr lang="en-AS" dirty="0"/>
          </a:p>
          <a:p>
            <a:pPr marL="971550" lvl="1" indent="-514350">
              <a:spcAft>
                <a:spcPts val="1200"/>
              </a:spcAft>
            </a:pPr>
            <a:r>
              <a:rPr lang="en-AS" dirty="0"/>
              <a:t>Work from home – Slack </a:t>
            </a:r>
          </a:p>
          <a:p>
            <a:pPr marL="971550" lvl="1" indent="-514350">
              <a:spcAft>
                <a:spcPts val="1200"/>
              </a:spcAft>
            </a:pPr>
            <a:r>
              <a:rPr lang="en-AS" dirty="0"/>
              <a:t>Social platforms and social media </a:t>
            </a:r>
          </a:p>
          <a:p>
            <a:pPr marL="971550" lvl="1" indent="-514350">
              <a:spcAft>
                <a:spcPts val="1200"/>
              </a:spcAft>
            </a:pPr>
            <a:r>
              <a:rPr lang="en-AS" dirty="0"/>
              <a:t>Influencers – </a:t>
            </a:r>
          </a:p>
          <a:p>
            <a:pPr marL="971550" lvl="1" indent="-514350">
              <a:spcAft>
                <a:spcPts val="1200"/>
              </a:spcAft>
            </a:pPr>
            <a:r>
              <a:rPr lang="en-AS" dirty="0"/>
              <a:t>People publish pictures and videos in huge quantities - ClearView.AI, infinite data sets for algorithm training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405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0303846" cy="1147750"/>
          </a:xfrm>
        </p:spPr>
        <p:txBody>
          <a:bodyPr/>
          <a:lstStyle/>
          <a:p>
            <a:r>
              <a:rPr lang="en-AS" dirty="0"/>
              <a:t>Types of Enablers – Enabling Factors </a:t>
            </a:r>
            <a:r>
              <a:rPr lang="en-AS" dirty="0">
                <a:sym typeface="Wingdings" panose="05000000000000000000" pitchFamily="2" charset="2"/>
              </a:rPr>
              <a:t> Innovations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109091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/>
              <a:t>Big Company Actions </a:t>
            </a:r>
            <a:br>
              <a:rPr lang="en-AS" dirty="0"/>
            </a:br>
            <a:endParaRPr lang="en-AS" dirty="0"/>
          </a:p>
          <a:p>
            <a:pPr marL="971550" lvl="1" indent="-514350">
              <a:spcAft>
                <a:spcPts val="1200"/>
              </a:spcAft>
            </a:pPr>
            <a:r>
              <a:rPr lang="en-AS" dirty="0"/>
              <a:t>Apple iTunes – every song for $0.99 </a:t>
            </a:r>
          </a:p>
          <a:p>
            <a:pPr marL="971550" lvl="1" indent="-514350">
              <a:spcAft>
                <a:spcPts val="1200"/>
              </a:spcAft>
            </a:pPr>
            <a:r>
              <a:rPr lang="en-AS" dirty="0"/>
              <a:t>Spotify, Netflix – Fixed monthly price for unlimited use.  Impact on publishers</a:t>
            </a:r>
          </a:p>
          <a:p>
            <a:pPr marL="971550" lvl="1" indent="-514350">
              <a:spcAft>
                <a:spcPts val="1200"/>
              </a:spcAft>
            </a:pPr>
            <a:r>
              <a:rPr lang="en-AS" dirty="0"/>
              <a:t>Amazon Marketplace – anybody can open a wide</a:t>
            </a:r>
            <a:r>
              <a:rPr lang="en-US" dirty="0"/>
              <a:t>-</a:t>
            </a:r>
            <a:r>
              <a:rPr lang="en-AS" dirty="0"/>
              <a:t>reaching store  </a:t>
            </a:r>
          </a:p>
          <a:p>
            <a:pPr marL="971550" lvl="1" indent="-514350">
              <a:spcAft>
                <a:spcPts val="1200"/>
              </a:spcAft>
            </a:pPr>
            <a:r>
              <a:rPr lang="en-AS" dirty="0"/>
              <a:t>Google AdWords </a:t>
            </a:r>
            <a:r>
              <a:rPr lang="en-US" dirty="0"/>
              <a:t>– a universal ad platform </a:t>
            </a:r>
            <a:endParaRPr lang="en-AS" dirty="0"/>
          </a:p>
          <a:p>
            <a:pPr marL="971550" lvl="1" indent="-514350">
              <a:spcAft>
                <a:spcPts val="1200"/>
              </a:spcAft>
            </a:pPr>
            <a:r>
              <a:rPr lang="en-AS" dirty="0"/>
              <a:t>IBM PC compatible vs. Microsoft closed business model </a:t>
            </a:r>
          </a:p>
          <a:p>
            <a:pPr marL="971550" lvl="1" indent="-514350">
              <a:spcAft>
                <a:spcPts val="1200"/>
              </a:spcAft>
            </a:pPr>
            <a:r>
              <a:rPr lang="en-AS" dirty="0"/>
              <a:t>Net neutrality </a:t>
            </a:r>
            <a:endParaRPr lang="en-US" dirty="0"/>
          </a:p>
          <a:p>
            <a:pPr marL="971550" lvl="1" indent="-514350">
              <a:spcAft>
                <a:spcPts val="1200"/>
              </a:spcAft>
            </a:pPr>
            <a:r>
              <a:rPr lang="en-US" dirty="0"/>
              <a:t>2FA (2 Factor Authentication) </a:t>
            </a:r>
            <a:r>
              <a:rPr lang="en-US" dirty="0">
                <a:sym typeface="Wingdings" panose="05000000000000000000" pitchFamily="2" charset="2"/>
              </a:rPr>
              <a:t> A Universal Personal ID number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Mine is +972526200085, my wife’s Ziva is +972526200086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18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A552A-4AE5-C2C9-E877-4D0B040DA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Enablers – Electric car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68BCA-E5B1-78BE-C779-4C09A41E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460523" cy="17235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Very popular in the early days, circa 1900-1910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Easier to drive than a gasoline car that needed a hand crank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Quieter, no pollution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Perfect for short drives, range of 80 km, cost about $1,750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1A687-C58A-91EC-2093-A59E4EE7F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582" y="3840999"/>
            <a:ext cx="3508922" cy="2685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8B9FDC-3834-ED64-AF1B-1853F84F2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158" y="3840999"/>
            <a:ext cx="3895044" cy="25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0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A552A-4AE5-C2C9-E877-4D0B040DA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Enablers – Electric car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68BCA-E5B1-78BE-C779-4C09A41E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8" y="1840493"/>
            <a:ext cx="9181699" cy="47397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Ford Model T, introduced in 1908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Costs $650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Gas allowed longer range trips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Better road system encourages longer rides - Disabler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Electric engine starter – no need for a hand crank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Crude oil discovered in Texas, cheap gas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than 15 million Model-Ts were built over its</a:t>
            </a:r>
            <a:br>
              <a:rPr lang="en-US" dirty="0"/>
            </a:br>
            <a:r>
              <a:rPr lang="en-US" dirty="0"/>
              <a:t> 19-year life span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Electric cars disappear by 1935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A04FC-699D-C0F3-01BC-8E6BE9196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400" y="298735"/>
            <a:ext cx="4428309" cy="270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7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A552A-4AE5-C2C9-E877-4D0B040DA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Enablers – Electric car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68BCA-E5B1-78BE-C779-4C09A41E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57100"/>
            <a:ext cx="10460523" cy="12926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chain of enablers that brought electric cars back 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Electric car sales growth since 2010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23AAB-D7A0-513B-BF15-ECF4F2139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43" y="2430827"/>
            <a:ext cx="8433335" cy="396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A552A-4AE5-C2C9-E877-4D0B040DA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Enablers – Batteries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68BCA-E5B1-78BE-C779-4C09A41E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08973"/>
            <a:ext cx="10460523" cy="1292662"/>
          </a:xfrm>
        </p:spPr>
        <p:txBody>
          <a:bodyPr/>
          <a:lstStyle/>
          <a:p>
            <a:r>
              <a:rPr lang="en-US" dirty="0"/>
              <a:t>Electric cars have better batteries allowing 400 km range</a:t>
            </a:r>
          </a:p>
          <a:p>
            <a:endParaRPr lang="en-US" dirty="0"/>
          </a:p>
          <a:p>
            <a:r>
              <a:rPr lang="en-US" dirty="0"/>
              <a:t>Batteries improve almost 10-fold in twelve years   </a:t>
            </a:r>
            <a:r>
              <a:rPr lang="en-US" dirty="0">
                <a:solidFill>
                  <a:srgbClr val="FF0000"/>
                </a:solidFill>
              </a:rPr>
              <a:t>Why?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8CFB9-46AD-0C70-0CFE-9A17DF195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280" y="2452506"/>
            <a:ext cx="5944115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8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7AD3-E565-0CE8-A4CA-D66D7FA8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Enablers – Batteries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B8340-A5C5-D6C5-71EC-C9006F3DB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8" y="1840493"/>
            <a:ext cx="4220590" cy="3877985"/>
          </a:xfrm>
        </p:spPr>
        <p:txBody>
          <a:bodyPr/>
          <a:lstStyle/>
          <a:p>
            <a:r>
              <a:rPr lang="en-US" dirty="0"/>
              <a:t>Growth in cell phone use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From about 1B in 2000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    about 9B in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Similar growth in laptops and other mobile gadgets</a:t>
            </a:r>
          </a:p>
          <a:p>
            <a:endParaRPr lang="en-US" dirty="0"/>
          </a:p>
        </p:txBody>
      </p:sp>
      <p:pic>
        <p:nvPicPr>
          <p:cNvPr id="4" name="Picture 3" descr="A graph with a red line and blue dotted line&#10;&#10;Description automatically generated">
            <a:extLst>
              <a:ext uri="{FF2B5EF4-FFF2-40B4-BE49-F238E27FC236}">
                <a16:creationId xmlns:a16="http://schemas.microsoft.com/office/drawing/2014/main" id="{D29F786C-0484-D714-7D0B-926865A66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324" y="2461276"/>
            <a:ext cx="5943600" cy="42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EC435A-5F4B-401D-92E9-5EFA3AF401CD}"/>
              </a:ext>
            </a:extLst>
          </p:cNvPr>
          <p:cNvGrpSpPr/>
          <p:nvPr/>
        </p:nvGrpSpPr>
        <p:grpSpPr>
          <a:xfrm>
            <a:off x="952510" y="2292970"/>
            <a:ext cx="1866019" cy="3261195"/>
            <a:chOff x="1570053" y="3781277"/>
            <a:chExt cx="3077204" cy="5377953"/>
          </a:xfrm>
        </p:grpSpPr>
        <p:sp>
          <p:nvSpPr>
            <p:cNvPr id="9" name="object 9"/>
            <p:cNvSpPr txBox="1"/>
            <p:nvPr/>
          </p:nvSpPr>
          <p:spPr>
            <a:xfrm>
              <a:off x="1696295" y="7720617"/>
              <a:ext cx="2528564" cy="1438613"/>
            </a:xfrm>
            <a:prstGeom prst="rect">
              <a:avLst/>
            </a:prstGeom>
          </p:spPr>
          <p:txBody>
            <a:bodyPr vert="horz" wrap="square" lIns="0" tIns="5621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4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-6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Yonatan</a:t>
              </a:r>
              <a:r>
                <a:rPr kumimoji="0" sz="1600" b="1" i="0" u="none" strike="noStrike" kern="1200" cap="none" spc="-91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600" b="1" i="0" u="none" strike="noStrike" kern="1200" cap="none" spc="-6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Stern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Founder</a:t>
              </a:r>
              <a:endParaRPr kumimoji="0" lang="en-US" sz="1600" b="0" i="0" u="none" strike="noStrike" kern="120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CEO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537C5-8E67-48C9-9B2A-649D9A56F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2" t="3920" r="20696" b="4777"/>
            <a:stretch/>
          </p:blipFill>
          <p:spPr>
            <a:xfrm>
              <a:off x="1570053" y="3781277"/>
              <a:ext cx="3077204" cy="3745977"/>
            </a:xfrm>
            <a:prstGeom prst="round2DiagRect">
              <a:avLst>
                <a:gd name="adj1" fmla="val 34591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1938" y="795159"/>
            <a:ext cx="5746691" cy="58398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dirty="0"/>
              <a:t>The</a:t>
            </a:r>
            <a:r>
              <a:rPr spc="3" dirty="0"/>
              <a:t> </a:t>
            </a:r>
            <a:r>
              <a:rPr dirty="0"/>
              <a:t>SmartUp</a:t>
            </a:r>
            <a:r>
              <a:rPr spc="3" dirty="0"/>
              <a:t> </a:t>
            </a:r>
            <a:r>
              <a:rPr lang="en-US" spc="3" dirty="0"/>
              <a:t>Founding </a:t>
            </a:r>
            <a:r>
              <a:rPr spc="-576" dirty="0"/>
              <a:t>T</a:t>
            </a:r>
            <a:r>
              <a:rPr spc="-88" dirty="0"/>
              <a:t>e</a:t>
            </a:r>
            <a:r>
              <a:rPr spc="-12" dirty="0"/>
              <a:t>am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ED434E-F38E-4C1A-BAED-80CCBCE077E8}"/>
              </a:ext>
            </a:extLst>
          </p:cNvPr>
          <p:cNvGrpSpPr/>
          <p:nvPr/>
        </p:nvGrpSpPr>
        <p:grpSpPr>
          <a:xfrm>
            <a:off x="3058224" y="2292970"/>
            <a:ext cx="1866019" cy="3222723"/>
            <a:chOff x="5042532" y="3781277"/>
            <a:chExt cx="3077204" cy="5314508"/>
          </a:xfrm>
        </p:grpSpPr>
        <p:sp>
          <p:nvSpPr>
            <p:cNvPr id="10" name="object 10"/>
            <p:cNvSpPr txBox="1"/>
            <p:nvPr/>
          </p:nvSpPr>
          <p:spPr>
            <a:xfrm>
              <a:off x="5316211" y="7720616"/>
              <a:ext cx="2114448" cy="1375169"/>
            </a:xfrm>
            <a:prstGeom prst="rect">
              <a:avLst/>
            </a:prstGeom>
          </p:spPr>
          <p:txBody>
            <a:bodyPr vert="horz" wrap="square" lIns="0" tIns="5621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4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Libby</a:t>
              </a:r>
              <a:r>
                <a:rPr kumimoji="0" sz="1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 </a:t>
              </a:r>
              <a:r>
                <a:rPr kumimoji="0" sz="1600" b="1" i="0" u="none" strike="noStrike" kern="1200" cap="none" spc="-6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Molad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fortaa Medium"/>
                <a:ea typeface="+mn-ea"/>
                <a:cs typeface="Comfortaa Medium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Co-Founder and </a:t>
              </a:r>
              <a:r>
                <a:rPr kumimoji="0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COO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E3ADEB-57BC-41B8-997B-BAD0F8B71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5" t="4987" r="28845" b="33390"/>
            <a:stretch/>
          </p:blipFill>
          <p:spPr>
            <a:xfrm>
              <a:off x="5042532" y="3781277"/>
              <a:ext cx="3077204" cy="3745977"/>
            </a:xfrm>
            <a:prstGeom prst="round2DiagRect">
              <a:avLst>
                <a:gd name="adj1" fmla="val 34591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B6F0E3-FA14-4C7B-8B50-56A015E49578}"/>
              </a:ext>
            </a:extLst>
          </p:cNvPr>
          <p:cNvGrpSpPr/>
          <p:nvPr/>
        </p:nvGrpSpPr>
        <p:grpSpPr>
          <a:xfrm>
            <a:off x="5168183" y="2287620"/>
            <a:ext cx="1866019" cy="3247309"/>
            <a:chOff x="8522010" y="3772455"/>
            <a:chExt cx="3077204" cy="5355052"/>
          </a:xfrm>
        </p:grpSpPr>
        <p:sp>
          <p:nvSpPr>
            <p:cNvPr id="11" name="object 11"/>
            <p:cNvSpPr txBox="1"/>
            <p:nvPr/>
          </p:nvSpPr>
          <p:spPr>
            <a:xfrm>
              <a:off x="8522010" y="7688895"/>
              <a:ext cx="3060700" cy="1438612"/>
            </a:xfrm>
            <a:prstGeom prst="rect">
              <a:avLst/>
            </a:prstGeom>
          </p:spPr>
          <p:txBody>
            <a:bodyPr vert="horz" wrap="square" lIns="0" tIns="5621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4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Ayala</a:t>
              </a:r>
              <a:r>
                <a:rPr kumimoji="0" sz="1600" b="1" i="0" u="none" strike="noStrike" kern="1200" cap="none" spc="-33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 </a:t>
              </a: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Dinur</a:t>
              </a:r>
              <a:r>
                <a:rPr kumimoji="0" sz="1600" b="1" i="0" u="none" strike="noStrike" kern="1200" cap="none" spc="-33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 </a:t>
              </a:r>
              <a:r>
                <a:rPr kumimoji="0" sz="1600" b="1" i="0" u="none" strike="noStrike" kern="1200" cap="none" spc="-12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Turgeman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fortaa Medium"/>
                <a:ea typeface="+mn-ea"/>
                <a:cs typeface="Comfortaa Medium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Co-Founder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</a:t>
              </a:r>
              <a:r>
                <a:rPr kumimoji="0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CFO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46DC987-E2F5-4BC9-8A61-E9AB22DFC3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1" t="5376" r="22790" b="12257"/>
            <a:stretch/>
          </p:blipFill>
          <p:spPr>
            <a:xfrm>
              <a:off x="8522010" y="3772455"/>
              <a:ext cx="3077204" cy="3745977"/>
            </a:xfrm>
            <a:prstGeom prst="round2DiagRect">
              <a:avLst>
                <a:gd name="adj1" fmla="val 34591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5C167A-2AF8-42BB-8B42-F8FFA990E891}"/>
              </a:ext>
            </a:extLst>
          </p:cNvPr>
          <p:cNvGrpSpPr/>
          <p:nvPr/>
        </p:nvGrpSpPr>
        <p:grpSpPr>
          <a:xfrm>
            <a:off x="8631534" y="592852"/>
            <a:ext cx="3279112" cy="924448"/>
            <a:chOff x="1968299" y="3257400"/>
            <a:chExt cx="9374128" cy="2781300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C7CEE06E-0AAE-4CC1-B311-B245EB24FAFC}"/>
                </a:ext>
              </a:extLst>
            </p:cNvPr>
            <p:cNvSpPr/>
            <p:nvPr/>
          </p:nvSpPr>
          <p:spPr>
            <a:xfrm>
              <a:off x="1968299" y="3257400"/>
              <a:ext cx="2792730" cy="2781300"/>
            </a:xfrm>
            <a:custGeom>
              <a:avLst/>
              <a:gdLst/>
              <a:ahLst/>
              <a:cxnLst/>
              <a:rect l="l" t="t" r="r" b="b"/>
              <a:pathLst>
                <a:path w="2792729" h="2781300">
                  <a:moveTo>
                    <a:pt x="2508136" y="0"/>
                  </a:moveTo>
                  <a:lnTo>
                    <a:pt x="284555" y="0"/>
                  </a:lnTo>
                  <a:lnTo>
                    <a:pt x="237463" y="12700"/>
                  </a:lnTo>
                  <a:lnTo>
                    <a:pt x="193134" y="25400"/>
                  </a:lnTo>
                  <a:lnTo>
                    <a:pt x="152087" y="50800"/>
                  </a:lnTo>
                  <a:lnTo>
                    <a:pt x="114836" y="76200"/>
                  </a:lnTo>
                  <a:lnTo>
                    <a:pt x="81899" y="114300"/>
                  </a:lnTo>
                  <a:lnTo>
                    <a:pt x="53793" y="152400"/>
                  </a:lnTo>
                  <a:lnTo>
                    <a:pt x="31033" y="190500"/>
                  </a:lnTo>
                  <a:lnTo>
                    <a:pt x="14137" y="228600"/>
                  </a:lnTo>
                  <a:lnTo>
                    <a:pt x="3620" y="279400"/>
                  </a:lnTo>
                  <a:lnTo>
                    <a:pt x="0" y="330200"/>
                  </a:lnTo>
                  <a:lnTo>
                    <a:pt x="0" y="2463800"/>
                  </a:lnTo>
                  <a:lnTo>
                    <a:pt x="376" y="2463800"/>
                  </a:lnTo>
                  <a:lnTo>
                    <a:pt x="5972" y="2514600"/>
                  </a:lnTo>
                  <a:lnTo>
                    <a:pt x="17932" y="2565400"/>
                  </a:lnTo>
                  <a:lnTo>
                    <a:pt x="35782" y="2603500"/>
                  </a:lnTo>
                  <a:lnTo>
                    <a:pt x="59051" y="2641600"/>
                  </a:lnTo>
                  <a:lnTo>
                    <a:pt x="87264" y="2679700"/>
                  </a:lnTo>
                  <a:lnTo>
                    <a:pt x="119949" y="2705100"/>
                  </a:lnTo>
                  <a:lnTo>
                    <a:pt x="156633" y="2730500"/>
                  </a:lnTo>
                  <a:lnTo>
                    <a:pt x="196843" y="2755900"/>
                  </a:lnTo>
                  <a:lnTo>
                    <a:pt x="240105" y="2768600"/>
                  </a:lnTo>
                  <a:lnTo>
                    <a:pt x="285947" y="2781300"/>
                  </a:lnTo>
                  <a:lnTo>
                    <a:pt x="1327729" y="2781300"/>
                  </a:lnTo>
                  <a:lnTo>
                    <a:pt x="1327729" y="2438400"/>
                  </a:lnTo>
                  <a:lnTo>
                    <a:pt x="1062743" y="2438400"/>
                  </a:lnTo>
                  <a:lnTo>
                    <a:pt x="1048490" y="2425700"/>
                  </a:lnTo>
                  <a:lnTo>
                    <a:pt x="1037936" y="2400300"/>
                  </a:lnTo>
                  <a:lnTo>
                    <a:pt x="1033675" y="2400300"/>
                  </a:lnTo>
                  <a:lnTo>
                    <a:pt x="1032429" y="2387600"/>
                  </a:lnTo>
                  <a:lnTo>
                    <a:pt x="1030743" y="2387600"/>
                  </a:lnTo>
                  <a:lnTo>
                    <a:pt x="1030335" y="2374900"/>
                  </a:lnTo>
                  <a:lnTo>
                    <a:pt x="1029832" y="2374900"/>
                  </a:lnTo>
                  <a:lnTo>
                    <a:pt x="1029246" y="2362200"/>
                  </a:lnTo>
                  <a:lnTo>
                    <a:pt x="1023013" y="2311400"/>
                  </a:lnTo>
                  <a:lnTo>
                    <a:pt x="1013628" y="2260600"/>
                  </a:lnTo>
                  <a:lnTo>
                    <a:pt x="1001197" y="2222500"/>
                  </a:lnTo>
                  <a:lnTo>
                    <a:pt x="985826" y="2171700"/>
                  </a:lnTo>
                  <a:lnTo>
                    <a:pt x="967624" y="2120900"/>
                  </a:lnTo>
                  <a:lnTo>
                    <a:pt x="946696" y="2082800"/>
                  </a:lnTo>
                  <a:lnTo>
                    <a:pt x="923150" y="2044700"/>
                  </a:lnTo>
                  <a:lnTo>
                    <a:pt x="897092" y="1993900"/>
                  </a:lnTo>
                  <a:lnTo>
                    <a:pt x="868629" y="1955800"/>
                  </a:lnTo>
                  <a:lnTo>
                    <a:pt x="837869" y="1930400"/>
                  </a:lnTo>
                  <a:lnTo>
                    <a:pt x="804917" y="1892300"/>
                  </a:lnTo>
                  <a:lnTo>
                    <a:pt x="796498" y="1879600"/>
                  </a:lnTo>
                  <a:lnTo>
                    <a:pt x="788182" y="1879600"/>
                  </a:lnTo>
                  <a:lnTo>
                    <a:pt x="779965" y="1866900"/>
                  </a:lnTo>
                  <a:lnTo>
                    <a:pt x="771840" y="1854200"/>
                  </a:lnTo>
                  <a:lnTo>
                    <a:pt x="738865" y="1828800"/>
                  </a:lnTo>
                  <a:lnTo>
                    <a:pt x="707697" y="1790700"/>
                  </a:lnTo>
                  <a:lnTo>
                    <a:pt x="678409" y="1752600"/>
                  </a:lnTo>
                  <a:lnTo>
                    <a:pt x="651074" y="1714500"/>
                  </a:lnTo>
                  <a:lnTo>
                    <a:pt x="625765" y="1676400"/>
                  </a:lnTo>
                  <a:lnTo>
                    <a:pt x="602557" y="1638300"/>
                  </a:lnTo>
                  <a:lnTo>
                    <a:pt x="581521" y="1587500"/>
                  </a:lnTo>
                  <a:lnTo>
                    <a:pt x="563068" y="1549400"/>
                  </a:lnTo>
                  <a:lnTo>
                    <a:pt x="546850" y="1498600"/>
                  </a:lnTo>
                  <a:lnTo>
                    <a:pt x="532935" y="1460500"/>
                  </a:lnTo>
                  <a:lnTo>
                    <a:pt x="521395" y="1409700"/>
                  </a:lnTo>
                  <a:lnTo>
                    <a:pt x="512297" y="1358900"/>
                  </a:lnTo>
                  <a:lnTo>
                    <a:pt x="505713" y="1320800"/>
                  </a:lnTo>
                  <a:lnTo>
                    <a:pt x="501711" y="1270000"/>
                  </a:lnTo>
                  <a:lnTo>
                    <a:pt x="500361" y="1219200"/>
                  </a:lnTo>
                  <a:lnTo>
                    <a:pt x="501520" y="1168400"/>
                  </a:lnTo>
                  <a:lnTo>
                    <a:pt x="504955" y="1130300"/>
                  </a:lnTo>
                  <a:lnTo>
                    <a:pt x="510610" y="1079500"/>
                  </a:lnTo>
                  <a:lnTo>
                    <a:pt x="518424" y="1041400"/>
                  </a:lnTo>
                  <a:lnTo>
                    <a:pt x="526514" y="1003300"/>
                  </a:lnTo>
                  <a:lnTo>
                    <a:pt x="536017" y="965200"/>
                  </a:lnTo>
                  <a:lnTo>
                    <a:pt x="546907" y="927100"/>
                  </a:lnTo>
                  <a:lnTo>
                    <a:pt x="559155" y="901700"/>
                  </a:lnTo>
                  <a:lnTo>
                    <a:pt x="577059" y="850900"/>
                  </a:lnTo>
                  <a:lnTo>
                    <a:pt x="597133" y="812800"/>
                  </a:lnTo>
                  <a:lnTo>
                    <a:pt x="619308" y="774700"/>
                  </a:lnTo>
                  <a:lnTo>
                    <a:pt x="643514" y="736600"/>
                  </a:lnTo>
                  <a:lnTo>
                    <a:pt x="669681" y="698500"/>
                  </a:lnTo>
                  <a:lnTo>
                    <a:pt x="697739" y="660400"/>
                  </a:lnTo>
                  <a:lnTo>
                    <a:pt x="727618" y="622300"/>
                  </a:lnTo>
                  <a:lnTo>
                    <a:pt x="759248" y="584200"/>
                  </a:lnTo>
                  <a:lnTo>
                    <a:pt x="792560" y="558800"/>
                  </a:lnTo>
                  <a:lnTo>
                    <a:pt x="827484" y="520700"/>
                  </a:lnTo>
                  <a:lnTo>
                    <a:pt x="863949" y="495300"/>
                  </a:lnTo>
                  <a:lnTo>
                    <a:pt x="901886" y="469900"/>
                  </a:lnTo>
                  <a:lnTo>
                    <a:pt x="941225" y="444500"/>
                  </a:lnTo>
                  <a:lnTo>
                    <a:pt x="981896" y="419100"/>
                  </a:lnTo>
                  <a:lnTo>
                    <a:pt x="1023830" y="406400"/>
                  </a:lnTo>
                  <a:lnTo>
                    <a:pt x="1066955" y="381000"/>
                  </a:lnTo>
                  <a:lnTo>
                    <a:pt x="1202786" y="342900"/>
                  </a:lnTo>
                  <a:lnTo>
                    <a:pt x="1249981" y="330200"/>
                  </a:lnTo>
                  <a:lnTo>
                    <a:pt x="1298019" y="330200"/>
                  </a:lnTo>
                  <a:lnTo>
                    <a:pt x="1346830" y="317500"/>
                  </a:lnTo>
                  <a:lnTo>
                    <a:pt x="2791784" y="317500"/>
                  </a:lnTo>
                  <a:lnTo>
                    <a:pt x="2789069" y="279400"/>
                  </a:lnTo>
                  <a:lnTo>
                    <a:pt x="2778553" y="228600"/>
                  </a:lnTo>
                  <a:lnTo>
                    <a:pt x="2761658" y="190500"/>
                  </a:lnTo>
                  <a:lnTo>
                    <a:pt x="2738899" y="152400"/>
                  </a:lnTo>
                  <a:lnTo>
                    <a:pt x="2710793" y="114300"/>
                  </a:lnTo>
                  <a:lnTo>
                    <a:pt x="2677857" y="76200"/>
                  </a:lnTo>
                  <a:lnTo>
                    <a:pt x="2640607" y="50800"/>
                  </a:lnTo>
                  <a:lnTo>
                    <a:pt x="2599559" y="25400"/>
                  </a:lnTo>
                  <a:lnTo>
                    <a:pt x="2555230" y="12700"/>
                  </a:lnTo>
                  <a:lnTo>
                    <a:pt x="2508136" y="0"/>
                  </a:lnTo>
                  <a:close/>
                </a:path>
                <a:path w="2792729" h="2781300">
                  <a:moveTo>
                    <a:pt x="2155107" y="1219200"/>
                  </a:moveTo>
                  <a:lnTo>
                    <a:pt x="1953951" y="1219200"/>
                  </a:lnTo>
                  <a:lnTo>
                    <a:pt x="1975761" y="1231900"/>
                  </a:lnTo>
                  <a:lnTo>
                    <a:pt x="1990464" y="1257300"/>
                  </a:lnTo>
                  <a:lnTo>
                    <a:pt x="1995855" y="1282700"/>
                  </a:lnTo>
                  <a:lnTo>
                    <a:pt x="1992514" y="1308100"/>
                  </a:lnTo>
                  <a:lnTo>
                    <a:pt x="1983194" y="1320800"/>
                  </a:lnTo>
                  <a:lnTo>
                    <a:pt x="1968949" y="1346200"/>
                  </a:lnTo>
                  <a:lnTo>
                    <a:pt x="1950830" y="1346200"/>
                  </a:lnTo>
                  <a:lnTo>
                    <a:pt x="1925263" y="1358900"/>
                  </a:lnTo>
                  <a:lnTo>
                    <a:pt x="1875406" y="1384300"/>
                  </a:lnTo>
                  <a:lnTo>
                    <a:pt x="1827504" y="1409700"/>
                  </a:lnTo>
                  <a:lnTo>
                    <a:pt x="1781686" y="1435100"/>
                  </a:lnTo>
                  <a:lnTo>
                    <a:pt x="1759621" y="1460500"/>
                  </a:lnTo>
                  <a:lnTo>
                    <a:pt x="1738226" y="1473200"/>
                  </a:lnTo>
                  <a:lnTo>
                    <a:pt x="1717452" y="1498600"/>
                  </a:lnTo>
                  <a:lnTo>
                    <a:pt x="1697327" y="1511300"/>
                  </a:lnTo>
                  <a:lnTo>
                    <a:pt x="1677875" y="1524000"/>
                  </a:lnTo>
                  <a:lnTo>
                    <a:pt x="1659116" y="1549400"/>
                  </a:lnTo>
                  <a:lnTo>
                    <a:pt x="1641080" y="1574800"/>
                  </a:lnTo>
                  <a:lnTo>
                    <a:pt x="1623791" y="1587500"/>
                  </a:lnTo>
                  <a:lnTo>
                    <a:pt x="1607270" y="1612900"/>
                  </a:lnTo>
                  <a:lnTo>
                    <a:pt x="1591471" y="1638300"/>
                  </a:lnTo>
                  <a:lnTo>
                    <a:pt x="1576491" y="1663700"/>
                  </a:lnTo>
                  <a:lnTo>
                    <a:pt x="1562351" y="1676400"/>
                  </a:lnTo>
                  <a:lnTo>
                    <a:pt x="1536567" y="1727200"/>
                  </a:lnTo>
                  <a:lnTo>
                    <a:pt x="1514308" y="1778000"/>
                  </a:lnTo>
                  <a:lnTo>
                    <a:pt x="1498888" y="1828800"/>
                  </a:lnTo>
                  <a:lnTo>
                    <a:pt x="1493660" y="1841500"/>
                  </a:lnTo>
                  <a:lnTo>
                    <a:pt x="1483640" y="1879600"/>
                  </a:lnTo>
                  <a:lnTo>
                    <a:pt x="1478750" y="1892300"/>
                  </a:lnTo>
                  <a:lnTo>
                    <a:pt x="1474418" y="1905000"/>
                  </a:lnTo>
                  <a:lnTo>
                    <a:pt x="1470647" y="1930400"/>
                  </a:lnTo>
                  <a:lnTo>
                    <a:pt x="1467442" y="1943100"/>
                  </a:lnTo>
                  <a:lnTo>
                    <a:pt x="1466177" y="1955800"/>
                  </a:lnTo>
                  <a:lnTo>
                    <a:pt x="1465425" y="1968500"/>
                  </a:lnTo>
                  <a:lnTo>
                    <a:pt x="1465064" y="1981200"/>
                  </a:lnTo>
                  <a:lnTo>
                    <a:pt x="1464971" y="2781300"/>
                  </a:lnTo>
                  <a:lnTo>
                    <a:pt x="2508762" y="2781300"/>
                  </a:lnTo>
                  <a:lnTo>
                    <a:pt x="2556416" y="2768600"/>
                  </a:lnTo>
                  <a:lnTo>
                    <a:pt x="2601218" y="2755900"/>
                  </a:lnTo>
                  <a:lnTo>
                    <a:pt x="2642632" y="2730500"/>
                  </a:lnTo>
                  <a:lnTo>
                    <a:pt x="2680123" y="2705100"/>
                  </a:lnTo>
                  <a:lnTo>
                    <a:pt x="2713152" y="2667000"/>
                  </a:lnTo>
                  <a:lnTo>
                    <a:pt x="2741185" y="2628900"/>
                  </a:lnTo>
                  <a:lnTo>
                    <a:pt x="2763685" y="2590800"/>
                  </a:lnTo>
                  <a:lnTo>
                    <a:pt x="2776084" y="2552700"/>
                  </a:lnTo>
                  <a:lnTo>
                    <a:pt x="2785180" y="2527300"/>
                  </a:lnTo>
                  <a:lnTo>
                    <a:pt x="2790780" y="2489200"/>
                  </a:lnTo>
                  <a:lnTo>
                    <a:pt x="2792689" y="2451100"/>
                  </a:lnTo>
                  <a:lnTo>
                    <a:pt x="2792689" y="2438400"/>
                  </a:lnTo>
                  <a:lnTo>
                    <a:pt x="1667200" y="2438400"/>
                  </a:lnTo>
                  <a:lnTo>
                    <a:pt x="1645618" y="2425700"/>
                  </a:lnTo>
                  <a:lnTo>
                    <a:pt x="1630828" y="2400300"/>
                  </a:lnTo>
                  <a:lnTo>
                    <a:pt x="1624924" y="2374900"/>
                  </a:lnTo>
                  <a:lnTo>
                    <a:pt x="1625207" y="2362200"/>
                  </a:lnTo>
                  <a:lnTo>
                    <a:pt x="1625720" y="2362200"/>
                  </a:lnTo>
                  <a:lnTo>
                    <a:pt x="1626302" y="2349500"/>
                  </a:lnTo>
                  <a:lnTo>
                    <a:pt x="1626948" y="2349500"/>
                  </a:lnTo>
                  <a:lnTo>
                    <a:pt x="1627657" y="2336800"/>
                  </a:lnTo>
                  <a:lnTo>
                    <a:pt x="1633963" y="2286000"/>
                  </a:lnTo>
                  <a:lnTo>
                    <a:pt x="1642823" y="2235200"/>
                  </a:lnTo>
                  <a:lnTo>
                    <a:pt x="1654165" y="2197100"/>
                  </a:lnTo>
                  <a:lnTo>
                    <a:pt x="1667916" y="2146300"/>
                  </a:lnTo>
                  <a:lnTo>
                    <a:pt x="1684004" y="2108200"/>
                  </a:lnTo>
                  <a:lnTo>
                    <a:pt x="1702356" y="2057400"/>
                  </a:lnTo>
                  <a:lnTo>
                    <a:pt x="1725011" y="2019300"/>
                  </a:lnTo>
                  <a:lnTo>
                    <a:pt x="1750212" y="1968500"/>
                  </a:lnTo>
                  <a:lnTo>
                    <a:pt x="1777867" y="1930400"/>
                  </a:lnTo>
                  <a:lnTo>
                    <a:pt x="1807881" y="1879600"/>
                  </a:lnTo>
                  <a:lnTo>
                    <a:pt x="1840161" y="1841500"/>
                  </a:lnTo>
                  <a:lnTo>
                    <a:pt x="1874613" y="1803400"/>
                  </a:lnTo>
                  <a:lnTo>
                    <a:pt x="1892080" y="1790700"/>
                  </a:lnTo>
                  <a:lnTo>
                    <a:pt x="1910000" y="1778000"/>
                  </a:lnTo>
                  <a:lnTo>
                    <a:pt x="1928393" y="1752600"/>
                  </a:lnTo>
                  <a:lnTo>
                    <a:pt x="1947249" y="1739900"/>
                  </a:lnTo>
                  <a:lnTo>
                    <a:pt x="1979240" y="1701800"/>
                  </a:lnTo>
                  <a:lnTo>
                    <a:pt x="2008845" y="1663700"/>
                  </a:lnTo>
                  <a:lnTo>
                    <a:pt x="2036051" y="1625600"/>
                  </a:lnTo>
                  <a:lnTo>
                    <a:pt x="2060748" y="1587500"/>
                  </a:lnTo>
                  <a:lnTo>
                    <a:pt x="2082827" y="1536700"/>
                  </a:lnTo>
                  <a:lnTo>
                    <a:pt x="2102181" y="1498600"/>
                  </a:lnTo>
                  <a:lnTo>
                    <a:pt x="2118699" y="1447800"/>
                  </a:lnTo>
                  <a:lnTo>
                    <a:pt x="2132273" y="1409700"/>
                  </a:lnTo>
                  <a:lnTo>
                    <a:pt x="2142794" y="1358900"/>
                  </a:lnTo>
                  <a:lnTo>
                    <a:pt x="2150154" y="1308100"/>
                  </a:lnTo>
                  <a:lnTo>
                    <a:pt x="2152306" y="1282700"/>
                  </a:lnTo>
                  <a:lnTo>
                    <a:pt x="2153855" y="1257300"/>
                  </a:lnTo>
                  <a:lnTo>
                    <a:pt x="2154792" y="1244600"/>
                  </a:lnTo>
                  <a:lnTo>
                    <a:pt x="2155107" y="1219200"/>
                  </a:lnTo>
                  <a:close/>
                </a:path>
                <a:path w="2792729" h="2781300">
                  <a:moveTo>
                    <a:pt x="1537505" y="469900"/>
                  </a:moveTo>
                  <a:lnTo>
                    <a:pt x="1246632" y="469900"/>
                  </a:lnTo>
                  <a:lnTo>
                    <a:pt x="1152192" y="495300"/>
                  </a:lnTo>
                  <a:lnTo>
                    <a:pt x="1106899" y="520700"/>
                  </a:lnTo>
                  <a:lnTo>
                    <a:pt x="1063033" y="533400"/>
                  </a:lnTo>
                  <a:lnTo>
                    <a:pt x="1020699" y="558800"/>
                  </a:lnTo>
                  <a:lnTo>
                    <a:pt x="980002" y="584200"/>
                  </a:lnTo>
                  <a:lnTo>
                    <a:pt x="941050" y="609600"/>
                  </a:lnTo>
                  <a:lnTo>
                    <a:pt x="903947" y="635000"/>
                  </a:lnTo>
                  <a:lnTo>
                    <a:pt x="868799" y="673100"/>
                  </a:lnTo>
                  <a:lnTo>
                    <a:pt x="835712" y="711200"/>
                  </a:lnTo>
                  <a:lnTo>
                    <a:pt x="804792" y="736600"/>
                  </a:lnTo>
                  <a:lnTo>
                    <a:pt x="776145" y="774700"/>
                  </a:lnTo>
                  <a:lnTo>
                    <a:pt x="749877" y="825500"/>
                  </a:lnTo>
                  <a:lnTo>
                    <a:pt x="726093" y="863600"/>
                  </a:lnTo>
                  <a:lnTo>
                    <a:pt x="704900" y="901700"/>
                  </a:lnTo>
                  <a:lnTo>
                    <a:pt x="691212" y="939800"/>
                  </a:lnTo>
                  <a:lnTo>
                    <a:pt x="678981" y="965200"/>
                  </a:lnTo>
                  <a:lnTo>
                    <a:pt x="668247" y="1003300"/>
                  </a:lnTo>
                  <a:lnTo>
                    <a:pt x="659047" y="1041400"/>
                  </a:lnTo>
                  <a:lnTo>
                    <a:pt x="649761" y="1079500"/>
                  </a:lnTo>
                  <a:lnTo>
                    <a:pt x="643049" y="1130300"/>
                  </a:lnTo>
                  <a:lnTo>
                    <a:pt x="638963" y="1168400"/>
                  </a:lnTo>
                  <a:lnTo>
                    <a:pt x="637582" y="1219200"/>
                  </a:lnTo>
                  <a:lnTo>
                    <a:pt x="639375" y="1270000"/>
                  </a:lnTo>
                  <a:lnTo>
                    <a:pt x="644676" y="1320800"/>
                  </a:lnTo>
                  <a:lnTo>
                    <a:pt x="653369" y="1371600"/>
                  </a:lnTo>
                  <a:lnTo>
                    <a:pt x="665335" y="1422400"/>
                  </a:lnTo>
                  <a:lnTo>
                    <a:pt x="680458" y="1473200"/>
                  </a:lnTo>
                  <a:lnTo>
                    <a:pt x="698621" y="1511300"/>
                  </a:lnTo>
                  <a:lnTo>
                    <a:pt x="719707" y="1562100"/>
                  </a:lnTo>
                  <a:lnTo>
                    <a:pt x="743599" y="1600200"/>
                  </a:lnTo>
                  <a:lnTo>
                    <a:pt x="770179" y="1651000"/>
                  </a:lnTo>
                  <a:lnTo>
                    <a:pt x="799332" y="1689100"/>
                  </a:lnTo>
                  <a:lnTo>
                    <a:pt x="830939" y="1727200"/>
                  </a:lnTo>
                  <a:lnTo>
                    <a:pt x="864884" y="1765300"/>
                  </a:lnTo>
                  <a:lnTo>
                    <a:pt x="873658" y="1765300"/>
                  </a:lnTo>
                  <a:lnTo>
                    <a:pt x="882098" y="1778000"/>
                  </a:lnTo>
                  <a:lnTo>
                    <a:pt x="890436" y="1778000"/>
                  </a:lnTo>
                  <a:lnTo>
                    <a:pt x="898684" y="1790700"/>
                  </a:lnTo>
                  <a:lnTo>
                    <a:pt x="931631" y="1828800"/>
                  </a:lnTo>
                  <a:lnTo>
                    <a:pt x="962715" y="1854200"/>
                  </a:lnTo>
                  <a:lnTo>
                    <a:pt x="991926" y="1892300"/>
                  </a:lnTo>
                  <a:lnTo>
                    <a:pt x="1019191" y="1930400"/>
                  </a:lnTo>
                  <a:lnTo>
                    <a:pt x="1044438" y="1981200"/>
                  </a:lnTo>
                  <a:lnTo>
                    <a:pt x="1067593" y="2019300"/>
                  </a:lnTo>
                  <a:lnTo>
                    <a:pt x="1088584" y="2057400"/>
                  </a:lnTo>
                  <a:lnTo>
                    <a:pt x="1107591" y="2108200"/>
                  </a:lnTo>
                  <a:lnTo>
                    <a:pt x="1124215" y="2146300"/>
                  </a:lnTo>
                  <a:lnTo>
                    <a:pt x="1138379" y="2197100"/>
                  </a:lnTo>
                  <a:lnTo>
                    <a:pt x="1150007" y="2247900"/>
                  </a:lnTo>
                  <a:lnTo>
                    <a:pt x="1159022" y="2298700"/>
                  </a:lnTo>
                  <a:lnTo>
                    <a:pt x="1161596" y="2311400"/>
                  </a:lnTo>
                  <a:lnTo>
                    <a:pt x="1163821" y="2324100"/>
                  </a:lnTo>
                  <a:lnTo>
                    <a:pt x="1165699" y="2349500"/>
                  </a:lnTo>
                  <a:lnTo>
                    <a:pt x="1167231" y="2362200"/>
                  </a:lnTo>
                  <a:lnTo>
                    <a:pt x="1167618" y="2362200"/>
                  </a:lnTo>
                  <a:lnTo>
                    <a:pt x="1167807" y="2374900"/>
                  </a:lnTo>
                  <a:lnTo>
                    <a:pt x="1162437" y="2400300"/>
                  </a:lnTo>
                  <a:lnTo>
                    <a:pt x="1147734" y="2425700"/>
                  </a:lnTo>
                  <a:lnTo>
                    <a:pt x="1125924" y="2438400"/>
                  </a:lnTo>
                  <a:lnTo>
                    <a:pt x="1327729" y="2438400"/>
                  </a:lnTo>
                  <a:lnTo>
                    <a:pt x="1327729" y="1625600"/>
                  </a:lnTo>
                  <a:lnTo>
                    <a:pt x="1314412" y="1574800"/>
                  </a:lnTo>
                  <a:lnTo>
                    <a:pt x="1297884" y="1524000"/>
                  </a:lnTo>
                  <a:lnTo>
                    <a:pt x="1278267" y="1473200"/>
                  </a:lnTo>
                  <a:lnTo>
                    <a:pt x="1255685" y="1435100"/>
                  </a:lnTo>
                  <a:lnTo>
                    <a:pt x="1230259" y="1384300"/>
                  </a:lnTo>
                  <a:lnTo>
                    <a:pt x="1202112" y="1346200"/>
                  </a:lnTo>
                  <a:lnTo>
                    <a:pt x="1171367" y="1308100"/>
                  </a:lnTo>
                  <a:lnTo>
                    <a:pt x="1138146" y="1270000"/>
                  </a:lnTo>
                  <a:lnTo>
                    <a:pt x="1102572" y="1231900"/>
                  </a:lnTo>
                  <a:lnTo>
                    <a:pt x="1064766" y="1206500"/>
                  </a:lnTo>
                  <a:lnTo>
                    <a:pt x="1024852" y="1168400"/>
                  </a:lnTo>
                  <a:lnTo>
                    <a:pt x="982952" y="1143000"/>
                  </a:lnTo>
                  <a:lnTo>
                    <a:pt x="939188" y="1117600"/>
                  </a:lnTo>
                  <a:lnTo>
                    <a:pt x="893683" y="1104900"/>
                  </a:lnTo>
                  <a:lnTo>
                    <a:pt x="846560" y="1079500"/>
                  </a:lnTo>
                  <a:lnTo>
                    <a:pt x="845073" y="1079500"/>
                  </a:lnTo>
                  <a:lnTo>
                    <a:pt x="827300" y="1066800"/>
                  </a:lnTo>
                  <a:lnTo>
                    <a:pt x="813345" y="1054100"/>
                  </a:lnTo>
                  <a:lnTo>
                    <a:pt x="804226" y="1041400"/>
                  </a:lnTo>
                  <a:lnTo>
                    <a:pt x="800959" y="1016000"/>
                  </a:lnTo>
                  <a:lnTo>
                    <a:pt x="806352" y="990600"/>
                  </a:lnTo>
                  <a:lnTo>
                    <a:pt x="821058" y="965200"/>
                  </a:lnTo>
                  <a:lnTo>
                    <a:pt x="842872" y="952500"/>
                  </a:lnTo>
                  <a:lnTo>
                    <a:pt x="1327729" y="952500"/>
                  </a:lnTo>
                  <a:lnTo>
                    <a:pt x="1327729" y="838200"/>
                  </a:lnTo>
                  <a:lnTo>
                    <a:pt x="1333120" y="812800"/>
                  </a:lnTo>
                  <a:lnTo>
                    <a:pt x="1347822" y="787400"/>
                  </a:lnTo>
                  <a:lnTo>
                    <a:pt x="1369632" y="774700"/>
                  </a:lnTo>
                  <a:lnTo>
                    <a:pt x="2009259" y="774700"/>
                  </a:lnTo>
                  <a:lnTo>
                    <a:pt x="1991413" y="749300"/>
                  </a:lnTo>
                  <a:lnTo>
                    <a:pt x="1962620" y="711200"/>
                  </a:lnTo>
                  <a:lnTo>
                    <a:pt x="1931891" y="685800"/>
                  </a:lnTo>
                  <a:lnTo>
                    <a:pt x="1899313" y="647700"/>
                  </a:lnTo>
                  <a:lnTo>
                    <a:pt x="1864975" y="622300"/>
                  </a:lnTo>
                  <a:lnTo>
                    <a:pt x="1828966" y="596900"/>
                  </a:lnTo>
                  <a:lnTo>
                    <a:pt x="1791373" y="571500"/>
                  </a:lnTo>
                  <a:lnTo>
                    <a:pt x="1752284" y="546100"/>
                  </a:lnTo>
                  <a:lnTo>
                    <a:pt x="1711789" y="533400"/>
                  </a:lnTo>
                  <a:lnTo>
                    <a:pt x="1669976" y="508000"/>
                  </a:lnTo>
                  <a:lnTo>
                    <a:pt x="1582745" y="482600"/>
                  </a:lnTo>
                  <a:lnTo>
                    <a:pt x="1537505" y="469900"/>
                  </a:lnTo>
                  <a:close/>
                </a:path>
                <a:path w="2792729" h="2781300">
                  <a:moveTo>
                    <a:pt x="2791784" y="317500"/>
                  </a:moveTo>
                  <a:lnTo>
                    <a:pt x="1445458" y="317500"/>
                  </a:lnTo>
                  <a:lnTo>
                    <a:pt x="1493881" y="330200"/>
                  </a:lnTo>
                  <a:lnTo>
                    <a:pt x="1541544" y="330200"/>
                  </a:lnTo>
                  <a:lnTo>
                    <a:pt x="1588379" y="342900"/>
                  </a:lnTo>
                  <a:lnTo>
                    <a:pt x="1723236" y="381000"/>
                  </a:lnTo>
                  <a:lnTo>
                    <a:pt x="1766079" y="406400"/>
                  </a:lnTo>
                  <a:lnTo>
                    <a:pt x="1807753" y="419100"/>
                  </a:lnTo>
                  <a:lnTo>
                    <a:pt x="1848191" y="444500"/>
                  </a:lnTo>
                  <a:lnTo>
                    <a:pt x="1887323" y="469900"/>
                  </a:lnTo>
                  <a:lnTo>
                    <a:pt x="1925083" y="495300"/>
                  </a:lnTo>
                  <a:lnTo>
                    <a:pt x="1961402" y="520700"/>
                  </a:lnTo>
                  <a:lnTo>
                    <a:pt x="1996211" y="558800"/>
                  </a:lnTo>
                  <a:lnTo>
                    <a:pt x="2029443" y="584200"/>
                  </a:lnTo>
                  <a:lnTo>
                    <a:pt x="2061030" y="622300"/>
                  </a:lnTo>
                  <a:lnTo>
                    <a:pt x="2090902" y="647700"/>
                  </a:lnTo>
                  <a:lnTo>
                    <a:pt x="2118993" y="685800"/>
                  </a:lnTo>
                  <a:lnTo>
                    <a:pt x="2145234" y="723900"/>
                  </a:lnTo>
                  <a:lnTo>
                    <a:pt x="2169557" y="762000"/>
                  </a:lnTo>
                  <a:lnTo>
                    <a:pt x="2191894" y="800100"/>
                  </a:lnTo>
                  <a:lnTo>
                    <a:pt x="2212176" y="850900"/>
                  </a:lnTo>
                  <a:lnTo>
                    <a:pt x="2230336" y="889000"/>
                  </a:lnTo>
                  <a:lnTo>
                    <a:pt x="2246305" y="939800"/>
                  </a:lnTo>
                  <a:lnTo>
                    <a:pt x="2260015" y="977900"/>
                  </a:lnTo>
                  <a:lnTo>
                    <a:pt x="2271398" y="1028700"/>
                  </a:lnTo>
                  <a:lnTo>
                    <a:pt x="2280386" y="1066800"/>
                  </a:lnTo>
                  <a:lnTo>
                    <a:pt x="2286910" y="1117600"/>
                  </a:lnTo>
                  <a:lnTo>
                    <a:pt x="2290904" y="1168400"/>
                  </a:lnTo>
                  <a:lnTo>
                    <a:pt x="2292238" y="1206500"/>
                  </a:lnTo>
                  <a:lnTo>
                    <a:pt x="2292328" y="1219200"/>
                  </a:lnTo>
                  <a:lnTo>
                    <a:pt x="2292065" y="1244600"/>
                  </a:lnTo>
                  <a:lnTo>
                    <a:pt x="2291277" y="1257300"/>
                  </a:lnTo>
                  <a:lnTo>
                    <a:pt x="2289964" y="1282700"/>
                  </a:lnTo>
                  <a:lnTo>
                    <a:pt x="2288129" y="1308100"/>
                  </a:lnTo>
                  <a:lnTo>
                    <a:pt x="2281976" y="1358900"/>
                  </a:lnTo>
                  <a:lnTo>
                    <a:pt x="2273169" y="1397000"/>
                  </a:lnTo>
                  <a:lnTo>
                    <a:pt x="2261785" y="1447800"/>
                  </a:lnTo>
                  <a:lnTo>
                    <a:pt x="2247900" y="1498600"/>
                  </a:lnTo>
                  <a:lnTo>
                    <a:pt x="2231588" y="1536700"/>
                  </a:lnTo>
                  <a:lnTo>
                    <a:pt x="2212927" y="1587500"/>
                  </a:lnTo>
                  <a:lnTo>
                    <a:pt x="2190252" y="1638300"/>
                  </a:lnTo>
                  <a:lnTo>
                    <a:pt x="2165030" y="1676400"/>
                  </a:lnTo>
                  <a:lnTo>
                    <a:pt x="2137353" y="1727200"/>
                  </a:lnTo>
                  <a:lnTo>
                    <a:pt x="2107314" y="1765300"/>
                  </a:lnTo>
                  <a:lnTo>
                    <a:pt x="2075003" y="1803400"/>
                  </a:lnTo>
                  <a:lnTo>
                    <a:pt x="2040513" y="1841500"/>
                  </a:lnTo>
                  <a:lnTo>
                    <a:pt x="2023108" y="1854200"/>
                  </a:lnTo>
                  <a:lnTo>
                    <a:pt x="2005262" y="1879600"/>
                  </a:lnTo>
                  <a:lnTo>
                    <a:pt x="1986943" y="1892300"/>
                  </a:lnTo>
                  <a:lnTo>
                    <a:pt x="1968159" y="1905000"/>
                  </a:lnTo>
                  <a:lnTo>
                    <a:pt x="1936633" y="1943100"/>
                  </a:lnTo>
                  <a:lnTo>
                    <a:pt x="1907338" y="1981200"/>
                  </a:lnTo>
                  <a:lnTo>
                    <a:pt x="1880379" y="2019300"/>
                  </a:lnTo>
                  <a:lnTo>
                    <a:pt x="1855861" y="2057400"/>
                  </a:lnTo>
                  <a:lnTo>
                    <a:pt x="1833890" y="2108200"/>
                  </a:lnTo>
                  <a:lnTo>
                    <a:pt x="1814571" y="2146300"/>
                  </a:lnTo>
                  <a:lnTo>
                    <a:pt x="1798010" y="2197100"/>
                  </a:lnTo>
                  <a:lnTo>
                    <a:pt x="1784311" y="2235200"/>
                  </a:lnTo>
                  <a:lnTo>
                    <a:pt x="1773581" y="2286000"/>
                  </a:lnTo>
                  <a:lnTo>
                    <a:pt x="1765925" y="2336800"/>
                  </a:lnTo>
                  <a:lnTo>
                    <a:pt x="1764746" y="2349500"/>
                  </a:lnTo>
                  <a:lnTo>
                    <a:pt x="1763708" y="2362200"/>
                  </a:lnTo>
                  <a:lnTo>
                    <a:pt x="1762806" y="2362200"/>
                  </a:lnTo>
                  <a:lnTo>
                    <a:pt x="1762040" y="2374900"/>
                  </a:lnTo>
                  <a:lnTo>
                    <a:pt x="1761883" y="2374900"/>
                  </a:lnTo>
                  <a:lnTo>
                    <a:pt x="1761663" y="2387600"/>
                  </a:lnTo>
                  <a:lnTo>
                    <a:pt x="1759747" y="2387600"/>
                  </a:lnTo>
                  <a:lnTo>
                    <a:pt x="1750591" y="2413000"/>
                  </a:lnTo>
                  <a:lnTo>
                    <a:pt x="1735627" y="2425700"/>
                  </a:lnTo>
                  <a:lnTo>
                    <a:pt x="1716156" y="2438400"/>
                  </a:lnTo>
                  <a:lnTo>
                    <a:pt x="2792689" y="2438400"/>
                  </a:lnTo>
                  <a:lnTo>
                    <a:pt x="2792689" y="330200"/>
                  </a:lnTo>
                  <a:lnTo>
                    <a:pt x="2791784" y="317500"/>
                  </a:lnTo>
                  <a:close/>
                </a:path>
                <a:path w="2792729" h="2781300">
                  <a:moveTo>
                    <a:pt x="2009259" y="774700"/>
                  </a:moveTo>
                  <a:lnTo>
                    <a:pt x="1423065" y="774700"/>
                  </a:lnTo>
                  <a:lnTo>
                    <a:pt x="1434724" y="787400"/>
                  </a:lnTo>
                  <a:lnTo>
                    <a:pt x="1444877" y="787400"/>
                  </a:lnTo>
                  <a:lnTo>
                    <a:pt x="1453247" y="800100"/>
                  </a:lnTo>
                  <a:lnTo>
                    <a:pt x="1459573" y="812800"/>
                  </a:lnTo>
                  <a:lnTo>
                    <a:pt x="1463574" y="825500"/>
                  </a:lnTo>
                  <a:lnTo>
                    <a:pt x="1464971" y="838200"/>
                  </a:lnTo>
                  <a:lnTo>
                    <a:pt x="1464971" y="1574800"/>
                  </a:lnTo>
                  <a:lnTo>
                    <a:pt x="1494236" y="1536700"/>
                  </a:lnTo>
                  <a:lnTo>
                    <a:pt x="1525877" y="1498600"/>
                  </a:lnTo>
                  <a:lnTo>
                    <a:pt x="1559792" y="1460500"/>
                  </a:lnTo>
                  <a:lnTo>
                    <a:pt x="1595885" y="1422400"/>
                  </a:lnTo>
                  <a:lnTo>
                    <a:pt x="1634055" y="1384300"/>
                  </a:lnTo>
                  <a:lnTo>
                    <a:pt x="1674205" y="1346200"/>
                  </a:lnTo>
                  <a:lnTo>
                    <a:pt x="1716235" y="1320800"/>
                  </a:lnTo>
                  <a:lnTo>
                    <a:pt x="1760048" y="1295400"/>
                  </a:lnTo>
                  <a:lnTo>
                    <a:pt x="1805543" y="1270000"/>
                  </a:lnTo>
                  <a:lnTo>
                    <a:pt x="1852623" y="1244600"/>
                  </a:lnTo>
                  <a:lnTo>
                    <a:pt x="1902025" y="1219200"/>
                  </a:lnTo>
                  <a:lnTo>
                    <a:pt x="2155107" y="1219200"/>
                  </a:lnTo>
                  <a:lnTo>
                    <a:pt x="2155001" y="1206500"/>
                  </a:lnTo>
                  <a:lnTo>
                    <a:pt x="2153421" y="1168400"/>
                  </a:lnTo>
                  <a:lnTo>
                    <a:pt x="2148847" y="1117600"/>
                  </a:lnTo>
                  <a:lnTo>
                    <a:pt x="2141454" y="1079500"/>
                  </a:lnTo>
                  <a:lnTo>
                    <a:pt x="2131330" y="1028700"/>
                  </a:lnTo>
                  <a:lnTo>
                    <a:pt x="2118564" y="990600"/>
                  </a:lnTo>
                  <a:lnTo>
                    <a:pt x="2103243" y="939800"/>
                  </a:lnTo>
                  <a:lnTo>
                    <a:pt x="2085456" y="901700"/>
                  </a:lnTo>
                  <a:lnTo>
                    <a:pt x="2065291" y="863600"/>
                  </a:lnTo>
                  <a:lnTo>
                    <a:pt x="2042837" y="825500"/>
                  </a:lnTo>
                  <a:lnTo>
                    <a:pt x="2018182" y="787400"/>
                  </a:lnTo>
                  <a:lnTo>
                    <a:pt x="2009259" y="774700"/>
                  </a:lnTo>
                  <a:close/>
                </a:path>
                <a:path w="2792729" h="2781300">
                  <a:moveTo>
                    <a:pt x="1327729" y="952500"/>
                  </a:moveTo>
                  <a:lnTo>
                    <a:pt x="893187" y="952500"/>
                  </a:lnTo>
                  <a:lnTo>
                    <a:pt x="941001" y="965200"/>
                  </a:lnTo>
                  <a:lnTo>
                    <a:pt x="987427" y="990600"/>
                  </a:lnTo>
                  <a:lnTo>
                    <a:pt x="1032373" y="1016000"/>
                  </a:lnTo>
                  <a:lnTo>
                    <a:pt x="1075748" y="1041400"/>
                  </a:lnTo>
                  <a:lnTo>
                    <a:pt x="1117461" y="1066800"/>
                  </a:lnTo>
                  <a:lnTo>
                    <a:pt x="1157420" y="1104900"/>
                  </a:lnTo>
                  <a:lnTo>
                    <a:pt x="1195535" y="1130300"/>
                  </a:lnTo>
                  <a:lnTo>
                    <a:pt x="1231715" y="1168400"/>
                  </a:lnTo>
                  <a:lnTo>
                    <a:pt x="1265868" y="1206500"/>
                  </a:lnTo>
                  <a:lnTo>
                    <a:pt x="1297903" y="1244600"/>
                  </a:lnTo>
                  <a:lnTo>
                    <a:pt x="1327729" y="1282700"/>
                  </a:lnTo>
                  <a:lnTo>
                    <a:pt x="1327729" y="952500"/>
                  </a:lnTo>
                  <a:close/>
                </a:path>
                <a:path w="2792729" h="2781300">
                  <a:moveTo>
                    <a:pt x="1444217" y="457200"/>
                  </a:moveTo>
                  <a:lnTo>
                    <a:pt x="1345508" y="457200"/>
                  </a:lnTo>
                  <a:lnTo>
                    <a:pt x="1295569" y="469900"/>
                  </a:lnTo>
                  <a:lnTo>
                    <a:pt x="1491300" y="469900"/>
                  </a:lnTo>
                  <a:lnTo>
                    <a:pt x="1444217" y="457200"/>
                  </a:lnTo>
                  <a:close/>
                </a:path>
              </a:pathLst>
            </a:custGeom>
            <a:solidFill>
              <a:srgbClr val="FF6900"/>
            </a:solidFill>
            <a:ln>
              <a:solidFill>
                <a:srgbClr val="FF69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4">
              <a:extLst>
                <a:ext uri="{FF2B5EF4-FFF2-40B4-BE49-F238E27FC236}">
                  <a16:creationId xmlns:a16="http://schemas.microsoft.com/office/drawing/2014/main" id="{B21F5DB9-0B81-45A2-90F7-D5FA7C823BB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2296" y="3677448"/>
              <a:ext cx="5990131" cy="1929773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F27305A-46C5-4CA3-9078-33EE124A0143}"/>
              </a:ext>
            </a:extLst>
          </p:cNvPr>
          <p:cNvSpPr txBox="1"/>
          <p:nvPr/>
        </p:nvSpPr>
        <p:spPr>
          <a:xfrm>
            <a:off x="8375299" y="5247199"/>
            <a:ext cx="3729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" action="ppaction://noaction"/>
              </a:rPr>
              <a:t>Libby@smartupacademy.org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" action="ppaction://noaction"/>
              </a:rPr>
              <a:t>Yonatan@smartupacademy.org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DE8F31-29EE-C685-2451-90C0CF1057F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A97A2C-67F7-247C-6390-FF2C8E298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063" y="1425452"/>
            <a:ext cx="7308668" cy="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A0893-BD56-BCC4-7AB1-2FE1A8D2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Enablers – What made the iPhone?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B81B2-C648-E937-EDDC-BC431F2B5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3447098"/>
          </a:xfrm>
        </p:spPr>
        <p:txBody>
          <a:bodyPr/>
          <a:lstStyle/>
          <a:p>
            <a:r>
              <a:rPr lang="en-US" dirty="0"/>
              <a:t>What do you use the iPhone for? </a:t>
            </a:r>
          </a:p>
          <a:p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80% of the time on phone calls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50% of the time on phone calls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25% of the time on phone calls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10% of the time on phone calls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OK, let’s vote </a:t>
            </a:r>
          </a:p>
        </p:txBody>
      </p:sp>
    </p:spTree>
    <p:extLst>
      <p:ext uri="{BB962C8B-B14F-4D97-AF65-F5344CB8AC3E}">
        <p14:creationId xmlns:p14="http://schemas.microsoft.com/office/powerpoint/2010/main" val="127261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A0893-BD56-BCC4-7AB1-2FE1A8D2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Enablers – What made the iPhone?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B81B2-C648-E937-EDDC-BC431F2B5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687354"/>
            <a:ext cx="10303847" cy="5078313"/>
          </a:xfrm>
        </p:spPr>
        <p:txBody>
          <a:bodyPr/>
          <a:lstStyle/>
          <a:p>
            <a:r>
              <a:rPr lang="en-US" dirty="0"/>
              <a:t>What do you use the iPhone for? 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sz="2000" dirty="0"/>
              <a:t>Social media – Facebook, TikTok, Instagram, WhatsApp, LinkedIn, </a:t>
            </a:r>
            <a:r>
              <a:rPr lang="en-US" sz="2000" dirty="0" err="1"/>
              <a:t>etc</a:t>
            </a:r>
            <a:endParaRPr lang="en-US" sz="2000" dirty="0"/>
          </a:p>
          <a:p>
            <a:pPr marL="514350" indent="-514350">
              <a:buFont typeface="+mj-lt"/>
              <a:buAutoNum type="alphaLcParenR"/>
            </a:pPr>
            <a:r>
              <a:rPr lang="en-US" sz="2000" dirty="0"/>
              <a:t>Web browsing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/>
              <a:t>Communication – Email, WhatsApp, SMS,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/>
              <a:t>Gaming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/>
              <a:t>Navigation – Waze, Google maps, Apple Maps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/>
              <a:t>Other </a:t>
            </a:r>
          </a:p>
          <a:p>
            <a:endParaRPr lang="en-US" dirty="0"/>
          </a:p>
          <a:p>
            <a:r>
              <a:rPr lang="en-US" dirty="0"/>
              <a:t>The iPhone is a hand-held personal computer with GPS</a:t>
            </a:r>
          </a:p>
          <a:p>
            <a:endParaRPr lang="en-US" sz="1400" dirty="0"/>
          </a:p>
          <a:p>
            <a:r>
              <a:rPr lang="en-US" dirty="0"/>
              <a:t>All apps require Internet connection – Cellular or </a:t>
            </a:r>
            <a:r>
              <a:rPr lang="en-US" dirty="0" err="1"/>
              <a:t>WiFi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A0893-BD56-BCC4-7AB1-2FE1A8D27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98" y="416423"/>
            <a:ext cx="9476719" cy="573875"/>
          </a:xfrm>
        </p:spPr>
        <p:txBody>
          <a:bodyPr/>
          <a:lstStyle/>
          <a:p>
            <a:r>
              <a:rPr lang="en-US" dirty="0"/>
              <a:t>Innovation Enablers –iPhone Enablers </a:t>
            </a:r>
            <a:r>
              <a:rPr lang="en-US" sz="2800" dirty="0"/>
              <a:t>circa 2007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B81B2-C648-E937-EDDC-BC431F2B5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329768"/>
            <a:ext cx="10303847" cy="57246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Cellular Data – </a:t>
            </a:r>
            <a:r>
              <a:rPr lang="en-US" b="1" dirty="0"/>
              <a:t>3G  </a:t>
            </a:r>
          </a:p>
          <a:p>
            <a:pPr marL="1174638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Deployed </a:t>
            </a:r>
            <a:r>
              <a:rPr lang="en-US" sz="2000" b="1" u="sng" dirty="0"/>
              <a:t>in 2001</a:t>
            </a:r>
            <a:r>
              <a:rPr lang="en-US" sz="2000" dirty="0"/>
              <a:t>,  Compared to 2G, </a:t>
            </a:r>
            <a:r>
              <a:rPr lang="en-US" sz="2000" u="sng" dirty="0"/>
              <a:t>3G had four times the data transferring capabilities</a:t>
            </a:r>
            <a:r>
              <a:rPr lang="en-US" sz="2000" dirty="0"/>
              <a:t> reaching up to </a:t>
            </a:r>
            <a:r>
              <a:rPr lang="en-US" sz="2000" u="sng" dirty="0"/>
              <a:t>2 Mbps on average</a:t>
            </a:r>
            <a:r>
              <a:rPr lang="en-US" sz="2000" dirty="0"/>
              <a:t>. </a:t>
            </a:r>
          </a:p>
          <a:p>
            <a:pPr marL="1174638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Video streaming, video conferences, and live video chat became real. </a:t>
            </a:r>
          </a:p>
          <a:p>
            <a:pPr marL="1174638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Emails also became another standard form of communication over mobile devices.  </a:t>
            </a:r>
          </a:p>
          <a:p>
            <a:pPr marL="1174638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What made 3G revolutionary, was the ability to surf the internet and stream music on mobile. </a:t>
            </a:r>
            <a:br>
              <a:rPr lang="en-US" sz="2000" dirty="0"/>
            </a:br>
            <a:r>
              <a:rPr lang="en-US" sz="2000" dirty="0"/>
              <a:t>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 GPS</a:t>
            </a:r>
          </a:p>
          <a:p>
            <a:pPr marL="1117488" lvl="3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1999: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GPS-enabled cell phones become commercially available for the first time.</a:t>
            </a:r>
          </a:p>
          <a:p>
            <a:pPr marL="1117488" lvl="3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2000: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The U.S. Government revokes a plan from 1990 that purposely made GPS less accurate as a defensive mechanism. As accuracy skyrocketed, many industries, including forestry, fishing, and freight management, started using GPS.</a:t>
            </a:r>
          </a:p>
          <a:p>
            <a:pPr marL="1117488" lvl="3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2001: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Personal GPS products surge, including in-car navigation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1400" dirty="0"/>
          </a:p>
          <a:p>
            <a:pPr marL="514350" indent="-514350">
              <a:buFont typeface="+mj-lt"/>
              <a:buAutoNum type="alphaLcParenR"/>
            </a:pPr>
            <a:endParaRPr lang="en-US" sz="1400" dirty="0"/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10798744" cy="573875"/>
          </a:xfrm>
        </p:spPr>
        <p:txBody>
          <a:bodyPr/>
          <a:lstStyle/>
          <a:p>
            <a:r>
              <a:rPr lang="en-AS" dirty="0"/>
              <a:t>Innovative Technology</a:t>
            </a:r>
            <a:r>
              <a:rPr lang="en-US" dirty="0"/>
              <a:t>, Enablers</a:t>
            </a:r>
            <a:r>
              <a:rPr lang="en-AS" dirty="0"/>
              <a:t> and </a:t>
            </a:r>
            <a:r>
              <a:rPr lang="en-AS" dirty="0" err="1"/>
              <a:t>StartUp</a:t>
            </a:r>
            <a:r>
              <a:rPr lang="en-AS" dirty="0"/>
              <a:t> Creation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2038" y="1256055"/>
            <a:ext cx="9949962" cy="5232202"/>
          </a:xfrm>
        </p:spPr>
        <p:txBody>
          <a:bodyPr/>
          <a:lstStyle/>
          <a:p>
            <a:pPr marL="0" indent="0">
              <a:buNone/>
            </a:pPr>
            <a:r>
              <a:rPr lang="en-AS" dirty="0"/>
              <a:t>	The tale of six companies – </a:t>
            </a:r>
            <a:r>
              <a:rPr lang="en-AS" dirty="0">
                <a:solidFill>
                  <a:srgbClr val="FF0000"/>
                </a:solidFill>
              </a:rPr>
              <a:t>What are the lessons?</a:t>
            </a:r>
          </a:p>
          <a:p>
            <a:endParaRPr lang="en-AS" sz="1000" dirty="0"/>
          </a:p>
          <a:p>
            <a:pPr marL="10858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AS" sz="2800" dirty="0"/>
              <a:t>Zoom Information (ZoomInfo 2000-current, </a:t>
            </a:r>
            <a:r>
              <a:rPr lang="en-US" sz="2800" dirty="0"/>
              <a:t>SEO,</a:t>
            </a:r>
            <a:r>
              <a:rPr lang="en-AS" sz="2800" dirty="0" err="1"/>
              <a:t>Xobni</a:t>
            </a:r>
            <a:r>
              <a:rPr lang="en-AS" sz="2800" dirty="0"/>
              <a:t>) </a:t>
            </a:r>
          </a:p>
          <a:p>
            <a:pPr marL="10858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AS" sz="2800" dirty="0" err="1"/>
              <a:t>NetProspex</a:t>
            </a:r>
            <a:r>
              <a:rPr lang="en-AS" sz="2800" dirty="0"/>
              <a:t> (Gary Halliwell, 2006-2015, 27.5, D&amp;B 125, De Beers, Thomson Reuters, </a:t>
            </a:r>
            <a:r>
              <a:rPr lang="en-AS" sz="2800" dirty="0" err="1"/>
              <a:t>Investext</a:t>
            </a:r>
            <a:r>
              <a:rPr lang="en-AS" sz="2800" dirty="0"/>
              <a:t>) </a:t>
            </a:r>
          </a:p>
          <a:p>
            <a:pPr marL="10858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AS" sz="2800" dirty="0"/>
              <a:t>Plaxo (Sean Parker, Napster 1999, 2002, 28.3, Comcast 2008-2017, </a:t>
            </a:r>
            <a:r>
              <a:rPr lang="en-AS" sz="2800" dirty="0" err="1"/>
              <a:t>FaceBook</a:t>
            </a:r>
            <a:r>
              <a:rPr lang="en-AS" sz="2800" dirty="0"/>
              <a:t>, Spotify) </a:t>
            </a:r>
          </a:p>
          <a:p>
            <a:pPr marL="10858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AS" sz="2800" dirty="0"/>
              <a:t>Jigsaw (Jim Fowler 2004-2010-2020, 18.0, </a:t>
            </a:r>
            <a:r>
              <a:rPr lang="en-AS" sz="2800" dirty="0" err="1"/>
              <a:t>SalesForce</a:t>
            </a:r>
            <a:r>
              <a:rPr lang="en-AS" sz="2800" dirty="0"/>
              <a:t> Data business, data.com ..., )</a:t>
            </a:r>
          </a:p>
          <a:p>
            <a:pPr marL="10858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AS" sz="2800" dirty="0" err="1"/>
              <a:t>DiscoverOrg</a:t>
            </a:r>
            <a:r>
              <a:rPr lang="en-AS" sz="2800" dirty="0"/>
              <a:t> (Henry Schuck, 2007, 2019)  </a:t>
            </a:r>
          </a:p>
          <a:p>
            <a:pPr marL="10858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AS" sz="2800" dirty="0"/>
              <a:t>Apollo.io    (2015, 251.3, 1.6b in 2023, Gmail)  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4BE08B-167A-F2A8-E191-0D79C8999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56" y="1825848"/>
            <a:ext cx="1752115" cy="521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0747EF-6270-A4FF-CBFD-BF29A9165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29" y="2588994"/>
            <a:ext cx="1731609" cy="400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898BF4-DA56-E96F-6999-8221F3BE3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28" y="3520614"/>
            <a:ext cx="1731610" cy="520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8EF5CE-E384-BE07-0833-B9BA178E6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3489" y="5866075"/>
            <a:ext cx="622182" cy="6221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A9B7B5-9380-1051-CED5-C2534AD3E5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329" y="4458117"/>
            <a:ext cx="2234294" cy="59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B5F8F9-BF7D-2D41-E8F7-1279A89FF0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329" y="5357385"/>
            <a:ext cx="1731609" cy="69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2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Innovative Technology and </a:t>
            </a:r>
            <a:r>
              <a:rPr lang="en-AS" dirty="0" err="1"/>
              <a:t>StartUp</a:t>
            </a:r>
            <a:r>
              <a:rPr lang="en-AS" dirty="0"/>
              <a:t> Creation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078313"/>
          </a:xfrm>
        </p:spPr>
        <p:txBody>
          <a:bodyPr/>
          <a:lstStyle/>
          <a:p>
            <a:pPr marL="0" indent="0">
              <a:buNone/>
            </a:pPr>
            <a:r>
              <a:rPr lang="en-AS" dirty="0"/>
              <a:t>The tale of 6 companies – Lessons and take aways</a:t>
            </a:r>
          </a:p>
          <a:p>
            <a:pPr marL="0" indent="0">
              <a:buNone/>
            </a:pPr>
            <a:endParaRPr lang="en-AS" sz="1000" dirty="0"/>
          </a:p>
          <a:p>
            <a:pPr>
              <a:spcAft>
                <a:spcPts val="1200"/>
              </a:spcAft>
            </a:pPr>
            <a:r>
              <a:rPr lang="en-AS" dirty="0"/>
              <a:t>“Disruptive” technology </a:t>
            </a:r>
            <a:r>
              <a:rPr lang="en-US" dirty="0"/>
              <a:t>(ZoomInfo) </a:t>
            </a:r>
            <a:r>
              <a:rPr lang="en-AS" dirty="0"/>
              <a:t>is hugely overrated </a:t>
            </a:r>
          </a:p>
          <a:p>
            <a:pPr>
              <a:spcAft>
                <a:spcPts val="1200"/>
              </a:spcAft>
            </a:pPr>
            <a:r>
              <a:rPr lang="en-AS" dirty="0"/>
              <a:t>The</a:t>
            </a:r>
            <a:r>
              <a:rPr lang="en-US" dirty="0"/>
              <a:t>re is a big gap </a:t>
            </a:r>
            <a:r>
              <a:rPr lang="en-AS" dirty="0"/>
              <a:t>between</a:t>
            </a:r>
            <a:r>
              <a:rPr lang="en-US" dirty="0"/>
              <a:t> a</a:t>
            </a:r>
            <a:r>
              <a:rPr lang="en-AS" dirty="0"/>
              <a:t> technology and generating money at scale</a:t>
            </a:r>
          </a:p>
          <a:p>
            <a:pPr>
              <a:spcAft>
                <a:spcPts val="1200"/>
              </a:spcAft>
            </a:pPr>
            <a:r>
              <a:rPr lang="en-US" dirty="0"/>
              <a:t>Many entrepreneurs start by thinking, adopting or inventing some “disruptive” technology </a:t>
            </a:r>
          </a:p>
          <a:p>
            <a:pPr>
              <a:spcAft>
                <a:spcPts val="1200"/>
              </a:spcAft>
            </a:pPr>
            <a:r>
              <a:rPr lang="en-US" dirty="0"/>
              <a:t>Instead, they should focus on </a:t>
            </a:r>
            <a:r>
              <a:rPr lang="en-AS" dirty="0"/>
              <a:t>understanding the “Jobs To Be Done”</a:t>
            </a:r>
            <a:r>
              <a:rPr lang="en-US" dirty="0"/>
              <a:t>, and t</a:t>
            </a:r>
            <a:r>
              <a:rPr lang="en-AS" dirty="0"/>
              <a:t>hen look around for Enablers to get the Jobs Done </a:t>
            </a:r>
            <a:r>
              <a:rPr lang="en-US" dirty="0"/>
              <a:t>easily and at a low cost</a:t>
            </a:r>
          </a:p>
          <a:p>
            <a:pPr>
              <a:spcAft>
                <a:spcPts val="1200"/>
              </a:spcAft>
            </a:pPr>
            <a:r>
              <a:rPr lang="en-US" dirty="0"/>
              <a:t>Oh…. and start with Branding </a:t>
            </a:r>
            <a:r>
              <a:rPr lang="en-AS" dirty="0"/>
              <a:t>–</a:t>
            </a:r>
            <a:r>
              <a:rPr lang="en-US" dirty="0"/>
              <a:t>  “Branding First” </a:t>
            </a:r>
            <a:endParaRPr lang="en-A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566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Innovative Technology and </a:t>
            </a:r>
            <a:r>
              <a:rPr lang="en-AS" dirty="0" err="1"/>
              <a:t>StartUp</a:t>
            </a:r>
            <a:r>
              <a:rPr lang="en-AS" dirty="0"/>
              <a:t> Creation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078313"/>
          </a:xfrm>
        </p:spPr>
        <p:txBody>
          <a:bodyPr/>
          <a:lstStyle/>
          <a:p>
            <a:pPr marL="0" indent="0">
              <a:buNone/>
            </a:pPr>
            <a:r>
              <a:rPr lang="en-AS" dirty="0"/>
              <a:t>The tale of 6 companies – Lessons and take aways</a:t>
            </a:r>
          </a:p>
          <a:p>
            <a:pPr marL="0" indent="0">
              <a:buNone/>
            </a:pPr>
            <a:endParaRPr lang="en-AS" sz="1000" dirty="0"/>
          </a:p>
          <a:p>
            <a:pPr>
              <a:spcAft>
                <a:spcPts val="1200"/>
              </a:spcAft>
            </a:pPr>
            <a:r>
              <a:rPr lang="en-AS" dirty="0"/>
              <a:t>At the end, success comes from happy and loyal customers not from technology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Long term value of a company is measured by the number of customers they attract, their revenue and their profits – not its technology </a:t>
            </a:r>
            <a:endParaRPr lang="en-AS" dirty="0"/>
          </a:p>
          <a:p>
            <a:pPr>
              <a:spcAft>
                <a:spcPts val="1200"/>
              </a:spcAft>
            </a:pPr>
            <a:r>
              <a:rPr lang="en-AS" dirty="0"/>
              <a:t>Technology is easy to duplicate </a:t>
            </a:r>
            <a:br>
              <a:rPr lang="en-AS" dirty="0"/>
            </a:br>
            <a:r>
              <a:rPr lang="en-AS" dirty="0"/>
              <a:t>Customer satisfaction is hard to maintain  </a:t>
            </a:r>
          </a:p>
          <a:p>
            <a:pPr>
              <a:spcAft>
                <a:spcPts val="1200"/>
              </a:spcAft>
            </a:pPr>
            <a:r>
              <a:rPr lang="en-US" dirty="0"/>
              <a:t>Obsessive </a:t>
            </a:r>
            <a:r>
              <a:rPr lang="en-AS" dirty="0"/>
              <a:t>focus on customer</a:t>
            </a:r>
            <a:r>
              <a:rPr lang="en-US" dirty="0"/>
              <a:t>s, </a:t>
            </a:r>
            <a:r>
              <a:rPr lang="en-AS" dirty="0"/>
              <a:t>operations, efficiency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AS" dirty="0"/>
              <a:t> Growth Engines – taking advantage of Enablers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37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The Story of Capital-IQ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556261" cy="624786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AS" dirty="0"/>
              <a:t>Founded in 1998 by three seasoned investment bankers, Randall Winn,</a:t>
            </a:r>
            <a:r>
              <a:rPr lang="en-US" dirty="0"/>
              <a:t> Steve Turner, and Neal Goldman </a:t>
            </a:r>
            <a:endParaRPr lang="en-AS" dirty="0"/>
          </a:p>
          <a:p>
            <a:pPr>
              <a:spcAft>
                <a:spcPts val="1200"/>
              </a:spcAft>
            </a:pPr>
            <a:r>
              <a:rPr lang="en-AS" dirty="0"/>
              <a:t>Wanted to open a more efficient investment bank so they can profitably serve the low end of the market </a:t>
            </a:r>
          </a:p>
          <a:p>
            <a:pPr>
              <a:spcAft>
                <a:spcPts val="1200"/>
              </a:spcAft>
            </a:pPr>
            <a:r>
              <a:rPr lang="en-AS" dirty="0"/>
              <a:t>For that, they developed a database of information about companies – a pure novelty</a:t>
            </a:r>
          </a:p>
          <a:p>
            <a:pPr>
              <a:spcAft>
                <a:spcPts val="1200"/>
              </a:spcAft>
            </a:pPr>
            <a:r>
              <a:rPr lang="en-AS" dirty="0"/>
              <a:t>The database was populated manually by low cost researchers </a:t>
            </a:r>
          </a:p>
          <a:p>
            <a:pPr>
              <a:spcAft>
                <a:spcPts val="1200"/>
              </a:spcAft>
            </a:pPr>
            <a:r>
              <a:rPr lang="en-AS" dirty="0"/>
              <a:t>Developed a simple computerized process </a:t>
            </a:r>
            <a:r>
              <a:rPr lang="en-US" dirty="0"/>
              <a:t>to aid data entry</a:t>
            </a:r>
            <a:endParaRPr lang="en-AS" dirty="0"/>
          </a:p>
          <a:p>
            <a:pPr>
              <a:spcAft>
                <a:spcPts val="1200"/>
              </a:spcAft>
            </a:pPr>
            <a:r>
              <a:rPr lang="en-AS" dirty="0"/>
              <a:t>Acquired an Indian company with hundreds of people to populate</a:t>
            </a:r>
            <a:r>
              <a:rPr lang="en-US" dirty="0"/>
              <a:t> and keep</a:t>
            </a:r>
            <a:r>
              <a:rPr lang="en-AS" dirty="0"/>
              <a:t> the database</a:t>
            </a:r>
            <a:r>
              <a:rPr lang="en-US" dirty="0"/>
              <a:t> up to date </a:t>
            </a:r>
          </a:p>
          <a:p>
            <a:pPr lvl="3"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A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do it today more efficiently? </a:t>
            </a:r>
          </a:p>
          <a:p>
            <a:pPr>
              <a:spcAft>
                <a:spcPts val="1200"/>
              </a:spcAft>
            </a:pPr>
            <a:endParaRPr lang="en-A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36E9F4-0D2E-660F-B1F0-35E05A322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589" y="343182"/>
            <a:ext cx="2011854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0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The Story of Capital-IQ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397674"/>
            <a:ext cx="10303847" cy="406265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AS" dirty="0"/>
              <a:t>They were not able to build their efficient investment bank, but many investment bankers were interested in their database</a:t>
            </a:r>
          </a:p>
          <a:p>
            <a:pPr>
              <a:spcAft>
                <a:spcPts val="1200"/>
              </a:spcAft>
            </a:pPr>
            <a:r>
              <a:rPr lang="en-US" dirty="0"/>
              <a:t>They deeply understood the “Jobs to Be Done” and </a:t>
            </a:r>
            <a:r>
              <a:rPr lang="en-AS" dirty="0"/>
              <a:t>pivoted their business to selling access to the Capital IQ database </a:t>
            </a:r>
          </a:p>
          <a:p>
            <a:pPr>
              <a:spcAft>
                <a:spcPts val="1200"/>
              </a:spcAft>
            </a:pPr>
            <a:r>
              <a:rPr lang="en-AS" dirty="0"/>
              <a:t>Sold Capital IQ in 2004 to McGrow-Hill for $200m  </a:t>
            </a:r>
          </a:p>
          <a:p>
            <a:pPr>
              <a:spcAft>
                <a:spcPts val="1200"/>
              </a:spcAft>
            </a:pPr>
            <a:r>
              <a:rPr lang="en-AS" dirty="0"/>
              <a:t>Neal Goldman founded Relationship Science in 2010</a:t>
            </a:r>
          </a:p>
          <a:p>
            <a:pPr>
              <a:spcAft>
                <a:spcPts val="1200"/>
              </a:spcAft>
            </a:pPr>
            <a:r>
              <a:rPr lang="en-AS" dirty="0"/>
              <a:t>Randy Winn invested in </a:t>
            </a:r>
            <a:r>
              <a:rPr lang="en-AS" dirty="0" err="1"/>
              <a:t>DiscoverOrg</a:t>
            </a:r>
            <a:r>
              <a:rPr lang="en-AS" dirty="0"/>
              <a:t> in March 2018 and is on the board of ZoomInfo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36E9F4-0D2E-660F-B1F0-35E05A322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589" y="343182"/>
            <a:ext cx="2011854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Enablers – ChatGPT, a blueprint for a </a:t>
            </a:r>
            <a:r>
              <a:rPr lang="en-US" dirty="0" err="1"/>
              <a:t>StartUp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612865"/>
            <a:ext cx="10303847" cy="28931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ChatGPT can extract specific information from free text, like web pages, contracts, receipts, emails, and more </a:t>
            </a:r>
          </a:p>
          <a:p>
            <a:pPr>
              <a:spcAft>
                <a:spcPts val="1200"/>
              </a:spcAft>
            </a:pPr>
            <a:r>
              <a:rPr lang="en-US" dirty="0"/>
              <a:t>Jobs To Be Done – Back office, paperwork, of many companies and operations </a:t>
            </a:r>
            <a:endParaRPr lang="he-IL" dirty="0"/>
          </a:p>
          <a:p>
            <a:pPr>
              <a:spcAft>
                <a:spcPts val="1200"/>
              </a:spcAft>
            </a:pPr>
            <a:r>
              <a:rPr lang="en-US" dirty="0"/>
              <a:t>SCALE – simple jobs become complex and valuable as the scale grows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65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6648" y="5513885"/>
            <a:ext cx="10303847" cy="430887"/>
          </a:xfrm>
        </p:spPr>
        <p:txBody>
          <a:bodyPr/>
          <a:lstStyle/>
          <a:p>
            <a:r>
              <a:rPr lang="en-US" dirty="0"/>
              <a:t>Growth Engines are about achieving scale at a low cost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2B834-9A18-6D8D-C892-88AC5E2DB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48" y="1036804"/>
            <a:ext cx="9201752" cy="420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dirty="0"/>
              <a:t>SmartUp</a:t>
            </a:r>
            <a:r>
              <a:rPr spc="3" dirty="0"/>
              <a:t> </a:t>
            </a:r>
            <a:r>
              <a:rPr spc="-6" dirty="0"/>
              <a:t>Academy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5159" y="1840494"/>
            <a:ext cx="8755045" cy="86916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l" defTabSz="554492" rtl="0" eaLnBrk="1" fontAlgn="auto" latinLnBrk="0" hangingPunct="1">
              <a:lnSpc>
                <a:spcPct val="1004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1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</a:t>
            </a:r>
            <a:r>
              <a:rPr kumimoji="0" sz="2800" b="0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sz="2800" b="0" i="0" u="none" strike="noStrike" kern="0" cap="none" spc="-3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uccessful</a:t>
            </a:r>
            <a:r>
              <a:rPr kumimoji="0" sz="2800" b="0" i="0" u="none" strike="noStrike" kern="0" cap="none" spc="-3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companies</a:t>
            </a:r>
            <a:r>
              <a:rPr kumimoji="0" lang="en-US" sz="2800" b="0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(…work in progress)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985446-98E1-4E23-ACD8-139EE917C2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t="23526" r="18584" b="2735"/>
          <a:stretch/>
        </p:blipFill>
        <p:spPr>
          <a:xfrm>
            <a:off x="7866341" y="3249576"/>
            <a:ext cx="4325659" cy="2933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117BC-BB25-4361-A55A-BB9FE9E25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91" y="1591344"/>
            <a:ext cx="5682197" cy="44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6035A3-ED03-A77E-EDDD-2FB42226409D}"/>
              </a:ext>
            </a:extLst>
          </p:cNvPr>
          <p:cNvSpPr txBox="1"/>
          <p:nvPr/>
        </p:nvSpPr>
        <p:spPr>
          <a:xfrm>
            <a:off x="944798" y="2760119"/>
            <a:ext cx="6651812" cy="3673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Foundations Course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three pillars for a successful company:</a:t>
            </a:r>
            <a:b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Profitable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Fast growing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Modest investment</a:t>
            </a:r>
            <a:b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Workshops – S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pecific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ubjects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4-5 years Residency Program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9455C-CC09-61DA-3930-4E820387E5D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EBD5D0-E921-5251-BF6F-346991245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6DE7-61EA-53A3-D4C7-D4292B93A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Enablers – ChatGPT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E1472-48DA-D439-DF57-AC4B80984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3553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 purpose of many business software applications, like a CRM, is to aid efficient scaling up</a:t>
            </a:r>
          </a:p>
          <a:p>
            <a:pPr>
              <a:spcAft>
                <a:spcPts val="1200"/>
              </a:spcAft>
            </a:pPr>
            <a:r>
              <a:rPr lang="en-US" dirty="0"/>
              <a:t>BUT not all operations scale up easily. Usually, the problem is with converting the input from human interaction to a database that can be queried and manipulated (think “forms”) </a:t>
            </a:r>
          </a:p>
          <a:p>
            <a:pPr>
              <a:spcAft>
                <a:spcPts val="1200"/>
              </a:spcAft>
            </a:pPr>
            <a:r>
              <a:rPr lang="en-US" dirty="0"/>
              <a:t>Many people think of ChatGPT as “generative AI”, creating something new</a:t>
            </a:r>
          </a:p>
          <a:p>
            <a:pPr>
              <a:spcAft>
                <a:spcPts val="1200"/>
              </a:spcAft>
            </a:pPr>
            <a:r>
              <a:rPr lang="en-US" dirty="0"/>
              <a:t>But ChatGPT huge business value as an Enabler is in understanding human language and human interaction and combining it with a bigger Jobs To Be Done 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8DCF8-285B-C452-1BA0-669CB774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1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Enablers – ChatGPT, a blueprint for a </a:t>
            </a:r>
            <a:r>
              <a:rPr lang="en-US" dirty="0" err="1"/>
              <a:t>StartUp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4935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Case Study – companies that have many locations – offices, stores, warehouses, around the world </a:t>
            </a:r>
          </a:p>
          <a:p>
            <a:pPr>
              <a:spcAft>
                <a:spcPts val="1200"/>
              </a:spcAft>
            </a:pPr>
            <a:r>
              <a:rPr lang="en-US" dirty="0"/>
              <a:t>Each location is rented from a different landlord, different contract, different laws, different size, dates, etc. </a:t>
            </a:r>
          </a:p>
          <a:p>
            <a:pPr>
              <a:spcAft>
                <a:spcPts val="1200"/>
              </a:spcAft>
            </a:pPr>
            <a:r>
              <a:rPr lang="en-US" dirty="0"/>
              <a:t>Currently these companies keep a spreadsheet with basic information about each location, maintained manually </a:t>
            </a:r>
          </a:p>
          <a:p>
            <a:pPr>
              <a:spcAft>
                <a:spcPts val="1200"/>
              </a:spcAft>
            </a:pPr>
            <a:r>
              <a:rPr lang="en-US" dirty="0"/>
              <a:t>ChatGPT was trained to extract some 30-40 pieces of data from each contract and put them in a database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4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901342"/>
          </a:xfrm>
        </p:spPr>
        <p:txBody>
          <a:bodyPr/>
          <a:lstStyle/>
          <a:p>
            <a:r>
              <a:rPr lang="en-US" dirty="0"/>
              <a:t>The database was enriched with local information for each location, like:</a:t>
            </a:r>
            <a:br>
              <a:rPr lang="en-US" dirty="0"/>
            </a:br>
            <a:endParaRPr lang="en-US" sz="1050" dirty="0"/>
          </a:p>
          <a:p>
            <a:pPr lvl="1"/>
            <a:r>
              <a:rPr lang="en-US" dirty="0"/>
              <a:t>Average rent per </a:t>
            </a:r>
            <a:r>
              <a:rPr lang="en-US" dirty="0" err="1"/>
              <a:t>sqf</a:t>
            </a:r>
            <a:r>
              <a:rPr lang="en-US" dirty="0"/>
              <a:t> charted over time for that area</a:t>
            </a:r>
          </a:p>
          <a:p>
            <a:pPr lvl="1"/>
            <a:r>
              <a:rPr lang="en-US" dirty="0"/>
              <a:t>Updated list of other available offices in the area, with price comparison  </a:t>
            </a:r>
          </a:p>
          <a:p>
            <a:pPr lvl="1"/>
            <a:r>
              <a:rPr lang="en-US" dirty="0"/>
              <a:t>Number of people in each location and the ratio of people to space</a:t>
            </a:r>
          </a:p>
          <a:p>
            <a:pPr lvl="1"/>
            <a:r>
              <a:rPr lang="en-US" dirty="0"/>
              <a:t>Trends in the area – population growth, other businesses coming and going, etc.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value of data grows significantly when it is enriched by adding more dimensions to it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50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II – Small Business Accounting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268818"/>
            <a:ext cx="10740992" cy="49244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Most small businesses do their accounting only because they must, by law, pay proper taxes (VAT and income tax) </a:t>
            </a:r>
          </a:p>
          <a:p>
            <a:pPr>
              <a:spcAft>
                <a:spcPts val="1200"/>
              </a:spcAft>
            </a:pPr>
            <a:r>
              <a:rPr lang="en-US" dirty="0"/>
              <a:t>Accounting reports are not operational reports and thus are fairly useless for the owners as a tool to make day to day decisions</a:t>
            </a:r>
          </a:p>
          <a:p>
            <a:pPr>
              <a:spcAft>
                <a:spcPts val="1200"/>
              </a:spcAft>
            </a:pPr>
            <a:r>
              <a:rPr lang="en-US" dirty="0"/>
              <a:t>Most small business owners manage their business by experience, intuition and gut feeling without financial reports </a:t>
            </a:r>
          </a:p>
          <a:p>
            <a:pPr>
              <a:spcAft>
                <a:spcPts val="1200"/>
              </a:spcAft>
            </a:pPr>
            <a:r>
              <a:rPr lang="en-US" u="sng" dirty="0"/>
              <a:t>Enabler</a:t>
            </a:r>
            <a:r>
              <a:rPr lang="en-US" dirty="0"/>
              <a:t> – many small companies use </a:t>
            </a:r>
            <a:r>
              <a:rPr lang="en-US" dirty="0" err="1"/>
              <a:t>Chashavshevet</a:t>
            </a:r>
            <a:r>
              <a:rPr lang="en-US" dirty="0"/>
              <a:t> (</a:t>
            </a:r>
            <a:r>
              <a:rPr lang="he-IL" dirty="0"/>
              <a:t>חשבשבת</a:t>
            </a:r>
            <a:r>
              <a:rPr lang="en-US" dirty="0"/>
              <a:t>) accounting software that have an API to access the data </a:t>
            </a:r>
          </a:p>
          <a:p>
            <a:pPr>
              <a:spcAft>
                <a:spcPts val="1200"/>
              </a:spcAft>
            </a:pPr>
            <a:r>
              <a:rPr lang="en-US" u="sng" dirty="0"/>
              <a:t>Enabler</a:t>
            </a:r>
            <a:r>
              <a:rPr lang="en-US" dirty="0"/>
              <a:t> – Open Banking law (</a:t>
            </a:r>
            <a:r>
              <a:rPr lang="he-IL" dirty="0"/>
              <a:t>בנקאות פתוחה</a:t>
            </a:r>
            <a:r>
              <a:rPr lang="en-US" dirty="0"/>
              <a:t>) enables account holders to access their account by API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27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II – Small Business Accounting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77053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 small startup developed a simple application that took the data from the accounting software and from bank accounts and created simple operational reports </a:t>
            </a:r>
          </a:p>
          <a:p>
            <a:pPr>
              <a:spcAft>
                <a:spcPts val="1200"/>
              </a:spcAft>
            </a:pPr>
            <a:r>
              <a:rPr lang="en-US" dirty="0"/>
              <a:t>When he showed these reports to several small businesses, what caught their attention was the amount of money they were owed by customers and not collected</a:t>
            </a:r>
          </a:p>
          <a:p>
            <a:pPr>
              <a:spcAft>
                <a:spcPts val="1200"/>
              </a:spcAft>
            </a:pPr>
            <a:r>
              <a:rPr lang="en-US" dirty="0"/>
              <a:t>A new product idea was created – a simple collections application </a:t>
            </a:r>
          </a:p>
          <a:p>
            <a:endParaRPr lang="en-US" dirty="0"/>
          </a:p>
          <a:p>
            <a:r>
              <a:rPr lang="en-US" dirty="0"/>
              <a:t>Now think about QuickBooks as the Enabler….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461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Enablers – Think Inside the Box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7DFBA-1AE2-7623-F986-447A48FDC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63" y="1023284"/>
            <a:ext cx="7401434" cy="5850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75317C-5C9F-2F6C-E83E-8453A103B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463" y="3271741"/>
            <a:ext cx="3784089" cy="2566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A7E764-CDD4-E0FC-3781-47F82527C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793" y="852053"/>
            <a:ext cx="2172003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7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Enablers </a:t>
            </a:r>
            <a:r>
              <a:rPr lang="en-US" dirty="0"/>
              <a:t>– Growth Engines, Think Inside the Box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374696"/>
            <a:ext cx="10303847" cy="49244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Growth Engines – Enablers as part of the ‘inside-the-box approach’ can reveal key opportunities for innovation that are hiding in plain sight</a:t>
            </a:r>
          </a:p>
          <a:p>
            <a:pPr>
              <a:spcAft>
                <a:spcPts val="1200"/>
              </a:spcAft>
            </a:pPr>
            <a:r>
              <a:rPr lang="en-US" dirty="0"/>
              <a:t>Any activity that requires more people as it grows should be analyzed as a candidate for a Growth Engine</a:t>
            </a:r>
          </a:p>
          <a:p>
            <a:pPr>
              <a:spcAft>
                <a:spcPts val="1200"/>
              </a:spcAft>
            </a:pPr>
            <a:r>
              <a:rPr lang="en-US" dirty="0"/>
              <a:t>As the scale of the operation grows – Growth Engines are a must </a:t>
            </a:r>
          </a:p>
          <a:p>
            <a:pPr>
              <a:spcAft>
                <a:spcPts val="1200"/>
              </a:spcAft>
            </a:pPr>
            <a:r>
              <a:rPr lang="en-US" dirty="0"/>
              <a:t>Enablers offer the ability to build a solution or provide the service at a fraction of the original cost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68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Enablers </a:t>
            </a:r>
            <a:r>
              <a:rPr lang="en-US" dirty="0"/>
              <a:t>– Think Inside the Box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4935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Enablers – a way to generate ideas for products or services that do not exist today, or that can be improved</a:t>
            </a:r>
          </a:p>
          <a:p>
            <a:pPr>
              <a:spcAft>
                <a:spcPts val="1200"/>
              </a:spcAft>
            </a:pPr>
            <a:r>
              <a:rPr lang="en-US" dirty="0"/>
              <a:t>Ability to build a solution or offer the service at a fraction of the cost it used to be</a:t>
            </a:r>
          </a:p>
          <a:p>
            <a:pPr>
              <a:spcAft>
                <a:spcPts val="1200"/>
              </a:spcAft>
            </a:pPr>
            <a:r>
              <a:rPr lang="en-US" dirty="0"/>
              <a:t>Enablers evolve and change – each change offers new opportunities</a:t>
            </a:r>
          </a:p>
          <a:p>
            <a:pPr>
              <a:spcAft>
                <a:spcPts val="1200"/>
              </a:spcAft>
            </a:pPr>
            <a:r>
              <a:rPr lang="en-US" dirty="0"/>
              <a:t>Creative thinking about combining existing Enablers can open up opportunities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944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Enablers </a:t>
            </a:r>
            <a:r>
              <a:rPr lang="en-US" dirty="0"/>
              <a:t>– Think Inside the Box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2154436"/>
          </a:xfrm>
        </p:spPr>
        <p:txBody>
          <a:bodyPr/>
          <a:lstStyle/>
          <a:p>
            <a:r>
              <a:rPr lang="en-US" dirty="0"/>
              <a:t>Not just software – even operations, like “</a:t>
            </a:r>
            <a:r>
              <a:rPr lang="en-US" dirty="0" err="1"/>
              <a:t>Deel</a:t>
            </a:r>
            <a:r>
              <a:rPr lang="en-US" dirty="0"/>
              <a:t> provides global compliance services, including payroll reports and analytics” </a:t>
            </a:r>
          </a:p>
          <a:p>
            <a:endParaRPr lang="en-US" dirty="0"/>
          </a:p>
          <a:p>
            <a:r>
              <a:rPr lang="en-US" dirty="0" err="1"/>
              <a:t>SimpleClosure</a:t>
            </a:r>
            <a:r>
              <a:rPr lang="en-US" dirty="0"/>
              <a:t> is a start-up that helps other start-ups wind down their operations.  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1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Enablers</a:t>
            </a:r>
            <a:r>
              <a:rPr lang="en-US" dirty="0"/>
              <a:t> First? </a:t>
            </a:r>
            <a:r>
              <a:rPr lang="en-AS" dirty="0"/>
              <a:t> or </a:t>
            </a:r>
            <a:r>
              <a:rPr lang="en-US" dirty="0"/>
              <a:t>“</a:t>
            </a:r>
            <a:r>
              <a:rPr lang="en-AS" dirty="0"/>
              <a:t>Jobs To Be Done</a:t>
            </a:r>
            <a:r>
              <a:rPr lang="en-US" dirty="0"/>
              <a:t> First”</a:t>
            </a:r>
            <a:r>
              <a:rPr lang="en-AS" dirty="0"/>
              <a:t>?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9824"/>
            <a:ext cx="10303847" cy="44935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“Jobs to Be Done” First, and then use Enablers to “Think Inside the Box” </a:t>
            </a:r>
          </a:p>
          <a:p>
            <a:pPr>
              <a:spcAft>
                <a:spcPts val="1200"/>
              </a:spcAft>
            </a:pPr>
            <a:r>
              <a:rPr lang="en-US" dirty="0"/>
              <a:t>Knowledge of your customers’ processes, needs, and “Jobs To Be Done” is a big asset</a:t>
            </a:r>
          </a:p>
          <a:p>
            <a:pPr>
              <a:spcAft>
                <a:spcPts val="1200"/>
              </a:spcAft>
            </a:pPr>
            <a:r>
              <a:rPr lang="en-US" dirty="0"/>
              <a:t>Founders who come from the customer side have a huge advantage – Capital-IQ</a:t>
            </a:r>
          </a:p>
          <a:p>
            <a:pPr>
              <a:spcAft>
                <a:spcPts val="1200"/>
              </a:spcAft>
            </a:pPr>
            <a:r>
              <a:rPr lang="en-US" dirty="0"/>
              <a:t>Founders who don’t come from the customer side should “hire” that knowledge before investing in developing a product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283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Lecture Outline </a:t>
            </a:r>
            <a:r>
              <a:rPr lang="en-US" dirty="0"/>
              <a:t>– Enablers, Innovation, </a:t>
            </a:r>
            <a:r>
              <a:rPr lang="en-US" dirty="0" err="1"/>
              <a:t>StartUp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81184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I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What are enablers, and what do they enable </a:t>
            </a:r>
            <a:r>
              <a:rPr lang="he-I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–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 </a:t>
            </a:r>
          </a:p>
          <a:p>
            <a:pPr lvl="1">
              <a:spcAft>
                <a:spcPts val="4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Internet, </a:t>
            </a:r>
            <a:endParaRPr lang="he-I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 lvl="1">
              <a:spcAft>
                <a:spcPts val="4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iPhone, </a:t>
            </a:r>
            <a:endParaRPr lang="he-I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 lvl="1">
              <a:spcAft>
                <a:spcPts val="400"/>
              </a:spcAf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D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rones, </a:t>
            </a:r>
            <a:endParaRPr lang="he-I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 lvl="1">
              <a:spcAft>
                <a:spcPts val="4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ChatGPT, </a:t>
            </a:r>
            <a:endParaRPr lang="he-I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 lvl="1">
              <a:spcAft>
                <a:spcPts val="400"/>
              </a:spcAf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M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achine translation, </a:t>
            </a:r>
            <a:endParaRPr lang="he-I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 lvl="1">
              <a:spcAft>
                <a:spcPts val="4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DNA sequencing, </a:t>
            </a:r>
            <a:endParaRPr lang="he-I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 lvl="1">
              <a:spcAft>
                <a:spcPts val="4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CRISPR, </a:t>
            </a:r>
            <a:endParaRPr lang="he-I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 lvl="1">
              <a:spcAft>
                <a:spcPts val="4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SpaceX reusable rockets, </a:t>
            </a:r>
            <a:endParaRPr lang="he-I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 lvl="1">
              <a:spcAft>
                <a:spcPts val="400"/>
              </a:spcAf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F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ace recognition, </a:t>
            </a:r>
            <a:endParaRPr lang="he-I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 lvl="1">
              <a:spcAft>
                <a:spcPts val="400"/>
              </a:spcAf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C</a:t>
            </a:r>
            <a:r>
              <a:rPr lang="en-A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loud computing </a:t>
            </a:r>
          </a:p>
          <a:p>
            <a:pPr lvl="1">
              <a:spcAft>
                <a:spcPts val="4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….</a:t>
            </a:r>
          </a:p>
          <a:p>
            <a:pPr lvl="1">
              <a:spcAft>
                <a:spcPts val="600"/>
              </a:spcAft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882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0F7C-2D36-448E-A476-BE88FDF0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“Hiring” knowledge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1FA0D-BE28-9345-36DD-1C6D0912F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606319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Don’t ask about “problems”, ask to understand the details of the process, any process </a:t>
            </a:r>
          </a:p>
          <a:p>
            <a:pPr>
              <a:spcAft>
                <a:spcPts val="1200"/>
              </a:spcAft>
            </a:pPr>
            <a:r>
              <a:rPr lang="en-US" dirty="0"/>
              <a:t>Most processes can be improved !!!</a:t>
            </a:r>
          </a:p>
          <a:p>
            <a:pPr>
              <a:spcAft>
                <a:spcPts val="1200"/>
              </a:spcAft>
            </a:pPr>
            <a:r>
              <a:rPr lang="en-US" dirty="0"/>
              <a:t>People you can ask: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Friends and family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Retired executives and retired workers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Past workers (LinkedIn bio’s)</a:t>
            </a:r>
          </a:p>
          <a:p>
            <a:pPr>
              <a:spcAft>
                <a:spcPts val="1200"/>
              </a:spcAft>
            </a:pPr>
            <a:r>
              <a:rPr lang="en-US" dirty="0"/>
              <a:t>Use LinkedIn intros (</a:t>
            </a:r>
            <a:r>
              <a:rPr lang="en-US" dirty="0" err="1"/>
              <a:t>Expendi</a:t>
            </a:r>
            <a:r>
              <a:rPr lang="en-US" dirty="0"/>
              <a:t>) for research conversations </a:t>
            </a:r>
          </a:p>
          <a:p>
            <a:pPr>
              <a:spcAft>
                <a:spcPts val="1200"/>
              </a:spcAft>
            </a:pPr>
            <a:r>
              <a:rPr lang="en-US" dirty="0"/>
              <a:t>“Round table” conversations to compare notes about same process in different companies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1154A-7668-FB69-66E0-8357C931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160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8CC6-F21D-DB63-19C2-C98633C6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“Hiring” knowledge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EEFCE-2AA8-7758-0B5D-C2D505CFE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3508653"/>
          </a:xfrm>
        </p:spPr>
        <p:txBody>
          <a:bodyPr/>
          <a:lstStyle/>
          <a:p>
            <a:r>
              <a:rPr lang="en-US" dirty="0"/>
              <a:t>At a later stage you might consider an Advisory Board</a:t>
            </a:r>
          </a:p>
          <a:p>
            <a:endParaRPr lang="en-US" dirty="0"/>
          </a:p>
          <a:p>
            <a:r>
              <a:rPr lang="en-US" dirty="0"/>
              <a:t>Don’t boil the ocean.  Start by making a simple product that offers small improvements at low cost</a:t>
            </a:r>
          </a:p>
          <a:p>
            <a:br>
              <a:rPr lang="en-US" sz="2000" dirty="0"/>
            </a:br>
            <a:r>
              <a:rPr lang="en-US" sz="2000" dirty="0"/>
              <a:t>[An idea regarding Gong ($583m) and Chorus ($100m) ] </a:t>
            </a:r>
            <a:br>
              <a:rPr lang="en-US" sz="2000" dirty="0"/>
            </a:br>
            <a:endParaRPr lang="en-US" sz="2000" dirty="0"/>
          </a:p>
          <a:p>
            <a:r>
              <a:rPr lang="en-US" dirty="0"/>
              <a:t>Gaining real paying customers is critical to understanding their Jobs To Be Done.  Customers complain.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31CE1-8AC0-5C92-D18A-8F25079F3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21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2CDF-0679-AB35-57CF-B79928845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– Enablers, Innovation, </a:t>
            </a:r>
            <a:r>
              <a:rPr lang="en-US" dirty="0" err="1"/>
              <a:t>StartUp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2B62C-146A-80C6-900F-59B8A37AE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739759"/>
          </a:xfrm>
        </p:spPr>
        <p:txBody>
          <a:bodyPr/>
          <a:lstStyle/>
          <a:p>
            <a:r>
              <a:rPr lang="en-US" dirty="0"/>
              <a:t>Bottom Line – You don’t need “Disruptive Technology” to build a successful company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is needed:</a:t>
            </a:r>
          </a:p>
          <a:p>
            <a:pPr lvl="1"/>
            <a:r>
              <a:rPr lang="en-US" sz="2800" dirty="0"/>
              <a:t>Deep understanding of the “Jobs To Be Done”</a:t>
            </a:r>
          </a:p>
          <a:p>
            <a:pPr lvl="1"/>
            <a:r>
              <a:rPr lang="en-US" sz="2800" dirty="0"/>
              <a:t>Focus on branding and marketing</a:t>
            </a:r>
          </a:p>
          <a:p>
            <a:pPr lvl="1"/>
            <a:r>
              <a:rPr lang="en-US" sz="2800" dirty="0"/>
              <a:t>Focus on customer delight </a:t>
            </a:r>
          </a:p>
          <a:p>
            <a:pPr lvl="1"/>
            <a:r>
              <a:rPr lang="en-US" sz="2800" dirty="0"/>
              <a:t>Smart use of Enablers to deliver the solution or service to fulfill the “Jobs To Be Done”</a:t>
            </a:r>
          </a:p>
          <a:p>
            <a:pPr lvl="1"/>
            <a:r>
              <a:rPr lang="en-US" sz="2800" dirty="0"/>
              <a:t>Building the company on Growth Engines, many of them use Enablers, to scale the operation at minimal cost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0A65A-9441-1353-B1B1-22CF207A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377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0F7C-2D36-448E-A476-BE88FDF0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1154A-7668-FB69-66E0-8357C931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32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– Enablers, Innovation, </a:t>
            </a:r>
            <a:r>
              <a:rPr lang="en-US" dirty="0" err="1"/>
              <a:t>StartUp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639732"/>
          </a:xfrm>
        </p:spPr>
        <p:txBody>
          <a:bodyPr/>
          <a:lstStyle/>
          <a:p>
            <a:pPr lvl="1">
              <a:spcAft>
                <a:spcPts val="600"/>
              </a:spcAft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Innovation </a:t>
            </a:r>
            <a:r>
              <a:rPr lang="en-A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is easy and inexpensive when using </a:t>
            </a:r>
            <a:r>
              <a:rPr lang="en-IL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such</a:t>
            </a:r>
            <a:r>
              <a:rPr lang="en-I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E</a:t>
            </a:r>
            <a:r>
              <a:rPr lang="en-I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nablers</a:t>
            </a:r>
            <a:endParaRPr lang="en-I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The idea here is that </a:t>
            </a:r>
            <a:r>
              <a:rPr lang="en-A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a huge amount of innovation can occur with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 no need to develop new </a:t>
            </a:r>
            <a:r>
              <a:rPr lang="en-A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“disruptive” </a:t>
            </a:r>
            <a:r>
              <a:rPr lang="en-US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technolog</a:t>
            </a:r>
            <a:r>
              <a:rPr lang="en-AS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ies</a:t>
            </a:r>
            <a:endParaRPr lang="en-AS" kern="100" dirty="0"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A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Examples of new companies and products that effectively used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Enablers </a:t>
            </a:r>
            <a:r>
              <a:rPr lang="en-A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in innovative ways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 lvl="1">
              <a:spcAft>
                <a:spcPts val="600"/>
              </a:spcAf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iPhone </a:t>
            </a:r>
            <a:r>
              <a:rPr lang="en-A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+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lang="en-A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Internet +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GPS 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</a:rPr>
              <a:t>–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Gett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, Uber,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Wolt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, Waze,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Pango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, </a:t>
            </a:r>
          </a:p>
          <a:p>
            <a:pPr lvl="1">
              <a:spcAft>
                <a:spcPts val="600"/>
              </a:spcAf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Reusable rockets –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Skylink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 </a:t>
            </a:r>
            <a:endParaRPr lang="en-AS" kern="100" dirty="0"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 lvl="1">
              <a:spcAft>
                <a:spcPts val="6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DNA sequencing</a:t>
            </a:r>
            <a:r>
              <a:rPr lang="en-A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 – 23&amp;Me 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 lvl="1">
              <a:spcAft>
                <a:spcPts val="600"/>
              </a:spcAft>
            </a:pP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948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3F2-EA4B-3A5E-7615-F98A38BC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– Enablers, Innovation, </a:t>
            </a:r>
            <a:r>
              <a:rPr lang="en-US" dirty="0" err="1"/>
              <a:t>StartUp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4524-61B5-494E-7A37-6977CC86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007343"/>
            <a:ext cx="10776070" cy="5301451"/>
          </a:xfrm>
        </p:spPr>
        <p:txBody>
          <a:bodyPr/>
          <a:lstStyle/>
          <a:p>
            <a:pPr marL="571500" lvl="1" indent="0">
              <a:spcAft>
                <a:spcPts val="600"/>
              </a:spcAft>
              <a:buNone/>
            </a:pP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IL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Where and how to implement these Enablers and innovation potential</a:t>
            </a:r>
          </a:p>
          <a:p>
            <a:pPr>
              <a:spcAft>
                <a:spcPts val="600"/>
              </a:spcAft>
            </a:pPr>
            <a:r>
              <a:rPr lang="en-I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Growth Engines – </a:t>
            </a:r>
          </a:p>
          <a:p>
            <a:pPr lvl="1">
              <a:spcAft>
                <a:spcPts val="600"/>
              </a:spcAft>
            </a:pPr>
            <a:r>
              <a:rPr lang="en-IL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Branding &amp; Marketing</a:t>
            </a:r>
          </a:p>
          <a:p>
            <a:pPr lvl="1">
              <a:spcAft>
                <a:spcPts val="600"/>
              </a:spcAft>
            </a:pPr>
            <a:r>
              <a:rPr lang="en-I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Product development </a:t>
            </a:r>
          </a:p>
          <a:p>
            <a:pPr lvl="1">
              <a:spcAft>
                <a:spcPts val="600"/>
              </a:spcAft>
            </a:pPr>
            <a:r>
              <a:rPr lang="en-IL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Sales </a:t>
            </a:r>
          </a:p>
          <a:p>
            <a:pPr lvl="1">
              <a:spcAft>
                <a:spcPts val="600"/>
              </a:spcAft>
            </a:pPr>
            <a:r>
              <a:rPr lang="en-I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Operations</a:t>
            </a:r>
          </a:p>
          <a:p>
            <a:pPr lvl="1">
              <a:spcAft>
                <a:spcPts val="600"/>
              </a:spcAft>
            </a:pPr>
            <a:r>
              <a:rPr lang="en-IL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And many more </a:t>
            </a:r>
            <a:endParaRPr lang="en-I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I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New </a:t>
            </a:r>
            <a:r>
              <a:rPr lang="en-I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StartUp</a:t>
            </a:r>
            <a:r>
              <a:rPr lang="en-IL" kern="100" dirty="0" err="1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s</a:t>
            </a:r>
            <a:r>
              <a:rPr lang="en-IL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 to open new markets, or penetrate existing markets with better and cheaper products or services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pPr lvl="1">
              <a:spcAft>
                <a:spcPts val="600"/>
              </a:spcAft>
            </a:pPr>
            <a:r>
              <a:rPr lang="en-A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What is needed to effectively use Enablers to create new startups?   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1F6C-9A75-6DAB-3010-ED272E65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145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2CDF-0679-AB35-57CF-B79928845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– Enablers, Innovation, </a:t>
            </a:r>
            <a:r>
              <a:rPr lang="en-US" dirty="0" err="1"/>
              <a:t>StartUp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2B62C-146A-80C6-900F-59B8A37AE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739759"/>
          </a:xfrm>
        </p:spPr>
        <p:txBody>
          <a:bodyPr/>
          <a:lstStyle/>
          <a:p>
            <a:r>
              <a:rPr lang="en-US" dirty="0"/>
              <a:t>Bottom Line – You don’t need “Disruptive Technology” to build a successful company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is needed:</a:t>
            </a:r>
          </a:p>
          <a:p>
            <a:pPr lvl="1"/>
            <a:r>
              <a:rPr lang="en-US" sz="2800" dirty="0"/>
              <a:t>Deep understanding of the “Jobs To Be Done”</a:t>
            </a:r>
          </a:p>
          <a:p>
            <a:pPr lvl="1"/>
            <a:r>
              <a:rPr lang="en-US" sz="2800" dirty="0"/>
              <a:t>Focus on branding and marketing</a:t>
            </a:r>
          </a:p>
          <a:p>
            <a:pPr lvl="1"/>
            <a:r>
              <a:rPr lang="en-US" sz="2800" dirty="0"/>
              <a:t>Focus on customer delight </a:t>
            </a:r>
          </a:p>
          <a:p>
            <a:pPr lvl="1"/>
            <a:r>
              <a:rPr lang="en-US" sz="2800" dirty="0"/>
              <a:t>Smart use of Enablers to deliver the solution or service to fulfill the “Jobs To Be Done”</a:t>
            </a:r>
          </a:p>
          <a:p>
            <a:pPr lvl="1"/>
            <a:r>
              <a:rPr lang="en-US" sz="2800" dirty="0"/>
              <a:t>Building the company on Growth Engines, many of them use Enablers, to scale the operation at minimal cost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0A65A-9441-1353-B1B1-22CF207A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90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B25F3-6392-1BCB-1A9E-50B2A56B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S" dirty="0"/>
              <a:t>Four Enabler classes 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E2A6A-49C7-7DF5-BE66-370802F2B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170646"/>
          </a:xfrm>
        </p:spPr>
        <p:txBody>
          <a:bodyPr/>
          <a:lstStyle/>
          <a:p>
            <a:r>
              <a:rPr lang="en-AS" dirty="0"/>
              <a:t>Enablers can be divided into 4 classes </a:t>
            </a:r>
            <a:br>
              <a:rPr lang="en-AS" dirty="0"/>
            </a:br>
            <a:endParaRPr lang="en-AS" dirty="0"/>
          </a:p>
          <a:p>
            <a:pPr lvl="1"/>
            <a:r>
              <a:rPr lang="en-AS" sz="2800" b="1" dirty="0"/>
              <a:t>Technological </a:t>
            </a:r>
          </a:p>
          <a:p>
            <a:pPr lvl="1"/>
            <a:r>
              <a:rPr lang="en-AS" sz="2800" b="1" dirty="0"/>
              <a:t>Infrastructure </a:t>
            </a:r>
          </a:p>
          <a:p>
            <a:pPr lvl="1"/>
            <a:r>
              <a:rPr lang="en-AS" sz="2800" b="1" dirty="0"/>
              <a:t>Social </a:t>
            </a:r>
            <a:r>
              <a:rPr lang="en-US" sz="2800" b="1" dirty="0"/>
              <a:t>N</a:t>
            </a:r>
            <a:r>
              <a:rPr lang="en-AS" sz="2800" b="1" dirty="0" err="1"/>
              <a:t>orms</a:t>
            </a:r>
            <a:r>
              <a:rPr lang="en-AS" sz="2800" b="1" dirty="0"/>
              <a:t> </a:t>
            </a:r>
          </a:p>
          <a:p>
            <a:pPr lvl="1"/>
            <a:r>
              <a:rPr lang="en-US" sz="2800" b="1" dirty="0"/>
              <a:t>Big Company Actions </a:t>
            </a:r>
            <a:endParaRPr lang="en-AS" sz="2800" b="1" dirty="0"/>
          </a:p>
          <a:p>
            <a:endParaRPr lang="en-AS" dirty="0"/>
          </a:p>
          <a:p>
            <a:r>
              <a:rPr lang="en-AS" dirty="0"/>
              <a:t>Many innovations have aspects of more than one class</a:t>
            </a:r>
          </a:p>
          <a:p>
            <a:r>
              <a:rPr lang="en-AS" dirty="0"/>
              <a:t>They might start as a technological innovation mature into an infrastructure and impacts social norms and business actions</a:t>
            </a:r>
            <a:endParaRPr lang="en-US" dirty="0"/>
          </a:p>
          <a:p>
            <a:r>
              <a:rPr lang="en-US" dirty="0"/>
              <a:t>Or, start as a business and evolve to change social norms </a:t>
            </a:r>
            <a:r>
              <a:rPr lang="en-AS" dirty="0"/>
              <a:t> </a:t>
            </a:r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91B1C-9E90-631A-4219-93553D18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74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B142-134E-4C2E-99C3-F3052482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To Be Done – Market Segmentation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C6E54-C2A4-4EA7-95D1-4E6EC33F5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52124"/>
            <a:ext cx="10501334" cy="49552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Jobs To Be Done theory immediately implies that market segments for a product are defined along four dimensions </a:t>
            </a:r>
          </a:p>
          <a:p>
            <a:pPr marL="0" indent="0">
              <a:buNone/>
            </a:pPr>
            <a:br>
              <a:rPr lang="en-US" dirty="0"/>
            </a:br>
            <a:endParaRPr lang="en-US" sz="1000" dirty="0"/>
          </a:p>
          <a:p>
            <a:pPr>
              <a:spcAft>
                <a:spcPts val="1800"/>
              </a:spcAft>
            </a:pPr>
            <a:r>
              <a:rPr lang="en-US" b="1" dirty="0"/>
              <a:t>Functional</a:t>
            </a:r>
            <a:r>
              <a:rPr lang="en-US" dirty="0"/>
              <a:t> – what is the specific job customers want to do</a:t>
            </a:r>
          </a:p>
          <a:p>
            <a:pPr>
              <a:spcAft>
                <a:spcPts val="1800"/>
              </a:spcAft>
            </a:pPr>
            <a:r>
              <a:rPr lang="en-US" b="1" dirty="0"/>
              <a:t>Contextual</a:t>
            </a:r>
            <a:r>
              <a:rPr lang="en-US" dirty="0"/>
              <a:t> – in what context does the need arise </a:t>
            </a:r>
          </a:p>
          <a:p>
            <a:pPr>
              <a:spcAft>
                <a:spcPts val="1800"/>
              </a:spcAft>
            </a:pPr>
            <a:r>
              <a:rPr lang="en-US" b="1" dirty="0"/>
              <a:t>Emotional</a:t>
            </a:r>
            <a:r>
              <a:rPr lang="en-US" dirty="0"/>
              <a:t>  – what are the emotional aspects involved in doing</a:t>
            </a:r>
            <a:br>
              <a:rPr lang="en-US" dirty="0"/>
            </a:br>
            <a:r>
              <a:rPr lang="en-US" dirty="0"/>
              <a:t>                      the job</a:t>
            </a:r>
          </a:p>
          <a:p>
            <a:pPr>
              <a:spcAft>
                <a:spcPts val="1800"/>
              </a:spcAft>
            </a:pPr>
            <a:r>
              <a:rPr lang="en-US" b="1" dirty="0"/>
              <a:t>Social</a:t>
            </a:r>
            <a:r>
              <a:rPr lang="en-US" dirty="0"/>
              <a:t>         – what are the social aspects of fulfilling the job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855CA-BCD5-44EE-B59A-877E3735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22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3092</Words>
  <Application>Microsoft Office PowerPoint</Application>
  <PresentationFormat>Widescreen</PresentationFormat>
  <Paragraphs>344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Aptos</vt:lpstr>
      <vt:lpstr>Arial</vt:lpstr>
      <vt:lpstr>Calibri</vt:lpstr>
      <vt:lpstr>Comfortaa</vt:lpstr>
      <vt:lpstr>Comfortaa Medium</vt:lpstr>
      <vt:lpstr>Courier New</vt:lpstr>
      <vt:lpstr>Lato Light</vt:lpstr>
      <vt:lpstr>Symbol</vt:lpstr>
      <vt:lpstr>Wingdings</vt:lpstr>
      <vt:lpstr>2_Office Theme</vt:lpstr>
      <vt:lpstr>1_Office Theme</vt:lpstr>
      <vt:lpstr>PowerPoint Presentation</vt:lpstr>
      <vt:lpstr>The SmartUp Founding Team</vt:lpstr>
      <vt:lpstr>SmartUp Academy</vt:lpstr>
      <vt:lpstr>Lecture Outline – Enablers, Innovation, StartUp</vt:lpstr>
      <vt:lpstr>Lecture Outline – Enablers, Innovation, StartUp</vt:lpstr>
      <vt:lpstr>Lecture Outline – Enablers, Innovation, StartUp</vt:lpstr>
      <vt:lpstr>Lecture Outline – Enablers, Innovation, StartUp</vt:lpstr>
      <vt:lpstr>Four Enabler classes </vt:lpstr>
      <vt:lpstr>Jobs To Be Done – Market Segmentation </vt:lpstr>
      <vt:lpstr>Types of Enablers – Enabling Factors  Innovations</vt:lpstr>
      <vt:lpstr>Types of Enablers – Enabling Factors  Innovations</vt:lpstr>
      <vt:lpstr>Types of Enablers – Enabling Factors  Innovations</vt:lpstr>
      <vt:lpstr>Types of Enablers – Enabling Factors  Innovations</vt:lpstr>
      <vt:lpstr>Types of Enablers – Enabling Factors  Innovations</vt:lpstr>
      <vt:lpstr>Innovation Enablers – Electric car </vt:lpstr>
      <vt:lpstr>Innovation Enablers – Electric car </vt:lpstr>
      <vt:lpstr>Innovation Enablers – Electric car </vt:lpstr>
      <vt:lpstr>Innovation Enablers – Batteries </vt:lpstr>
      <vt:lpstr>Innovation Enablers – Batteries </vt:lpstr>
      <vt:lpstr>Innovation Enablers – What made the iPhone? </vt:lpstr>
      <vt:lpstr>Innovation Enablers – What made the iPhone? </vt:lpstr>
      <vt:lpstr>Innovation Enablers –iPhone Enablers circa 2007</vt:lpstr>
      <vt:lpstr>Innovative Technology, Enablers and StartUp Creation </vt:lpstr>
      <vt:lpstr>Innovative Technology and StartUp Creation </vt:lpstr>
      <vt:lpstr>Innovative Technology and StartUp Creation </vt:lpstr>
      <vt:lpstr>The Story of Capital-IQ</vt:lpstr>
      <vt:lpstr>The Story of Capital-IQ</vt:lpstr>
      <vt:lpstr>Enablers – ChatGPT, a blueprint for a StartUp </vt:lpstr>
      <vt:lpstr>PowerPoint Presentation</vt:lpstr>
      <vt:lpstr>Enablers – ChatGPT </vt:lpstr>
      <vt:lpstr>Enablers – ChatGPT, a blueprint for a StartUp </vt:lpstr>
      <vt:lpstr>Case Study</vt:lpstr>
      <vt:lpstr>Case Study II – Small Business Accounting </vt:lpstr>
      <vt:lpstr>Case Study II – Small Business Accounting </vt:lpstr>
      <vt:lpstr>Enablers – Think Inside the Box </vt:lpstr>
      <vt:lpstr>Enablers – Growth Engines, Think Inside the Box </vt:lpstr>
      <vt:lpstr>Enablers – Think Inside the Box </vt:lpstr>
      <vt:lpstr>Enablers – Think Inside the Box </vt:lpstr>
      <vt:lpstr>Enablers First?  or “Jobs To Be Done First”? </vt:lpstr>
      <vt:lpstr>“Hiring” knowledge </vt:lpstr>
      <vt:lpstr>“Hiring” knowledge </vt:lpstr>
      <vt:lpstr>Lecture Outline – Enablers, Innovation, StartUp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Yonatan Stern</dc:creator>
  <cp:lastModifiedBy>Ruth Surujon</cp:lastModifiedBy>
  <cp:revision>19</cp:revision>
  <dcterms:created xsi:type="dcterms:W3CDTF">2024-08-16T07:29:46Z</dcterms:created>
  <dcterms:modified xsi:type="dcterms:W3CDTF">2024-09-26T08:53:19Z</dcterms:modified>
</cp:coreProperties>
</file>