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8" r:id="rId3"/>
    <p:sldMasterId id="2147483684" r:id="rId4"/>
  </p:sldMasterIdLst>
  <p:notesMasterIdLst>
    <p:notesMasterId r:id="rId48"/>
  </p:notesMasterIdLst>
  <p:sldIdLst>
    <p:sldId id="524" r:id="rId5"/>
    <p:sldId id="638" r:id="rId6"/>
    <p:sldId id="578" r:id="rId7"/>
    <p:sldId id="684" r:id="rId8"/>
    <p:sldId id="2147328820" r:id="rId9"/>
    <p:sldId id="2147328892" r:id="rId10"/>
    <p:sldId id="641" r:id="rId11"/>
    <p:sldId id="642" r:id="rId12"/>
    <p:sldId id="648" r:id="rId13"/>
    <p:sldId id="657" r:id="rId14"/>
    <p:sldId id="660" r:id="rId15"/>
    <p:sldId id="661" r:id="rId16"/>
    <p:sldId id="662" r:id="rId17"/>
    <p:sldId id="663" r:id="rId18"/>
    <p:sldId id="664" r:id="rId19"/>
    <p:sldId id="665" r:id="rId20"/>
    <p:sldId id="666" r:id="rId21"/>
    <p:sldId id="667" r:id="rId22"/>
    <p:sldId id="668" r:id="rId23"/>
    <p:sldId id="669" r:id="rId24"/>
    <p:sldId id="647" r:id="rId25"/>
    <p:sldId id="656" r:id="rId26"/>
    <p:sldId id="670" r:id="rId27"/>
    <p:sldId id="671" r:id="rId28"/>
    <p:sldId id="644" r:id="rId29"/>
    <p:sldId id="672" r:id="rId30"/>
    <p:sldId id="653" r:id="rId31"/>
    <p:sldId id="654" r:id="rId32"/>
    <p:sldId id="674" r:id="rId33"/>
    <p:sldId id="649" r:id="rId34"/>
    <p:sldId id="652" r:id="rId35"/>
    <p:sldId id="650" r:id="rId36"/>
    <p:sldId id="646" r:id="rId37"/>
    <p:sldId id="673" r:id="rId38"/>
    <p:sldId id="645" r:id="rId39"/>
    <p:sldId id="2147328893" r:id="rId40"/>
    <p:sldId id="2147328894" r:id="rId41"/>
    <p:sldId id="675" r:id="rId42"/>
    <p:sldId id="643" r:id="rId43"/>
    <p:sldId id="655" r:id="rId44"/>
    <p:sldId id="678" r:id="rId45"/>
    <p:sldId id="2147328895" r:id="rId46"/>
    <p:sldId id="559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8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Number of New Registered Users </c:v>
                </c:pt>
              </c:strCache>
            </c:strRef>
          </c:tx>
          <c:spPr>
            <a:solidFill>
              <a:srgbClr val="FF69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>
                <a:glow>
                  <a:schemeClr val="bg1"/>
                </a:glo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ln w="3175">
                      <a:noFill/>
                    </a:ln>
                    <a:solidFill>
                      <a:srgbClr val="000032"/>
                    </a:solidFill>
                    <a:effectLst>
                      <a:glow rad="177800">
                        <a:schemeClr val="bg1">
                          <a:alpha val="68000"/>
                        </a:schemeClr>
                      </a:glow>
                    </a:effectLst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Q3-2020</c:v>
                </c:pt>
                <c:pt idx="1">
                  <c:v>Q4-2020</c:v>
                </c:pt>
                <c:pt idx="2">
                  <c:v>Q1-2021</c:v>
                </c:pt>
                <c:pt idx="3">
                  <c:v>Q2-2021</c:v>
                </c:pt>
                <c:pt idx="4">
                  <c:v>Q3-2021</c:v>
                </c:pt>
                <c:pt idx="5">
                  <c:v>Q4-2021</c:v>
                </c:pt>
                <c:pt idx="6">
                  <c:v>Q1-2022</c:v>
                </c:pt>
                <c:pt idx="7">
                  <c:v>Q2-2022</c:v>
                </c:pt>
                <c:pt idx="8">
                  <c:v>Q3-2022</c:v>
                </c:pt>
                <c:pt idx="9">
                  <c:v>Q4-2022</c:v>
                </c:pt>
              </c:strCache>
            </c:strRef>
          </c:cat>
          <c:val>
            <c:numRef>
              <c:f>Sheet1!$B$2:$B$11</c:f>
              <c:numCache>
                <c:formatCode>_(* #,##0_);_(* \(#,##0\);_(* "-"_);_(@_)</c:formatCode>
                <c:ptCount val="10"/>
                <c:pt idx="0">
                  <c:v>88</c:v>
                </c:pt>
                <c:pt idx="1">
                  <c:v>622</c:v>
                </c:pt>
                <c:pt idx="2">
                  <c:v>800</c:v>
                </c:pt>
                <c:pt idx="3">
                  <c:v>912</c:v>
                </c:pt>
                <c:pt idx="4">
                  <c:v>1447</c:v>
                </c:pt>
                <c:pt idx="5">
                  <c:v>1554</c:v>
                </c:pt>
                <c:pt idx="6">
                  <c:v>1822</c:v>
                </c:pt>
                <c:pt idx="7">
                  <c:v>1840</c:v>
                </c:pt>
                <c:pt idx="8">
                  <c:v>1788</c:v>
                </c:pt>
                <c:pt idx="9">
                  <c:v>2239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FF-48C3-A237-1C7E202068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Number of Registered Users</c:v>
                </c:pt>
              </c:strCache>
            </c:strRef>
          </c:tx>
          <c:spPr>
            <a:solidFill>
              <a:srgbClr val="004B9B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25200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0032"/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Q3-2020</c:v>
                </c:pt>
                <c:pt idx="1">
                  <c:v>Q4-2020</c:v>
                </c:pt>
                <c:pt idx="2">
                  <c:v>Q1-2021</c:v>
                </c:pt>
                <c:pt idx="3">
                  <c:v>Q2-2021</c:v>
                </c:pt>
                <c:pt idx="4">
                  <c:v>Q3-2021</c:v>
                </c:pt>
                <c:pt idx="5">
                  <c:v>Q4-2021</c:v>
                </c:pt>
                <c:pt idx="6">
                  <c:v>Q1-2022</c:v>
                </c:pt>
                <c:pt idx="7">
                  <c:v>Q2-2022</c:v>
                </c:pt>
                <c:pt idx="8">
                  <c:v>Q3-2022</c:v>
                </c:pt>
                <c:pt idx="9">
                  <c:v>Q4-2022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88</c:v>
                </c:pt>
                <c:pt idx="1">
                  <c:v>710</c:v>
                </c:pt>
                <c:pt idx="2">
                  <c:v>1510</c:v>
                </c:pt>
                <c:pt idx="3">
                  <c:v>2422</c:v>
                </c:pt>
                <c:pt idx="4">
                  <c:v>3869</c:v>
                </c:pt>
                <c:pt idx="5">
                  <c:v>5423</c:v>
                </c:pt>
                <c:pt idx="6">
                  <c:v>7245</c:v>
                </c:pt>
                <c:pt idx="7">
                  <c:v>9085</c:v>
                </c:pt>
                <c:pt idx="8">
                  <c:v>10873</c:v>
                </c:pt>
                <c:pt idx="9">
                  <c:v>13112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FF-48C3-A237-1C7E20206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gapDepth val="490"/>
        <c:shape val="box"/>
        <c:axId val="365208888"/>
        <c:axId val="365210528"/>
        <c:axId val="600315352"/>
      </c:bar3DChart>
      <c:catAx>
        <c:axId val="365208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0032"/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LID4096"/>
          </a:p>
        </c:txPr>
        <c:crossAx val="365210528"/>
        <c:crosses val="autoZero"/>
        <c:auto val="1"/>
        <c:lblAlgn val="ctr"/>
        <c:lblOffset val="100"/>
        <c:noMultiLvlLbl val="0"/>
      </c:catAx>
      <c:valAx>
        <c:axId val="3652105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crossAx val="365208888"/>
        <c:crosses val="autoZero"/>
        <c:crossBetween val="between"/>
      </c:valAx>
      <c:serAx>
        <c:axId val="600315352"/>
        <c:scaling>
          <c:orientation val="minMax"/>
        </c:scaling>
        <c:delete val="1"/>
        <c:axPos val="b"/>
        <c:majorTickMark val="out"/>
        <c:minorTickMark val="none"/>
        <c:tickLblPos val="nextTo"/>
        <c:crossAx val="365210528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Sheet1!$A$2:$A$10</cx:f>
        <cx:lvl ptCount="9">
          <cx:pt idx="0">Q4-2020</cx:pt>
          <cx:pt idx="1">Q1-2021</cx:pt>
          <cx:pt idx="2">Q2-2021</cx:pt>
          <cx:pt idx="3">Q3-2021</cx:pt>
          <cx:pt idx="4">Q4-2021</cx:pt>
          <cx:pt idx="5">Q1-2022</cx:pt>
          <cx:pt idx="6">Q2-2022</cx:pt>
          <cx:pt idx="7">Q3-2022</cx:pt>
          <cx:pt idx="8">Q4-2022</cx:pt>
        </cx:lvl>
      </cx:strDim>
      <cx:numDim type="val">
        <cx:f>Sheet1!$B$2:$B$10</cx:f>
        <cx:lvl ptCount="9" formatCode="_-* #,##0_-;\-* #,##0_-;_-* &quot;-&quot;_-;_-@_-">
          <cx:pt idx="0">39190</cx:pt>
          <cx:pt idx="1">53804</cx:pt>
          <cx:pt idx="2">75148</cx:pt>
          <cx:pt idx="3">155031</cx:pt>
          <cx:pt idx="4">198196</cx:pt>
          <cx:pt idx="5">243099</cx:pt>
          <cx:pt idx="6">265423</cx:pt>
          <cx:pt idx="7">277599</cx:pt>
          <cx:pt idx="8">307000</cx:pt>
        </cx:lvl>
      </cx:numDim>
    </cx:data>
  </cx:chartData>
  <cx:chart>
    <cx:plotArea>
      <cx:plotAreaRegion>
        <cx:series layoutId="clusteredColumn" uniqueId="{E0726349-F0E5-469A-A313-6FFCD94DF1B4}">
          <cx:tx>
            <cx:txData>
              <cx:f>Sheet1!$B$1</cx:f>
              <cx:v> Number of visitors </cx:v>
            </cx:txData>
          </cx:tx>
          <cx:dataPt idx="0">
            <cx:spPr>
              <a:solidFill>
                <a:srgbClr val="000032"/>
              </a:solidFill>
            </cx:spPr>
          </cx:dataPt>
          <cx:dataPt idx="1">
            <cx:spPr>
              <a:solidFill>
                <a:srgbClr val="000032"/>
              </a:solidFill>
            </cx:spPr>
          </cx:dataPt>
          <cx:dataPt idx="2">
            <cx:spPr>
              <a:solidFill>
                <a:srgbClr val="000032"/>
              </a:solidFill>
            </cx:spPr>
          </cx:dataPt>
          <cx:dataPt idx="3">
            <cx:spPr>
              <a:solidFill>
                <a:srgbClr val="000032"/>
              </a:solidFill>
            </cx:spPr>
          </cx:dataPt>
          <cx:dataPt idx="4">
            <cx:spPr>
              <a:solidFill>
                <a:srgbClr val="000032"/>
              </a:solidFill>
            </cx:spPr>
          </cx:dataPt>
          <cx:dataPt idx="5">
            <cx:spPr>
              <a:solidFill>
                <a:srgbClr val="000032"/>
              </a:solidFill>
            </cx:spPr>
          </cx:dataPt>
          <cx:dataPt idx="6">
            <cx:spPr>
              <a:solidFill>
                <a:srgbClr val="000032"/>
              </a:solidFill>
            </cx:spPr>
          </cx:dataPt>
          <cx:dataPt idx="7">
            <cx:spPr>
              <a:solidFill>
                <a:srgbClr val="000032"/>
              </a:solidFill>
            </cx:spPr>
          </cx:dataPt>
          <cx:dataPt idx="8">
            <cx:spPr>
              <a:solidFill>
                <a:srgbClr val="000032"/>
              </a:solidFill>
            </cx:spPr>
          </cx:dataPt>
          <cx:dataLabels pos="out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2400" b="1">
                    <a:ln>
                      <a:noFill/>
                    </a:ln>
                    <a:solidFill>
                      <a:srgbClr val="004B9B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 sz="2400" b="1" i="0" u="none" strike="noStrike" kern="1200" baseline="0">
                  <a:ln>
                    <a:noFill/>
                  </a:ln>
                  <a:solidFill>
                    <a:srgbClr val="004B9B"/>
                  </a:solidFill>
                  <a:latin typeface="Lato" panose="020F0502020204030203" pitchFamily="34" charset="0"/>
                </a:endParaRPr>
              </a:p>
            </cx:txPr>
            <cx:visibility seriesName="0" categoryName="0" value="1"/>
            <cx:separator>, </cx:separator>
          </cx:dataLabels>
          <cx:dataId val="0"/>
          <cx:layoutPr>
            <cx:aggregation/>
          </cx:layoutPr>
        </cx:series>
      </cx:plotAreaRegion>
      <cx:axis id="0">
        <cx:catScaling gapWidth="0.93000000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2400">
                <a:solidFill>
                  <a:srgbClr val="00003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 sz="2400" b="0" i="0" u="none" strike="noStrike" kern="1200" baseline="0">
              <a:solidFill>
                <a:srgbClr val="000032"/>
              </a:solidFill>
              <a:latin typeface="Lato" panose="020F0502020204030203" pitchFamily="34" charset="0"/>
            </a:endParaRPr>
          </a:p>
        </cx:txPr>
      </cx:axis>
      <cx:axis id="1" hidden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2F1E0-0D55-4D04-A701-C6C7836D9C3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035A9-F5B8-4065-A903-DB95A85A4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28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7C420-0933-4FF8-972B-334922133F5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421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7C420-0933-4FF8-972B-334922133F5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58532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7C420-0933-4FF8-972B-334922133F5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00600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7C420-0933-4FF8-972B-334922133F5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00869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7C420-0933-4FF8-972B-334922133F5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61438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7C420-0933-4FF8-972B-334922133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134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7C420-0933-4FF8-972B-334922133F5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61099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7C420-0933-4FF8-972B-334922133F5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2775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7C420-0933-4FF8-972B-334922133F5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51034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7C420-0933-4FF8-972B-334922133F5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66579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7C420-0933-4FF8-972B-334922133F5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25139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7C420-0933-4FF8-972B-334922133F5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18325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7C420-0933-4FF8-972B-334922133F5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4204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077" y="433468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1908215"/>
          </a:xfrm>
        </p:spPr>
        <p:txBody>
          <a:bodyPr lIns="0" tIns="0" rIns="0" bIns="0"/>
          <a:lstStyle>
            <a:lvl1pPr marL="457200" indent="-457200">
              <a:buFont typeface="Arial" panose="020B0604020202020204" pitchFamily="34" charset="0"/>
              <a:buChar char="•"/>
              <a:defRPr sz="2800" b="0" i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endParaRPr lang="en-US" dirty="0"/>
          </a:p>
          <a:p>
            <a:pPr lvl="1"/>
            <a:r>
              <a:rPr lang="en-US" dirty="0"/>
              <a:t>	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01BDD-711C-4838-89D8-23DC4B789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077" y="964667"/>
            <a:ext cx="5681964" cy="4267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530B5-DEDF-4A59-90E7-AEC03CC2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08059-6B0D-4615-BDD1-8E86BF2D4A19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51791-3145-497C-B39B-09145207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</p:spTree>
    <p:extLst>
      <p:ext uri="{BB962C8B-B14F-4D97-AF65-F5344CB8AC3E}">
        <p14:creationId xmlns:p14="http://schemas.microsoft.com/office/powerpoint/2010/main" val="283860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D804B-20C1-4BA7-B441-B091B5535A23}" type="datetime1">
              <a:rPr lang="en-US" smtClean="0"/>
              <a:t>9/4/2024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897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1846659"/>
          </a:xfrm>
        </p:spPr>
        <p:txBody>
          <a:bodyPr lIns="0" tIns="0" rIns="0" bIns="0"/>
          <a:lstStyle>
            <a:lvl1pPr marL="457200" indent="-457200">
              <a:buFont typeface="Arial" panose="020B0604020202020204" pitchFamily="34" charset="0"/>
              <a:buChar char="•"/>
              <a:defRPr sz="2800" b="0" i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01BDD-711C-4838-89D8-23DC4B789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077" y="1461936"/>
            <a:ext cx="5681964" cy="4267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530B5-DEDF-4A59-90E7-AEC03CC2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08059-6B0D-4615-BDD1-8E86BF2D4A19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51791-3145-497C-B39B-09145207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40528-4BE5-470A-ABFF-1CE5BAE57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80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4798" y="888061"/>
            <a:ext cx="8384214" cy="587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748520" y="4500482"/>
            <a:ext cx="6498806" cy="38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chemeClr val="tx2">
                    <a:lumMod val="75000"/>
                  </a:schemeClr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57DCE-9756-4A9A-A823-5BB7FA1C10E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2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94A3F-665C-40F9-87E4-DEAFA8AFDD4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66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B2DD-E57B-4707-92A9-7D9335A9AC9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50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2A586-EBF0-4F25-AD2E-B73DA264125F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08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077" y="433468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944077" y="1840493"/>
            <a:ext cx="10303847" cy="1846659"/>
          </a:xfrm>
        </p:spPr>
        <p:txBody>
          <a:bodyPr lIns="0" tIns="0" rIns="0" bIns="0"/>
          <a:lstStyle>
            <a:lvl1pPr marL="457200" indent="-457200">
              <a:buFont typeface="Arial" panose="020B0604020202020204" pitchFamily="34" charset="0"/>
              <a:buChar char="•"/>
              <a:defRPr sz="2800" b="0" i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r>
              <a:rPr lang="en-US" dirty="0"/>
              <a:t>	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01BDD-711C-4838-89D8-23DC4B789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077" y="964667"/>
            <a:ext cx="5681964" cy="4267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530B5-DEDF-4A59-90E7-AEC03CC2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08059-6B0D-4615-BDD1-8E86BF2D4A19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51791-3145-497C-B39B-09145207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</p:spTree>
    <p:extLst>
      <p:ext uri="{BB962C8B-B14F-4D97-AF65-F5344CB8AC3E}">
        <p14:creationId xmlns:p14="http://schemas.microsoft.com/office/powerpoint/2010/main" val="248786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4798" y="888061"/>
            <a:ext cx="8384214" cy="587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748520" y="4500482"/>
            <a:ext cx="6498806" cy="38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chemeClr val="tx2">
                    <a:lumMod val="75000"/>
                  </a:schemeClr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57DCE-9756-4A9A-A823-5BB7FA1C10E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56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94A3F-665C-40F9-87E4-DEAFA8AFDD4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83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B2DD-E57B-4707-92A9-7D9335A9AC9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42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4798" y="888061"/>
            <a:ext cx="8384214" cy="587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748520" y="4500482"/>
            <a:ext cx="6498806" cy="38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chemeClr val="tx2">
                    <a:lumMod val="75000"/>
                  </a:schemeClr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57DCE-9756-4A9A-A823-5BB7FA1C10E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8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2A586-EBF0-4F25-AD2E-B73DA264125F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4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94A3F-665C-40F9-87E4-DEAFA8AFDD4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04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B2DD-E57B-4707-92A9-7D9335A9AC9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53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2A586-EBF0-4F25-AD2E-B73DA264125F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51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4798" y="888061"/>
            <a:ext cx="8384214" cy="587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748520" y="4500482"/>
            <a:ext cx="6498806" cy="38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BA7BC-03FE-4AC6-BDF3-00E52E3AD61E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542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382541"/>
          </a:xfrm>
        </p:spPr>
        <p:txBody>
          <a:bodyPr lIns="0" tIns="0" rIns="0" bIns="0"/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F067D-1419-475A-849A-DA04A0437741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96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7ED68-495D-4A50-8E6A-AFF1622E2F1E}" type="datetime1">
              <a:rPr lang="en-US" smtClean="0"/>
              <a:t>9/4/2024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53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6228-E21B-41CA-938D-A24A4D9D2ED8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643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46258" y="626136"/>
            <a:ext cx="4017139" cy="622264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811493"/>
            <a:ext cx="3356458" cy="1046220"/>
          </a:xfrm>
          <a:custGeom>
            <a:avLst/>
            <a:gdLst/>
            <a:ahLst/>
            <a:cxnLst/>
            <a:rect l="l" t="t" r="r" b="b"/>
            <a:pathLst>
              <a:path w="5534660" h="1725295">
                <a:moveTo>
                  <a:pt x="0" y="0"/>
                </a:moveTo>
                <a:lnTo>
                  <a:pt x="0" y="1724973"/>
                </a:lnTo>
                <a:lnTo>
                  <a:pt x="5534072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5811493"/>
            <a:ext cx="2861231" cy="1046220"/>
          </a:xfrm>
          <a:custGeom>
            <a:avLst/>
            <a:gdLst/>
            <a:ahLst/>
            <a:cxnLst/>
            <a:rect l="l" t="t" r="r" b="b"/>
            <a:pathLst>
              <a:path w="4718050" h="1725295">
                <a:moveTo>
                  <a:pt x="0" y="0"/>
                </a:moveTo>
                <a:lnTo>
                  <a:pt x="0" y="1724973"/>
                </a:lnTo>
                <a:lnTo>
                  <a:pt x="4717835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003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228603" y="6271850"/>
            <a:ext cx="357365" cy="357340"/>
          </a:xfrm>
          <a:custGeom>
            <a:avLst/>
            <a:gdLst/>
            <a:ahLst/>
            <a:cxnLst/>
            <a:rect l="l" t="t" r="r" b="b"/>
            <a:pathLst>
              <a:path w="589280" h="589279">
                <a:moveTo>
                  <a:pt x="518444" y="0"/>
                </a:moveTo>
                <a:lnTo>
                  <a:pt x="70395" y="0"/>
                </a:lnTo>
                <a:lnTo>
                  <a:pt x="42994" y="5532"/>
                </a:lnTo>
                <a:lnTo>
                  <a:pt x="20618" y="20619"/>
                </a:lnTo>
                <a:lnTo>
                  <a:pt x="5532" y="42999"/>
                </a:lnTo>
                <a:lnTo>
                  <a:pt x="0" y="70406"/>
                </a:lnTo>
                <a:lnTo>
                  <a:pt x="73" y="521795"/>
                </a:lnTo>
                <a:lnTo>
                  <a:pt x="6489" y="548022"/>
                </a:lnTo>
                <a:lnTo>
                  <a:pt x="21731" y="569326"/>
                </a:lnTo>
                <a:lnTo>
                  <a:pt x="43724" y="583631"/>
                </a:lnTo>
                <a:lnTo>
                  <a:pt x="70395" y="588861"/>
                </a:lnTo>
                <a:lnTo>
                  <a:pt x="279949" y="588861"/>
                </a:lnTo>
                <a:lnTo>
                  <a:pt x="279949" y="516162"/>
                </a:lnTo>
                <a:lnTo>
                  <a:pt x="226118" y="516162"/>
                </a:lnTo>
                <a:lnTo>
                  <a:pt x="221218" y="512926"/>
                </a:lnTo>
                <a:lnTo>
                  <a:pt x="217019" y="499199"/>
                </a:lnTo>
                <a:lnTo>
                  <a:pt x="211820" y="470925"/>
                </a:lnTo>
                <a:lnTo>
                  <a:pt x="201890" y="444625"/>
                </a:lnTo>
                <a:lnTo>
                  <a:pt x="187698" y="420766"/>
                </a:lnTo>
                <a:lnTo>
                  <a:pt x="169712" y="399820"/>
                </a:lnTo>
                <a:lnTo>
                  <a:pt x="167335" y="397726"/>
                </a:lnTo>
                <a:lnTo>
                  <a:pt x="165010" y="395579"/>
                </a:lnTo>
                <a:lnTo>
                  <a:pt x="130676" y="352194"/>
                </a:lnTo>
                <a:lnTo>
                  <a:pt x="109936" y="298789"/>
                </a:lnTo>
                <a:lnTo>
                  <a:pt x="105559" y="258924"/>
                </a:lnTo>
                <a:lnTo>
                  <a:pt x="105684" y="250735"/>
                </a:lnTo>
                <a:lnTo>
                  <a:pt x="111012" y="212412"/>
                </a:lnTo>
                <a:lnTo>
                  <a:pt x="138946" y="150559"/>
                </a:lnTo>
                <a:lnTo>
                  <a:pt x="168556" y="117024"/>
                </a:lnTo>
                <a:lnTo>
                  <a:pt x="205294" y="91296"/>
                </a:lnTo>
                <a:lnTo>
                  <a:pt x="247727" y="74807"/>
                </a:lnTo>
                <a:lnTo>
                  <a:pt x="294420" y="68992"/>
                </a:lnTo>
                <a:lnTo>
                  <a:pt x="588565" y="68992"/>
                </a:lnTo>
                <a:lnTo>
                  <a:pt x="583317" y="42999"/>
                </a:lnTo>
                <a:lnTo>
                  <a:pt x="568227" y="20619"/>
                </a:lnTo>
                <a:lnTo>
                  <a:pt x="545847" y="5532"/>
                </a:lnTo>
                <a:lnTo>
                  <a:pt x="518444" y="0"/>
                </a:lnTo>
                <a:close/>
              </a:path>
              <a:path w="589280" h="589279">
                <a:moveTo>
                  <a:pt x="454415" y="257918"/>
                </a:moveTo>
                <a:lnTo>
                  <a:pt x="414353" y="257918"/>
                </a:lnTo>
                <a:lnTo>
                  <a:pt x="420835" y="264389"/>
                </a:lnTo>
                <a:lnTo>
                  <a:pt x="420801" y="278675"/>
                </a:lnTo>
                <a:lnTo>
                  <a:pt x="416877" y="283949"/>
                </a:lnTo>
                <a:lnTo>
                  <a:pt x="404092" y="288629"/>
                </a:lnTo>
                <a:lnTo>
                  <a:pt x="397066" y="292001"/>
                </a:lnTo>
                <a:lnTo>
                  <a:pt x="364920" y="313089"/>
                </a:lnTo>
                <a:lnTo>
                  <a:pt x="334335" y="347455"/>
                </a:lnTo>
                <a:lnTo>
                  <a:pt x="315550" y="386951"/>
                </a:lnTo>
                <a:lnTo>
                  <a:pt x="314262" y="391831"/>
                </a:lnTo>
                <a:lnTo>
                  <a:pt x="311372" y="401568"/>
                </a:lnTo>
                <a:lnTo>
                  <a:pt x="310231" y="406553"/>
                </a:lnTo>
                <a:lnTo>
                  <a:pt x="308974" y="414270"/>
                </a:lnTo>
                <a:lnTo>
                  <a:pt x="308891" y="588861"/>
                </a:lnTo>
                <a:lnTo>
                  <a:pt x="518444" y="588861"/>
                </a:lnTo>
                <a:lnTo>
                  <a:pt x="557210" y="577237"/>
                </a:lnTo>
                <a:lnTo>
                  <a:pt x="582736" y="547197"/>
                </a:lnTo>
                <a:lnTo>
                  <a:pt x="588851" y="515963"/>
                </a:lnTo>
                <a:lnTo>
                  <a:pt x="349224" y="515963"/>
                </a:lnTo>
                <a:lnTo>
                  <a:pt x="342837" y="509701"/>
                </a:lnTo>
                <a:lnTo>
                  <a:pt x="342615" y="501900"/>
                </a:lnTo>
                <a:lnTo>
                  <a:pt x="342732" y="499199"/>
                </a:lnTo>
                <a:lnTo>
                  <a:pt x="342984" y="495922"/>
                </a:lnTo>
                <a:lnTo>
                  <a:pt x="353315" y="449383"/>
                </a:lnTo>
                <a:lnTo>
                  <a:pt x="374865" y="407170"/>
                </a:lnTo>
                <a:lnTo>
                  <a:pt x="400103" y="377098"/>
                </a:lnTo>
                <a:lnTo>
                  <a:pt x="410594" y="367905"/>
                </a:lnTo>
                <a:lnTo>
                  <a:pt x="426503" y="348213"/>
                </a:lnTo>
                <a:lnTo>
                  <a:pt x="448243" y="302050"/>
                </a:lnTo>
                <a:lnTo>
                  <a:pt x="454400" y="264389"/>
                </a:lnTo>
                <a:lnTo>
                  <a:pt x="454415" y="257918"/>
                </a:lnTo>
                <a:close/>
              </a:path>
              <a:path w="589280" h="589279">
                <a:moveTo>
                  <a:pt x="294420" y="97923"/>
                </a:moveTo>
                <a:lnTo>
                  <a:pt x="247820" y="104817"/>
                </a:lnTo>
                <a:lnTo>
                  <a:pt x="206632" y="124140"/>
                </a:lnTo>
                <a:lnTo>
                  <a:pt x="172888" y="153856"/>
                </a:lnTo>
                <a:lnTo>
                  <a:pt x="148623" y="191931"/>
                </a:lnTo>
                <a:lnTo>
                  <a:pt x="137002" y="229195"/>
                </a:lnTo>
                <a:lnTo>
                  <a:pt x="134539" y="258924"/>
                </a:lnTo>
                <a:lnTo>
                  <a:pt x="137764" y="290534"/>
                </a:lnTo>
                <a:lnTo>
                  <a:pt x="147305" y="320886"/>
                </a:lnTo>
                <a:lnTo>
                  <a:pt x="162393" y="348295"/>
                </a:lnTo>
                <a:lnTo>
                  <a:pt x="182402" y="372135"/>
                </a:lnTo>
                <a:lnTo>
                  <a:pt x="184832" y="374250"/>
                </a:lnTo>
                <a:lnTo>
                  <a:pt x="187177" y="376438"/>
                </a:lnTo>
                <a:lnTo>
                  <a:pt x="221487" y="419805"/>
                </a:lnTo>
                <a:lnTo>
                  <a:pt x="238601" y="459360"/>
                </a:lnTo>
                <a:lnTo>
                  <a:pt x="246118" y="499806"/>
                </a:lnTo>
                <a:lnTo>
                  <a:pt x="246222" y="509701"/>
                </a:lnTo>
                <a:lnTo>
                  <a:pt x="239762" y="516162"/>
                </a:lnTo>
                <a:lnTo>
                  <a:pt x="279949" y="516162"/>
                </a:lnTo>
                <a:lnTo>
                  <a:pt x="279949" y="342973"/>
                </a:lnTo>
                <a:lnTo>
                  <a:pt x="266007" y="305329"/>
                </a:lnTo>
                <a:lnTo>
                  <a:pt x="243543" y="272839"/>
                </a:lnTo>
                <a:lnTo>
                  <a:pt x="213919" y="246868"/>
                </a:lnTo>
                <a:lnTo>
                  <a:pt x="178497" y="228778"/>
                </a:lnTo>
                <a:lnTo>
                  <a:pt x="172748" y="226589"/>
                </a:lnTo>
                <a:lnTo>
                  <a:pt x="168884" y="221323"/>
                </a:lnTo>
                <a:lnTo>
                  <a:pt x="168884" y="207155"/>
                </a:lnTo>
                <a:lnTo>
                  <a:pt x="175355" y="200684"/>
                </a:lnTo>
                <a:lnTo>
                  <a:pt x="279949" y="200684"/>
                </a:lnTo>
                <a:lnTo>
                  <a:pt x="279949" y="170403"/>
                </a:lnTo>
                <a:lnTo>
                  <a:pt x="286431" y="163921"/>
                </a:lnTo>
                <a:lnTo>
                  <a:pt x="422931" y="163921"/>
                </a:lnTo>
                <a:lnTo>
                  <a:pt x="419894" y="158637"/>
                </a:lnTo>
                <a:lnTo>
                  <a:pt x="385641" y="126457"/>
                </a:lnTo>
                <a:lnTo>
                  <a:pt x="343041" y="105444"/>
                </a:lnTo>
                <a:lnTo>
                  <a:pt x="294420" y="97923"/>
                </a:lnTo>
                <a:close/>
              </a:path>
              <a:path w="589280" h="589279">
                <a:moveTo>
                  <a:pt x="588565" y="68992"/>
                </a:moveTo>
                <a:lnTo>
                  <a:pt x="294420" y="68992"/>
                </a:lnTo>
                <a:lnTo>
                  <a:pt x="342996" y="75296"/>
                </a:lnTo>
                <a:lnTo>
                  <a:pt x="386881" y="93125"/>
                </a:lnTo>
                <a:lnTo>
                  <a:pt x="424451" y="120858"/>
                </a:lnTo>
                <a:lnTo>
                  <a:pt x="454084" y="156873"/>
                </a:lnTo>
                <a:lnTo>
                  <a:pt x="474155" y="199547"/>
                </a:lnTo>
                <a:lnTo>
                  <a:pt x="482970" y="246868"/>
                </a:lnTo>
                <a:lnTo>
                  <a:pt x="483332" y="264389"/>
                </a:lnTo>
                <a:lnTo>
                  <a:pt x="483050" y="270253"/>
                </a:lnTo>
                <a:lnTo>
                  <a:pt x="472321" y="321651"/>
                </a:lnTo>
                <a:lnTo>
                  <a:pt x="450668" y="364145"/>
                </a:lnTo>
                <a:lnTo>
                  <a:pt x="425421" y="394207"/>
                </a:lnTo>
                <a:lnTo>
                  <a:pt x="414992" y="403359"/>
                </a:lnTo>
                <a:lnTo>
                  <a:pt x="399261" y="422775"/>
                </a:lnTo>
                <a:lnTo>
                  <a:pt x="377591" y="468262"/>
                </a:lnTo>
                <a:lnTo>
                  <a:pt x="371444" y="503398"/>
                </a:lnTo>
                <a:lnTo>
                  <a:pt x="371056" y="505188"/>
                </a:lnTo>
                <a:lnTo>
                  <a:pt x="369412" y="511408"/>
                </a:lnTo>
                <a:lnTo>
                  <a:pt x="363779" y="515963"/>
                </a:lnTo>
                <a:lnTo>
                  <a:pt x="588851" y="515963"/>
                </a:lnTo>
                <a:lnTo>
                  <a:pt x="588851" y="70406"/>
                </a:lnTo>
                <a:lnTo>
                  <a:pt x="588565" y="68992"/>
                </a:lnTo>
                <a:close/>
              </a:path>
              <a:path w="589280" h="589279">
                <a:moveTo>
                  <a:pt x="422931" y="163921"/>
                </a:moveTo>
                <a:lnTo>
                  <a:pt x="298420" y="163921"/>
                </a:lnTo>
                <a:lnTo>
                  <a:pt x="302043" y="165544"/>
                </a:lnTo>
                <a:lnTo>
                  <a:pt x="307268" y="170780"/>
                </a:lnTo>
                <a:lnTo>
                  <a:pt x="308891" y="174403"/>
                </a:lnTo>
                <a:lnTo>
                  <a:pt x="308891" y="333843"/>
                </a:lnTo>
                <a:lnTo>
                  <a:pt x="327054" y="309902"/>
                </a:lnTo>
                <a:lnTo>
                  <a:pt x="373475" y="272048"/>
                </a:lnTo>
                <a:lnTo>
                  <a:pt x="404615" y="257918"/>
                </a:lnTo>
                <a:lnTo>
                  <a:pt x="454415" y="257918"/>
                </a:lnTo>
                <a:lnTo>
                  <a:pt x="454289" y="250735"/>
                </a:lnTo>
                <a:lnTo>
                  <a:pt x="454059" y="247196"/>
                </a:lnTo>
                <a:lnTo>
                  <a:pt x="443475" y="199658"/>
                </a:lnTo>
                <a:lnTo>
                  <a:pt x="422931" y="163921"/>
                </a:lnTo>
                <a:close/>
              </a:path>
              <a:path w="589280" h="589279">
                <a:moveTo>
                  <a:pt x="279949" y="200684"/>
                </a:moveTo>
                <a:lnTo>
                  <a:pt x="185104" y="200684"/>
                </a:lnTo>
                <a:lnTo>
                  <a:pt x="186779" y="200988"/>
                </a:lnTo>
                <a:lnTo>
                  <a:pt x="188329" y="201564"/>
                </a:lnTo>
                <a:lnTo>
                  <a:pt x="215336" y="213811"/>
                </a:lnTo>
                <a:lnTo>
                  <a:pt x="239876" y="229978"/>
                </a:lnTo>
                <a:lnTo>
                  <a:pt x="261547" y="249665"/>
                </a:lnTo>
                <a:lnTo>
                  <a:pt x="279949" y="272473"/>
                </a:lnTo>
                <a:lnTo>
                  <a:pt x="279949" y="200684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9132" y="6450136"/>
            <a:ext cx="765968" cy="1787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34" b="1" i="0">
                <a:solidFill>
                  <a:schemeClr val="tx2">
                    <a:lumMod val="75000"/>
                  </a:schemeClr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5E6748-BB79-48AD-BFED-B780D3FABF1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02041" y="5988924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34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46210" y="634875"/>
            <a:ext cx="4017139" cy="622264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811493"/>
            <a:ext cx="3356458" cy="1046220"/>
          </a:xfrm>
          <a:custGeom>
            <a:avLst/>
            <a:gdLst/>
            <a:ahLst/>
            <a:cxnLst/>
            <a:rect l="l" t="t" r="r" b="b"/>
            <a:pathLst>
              <a:path w="5534660" h="1725295">
                <a:moveTo>
                  <a:pt x="0" y="0"/>
                </a:moveTo>
                <a:lnTo>
                  <a:pt x="0" y="1724973"/>
                </a:lnTo>
                <a:lnTo>
                  <a:pt x="5534072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bg object 18"/>
          <p:cNvSpPr/>
          <p:nvPr/>
        </p:nvSpPr>
        <p:spPr>
          <a:xfrm>
            <a:off x="0" y="5811493"/>
            <a:ext cx="2861231" cy="1046220"/>
          </a:xfrm>
          <a:custGeom>
            <a:avLst/>
            <a:gdLst/>
            <a:ahLst/>
            <a:cxnLst/>
            <a:rect l="l" t="t" r="r" b="b"/>
            <a:pathLst>
              <a:path w="4718050" h="1725295">
                <a:moveTo>
                  <a:pt x="0" y="0"/>
                </a:moveTo>
                <a:lnTo>
                  <a:pt x="0" y="1724973"/>
                </a:lnTo>
                <a:lnTo>
                  <a:pt x="4717835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003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bg object 19"/>
          <p:cNvSpPr/>
          <p:nvPr/>
        </p:nvSpPr>
        <p:spPr>
          <a:xfrm>
            <a:off x="228603" y="6271850"/>
            <a:ext cx="357365" cy="357340"/>
          </a:xfrm>
          <a:custGeom>
            <a:avLst/>
            <a:gdLst/>
            <a:ahLst/>
            <a:cxnLst/>
            <a:rect l="l" t="t" r="r" b="b"/>
            <a:pathLst>
              <a:path w="589280" h="589279">
                <a:moveTo>
                  <a:pt x="518444" y="0"/>
                </a:moveTo>
                <a:lnTo>
                  <a:pt x="70395" y="0"/>
                </a:lnTo>
                <a:lnTo>
                  <a:pt x="42994" y="5532"/>
                </a:lnTo>
                <a:lnTo>
                  <a:pt x="20618" y="20619"/>
                </a:lnTo>
                <a:lnTo>
                  <a:pt x="5532" y="42999"/>
                </a:lnTo>
                <a:lnTo>
                  <a:pt x="0" y="70406"/>
                </a:lnTo>
                <a:lnTo>
                  <a:pt x="73" y="521795"/>
                </a:lnTo>
                <a:lnTo>
                  <a:pt x="6489" y="548022"/>
                </a:lnTo>
                <a:lnTo>
                  <a:pt x="21731" y="569326"/>
                </a:lnTo>
                <a:lnTo>
                  <a:pt x="43724" y="583631"/>
                </a:lnTo>
                <a:lnTo>
                  <a:pt x="70395" y="588861"/>
                </a:lnTo>
                <a:lnTo>
                  <a:pt x="279949" y="588861"/>
                </a:lnTo>
                <a:lnTo>
                  <a:pt x="279949" y="516162"/>
                </a:lnTo>
                <a:lnTo>
                  <a:pt x="226118" y="516162"/>
                </a:lnTo>
                <a:lnTo>
                  <a:pt x="221218" y="512926"/>
                </a:lnTo>
                <a:lnTo>
                  <a:pt x="217019" y="499199"/>
                </a:lnTo>
                <a:lnTo>
                  <a:pt x="211820" y="470925"/>
                </a:lnTo>
                <a:lnTo>
                  <a:pt x="201890" y="444625"/>
                </a:lnTo>
                <a:lnTo>
                  <a:pt x="187698" y="420766"/>
                </a:lnTo>
                <a:lnTo>
                  <a:pt x="169712" y="399820"/>
                </a:lnTo>
                <a:lnTo>
                  <a:pt x="167335" y="397726"/>
                </a:lnTo>
                <a:lnTo>
                  <a:pt x="165010" y="395579"/>
                </a:lnTo>
                <a:lnTo>
                  <a:pt x="130676" y="352194"/>
                </a:lnTo>
                <a:lnTo>
                  <a:pt x="109936" y="298789"/>
                </a:lnTo>
                <a:lnTo>
                  <a:pt x="105559" y="258924"/>
                </a:lnTo>
                <a:lnTo>
                  <a:pt x="105684" y="250735"/>
                </a:lnTo>
                <a:lnTo>
                  <a:pt x="111012" y="212412"/>
                </a:lnTo>
                <a:lnTo>
                  <a:pt x="138946" y="150559"/>
                </a:lnTo>
                <a:lnTo>
                  <a:pt x="168556" y="117024"/>
                </a:lnTo>
                <a:lnTo>
                  <a:pt x="205294" y="91296"/>
                </a:lnTo>
                <a:lnTo>
                  <a:pt x="247727" y="74807"/>
                </a:lnTo>
                <a:lnTo>
                  <a:pt x="294420" y="68992"/>
                </a:lnTo>
                <a:lnTo>
                  <a:pt x="588565" y="68992"/>
                </a:lnTo>
                <a:lnTo>
                  <a:pt x="583317" y="42999"/>
                </a:lnTo>
                <a:lnTo>
                  <a:pt x="568227" y="20619"/>
                </a:lnTo>
                <a:lnTo>
                  <a:pt x="545847" y="5532"/>
                </a:lnTo>
                <a:lnTo>
                  <a:pt x="518444" y="0"/>
                </a:lnTo>
                <a:close/>
              </a:path>
              <a:path w="589280" h="589279">
                <a:moveTo>
                  <a:pt x="454415" y="257918"/>
                </a:moveTo>
                <a:lnTo>
                  <a:pt x="414353" y="257918"/>
                </a:lnTo>
                <a:lnTo>
                  <a:pt x="420835" y="264389"/>
                </a:lnTo>
                <a:lnTo>
                  <a:pt x="420801" y="278675"/>
                </a:lnTo>
                <a:lnTo>
                  <a:pt x="416877" y="283949"/>
                </a:lnTo>
                <a:lnTo>
                  <a:pt x="404092" y="288629"/>
                </a:lnTo>
                <a:lnTo>
                  <a:pt x="397066" y="292001"/>
                </a:lnTo>
                <a:lnTo>
                  <a:pt x="364920" y="313089"/>
                </a:lnTo>
                <a:lnTo>
                  <a:pt x="334335" y="347455"/>
                </a:lnTo>
                <a:lnTo>
                  <a:pt x="315550" y="386951"/>
                </a:lnTo>
                <a:lnTo>
                  <a:pt x="314262" y="391831"/>
                </a:lnTo>
                <a:lnTo>
                  <a:pt x="311372" y="401568"/>
                </a:lnTo>
                <a:lnTo>
                  <a:pt x="310231" y="406553"/>
                </a:lnTo>
                <a:lnTo>
                  <a:pt x="308974" y="414270"/>
                </a:lnTo>
                <a:lnTo>
                  <a:pt x="308891" y="588861"/>
                </a:lnTo>
                <a:lnTo>
                  <a:pt x="518444" y="588861"/>
                </a:lnTo>
                <a:lnTo>
                  <a:pt x="557210" y="577237"/>
                </a:lnTo>
                <a:lnTo>
                  <a:pt x="582736" y="547197"/>
                </a:lnTo>
                <a:lnTo>
                  <a:pt x="588851" y="515963"/>
                </a:lnTo>
                <a:lnTo>
                  <a:pt x="349224" y="515963"/>
                </a:lnTo>
                <a:lnTo>
                  <a:pt x="342837" y="509701"/>
                </a:lnTo>
                <a:lnTo>
                  <a:pt x="342615" y="501900"/>
                </a:lnTo>
                <a:lnTo>
                  <a:pt x="342732" y="499199"/>
                </a:lnTo>
                <a:lnTo>
                  <a:pt x="342984" y="495922"/>
                </a:lnTo>
                <a:lnTo>
                  <a:pt x="353315" y="449383"/>
                </a:lnTo>
                <a:lnTo>
                  <a:pt x="374865" y="407170"/>
                </a:lnTo>
                <a:lnTo>
                  <a:pt x="400103" y="377098"/>
                </a:lnTo>
                <a:lnTo>
                  <a:pt x="410594" y="367905"/>
                </a:lnTo>
                <a:lnTo>
                  <a:pt x="426503" y="348213"/>
                </a:lnTo>
                <a:lnTo>
                  <a:pt x="448243" y="302050"/>
                </a:lnTo>
                <a:lnTo>
                  <a:pt x="454400" y="264389"/>
                </a:lnTo>
                <a:lnTo>
                  <a:pt x="454415" y="257918"/>
                </a:lnTo>
                <a:close/>
              </a:path>
              <a:path w="589280" h="589279">
                <a:moveTo>
                  <a:pt x="294420" y="97923"/>
                </a:moveTo>
                <a:lnTo>
                  <a:pt x="247820" y="104817"/>
                </a:lnTo>
                <a:lnTo>
                  <a:pt x="206632" y="124140"/>
                </a:lnTo>
                <a:lnTo>
                  <a:pt x="172888" y="153856"/>
                </a:lnTo>
                <a:lnTo>
                  <a:pt x="148623" y="191931"/>
                </a:lnTo>
                <a:lnTo>
                  <a:pt x="137002" y="229195"/>
                </a:lnTo>
                <a:lnTo>
                  <a:pt x="134539" y="258924"/>
                </a:lnTo>
                <a:lnTo>
                  <a:pt x="137764" y="290534"/>
                </a:lnTo>
                <a:lnTo>
                  <a:pt x="147305" y="320886"/>
                </a:lnTo>
                <a:lnTo>
                  <a:pt x="162393" y="348295"/>
                </a:lnTo>
                <a:lnTo>
                  <a:pt x="182402" y="372135"/>
                </a:lnTo>
                <a:lnTo>
                  <a:pt x="184832" y="374250"/>
                </a:lnTo>
                <a:lnTo>
                  <a:pt x="187177" y="376438"/>
                </a:lnTo>
                <a:lnTo>
                  <a:pt x="221487" y="419805"/>
                </a:lnTo>
                <a:lnTo>
                  <a:pt x="238601" y="459360"/>
                </a:lnTo>
                <a:lnTo>
                  <a:pt x="246118" y="499806"/>
                </a:lnTo>
                <a:lnTo>
                  <a:pt x="246222" y="509701"/>
                </a:lnTo>
                <a:lnTo>
                  <a:pt x="239762" y="516162"/>
                </a:lnTo>
                <a:lnTo>
                  <a:pt x="279949" y="516162"/>
                </a:lnTo>
                <a:lnTo>
                  <a:pt x="279949" y="342973"/>
                </a:lnTo>
                <a:lnTo>
                  <a:pt x="266007" y="305329"/>
                </a:lnTo>
                <a:lnTo>
                  <a:pt x="243543" y="272839"/>
                </a:lnTo>
                <a:lnTo>
                  <a:pt x="213919" y="246868"/>
                </a:lnTo>
                <a:lnTo>
                  <a:pt x="178497" y="228778"/>
                </a:lnTo>
                <a:lnTo>
                  <a:pt x="172748" y="226589"/>
                </a:lnTo>
                <a:lnTo>
                  <a:pt x="168884" y="221323"/>
                </a:lnTo>
                <a:lnTo>
                  <a:pt x="168884" y="207155"/>
                </a:lnTo>
                <a:lnTo>
                  <a:pt x="175355" y="200684"/>
                </a:lnTo>
                <a:lnTo>
                  <a:pt x="279949" y="200684"/>
                </a:lnTo>
                <a:lnTo>
                  <a:pt x="279949" y="170403"/>
                </a:lnTo>
                <a:lnTo>
                  <a:pt x="286431" y="163921"/>
                </a:lnTo>
                <a:lnTo>
                  <a:pt x="422931" y="163921"/>
                </a:lnTo>
                <a:lnTo>
                  <a:pt x="419894" y="158637"/>
                </a:lnTo>
                <a:lnTo>
                  <a:pt x="385641" y="126457"/>
                </a:lnTo>
                <a:lnTo>
                  <a:pt x="343041" y="105444"/>
                </a:lnTo>
                <a:lnTo>
                  <a:pt x="294420" y="97923"/>
                </a:lnTo>
                <a:close/>
              </a:path>
              <a:path w="589280" h="589279">
                <a:moveTo>
                  <a:pt x="588565" y="68992"/>
                </a:moveTo>
                <a:lnTo>
                  <a:pt x="294420" y="68992"/>
                </a:lnTo>
                <a:lnTo>
                  <a:pt x="342996" y="75296"/>
                </a:lnTo>
                <a:lnTo>
                  <a:pt x="386881" y="93125"/>
                </a:lnTo>
                <a:lnTo>
                  <a:pt x="424451" y="120858"/>
                </a:lnTo>
                <a:lnTo>
                  <a:pt x="454084" y="156873"/>
                </a:lnTo>
                <a:lnTo>
                  <a:pt x="474155" y="199547"/>
                </a:lnTo>
                <a:lnTo>
                  <a:pt x="482970" y="246868"/>
                </a:lnTo>
                <a:lnTo>
                  <a:pt x="483332" y="264389"/>
                </a:lnTo>
                <a:lnTo>
                  <a:pt x="483050" y="270253"/>
                </a:lnTo>
                <a:lnTo>
                  <a:pt x="472321" y="321651"/>
                </a:lnTo>
                <a:lnTo>
                  <a:pt x="450668" y="364145"/>
                </a:lnTo>
                <a:lnTo>
                  <a:pt x="425421" y="394207"/>
                </a:lnTo>
                <a:lnTo>
                  <a:pt x="414992" y="403359"/>
                </a:lnTo>
                <a:lnTo>
                  <a:pt x="399261" y="422775"/>
                </a:lnTo>
                <a:lnTo>
                  <a:pt x="377591" y="468262"/>
                </a:lnTo>
                <a:lnTo>
                  <a:pt x="371444" y="503398"/>
                </a:lnTo>
                <a:lnTo>
                  <a:pt x="371056" y="505188"/>
                </a:lnTo>
                <a:lnTo>
                  <a:pt x="369412" y="511408"/>
                </a:lnTo>
                <a:lnTo>
                  <a:pt x="363779" y="515963"/>
                </a:lnTo>
                <a:lnTo>
                  <a:pt x="588851" y="515963"/>
                </a:lnTo>
                <a:lnTo>
                  <a:pt x="588851" y="70406"/>
                </a:lnTo>
                <a:lnTo>
                  <a:pt x="588565" y="68992"/>
                </a:lnTo>
                <a:close/>
              </a:path>
              <a:path w="589280" h="589279">
                <a:moveTo>
                  <a:pt x="422931" y="163921"/>
                </a:moveTo>
                <a:lnTo>
                  <a:pt x="298420" y="163921"/>
                </a:lnTo>
                <a:lnTo>
                  <a:pt x="302043" y="165544"/>
                </a:lnTo>
                <a:lnTo>
                  <a:pt x="307268" y="170780"/>
                </a:lnTo>
                <a:lnTo>
                  <a:pt x="308891" y="174403"/>
                </a:lnTo>
                <a:lnTo>
                  <a:pt x="308891" y="333843"/>
                </a:lnTo>
                <a:lnTo>
                  <a:pt x="327054" y="309902"/>
                </a:lnTo>
                <a:lnTo>
                  <a:pt x="373475" y="272048"/>
                </a:lnTo>
                <a:lnTo>
                  <a:pt x="404615" y="257918"/>
                </a:lnTo>
                <a:lnTo>
                  <a:pt x="454415" y="257918"/>
                </a:lnTo>
                <a:lnTo>
                  <a:pt x="454289" y="250735"/>
                </a:lnTo>
                <a:lnTo>
                  <a:pt x="454059" y="247196"/>
                </a:lnTo>
                <a:lnTo>
                  <a:pt x="443475" y="199658"/>
                </a:lnTo>
                <a:lnTo>
                  <a:pt x="422931" y="163921"/>
                </a:lnTo>
                <a:close/>
              </a:path>
              <a:path w="589280" h="589279">
                <a:moveTo>
                  <a:pt x="279949" y="200684"/>
                </a:moveTo>
                <a:lnTo>
                  <a:pt x="185104" y="200684"/>
                </a:lnTo>
                <a:lnTo>
                  <a:pt x="186779" y="200988"/>
                </a:lnTo>
                <a:lnTo>
                  <a:pt x="188329" y="201564"/>
                </a:lnTo>
                <a:lnTo>
                  <a:pt x="215336" y="213811"/>
                </a:lnTo>
                <a:lnTo>
                  <a:pt x="239876" y="229978"/>
                </a:lnTo>
                <a:lnTo>
                  <a:pt x="261547" y="249665"/>
                </a:lnTo>
                <a:lnTo>
                  <a:pt x="279949" y="272473"/>
                </a:lnTo>
                <a:lnTo>
                  <a:pt x="279949" y="200684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9132" y="6450136"/>
            <a:ext cx="765968" cy="1787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89FA8-FE56-44FA-9182-3007043EA855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556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46258" y="626136"/>
            <a:ext cx="4017139" cy="622264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811493"/>
            <a:ext cx="3356458" cy="1046220"/>
          </a:xfrm>
          <a:custGeom>
            <a:avLst/>
            <a:gdLst/>
            <a:ahLst/>
            <a:cxnLst/>
            <a:rect l="l" t="t" r="r" b="b"/>
            <a:pathLst>
              <a:path w="5534660" h="1725295">
                <a:moveTo>
                  <a:pt x="0" y="0"/>
                </a:moveTo>
                <a:lnTo>
                  <a:pt x="0" y="1724973"/>
                </a:lnTo>
                <a:lnTo>
                  <a:pt x="5534072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5811493"/>
            <a:ext cx="2861231" cy="1046220"/>
          </a:xfrm>
          <a:custGeom>
            <a:avLst/>
            <a:gdLst/>
            <a:ahLst/>
            <a:cxnLst/>
            <a:rect l="l" t="t" r="r" b="b"/>
            <a:pathLst>
              <a:path w="4718050" h="1725295">
                <a:moveTo>
                  <a:pt x="0" y="0"/>
                </a:moveTo>
                <a:lnTo>
                  <a:pt x="0" y="1724973"/>
                </a:lnTo>
                <a:lnTo>
                  <a:pt x="4717835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003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228603" y="6271850"/>
            <a:ext cx="357365" cy="357340"/>
          </a:xfrm>
          <a:custGeom>
            <a:avLst/>
            <a:gdLst/>
            <a:ahLst/>
            <a:cxnLst/>
            <a:rect l="l" t="t" r="r" b="b"/>
            <a:pathLst>
              <a:path w="589280" h="589279">
                <a:moveTo>
                  <a:pt x="518444" y="0"/>
                </a:moveTo>
                <a:lnTo>
                  <a:pt x="70395" y="0"/>
                </a:lnTo>
                <a:lnTo>
                  <a:pt x="42994" y="5532"/>
                </a:lnTo>
                <a:lnTo>
                  <a:pt x="20618" y="20619"/>
                </a:lnTo>
                <a:lnTo>
                  <a:pt x="5532" y="42999"/>
                </a:lnTo>
                <a:lnTo>
                  <a:pt x="0" y="70406"/>
                </a:lnTo>
                <a:lnTo>
                  <a:pt x="73" y="521795"/>
                </a:lnTo>
                <a:lnTo>
                  <a:pt x="6489" y="548022"/>
                </a:lnTo>
                <a:lnTo>
                  <a:pt x="21731" y="569326"/>
                </a:lnTo>
                <a:lnTo>
                  <a:pt x="43724" y="583631"/>
                </a:lnTo>
                <a:lnTo>
                  <a:pt x="70395" y="588861"/>
                </a:lnTo>
                <a:lnTo>
                  <a:pt x="279949" y="588861"/>
                </a:lnTo>
                <a:lnTo>
                  <a:pt x="279949" y="516162"/>
                </a:lnTo>
                <a:lnTo>
                  <a:pt x="226118" y="516162"/>
                </a:lnTo>
                <a:lnTo>
                  <a:pt x="221218" y="512926"/>
                </a:lnTo>
                <a:lnTo>
                  <a:pt x="217019" y="499199"/>
                </a:lnTo>
                <a:lnTo>
                  <a:pt x="211820" y="470925"/>
                </a:lnTo>
                <a:lnTo>
                  <a:pt x="201890" y="444625"/>
                </a:lnTo>
                <a:lnTo>
                  <a:pt x="187698" y="420766"/>
                </a:lnTo>
                <a:lnTo>
                  <a:pt x="169712" y="399820"/>
                </a:lnTo>
                <a:lnTo>
                  <a:pt x="167335" y="397726"/>
                </a:lnTo>
                <a:lnTo>
                  <a:pt x="165010" y="395579"/>
                </a:lnTo>
                <a:lnTo>
                  <a:pt x="130676" y="352194"/>
                </a:lnTo>
                <a:lnTo>
                  <a:pt x="109936" y="298789"/>
                </a:lnTo>
                <a:lnTo>
                  <a:pt x="105559" y="258924"/>
                </a:lnTo>
                <a:lnTo>
                  <a:pt x="105684" y="250735"/>
                </a:lnTo>
                <a:lnTo>
                  <a:pt x="111012" y="212412"/>
                </a:lnTo>
                <a:lnTo>
                  <a:pt x="138946" y="150559"/>
                </a:lnTo>
                <a:lnTo>
                  <a:pt x="168556" y="117024"/>
                </a:lnTo>
                <a:lnTo>
                  <a:pt x="205294" y="91296"/>
                </a:lnTo>
                <a:lnTo>
                  <a:pt x="247727" y="74807"/>
                </a:lnTo>
                <a:lnTo>
                  <a:pt x="294420" y="68992"/>
                </a:lnTo>
                <a:lnTo>
                  <a:pt x="588565" y="68992"/>
                </a:lnTo>
                <a:lnTo>
                  <a:pt x="583317" y="42999"/>
                </a:lnTo>
                <a:lnTo>
                  <a:pt x="568227" y="20619"/>
                </a:lnTo>
                <a:lnTo>
                  <a:pt x="545847" y="5532"/>
                </a:lnTo>
                <a:lnTo>
                  <a:pt x="518444" y="0"/>
                </a:lnTo>
                <a:close/>
              </a:path>
              <a:path w="589280" h="589279">
                <a:moveTo>
                  <a:pt x="454415" y="257918"/>
                </a:moveTo>
                <a:lnTo>
                  <a:pt x="414353" y="257918"/>
                </a:lnTo>
                <a:lnTo>
                  <a:pt x="420835" y="264389"/>
                </a:lnTo>
                <a:lnTo>
                  <a:pt x="420801" y="278675"/>
                </a:lnTo>
                <a:lnTo>
                  <a:pt x="416877" y="283949"/>
                </a:lnTo>
                <a:lnTo>
                  <a:pt x="404092" y="288629"/>
                </a:lnTo>
                <a:lnTo>
                  <a:pt x="397066" y="292001"/>
                </a:lnTo>
                <a:lnTo>
                  <a:pt x="364920" y="313089"/>
                </a:lnTo>
                <a:lnTo>
                  <a:pt x="334335" y="347455"/>
                </a:lnTo>
                <a:lnTo>
                  <a:pt x="315550" y="386951"/>
                </a:lnTo>
                <a:lnTo>
                  <a:pt x="314262" y="391831"/>
                </a:lnTo>
                <a:lnTo>
                  <a:pt x="311372" y="401568"/>
                </a:lnTo>
                <a:lnTo>
                  <a:pt x="310231" y="406553"/>
                </a:lnTo>
                <a:lnTo>
                  <a:pt x="308974" y="414270"/>
                </a:lnTo>
                <a:lnTo>
                  <a:pt x="308891" y="588861"/>
                </a:lnTo>
                <a:lnTo>
                  <a:pt x="518444" y="588861"/>
                </a:lnTo>
                <a:lnTo>
                  <a:pt x="557210" y="577237"/>
                </a:lnTo>
                <a:lnTo>
                  <a:pt x="582736" y="547197"/>
                </a:lnTo>
                <a:lnTo>
                  <a:pt x="588851" y="515963"/>
                </a:lnTo>
                <a:lnTo>
                  <a:pt x="349224" y="515963"/>
                </a:lnTo>
                <a:lnTo>
                  <a:pt x="342837" y="509701"/>
                </a:lnTo>
                <a:lnTo>
                  <a:pt x="342615" y="501900"/>
                </a:lnTo>
                <a:lnTo>
                  <a:pt x="342732" y="499199"/>
                </a:lnTo>
                <a:lnTo>
                  <a:pt x="342984" y="495922"/>
                </a:lnTo>
                <a:lnTo>
                  <a:pt x="353315" y="449383"/>
                </a:lnTo>
                <a:lnTo>
                  <a:pt x="374865" y="407170"/>
                </a:lnTo>
                <a:lnTo>
                  <a:pt x="400103" y="377098"/>
                </a:lnTo>
                <a:lnTo>
                  <a:pt x="410594" y="367905"/>
                </a:lnTo>
                <a:lnTo>
                  <a:pt x="426503" y="348213"/>
                </a:lnTo>
                <a:lnTo>
                  <a:pt x="448243" y="302050"/>
                </a:lnTo>
                <a:lnTo>
                  <a:pt x="454400" y="264389"/>
                </a:lnTo>
                <a:lnTo>
                  <a:pt x="454415" y="257918"/>
                </a:lnTo>
                <a:close/>
              </a:path>
              <a:path w="589280" h="589279">
                <a:moveTo>
                  <a:pt x="294420" y="97923"/>
                </a:moveTo>
                <a:lnTo>
                  <a:pt x="247820" y="104817"/>
                </a:lnTo>
                <a:lnTo>
                  <a:pt x="206632" y="124140"/>
                </a:lnTo>
                <a:lnTo>
                  <a:pt x="172888" y="153856"/>
                </a:lnTo>
                <a:lnTo>
                  <a:pt x="148623" y="191931"/>
                </a:lnTo>
                <a:lnTo>
                  <a:pt x="137002" y="229195"/>
                </a:lnTo>
                <a:lnTo>
                  <a:pt x="134539" y="258924"/>
                </a:lnTo>
                <a:lnTo>
                  <a:pt x="137764" y="290534"/>
                </a:lnTo>
                <a:lnTo>
                  <a:pt x="147305" y="320886"/>
                </a:lnTo>
                <a:lnTo>
                  <a:pt x="162393" y="348295"/>
                </a:lnTo>
                <a:lnTo>
                  <a:pt x="182402" y="372135"/>
                </a:lnTo>
                <a:lnTo>
                  <a:pt x="184832" y="374250"/>
                </a:lnTo>
                <a:lnTo>
                  <a:pt x="187177" y="376438"/>
                </a:lnTo>
                <a:lnTo>
                  <a:pt x="221487" y="419805"/>
                </a:lnTo>
                <a:lnTo>
                  <a:pt x="238601" y="459360"/>
                </a:lnTo>
                <a:lnTo>
                  <a:pt x="246118" y="499806"/>
                </a:lnTo>
                <a:lnTo>
                  <a:pt x="246222" y="509701"/>
                </a:lnTo>
                <a:lnTo>
                  <a:pt x="239762" y="516162"/>
                </a:lnTo>
                <a:lnTo>
                  <a:pt x="279949" y="516162"/>
                </a:lnTo>
                <a:lnTo>
                  <a:pt x="279949" y="342973"/>
                </a:lnTo>
                <a:lnTo>
                  <a:pt x="266007" y="305329"/>
                </a:lnTo>
                <a:lnTo>
                  <a:pt x="243543" y="272839"/>
                </a:lnTo>
                <a:lnTo>
                  <a:pt x="213919" y="246868"/>
                </a:lnTo>
                <a:lnTo>
                  <a:pt x="178497" y="228778"/>
                </a:lnTo>
                <a:lnTo>
                  <a:pt x="172748" y="226589"/>
                </a:lnTo>
                <a:lnTo>
                  <a:pt x="168884" y="221323"/>
                </a:lnTo>
                <a:lnTo>
                  <a:pt x="168884" y="207155"/>
                </a:lnTo>
                <a:lnTo>
                  <a:pt x="175355" y="200684"/>
                </a:lnTo>
                <a:lnTo>
                  <a:pt x="279949" y="200684"/>
                </a:lnTo>
                <a:lnTo>
                  <a:pt x="279949" y="170403"/>
                </a:lnTo>
                <a:lnTo>
                  <a:pt x="286431" y="163921"/>
                </a:lnTo>
                <a:lnTo>
                  <a:pt x="422931" y="163921"/>
                </a:lnTo>
                <a:lnTo>
                  <a:pt x="419894" y="158637"/>
                </a:lnTo>
                <a:lnTo>
                  <a:pt x="385641" y="126457"/>
                </a:lnTo>
                <a:lnTo>
                  <a:pt x="343041" y="105444"/>
                </a:lnTo>
                <a:lnTo>
                  <a:pt x="294420" y="97923"/>
                </a:lnTo>
                <a:close/>
              </a:path>
              <a:path w="589280" h="589279">
                <a:moveTo>
                  <a:pt x="588565" y="68992"/>
                </a:moveTo>
                <a:lnTo>
                  <a:pt x="294420" y="68992"/>
                </a:lnTo>
                <a:lnTo>
                  <a:pt x="342996" y="75296"/>
                </a:lnTo>
                <a:lnTo>
                  <a:pt x="386881" y="93125"/>
                </a:lnTo>
                <a:lnTo>
                  <a:pt x="424451" y="120858"/>
                </a:lnTo>
                <a:lnTo>
                  <a:pt x="454084" y="156873"/>
                </a:lnTo>
                <a:lnTo>
                  <a:pt x="474155" y="199547"/>
                </a:lnTo>
                <a:lnTo>
                  <a:pt x="482970" y="246868"/>
                </a:lnTo>
                <a:lnTo>
                  <a:pt x="483332" y="264389"/>
                </a:lnTo>
                <a:lnTo>
                  <a:pt x="483050" y="270253"/>
                </a:lnTo>
                <a:lnTo>
                  <a:pt x="472321" y="321651"/>
                </a:lnTo>
                <a:lnTo>
                  <a:pt x="450668" y="364145"/>
                </a:lnTo>
                <a:lnTo>
                  <a:pt x="425421" y="394207"/>
                </a:lnTo>
                <a:lnTo>
                  <a:pt x="414992" y="403359"/>
                </a:lnTo>
                <a:lnTo>
                  <a:pt x="399261" y="422775"/>
                </a:lnTo>
                <a:lnTo>
                  <a:pt x="377591" y="468262"/>
                </a:lnTo>
                <a:lnTo>
                  <a:pt x="371444" y="503398"/>
                </a:lnTo>
                <a:lnTo>
                  <a:pt x="371056" y="505188"/>
                </a:lnTo>
                <a:lnTo>
                  <a:pt x="369412" y="511408"/>
                </a:lnTo>
                <a:lnTo>
                  <a:pt x="363779" y="515963"/>
                </a:lnTo>
                <a:lnTo>
                  <a:pt x="588851" y="515963"/>
                </a:lnTo>
                <a:lnTo>
                  <a:pt x="588851" y="70406"/>
                </a:lnTo>
                <a:lnTo>
                  <a:pt x="588565" y="68992"/>
                </a:lnTo>
                <a:close/>
              </a:path>
              <a:path w="589280" h="589279">
                <a:moveTo>
                  <a:pt x="422931" y="163921"/>
                </a:moveTo>
                <a:lnTo>
                  <a:pt x="298420" y="163921"/>
                </a:lnTo>
                <a:lnTo>
                  <a:pt x="302043" y="165544"/>
                </a:lnTo>
                <a:lnTo>
                  <a:pt x="307268" y="170780"/>
                </a:lnTo>
                <a:lnTo>
                  <a:pt x="308891" y="174403"/>
                </a:lnTo>
                <a:lnTo>
                  <a:pt x="308891" y="333843"/>
                </a:lnTo>
                <a:lnTo>
                  <a:pt x="327054" y="309902"/>
                </a:lnTo>
                <a:lnTo>
                  <a:pt x="373475" y="272048"/>
                </a:lnTo>
                <a:lnTo>
                  <a:pt x="404615" y="257918"/>
                </a:lnTo>
                <a:lnTo>
                  <a:pt x="454415" y="257918"/>
                </a:lnTo>
                <a:lnTo>
                  <a:pt x="454289" y="250735"/>
                </a:lnTo>
                <a:lnTo>
                  <a:pt x="454059" y="247196"/>
                </a:lnTo>
                <a:lnTo>
                  <a:pt x="443475" y="199658"/>
                </a:lnTo>
                <a:lnTo>
                  <a:pt x="422931" y="163921"/>
                </a:lnTo>
                <a:close/>
              </a:path>
              <a:path w="589280" h="589279">
                <a:moveTo>
                  <a:pt x="279949" y="200684"/>
                </a:moveTo>
                <a:lnTo>
                  <a:pt x="185104" y="200684"/>
                </a:lnTo>
                <a:lnTo>
                  <a:pt x="186779" y="200988"/>
                </a:lnTo>
                <a:lnTo>
                  <a:pt x="188329" y="201564"/>
                </a:lnTo>
                <a:lnTo>
                  <a:pt x="215336" y="213811"/>
                </a:lnTo>
                <a:lnTo>
                  <a:pt x="239876" y="229978"/>
                </a:lnTo>
                <a:lnTo>
                  <a:pt x="261547" y="249665"/>
                </a:lnTo>
                <a:lnTo>
                  <a:pt x="279949" y="272473"/>
                </a:lnTo>
                <a:lnTo>
                  <a:pt x="279949" y="200684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9132" y="6450136"/>
            <a:ext cx="765968" cy="1787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34" b="1" i="0">
                <a:solidFill>
                  <a:schemeClr val="tx2">
                    <a:lumMod val="75000"/>
                  </a:schemeClr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5E6748-BB79-48AD-BFED-B780D3FABF1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02041" y="5988924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05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46258" y="626136"/>
            <a:ext cx="4017139" cy="622264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811493"/>
            <a:ext cx="3356458" cy="1046220"/>
          </a:xfrm>
          <a:custGeom>
            <a:avLst/>
            <a:gdLst/>
            <a:ahLst/>
            <a:cxnLst/>
            <a:rect l="l" t="t" r="r" b="b"/>
            <a:pathLst>
              <a:path w="5534660" h="1725295">
                <a:moveTo>
                  <a:pt x="0" y="0"/>
                </a:moveTo>
                <a:lnTo>
                  <a:pt x="0" y="1724973"/>
                </a:lnTo>
                <a:lnTo>
                  <a:pt x="5534072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5811493"/>
            <a:ext cx="2861231" cy="1046220"/>
          </a:xfrm>
          <a:custGeom>
            <a:avLst/>
            <a:gdLst/>
            <a:ahLst/>
            <a:cxnLst/>
            <a:rect l="l" t="t" r="r" b="b"/>
            <a:pathLst>
              <a:path w="4718050" h="1725295">
                <a:moveTo>
                  <a:pt x="0" y="0"/>
                </a:moveTo>
                <a:lnTo>
                  <a:pt x="0" y="1724973"/>
                </a:lnTo>
                <a:lnTo>
                  <a:pt x="4717835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003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228603" y="6271850"/>
            <a:ext cx="357365" cy="357340"/>
          </a:xfrm>
          <a:custGeom>
            <a:avLst/>
            <a:gdLst/>
            <a:ahLst/>
            <a:cxnLst/>
            <a:rect l="l" t="t" r="r" b="b"/>
            <a:pathLst>
              <a:path w="589280" h="589279">
                <a:moveTo>
                  <a:pt x="518444" y="0"/>
                </a:moveTo>
                <a:lnTo>
                  <a:pt x="70395" y="0"/>
                </a:lnTo>
                <a:lnTo>
                  <a:pt x="42994" y="5532"/>
                </a:lnTo>
                <a:lnTo>
                  <a:pt x="20618" y="20619"/>
                </a:lnTo>
                <a:lnTo>
                  <a:pt x="5532" y="42999"/>
                </a:lnTo>
                <a:lnTo>
                  <a:pt x="0" y="70406"/>
                </a:lnTo>
                <a:lnTo>
                  <a:pt x="73" y="521795"/>
                </a:lnTo>
                <a:lnTo>
                  <a:pt x="6489" y="548022"/>
                </a:lnTo>
                <a:lnTo>
                  <a:pt x="21731" y="569326"/>
                </a:lnTo>
                <a:lnTo>
                  <a:pt x="43724" y="583631"/>
                </a:lnTo>
                <a:lnTo>
                  <a:pt x="70395" y="588861"/>
                </a:lnTo>
                <a:lnTo>
                  <a:pt x="279949" y="588861"/>
                </a:lnTo>
                <a:lnTo>
                  <a:pt x="279949" y="516162"/>
                </a:lnTo>
                <a:lnTo>
                  <a:pt x="226118" y="516162"/>
                </a:lnTo>
                <a:lnTo>
                  <a:pt x="221218" y="512926"/>
                </a:lnTo>
                <a:lnTo>
                  <a:pt x="217019" y="499199"/>
                </a:lnTo>
                <a:lnTo>
                  <a:pt x="211820" y="470925"/>
                </a:lnTo>
                <a:lnTo>
                  <a:pt x="201890" y="444625"/>
                </a:lnTo>
                <a:lnTo>
                  <a:pt x="187698" y="420766"/>
                </a:lnTo>
                <a:lnTo>
                  <a:pt x="169712" y="399820"/>
                </a:lnTo>
                <a:lnTo>
                  <a:pt x="167335" y="397726"/>
                </a:lnTo>
                <a:lnTo>
                  <a:pt x="165010" y="395579"/>
                </a:lnTo>
                <a:lnTo>
                  <a:pt x="130676" y="352194"/>
                </a:lnTo>
                <a:lnTo>
                  <a:pt x="109936" y="298789"/>
                </a:lnTo>
                <a:lnTo>
                  <a:pt x="105559" y="258924"/>
                </a:lnTo>
                <a:lnTo>
                  <a:pt x="105684" y="250735"/>
                </a:lnTo>
                <a:lnTo>
                  <a:pt x="111012" y="212412"/>
                </a:lnTo>
                <a:lnTo>
                  <a:pt x="138946" y="150559"/>
                </a:lnTo>
                <a:lnTo>
                  <a:pt x="168556" y="117024"/>
                </a:lnTo>
                <a:lnTo>
                  <a:pt x="205294" y="91296"/>
                </a:lnTo>
                <a:lnTo>
                  <a:pt x="247727" y="74807"/>
                </a:lnTo>
                <a:lnTo>
                  <a:pt x="294420" y="68992"/>
                </a:lnTo>
                <a:lnTo>
                  <a:pt x="588565" y="68992"/>
                </a:lnTo>
                <a:lnTo>
                  <a:pt x="583317" y="42999"/>
                </a:lnTo>
                <a:lnTo>
                  <a:pt x="568227" y="20619"/>
                </a:lnTo>
                <a:lnTo>
                  <a:pt x="545847" y="5532"/>
                </a:lnTo>
                <a:lnTo>
                  <a:pt x="518444" y="0"/>
                </a:lnTo>
                <a:close/>
              </a:path>
              <a:path w="589280" h="589279">
                <a:moveTo>
                  <a:pt x="454415" y="257918"/>
                </a:moveTo>
                <a:lnTo>
                  <a:pt x="414353" y="257918"/>
                </a:lnTo>
                <a:lnTo>
                  <a:pt x="420835" y="264389"/>
                </a:lnTo>
                <a:lnTo>
                  <a:pt x="420801" y="278675"/>
                </a:lnTo>
                <a:lnTo>
                  <a:pt x="416877" y="283949"/>
                </a:lnTo>
                <a:lnTo>
                  <a:pt x="404092" y="288629"/>
                </a:lnTo>
                <a:lnTo>
                  <a:pt x="397066" y="292001"/>
                </a:lnTo>
                <a:lnTo>
                  <a:pt x="364920" y="313089"/>
                </a:lnTo>
                <a:lnTo>
                  <a:pt x="334335" y="347455"/>
                </a:lnTo>
                <a:lnTo>
                  <a:pt x="315550" y="386951"/>
                </a:lnTo>
                <a:lnTo>
                  <a:pt x="314262" y="391831"/>
                </a:lnTo>
                <a:lnTo>
                  <a:pt x="311372" y="401568"/>
                </a:lnTo>
                <a:lnTo>
                  <a:pt x="310231" y="406553"/>
                </a:lnTo>
                <a:lnTo>
                  <a:pt x="308974" y="414270"/>
                </a:lnTo>
                <a:lnTo>
                  <a:pt x="308891" y="588861"/>
                </a:lnTo>
                <a:lnTo>
                  <a:pt x="518444" y="588861"/>
                </a:lnTo>
                <a:lnTo>
                  <a:pt x="557210" y="577237"/>
                </a:lnTo>
                <a:lnTo>
                  <a:pt x="582736" y="547197"/>
                </a:lnTo>
                <a:lnTo>
                  <a:pt x="588851" y="515963"/>
                </a:lnTo>
                <a:lnTo>
                  <a:pt x="349224" y="515963"/>
                </a:lnTo>
                <a:lnTo>
                  <a:pt x="342837" y="509701"/>
                </a:lnTo>
                <a:lnTo>
                  <a:pt x="342615" y="501900"/>
                </a:lnTo>
                <a:lnTo>
                  <a:pt x="342732" y="499199"/>
                </a:lnTo>
                <a:lnTo>
                  <a:pt x="342984" y="495922"/>
                </a:lnTo>
                <a:lnTo>
                  <a:pt x="353315" y="449383"/>
                </a:lnTo>
                <a:lnTo>
                  <a:pt x="374865" y="407170"/>
                </a:lnTo>
                <a:lnTo>
                  <a:pt x="400103" y="377098"/>
                </a:lnTo>
                <a:lnTo>
                  <a:pt x="410594" y="367905"/>
                </a:lnTo>
                <a:lnTo>
                  <a:pt x="426503" y="348213"/>
                </a:lnTo>
                <a:lnTo>
                  <a:pt x="448243" y="302050"/>
                </a:lnTo>
                <a:lnTo>
                  <a:pt x="454400" y="264389"/>
                </a:lnTo>
                <a:lnTo>
                  <a:pt x="454415" y="257918"/>
                </a:lnTo>
                <a:close/>
              </a:path>
              <a:path w="589280" h="589279">
                <a:moveTo>
                  <a:pt x="294420" y="97923"/>
                </a:moveTo>
                <a:lnTo>
                  <a:pt x="247820" y="104817"/>
                </a:lnTo>
                <a:lnTo>
                  <a:pt x="206632" y="124140"/>
                </a:lnTo>
                <a:lnTo>
                  <a:pt x="172888" y="153856"/>
                </a:lnTo>
                <a:lnTo>
                  <a:pt x="148623" y="191931"/>
                </a:lnTo>
                <a:lnTo>
                  <a:pt x="137002" y="229195"/>
                </a:lnTo>
                <a:lnTo>
                  <a:pt x="134539" y="258924"/>
                </a:lnTo>
                <a:lnTo>
                  <a:pt x="137764" y="290534"/>
                </a:lnTo>
                <a:lnTo>
                  <a:pt x="147305" y="320886"/>
                </a:lnTo>
                <a:lnTo>
                  <a:pt x="162393" y="348295"/>
                </a:lnTo>
                <a:lnTo>
                  <a:pt x="182402" y="372135"/>
                </a:lnTo>
                <a:lnTo>
                  <a:pt x="184832" y="374250"/>
                </a:lnTo>
                <a:lnTo>
                  <a:pt x="187177" y="376438"/>
                </a:lnTo>
                <a:lnTo>
                  <a:pt x="221487" y="419805"/>
                </a:lnTo>
                <a:lnTo>
                  <a:pt x="238601" y="459360"/>
                </a:lnTo>
                <a:lnTo>
                  <a:pt x="246118" y="499806"/>
                </a:lnTo>
                <a:lnTo>
                  <a:pt x="246222" y="509701"/>
                </a:lnTo>
                <a:lnTo>
                  <a:pt x="239762" y="516162"/>
                </a:lnTo>
                <a:lnTo>
                  <a:pt x="279949" y="516162"/>
                </a:lnTo>
                <a:lnTo>
                  <a:pt x="279949" y="342973"/>
                </a:lnTo>
                <a:lnTo>
                  <a:pt x="266007" y="305329"/>
                </a:lnTo>
                <a:lnTo>
                  <a:pt x="243543" y="272839"/>
                </a:lnTo>
                <a:lnTo>
                  <a:pt x="213919" y="246868"/>
                </a:lnTo>
                <a:lnTo>
                  <a:pt x="178497" y="228778"/>
                </a:lnTo>
                <a:lnTo>
                  <a:pt x="172748" y="226589"/>
                </a:lnTo>
                <a:lnTo>
                  <a:pt x="168884" y="221323"/>
                </a:lnTo>
                <a:lnTo>
                  <a:pt x="168884" y="207155"/>
                </a:lnTo>
                <a:lnTo>
                  <a:pt x="175355" y="200684"/>
                </a:lnTo>
                <a:lnTo>
                  <a:pt x="279949" y="200684"/>
                </a:lnTo>
                <a:lnTo>
                  <a:pt x="279949" y="170403"/>
                </a:lnTo>
                <a:lnTo>
                  <a:pt x="286431" y="163921"/>
                </a:lnTo>
                <a:lnTo>
                  <a:pt x="422931" y="163921"/>
                </a:lnTo>
                <a:lnTo>
                  <a:pt x="419894" y="158637"/>
                </a:lnTo>
                <a:lnTo>
                  <a:pt x="385641" y="126457"/>
                </a:lnTo>
                <a:lnTo>
                  <a:pt x="343041" y="105444"/>
                </a:lnTo>
                <a:lnTo>
                  <a:pt x="294420" y="97923"/>
                </a:lnTo>
                <a:close/>
              </a:path>
              <a:path w="589280" h="589279">
                <a:moveTo>
                  <a:pt x="588565" y="68992"/>
                </a:moveTo>
                <a:lnTo>
                  <a:pt x="294420" y="68992"/>
                </a:lnTo>
                <a:lnTo>
                  <a:pt x="342996" y="75296"/>
                </a:lnTo>
                <a:lnTo>
                  <a:pt x="386881" y="93125"/>
                </a:lnTo>
                <a:lnTo>
                  <a:pt x="424451" y="120858"/>
                </a:lnTo>
                <a:lnTo>
                  <a:pt x="454084" y="156873"/>
                </a:lnTo>
                <a:lnTo>
                  <a:pt x="474155" y="199547"/>
                </a:lnTo>
                <a:lnTo>
                  <a:pt x="482970" y="246868"/>
                </a:lnTo>
                <a:lnTo>
                  <a:pt x="483332" y="264389"/>
                </a:lnTo>
                <a:lnTo>
                  <a:pt x="483050" y="270253"/>
                </a:lnTo>
                <a:lnTo>
                  <a:pt x="472321" y="321651"/>
                </a:lnTo>
                <a:lnTo>
                  <a:pt x="450668" y="364145"/>
                </a:lnTo>
                <a:lnTo>
                  <a:pt x="425421" y="394207"/>
                </a:lnTo>
                <a:lnTo>
                  <a:pt x="414992" y="403359"/>
                </a:lnTo>
                <a:lnTo>
                  <a:pt x="399261" y="422775"/>
                </a:lnTo>
                <a:lnTo>
                  <a:pt x="377591" y="468262"/>
                </a:lnTo>
                <a:lnTo>
                  <a:pt x="371444" y="503398"/>
                </a:lnTo>
                <a:lnTo>
                  <a:pt x="371056" y="505188"/>
                </a:lnTo>
                <a:lnTo>
                  <a:pt x="369412" y="511408"/>
                </a:lnTo>
                <a:lnTo>
                  <a:pt x="363779" y="515963"/>
                </a:lnTo>
                <a:lnTo>
                  <a:pt x="588851" y="515963"/>
                </a:lnTo>
                <a:lnTo>
                  <a:pt x="588851" y="70406"/>
                </a:lnTo>
                <a:lnTo>
                  <a:pt x="588565" y="68992"/>
                </a:lnTo>
                <a:close/>
              </a:path>
              <a:path w="589280" h="589279">
                <a:moveTo>
                  <a:pt x="422931" y="163921"/>
                </a:moveTo>
                <a:lnTo>
                  <a:pt x="298420" y="163921"/>
                </a:lnTo>
                <a:lnTo>
                  <a:pt x="302043" y="165544"/>
                </a:lnTo>
                <a:lnTo>
                  <a:pt x="307268" y="170780"/>
                </a:lnTo>
                <a:lnTo>
                  <a:pt x="308891" y="174403"/>
                </a:lnTo>
                <a:lnTo>
                  <a:pt x="308891" y="333843"/>
                </a:lnTo>
                <a:lnTo>
                  <a:pt x="327054" y="309902"/>
                </a:lnTo>
                <a:lnTo>
                  <a:pt x="373475" y="272048"/>
                </a:lnTo>
                <a:lnTo>
                  <a:pt x="404615" y="257918"/>
                </a:lnTo>
                <a:lnTo>
                  <a:pt x="454415" y="257918"/>
                </a:lnTo>
                <a:lnTo>
                  <a:pt x="454289" y="250735"/>
                </a:lnTo>
                <a:lnTo>
                  <a:pt x="454059" y="247196"/>
                </a:lnTo>
                <a:lnTo>
                  <a:pt x="443475" y="199658"/>
                </a:lnTo>
                <a:lnTo>
                  <a:pt x="422931" y="163921"/>
                </a:lnTo>
                <a:close/>
              </a:path>
              <a:path w="589280" h="589279">
                <a:moveTo>
                  <a:pt x="279949" y="200684"/>
                </a:moveTo>
                <a:lnTo>
                  <a:pt x="185104" y="200684"/>
                </a:lnTo>
                <a:lnTo>
                  <a:pt x="186779" y="200988"/>
                </a:lnTo>
                <a:lnTo>
                  <a:pt x="188329" y="201564"/>
                </a:lnTo>
                <a:lnTo>
                  <a:pt x="215336" y="213811"/>
                </a:lnTo>
                <a:lnTo>
                  <a:pt x="239876" y="229978"/>
                </a:lnTo>
                <a:lnTo>
                  <a:pt x="261547" y="249665"/>
                </a:lnTo>
                <a:lnTo>
                  <a:pt x="279949" y="272473"/>
                </a:lnTo>
                <a:lnTo>
                  <a:pt x="279949" y="200684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9132" y="6450136"/>
            <a:ext cx="765968" cy="1787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34" b="1" i="0">
                <a:solidFill>
                  <a:schemeClr val="tx2">
                    <a:lumMod val="75000"/>
                  </a:schemeClr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5E6748-BB79-48AD-BFED-B780D3FABF1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02041" y="5988924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62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14/relationships/chartEx" Target="../charts/chartEx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2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3.docx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900017" y="1111981"/>
            <a:ext cx="9039832" cy="4487200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16" b="1" i="0" u="none" strike="noStrike" kern="0" cap="none" spc="0" normalizeH="0" baseline="0" noProof="0" dirty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Comfortaa"/>
                <a:ea typeface="+mn-ea"/>
                <a:cs typeface="Comfortaa"/>
              </a:rPr>
              <a:t>SmartUp Academy </a:t>
            </a:r>
          </a:p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16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"/>
                <a:ea typeface="+mn-ea"/>
                <a:cs typeface="Comfortaa"/>
              </a:rPr>
              <a:t>Foundations Course</a:t>
            </a:r>
          </a:p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16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"/>
                <a:ea typeface="+mn-ea"/>
                <a:cs typeface="Comfortaa Medium"/>
              </a:rPr>
              <a:t>Lecture 7</a:t>
            </a:r>
          </a:p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16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fortaa"/>
                <a:ea typeface="+mn-ea"/>
                <a:cs typeface="Comfortaa Medium"/>
              </a:rPr>
              <a:t>Growth Engines</a:t>
            </a:r>
            <a:endParaRPr kumimoji="0" sz="5821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fortaa Medium"/>
              <a:ea typeface="+mn-ea"/>
              <a:cs typeface="Comfortaa Medium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73848C-E76E-E4A2-2694-55F1AE982DC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015CA-DE1B-A211-37BB-369BCDB6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438" y="451854"/>
            <a:ext cx="10233693" cy="553998"/>
          </a:xfrm>
        </p:spPr>
        <p:txBody>
          <a:bodyPr/>
          <a:lstStyle/>
          <a:p>
            <a:r>
              <a:rPr lang="en-US" sz="3600" dirty="0"/>
              <a:t>Growth Engine – SEO Long Tail Branding</a:t>
            </a:r>
            <a:endParaRPr lang="en-US" sz="3214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D82D8-8912-DBBE-C689-870B25EA0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438" y="1243786"/>
            <a:ext cx="10676062" cy="547842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Many well-known companies use SEO Long Tail as their branding Growth Engine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Small amount of engineering + user participation – scalable Output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758" lvl="1" indent="-346558"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LinkedIn – People and companies build their own pages </a:t>
            </a:r>
          </a:p>
          <a:p>
            <a:pPr marL="803758" lvl="1" indent="-346558">
              <a:spcAft>
                <a:spcPts val="1200"/>
              </a:spcAft>
            </a:pPr>
            <a:r>
              <a:rPr lang="en-US" dirty="0"/>
              <a:t>TripAdvisor – Basic information by TripAdvisor, rich content added by users</a:t>
            </a:r>
          </a:p>
          <a:p>
            <a:pPr marL="803758" lvl="1" indent="-346558">
              <a:spcAft>
                <a:spcPts val="1200"/>
              </a:spcAft>
            </a:pPr>
            <a:r>
              <a:rPr lang="en-US" dirty="0"/>
              <a:t>Yelp – Basic information by Yelp, rich content added by users</a:t>
            </a:r>
          </a:p>
          <a:p>
            <a:pPr marL="803758" lvl="1" indent="-346558">
              <a:spcAft>
                <a:spcPts val="1200"/>
              </a:spcAft>
            </a:pPr>
            <a:r>
              <a:rPr lang="en-US" dirty="0"/>
              <a:t>Facebook – Network effect</a:t>
            </a:r>
          </a:p>
          <a:p>
            <a:pPr marL="803758" lvl="1" indent="-346558"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Zillow – A page per address, automatically enriched from </a:t>
            </a:r>
            <a:r>
              <a:rPr lang="en-US" dirty="0"/>
              <a:t>many sources</a:t>
            </a:r>
          </a:p>
          <a:p>
            <a:pPr marL="803758" lvl="1" indent="-346558">
              <a:spcAft>
                <a:spcPts val="1200"/>
              </a:spcAft>
            </a:pPr>
            <a:r>
              <a:rPr lang="en-US" dirty="0"/>
              <a:t>Amazon – A page per every possible product </a:t>
            </a:r>
          </a:p>
          <a:p>
            <a:pPr marL="803758" lvl="1" indent="-346558">
              <a:spcAft>
                <a:spcPts val="12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78F4EB-EFFE-3807-B24B-0D1DC8D4D74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334" b="1" i="0" kern="1200">
                <a:solidFill>
                  <a:srgbClr val="004B9B"/>
                </a:solidFill>
                <a:latin typeface="Comfortaa"/>
                <a:ea typeface="+mn-ea"/>
                <a:cs typeface="Comforta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C684A3-CFE7-47F5-8152-A34F7354B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015CA-DE1B-A211-37BB-369BCDB6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437" y="426687"/>
            <a:ext cx="9476054" cy="587223"/>
          </a:xfrm>
        </p:spPr>
        <p:txBody>
          <a:bodyPr/>
          <a:lstStyle/>
          <a:p>
            <a:r>
              <a:rPr lang="en-US" dirty="0"/>
              <a:t>Opster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D82D8-8912-DBBE-C689-870B25EA0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437" y="1209634"/>
            <a:ext cx="9679922" cy="3978012"/>
          </a:xfrm>
        </p:spPr>
        <p:txBody>
          <a:bodyPr/>
          <a:lstStyle/>
          <a:p>
            <a:pPr marL="346558" indent="-346558">
              <a:spcAft>
                <a:spcPts val="1455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Opster- Tools for DevOps engineers to manage and optimize mission critical ElasticSearch clusters</a:t>
            </a:r>
          </a:p>
          <a:p>
            <a:pPr marL="1178296" lvl="3" indent="-346558">
              <a:spcAft>
                <a:spcPts val="1455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anybody here understand what that means?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558" indent="-346558">
              <a:spcAft>
                <a:spcPts val="1455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Who are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Opster’s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prospects?</a:t>
            </a:r>
          </a:p>
          <a:p>
            <a:pPr marL="1178296" lvl="3" indent="-346558">
              <a:spcAft>
                <a:spcPts val="1455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ElasticSearch DevOps engineers</a:t>
            </a:r>
          </a:p>
          <a:p>
            <a:pPr marL="346558" indent="-346558">
              <a:spcAft>
                <a:spcPts val="1455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on earth can we target these elusive people?</a:t>
            </a:r>
          </a:p>
          <a:p>
            <a:pPr marL="1178296" lvl="3" indent="-346558">
              <a:spcAft>
                <a:spcPts val="1455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busy and they don’t respond to emails</a:t>
            </a:r>
          </a:p>
        </p:txBody>
      </p:sp>
      <p:pic>
        <p:nvPicPr>
          <p:cNvPr id="11" name="object 8">
            <a:extLst>
              <a:ext uri="{FF2B5EF4-FFF2-40B4-BE49-F238E27FC236}">
                <a16:creationId xmlns:a16="http://schemas.microsoft.com/office/drawing/2014/main" id="{C6DFE483-C25B-4F40-A0FF-1678F759619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27989" y="339669"/>
            <a:ext cx="1979185" cy="67424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AFBC2-BDE7-CC56-99AE-DFC2556307B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334" b="1" i="0" kern="1200">
                <a:solidFill>
                  <a:srgbClr val="004B9B"/>
                </a:solidFill>
                <a:latin typeface="Comfortaa"/>
                <a:ea typeface="+mn-ea"/>
                <a:cs typeface="Comforta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</p:spTree>
    <p:extLst>
      <p:ext uri="{BB962C8B-B14F-4D97-AF65-F5344CB8AC3E}">
        <p14:creationId xmlns:p14="http://schemas.microsoft.com/office/powerpoint/2010/main" val="385481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015CA-DE1B-A211-37BB-369BCDB6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437" y="399884"/>
            <a:ext cx="9476054" cy="587223"/>
          </a:xfrm>
        </p:spPr>
        <p:txBody>
          <a:bodyPr/>
          <a:lstStyle/>
          <a:p>
            <a:r>
              <a:rPr lang="en-US" dirty="0"/>
              <a:t>Opster – In Search of a Branding Engine </a:t>
            </a:r>
          </a:p>
        </p:txBody>
      </p:sp>
      <p:pic>
        <p:nvPicPr>
          <p:cNvPr id="11" name="object 8">
            <a:extLst>
              <a:ext uri="{FF2B5EF4-FFF2-40B4-BE49-F238E27FC236}">
                <a16:creationId xmlns:a16="http://schemas.microsoft.com/office/drawing/2014/main" id="{C6DFE483-C25B-4F40-A0FF-1678F759619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74881" y="312866"/>
            <a:ext cx="1979185" cy="67424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6A47C3C-5F5D-4762-9BBC-00FB85507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437" y="1320730"/>
            <a:ext cx="10234415" cy="4216539"/>
          </a:xfrm>
        </p:spPr>
        <p:txBody>
          <a:bodyPr/>
          <a:lstStyle/>
          <a:p>
            <a:pPr>
              <a:spcAft>
                <a:spcPts val="1455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Focus on the problem - not on your solution</a:t>
            </a:r>
          </a:p>
          <a:p>
            <a:pPr marL="623804" lvl="1" indent="-346558">
              <a:spcAft>
                <a:spcPts val="1455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Opster started, we had nothing to sell.  Product vision was murky</a:t>
            </a:r>
          </a:p>
          <a:p>
            <a:pPr marL="623804" lvl="1" indent="-346558">
              <a:spcAft>
                <a:spcPts val="1455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asked ourselves – What do DevOps engineers do when encountering a problem with their ElasticSearch installation?</a:t>
            </a:r>
          </a:p>
          <a:p>
            <a:pPr marL="623804" lvl="1" indent="-346558">
              <a:spcAft>
                <a:spcPts val="1455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many cases the </a:t>
            </a:r>
            <a:r>
              <a:rPr lang="en-US" sz="2800" dirty="0" err="1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ElasticSearch</a:t>
            </a: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 produces an error log that is written to their log file</a:t>
            </a:r>
          </a:p>
          <a:p>
            <a:pPr marL="623804" lvl="1" indent="-346558">
              <a:spcAft>
                <a:spcPts val="1455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are random examples of real error logs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64CA5-C7FC-EC5F-93B2-3C82FDA6CB7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334" b="1" i="0" kern="1200">
                <a:solidFill>
                  <a:srgbClr val="004B9B"/>
                </a:solidFill>
                <a:latin typeface="Comfortaa"/>
                <a:ea typeface="+mn-ea"/>
                <a:cs typeface="Comforta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</p:spTree>
    <p:extLst>
      <p:ext uri="{BB962C8B-B14F-4D97-AF65-F5344CB8AC3E}">
        <p14:creationId xmlns:p14="http://schemas.microsoft.com/office/powerpoint/2010/main" val="183839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015CA-DE1B-A211-37BB-369BCDB6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437" y="376590"/>
            <a:ext cx="9476054" cy="587223"/>
          </a:xfrm>
        </p:spPr>
        <p:txBody>
          <a:bodyPr/>
          <a:lstStyle/>
          <a:p>
            <a:r>
              <a:rPr lang="en-US" dirty="0"/>
              <a:t>Opster</a:t>
            </a:r>
          </a:p>
        </p:txBody>
      </p:sp>
      <p:pic>
        <p:nvPicPr>
          <p:cNvPr id="11" name="object 8">
            <a:extLst>
              <a:ext uri="{FF2B5EF4-FFF2-40B4-BE49-F238E27FC236}">
                <a16:creationId xmlns:a16="http://schemas.microsoft.com/office/drawing/2014/main" id="{C6DFE483-C25B-4F40-A0FF-1678F759619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18574" y="289572"/>
            <a:ext cx="1979185" cy="67424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6A47C3C-5F5D-4762-9BBC-00FB85507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8792" y="1217080"/>
            <a:ext cx="10234415" cy="4423840"/>
          </a:xfrm>
        </p:spPr>
        <p:txBody>
          <a:bodyPr/>
          <a:lstStyle/>
          <a:p>
            <a:pPr>
              <a:spcAft>
                <a:spcPts val="1455"/>
              </a:spcAft>
            </a:pPr>
            <a:r>
              <a:rPr lang="en-US" sz="2668" b="1" dirty="0">
                <a:latin typeface="Arial" panose="020B0604020202020204" pitchFamily="34" charset="0"/>
                <a:cs typeface="Arial" panose="020B0604020202020204" pitchFamily="34" charset="0"/>
              </a:rPr>
              <a:t>Error Log examples</a:t>
            </a:r>
          </a:p>
          <a:p>
            <a:pPr marL="623804" lvl="1" indent="-346558">
              <a:spcAft>
                <a:spcPts val="364"/>
              </a:spcAft>
              <a:buFont typeface="Wingdings" panose="05000000000000000000" pitchFamily="2" charset="2"/>
              <a:buChar char="v"/>
            </a:pPr>
            <a:r>
              <a:rPr lang="en-US" sz="2183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not lock </a:t>
            </a:r>
            <a:r>
              <a:rPr lang="en-US" sz="2183" dirty="0" err="1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IndexWriter</a:t>
            </a:r>
            <a:r>
              <a:rPr lang="en-US" sz="2183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83" dirty="0" err="1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isLocked</a:t>
            </a:r>
            <a:endParaRPr lang="en-US" sz="2183" dirty="0">
              <a:solidFill>
                <a:srgbClr val="0000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804" lvl="1" indent="-346558">
              <a:spcAft>
                <a:spcPts val="364"/>
              </a:spcAft>
              <a:buFont typeface="Wingdings" panose="05000000000000000000" pitchFamily="2" charset="2"/>
              <a:buChar char="v"/>
            </a:pPr>
            <a:r>
              <a:rPr lang="en-US" sz="2183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Delaying allocation for unassigned shards; next check in</a:t>
            </a:r>
          </a:p>
          <a:p>
            <a:pPr marL="623804" lvl="1" indent="-346558">
              <a:spcAft>
                <a:spcPts val="364"/>
              </a:spcAft>
              <a:buFont typeface="Wingdings" panose="05000000000000000000" pitchFamily="2" charset="2"/>
              <a:buChar char="v"/>
            </a:pPr>
            <a:r>
              <a:rPr lang="en-US" sz="2183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Suspect illegal state: trying to move shard from primary mode to replica mode</a:t>
            </a:r>
          </a:p>
          <a:p>
            <a:pPr marL="623804" lvl="1" indent="-346558">
              <a:spcAft>
                <a:spcPts val="364"/>
              </a:spcAft>
              <a:buFont typeface="Wingdings" panose="05000000000000000000" pitchFamily="2" charset="2"/>
              <a:buChar char="v"/>
            </a:pPr>
            <a:r>
              <a:rPr lang="en-US" sz="2183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Failed to start monitoring service</a:t>
            </a:r>
          </a:p>
          <a:p>
            <a:pPr marL="623804" lvl="1" indent="-346558">
              <a:spcAft>
                <a:spcPts val="364"/>
              </a:spcAft>
              <a:buFont typeface="Wingdings" panose="05000000000000000000" pitchFamily="2" charset="2"/>
              <a:buChar char="v"/>
            </a:pPr>
            <a:r>
              <a:rPr lang="en-US" sz="2183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discovery type and seed hosts providers</a:t>
            </a:r>
          </a:p>
          <a:p>
            <a:pPr marL="623804" lvl="1" indent="-346558">
              <a:spcAft>
                <a:spcPts val="364"/>
              </a:spcAft>
              <a:buFont typeface="Wingdings" panose="05000000000000000000" pitchFamily="2" charset="2"/>
              <a:buChar char="v"/>
            </a:pPr>
            <a:r>
              <a:rPr lang="en-US" sz="2183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shards failed</a:t>
            </a:r>
          </a:p>
          <a:p>
            <a:pPr marL="623804" lvl="1" indent="-346558">
              <a:spcAft>
                <a:spcPts val="364"/>
              </a:spcAft>
              <a:buFont typeface="Wingdings" panose="05000000000000000000" pitchFamily="2" charset="2"/>
              <a:buChar char="v"/>
            </a:pPr>
            <a:r>
              <a:rPr lang="en-US" sz="2183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 query does not support array of values</a:t>
            </a:r>
          </a:p>
          <a:p>
            <a:pPr marL="623804" lvl="1" indent="-346558">
              <a:spcAft>
                <a:spcPts val="364"/>
              </a:spcAft>
              <a:buFont typeface="Wingdings" panose="05000000000000000000" pitchFamily="2" charset="2"/>
              <a:buChar char="v"/>
            </a:pPr>
            <a:r>
              <a:rPr lang="en-US" sz="2183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mapping found for ” + </a:t>
            </a:r>
            <a:r>
              <a:rPr lang="en-US" sz="2183" dirty="0" err="1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fieldName</a:t>
            </a:r>
            <a:r>
              <a:rPr lang="en-US" sz="2183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” in order to sort on</a:t>
            </a:r>
          </a:p>
          <a:p>
            <a:pPr marL="623804" lvl="1" indent="-346558">
              <a:spcAft>
                <a:spcPts val="364"/>
              </a:spcAft>
              <a:buFont typeface="Wingdings" panose="05000000000000000000" pitchFamily="2" charset="2"/>
              <a:buChar char="v"/>
            </a:pPr>
            <a:r>
              <a:rPr lang="en-US" sz="2183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disk watermark [90%] exceeded on</a:t>
            </a:r>
          </a:p>
          <a:p>
            <a:pPr marL="623804" lvl="1" indent="-346558">
              <a:spcAft>
                <a:spcPts val="364"/>
              </a:spcAft>
              <a:buFont typeface="Wingdings" panose="05000000000000000000" pitchFamily="2" charset="2"/>
              <a:buChar char="v"/>
            </a:pPr>
            <a:r>
              <a:rPr lang="en-US" sz="2183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update rejected by primary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A3BA0C-DCB4-42D5-FE2D-0B9EC761A0B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334" b="1" i="0" kern="1200">
                <a:solidFill>
                  <a:srgbClr val="004B9B"/>
                </a:solidFill>
                <a:latin typeface="Comfortaa"/>
                <a:ea typeface="+mn-ea"/>
                <a:cs typeface="Comforta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</p:spTree>
    <p:extLst>
      <p:ext uri="{BB962C8B-B14F-4D97-AF65-F5344CB8AC3E}">
        <p14:creationId xmlns:p14="http://schemas.microsoft.com/office/powerpoint/2010/main" val="103536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015CA-DE1B-A211-37BB-369BCDB6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437" y="376590"/>
            <a:ext cx="9476054" cy="587223"/>
          </a:xfrm>
        </p:spPr>
        <p:txBody>
          <a:bodyPr/>
          <a:lstStyle/>
          <a:p>
            <a:r>
              <a:rPr lang="en-US" dirty="0"/>
              <a:t>Opster - the Power of Long Tail</a:t>
            </a:r>
          </a:p>
        </p:txBody>
      </p:sp>
      <p:pic>
        <p:nvPicPr>
          <p:cNvPr id="11" name="object 8">
            <a:extLst>
              <a:ext uri="{FF2B5EF4-FFF2-40B4-BE49-F238E27FC236}">
                <a16:creationId xmlns:a16="http://schemas.microsoft.com/office/drawing/2014/main" id="{C6DFE483-C25B-4F40-A0FF-1678F759619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35805" y="289572"/>
            <a:ext cx="1979185" cy="67424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6A47C3C-5F5D-4762-9BBC-00FB85507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437" y="1291073"/>
            <a:ext cx="10234415" cy="410562"/>
          </a:xfrm>
        </p:spPr>
        <p:txBody>
          <a:bodyPr/>
          <a:lstStyle/>
          <a:p>
            <a:pPr>
              <a:spcAft>
                <a:spcPts val="1455"/>
              </a:spcAft>
            </a:pPr>
            <a:r>
              <a:rPr lang="en-US" sz="2668" b="1" dirty="0">
                <a:latin typeface="Arial" panose="020B0604020202020204" pitchFamily="34" charset="0"/>
                <a:cs typeface="Arial" panose="020B0604020202020204" pitchFamily="34" charset="0"/>
              </a:rPr>
              <a:t>Ahead of </a:t>
            </a:r>
            <a:r>
              <a:rPr lang="en-US" sz="2668" b="1" dirty="0" err="1">
                <a:latin typeface="Arial" panose="020B0604020202020204" pitchFamily="34" charset="0"/>
                <a:cs typeface="Arial" panose="020B0604020202020204" pitchFamily="34" charset="0"/>
              </a:rPr>
              <a:t>StackOverflow</a:t>
            </a:r>
            <a:r>
              <a:rPr lang="en-US" sz="2668" b="1" dirty="0">
                <a:latin typeface="Arial" panose="020B0604020202020204" pitchFamily="34" charset="0"/>
                <a:cs typeface="Arial" panose="020B0604020202020204" pitchFamily="34" charset="0"/>
              </a:rPr>
              <a:t> and Elastic itself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3F70FB-4E8E-4F71-A44D-3CC013C3B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222" y="2330697"/>
            <a:ext cx="5261434" cy="41942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4C92D6-29F6-4FD0-B469-728B940823A7}"/>
              </a:ext>
            </a:extLst>
          </p:cNvPr>
          <p:cNvSpPr txBox="1"/>
          <p:nvPr/>
        </p:nvSpPr>
        <p:spPr>
          <a:xfrm>
            <a:off x="945159" y="2554903"/>
            <a:ext cx="1223182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54492"/>
            <a:r>
              <a:rPr lang="en-US" sz="2426" kern="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B64F0C-8ACF-49E3-95F4-52DB3A1A10F5}"/>
              </a:ext>
            </a:extLst>
          </p:cNvPr>
          <p:cNvSpPr txBox="1"/>
          <p:nvPr/>
        </p:nvSpPr>
        <p:spPr>
          <a:xfrm>
            <a:off x="945159" y="3562367"/>
            <a:ext cx="2378376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54492"/>
            <a:r>
              <a:rPr lang="en-US" sz="2426" kern="0" dirty="0" err="1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StackOverflow</a:t>
            </a:r>
            <a:endParaRPr lang="en-IL" sz="2426" kern="0" dirty="0">
              <a:solidFill>
                <a:srgbClr val="0000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F0E33C-95DA-4141-97E6-78C1932CD15C}"/>
              </a:ext>
            </a:extLst>
          </p:cNvPr>
          <p:cNvSpPr txBox="1"/>
          <p:nvPr/>
        </p:nvSpPr>
        <p:spPr>
          <a:xfrm>
            <a:off x="945159" y="4569832"/>
            <a:ext cx="2748038" cy="12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54492"/>
            <a:r>
              <a:rPr lang="en-US" sz="2426" kern="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Elastic.com – </a:t>
            </a:r>
            <a:br>
              <a:rPr lang="en-US" sz="2426" kern="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26" kern="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originators of </a:t>
            </a:r>
            <a:r>
              <a:rPr lang="en-US" sz="2426" kern="0" dirty="0" err="1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ElasticSearch</a:t>
            </a:r>
            <a:endParaRPr lang="en-US" sz="2426" kern="0" dirty="0">
              <a:solidFill>
                <a:srgbClr val="0000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27B343-F1E0-4009-8A01-FDCC6B828287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168341" y="2787723"/>
            <a:ext cx="3742828" cy="821150"/>
          </a:xfrm>
          <a:prstGeom prst="straightConnector1">
            <a:avLst/>
          </a:prstGeom>
          <a:ln w="76200">
            <a:solidFill>
              <a:srgbClr val="FF6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CFAE5A6-06B1-4AF6-800A-8931B364EF1C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3323535" y="3795187"/>
            <a:ext cx="2587634" cy="653024"/>
          </a:xfrm>
          <a:prstGeom prst="straightConnector1">
            <a:avLst/>
          </a:prstGeom>
          <a:ln w="76200">
            <a:solidFill>
              <a:srgbClr val="FF6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5425D7D-2FB2-427D-8D3A-E654AE0671A1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3693197" y="5175960"/>
            <a:ext cx="2217972" cy="797165"/>
          </a:xfrm>
          <a:prstGeom prst="straightConnector1">
            <a:avLst/>
          </a:prstGeom>
          <a:ln w="76200">
            <a:solidFill>
              <a:srgbClr val="FF6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47013-3676-9FE4-B4F5-7CB88FAF812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334" b="1" i="0" kern="1200">
                <a:solidFill>
                  <a:srgbClr val="004B9B"/>
                </a:solidFill>
                <a:latin typeface="Comfortaa"/>
                <a:ea typeface="+mn-ea"/>
                <a:cs typeface="Comforta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</p:spTree>
    <p:extLst>
      <p:ext uri="{BB962C8B-B14F-4D97-AF65-F5344CB8AC3E}">
        <p14:creationId xmlns:p14="http://schemas.microsoft.com/office/powerpoint/2010/main" val="297844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015CA-DE1B-A211-37BB-369BCDB6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60" y="369060"/>
            <a:ext cx="9476054" cy="587223"/>
          </a:xfrm>
        </p:spPr>
        <p:txBody>
          <a:bodyPr/>
          <a:lstStyle/>
          <a:p>
            <a:r>
              <a:rPr lang="en-US" dirty="0"/>
              <a:t>Opster</a:t>
            </a:r>
          </a:p>
        </p:txBody>
      </p:sp>
      <p:pic>
        <p:nvPicPr>
          <p:cNvPr id="11" name="object 8">
            <a:extLst>
              <a:ext uri="{FF2B5EF4-FFF2-40B4-BE49-F238E27FC236}">
                <a16:creationId xmlns:a16="http://schemas.microsoft.com/office/drawing/2014/main" id="{C6DFE483-C25B-4F40-A0FF-1678F759619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81097" y="282042"/>
            <a:ext cx="1979185" cy="67424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6A47C3C-5F5D-4762-9BBC-00FB85507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5160" y="1278215"/>
            <a:ext cx="10234415" cy="4701287"/>
          </a:xfrm>
        </p:spPr>
        <p:txBody>
          <a:bodyPr/>
          <a:lstStyle/>
          <a:p>
            <a:pPr marL="0" indent="0">
              <a:spcAft>
                <a:spcPts val="1455"/>
              </a:spcAft>
              <a:buNone/>
            </a:pPr>
            <a:r>
              <a:rPr lang="en-US" sz="2668" b="1" dirty="0"/>
              <a:t>Branding SEO Growth Engine - </a:t>
            </a:r>
            <a:r>
              <a:rPr lang="en-US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automatically create thousands of content pages?</a:t>
            </a:r>
          </a:p>
          <a:p>
            <a:pPr marL="623804" lvl="1" indent="-34655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Wrote a script to extract all error logs from ElasticSearch open-source code</a:t>
            </a:r>
          </a:p>
          <a:p>
            <a:pPr marL="623804" lvl="1" indent="-34655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Initially extracted about 700 different error logs.  </a:t>
            </a:r>
            <a:br>
              <a:rPr lang="en-US" sz="24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0032"/>
                </a:solidFill>
              </a:rPr>
              <a:t>Later, </a:t>
            </a:r>
            <a:r>
              <a:rPr lang="en-US" sz="24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3,000 error log pages published on Opster</a:t>
            </a:r>
          </a:p>
          <a:p>
            <a:pPr marL="623804" lvl="1" indent="-34655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Opster published these 700 pages produced automatically – low quality content</a:t>
            </a:r>
          </a:p>
          <a:p>
            <a:pPr marL="623804" lvl="1" indent="-34655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or so pages generated 80% of the traffic – manually enriched their content.   </a:t>
            </a:r>
            <a:r>
              <a:rPr lang="en-US" sz="2400" b="1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quality content creates a strong brand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5A88B6-CA52-F997-B29B-94DBBFCC66A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334" b="1" i="0" kern="1200">
                <a:solidFill>
                  <a:srgbClr val="004B9B"/>
                </a:solidFill>
                <a:latin typeface="Comfortaa"/>
                <a:ea typeface="+mn-ea"/>
                <a:cs typeface="Comforta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</p:spTree>
    <p:extLst>
      <p:ext uri="{BB962C8B-B14F-4D97-AF65-F5344CB8AC3E}">
        <p14:creationId xmlns:p14="http://schemas.microsoft.com/office/powerpoint/2010/main" val="261593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015CA-DE1B-A211-37BB-369BCDB6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437" y="403597"/>
            <a:ext cx="9476054" cy="587223"/>
          </a:xfrm>
        </p:spPr>
        <p:txBody>
          <a:bodyPr/>
          <a:lstStyle/>
          <a:p>
            <a:r>
              <a:rPr lang="en-US" dirty="0"/>
              <a:t>Opster – Growth Engine Scalable Output</a:t>
            </a:r>
          </a:p>
        </p:txBody>
      </p:sp>
      <p:pic>
        <p:nvPicPr>
          <p:cNvPr id="11" name="object 8">
            <a:extLst>
              <a:ext uri="{FF2B5EF4-FFF2-40B4-BE49-F238E27FC236}">
                <a16:creationId xmlns:a16="http://schemas.microsoft.com/office/drawing/2014/main" id="{C6DFE483-C25B-4F40-A0FF-1678F759619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95128" y="403597"/>
            <a:ext cx="1979185" cy="674241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" name="Chart 9">
                <a:extLst>
                  <a:ext uri="{FF2B5EF4-FFF2-40B4-BE49-F238E27FC236}">
                    <a16:creationId xmlns:a16="http://schemas.microsoft.com/office/drawing/2014/main" id="{C0EEDB87-43A1-4528-8C3F-B96C1A0ECBF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57624788"/>
                  </p:ext>
                </p:extLst>
              </p:nvPr>
            </p:nvGraphicFramePr>
            <p:xfrm>
              <a:off x="944437" y="1306947"/>
              <a:ext cx="10528767" cy="436147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0" name="Chart 9">
                <a:extLst>
                  <a:ext uri="{FF2B5EF4-FFF2-40B4-BE49-F238E27FC236}">
                    <a16:creationId xmlns:a16="http://schemas.microsoft.com/office/drawing/2014/main" id="{C0EEDB87-43A1-4528-8C3F-B96C1A0ECBF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437" y="1306947"/>
                <a:ext cx="10528767" cy="4361475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A4CDED8-6780-479F-8F8C-70B8B5901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8792" y="1414408"/>
            <a:ext cx="10234415" cy="410562"/>
          </a:xfrm>
        </p:spPr>
        <p:txBody>
          <a:bodyPr/>
          <a:lstStyle/>
          <a:p>
            <a:pPr>
              <a:spcAft>
                <a:spcPts val="1455"/>
              </a:spcAft>
            </a:pPr>
            <a:r>
              <a:rPr lang="en-US" sz="2668" b="1" dirty="0">
                <a:latin typeface="Lato" panose="020F0502020204030203" pitchFamily="34" charset="0"/>
              </a:rPr>
              <a:t>Traffic results per quarter</a:t>
            </a:r>
            <a:endParaRPr lang="en-US" sz="2426" dirty="0">
              <a:latin typeface="Lato" panose="020F050202020403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3CF3BD-37C0-1AEF-1CEC-CF546DB5E3E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334" b="1" i="0" kern="1200">
                <a:solidFill>
                  <a:srgbClr val="004B9B"/>
                </a:solidFill>
                <a:latin typeface="Comfortaa"/>
                <a:ea typeface="+mn-ea"/>
                <a:cs typeface="Comforta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</p:spTree>
    <p:extLst>
      <p:ext uri="{BB962C8B-B14F-4D97-AF65-F5344CB8AC3E}">
        <p14:creationId xmlns:p14="http://schemas.microsoft.com/office/powerpoint/2010/main" val="95888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015CA-DE1B-A211-37BB-369BCDB6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437" y="385076"/>
            <a:ext cx="9476054" cy="587223"/>
          </a:xfrm>
        </p:spPr>
        <p:txBody>
          <a:bodyPr/>
          <a:lstStyle/>
          <a:p>
            <a:r>
              <a:rPr lang="en-US" dirty="0"/>
              <a:t>Opster – Lead Generation Growth Engine</a:t>
            </a:r>
          </a:p>
        </p:txBody>
      </p:sp>
      <p:pic>
        <p:nvPicPr>
          <p:cNvPr id="11" name="object 8">
            <a:extLst>
              <a:ext uri="{FF2B5EF4-FFF2-40B4-BE49-F238E27FC236}">
                <a16:creationId xmlns:a16="http://schemas.microsoft.com/office/drawing/2014/main" id="{C6DFE483-C25B-4F40-A0FF-1678F759619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35805" y="341566"/>
            <a:ext cx="1979185" cy="67424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6A47C3C-5F5D-4762-9BBC-00FB85507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437" y="1262381"/>
            <a:ext cx="10550121" cy="4969117"/>
          </a:xfrm>
        </p:spPr>
        <p:txBody>
          <a:bodyPr/>
          <a:lstStyle/>
          <a:p>
            <a:pPr marL="0" indent="0">
              <a:spcAft>
                <a:spcPts val="1455"/>
              </a:spcAft>
              <a:buNone/>
            </a:pPr>
            <a:r>
              <a:rPr lang="en-US" sz="2668" b="1" dirty="0">
                <a:latin typeface="Arial" panose="020B0604020202020204" pitchFamily="34" charset="0"/>
                <a:cs typeface="Arial" panose="020B0604020202020204" pitchFamily="34" charset="0"/>
              </a:rPr>
              <a:t>BUT – Traffic is not yet leads</a:t>
            </a:r>
          </a:p>
          <a:p>
            <a:pPr marL="623804" lvl="1" indent="-346558">
              <a:spcAft>
                <a:spcPts val="1455"/>
              </a:spcAft>
              <a:buFont typeface="Arial" panose="020B0604020202020204" pitchFamily="34" charset="0"/>
              <a:buChar char="•"/>
            </a:pPr>
            <a:r>
              <a:rPr lang="en-US" sz="2486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</a:t>
            </a:r>
            <a:r>
              <a:rPr lang="en-US" sz="2486" dirty="0" err="1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CheckUp</a:t>
            </a:r>
            <a:r>
              <a:rPr lang="en-US" sz="2486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 FREE simple tool to identify problems based on 2-3 files taken from an Elastic cluster</a:t>
            </a:r>
          </a:p>
          <a:p>
            <a:pPr marL="623804" lvl="1" indent="-346558">
              <a:spcAft>
                <a:spcPts val="1455"/>
              </a:spcAft>
              <a:buFont typeface="Arial" panose="020B0604020202020204" pitchFamily="34" charset="0"/>
              <a:buChar char="•"/>
            </a:pPr>
            <a:endParaRPr lang="en-US" sz="2486" dirty="0">
              <a:solidFill>
                <a:srgbClr val="0000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804" lvl="1" indent="-346558">
              <a:spcAft>
                <a:spcPts val="1455"/>
              </a:spcAft>
              <a:buFont typeface="Arial" panose="020B0604020202020204" pitchFamily="34" charset="0"/>
              <a:buChar char="•"/>
            </a:pPr>
            <a:endParaRPr lang="en-US" sz="2486" dirty="0">
              <a:solidFill>
                <a:srgbClr val="000032"/>
              </a:solidFill>
              <a:latin typeface="Lato" panose="020F0502020204030203" pitchFamily="34" charset="0"/>
              <a:cs typeface="Lato Light"/>
            </a:endParaRPr>
          </a:p>
          <a:p>
            <a:pPr marL="623804" lvl="1" indent="-346558">
              <a:spcAft>
                <a:spcPts val="1455"/>
              </a:spcAft>
              <a:buFont typeface="Arial" panose="020B0604020202020204" pitchFamily="34" charset="0"/>
              <a:buChar char="•"/>
            </a:pPr>
            <a:endParaRPr lang="en-US" sz="2486" dirty="0">
              <a:solidFill>
                <a:srgbClr val="000032"/>
              </a:solidFill>
              <a:latin typeface="Lato" panose="020F0502020204030203" pitchFamily="34" charset="0"/>
              <a:cs typeface="Lato Light"/>
            </a:endParaRPr>
          </a:p>
          <a:p>
            <a:pPr marL="623804" lvl="1" indent="-34655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86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needed to create an account to run </a:t>
            </a:r>
            <a:r>
              <a:rPr lang="en-US" sz="2486" dirty="0" err="1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CheckUp</a:t>
            </a:r>
            <a:r>
              <a:rPr lang="en-US" sz="2486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23804" lvl="1" indent="-346558">
              <a:spcAft>
                <a:spcPts val="600"/>
              </a:spcAft>
            </a:pPr>
            <a:r>
              <a:rPr lang="en-US" sz="2486" dirty="0">
                <a:solidFill>
                  <a:srgbClr val="000032"/>
                </a:solidFill>
              </a:rPr>
              <a:t>Scalable Growth Engine – Fixed, low product development cost. </a:t>
            </a:r>
            <a:br>
              <a:rPr lang="en-US" sz="2486" dirty="0">
                <a:solidFill>
                  <a:srgbClr val="000032"/>
                </a:solidFill>
              </a:rPr>
            </a:br>
            <a:r>
              <a:rPr lang="en-US" sz="2486" dirty="0">
                <a:solidFill>
                  <a:srgbClr val="000032"/>
                </a:solidFill>
              </a:rPr>
              <a:t>Works 24/7, converts traffic to users, and users to leads</a:t>
            </a:r>
            <a:endParaRPr lang="en-US" sz="2486" dirty="0">
              <a:solidFill>
                <a:srgbClr val="0000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804" lvl="1" indent="-34655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86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Engine – Very low Customer Acquisition Cost (CAC)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065287-F17F-4DEE-90A7-A9FEECCAD155}"/>
              </a:ext>
            </a:extLst>
          </p:cNvPr>
          <p:cNvGrpSpPr/>
          <p:nvPr/>
        </p:nvGrpSpPr>
        <p:grpSpPr>
          <a:xfrm>
            <a:off x="1325526" y="2582264"/>
            <a:ext cx="8919983" cy="1693471"/>
            <a:chOff x="1556741" y="5426075"/>
            <a:chExt cx="14709712" cy="29075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0003B92-FB59-4DDB-8FAF-81F684459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6741" y="5426075"/>
              <a:ext cx="7861627" cy="29075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4D250F4-054E-4B7F-A352-57FBB3D04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37850" y="6194026"/>
              <a:ext cx="5528603" cy="1371600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92E82-2BA1-4CE6-BE2C-BFADB7DD592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334" b="1" i="0" kern="1200">
                <a:solidFill>
                  <a:srgbClr val="004B9B"/>
                </a:solidFill>
                <a:latin typeface="Comfortaa"/>
                <a:ea typeface="+mn-ea"/>
                <a:cs typeface="Comforta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</p:spTree>
    <p:extLst>
      <p:ext uri="{BB962C8B-B14F-4D97-AF65-F5344CB8AC3E}">
        <p14:creationId xmlns:p14="http://schemas.microsoft.com/office/powerpoint/2010/main" val="340302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015CA-DE1B-A211-37BB-369BCDB6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437" y="383719"/>
            <a:ext cx="9476054" cy="587223"/>
          </a:xfrm>
        </p:spPr>
        <p:txBody>
          <a:bodyPr/>
          <a:lstStyle/>
          <a:p>
            <a:r>
              <a:rPr lang="en-US" dirty="0"/>
              <a:t>Opster – Users and Leads Growth Engine</a:t>
            </a:r>
          </a:p>
        </p:txBody>
      </p:sp>
      <p:pic>
        <p:nvPicPr>
          <p:cNvPr id="11" name="object 8">
            <a:extLst>
              <a:ext uri="{FF2B5EF4-FFF2-40B4-BE49-F238E27FC236}">
                <a16:creationId xmlns:a16="http://schemas.microsoft.com/office/drawing/2014/main" id="{C6DFE483-C25B-4F40-A0FF-1678F759619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5712" y="340209"/>
            <a:ext cx="1979185" cy="674241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0EEDB87-43A1-4528-8C3F-B96C1A0ECB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3108096"/>
              </p:ext>
            </p:extLst>
          </p:nvPr>
        </p:nvGraphicFramePr>
        <p:xfrm>
          <a:off x="401195" y="1469586"/>
          <a:ext cx="11320898" cy="5004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F4EF06E-FD73-4987-8697-4062B4749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436" y="1426078"/>
            <a:ext cx="10234415" cy="599523"/>
          </a:xfrm>
        </p:spPr>
        <p:txBody>
          <a:bodyPr/>
          <a:lstStyle/>
          <a:p>
            <a:pPr>
              <a:spcAft>
                <a:spcPts val="606"/>
              </a:spcAft>
            </a:pPr>
            <a:r>
              <a:rPr lang="en-US" sz="1698" b="1" dirty="0">
                <a:solidFill>
                  <a:srgbClr val="FF6900"/>
                </a:solidFill>
                <a:latin typeface="Lato" panose="020F0502020204030203" pitchFamily="34" charset="0"/>
              </a:rPr>
              <a:t>Number of New Registered Users</a:t>
            </a:r>
          </a:p>
          <a:p>
            <a:pPr>
              <a:spcAft>
                <a:spcPts val="606"/>
              </a:spcAft>
            </a:pPr>
            <a:r>
              <a:rPr lang="en-US" sz="1698" b="1" dirty="0">
                <a:solidFill>
                  <a:srgbClr val="004B9B"/>
                </a:solidFill>
                <a:latin typeface="Lato" panose="020F0502020204030203" pitchFamily="34" charset="0"/>
              </a:rPr>
              <a:t>Total Number of Registered Users</a:t>
            </a:r>
            <a:endParaRPr lang="en-US" sz="1455" dirty="0">
              <a:solidFill>
                <a:srgbClr val="004B9B"/>
              </a:solidFill>
              <a:latin typeface="Lato" panose="020F050202020403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368D14-AE8D-6969-3D1F-0029007307E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334" b="1" i="0" kern="1200">
                <a:solidFill>
                  <a:srgbClr val="004B9B"/>
                </a:solidFill>
                <a:latin typeface="Comfortaa"/>
                <a:ea typeface="+mn-ea"/>
                <a:cs typeface="Comforta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</p:spTree>
    <p:extLst>
      <p:ext uri="{BB962C8B-B14F-4D97-AF65-F5344CB8AC3E}">
        <p14:creationId xmlns:p14="http://schemas.microsoft.com/office/powerpoint/2010/main" val="99168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015CA-DE1B-A211-37BB-369BCDB6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91" y="433845"/>
            <a:ext cx="9476054" cy="587223"/>
          </a:xfrm>
        </p:spPr>
        <p:txBody>
          <a:bodyPr/>
          <a:lstStyle/>
          <a:p>
            <a:r>
              <a:rPr lang="en-US" dirty="0"/>
              <a:t>Opster – Content Creation Growth Engine  </a:t>
            </a:r>
          </a:p>
        </p:txBody>
      </p:sp>
      <p:pic>
        <p:nvPicPr>
          <p:cNvPr id="11" name="object 8">
            <a:extLst>
              <a:ext uri="{FF2B5EF4-FFF2-40B4-BE49-F238E27FC236}">
                <a16:creationId xmlns:a16="http://schemas.microsoft.com/office/drawing/2014/main" id="{C6DFE483-C25B-4F40-A0FF-1678F759619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92305" y="346827"/>
            <a:ext cx="1979185" cy="67424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6A47C3C-5F5D-4762-9BBC-00FB85507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791" y="1199165"/>
            <a:ext cx="10632240" cy="546816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 – Continuous creation of useful, high quality, technical “how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to”s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about Elastic’s database and platform </a:t>
            </a:r>
          </a:p>
          <a:p>
            <a:pPr>
              <a:spcAft>
                <a:spcPts val="364"/>
              </a:spcAft>
            </a:pPr>
            <a:r>
              <a:rPr lang="en-US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Problem - Only good engineers can produce such content.  Good engineers are busy coding, and don’t like writing articles</a:t>
            </a:r>
            <a:r>
              <a:rPr lang="en-US" b="1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400" b="1" dirty="0">
              <a:solidFill>
                <a:srgbClr val="0000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dirty="0"/>
              <a:t>Technical Writing Growth Engine</a:t>
            </a:r>
          </a:p>
          <a:p>
            <a:pPr lvl="1">
              <a:spcAft>
                <a:spcPts val="600"/>
              </a:spcAft>
            </a:pPr>
            <a:r>
              <a:rPr lang="en-US" dirty="0" err="1"/>
              <a:t>Opster’s</a:t>
            </a:r>
            <a:r>
              <a:rPr lang="en-US" dirty="0"/>
              <a:t> technical experts created a </a:t>
            </a:r>
            <a:r>
              <a:rPr lang="en-US" u="sng" dirty="0"/>
              <a:t>curated list </a:t>
            </a:r>
            <a:r>
              <a:rPr lang="en-US" dirty="0"/>
              <a:t>of desired articles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Hired freelance Elastic experts who like writing, paid $300 per article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Reviewed the articles by </a:t>
            </a:r>
            <a:r>
              <a:rPr lang="en-US" dirty="0" err="1"/>
              <a:t>Opster’s</a:t>
            </a:r>
            <a:r>
              <a:rPr lang="en-US" dirty="0"/>
              <a:t> technical experts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Continued working only with the freelancers who passed the quality test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Edited the article’s English and published </a:t>
            </a:r>
          </a:p>
          <a:p>
            <a:pPr>
              <a:spcAft>
                <a:spcPts val="600"/>
              </a:spcAft>
            </a:pPr>
            <a:r>
              <a:rPr lang="en-US" dirty="0"/>
              <a:t>Consistently published several articles a week </a:t>
            </a:r>
          </a:p>
          <a:p>
            <a:pPr lvl="1">
              <a:spcAft>
                <a:spcPts val="1800"/>
              </a:spcAft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5A88B6-CA52-F997-B29B-94DBBFCC66A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334" b="1" i="0" kern="1200">
                <a:solidFill>
                  <a:srgbClr val="004B9B"/>
                </a:solidFill>
                <a:latin typeface="Comfortaa"/>
                <a:ea typeface="+mn-ea"/>
                <a:cs typeface="Comforta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</p:spTree>
    <p:extLst>
      <p:ext uri="{BB962C8B-B14F-4D97-AF65-F5344CB8AC3E}">
        <p14:creationId xmlns:p14="http://schemas.microsoft.com/office/powerpoint/2010/main" val="237397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EEC435A-5F4B-401D-92E9-5EFA3AF401CD}"/>
              </a:ext>
            </a:extLst>
          </p:cNvPr>
          <p:cNvGrpSpPr/>
          <p:nvPr/>
        </p:nvGrpSpPr>
        <p:grpSpPr>
          <a:xfrm>
            <a:off x="952510" y="2292970"/>
            <a:ext cx="1866019" cy="3261195"/>
            <a:chOff x="1570053" y="3781277"/>
            <a:chExt cx="3077204" cy="5377953"/>
          </a:xfrm>
        </p:grpSpPr>
        <p:sp>
          <p:nvSpPr>
            <p:cNvPr id="9" name="object 9"/>
            <p:cNvSpPr txBox="1"/>
            <p:nvPr/>
          </p:nvSpPr>
          <p:spPr>
            <a:xfrm>
              <a:off x="1696295" y="7720617"/>
              <a:ext cx="2528564" cy="1438613"/>
            </a:xfrm>
            <a:prstGeom prst="rect">
              <a:avLst/>
            </a:prstGeom>
          </p:spPr>
          <p:txBody>
            <a:bodyPr vert="horz" wrap="square" lIns="0" tIns="56219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4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1" i="0" u="none" strike="noStrike" kern="1200" cap="none" spc="-6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Yonatan</a:t>
              </a:r>
              <a:r>
                <a:rPr kumimoji="0" sz="1600" b="1" i="0" u="none" strike="noStrike" kern="1200" cap="none" spc="-91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sz="1600" b="1" i="0" u="none" strike="noStrike" kern="1200" cap="none" spc="-6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Stern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Founder</a:t>
              </a:r>
              <a:endParaRPr kumimoji="0" lang="en-US" sz="1600" b="0" i="0" u="none" strike="noStrike" kern="120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And CEO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537C5-8E67-48C9-9B2A-649D9A56F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02" t="3920" r="20696" b="4777"/>
            <a:stretch/>
          </p:blipFill>
          <p:spPr>
            <a:xfrm>
              <a:off x="1570053" y="3781277"/>
              <a:ext cx="3077204" cy="3745977"/>
            </a:xfrm>
            <a:prstGeom prst="round2DiagRect">
              <a:avLst>
                <a:gd name="adj1" fmla="val 34591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1938" y="795159"/>
            <a:ext cx="5746691" cy="583985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dirty="0"/>
              <a:t>The</a:t>
            </a:r>
            <a:r>
              <a:rPr spc="3" dirty="0"/>
              <a:t> </a:t>
            </a:r>
            <a:r>
              <a:rPr dirty="0"/>
              <a:t>SmartUp</a:t>
            </a:r>
            <a:r>
              <a:rPr spc="3" dirty="0"/>
              <a:t> </a:t>
            </a:r>
            <a:r>
              <a:rPr lang="en-US" spc="3" dirty="0"/>
              <a:t>Founding </a:t>
            </a:r>
            <a:r>
              <a:rPr spc="-576" dirty="0"/>
              <a:t>T</a:t>
            </a:r>
            <a:r>
              <a:rPr spc="-88" dirty="0"/>
              <a:t>e</a:t>
            </a:r>
            <a:r>
              <a:rPr spc="-12" dirty="0"/>
              <a:t>am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ED434E-F38E-4C1A-BAED-80CCBCE077E8}"/>
              </a:ext>
            </a:extLst>
          </p:cNvPr>
          <p:cNvGrpSpPr/>
          <p:nvPr/>
        </p:nvGrpSpPr>
        <p:grpSpPr>
          <a:xfrm>
            <a:off x="3058224" y="2292970"/>
            <a:ext cx="1866019" cy="3222723"/>
            <a:chOff x="5042532" y="3781277"/>
            <a:chExt cx="3077204" cy="5314508"/>
          </a:xfrm>
        </p:grpSpPr>
        <p:sp>
          <p:nvSpPr>
            <p:cNvPr id="10" name="object 10"/>
            <p:cNvSpPr txBox="1"/>
            <p:nvPr/>
          </p:nvSpPr>
          <p:spPr>
            <a:xfrm>
              <a:off x="5316211" y="7720616"/>
              <a:ext cx="2114448" cy="1375169"/>
            </a:xfrm>
            <a:prstGeom prst="rect">
              <a:avLst/>
            </a:prstGeom>
          </p:spPr>
          <p:txBody>
            <a:bodyPr vert="horz" wrap="square" lIns="0" tIns="56219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4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Libby</a:t>
              </a:r>
              <a:r>
                <a:rPr kumimoji="0" sz="1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 </a:t>
              </a:r>
              <a:r>
                <a:rPr kumimoji="0" sz="1600" b="1" i="0" u="none" strike="noStrike" kern="1200" cap="none" spc="-6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Molad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fortaa Medium"/>
                <a:ea typeface="+mn-ea"/>
                <a:cs typeface="Comfortaa Medium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Co-Founder and </a:t>
              </a:r>
              <a:r>
                <a:rPr kumimoji="0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COO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EE3ADEB-57BC-41B8-997B-BAD0F8B71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5" t="4987" r="28845" b="33390"/>
            <a:stretch/>
          </p:blipFill>
          <p:spPr>
            <a:xfrm>
              <a:off x="5042532" y="3781277"/>
              <a:ext cx="3077204" cy="3745977"/>
            </a:xfrm>
            <a:prstGeom prst="round2DiagRect">
              <a:avLst>
                <a:gd name="adj1" fmla="val 34591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B6F0E3-FA14-4C7B-8B50-56A015E49578}"/>
              </a:ext>
            </a:extLst>
          </p:cNvPr>
          <p:cNvGrpSpPr/>
          <p:nvPr/>
        </p:nvGrpSpPr>
        <p:grpSpPr>
          <a:xfrm>
            <a:off x="5168183" y="2287620"/>
            <a:ext cx="1866019" cy="3247309"/>
            <a:chOff x="8522010" y="3772455"/>
            <a:chExt cx="3077204" cy="5355052"/>
          </a:xfrm>
        </p:grpSpPr>
        <p:sp>
          <p:nvSpPr>
            <p:cNvPr id="11" name="object 11"/>
            <p:cNvSpPr txBox="1"/>
            <p:nvPr/>
          </p:nvSpPr>
          <p:spPr>
            <a:xfrm>
              <a:off x="8522010" y="7688895"/>
              <a:ext cx="3060700" cy="1438612"/>
            </a:xfrm>
            <a:prstGeom prst="rect">
              <a:avLst/>
            </a:prstGeom>
          </p:spPr>
          <p:txBody>
            <a:bodyPr vert="horz" wrap="square" lIns="0" tIns="56219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4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Ayala</a:t>
              </a:r>
              <a:r>
                <a:rPr kumimoji="0" sz="1600" b="1" i="0" u="none" strike="noStrike" kern="1200" cap="none" spc="-33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 </a:t>
              </a:r>
              <a:r>
                <a: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Dinur</a:t>
              </a:r>
              <a:r>
                <a:rPr kumimoji="0" sz="1600" b="1" i="0" u="none" strike="noStrike" kern="1200" cap="none" spc="-33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 </a:t>
              </a:r>
              <a:r>
                <a:rPr kumimoji="0" sz="1600" b="1" i="0" u="none" strike="noStrike" kern="1200" cap="none" spc="-12" normalizeH="0" baseline="0" noProof="0" dirty="0">
                  <a:ln>
                    <a:noFill/>
                  </a:ln>
                  <a:solidFill>
                    <a:srgbClr val="004B9B"/>
                  </a:solidFill>
                  <a:effectLst/>
                  <a:uLnTx/>
                  <a:uFillTx/>
                  <a:latin typeface="Comfortaa"/>
                  <a:ea typeface="+mn-ea"/>
                  <a:cs typeface="Comfortaa"/>
                </a:rPr>
                <a:t>Turgeman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fortaa Medium"/>
                <a:ea typeface="+mn-ea"/>
                <a:cs typeface="Comfortaa Medium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Co-Founder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and </a:t>
              </a:r>
              <a:r>
                <a:rPr kumimoji="0" sz="1600" b="0" i="0" u="none" strike="noStrike" kern="1200" cap="none" spc="-6" normalizeH="0" baseline="0" noProof="0" dirty="0">
                  <a:ln>
                    <a:noFill/>
                  </a:ln>
                  <a:solidFill>
                    <a:srgbClr val="0000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CFO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46DC987-E2F5-4BC9-8A61-E9AB22DFC3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91" t="5376" r="22790" b="12257"/>
            <a:stretch/>
          </p:blipFill>
          <p:spPr>
            <a:xfrm>
              <a:off x="8522010" y="3772455"/>
              <a:ext cx="3077204" cy="3745977"/>
            </a:xfrm>
            <a:prstGeom prst="round2DiagRect">
              <a:avLst>
                <a:gd name="adj1" fmla="val 34591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55C167A-2AF8-42BB-8B42-F8FFA990E891}"/>
              </a:ext>
            </a:extLst>
          </p:cNvPr>
          <p:cNvGrpSpPr/>
          <p:nvPr/>
        </p:nvGrpSpPr>
        <p:grpSpPr>
          <a:xfrm>
            <a:off x="8631534" y="592852"/>
            <a:ext cx="3279112" cy="924448"/>
            <a:chOff x="1968299" y="3257400"/>
            <a:chExt cx="9374128" cy="2781300"/>
          </a:xfrm>
        </p:grpSpPr>
        <p:sp>
          <p:nvSpPr>
            <p:cNvPr id="26" name="object 3">
              <a:extLst>
                <a:ext uri="{FF2B5EF4-FFF2-40B4-BE49-F238E27FC236}">
                  <a16:creationId xmlns:a16="http://schemas.microsoft.com/office/drawing/2014/main" id="{C7CEE06E-0AAE-4CC1-B311-B245EB24FAFC}"/>
                </a:ext>
              </a:extLst>
            </p:cNvPr>
            <p:cNvSpPr/>
            <p:nvPr/>
          </p:nvSpPr>
          <p:spPr>
            <a:xfrm>
              <a:off x="1968299" y="3257400"/>
              <a:ext cx="2792730" cy="2781300"/>
            </a:xfrm>
            <a:custGeom>
              <a:avLst/>
              <a:gdLst/>
              <a:ahLst/>
              <a:cxnLst/>
              <a:rect l="l" t="t" r="r" b="b"/>
              <a:pathLst>
                <a:path w="2792729" h="2781300">
                  <a:moveTo>
                    <a:pt x="2508136" y="0"/>
                  </a:moveTo>
                  <a:lnTo>
                    <a:pt x="284555" y="0"/>
                  </a:lnTo>
                  <a:lnTo>
                    <a:pt x="237463" y="12700"/>
                  </a:lnTo>
                  <a:lnTo>
                    <a:pt x="193134" y="25400"/>
                  </a:lnTo>
                  <a:lnTo>
                    <a:pt x="152087" y="50800"/>
                  </a:lnTo>
                  <a:lnTo>
                    <a:pt x="114836" y="76200"/>
                  </a:lnTo>
                  <a:lnTo>
                    <a:pt x="81899" y="114300"/>
                  </a:lnTo>
                  <a:lnTo>
                    <a:pt x="53793" y="152400"/>
                  </a:lnTo>
                  <a:lnTo>
                    <a:pt x="31033" y="190500"/>
                  </a:lnTo>
                  <a:lnTo>
                    <a:pt x="14137" y="228600"/>
                  </a:lnTo>
                  <a:lnTo>
                    <a:pt x="3620" y="279400"/>
                  </a:lnTo>
                  <a:lnTo>
                    <a:pt x="0" y="330200"/>
                  </a:lnTo>
                  <a:lnTo>
                    <a:pt x="0" y="2463800"/>
                  </a:lnTo>
                  <a:lnTo>
                    <a:pt x="376" y="2463800"/>
                  </a:lnTo>
                  <a:lnTo>
                    <a:pt x="5972" y="2514600"/>
                  </a:lnTo>
                  <a:lnTo>
                    <a:pt x="17932" y="2565400"/>
                  </a:lnTo>
                  <a:lnTo>
                    <a:pt x="35782" y="2603500"/>
                  </a:lnTo>
                  <a:lnTo>
                    <a:pt x="59051" y="2641600"/>
                  </a:lnTo>
                  <a:lnTo>
                    <a:pt x="87264" y="2679700"/>
                  </a:lnTo>
                  <a:lnTo>
                    <a:pt x="119949" y="2705100"/>
                  </a:lnTo>
                  <a:lnTo>
                    <a:pt x="156633" y="2730500"/>
                  </a:lnTo>
                  <a:lnTo>
                    <a:pt x="196843" y="2755900"/>
                  </a:lnTo>
                  <a:lnTo>
                    <a:pt x="240105" y="2768600"/>
                  </a:lnTo>
                  <a:lnTo>
                    <a:pt x="285947" y="2781300"/>
                  </a:lnTo>
                  <a:lnTo>
                    <a:pt x="1327729" y="2781300"/>
                  </a:lnTo>
                  <a:lnTo>
                    <a:pt x="1327729" y="2438400"/>
                  </a:lnTo>
                  <a:lnTo>
                    <a:pt x="1062743" y="2438400"/>
                  </a:lnTo>
                  <a:lnTo>
                    <a:pt x="1048490" y="2425700"/>
                  </a:lnTo>
                  <a:lnTo>
                    <a:pt x="1037936" y="2400300"/>
                  </a:lnTo>
                  <a:lnTo>
                    <a:pt x="1033675" y="2400300"/>
                  </a:lnTo>
                  <a:lnTo>
                    <a:pt x="1032429" y="2387600"/>
                  </a:lnTo>
                  <a:lnTo>
                    <a:pt x="1030743" y="2387600"/>
                  </a:lnTo>
                  <a:lnTo>
                    <a:pt x="1030335" y="2374900"/>
                  </a:lnTo>
                  <a:lnTo>
                    <a:pt x="1029832" y="2374900"/>
                  </a:lnTo>
                  <a:lnTo>
                    <a:pt x="1029246" y="2362200"/>
                  </a:lnTo>
                  <a:lnTo>
                    <a:pt x="1023013" y="2311400"/>
                  </a:lnTo>
                  <a:lnTo>
                    <a:pt x="1013628" y="2260600"/>
                  </a:lnTo>
                  <a:lnTo>
                    <a:pt x="1001197" y="2222500"/>
                  </a:lnTo>
                  <a:lnTo>
                    <a:pt x="985826" y="2171700"/>
                  </a:lnTo>
                  <a:lnTo>
                    <a:pt x="967624" y="2120900"/>
                  </a:lnTo>
                  <a:lnTo>
                    <a:pt x="946696" y="2082800"/>
                  </a:lnTo>
                  <a:lnTo>
                    <a:pt x="923150" y="2044700"/>
                  </a:lnTo>
                  <a:lnTo>
                    <a:pt x="897092" y="1993900"/>
                  </a:lnTo>
                  <a:lnTo>
                    <a:pt x="868629" y="1955800"/>
                  </a:lnTo>
                  <a:lnTo>
                    <a:pt x="837869" y="1930400"/>
                  </a:lnTo>
                  <a:lnTo>
                    <a:pt x="804917" y="1892300"/>
                  </a:lnTo>
                  <a:lnTo>
                    <a:pt x="796498" y="1879600"/>
                  </a:lnTo>
                  <a:lnTo>
                    <a:pt x="788182" y="1879600"/>
                  </a:lnTo>
                  <a:lnTo>
                    <a:pt x="779965" y="1866900"/>
                  </a:lnTo>
                  <a:lnTo>
                    <a:pt x="771840" y="1854200"/>
                  </a:lnTo>
                  <a:lnTo>
                    <a:pt x="738865" y="1828800"/>
                  </a:lnTo>
                  <a:lnTo>
                    <a:pt x="707697" y="1790700"/>
                  </a:lnTo>
                  <a:lnTo>
                    <a:pt x="678409" y="1752600"/>
                  </a:lnTo>
                  <a:lnTo>
                    <a:pt x="651074" y="1714500"/>
                  </a:lnTo>
                  <a:lnTo>
                    <a:pt x="625765" y="1676400"/>
                  </a:lnTo>
                  <a:lnTo>
                    <a:pt x="602557" y="1638300"/>
                  </a:lnTo>
                  <a:lnTo>
                    <a:pt x="581521" y="1587500"/>
                  </a:lnTo>
                  <a:lnTo>
                    <a:pt x="563068" y="1549400"/>
                  </a:lnTo>
                  <a:lnTo>
                    <a:pt x="546850" y="1498600"/>
                  </a:lnTo>
                  <a:lnTo>
                    <a:pt x="532935" y="1460500"/>
                  </a:lnTo>
                  <a:lnTo>
                    <a:pt x="521395" y="1409700"/>
                  </a:lnTo>
                  <a:lnTo>
                    <a:pt x="512297" y="1358900"/>
                  </a:lnTo>
                  <a:lnTo>
                    <a:pt x="505713" y="1320800"/>
                  </a:lnTo>
                  <a:lnTo>
                    <a:pt x="501711" y="1270000"/>
                  </a:lnTo>
                  <a:lnTo>
                    <a:pt x="500361" y="1219200"/>
                  </a:lnTo>
                  <a:lnTo>
                    <a:pt x="501520" y="1168400"/>
                  </a:lnTo>
                  <a:lnTo>
                    <a:pt x="504955" y="1130300"/>
                  </a:lnTo>
                  <a:lnTo>
                    <a:pt x="510610" y="1079500"/>
                  </a:lnTo>
                  <a:lnTo>
                    <a:pt x="518424" y="1041400"/>
                  </a:lnTo>
                  <a:lnTo>
                    <a:pt x="526514" y="1003300"/>
                  </a:lnTo>
                  <a:lnTo>
                    <a:pt x="536017" y="965200"/>
                  </a:lnTo>
                  <a:lnTo>
                    <a:pt x="546907" y="927100"/>
                  </a:lnTo>
                  <a:lnTo>
                    <a:pt x="559155" y="901700"/>
                  </a:lnTo>
                  <a:lnTo>
                    <a:pt x="577059" y="850900"/>
                  </a:lnTo>
                  <a:lnTo>
                    <a:pt x="597133" y="812800"/>
                  </a:lnTo>
                  <a:lnTo>
                    <a:pt x="619308" y="774700"/>
                  </a:lnTo>
                  <a:lnTo>
                    <a:pt x="643514" y="736600"/>
                  </a:lnTo>
                  <a:lnTo>
                    <a:pt x="669681" y="698500"/>
                  </a:lnTo>
                  <a:lnTo>
                    <a:pt x="697739" y="660400"/>
                  </a:lnTo>
                  <a:lnTo>
                    <a:pt x="727618" y="622300"/>
                  </a:lnTo>
                  <a:lnTo>
                    <a:pt x="759248" y="584200"/>
                  </a:lnTo>
                  <a:lnTo>
                    <a:pt x="792560" y="558800"/>
                  </a:lnTo>
                  <a:lnTo>
                    <a:pt x="827484" y="520700"/>
                  </a:lnTo>
                  <a:lnTo>
                    <a:pt x="863949" y="495300"/>
                  </a:lnTo>
                  <a:lnTo>
                    <a:pt x="901886" y="469900"/>
                  </a:lnTo>
                  <a:lnTo>
                    <a:pt x="941225" y="444500"/>
                  </a:lnTo>
                  <a:lnTo>
                    <a:pt x="981896" y="419100"/>
                  </a:lnTo>
                  <a:lnTo>
                    <a:pt x="1023830" y="406400"/>
                  </a:lnTo>
                  <a:lnTo>
                    <a:pt x="1066955" y="381000"/>
                  </a:lnTo>
                  <a:lnTo>
                    <a:pt x="1202786" y="342900"/>
                  </a:lnTo>
                  <a:lnTo>
                    <a:pt x="1249981" y="330200"/>
                  </a:lnTo>
                  <a:lnTo>
                    <a:pt x="1298019" y="330200"/>
                  </a:lnTo>
                  <a:lnTo>
                    <a:pt x="1346830" y="317500"/>
                  </a:lnTo>
                  <a:lnTo>
                    <a:pt x="2791784" y="317500"/>
                  </a:lnTo>
                  <a:lnTo>
                    <a:pt x="2789069" y="279400"/>
                  </a:lnTo>
                  <a:lnTo>
                    <a:pt x="2778553" y="228600"/>
                  </a:lnTo>
                  <a:lnTo>
                    <a:pt x="2761658" y="190500"/>
                  </a:lnTo>
                  <a:lnTo>
                    <a:pt x="2738899" y="152400"/>
                  </a:lnTo>
                  <a:lnTo>
                    <a:pt x="2710793" y="114300"/>
                  </a:lnTo>
                  <a:lnTo>
                    <a:pt x="2677857" y="76200"/>
                  </a:lnTo>
                  <a:lnTo>
                    <a:pt x="2640607" y="50800"/>
                  </a:lnTo>
                  <a:lnTo>
                    <a:pt x="2599559" y="25400"/>
                  </a:lnTo>
                  <a:lnTo>
                    <a:pt x="2555230" y="12700"/>
                  </a:lnTo>
                  <a:lnTo>
                    <a:pt x="2508136" y="0"/>
                  </a:lnTo>
                  <a:close/>
                </a:path>
                <a:path w="2792729" h="2781300">
                  <a:moveTo>
                    <a:pt x="2155107" y="1219200"/>
                  </a:moveTo>
                  <a:lnTo>
                    <a:pt x="1953951" y="1219200"/>
                  </a:lnTo>
                  <a:lnTo>
                    <a:pt x="1975761" y="1231900"/>
                  </a:lnTo>
                  <a:lnTo>
                    <a:pt x="1990464" y="1257300"/>
                  </a:lnTo>
                  <a:lnTo>
                    <a:pt x="1995855" y="1282700"/>
                  </a:lnTo>
                  <a:lnTo>
                    <a:pt x="1992514" y="1308100"/>
                  </a:lnTo>
                  <a:lnTo>
                    <a:pt x="1983194" y="1320800"/>
                  </a:lnTo>
                  <a:lnTo>
                    <a:pt x="1968949" y="1346200"/>
                  </a:lnTo>
                  <a:lnTo>
                    <a:pt x="1950830" y="1346200"/>
                  </a:lnTo>
                  <a:lnTo>
                    <a:pt x="1925263" y="1358900"/>
                  </a:lnTo>
                  <a:lnTo>
                    <a:pt x="1875406" y="1384300"/>
                  </a:lnTo>
                  <a:lnTo>
                    <a:pt x="1827504" y="1409700"/>
                  </a:lnTo>
                  <a:lnTo>
                    <a:pt x="1781686" y="1435100"/>
                  </a:lnTo>
                  <a:lnTo>
                    <a:pt x="1759621" y="1460500"/>
                  </a:lnTo>
                  <a:lnTo>
                    <a:pt x="1738226" y="1473200"/>
                  </a:lnTo>
                  <a:lnTo>
                    <a:pt x="1717452" y="1498600"/>
                  </a:lnTo>
                  <a:lnTo>
                    <a:pt x="1697327" y="1511300"/>
                  </a:lnTo>
                  <a:lnTo>
                    <a:pt x="1677875" y="1524000"/>
                  </a:lnTo>
                  <a:lnTo>
                    <a:pt x="1659116" y="1549400"/>
                  </a:lnTo>
                  <a:lnTo>
                    <a:pt x="1641080" y="1574800"/>
                  </a:lnTo>
                  <a:lnTo>
                    <a:pt x="1623791" y="1587500"/>
                  </a:lnTo>
                  <a:lnTo>
                    <a:pt x="1607270" y="1612900"/>
                  </a:lnTo>
                  <a:lnTo>
                    <a:pt x="1591471" y="1638300"/>
                  </a:lnTo>
                  <a:lnTo>
                    <a:pt x="1576491" y="1663700"/>
                  </a:lnTo>
                  <a:lnTo>
                    <a:pt x="1562351" y="1676400"/>
                  </a:lnTo>
                  <a:lnTo>
                    <a:pt x="1536567" y="1727200"/>
                  </a:lnTo>
                  <a:lnTo>
                    <a:pt x="1514308" y="1778000"/>
                  </a:lnTo>
                  <a:lnTo>
                    <a:pt x="1498888" y="1828800"/>
                  </a:lnTo>
                  <a:lnTo>
                    <a:pt x="1493660" y="1841500"/>
                  </a:lnTo>
                  <a:lnTo>
                    <a:pt x="1483640" y="1879600"/>
                  </a:lnTo>
                  <a:lnTo>
                    <a:pt x="1478750" y="1892300"/>
                  </a:lnTo>
                  <a:lnTo>
                    <a:pt x="1474418" y="1905000"/>
                  </a:lnTo>
                  <a:lnTo>
                    <a:pt x="1470647" y="1930400"/>
                  </a:lnTo>
                  <a:lnTo>
                    <a:pt x="1467442" y="1943100"/>
                  </a:lnTo>
                  <a:lnTo>
                    <a:pt x="1466177" y="1955800"/>
                  </a:lnTo>
                  <a:lnTo>
                    <a:pt x="1465425" y="1968500"/>
                  </a:lnTo>
                  <a:lnTo>
                    <a:pt x="1465064" y="1981200"/>
                  </a:lnTo>
                  <a:lnTo>
                    <a:pt x="1464971" y="2781300"/>
                  </a:lnTo>
                  <a:lnTo>
                    <a:pt x="2508762" y="2781300"/>
                  </a:lnTo>
                  <a:lnTo>
                    <a:pt x="2556416" y="2768600"/>
                  </a:lnTo>
                  <a:lnTo>
                    <a:pt x="2601218" y="2755900"/>
                  </a:lnTo>
                  <a:lnTo>
                    <a:pt x="2642632" y="2730500"/>
                  </a:lnTo>
                  <a:lnTo>
                    <a:pt x="2680123" y="2705100"/>
                  </a:lnTo>
                  <a:lnTo>
                    <a:pt x="2713152" y="2667000"/>
                  </a:lnTo>
                  <a:lnTo>
                    <a:pt x="2741185" y="2628900"/>
                  </a:lnTo>
                  <a:lnTo>
                    <a:pt x="2763685" y="2590800"/>
                  </a:lnTo>
                  <a:lnTo>
                    <a:pt x="2776084" y="2552700"/>
                  </a:lnTo>
                  <a:lnTo>
                    <a:pt x="2785180" y="2527300"/>
                  </a:lnTo>
                  <a:lnTo>
                    <a:pt x="2790780" y="2489200"/>
                  </a:lnTo>
                  <a:lnTo>
                    <a:pt x="2792689" y="2451100"/>
                  </a:lnTo>
                  <a:lnTo>
                    <a:pt x="2792689" y="2438400"/>
                  </a:lnTo>
                  <a:lnTo>
                    <a:pt x="1667200" y="2438400"/>
                  </a:lnTo>
                  <a:lnTo>
                    <a:pt x="1645618" y="2425700"/>
                  </a:lnTo>
                  <a:lnTo>
                    <a:pt x="1630828" y="2400300"/>
                  </a:lnTo>
                  <a:lnTo>
                    <a:pt x="1624924" y="2374900"/>
                  </a:lnTo>
                  <a:lnTo>
                    <a:pt x="1625207" y="2362200"/>
                  </a:lnTo>
                  <a:lnTo>
                    <a:pt x="1625720" y="2362200"/>
                  </a:lnTo>
                  <a:lnTo>
                    <a:pt x="1626302" y="2349500"/>
                  </a:lnTo>
                  <a:lnTo>
                    <a:pt x="1626948" y="2349500"/>
                  </a:lnTo>
                  <a:lnTo>
                    <a:pt x="1627657" y="2336800"/>
                  </a:lnTo>
                  <a:lnTo>
                    <a:pt x="1633963" y="2286000"/>
                  </a:lnTo>
                  <a:lnTo>
                    <a:pt x="1642823" y="2235200"/>
                  </a:lnTo>
                  <a:lnTo>
                    <a:pt x="1654165" y="2197100"/>
                  </a:lnTo>
                  <a:lnTo>
                    <a:pt x="1667916" y="2146300"/>
                  </a:lnTo>
                  <a:lnTo>
                    <a:pt x="1684004" y="2108200"/>
                  </a:lnTo>
                  <a:lnTo>
                    <a:pt x="1702356" y="2057400"/>
                  </a:lnTo>
                  <a:lnTo>
                    <a:pt x="1725011" y="2019300"/>
                  </a:lnTo>
                  <a:lnTo>
                    <a:pt x="1750212" y="1968500"/>
                  </a:lnTo>
                  <a:lnTo>
                    <a:pt x="1777867" y="1930400"/>
                  </a:lnTo>
                  <a:lnTo>
                    <a:pt x="1807881" y="1879600"/>
                  </a:lnTo>
                  <a:lnTo>
                    <a:pt x="1840161" y="1841500"/>
                  </a:lnTo>
                  <a:lnTo>
                    <a:pt x="1874613" y="1803400"/>
                  </a:lnTo>
                  <a:lnTo>
                    <a:pt x="1892080" y="1790700"/>
                  </a:lnTo>
                  <a:lnTo>
                    <a:pt x="1910000" y="1778000"/>
                  </a:lnTo>
                  <a:lnTo>
                    <a:pt x="1928393" y="1752600"/>
                  </a:lnTo>
                  <a:lnTo>
                    <a:pt x="1947249" y="1739900"/>
                  </a:lnTo>
                  <a:lnTo>
                    <a:pt x="1979240" y="1701800"/>
                  </a:lnTo>
                  <a:lnTo>
                    <a:pt x="2008845" y="1663700"/>
                  </a:lnTo>
                  <a:lnTo>
                    <a:pt x="2036051" y="1625600"/>
                  </a:lnTo>
                  <a:lnTo>
                    <a:pt x="2060748" y="1587500"/>
                  </a:lnTo>
                  <a:lnTo>
                    <a:pt x="2082827" y="1536700"/>
                  </a:lnTo>
                  <a:lnTo>
                    <a:pt x="2102181" y="1498600"/>
                  </a:lnTo>
                  <a:lnTo>
                    <a:pt x="2118699" y="1447800"/>
                  </a:lnTo>
                  <a:lnTo>
                    <a:pt x="2132273" y="1409700"/>
                  </a:lnTo>
                  <a:lnTo>
                    <a:pt x="2142794" y="1358900"/>
                  </a:lnTo>
                  <a:lnTo>
                    <a:pt x="2150154" y="1308100"/>
                  </a:lnTo>
                  <a:lnTo>
                    <a:pt x="2152306" y="1282700"/>
                  </a:lnTo>
                  <a:lnTo>
                    <a:pt x="2153855" y="1257300"/>
                  </a:lnTo>
                  <a:lnTo>
                    <a:pt x="2154792" y="1244600"/>
                  </a:lnTo>
                  <a:lnTo>
                    <a:pt x="2155107" y="1219200"/>
                  </a:lnTo>
                  <a:close/>
                </a:path>
                <a:path w="2792729" h="2781300">
                  <a:moveTo>
                    <a:pt x="1537505" y="469900"/>
                  </a:moveTo>
                  <a:lnTo>
                    <a:pt x="1246632" y="469900"/>
                  </a:lnTo>
                  <a:lnTo>
                    <a:pt x="1152192" y="495300"/>
                  </a:lnTo>
                  <a:lnTo>
                    <a:pt x="1106899" y="520700"/>
                  </a:lnTo>
                  <a:lnTo>
                    <a:pt x="1063033" y="533400"/>
                  </a:lnTo>
                  <a:lnTo>
                    <a:pt x="1020699" y="558800"/>
                  </a:lnTo>
                  <a:lnTo>
                    <a:pt x="980002" y="584200"/>
                  </a:lnTo>
                  <a:lnTo>
                    <a:pt x="941050" y="609600"/>
                  </a:lnTo>
                  <a:lnTo>
                    <a:pt x="903947" y="635000"/>
                  </a:lnTo>
                  <a:lnTo>
                    <a:pt x="868799" y="673100"/>
                  </a:lnTo>
                  <a:lnTo>
                    <a:pt x="835712" y="711200"/>
                  </a:lnTo>
                  <a:lnTo>
                    <a:pt x="804792" y="736600"/>
                  </a:lnTo>
                  <a:lnTo>
                    <a:pt x="776145" y="774700"/>
                  </a:lnTo>
                  <a:lnTo>
                    <a:pt x="749877" y="825500"/>
                  </a:lnTo>
                  <a:lnTo>
                    <a:pt x="726093" y="863600"/>
                  </a:lnTo>
                  <a:lnTo>
                    <a:pt x="704900" y="901700"/>
                  </a:lnTo>
                  <a:lnTo>
                    <a:pt x="691212" y="939800"/>
                  </a:lnTo>
                  <a:lnTo>
                    <a:pt x="678981" y="965200"/>
                  </a:lnTo>
                  <a:lnTo>
                    <a:pt x="668247" y="1003300"/>
                  </a:lnTo>
                  <a:lnTo>
                    <a:pt x="659047" y="1041400"/>
                  </a:lnTo>
                  <a:lnTo>
                    <a:pt x="649761" y="1079500"/>
                  </a:lnTo>
                  <a:lnTo>
                    <a:pt x="643049" y="1130300"/>
                  </a:lnTo>
                  <a:lnTo>
                    <a:pt x="638963" y="1168400"/>
                  </a:lnTo>
                  <a:lnTo>
                    <a:pt x="637582" y="1219200"/>
                  </a:lnTo>
                  <a:lnTo>
                    <a:pt x="639375" y="1270000"/>
                  </a:lnTo>
                  <a:lnTo>
                    <a:pt x="644676" y="1320800"/>
                  </a:lnTo>
                  <a:lnTo>
                    <a:pt x="653369" y="1371600"/>
                  </a:lnTo>
                  <a:lnTo>
                    <a:pt x="665335" y="1422400"/>
                  </a:lnTo>
                  <a:lnTo>
                    <a:pt x="680458" y="1473200"/>
                  </a:lnTo>
                  <a:lnTo>
                    <a:pt x="698621" y="1511300"/>
                  </a:lnTo>
                  <a:lnTo>
                    <a:pt x="719707" y="1562100"/>
                  </a:lnTo>
                  <a:lnTo>
                    <a:pt x="743599" y="1600200"/>
                  </a:lnTo>
                  <a:lnTo>
                    <a:pt x="770179" y="1651000"/>
                  </a:lnTo>
                  <a:lnTo>
                    <a:pt x="799332" y="1689100"/>
                  </a:lnTo>
                  <a:lnTo>
                    <a:pt x="830939" y="1727200"/>
                  </a:lnTo>
                  <a:lnTo>
                    <a:pt x="864884" y="1765300"/>
                  </a:lnTo>
                  <a:lnTo>
                    <a:pt x="873658" y="1765300"/>
                  </a:lnTo>
                  <a:lnTo>
                    <a:pt x="882098" y="1778000"/>
                  </a:lnTo>
                  <a:lnTo>
                    <a:pt x="890436" y="1778000"/>
                  </a:lnTo>
                  <a:lnTo>
                    <a:pt x="898684" y="1790700"/>
                  </a:lnTo>
                  <a:lnTo>
                    <a:pt x="931631" y="1828800"/>
                  </a:lnTo>
                  <a:lnTo>
                    <a:pt x="962715" y="1854200"/>
                  </a:lnTo>
                  <a:lnTo>
                    <a:pt x="991926" y="1892300"/>
                  </a:lnTo>
                  <a:lnTo>
                    <a:pt x="1019191" y="1930400"/>
                  </a:lnTo>
                  <a:lnTo>
                    <a:pt x="1044438" y="1981200"/>
                  </a:lnTo>
                  <a:lnTo>
                    <a:pt x="1067593" y="2019300"/>
                  </a:lnTo>
                  <a:lnTo>
                    <a:pt x="1088584" y="2057400"/>
                  </a:lnTo>
                  <a:lnTo>
                    <a:pt x="1107591" y="2108200"/>
                  </a:lnTo>
                  <a:lnTo>
                    <a:pt x="1124215" y="2146300"/>
                  </a:lnTo>
                  <a:lnTo>
                    <a:pt x="1138379" y="2197100"/>
                  </a:lnTo>
                  <a:lnTo>
                    <a:pt x="1150007" y="2247900"/>
                  </a:lnTo>
                  <a:lnTo>
                    <a:pt x="1159022" y="2298700"/>
                  </a:lnTo>
                  <a:lnTo>
                    <a:pt x="1161596" y="2311400"/>
                  </a:lnTo>
                  <a:lnTo>
                    <a:pt x="1163821" y="2324100"/>
                  </a:lnTo>
                  <a:lnTo>
                    <a:pt x="1165699" y="2349500"/>
                  </a:lnTo>
                  <a:lnTo>
                    <a:pt x="1167231" y="2362200"/>
                  </a:lnTo>
                  <a:lnTo>
                    <a:pt x="1167618" y="2362200"/>
                  </a:lnTo>
                  <a:lnTo>
                    <a:pt x="1167807" y="2374900"/>
                  </a:lnTo>
                  <a:lnTo>
                    <a:pt x="1162437" y="2400300"/>
                  </a:lnTo>
                  <a:lnTo>
                    <a:pt x="1147734" y="2425700"/>
                  </a:lnTo>
                  <a:lnTo>
                    <a:pt x="1125924" y="2438400"/>
                  </a:lnTo>
                  <a:lnTo>
                    <a:pt x="1327729" y="2438400"/>
                  </a:lnTo>
                  <a:lnTo>
                    <a:pt x="1327729" y="1625600"/>
                  </a:lnTo>
                  <a:lnTo>
                    <a:pt x="1314412" y="1574800"/>
                  </a:lnTo>
                  <a:lnTo>
                    <a:pt x="1297884" y="1524000"/>
                  </a:lnTo>
                  <a:lnTo>
                    <a:pt x="1278267" y="1473200"/>
                  </a:lnTo>
                  <a:lnTo>
                    <a:pt x="1255685" y="1435100"/>
                  </a:lnTo>
                  <a:lnTo>
                    <a:pt x="1230259" y="1384300"/>
                  </a:lnTo>
                  <a:lnTo>
                    <a:pt x="1202112" y="1346200"/>
                  </a:lnTo>
                  <a:lnTo>
                    <a:pt x="1171367" y="1308100"/>
                  </a:lnTo>
                  <a:lnTo>
                    <a:pt x="1138146" y="1270000"/>
                  </a:lnTo>
                  <a:lnTo>
                    <a:pt x="1102572" y="1231900"/>
                  </a:lnTo>
                  <a:lnTo>
                    <a:pt x="1064766" y="1206500"/>
                  </a:lnTo>
                  <a:lnTo>
                    <a:pt x="1024852" y="1168400"/>
                  </a:lnTo>
                  <a:lnTo>
                    <a:pt x="982952" y="1143000"/>
                  </a:lnTo>
                  <a:lnTo>
                    <a:pt x="939188" y="1117600"/>
                  </a:lnTo>
                  <a:lnTo>
                    <a:pt x="893683" y="1104900"/>
                  </a:lnTo>
                  <a:lnTo>
                    <a:pt x="846560" y="1079500"/>
                  </a:lnTo>
                  <a:lnTo>
                    <a:pt x="845073" y="1079500"/>
                  </a:lnTo>
                  <a:lnTo>
                    <a:pt x="827300" y="1066800"/>
                  </a:lnTo>
                  <a:lnTo>
                    <a:pt x="813345" y="1054100"/>
                  </a:lnTo>
                  <a:lnTo>
                    <a:pt x="804226" y="1041400"/>
                  </a:lnTo>
                  <a:lnTo>
                    <a:pt x="800959" y="1016000"/>
                  </a:lnTo>
                  <a:lnTo>
                    <a:pt x="806352" y="990600"/>
                  </a:lnTo>
                  <a:lnTo>
                    <a:pt x="821058" y="965200"/>
                  </a:lnTo>
                  <a:lnTo>
                    <a:pt x="842872" y="952500"/>
                  </a:lnTo>
                  <a:lnTo>
                    <a:pt x="1327729" y="952500"/>
                  </a:lnTo>
                  <a:lnTo>
                    <a:pt x="1327729" y="838200"/>
                  </a:lnTo>
                  <a:lnTo>
                    <a:pt x="1333120" y="812800"/>
                  </a:lnTo>
                  <a:lnTo>
                    <a:pt x="1347822" y="787400"/>
                  </a:lnTo>
                  <a:lnTo>
                    <a:pt x="1369632" y="774700"/>
                  </a:lnTo>
                  <a:lnTo>
                    <a:pt x="2009259" y="774700"/>
                  </a:lnTo>
                  <a:lnTo>
                    <a:pt x="1991413" y="749300"/>
                  </a:lnTo>
                  <a:lnTo>
                    <a:pt x="1962620" y="711200"/>
                  </a:lnTo>
                  <a:lnTo>
                    <a:pt x="1931891" y="685800"/>
                  </a:lnTo>
                  <a:lnTo>
                    <a:pt x="1899313" y="647700"/>
                  </a:lnTo>
                  <a:lnTo>
                    <a:pt x="1864975" y="622300"/>
                  </a:lnTo>
                  <a:lnTo>
                    <a:pt x="1828966" y="596900"/>
                  </a:lnTo>
                  <a:lnTo>
                    <a:pt x="1791373" y="571500"/>
                  </a:lnTo>
                  <a:lnTo>
                    <a:pt x="1752284" y="546100"/>
                  </a:lnTo>
                  <a:lnTo>
                    <a:pt x="1711789" y="533400"/>
                  </a:lnTo>
                  <a:lnTo>
                    <a:pt x="1669976" y="508000"/>
                  </a:lnTo>
                  <a:lnTo>
                    <a:pt x="1582745" y="482600"/>
                  </a:lnTo>
                  <a:lnTo>
                    <a:pt x="1537505" y="469900"/>
                  </a:lnTo>
                  <a:close/>
                </a:path>
                <a:path w="2792729" h="2781300">
                  <a:moveTo>
                    <a:pt x="2791784" y="317500"/>
                  </a:moveTo>
                  <a:lnTo>
                    <a:pt x="1445458" y="317500"/>
                  </a:lnTo>
                  <a:lnTo>
                    <a:pt x="1493881" y="330200"/>
                  </a:lnTo>
                  <a:lnTo>
                    <a:pt x="1541544" y="330200"/>
                  </a:lnTo>
                  <a:lnTo>
                    <a:pt x="1588379" y="342900"/>
                  </a:lnTo>
                  <a:lnTo>
                    <a:pt x="1723236" y="381000"/>
                  </a:lnTo>
                  <a:lnTo>
                    <a:pt x="1766079" y="406400"/>
                  </a:lnTo>
                  <a:lnTo>
                    <a:pt x="1807753" y="419100"/>
                  </a:lnTo>
                  <a:lnTo>
                    <a:pt x="1848191" y="444500"/>
                  </a:lnTo>
                  <a:lnTo>
                    <a:pt x="1887323" y="469900"/>
                  </a:lnTo>
                  <a:lnTo>
                    <a:pt x="1925083" y="495300"/>
                  </a:lnTo>
                  <a:lnTo>
                    <a:pt x="1961402" y="520700"/>
                  </a:lnTo>
                  <a:lnTo>
                    <a:pt x="1996211" y="558800"/>
                  </a:lnTo>
                  <a:lnTo>
                    <a:pt x="2029443" y="584200"/>
                  </a:lnTo>
                  <a:lnTo>
                    <a:pt x="2061030" y="622300"/>
                  </a:lnTo>
                  <a:lnTo>
                    <a:pt x="2090902" y="647700"/>
                  </a:lnTo>
                  <a:lnTo>
                    <a:pt x="2118993" y="685800"/>
                  </a:lnTo>
                  <a:lnTo>
                    <a:pt x="2145234" y="723900"/>
                  </a:lnTo>
                  <a:lnTo>
                    <a:pt x="2169557" y="762000"/>
                  </a:lnTo>
                  <a:lnTo>
                    <a:pt x="2191894" y="800100"/>
                  </a:lnTo>
                  <a:lnTo>
                    <a:pt x="2212176" y="850900"/>
                  </a:lnTo>
                  <a:lnTo>
                    <a:pt x="2230336" y="889000"/>
                  </a:lnTo>
                  <a:lnTo>
                    <a:pt x="2246305" y="939800"/>
                  </a:lnTo>
                  <a:lnTo>
                    <a:pt x="2260015" y="977900"/>
                  </a:lnTo>
                  <a:lnTo>
                    <a:pt x="2271398" y="1028700"/>
                  </a:lnTo>
                  <a:lnTo>
                    <a:pt x="2280386" y="1066800"/>
                  </a:lnTo>
                  <a:lnTo>
                    <a:pt x="2286910" y="1117600"/>
                  </a:lnTo>
                  <a:lnTo>
                    <a:pt x="2290904" y="1168400"/>
                  </a:lnTo>
                  <a:lnTo>
                    <a:pt x="2292238" y="1206500"/>
                  </a:lnTo>
                  <a:lnTo>
                    <a:pt x="2292328" y="1219200"/>
                  </a:lnTo>
                  <a:lnTo>
                    <a:pt x="2292065" y="1244600"/>
                  </a:lnTo>
                  <a:lnTo>
                    <a:pt x="2291277" y="1257300"/>
                  </a:lnTo>
                  <a:lnTo>
                    <a:pt x="2289964" y="1282700"/>
                  </a:lnTo>
                  <a:lnTo>
                    <a:pt x="2288129" y="1308100"/>
                  </a:lnTo>
                  <a:lnTo>
                    <a:pt x="2281976" y="1358900"/>
                  </a:lnTo>
                  <a:lnTo>
                    <a:pt x="2273169" y="1397000"/>
                  </a:lnTo>
                  <a:lnTo>
                    <a:pt x="2261785" y="1447800"/>
                  </a:lnTo>
                  <a:lnTo>
                    <a:pt x="2247900" y="1498600"/>
                  </a:lnTo>
                  <a:lnTo>
                    <a:pt x="2231588" y="1536700"/>
                  </a:lnTo>
                  <a:lnTo>
                    <a:pt x="2212927" y="1587500"/>
                  </a:lnTo>
                  <a:lnTo>
                    <a:pt x="2190252" y="1638300"/>
                  </a:lnTo>
                  <a:lnTo>
                    <a:pt x="2165030" y="1676400"/>
                  </a:lnTo>
                  <a:lnTo>
                    <a:pt x="2137353" y="1727200"/>
                  </a:lnTo>
                  <a:lnTo>
                    <a:pt x="2107314" y="1765300"/>
                  </a:lnTo>
                  <a:lnTo>
                    <a:pt x="2075003" y="1803400"/>
                  </a:lnTo>
                  <a:lnTo>
                    <a:pt x="2040513" y="1841500"/>
                  </a:lnTo>
                  <a:lnTo>
                    <a:pt x="2023108" y="1854200"/>
                  </a:lnTo>
                  <a:lnTo>
                    <a:pt x="2005262" y="1879600"/>
                  </a:lnTo>
                  <a:lnTo>
                    <a:pt x="1986943" y="1892300"/>
                  </a:lnTo>
                  <a:lnTo>
                    <a:pt x="1968159" y="1905000"/>
                  </a:lnTo>
                  <a:lnTo>
                    <a:pt x="1936633" y="1943100"/>
                  </a:lnTo>
                  <a:lnTo>
                    <a:pt x="1907338" y="1981200"/>
                  </a:lnTo>
                  <a:lnTo>
                    <a:pt x="1880379" y="2019300"/>
                  </a:lnTo>
                  <a:lnTo>
                    <a:pt x="1855861" y="2057400"/>
                  </a:lnTo>
                  <a:lnTo>
                    <a:pt x="1833890" y="2108200"/>
                  </a:lnTo>
                  <a:lnTo>
                    <a:pt x="1814571" y="2146300"/>
                  </a:lnTo>
                  <a:lnTo>
                    <a:pt x="1798010" y="2197100"/>
                  </a:lnTo>
                  <a:lnTo>
                    <a:pt x="1784311" y="2235200"/>
                  </a:lnTo>
                  <a:lnTo>
                    <a:pt x="1773581" y="2286000"/>
                  </a:lnTo>
                  <a:lnTo>
                    <a:pt x="1765925" y="2336800"/>
                  </a:lnTo>
                  <a:lnTo>
                    <a:pt x="1764746" y="2349500"/>
                  </a:lnTo>
                  <a:lnTo>
                    <a:pt x="1763708" y="2362200"/>
                  </a:lnTo>
                  <a:lnTo>
                    <a:pt x="1762806" y="2362200"/>
                  </a:lnTo>
                  <a:lnTo>
                    <a:pt x="1762040" y="2374900"/>
                  </a:lnTo>
                  <a:lnTo>
                    <a:pt x="1761883" y="2374900"/>
                  </a:lnTo>
                  <a:lnTo>
                    <a:pt x="1761663" y="2387600"/>
                  </a:lnTo>
                  <a:lnTo>
                    <a:pt x="1759747" y="2387600"/>
                  </a:lnTo>
                  <a:lnTo>
                    <a:pt x="1750591" y="2413000"/>
                  </a:lnTo>
                  <a:lnTo>
                    <a:pt x="1735627" y="2425700"/>
                  </a:lnTo>
                  <a:lnTo>
                    <a:pt x="1716156" y="2438400"/>
                  </a:lnTo>
                  <a:lnTo>
                    <a:pt x="2792689" y="2438400"/>
                  </a:lnTo>
                  <a:lnTo>
                    <a:pt x="2792689" y="330200"/>
                  </a:lnTo>
                  <a:lnTo>
                    <a:pt x="2791784" y="317500"/>
                  </a:lnTo>
                  <a:close/>
                </a:path>
                <a:path w="2792729" h="2781300">
                  <a:moveTo>
                    <a:pt x="2009259" y="774700"/>
                  </a:moveTo>
                  <a:lnTo>
                    <a:pt x="1423065" y="774700"/>
                  </a:lnTo>
                  <a:lnTo>
                    <a:pt x="1434724" y="787400"/>
                  </a:lnTo>
                  <a:lnTo>
                    <a:pt x="1444877" y="787400"/>
                  </a:lnTo>
                  <a:lnTo>
                    <a:pt x="1453247" y="800100"/>
                  </a:lnTo>
                  <a:lnTo>
                    <a:pt x="1459573" y="812800"/>
                  </a:lnTo>
                  <a:lnTo>
                    <a:pt x="1463574" y="825500"/>
                  </a:lnTo>
                  <a:lnTo>
                    <a:pt x="1464971" y="838200"/>
                  </a:lnTo>
                  <a:lnTo>
                    <a:pt x="1464971" y="1574800"/>
                  </a:lnTo>
                  <a:lnTo>
                    <a:pt x="1494236" y="1536700"/>
                  </a:lnTo>
                  <a:lnTo>
                    <a:pt x="1525877" y="1498600"/>
                  </a:lnTo>
                  <a:lnTo>
                    <a:pt x="1559792" y="1460500"/>
                  </a:lnTo>
                  <a:lnTo>
                    <a:pt x="1595885" y="1422400"/>
                  </a:lnTo>
                  <a:lnTo>
                    <a:pt x="1634055" y="1384300"/>
                  </a:lnTo>
                  <a:lnTo>
                    <a:pt x="1674205" y="1346200"/>
                  </a:lnTo>
                  <a:lnTo>
                    <a:pt x="1716235" y="1320800"/>
                  </a:lnTo>
                  <a:lnTo>
                    <a:pt x="1760048" y="1295400"/>
                  </a:lnTo>
                  <a:lnTo>
                    <a:pt x="1805543" y="1270000"/>
                  </a:lnTo>
                  <a:lnTo>
                    <a:pt x="1852623" y="1244600"/>
                  </a:lnTo>
                  <a:lnTo>
                    <a:pt x="1902025" y="1219200"/>
                  </a:lnTo>
                  <a:lnTo>
                    <a:pt x="2155107" y="1219200"/>
                  </a:lnTo>
                  <a:lnTo>
                    <a:pt x="2155001" y="1206500"/>
                  </a:lnTo>
                  <a:lnTo>
                    <a:pt x="2153421" y="1168400"/>
                  </a:lnTo>
                  <a:lnTo>
                    <a:pt x="2148847" y="1117600"/>
                  </a:lnTo>
                  <a:lnTo>
                    <a:pt x="2141454" y="1079500"/>
                  </a:lnTo>
                  <a:lnTo>
                    <a:pt x="2131330" y="1028700"/>
                  </a:lnTo>
                  <a:lnTo>
                    <a:pt x="2118564" y="990600"/>
                  </a:lnTo>
                  <a:lnTo>
                    <a:pt x="2103243" y="939800"/>
                  </a:lnTo>
                  <a:lnTo>
                    <a:pt x="2085456" y="901700"/>
                  </a:lnTo>
                  <a:lnTo>
                    <a:pt x="2065291" y="863600"/>
                  </a:lnTo>
                  <a:lnTo>
                    <a:pt x="2042837" y="825500"/>
                  </a:lnTo>
                  <a:lnTo>
                    <a:pt x="2018182" y="787400"/>
                  </a:lnTo>
                  <a:lnTo>
                    <a:pt x="2009259" y="774700"/>
                  </a:lnTo>
                  <a:close/>
                </a:path>
                <a:path w="2792729" h="2781300">
                  <a:moveTo>
                    <a:pt x="1327729" y="952500"/>
                  </a:moveTo>
                  <a:lnTo>
                    <a:pt x="893187" y="952500"/>
                  </a:lnTo>
                  <a:lnTo>
                    <a:pt x="941001" y="965200"/>
                  </a:lnTo>
                  <a:lnTo>
                    <a:pt x="987427" y="990600"/>
                  </a:lnTo>
                  <a:lnTo>
                    <a:pt x="1032373" y="1016000"/>
                  </a:lnTo>
                  <a:lnTo>
                    <a:pt x="1075748" y="1041400"/>
                  </a:lnTo>
                  <a:lnTo>
                    <a:pt x="1117461" y="1066800"/>
                  </a:lnTo>
                  <a:lnTo>
                    <a:pt x="1157420" y="1104900"/>
                  </a:lnTo>
                  <a:lnTo>
                    <a:pt x="1195535" y="1130300"/>
                  </a:lnTo>
                  <a:lnTo>
                    <a:pt x="1231715" y="1168400"/>
                  </a:lnTo>
                  <a:lnTo>
                    <a:pt x="1265868" y="1206500"/>
                  </a:lnTo>
                  <a:lnTo>
                    <a:pt x="1297903" y="1244600"/>
                  </a:lnTo>
                  <a:lnTo>
                    <a:pt x="1327729" y="1282700"/>
                  </a:lnTo>
                  <a:lnTo>
                    <a:pt x="1327729" y="952500"/>
                  </a:lnTo>
                  <a:close/>
                </a:path>
                <a:path w="2792729" h="2781300">
                  <a:moveTo>
                    <a:pt x="1444217" y="457200"/>
                  </a:moveTo>
                  <a:lnTo>
                    <a:pt x="1345508" y="457200"/>
                  </a:lnTo>
                  <a:lnTo>
                    <a:pt x="1295569" y="469900"/>
                  </a:lnTo>
                  <a:lnTo>
                    <a:pt x="1491300" y="469900"/>
                  </a:lnTo>
                  <a:lnTo>
                    <a:pt x="1444217" y="457200"/>
                  </a:lnTo>
                  <a:close/>
                </a:path>
              </a:pathLst>
            </a:custGeom>
            <a:solidFill>
              <a:srgbClr val="FF6900"/>
            </a:solidFill>
            <a:ln>
              <a:solidFill>
                <a:srgbClr val="FF69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" name="object 4">
              <a:extLst>
                <a:ext uri="{FF2B5EF4-FFF2-40B4-BE49-F238E27FC236}">
                  <a16:creationId xmlns:a16="http://schemas.microsoft.com/office/drawing/2014/main" id="{B21F5DB9-0B81-45A2-90F7-D5FA7C823BB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2296" y="3677448"/>
              <a:ext cx="5990131" cy="1929773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F27305A-46C5-4CA3-9078-33EE124A0143}"/>
              </a:ext>
            </a:extLst>
          </p:cNvPr>
          <p:cNvSpPr txBox="1"/>
          <p:nvPr/>
        </p:nvSpPr>
        <p:spPr>
          <a:xfrm>
            <a:off x="8375299" y="5247199"/>
            <a:ext cx="3729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" action="ppaction://noaction"/>
              </a:rPr>
              <a:t>Libby@smartupacademy.org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" action="ppaction://noaction"/>
              </a:rPr>
              <a:t>Yonatan@smartupacademy.org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DE8F31-29EE-C685-2451-90C0CF1057F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A97A2C-67F7-247C-6390-FF2C8E2987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063" y="1425452"/>
            <a:ext cx="7308668" cy="5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015CA-DE1B-A211-37BB-369BCDB6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436" y="394001"/>
            <a:ext cx="10234415" cy="573875"/>
          </a:xfrm>
        </p:spPr>
        <p:txBody>
          <a:bodyPr/>
          <a:lstStyle/>
          <a:p>
            <a:r>
              <a:rPr lang="en-US" dirty="0"/>
              <a:t>Opster – The value of Growth Engines and a brand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6A47C3C-5F5D-4762-9BBC-00FB85507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437" y="1334307"/>
            <a:ext cx="10234415" cy="3400931"/>
          </a:xfrm>
        </p:spPr>
        <p:txBody>
          <a:bodyPr/>
          <a:lstStyle/>
          <a:p>
            <a:pPr marL="457200" indent="-457200">
              <a:spcAft>
                <a:spcPts val="1455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October of 2023 Elastic acquired Opster for its </a:t>
            </a:r>
            <a:r>
              <a:rPr lang="en-US" sz="2800" dirty="0" err="1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AutoOps</a:t>
            </a: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tools, content and brand </a:t>
            </a:r>
          </a:p>
          <a:p>
            <a:pPr marL="457200" indent="-457200">
              <a:spcAft>
                <a:spcPts val="1455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Integrating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Opster’s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AutoOps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tool into Elastics products, and making it available to its tech support engineers </a:t>
            </a:r>
          </a:p>
          <a:p>
            <a:pPr marL="457200" indent="-457200">
              <a:spcAft>
                <a:spcPts val="1455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 also took </a:t>
            </a:r>
            <a:r>
              <a:rPr lang="en-US" sz="2800" dirty="0" err="1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Opster’s</a:t>
            </a: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marketing team to recreate a “content </a:t>
            </a:r>
            <a:r>
              <a:rPr lang="en-US" dirty="0"/>
              <a:t>c</a:t>
            </a: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reation engine” to build high quality content for ElasticSearch </a:t>
            </a: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 </a:t>
            </a:r>
            <a:endParaRPr lang="en-US" sz="2800" dirty="0">
              <a:solidFill>
                <a:srgbClr val="0000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5A88B6-CA52-F997-B29B-94DBBFCC66A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334" b="1" i="0" kern="1200">
                <a:solidFill>
                  <a:srgbClr val="004B9B"/>
                </a:solidFill>
                <a:latin typeface="Comfortaa"/>
                <a:ea typeface="+mn-ea"/>
                <a:cs typeface="Comforta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</p:spTree>
    <p:extLst>
      <p:ext uri="{BB962C8B-B14F-4D97-AF65-F5344CB8AC3E}">
        <p14:creationId xmlns:p14="http://schemas.microsoft.com/office/powerpoint/2010/main" val="364112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F211C-342C-4272-83FA-0536A28E4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Engine – Customer Support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B600FD-1255-4D05-80C6-80FE1DD54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F8F07-E4E3-4BBA-8E25-31078AF8F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302" y="1242646"/>
            <a:ext cx="6330610" cy="5445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8D8AC6-06AC-4AC2-8A9A-4685C0807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939" y="376643"/>
            <a:ext cx="1515510" cy="343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657D78-8763-4640-89A9-7B722CD14B5A}"/>
              </a:ext>
            </a:extLst>
          </p:cNvPr>
          <p:cNvSpPr txBox="1"/>
          <p:nvPr/>
        </p:nvSpPr>
        <p:spPr>
          <a:xfrm>
            <a:off x="8050851" y="1242646"/>
            <a:ext cx="37965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year: mid 1990’s.  Before USB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problem:  difficult, long, and cumbersome installation on a PC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more units sold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more support people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we reached 4 support people we knew we needed a solution  </a:t>
            </a:r>
          </a:p>
        </p:txBody>
      </p:sp>
    </p:spTree>
    <p:extLst>
      <p:ext uri="{BB962C8B-B14F-4D97-AF65-F5344CB8AC3E}">
        <p14:creationId xmlns:p14="http://schemas.microsoft.com/office/powerpoint/2010/main" val="178424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7539-2198-4F96-85F3-FEDC7F0E1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9169032" cy="573875"/>
          </a:xfrm>
        </p:spPr>
        <p:txBody>
          <a:bodyPr/>
          <a:lstStyle/>
          <a:p>
            <a:r>
              <a:rPr lang="en-US" dirty="0"/>
              <a:t>Growth Engines – Apple iPhone vs Samsung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E5FD5-FB0C-45B1-9A49-4F5BFC3D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3652616"/>
            <a:ext cx="10303847" cy="223138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Who here bought a Samsung phone?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1100" dirty="0">
                <a:solidFill>
                  <a:srgbClr val="FF0000"/>
                </a:solidFill>
              </a:rPr>
              <a:t>Why did you choose the model you chose? </a:t>
            </a:r>
          </a:p>
          <a:p>
            <a:r>
              <a:rPr lang="en-US" sz="1100" dirty="0">
                <a:solidFill>
                  <a:srgbClr val="FF0000"/>
                </a:solidFill>
              </a:rPr>
              <a:t>How did you decide in which store to buy the phone?</a:t>
            </a:r>
          </a:p>
          <a:p>
            <a:r>
              <a:rPr lang="en-US" sz="1100" dirty="0">
                <a:solidFill>
                  <a:srgbClr val="FF0000"/>
                </a:solidFill>
              </a:rPr>
              <a:t>How did you decide when to time the purchase?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ED6B0-3633-4689-92D3-1C09CCC4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B7A747-7426-42E8-A4D4-253B61D93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814" y="1218300"/>
            <a:ext cx="1685925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9572A8-CB0C-4A08-B5B8-168B23837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004" y="1612859"/>
            <a:ext cx="3874351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0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7539-2198-4F96-85F3-FEDC7F0E1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9169032" cy="573875"/>
          </a:xfrm>
        </p:spPr>
        <p:txBody>
          <a:bodyPr/>
          <a:lstStyle/>
          <a:p>
            <a:r>
              <a:rPr lang="en-US" dirty="0"/>
              <a:t>Growth Engines – Apple iPhone vs Samsung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ED6B0-3633-4689-92D3-1C09CCC4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B7A747-7426-42E8-A4D4-253B61D93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847" y="1399212"/>
            <a:ext cx="1154356" cy="12521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9572A8-CB0C-4A08-B5B8-168B23837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609" y="1496175"/>
            <a:ext cx="2833172" cy="982242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2C58ACD-413E-40EE-8D11-A36919913E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159277"/>
              </p:ext>
            </p:extLst>
          </p:nvPr>
        </p:nvGraphicFramePr>
        <p:xfrm>
          <a:off x="1568450" y="3516313"/>
          <a:ext cx="8513763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8571591" imgH="2464506" progId="Word.Document.12">
                  <p:embed/>
                </p:oleObj>
              </mc:Choice>
              <mc:Fallback>
                <p:oleObj name="Document" r:id="rId4" imgW="8571591" imgH="24645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68450" y="3516313"/>
                        <a:ext cx="8513763" cy="243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83F2710-5C5A-4BAD-897C-B95C0B9FE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425551"/>
              </p:ext>
            </p:extLst>
          </p:nvPr>
        </p:nvGraphicFramePr>
        <p:xfrm>
          <a:off x="816610" y="2956071"/>
          <a:ext cx="10007698" cy="2988565"/>
        </p:xfrm>
        <a:graphic>
          <a:graphicData uri="http://schemas.openxmlformats.org/drawingml/2006/table">
            <a:tbl>
              <a:tblPr firstRow="1" firstCol="1" bandRow="1"/>
              <a:tblGrid>
                <a:gridCol w="3655219">
                  <a:extLst>
                    <a:ext uri="{9D8B030D-6E8A-4147-A177-3AD203B41FA5}">
                      <a16:colId xmlns:a16="http://schemas.microsoft.com/office/drawing/2014/main" val="1352598901"/>
                    </a:ext>
                  </a:extLst>
                </a:gridCol>
                <a:gridCol w="3167812">
                  <a:extLst>
                    <a:ext uri="{9D8B030D-6E8A-4147-A177-3AD203B41FA5}">
                      <a16:colId xmlns:a16="http://schemas.microsoft.com/office/drawing/2014/main" val="520955527"/>
                    </a:ext>
                  </a:extLst>
                </a:gridCol>
                <a:gridCol w="3184667">
                  <a:extLst>
                    <a:ext uri="{9D8B030D-6E8A-4147-A177-3AD203B41FA5}">
                      <a16:colId xmlns:a16="http://schemas.microsoft.com/office/drawing/2014/main" val="233734192"/>
                    </a:ext>
                  </a:extLst>
                </a:gridCol>
              </a:tblGrid>
              <a:tr h="342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1799" marR="4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Samsung</a:t>
                      </a:r>
                    </a:p>
                  </a:txBody>
                  <a:tcPr marL="41799" marR="4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Apple iPhone </a:t>
                      </a:r>
                    </a:p>
                  </a:txBody>
                  <a:tcPr marL="41799" marR="4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306278"/>
                  </a:ext>
                </a:extLst>
              </a:tr>
              <a:tr h="342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1799" marR="4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1799" marR="4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1799" marR="4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538472"/>
                  </a:ext>
                </a:extLst>
              </a:tr>
              <a:tr h="342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Unit sales in 2023</a:t>
                      </a:r>
                    </a:p>
                  </a:txBody>
                  <a:tcPr marL="41799" marR="4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271 million units</a:t>
                      </a:r>
                    </a:p>
                  </a:txBody>
                  <a:tcPr marL="41799" marR="4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238 million units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799" marR="4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766359"/>
                  </a:ext>
                </a:extLst>
              </a:tr>
              <a:tr h="342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Market share in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Q3 2023</a:t>
                      </a:r>
                    </a:p>
                  </a:txBody>
                  <a:tcPr marL="41799" marR="4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41799" marR="4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799" marR="4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522499"/>
                  </a:ext>
                </a:extLst>
              </a:tr>
              <a:tr h="701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Revenues from phones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 2022</a:t>
                      </a:r>
                    </a:p>
                  </a:txBody>
                  <a:tcPr marL="41799" marR="4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$246  billion in its mobile division </a:t>
                      </a:r>
                    </a:p>
                  </a:txBody>
                  <a:tcPr marL="41799" marR="4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Over half of $394 billion, say $200 billion </a:t>
                      </a:r>
                    </a:p>
                  </a:txBody>
                  <a:tcPr marL="41799" marR="4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11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58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7539-2198-4F96-85F3-FEDC7F0E1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9169032" cy="573875"/>
          </a:xfrm>
        </p:spPr>
        <p:txBody>
          <a:bodyPr/>
          <a:lstStyle/>
          <a:p>
            <a:r>
              <a:rPr lang="en-US" dirty="0"/>
              <a:t>Growth Engines – Apple iPhone vs Samsung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ED6B0-3633-4689-92D3-1C09CCC4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B7A747-7426-42E8-A4D4-253B61D93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847" y="1399212"/>
            <a:ext cx="1154356" cy="12521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9572A8-CB0C-4A08-B5B8-168B23837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609" y="1496175"/>
            <a:ext cx="2833172" cy="982242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2C58ACD-413E-40EE-8D11-A36919913E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68450" y="3516313"/>
          <a:ext cx="8513763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8571591" imgH="2464506" progId="Word.Document.12">
                  <p:embed/>
                </p:oleObj>
              </mc:Choice>
              <mc:Fallback>
                <p:oleObj name="Document" r:id="rId4" imgW="8571591" imgH="2464506" progId="Word.Documen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2C58ACD-413E-40EE-8D11-A36919913E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68450" y="3516313"/>
                        <a:ext cx="8513763" cy="243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83F2710-5C5A-4BAD-897C-B95C0B9FE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289858"/>
              </p:ext>
            </p:extLst>
          </p:nvPr>
        </p:nvGraphicFramePr>
        <p:xfrm>
          <a:off x="816610" y="2956071"/>
          <a:ext cx="10007698" cy="2988565"/>
        </p:xfrm>
        <a:graphic>
          <a:graphicData uri="http://schemas.openxmlformats.org/drawingml/2006/table">
            <a:tbl>
              <a:tblPr firstRow="1" firstCol="1" bandRow="1"/>
              <a:tblGrid>
                <a:gridCol w="3655219">
                  <a:extLst>
                    <a:ext uri="{9D8B030D-6E8A-4147-A177-3AD203B41FA5}">
                      <a16:colId xmlns:a16="http://schemas.microsoft.com/office/drawing/2014/main" val="1352598901"/>
                    </a:ext>
                  </a:extLst>
                </a:gridCol>
                <a:gridCol w="3167812">
                  <a:extLst>
                    <a:ext uri="{9D8B030D-6E8A-4147-A177-3AD203B41FA5}">
                      <a16:colId xmlns:a16="http://schemas.microsoft.com/office/drawing/2014/main" val="520955527"/>
                    </a:ext>
                  </a:extLst>
                </a:gridCol>
                <a:gridCol w="3184667">
                  <a:extLst>
                    <a:ext uri="{9D8B030D-6E8A-4147-A177-3AD203B41FA5}">
                      <a16:colId xmlns:a16="http://schemas.microsoft.com/office/drawing/2014/main" val="233734192"/>
                    </a:ext>
                  </a:extLst>
                </a:gridCol>
              </a:tblGrid>
              <a:tr h="342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1799" marR="4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Samsung</a:t>
                      </a:r>
                    </a:p>
                  </a:txBody>
                  <a:tcPr marL="41799" marR="4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Apple iPhone </a:t>
                      </a:r>
                    </a:p>
                  </a:txBody>
                  <a:tcPr marL="41799" marR="4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306278"/>
                  </a:ext>
                </a:extLst>
              </a:tr>
              <a:tr h="342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1799" marR="4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1799" marR="4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1799" marR="4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538472"/>
                  </a:ext>
                </a:extLst>
              </a:tr>
              <a:tr h="342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Share of the phone industry profits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766359"/>
                  </a:ext>
                </a:extLst>
              </a:tr>
              <a:tr h="342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Gross margin per phone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Less than 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Over 55%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522499"/>
                  </a:ext>
                </a:extLst>
              </a:tr>
              <a:tr h="701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Market capitalization August 2024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Less than $400 billion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$3.2 trillion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=  $3,200 billion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11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42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7539-2198-4F96-85F3-FEDC7F0E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Engine – Apple iPhone vs. Samsung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90E3BF-84FF-4E4C-B3B2-6B5C7BCDA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77" y="1199744"/>
            <a:ext cx="7342673" cy="430476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ED6B0-3633-4689-92D3-1C09CCC4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74470-E898-4DE7-B465-1093F75F3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900" y="5463006"/>
            <a:ext cx="5976354" cy="12897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B65EC0-482A-8C31-F02C-21FB9155A15D}"/>
              </a:ext>
            </a:extLst>
          </p:cNvPr>
          <p:cNvSpPr txBox="1"/>
          <p:nvPr/>
        </p:nvSpPr>
        <p:spPr>
          <a:xfrm>
            <a:off x="2371725" y="5923205"/>
            <a:ext cx="330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full selection on Apple’s site </a:t>
            </a:r>
          </a:p>
        </p:txBody>
      </p:sp>
    </p:spTree>
    <p:extLst>
      <p:ext uri="{BB962C8B-B14F-4D97-AF65-F5344CB8AC3E}">
        <p14:creationId xmlns:p14="http://schemas.microsoft.com/office/powerpoint/2010/main" val="194259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7539-2198-4F96-85F3-FEDC7F0E1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433468"/>
            <a:ext cx="9169032" cy="573875"/>
          </a:xfrm>
        </p:spPr>
        <p:txBody>
          <a:bodyPr/>
          <a:lstStyle/>
          <a:p>
            <a:r>
              <a:rPr lang="en-US" dirty="0"/>
              <a:t>Growth Engines – Apple iPhone vs Samsung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ED6B0-3633-4689-92D3-1C09CCC4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B7A747-7426-42E8-A4D4-253B61D93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331" y="1496175"/>
            <a:ext cx="1154356" cy="12521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9572A8-CB0C-4A08-B5B8-168B23837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410" y="1541308"/>
            <a:ext cx="2833172" cy="982242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2C58ACD-413E-40EE-8D11-A36919913E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68450" y="3516313"/>
          <a:ext cx="8513763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8571591" imgH="2464506" progId="Word.Document.12">
                  <p:embed/>
                </p:oleObj>
              </mc:Choice>
              <mc:Fallback>
                <p:oleObj name="Document" r:id="rId4" imgW="8571591" imgH="2464506" progId="Word.Documen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2C58ACD-413E-40EE-8D11-A36919913E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68450" y="3516313"/>
                        <a:ext cx="8513763" cy="243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83F2710-5C5A-4BAD-897C-B95C0B9FE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777484"/>
              </p:ext>
            </p:extLst>
          </p:nvPr>
        </p:nvGraphicFramePr>
        <p:xfrm>
          <a:off x="1175348" y="2854471"/>
          <a:ext cx="10735297" cy="3379916"/>
        </p:xfrm>
        <a:graphic>
          <a:graphicData uri="http://schemas.openxmlformats.org/drawingml/2006/table">
            <a:tbl>
              <a:tblPr firstRow="1" firstCol="1" bandRow="1"/>
              <a:tblGrid>
                <a:gridCol w="3544417">
                  <a:extLst>
                    <a:ext uri="{9D8B030D-6E8A-4147-A177-3AD203B41FA5}">
                      <a16:colId xmlns:a16="http://schemas.microsoft.com/office/drawing/2014/main" val="1352598901"/>
                    </a:ext>
                  </a:extLst>
                </a:gridCol>
                <a:gridCol w="3773307">
                  <a:extLst>
                    <a:ext uri="{9D8B030D-6E8A-4147-A177-3AD203B41FA5}">
                      <a16:colId xmlns:a16="http://schemas.microsoft.com/office/drawing/2014/main" val="520955527"/>
                    </a:ext>
                  </a:extLst>
                </a:gridCol>
                <a:gridCol w="3417573">
                  <a:extLst>
                    <a:ext uri="{9D8B030D-6E8A-4147-A177-3AD203B41FA5}">
                      <a16:colId xmlns:a16="http://schemas.microsoft.com/office/drawing/2014/main" val="233734192"/>
                    </a:ext>
                  </a:extLst>
                </a:gridCol>
              </a:tblGrid>
              <a:tr h="342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1799" marR="4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Samsung</a:t>
                      </a:r>
                    </a:p>
                  </a:txBody>
                  <a:tcPr marL="41799" marR="4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Apple iPhone </a:t>
                      </a:r>
                    </a:p>
                  </a:txBody>
                  <a:tcPr marL="41799" marR="4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306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1799" marR="4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1799" marR="4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1799" marR="41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538472"/>
                  </a:ext>
                </a:extLst>
              </a:tr>
              <a:tr h="342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models introduced each year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30-40 models: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Galaxy S, Galaxy Note, Galaxy A, Galaxy M, Galaxy Z Fold, Z Flip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ONE: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iPhone 15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Still selling older iPhone 14 and iPhone 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766359"/>
                  </a:ext>
                </a:extLst>
              </a:tr>
              <a:tr h="342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Price variation by store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Can vary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522499"/>
                  </a:ext>
                </a:extLst>
              </a:tr>
              <a:tr h="701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Price variation by dates or promotions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Can vary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11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10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7539-2198-4F96-85F3-FEDC7F0E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Engines in Operations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E5FD5-FB0C-45B1-9A49-4F5BFC3D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663089"/>
          </a:xfrm>
        </p:spPr>
        <p:txBody>
          <a:bodyPr/>
          <a:lstStyle/>
          <a:p>
            <a:r>
              <a:rPr lang="en-US" dirty="0" err="1"/>
              <a:t>Wolt</a:t>
            </a:r>
            <a:r>
              <a:rPr lang="en-US" dirty="0"/>
              <a:t> – Delivery persons are </a:t>
            </a:r>
            <a:r>
              <a:rPr lang="en-US" u="sng" dirty="0"/>
              <a:t>not</a:t>
            </a:r>
            <a:r>
              <a:rPr lang="en-US" dirty="0"/>
              <a:t> employees </a:t>
            </a:r>
          </a:p>
          <a:p>
            <a:pPr lvl="1"/>
            <a:r>
              <a:rPr lang="en-US" dirty="0"/>
              <a:t>They are called “</a:t>
            </a:r>
            <a:r>
              <a:rPr lang="en-US" dirty="0" err="1"/>
              <a:t>Wolt</a:t>
            </a:r>
            <a:r>
              <a:rPr lang="en-US" dirty="0"/>
              <a:t> Courier Partner” – “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you can earn money by delivering orders to local customers… when and where you want…. “</a:t>
            </a:r>
          </a:p>
          <a:p>
            <a:pPr lvl="1"/>
            <a:r>
              <a:rPr lang="en-US" dirty="0"/>
              <a:t>Flexible arrangement for </a:t>
            </a:r>
            <a:r>
              <a:rPr lang="en-US" dirty="0" err="1"/>
              <a:t>Wolt</a:t>
            </a:r>
            <a:r>
              <a:rPr lang="en-US" dirty="0"/>
              <a:t>, no fixed employment cost </a:t>
            </a:r>
          </a:p>
          <a:p>
            <a:pPr lvl="1"/>
            <a:r>
              <a:rPr lang="en-US" dirty="0"/>
              <a:t>Pay per delivery, no delivery no cost</a:t>
            </a:r>
          </a:p>
          <a:p>
            <a:pPr lvl="1"/>
            <a:r>
              <a:rPr lang="en-US" dirty="0"/>
              <a:t>No benefits, no medical insurance, no vacations, </a:t>
            </a:r>
            <a:br>
              <a:rPr lang="en-US" dirty="0"/>
            </a:br>
            <a:endParaRPr lang="en-US" dirty="0"/>
          </a:p>
          <a:p>
            <a:pPr algn="l"/>
            <a:r>
              <a:rPr lang="en-US" dirty="0"/>
              <a:t>Amazon Delivery Service Partner Program</a:t>
            </a:r>
          </a:p>
          <a:p>
            <a:pPr lvl="1" algn="l"/>
            <a:r>
              <a:rPr lang="en-US" b="0" i="0" dirty="0">
                <a:solidFill>
                  <a:srgbClr val="646C75"/>
                </a:solidFill>
                <a:effectLst/>
                <a:highlight>
                  <a:srgbClr val="FFFFFF"/>
                </a:highlight>
                <a:latin typeface="amz-ember-display"/>
              </a:rPr>
              <a:t>“Learn the basics about being the </a:t>
            </a:r>
            <a:r>
              <a:rPr lang="en-US" b="0" i="0" u="sng" dirty="0">
                <a:solidFill>
                  <a:srgbClr val="646C75"/>
                </a:solidFill>
                <a:effectLst/>
                <a:highlight>
                  <a:srgbClr val="FFFFFF"/>
                </a:highlight>
                <a:latin typeface="amz-ember-display"/>
              </a:rPr>
              <a:t>owner-operator</a:t>
            </a:r>
            <a:r>
              <a:rPr lang="en-US" b="0" i="0" dirty="0">
                <a:solidFill>
                  <a:srgbClr val="646C75"/>
                </a:solidFill>
                <a:effectLst/>
                <a:highlight>
                  <a:srgbClr val="FFFFFF"/>
                </a:highlight>
                <a:latin typeface="amz-ember-display"/>
              </a:rPr>
              <a:t> of your own Amazon delivery business.”  “</a:t>
            </a:r>
            <a:r>
              <a:rPr lang="en-US" dirty="0">
                <a:solidFill>
                  <a:srgbClr val="646C75"/>
                </a:solidFill>
                <a:highlight>
                  <a:srgbClr val="FFFFFF"/>
                </a:highlight>
                <a:latin typeface="amz-ember-display"/>
              </a:rPr>
              <a:t>Work as an independent contractor for Amazon”</a:t>
            </a:r>
          </a:p>
          <a:p>
            <a:pPr lvl="1" algn="l"/>
            <a:r>
              <a:rPr lang="en-US" dirty="0">
                <a:solidFill>
                  <a:srgbClr val="646C75"/>
                </a:solidFill>
                <a:highlight>
                  <a:srgbClr val="FFFFFF"/>
                </a:highlight>
                <a:latin typeface="amz-ember-display"/>
              </a:rPr>
              <a:t>“Set your own hours.  </a:t>
            </a:r>
            <a:r>
              <a:rPr lang="en-US" u="sng" dirty="0">
                <a:solidFill>
                  <a:srgbClr val="646C75"/>
                </a:solidFill>
                <a:highlight>
                  <a:srgbClr val="FFFFFF"/>
                </a:highlight>
                <a:latin typeface="amz-ember-display"/>
              </a:rPr>
              <a:t>Hire and manage employees </a:t>
            </a:r>
            <a:r>
              <a:rPr lang="en-US" dirty="0">
                <a:solidFill>
                  <a:srgbClr val="646C75"/>
                </a:solidFill>
                <a:highlight>
                  <a:srgbClr val="FFFFFF"/>
                </a:highlight>
                <a:latin typeface="amz-ember-display"/>
              </a:rPr>
              <a:t>and delivery shifts” </a:t>
            </a:r>
          </a:p>
          <a:p>
            <a:pPr lvl="1" algn="l"/>
            <a:r>
              <a:rPr lang="en-US" dirty="0">
                <a:solidFill>
                  <a:srgbClr val="646C75"/>
                </a:solidFill>
                <a:highlight>
                  <a:srgbClr val="FFFFFF"/>
                </a:highlight>
                <a:latin typeface="amz-ember-display"/>
              </a:rPr>
              <a:t>“Receive fixed monthly payments based on the volume of packages delivered”</a:t>
            </a:r>
          </a:p>
          <a:p>
            <a:pPr lvl="1" algn="l"/>
            <a:endParaRPr lang="en-US" dirty="0">
              <a:solidFill>
                <a:srgbClr val="646C75"/>
              </a:solidFill>
              <a:highlight>
                <a:srgbClr val="FFFFFF"/>
              </a:highlight>
              <a:latin typeface="amz-ember-display"/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ED6B0-3633-4689-92D3-1C09CCC4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74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7539-2198-4F96-85F3-FEDC7F0E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Engine in Operations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E5FD5-FB0C-45B1-9A49-4F5BFC3D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4784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Production and fulfillment operations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Manufacturing in Taiwan and warehousing in the USA – on the supplier </a:t>
            </a:r>
          </a:p>
          <a:p>
            <a:pPr lvl="1"/>
            <a:r>
              <a:rPr lang="en-US" dirty="0"/>
              <a:t>A contractor produced the box, materials and disks </a:t>
            </a:r>
          </a:p>
          <a:p>
            <a:pPr lvl="1"/>
            <a:r>
              <a:rPr lang="en-US" dirty="0"/>
              <a:t>The contractor got an order from </a:t>
            </a:r>
            <a:r>
              <a:rPr lang="en-US" dirty="0" err="1"/>
              <a:t>CardScan</a:t>
            </a:r>
            <a:r>
              <a:rPr lang="en-US" dirty="0"/>
              <a:t>, pulled scanners from supplier, assembled, and shipped </a:t>
            </a:r>
          </a:p>
          <a:p>
            <a:pPr lvl="1"/>
            <a:r>
              <a:rPr lang="en-US" dirty="0"/>
              <a:t>Only then </a:t>
            </a:r>
            <a:r>
              <a:rPr lang="en-US" dirty="0" err="1"/>
              <a:t>CardScan</a:t>
            </a:r>
            <a:r>
              <a:rPr lang="en-US" dirty="0"/>
              <a:t> Inc. paid for anything </a:t>
            </a:r>
          </a:p>
          <a:p>
            <a:pPr lvl="1"/>
            <a:r>
              <a:rPr lang="en-US" dirty="0" err="1"/>
              <a:t>CardScan</a:t>
            </a:r>
            <a:r>
              <a:rPr lang="en-US" dirty="0"/>
              <a:t> Inc. did not carry any inventory, or fixed costs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Retail operations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Moved to consignment and weekly payments based on actual sales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ED6B0-3633-4689-92D3-1C09CCC4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CFCFCA-DA6E-C0EE-8BE1-DC17B164F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939" y="376643"/>
            <a:ext cx="1515510" cy="34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4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7539-2198-4F96-85F3-FEDC7F0E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Engine in Operations - Collections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E5FD5-FB0C-45B1-9A49-4F5BFC3D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498598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At ZoomInfo we collected 99.3% of invoices every single year</a:t>
            </a:r>
          </a:p>
          <a:p>
            <a:pPr>
              <a:spcAft>
                <a:spcPts val="1200"/>
              </a:spcAft>
            </a:pPr>
            <a:r>
              <a:rPr lang="en-US" dirty="0"/>
              <a:t>Was accomplished by a single person – Donna Angelucci, even when the company approached $100m in sales </a:t>
            </a:r>
          </a:p>
          <a:p>
            <a:r>
              <a:rPr lang="en-US" dirty="0"/>
              <a:t>Process:</a:t>
            </a:r>
          </a:p>
          <a:p>
            <a:pPr lvl="1"/>
            <a:r>
              <a:rPr lang="en-US" dirty="0"/>
              <a:t>Sent constant reminders before the payment was due </a:t>
            </a:r>
          </a:p>
          <a:p>
            <a:pPr lvl="1"/>
            <a:r>
              <a:rPr lang="en-US" dirty="0"/>
              <a:t>Immediate follow up if payment was not received</a:t>
            </a:r>
          </a:p>
          <a:p>
            <a:pPr lvl="1"/>
            <a:r>
              <a:rPr lang="en-US" dirty="0"/>
              <a:t>Small customers could pay only with credit card, before an account was opened </a:t>
            </a:r>
          </a:p>
          <a:p>
            <a:pPr lvl="1"/>
            <a:r>
              <a:rPr lang="en-US" dirty="0"/>
              <a:t>Immediate escalation to the salesperson on non-paid bills </a:t>
            </a:r>
            <a:br>
              <a:rPr lang="en-US" dirty="0"/>
            </a:br>
            <a:r>
              <a:rPr lang="en-US" dirty="0"/>
              <a:t>(caught fraud)</a:t>
            </a:r>
          </a:p>
          <a:p>
            <a:pPr lvl="1"/>
            <a:r>
              <a:rPr lang="en-US" dirty="0"/>
              <a:t>Non-paying customers were shut down </a:t>
            </a:r>
          </a:p>
          <a:p>
            <a:pPr lvl="1"/>
            <a:r>
              <a:rPr lang="en-US" dirty="0"/>
              <a:t>Attention, follow up, attention, follow up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ED6B0-3633-4689-92D3-1C09CCC4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BAED3F4-59B9-851A-E094-3B919329DDD2}"/>
              </a:ext>
            </a:extLst>
          </p:cNvPr>
          <p:cNvGrpSpPr/>
          <p:nvPr/>
        </p:nvGrpSpPr>
        <p:grpSpPr>
          <a:xfrm>
            <a:off x="10067925" y="384781"/>
            <a:ext cx="1903565" cy="573875"/>
            <a:chOff x="4667807" y="7608292"/>
            <a:chExt cx="3514654" cy="942975"/>
          </a:xfrm>
        </p:grpSpPr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3AED88B9-C3B6-21DC-3D02-22D9DD32466C}"/>
                </a:ext>
              </a:extLst>
            </p:cNvPr>
            <p:cNvSpPr/>
            <p:nvPr/>
          </p:nvSpPr>
          <p:spPr>
            <a:xfrm>
              <a:off x="5875506" y="7873615"/>
              <a:ext cx="2306955" cy="429259"/>
            </a:xfrm>
            <a:custGeom>
              <a:avLst/>
              <a:gdLst/>
              <a:ahLst/>
              <a:cxnLst/>
              <a:rect l="l" t="t" r="r" b="b"/>
              <a:pathLst>
                <a:path w="2306954" h="429259">
                  <a:moveTo>
                    <a:pt x="272347" y="183900"/>
                  </a:moveTo>
                  <a:lnTo>
                    <a:pt x="197962" y="183900"/>
                  </a:lnTo>
                  <a:lnTo>
                    <a:pt x="0" y="369569"/>
                  </a:lnTo>
                  <a:lnTo>
                    <a:pt x="0" y="422866"/>
                  </a:lnTo>
                  <a:lnTo>
                    <a:pt x="275279" y="422866"/>
                  </a:lnTo>
                  <a:lnTo>
                    <a:pt x="275279" y="370742"/>
                  </a:lnTo>
                  <a:lnTo>
                    <a:pt x="76144" y="370742"/>
                  </a:lnTo>
                  <a:lnTo>
                    <a:pt x="272347" y="186245"/>
                  </a:lnTo>
                  <a:lnTo>
                    <a:pt x="272347" y="183900"/>
                  </a:lnTo>
                  <a:close/>
                </a:path>
                <a:path w="2306954" h="429259">
                  <a:moveTo>
                    <a:pt x="275279" y="333843"/>
                  </a:moveTo>
                  <a:lnTo>
                    <a:pt x="219637" y="333843"/>
                  </a:lnTo>
                  <a:lnTo>
                    <a:pt x="219637" y="370742"/>
                  </a:lnTo>
                  <a:lnTo>
                    <a:pt x="275279" y="370742"/>
                  </a:lnTo>
                  <a:lnTo>
                    <a:pt x="275279" y="333843"/>
                  </a:lnTo>
                  <a:close/>
                </a:path>
                <a:path w="2306954" h="429259">
                  <a:moveTo>
                    <a:pt x="272347" y="132948"/>
                  </a:moveTo>
                  <a:lnTo>
                    <a:pt x="3518" y="132948"/>
                  </a:lnTo>
                  <a:lnTo>
                    <a:pt x="3518" y="220213"/>
                  </a:lnTo>
                  <a:lnTo>
                    <a:pt x="59150" y="220213"/>
                  </a:lnTo>
                  <a:lnTo>
                    <a:pt x="59150" y="183900"/>
                  </a:lnTo>
                  <a:lnTo>
                    <a:pt x="272347" y="183900"/>
                  </a:lnTo>
                  <a:lnTo>
                    <a:pt x="272347" y="132948"/>
                  </a:lnTo>
                  <a:close/>
                </a:path>
                <a:path w="2306954" h="429259">
                  <a:moveTo>
                    <a:pt x="449221" y="127681"/>
                  </a:moveTo>
                  <a:lnTo>
                    <a:pt x="404916" y="134347"/>
                  </a:lnTo>
                  <a:lnTo>
                    <a:pt x="364942" y="153246"/>
                  </a:lnTo>
                  <a:lnTo>
                    <a:pt x="324273" y="193912"/>
                  </a:lnTo>
                  <a:lnTo>
                    <a:pt x="305377" y="233885"/>
                  </a:lnTo>
                  <a:lnTo>
                    <a:pt x="298702" y="278200"/>
                  </a:lnTo>
                  <a:lnTo>
                    <a:pt x="299463" y="293119"/>
                  </a:lnTo>
                  <a:lnTo>
                    <a:pt x="310419" y="336764"/>
                  </a:lnTo>
                  <a:lnTo>
                    <a:pt x="342630" y="384797"/>
                  </a:lnTo>
                  <a:lnTo>
                    <a:pt x="390658" y="417013"/>
                  </a:lnTo>
                  <a:lnTo>
                    <a:pt x="433979" y="427961"/>
                  </a:lnTo>
                  <a:lnTo>
                    <a:pt x="449221" y="428719"/>
                  </a:lnTo>
                  <a:lnTo>
                    <a:pt x="464140" y="427961"/>
                  </a:lnTo>
                  <a:lnTo>
                    <a:pt x="507796" y="417013"/>
                  </a:lnTo>
                  <a:lnTo>
                    <a:pt x="555823" y="384797"/>
                  </a:lnTo>
                  <a:lnTo>
                    <a:pt x="565457" y="373088"/>
                  </a:lnTo>
                  <a:lnTo>
                    <a:pt x="449221" y="373088"/>
                  </a:lnTo>
                  <a:lnTo>
                    <a:pt x="439698" y="372648"/>
                  </a:lnTo>
                  <a:lnTo>
                    <a:pt x="398674" y="357110"/>
                  </a:lnTo>
                  <a:lnTo>
                    <a:pt x="366062" y="315686"/>
                  </a:lnTo>
                  <a:lnTo>
                    <a:pt x="359033" y="279003"/>
                  </a:lnTo>
                  <a:lnTo>
                    <a:pt x="360790" y="260252"/>
                  </a:lnTo>
                  <a:lnTo>
                    <a:pt x="385022" y="212087"/>
                  </a:lnTo>
                  <a:lnTo>
                    <a:pt x="422630" y="188105"/>
                  </a:lnTo>
                  <a:lnTo>
                    <a:pt x="449808" y="183900"/>
                  </a:lnTo>
                  <a:lnTo>
                    <a:pt x="565942" y="183900"/>
                  </a:lnTo>
                  <a:lnTo>
                    <a:pt x="555823" y="171603"/>
                  </a:lnTo>
                  <a:lnTo>
                    <a:pt x="507796" y="139388"/>
                  </a:lnTo>
                  <a:lnTo>
                    <a:pt x="464222" y="128440"/>
                  </a:lnTo>
                  <a:lnTo>
                    <a:pt x="449221" y="127681"/>
                  </a:lnTo>
                  <a:close/>
                </a:path>
                <a:path w="2306954" h="429259">
                  <a:moveTo>
                    <a:pt x="565942" y="183900"/>
                  </a:moveTo>
                  <a:lnTo>
                    <a:pt x="449808" y="183900"/>
                  </a:lnTo>
                  <a:lnTo>
                    <a:pt x="459017" y="184431"/>
                  </a:lnTo>
                  <a:lnTo>
                    <a:pt x="468115" y="185952"/>
                  </a:lnTo>
                  <a:lnTo>
                    <a:pt x="508352" y="205764"/>
                  </a:lnTo>
                  <a:lnTo>
                    <a:pt x="534151" y="241887"/>
                  </a:lnTo>
                  <a:lnTo>
                    <a:pt x="541597" y="279003"/>
                  </a:lnTo>
                  <a:lnTo>
                    <a:pt x="539752" y="297563"/>
                  </a:lnTo>
                  <a:lnTo>
                    <a:pt x="520642" y="338747"/>
                  </a:lnTo>
                  <a:lnTo>
                    <a:pt x="484948" y="366051"/>
                  </a:lnTo>
                  <a:lnTo>
                    <a:pt x="449221" y="373088"/>
                  </a:lnTo>
                  <a:lnTo>
                    <a:pt x="565457" y="373088"/>
                  </a:lnTo>
                  <a:lnTo>
                    <a:pt x="588034" y="336764"/>
                  </a:lnTo>
                  <a:lnTo>
                    <a:pt x="598991" y="293119"/>
                  </a:lnTo>
                  <a:lnTo>
                    <a:pt x="599751" y="278200"/>
                  </a:lnTo>
                  <a:lnTo>
                    <a:pt x="598991" y="263282"/>
                  </a:lnTo>
                  <a:lnTo>
                    <a:pt x="596747" y="248474"/>
                  </a:lnTo>
                  <a:lnTo>
                    <a:pt x="593032" y="233759"/>
                  </a:lnTo>
                  <a:lnTo>
                    <a:pt x="588034" y="219626"/>
                  </a:lnTo>
                  <a:lnTo>
                    <a:pt x="574180" y="193912"/>
                  </a:lnTo>
                  <a:lnTo>
                    <a:pt x="565942" y="183900"/>
                  </a:lnTo>
                  <a:close/>
                </a:path>
                <a:path w="2306954" h="429259">
                  <a:moveTo>
                    <a:pt x="774290" y="127681"/>
                  </a:moveTo>
                  <a:lnTo>
                    <a:pt x="729975" y="134347"/>
                  </a:lnTo>
                  <a:lnTo>
                    <a:pt x="690000" y="153246"/>
                  </a:lnTo>
                  <a:lnTo>
                    <a:pt x="649331" y="193912"/>
                  </a:lnTo>
                  <a:lnTo>
                    <a:pt x="630435" y="233885"/>
                  </a:lnTo>
                  <a:lnTo>
                    <a:pt x="623761" y="278200"/>
                  </a:lnTo>
                  <a:lnTo>
                    <a:pt x="624521" y="293119"/>
                  </a:lnTo>
                  <a:lnTo>
                    <a:pt x="635478" y="336764"/>
                  </a:lnTo>
                  <a:lnTo>
                    <a:pt x="667689" y="384797"/>
                  </a:lnTo>
                  <a:lnTo>
                    <a:pt x="715716" y="417013"/>
                  </a:lnTo>
                  <a:lnTo>
                    <a:pt x="759042" y="427961"/>
                  </a:lnTo>
                  <a:lnTo>
                    <a:pt x="774290" y="428719"/>
                  </a:lnTo>
                  <a:lnTo>
                    <a:pt x="789532" y="427961"/>
                  </a:lnTo>
                  <a:lnTo>
                    <a:pt x="832854" y="417013"/>
                  </a:lnTo>
                  <a:lnTo>
                    <a:pt x="880881" y="384797"/>
                  </a:lnTo>
                  <a:lnTo>
                    <a:pt x="890515" y="373088"/>
                  </a:lnTo>
                  <a:lnTo>
                    <a:pt x="774290" y="373088"/>
                  </a:lnTo>
                  <a:lnTo>
                    <a:pt x="765090" y="372648"/>
                  </a:lnTo>
                  <a:lnTo>
                    <a:pt x="723732" y="357110"/>
                  </a:lnTo>
                  <a:lnTo>
                    <a:pt x="691120" y="315686"/>
                  </a:lnTo>
                  <a:lnTo>
                    <a:pt x="684091" y="279003"/>
                  </a:lnTo>
                  <a:lnTo>
                    <a:pt x="685848" y="260252"/>
                  </a:lnTo>
                  <a:lnTo>
                    <a:pt x="710080" y="212087"/>
                  </a:lnTo>
                  <a:lnTo>
                    <a:pt x="747689" y="188105"/>
                  </a:lnTo>
                  <a:lnTo>
                    <a:pt x="774866" y="183900"/>
                  </a:lnTo>
                  <a:lnTo>
                    <a:pt x="891000" y="183900"/>
                  </a:lnTo>
                  <a:lnTo>
                    <a:pt x="880881" y="171603"/>
                  </a:lnTo>
                  <a:lnTo>
                    <a:pt x="832854" y="139388"/>
                  </a:lnTo>
                  <a:lnTo>
                    <a:pt x="789285" y="128440"/>
                  </a:lnTo>
                  <a:lnTo>
                    <a:pt x="774290" y="127681"/>
                  </a:lnTo>
                  <a:close/>
                </a:path>
                <a:path w="2306954" h="429259">
                  <a:moveTo>
                    <a:pt x="891000" y="183900"/>
                  </a:moveTo>
                  <a:lnTo>
                    <a:pt x="774866" y="183900"/>
                  </a:lnTo>
                  <a:lnTo>
                    <a:pt x="784075" y="184431"/>
                  </a:lnTo>
                  <a:lnTo>
                    <a:pt x="793174" y="185952"/>
                  </a:lnTo>
                  <a:lnTo>
                    <a:pt x="833410" y="205764"/>
                  </a:lnTo>
                  <a:lnTo>
                    <a:pt x="859209" y="241887"/>
                  </a:lnTo>
                  <a:lnTo>
                    <a:pt x="866655" y="279003"/>
                  </a:lnTo>
                  <a:lnTo>
                    <a:pt x="864810" y="297563"/>
                  </a:lnTo>
                  <a:lnTo>
                    <a:pt x="845701" y="338747"/>
                  </a:lnTo>
                  <a:lnTo>
                    <a:pt x="810017" y="366051"/>
                  </a:lnTo>
                  <a:lnTo>
                    <a:pt x="774290" y="373088"/>
                  </a:lnTo>
                  <a:lnTo>
                    <a:pt x="890515" y="373088"/>
                  </a:lnTo>
                  <a:lnTo>
                    <a:pt x="913092" y="336764"/>
                  </a:lnTo>
                  <a:lnTo>
                    <a:pt x="924049" y="293119"/>
                  </a:lnTo>
                  <a:lnTo>
                    <a:pt x="924809" y="278200"/>
                  </a:lnTo>
                  <a:lnTo>
                    <a:pt x="924049" y="263282"/>
                  </a:lnTo>
                  <a:lnTo>
                    <a:pt x="921805" y="248474"/>
                  </a:lnTo>
                  <a:lnTo>
                    <a:pt x="918090" y="233759"/>
                  </a:lnTo>
                  <a:lnTo>
                    <a:pt x="913092" y="219626"/>
                  </a:lnTo>
                  <a:lnTo>
                    <a:pt x="899238" y="193912"/>
                  </a:lnTo>
                  <a:lnTo>
                    <a:pt x="891000" y="183900"/>
                  </a:lnTo>
                  <a:close/>
                </a:path>
                <a:path w="2306954" h="429259">
                  <a:moveTo>
                    <a:pt x="1017351" y="133535"/>
                  </a:moveTo>
                  <a:lnTo>
                    <a:pt x="959949" y="133535"/>
                  </a:lnTo>
                  <a:lnTo>
                    <a:pt x="959949" y="422866"/>
                  </a:lnTo>
                  <a:lnTo>
                    <a:pt x="1017937" y="422866"/>
                  </a:lnTo>
                  <a:lnTo>
                    <a:pt x="1017937" y="260630"/>
                  </a:lnTo>
                  <a:lnTo>
                    <a:pt x="1019135" y="241293"/>
                  </a:lnTo>
                  <a:lnTo>
                    <a:pt x="1036670" y="198548"/>
                  </a:lnTo>
                  <a:lnTo>
                    <a:pt x="1072255" y="179355"/>
                  </a:lnTo>
                  <a:lnTo>
                    <a:pt x="1087631" y="178046"/>
                  </a:lnTo>
                  <a:lnTo>
                    <a:pt x="1192130" y="178046"/>
                  </a:lnTo>
                  <a:lnTo>
                    <a:pt x="1185998" y="167341"/>
                  </a:lnTo>
                  <a:lnTo>
                    <a:pt x="1185663" y="166916"/>
                  </a:lnTo>
                  <a:lnTo>
                    <a:pt x="1017351" y="166916"/>
                  </a:lnTo>
                  <a:lnTo>
                    <a:pt x="1017351" y="133535"/>
                  </a:lnTo>
                  <a:close/>
                </a:path>
                <a:path w="2306954" h="429259">
                  <a:moveTo>
                    <a:pt x="1192130" y="178046"/>
                  </a:moveTo>
                  <a:lnTo>
                    <a:pt x="1087631" y="178046"/>
                  </a:lnTo>
                  <a:lnTo>
                    <a:pt x="1103214" y="179245"/>
                  </a:lnTo>
                  <a:lnTo>
                    <a:pt x="1116549" y="182804"/>
                  </a:lnTo>
                  <a:lnTo>
                    <a:pt x="1147590" y="219341"/>
                  </a:lnTo>
                  <a:lnTo>
                    <a:pt x="1151472" y="248913"/>
                  </a:lnTo>
                  <a:lnTo>
                    <a:pt x="1151472" y="422866"/>
                  </a:lnTo>
                  <a:lnTo>
                    <a:pt x="1210036" y="422866"/>
                  </a:lnTo>
                  <a:lnTo>
                    <a:pt x="1210036" y="258285"/>
                  </a:lnTo>
                  <a:lnTo>
                    <a:pt x="1211236" y="239726"/>
                  </a:lnTo>
                  <a:lnTo>
                    <a:pt x="1228779" y="198548"/>
                  </a:lnTo>
                  <a:lnTo>
                    <a:pt x="1263869" y="179850"/>
                  </a:lnTo>
                  <a:lnTo>
                    <a:pt x="1278568" y="178633"/>
                  </a:lnTo>
                  <a:lnTo>
                    <a:pt x="1192466" y="178633"/>
                  </a:lnTo>
                  <a:lnTo>
                    <a:pt x="1192130" y="178046"/>
                  </a:lnTo>
                  <a:close/>
                </a:path>
                <a:path w="2306954" h="429259">
                  <a:moveTo>
                    <a:pt x="1286767" y="127681"/>
                  </a:moveTo>
                  <a:lnTo>
                    <a:pt x="1243771" y="135584"/>
                  </a:lnTo>
                  <a:lnTo>
                    <a:pt x="1209087" y="157768"/>
                  </a:lnTo>
                  <a:lnTo>
                    <a:pt x="1192466" y="178633"/>
                  </a:lnTo>
                  <a:lnTo>
                    <a:pt x="1278568" y="178633"/>
                  </a:lnTo>
                  <a:lnTo>
                    <a:pt x="1294497" y="179941"/>
                  </a:lnTo>
                  <a:lnTo>
                    <a:pt x="1328346" y="199135"/>
                  </a:lnTo>
                  <a:lnTo>
                    <a:pt x="1343179" y="237101"/>
                  </a:lnTo>
                  <a:lnTo>
                    <a:pt x="1344168" y="253018"/>
                  </a:lnTo>
                  <a:lnTo>
                    <a:pt x="1344168" y="422866"/>
                  </a:lnTo>
                  <a:lnTo>
                    <a:pt x="1403904" y="422866"/>
                  </a:lnTo>
                  <a:lnTo>
                    <a:pt x="1403864" y="248913"/>
                  </a:lnTo>
                  <a:lnTo>
                    <a:pt x="1396878" y="199721"/>
                  </a:lnTo>
                  <a:lnTo>
                    <a:pt x="1375204" y="161063"/>
                  </a:lnTo>
                  <a:lnTo>
                    <a:pt x="1338304" y="136467"/>
                  </a:lnTo>
                  <a:lnTo>
                    <a:pt x="1299926" y="127900"/>
                  </a:lnTo>
                  <a:lnTo>
                    <a:pt x="1286767" y="127681"/>
                  </a:lnTo>
                  <a:close/>
                </a:path>
                <a:path w="2306954" h="429259">
                  <a:moveTo>
                    <a:pt x="1099935" y="127681"/>
                  </a:moveTo>
                  <a:lnTo>
                    <a:pt x="1051318" y="138215"/>
                  </a:lnTo>
                  <a:lnTo>
                    <a:pt x="1017351" y="166916"/>
                  </a:lnTo>
                  <a:lnTo>
                    <a:pt x="1185663" y="166916"/>
                  </a:lnTo>
                  <a:lnTo>
                    <a:pt x="1145724" y="135337"/>
                  </a:lnTo>
                  <a:lnTo>
                    <a:pt x="1099935" y="127681"/>
                  </a:lnTo>
                  <a:close/>
                </a:path>
                <a:path w="2306954" h="429259">
                  <a:moveTo>
                    <a:pt x="1484729" y="5853"/>
                  </a:moveTo>
                  <a:lnTo>
                    <a:pt x="1474185" y="5853"/>
                  </a:lnTo>
                  <a:lnTo>
                    <a:pt x="1468918" y="7025"/>
                  </a:lnTo>
                  <a:lnTo>
                    <a:pt x="1458374" y="10544"/>
                  </a:lnTo>
                  <a:lnTo>
                    <a:pt x="1453693" y="13465"/>
                  </a:lnTo>
                  <a:lnTo>
                    <a:pt x="1450175" y="17570"/>
                  </a:lnTo>
                  <a:lnTo>
                    <a:pt x="1446071" y="21077"/>
                  </a:lnTo>
                  <a:lnTo>
                    <a:pt x="1443149" y="25768"/>
                  </a:lnTo>
                  <a:lnTo>
                    <a:pt x="1441390" y="31035"/>
                  </a:lnTo>
                  <a:lnTo>
                    <a:pt x="1439045" y="35726"/>
                  </a:lnTo>
                  <a:lnTo>
                    <a:pt x="1438458" y="41579"/>
                  </a:lnTo>
                  <a:lnTo>
                    <a:pt x="1438458" y="52124"/>
                  </a:lnTo>
                  <a:lnTo>
                    <a:pt x="1463641" y="84918"/>
                  </a:lnTo>
                  <a:lnTo>
                    <a:pt x="1468332" y="87264"/>
                  </a:lnTo>
                  <a:lnTo>
                    <a:pt x="1474185" y="87850"/>
                  </a:lnTo>
                  <a:lnTo>
                    <a:pt x="1485316" y="87850"/>
                  </a:lnTo>
                  <a:lnTo>
                    <a:pt x="1509325" y="76133"/>
                  </a:lnTo>
                  <a:lnTo>
                    <a:pt x="1513430" y="72626"/>
                  </a:lnTo>
                  <a:lnTo>
                    <a:pt x="1516362" y="67935"/>
                  </a:lnTo>
                  <a:lnTo>
                    <a:pt x="1518110" y="62668"/>
                  </a:lnTo>
                  <a:lnTo>
                    <a:pt x="1520456" y="57977"/>
                  </a:lnTo>
                  <a:lnTo>
                    <a:pt x="1521042" y="52124"/>
                  </a:lnTo>
                  <a:lnTo>
                    <a:pt x="1521042" y="41579"/>
                  </a:lnTo>
                  <a:lnTo>
                    <a:pt x="1495860" y="8785"/>
                  </a:lnTo>
                  <a:lnTo>
                    <a:pt x="1490582" y="6439"/>
                  </a:lnTo>
                  <a:lnTo>
                    <a:pt x="1484729" y="5853"/>
                  </a:lnTo>
                  <a:close/>
                </a:path>
                <a:path w="2306954" h="429259">
                  <a:moveTo>
                    <a:pt x="1508749" y="133535"/>
                  </a:moveTo>
                  <a:lnTo>
                    <a:pt x="1450175" y="133535"/>
                  </a:lnTo>
                  <a:lnTo>
                    <a:pt x="1450175" y="422866"/>
                  </a:lnTo>
                  <a:lnTo>
                    <a:pt x="1508749" y="422866"/>
                  </a:lnTo>
                  <a:lnTo>
                    <a:pt x="1508749" y="133535"/>
                  </a:lnTo>
                  <a:close/>
                </a:path>
                <a:path w="2306954" h="429259">
                  <a:moveTo>
                    <a:pt x="1615929" y="133535"/>
                  </a:moveTo>
                  <a:lnTo>
                    <a:pt x="1559114" y="133535"/>
                  </a:lnTo>
                  <a:lnTo>
                    <a:pt x="1559114" y="422866"/>
                  </a:lnTo>
                  <a:lnTo>
                    <a:pt x="1617102" y="422866"/>
                  </a:lnTo>
                  <a:lnTo>
                    <a:pt x="1617102" y="262976"/>
                  </a:lnTo>
                  <a:lnTo>
                    <a:pt x="1617439" y="253858"/>
                  </a:lnTo>
                  <a:lnTo>
                    <a:pt x="1629839" y="213485"/>
                  </a:lnTo>
                  <a:lnTo>
                    <a:pt x="1663949" y="183900"/>
                  </a:lnTo>
                  <a:lnTo>
                    <a:pt x="1694995" y="178046"/>
                  </a:lnTo>
                  <a:lnTo>
                    <a:pt x="1808387" y="178046"/>
                  </a:lnTo>
                  <a:lnTo>
                    <a:pt x="1805293" y="173366"/>
                  </a:lnTo>
                  <a:lnTo>
                    <a:pt x="1615929" y="173366"/>
                  </a:lnTo>
                  <a:lnTo>
                    <a:pt x="1615929" y="133535"/>
                  </a:lnTo>
                  <a:close/>
                </a:path>
                <a:path w="2306954" h="429259">
                  <a:moveTo>
                    <a:pt x="1808387" y="178046"/>
                  </a:moveTo>
                  <a:lnTo>
                    <a:pt x="1694995" y="178046"/>
                  </a:lnTo>
                  <a:lnTo>
                    <a:pt x="1711996" y="179712"/>
                  </a:lnTo>
                  <a:lnTo>
                    <a:pt x="1726913" y="183904"/>
                  </a:lnTo>
                  <a:lnTo>
                    <a:pt x="1758170" y="212266"/>
                  </a:lnTo>
                  <a:lnTo>
                    <a:pt x="1768794" y="259458"/>
                  </a:lnTo>
                  <a:lnTo>
                    <a:pt x="1768794" y="422866"/>
                  </a:lnTo>
                  <a:lnTo>
                    <a:pt x="1827357" y="422866"/>
                  </a:lnTo>
                  <a:lnTo>
                    <a:pt x="1827343" y="253858"/>
                  </a:lnTo>
                  <a:lnTo>
                    <a:pt x="1822996" y="214415"/>
                  </a:lnTo>
                  <a:lnTo>
                    <a:pt x="1809646" y="179951"/>
                  </a:lnTo>
                  <a:lnTo>
                    <a:pt x="1808387" y="178046"/>
                  </a:lnTo>
                  <a:close/>
                </a:path>
                <a:path w="2306954" h="429259">
                  <a:moveTo>
                    <a:pt x="1708461" y="127095"/>
                  </a:moveTo>
                  <a:lnTo>
                    <a:pt x="1668795" y="133535"/>
                  </a:lnTo>
                  <a:lnTo>
                    <a:pt x="1634158" y="153665"/>
                  </a:lnTo>
                  <a:lnTo>
                    <a:pt x="1615929" y="173366"/>
                  </a:lnTo>
                  <a:lnTo>
                    <a:pt x="1805293" y="173366"/>
                  </a:lnTo>
                  <a:lnTo>
                    <a:pt x="1778308" y="146273"/>
                  </a:lnTo>
                  <a:lnTo>
                    <a:pt x="1733799" y="129289"/>
                  </a:lnTo>
                  <a:lnTo>
                    <a:pt x="1708461" y="127095"/>
                  </a:lnTo>
                  <a:close/>
                </a:path>
                <a:path w="2306954" h="429259">
                  <a:moveTo>
                    <a:pt x="2155347" y="128268"/>
                  </a:moveTo>
                  <a:lnTo>
                    <a:pt x="2110464" y="134934"/>
                  </a:lnTo>
                  <a:lnTo>
                    <a:pt x="2070481" y="153832"/>
                  </a:lnTo>
                  <a:lnTo>
                    <a:pt x="2029808" y="194498"/>
                  </a:lnTo>
                  <a:lnTo>
                    <a:pt x="2010908" y="234224"/>
                  </a:lnTo>
                  <a:lnTo>
                    <a:pt x="2004242" y="278787"/>
                  </a:lnTo>
                  <a:lnTo>
                    <a:pt x="2005013" y="293786"/>
                  </a:lnTo>
                  <a:lnTo>
                    <a:pt x="2015949" y="337350"/>
                  </a:lnTo>
                  <a:lnTo>
                    <a:pt x="2048389" y="384870"/>
                  </a:lnTo>
                  <a:lnTo>
                    <a:pt x="2096197" y="417013"/>
                  </a:lnTo>
                  <a:lnTo>
                    <a:pt x="2140092" y="427961"/>
                  </a:lnTo>
                  <a:lnTo>
                    <a:pt x="2155347" y="428719"/>
                  </a:lnTo>
                  <a:lnTo>
                    <a:pt x="2170605" y="427961"/>
                  </a:lnTo>
                  <a:lnTo>
                    <a:pt x="2214508" y="417013"/>
                  </a:lnTo>
                  <a:lnTo>
                    <a:pt x="2262531" y="385086"/>
                  </a:lnTo>
                  <a:lnTo>
                    <a:pt x="2271041" y="374836"/>
                  </a:lnTo>
                  <a:lnTo>
                    <a:pt x="2155347" y="374836"/>
                  </a:lnTo>
                  <a:lnTo>
                    <a:pt x="2146030" y="374380"/>
                  </a:lnTo>
                  <a:lnTo>
                    <a:pt x="2109744" y="362696"/>
                  </a:lnTo>
                  <a:lnTo>
                    <a:pt x="2077597" y="331790"/>
                  </a:lnTo>
                  <a:lnTo>
                    <a:pt x="2062227" y="277691"/>
                  </a:lnTo>
                  <a:lnTo>
                    <a:pt x="2063984" y="258609"/>
                  </a:lnTo>
                  <a:lnTo>
                    <a:pt x="2082677" y="216578"/>
                  </a:lnTo>
                  <a:lnTo>
                    <a:pt x="2117862" y="189177"/>
                  </a:lnTo>
                  <a:lnTo>
                    <a:pt x="2154761" y="181565"/>
                  </a:lnTo>
                  <a:lnTo>
                    <a:pt x="2270246" y="181565"/>
                  </a:lnTo>
                  <a:lnTo>
                    <a:pt x="2262531" y="172189"/>
                  </a:lnTo>
                  <a:lnTo>
                    <a:pt x="2214508" y="139974"/>
                  </a:lnTo>
                  <a:lnTo>
                    <a:pt x="2170605" y="129026"/>
                  </a:lnTo>
                  <a:lnTo>
                    <a:pt x="2155347" y="128268"/>
                  </a:lnTo>
                  <a:close/>
                </a:path>
                <a:path w="2306954" h="429259">
                  <a:moveTo>
                    <a:pt x="2015949" y="0"/>
                  </a:moveTo>
                  <a:lnTo>
                    <a:pt x="2001897" y="0"/>
                  </a:lnTo>
                  <a:lnTo>
                    <a:pt x="1987757" y="337"/>
                  </a:lnTo>
                  <a:lnTo>
                    <a:pt x="1945668" y="5853"/>
                  </a:lnTo>
                  <a:lnTo>
                    <a:pt x="1910528" y="25182"/>
                  </a:lnTo>
                  <a:lnTo>
                    <a:pt x="1891785" y="60909"/>
                  </a:lnTo>
                  <a:lnTo>
                    <a:pt x="1886023" y="103080"/>
                  </a:lnTo>
                  <a:lnTo>
                    <a:pt x="1885932" y="133535"/>
                  </a:lnTo>
                  <a:lnTo>
                    <a:pt x="1834970" y="133535"/>
                  </a:lnTo>
                  <a:lnTo>
                    <a:pt x="1834970" y="185659"/>
                  </a:lnTo>
                  <a:lnTo>
                    <a:pt x="1885345" y="185659"/>
                  </a:lnTo>
                  <a:lnTo>
                    <a:pt x="1885345" y="422866"/>
                  </a:lnTo>
                  <a:lnTo>
                    <a:pt x="1942160" y="422866"/>
                  </a:lnTo>
                  <a:lnTo>
                    <a:pt x="1942160" y="185072"/>
                  </a:lnTo>
                  <a:lnTo>
                    <a:pt x="2010095" y="185072"/>
                  </a:lnTo>
                  <a:lnTo>
                    <a:pt x="2010095" y="132948"/>
                  </a:lnTo>
                  <a:lnTo>
                    <a:pt x="1942160" y="132948"/>
                  </a:lnTo>
                  <a:lnTo>
                    <a:pt x="1942279" y="108799"/>
                  </a:lnTo>
                  <a:lnTo>
                    <a:pt x="1948600" y="70280"/>
                  </a:lnTo>
                  <a:lnTo>
                    <a:pt x="1972610" y="55642"/>
                  </a:lnTo>
                  <a:lnTo>
                    <a:pt x="1980958" y="54533"/>
                  </a:lnTo>
                  <a:lnTo>
                    <a:pt x="1989305" y="53809"/>
                  </a:lnTo>
                  <a:lnTo>
                    <a:pt x="1997653" y="53415"/>
                  </a:lnTo>
                  <a:lnTo>
                    <a:pt x="2006001" y="53296"/>
                  </a:lnTo>
                  <a:lnTo>
                    <a:pt x="2015949" y="53296"/>
                  </a:lnTo>
                  <a:lnTo>
                    <a:pt x="2015949" y="0"/>
                  </a:lnTo>
                  <a:close/>
                </a:path>
                <a:path w="2306954" h="429259">
                  <a:moveTo>
                    <a:pt x="2270246" y="181565"/>
                  </a:moveTo>
                  <a:lnTo>
                    <a:pt x="2154761" y="181565"/>
                  </a:lnTo>
                  <a:lnTo>
                    <a:pt x="2164317" y="182094"/>
                  </a:lnTo>
                  <a:lnTo>
                    <a:pt x="2173651" y="183612"/>
                  </a:lnTo>
                  <a:lnTo>
                    <a:pt x="2214973" y="203428"/>
                  </a:lnTo>
                  <a:lnTo>
                    <a:pt x="2243686" y="246243"/>
                  </a:lnTo>
                  <a:lnTo>
                    <a:pt x="2248861" y="274513"/>
                  </a:lnTo>
                  <a:lnTo>
                    <a:pt x="2248330" y="288818"/>
                  </a:lnTo>
                  <a:lnTo>
                    <a:pt x="2233027" y="332377"/>
                  </a:lnTo>
                  <a:lnTo>
                    <a:pt x="2200366" y="363281"/>
                  </a:lnTo>
                  <a:lnTo>
                    <a:pt x="2155347" y="374836"/>
                  </a:lnTo>
                  <a:lnTo>
                    <a:pt x="2271041" y="374836"/>
                  </a:lnTo>
                  <a:lnTo>
                    <a:pt x="2294746" y="337350"/>
                  </a:lnTo>
                  <a:lnTo>
                    <a:pt x="2305698" y="293705"/>
                  </a:lnTo>
                  <a:lnTo>
                    <a:pt x="2306453" y="278787"/>
                  </a:lnTo>
                  <a:lnTo>
                    <a:pt x="2305682" y="263786"/>
                  </a:lnTo>
                  <a:lnTo>
                    <a:pt x="2303454" y="249060"/>
                  </a:lnTo>
                  <a:lnTo>
                    <a:pt x="2299787" y="234471"/>
                  </a:lnTo>
                  <a:lnTo>
                    <a:pt x="2294746" y="220213"/>
                  </a:lnTo>
                  <a:lnTo>
                    <a:pt x="2280888" y="194498"/>
                  </a:lnTo>
                  <a:lnTo>
                    <a:pt x="2270246" y="1815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554492"/>
              <a:endParaRPr sz="1092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8" name="object 6">
              <a:extLst>
                <a:ext uri="{FF2B5EF4-FFF2-40B4-BE49-F238E27FC236}">
                  <a16:creationId xmlns:a16="http://schemas.microsoft.com/office/drawing/2014/main" id="{21CF5CEB-BC9C-AA0C-5882-1F98E93E68CC}"/>
                </a:ext>
              </a:extLst>
            </p:cNvPr>
            <p:cNvGrpSpPr/>
            <p:nvPr/>
          </p:nvGrpSpPr>
          <p:grpSpPr>
            <a:xfrm>
              <a:off x="4667807" y="7608292"/>
              <a:ext cx="942975" cy="942975"/>
              <a:chOff x="4667807" y="7608292"/>
              <a:chExt cx="942975" cy="942975"/>
            </a:xfrm>
          </p:grpSpPr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BFA41066-510E-93D7-A021-B92448ADFB12}"/>
                  </a:ext>
                </a:extLst>
              </p:cNvPr>
              <p:cNvSpPr/>
              <p:nvPr/>
            </p:nvSpPr>
            <p:spPr>
              <a:xfrm>
                <a:off x="4667807" y="7608292"/>
                <a:ext cx="942975" cy="942975"/>
              </a:xfrm>
              <a:custGeom>
                <a:avLst/>
                <a:gdLst/>
                <a:ahLst/>
                <a:cxnLst/>
                <a:rect l="l" t="t" r="r" b="b"/>
                <a:pathLst>
                  <a:path w="942975" h="942975">
                    <a:moveTo>
                      <a:pt x="831681" y="0"/>
                    </a:moveTo>
                    <a:lnTo>
                      <a:pt x="110698" y="0"/>
                    </a:lnTo>
                    <a:lnTo>
                      <a:pt x="67705" y="8731"/>
                    </a:lnTo>
                    <a:lnTo>
                      <a:pt x="32508" y="32508"/>
                    </a:lnTo>
                    <a:lnTo>
                      <a:pt x="8731" y="67705"/>
                    </a:lnTo>
                    <a:lnTo>
                      <a:pt x="0" y="110698"/>
                    </a:lnTo>
                    <a:lnTo>
                      <a:pt x="0" y="831681"/>
                    </a:lnTo>
                    <a:lnTo>
                      <a:pt x="8731" y="874678"/>
                    </a:lnTo>
                    <a:lnTo>
                      <a:pt x="32508" y="909875"/>
                    </a:lnTo>
                    <a:lnTo>
                      <a:pt x="67705" y="933649"/>
                    </a:lnTo>
                    <a:lnTo>
                      <a:pt x="110698" y="942379"/>
                    </a:lnTo>
                    <a:lnTo>
                      <a:pt x="831681" y="942379"/>
                    </a:lnTo>
                    <a:lnTo>
                      <a:pt x="874674" y="933649"/>
                    </a:lnTo>
                    <a:lnTo>
                      <a:pt x="909871" y="909875"/>
                    </a:lnTo>
                    <a:lnTo>
                      <a:pt x="933648" y="874678"/>
                    </a:lnTo>
                    <a:lnTo>
                      <a:pt x="942379" y="831681"/>
                    </a:lnTo>
                    <a:lnTo>
                      <a:pt x="942379" y="110698"/>
                    </a:lnTo>
                    <a:lnTo>
                      <a:pt x="933648" y="67705"/>
                    </a:lnTo>
                    <a:lnTo>
                      <a:pt x="909871" y="32508"/>
                    </a:lnTo>
                    <a:lnTo>
                      <a:pt x="874674" y="8731"/>
                    </a:lnTo>
                    <a:lnTo>
                      <a:pt x="831681" y="0"/>
                    </a:lnTo>
                    <a:close/>
                  </a:path>
                </a:pathLst>
              </a:custGeom>
              <a:solidFill>
                <a:srgbClr val="F54238"/>
              </a:solidFill>
            </p:spPr>
            <p:txBody>
              <a:bodyPr wrap="square" lIns="0" tIns="0" rIns="0" bIns="0" rtlCol="0"/>
              <a:lstStyle/>
              <a:p>
                <a:pPr defTabSz="554492"/>
                <a:endParaRPr sz="1092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object 8">
                <a:extLst>
                  <a:ext uri="{FF2B5EF4-FFF2-40B4-BE49-F238E27FC236}">
                    <a16:creationId xmlns:a16="http://schemas.microsoft.com/office/drawing/2014/main" id="{F7444FA1-F7FC-BEE4-5732-4CEDA759F657}"/>
                  </a:ext>
                </a:extLst>
              </p:cNvPr>
              <p:cNvSpPr/>
              <p:nvPr/>
            </p:nvSpPr>
            <p:spPr>
              <a:xfrm>
                <a:off x="4924342" y="7865413"/>
                <a:ext cx="429895" cy="429259"/>
              </a:xfrm>
              <a:custGeom>
                <a:avLst/>
                <a:gdLst/>
                <a:ahLst/>
                <a:cxnLst/>
                <a:rect l="l" t="t" r="r" b="b"/>
                <a:pathLst>
                  <a:path w="429895" h="429259">
                    <a:moveTo>
                      <a:pt x="425212" y="307488"/>
                    </a:moveTo>
                    <a:lnTo>
                      <a:pt x="387140" y="307488"/>
                    </a:lnTo>
                    <a:lnTo>
                      <a:pt x="383632" y="311006"/>
                    </a:lnTo>
                    <a:lnTo>
                      <a:pt x="383632" y="383632"/>
                    </a:lnTo>
                    <a:lnTo>
                      <a:pt x="199135" y="383632"/>
                    </a:lnTo>
                    <a:lnTo>
                      <a:pt x="195617" y="387140"/>
                    </a:lnTo>
                    <a:lnTo>
                      <a:pt x="195617" y="425212"/>
                    </a:lnTo>
                    <a:lnTo>
                      <a:pt x="199135" y="428730"/>
                    </a:lnTo>
                    <a:lnTo>
                      <a:pt x="425212" y="428730"/>
                    </a:lnTo>
                    <a:lnTo>
                      <a:pt x="428730" y="425212"/>
                    </a:lnTo>
                    <a:lnTo>
                      <a:pt x="428730" y="311006"/>
                    </a:lnTo>
                    <a:lnTo>
                      <a:pt x="425212" y="307488"/>
                    </a:lnTo>
                    <a:close/>
                  </a:path>
                  <a:path w="429895" h="429259">
                    <a:moveTo>
                      <a:pt x="425798" y="0"/>
                    </a:moveTo>
                    <a:lnTo>
                      <a:pt x="312168" y="0"/>
                    </a:lnTo>
                    <a:lnTo>
                      <a:pt x="308660" y="3518"/>
                    </a:lnTo>
                    <a:lnTo>
                      <a:pt x="308074" y="7025"/>
                    </a:lnTo>
                    <a:lnTo>
                      <a:pt x="308074" y="40993"/>
                    </a:lnTo>
                    <a:lnTo>
                      <a:pt x="311582" y="44511"/>
                    </a:lnTo>
                    <a:lnTo>
                      <a:pt x="351413" y="44511"/>
                    </a:lnTo>
                    <a:lnTo>
                      <a:pt x="0" y="383045"/>
                    </a:lnTo>
                    <a:lnTo>
                      <a:pt x="0" y="424625"/>
                    </a:lnTo>
                    <a:lnTo>
                      <a:pt x="3518" y="428144"/>
                    </a:lnTo>
                    <a:lnTo>
                      <a:pt x="136467" y="428144"/>
                    </a:lnTo>
                    <a:lnTo>
                      <a:pt x="139974" y="424625"/>
                    </a:lnTo>
                    <a:lnTo>
                      <a:pt x="139974" y="386553"/>
                    </a:lnTo>
                    <a:lnTo>
                      <a:pt x="136467" y="383045"/>
                    </a:lnTo>
                    <a:lnTo>
                      <a:pt x="67348" y="383045"/>
                    </a:lnTo>
                    <a:lnTo>
                      <a:pt x="384218" y="77306"/>
                    </a:lnTo>
                    <a:lnTo>
                      <a:pt x="429316" y="77306"/>
                    </a:lnTo>
                    <a:lnTo>
                      <a:pt x="429316" y="3518"/>
                    </a:lnTo>
                    <a:lnTo>
                      <a:pt x="425798" y="0"/>
                    </a:lnTo>
                    <a:close/>
                  </a:path>
                  <a:path w="429895" h="429259">
                    <a:moveTo>
                      <a:pt x="248913" y="0"/>
                    </a:moveTo>
                    <a:lnTo>
                      <a:pt x="3518" y="0"/>
                    </a:lnTo>
                    <a:lnTo>
                      <a:pt x="0" y="3518"/>
                    </a:lnTo>
                    <a:lnTo>
                      <a:pt x="0" y="114792"/>
                    </a:lnTo>
                    <a:lnTo>
                      <a:pt x="3518" y="118310"/>
                    </a:lnTo>
                    <a:lnTo>
                      <a:pt x="41579" y="118310"/>
                    </a:lnTo>
                    <a:lnTo>
                      <a:pt x="45098" y="114792"/>
                    </a:lnTo>
                    <a:lnTo>
                      <a:pt x="45098" y="43925"/>
                    </a:lnTo>
                    <a:lnTo>
                      <a:pt x="248913" y="43925"/>
                    </a:lnTo>
                    <a:lnTo>
                      <a:pt x="252432" y="40417"/>
                    </a:lnTo>
                    <a:lnTo>
                      <a:pt x="252432" y="3518"/>
                    </a:lnTo>
                    <a:lnTo>
                      <a:pt x="248913" y="0"/>
                    </a:lnTo>
                    <a:close/>
                  </a:path>
                  <a:path w="429895" h="429259">
                    <a:moveTo>
                      <a:pt x="429316" y="77306"/>
                    </a:moveTo>
                    <a:lnTo>
                      <a:pt x="384218" y="77306"/>
                    </a:lnTo>
                    <a:lnTo>
                      <a:pt x="384218" y="113043"/>
                    </a:lnTo>
                    <a:lnTo>
                      <a:pt x="387726" y="116551"/>
                    </a:lnTo>
                    <a:lnTo>
                      <a:pt x="425798" y="116551"/>
                    </a:lnTo>
                    <a:lnTo>
                      <a:pt x="429316" y="113043"/>
                    </a:lnTo>
                    <a:lnTo>
                      <a:pt x="429316" y="7730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defTabSz="554492"/>
                <a:endParaRPr sz="1092" kern="0">
                  <a:solidFill>
                    <a:sysClr val="windowText" lastClr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735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dirty="0"/>
              <a:t>SmartUp</a:t>
            </a:r>
            <a:r>
              <a:rPr spc="3" dirty="0"/>
              <a:t> </a:t>
            </a:r>
            <a:r>
              <a:rPr spc="-6" dirty="0"/>
              <a:t>Academy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5159" y="1840494"/>
            <a:ext cx="8755045" cy="86916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0" algn="l" defTabSz="554492" rtl="0" eaLnBrk="1" fontAlgn="auto" latinLnBrk="0" hangingPunct="1">
              <a:lnSpc>
                <a:spcPct val="100499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</a:t>
            </a:r>
            <a:r>
              <a:rPr kumimoji="0" sz="2800" b="0" i="0" u="none" strike="noStrike" kern="0" cap="none" spc="-12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r>
              <a:rPr kumimoji="0" sz="2800" b="0" i="0" u="none" strike="noStrike" kern="0" cap="none" spc="-12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teach</a:t>
            </a:r>
            <a:r>
              <a:rPr kumimoji="0" sz="2800" b="0" i="0" u="none" strike="noStrike" kern="0" cap="none" spc="-12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sz="2800" b="0" i="0" u="none" strike="noStrike" kern="0" cap="none" spc="-12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1" i="0" u="none" strike="noStrike" kern="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profession</a:t>
            </a:r>
            <a:r>
              <a:rPr kumimoji="0" sz="2800" b="0" i="0" u="none" strike="noStrike" kern="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sz="2800" b="0" i="0" u="none" strike="noStrike" kern="0" cap="none" spc="-3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uccessful</a:t>
            </a:r>
            <a:r>
              <a:rPr kumimoji="0" sz="2800" b="0" i="0" u="none" strike="noStrike" kern="0" cap="none" spc="-3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companies</a:t>
            </a:r>
            <a:r>
              <a:rPr kumimoji="0" lang="en-US" sz="2800" b="0" i="0" u="none" strike="noStrike" kern="0" cap="none" spc="-6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(…work in progress)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985446-98E1-4E23-ACD8-139EE917C2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7" t="23526" r="18584" b="2735"/>
          <a:stretch/>
        </p:blipFill>
        <p:spPr>
          <a:xfrm>
            <a:off x="7866341" y="3249576"/>
            <a:ext cx="4325659" cy="2933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7117BC-BB25-4361-A55A-BB9FE9E25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91" y="1591344"/>
            <a:ext cx="5682197" cy="44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6035A3-ED03-A77E-EDDD-2FB42226409D}"/>
              </a:ext>
            </a:extLst>
          </p:cNvPr>
          <p:cNvSpPr txBox="1"/>
          <p:nvPr/>
        </p:nvSpPr>
        <p:spPr>
          <a:xfrm>
            <a:off x="944798" y="2760119"/>
            <a:ext cx="6651812" cy="3673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Foundations Course 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three pillars for a successful company:</a:t>
            </a:r>
            <a:b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Profitable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Fast growing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Modest investment</a:t>
            </a:r>
            <a:b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Workshops – S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pecific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ubjects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4-5 years Residency Program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9455C-CC09-61DA-3930-4E820387E5D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EBD5D0-E921-5251-BF6F-346991245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7539-2198-4F96-85F3-FEDC7F0E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Build a Growth Engine?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E5FD5-FB0C-45B1-9A49-4F5BFC3D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3016210"/>
          </a:xfrm>
        </p:spPr>
        <p:txBody>
          <a:bodyPr/>
          <a:lstStyle/>
          <a:p>
            <a:r>
              <a:rPr lang="en-US" dirty="0"/>
              <a:t>Evaluate the benefits – what if it can easily be scaled up? </a:t>
            </a:r>
          </a:p>
          <a:p>
            <a:r>
              <a:rPr lang="en-US" dirty="0"/>
              <a:t>Ask - What stops it from being scalable?  </a:t>
            </a:r>
            <a:br>
              <a:rPr lang="en-US" dirty="0"/>
            </a:br>
            <a:endParaRPr lang="en-US" dirty="0"/>
          </a:p>
          <a:p>
            <a:r>
              <a:rPr lang="en-US" b="1" u="sng" dirty="0"/>
              <a:t>Inhibitors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the most common Inhibitor ? 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ED6B0-3633-4689-92D3-1C09CCC4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2927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7539-2198-4F96-85F3-FEDC7F0E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Engine – The Biggest Inhibitor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E5FD5-FB0C-45B1-9A49-4F5BFC3D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296591"/>
            <a:ext cx="10857398" cy="621708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People 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Hard to find the right people – ALWAYS </a:t>
            </a:r>
          </a:p>
          <a:p>
            <a:r>
              <a:rPr lang="en-US" dirty="0"/>
              <a:t>Hard to recruit – a huge task, expensive, inefficient </a:t>
            </a:r>
          </a:p>
          <a:p>
            <a:r>
              <a:rPr lang="en-US" dirty="0"/>
              <a:t>Questionable results – basically like gambling </a:t>
            </a:r>
          </a:p>
          <a:p>
            <a:r>
              <a:rPr lang="en-US" dirty="0"/>
              <a:t>10% of recruits are a joy, 10% are a disaster, 80% are in between </a:t>
            </a:r>
            <a:br>
              <a:rPr lang="en-US" dirty="0"/>
            </a:br>
            <a:endParaRPr lang="en-US" sz="1000" dirty="0"/>
          </a:p>
          <a:p>
            <a:pPr marL="0" indent="0">
              <a:buNone/>
            </a:pPr>
            <a:r>
              <a:rPr lang="en-US" b="1" dirty="0"/>
              <a:t>Price’s Law   </a:t>
            </a:r>
            <a:r>
              <a:rPr lang="en-US" sz="2000" b="0" i="0" dirty="0">
                <a:solidFill>
                  <a:srgbClr val="3F3D53"/>
                </a:solidFill>
                <a:effectLst/>
                <a:latin typeface="+mj-lt"/>
              </a:rPr>
              <a:t>(Named after Derek J. de </a:t>
            </a:r>
            <a:r>
              <a:rPr lang="en-US" sz="2000" b="0" i="0" dirty="0" err="1">
                <a:solidFill>
                  <a:srgbClr val="3F3D53"/>
                </a:solidFill>
                <a:effectLst/>
                <a:latin typeface="+mj-lt"/>
              </a:rPr>
              <a:t>Solla</a:t>
            </a:r>
            <a:r>
              <a:rPr lang="en-US" sz="2000" b="0" i="0" dirty="0">
                <a:solidFill>
                  <a:srgbClr val="3F3D53"/>
                </a:solidFill>
                <a:effectLst/>
                <a:latin typeface="+mj-lt"/>
              </a:rPr>
              <a:t> Price, a British sociologist/historian, 1965) </a:t>
            </a:r>
            <a:br>
              <a:rPr lang="en-US" b="1" dirty="0"/>
            </a:br>
            <a:endParaRPr lang="en-US" sz="1000" b="1" dirty="0"/>
          </a:p>
          <a:p>
            <a:pPr>
              <a:spcAft>
                <a:spcPts val="1200"/>
              </a:spcAft>
            </a:pPr>
            <a:r>
              <a:rPr lang="en-US" dirty="0"/>
              <a:t>50% of the work is done by the square root (</a:t>
            </a:r>
            <a:r>
              <a:rPr lang="en-US" b="1" dirty="0">
                <a:sym typeface="Symbol" panose="05050102010706020507" pitchFamily="18" charset="2"/>
              </a:rPr>
              <a:t></a:t>
            </a:r>
            <a:r>
              <a:rPr lang="en-US" dirty="0">
                <a:sym typeface="Symbol" panose="05050102010706020507" pitchFamily="18" charset="2"/>
              </a:rPr>
              <a:t>) </a:t>
            </a:r>
            <a:r>
              <a:rPr lang="en-US" dirty="0"/>
              <a:t>of the total number of people who participate in the work (like the  80/20 rule)</a:t>
            </a:r>
          </a:p>
          <a:p>
            <a:r>
              <a:rPr lang="en-US" dirty="0"/>
              <a:t>A small percentage of individuals in any organization / group are responsible for most of the total output and results.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ED6B0-3633-4689-92D3-1C09CCC4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26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7539-2198-4F96-85F3-FEDC7F0E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Engine – The Biggest Inhibitor – People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E5FD5-FB0C-45B1-9A49-4F5BFC3D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27067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Parkinson's Laws:</a:t>
            </a:r>
          </a:p>
          <a:p>
            <a:endParaRPr lang="en-US" sz="1200" dirty="0"/>
          </a:p>
          <a:p>
            <a:r>
              <a:rPr lang="en-US" dirty="0"/>
              <a:t>In every organization people promote themselves by hiring a team to do their job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Work will expand to fill the time planned for its completion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Yonatan’s Laws: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Managers spend most of their valuable time on employees they end up firing </a:t>
            </a:r>
            <a:br>
              <a:rPr lang="en-US" dirty="0"/>
            </a:br>
            <a:endParaRPr lang="en-US" sz="1050" dirty="0"/>
          </a:p>
          <a:p>
            <a:r>
              <a:rPr lang="en-US" dirty="0"/>
              <a:t>Every three people cause another person to be hired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ED6B0-3633-4689-92D3-1C09CCC4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2921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7539-2198-4F96-85F3-FEDC7F0E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Biggest Inhibitor to Profitability – People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E5FD5-FB0C-45B1-9A49-4F5BFC3D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709255"/>
          </a:xfrm>
        </p:spPr>
        <p:txBody>
          <a:bodyPr/>
          <a:lstStyle/>
          <a:p>
            <a:r>
              <a:rPr lang="en-US" dirty="0"/>
              <a:t>70% - 80% of any technology company costs are around people (salaries, overhead, travel, amenities…) </a:t>
            </a:r>
          </a:p>
          <a:p>
            <a:endParaRPr lang="en-US" sz="1200" dirty="0"/>
          </a:p>
          <a:p>
            <a:endParaRPr lang="en-US" sz="1000" dirty="0"/>
          </a:p>
          <a:p>
            <a:pPr>
              <a:spcAft>
                <a:spcPts val="1200"/>
              </a:spcAft>
            </a:pPr>
            <a:r>
              <a:rPr lang="en-US" dirty="0"/>
              <a:t>People and salaries are </a:t>
            </a:r>
            <a:r>
              <a:rPr lang="en-US" u="sng" dirty="0"/>
              <a:t>rigid</a:t>
            </a:r>
            <a:r>
              <a:rPr lang="en-US" dirty="0"/>
              <a:t> fixed costs – and salaries always go up</a:t>
            </a:r>
          </a:p>
          <a:p>
            <a:pPr>
              <a:spcAft>
                <a:spcPts val="1200"/>
              </a:spcAft>
            </a:pPr>
            <a:endParaRPr lang="en-US" sz="1000" dirty="0"/>
          </a:p>
          <a:p>
            <a:r>
              <a:rPr lang="en-US" dirty="0"/>
              <a:t>Rule number 1 for building Growth Engines is to replace work done by people, with software and processes that require less people </a:t>
            </a:r>
          </a:p>
          <a:p>
            <a:endParaRPr lang="en-US" sz="1100" dirty="0"/>
          </a:p>
          <a:p>
            <a:r>
              <a:rPr lang="en-US" dirty="0"/>
              <a:t>Sales per employee – a very important measure and indicator for profitability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ED6B0-3633-4689-92D3-1C09CCC4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658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DA7A5-48A4-3707-393E-DBDCAC0B7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B99FB7-D794-A866-8B07-44D8A3323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906" y="1276350"/>
            <a:ext cx="10167872" cy="50486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F0951D-005F-16A5-ED71-CF3A5968F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08" y="133351"/>
            <a:ext cx="10303847" cy="175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1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7539-2198-4F96-85F3-FEDC7F0E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Build a Growth Engine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E5FD5-FB0C-45B1-9A49-4F5BFC3D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9990623" cy="473975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Inhibitors and Friction  vs. Enables  </a:t>
            </a:r>
          </a:p>
          <a:p>
            <a:endParaRPr lang="en-US" dirty="0"/>
          </a:p>
          <a:p>
            <a:r>
              <a:rPr lang="en-US" dirty="0"/>
              <a:t>Inhibitors are all the things that stand in the way of scaling up a process </a:t>
            </a:r>
          </a:p>
          <a:p>
            <a:r>
              <a:rPr lang="en-US" dirty="0"/>
              <a:t>Friction are all the things that just slow down the process </a:t>
            </a:r>
          </a:p>
          <a:p>
            <a:endParaRPr lang="en-US" dirty="0"/>
          </a:p>
          <a:p>
            <a:r>
              <a:rPr lang="en-US" dirty="0"/>
              <a:t>Enablers for a Growth Engine fall into two broad categories </a:t>
            </a:r>
          </a:p>
          <a:p>
            <a:endParaRPr lang="en-US" dirty="0"/>
          </a:p>
          <a:p>
            <a:pPr lvl="1"/>
            <a:r>
              <a:rPr lang="en-US" sz="2800" u="sng" dirty="0"/>
              <a:t>Continuous</a:t>
            </a:r>
            <a:r>
              <a:rPr lang="en-US" sz="2800" dirty="0"/>
              <a:t> removal of inhibitors and friction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New ideas how to do things efficiently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ED6B0-3633-4689-92D3-1C09CCC4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71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4F104-45BF-A3CF-14A6-44ECA2133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Growth Engines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5096C-D7B8-2774-36A5-2953F57BA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296591"/>
            <a:ext cx="10303847" cy="4739759"/>
          </a:xfrm>
        </p:spPr>
        <p:txBody>
          <a:bodyPr/>
          <a:lstStyle/>
          <a:p>
            <a:r>
              <a:rPr lang="en-US" dirty="0"/>
              <a:t>Sales Growth Engine - a dilemma </a:t>
            </a:r>
            <a:br>
              <a:rPr lang="en-US" dirty="0"/>
            </a:br>
            <a:endParaRPr lang="en-US" dirty="0"/>
          </a:p>
          <a:p>
            <a:pPr lvl="1"/>
            <a:r>
              <a:rPr lang="en-US" sz="2800" dirty="0"/>
              <a:t>Build a sales organization – Number of people linear with sales growth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/>
              <a:t>Develop eCommerce and sell online – Good only for small transactions</a:t>
            </a:r>
            <a:br>
              <a:rPr lang="en-US" sz="2800" dirty="0"/>
            </a:br>
            <a:r>
              <a:rPr lang="en-US" sz="2800" dirty="0"/>
              <a:t> </a:t>
            </a:r>
          </a:p>
          <a:p>
            <a:pPr lvl="1"/>
            <a:r>
              <a:rPr lang="en-US" sz="2800" dirty="0"/>
              <a:t>Do both:  Free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 to eCommerce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 to Corporate sale  </a:t>
            </a:r>
            <a:br>
              <a:rPr lang="en-US" sz="2800" dirty="0"/>
            </a:br>
            <a:r>
              <a:rPr lang="en-US" sz="2800" dirty="0"/>
              <a:t>(HubSpot, Zoom video, </a:t>
            </a:r>
            <a:r>
              <a:rPr lang="en-US" sz="2800" dirty="0" err="1"/>
              <a:t>Zoho</a:t>
            </a:r>
            <a:r>
              <a:rPr lang="en-US" sz="2800" dirty="0"/>
              <a:t>, </a:t>
            </a:r>
            <a:r>
              <a:rPr lang="en-US" sz="2800" dirty="0" err="1"/>
              <a:t>SalesForce</a:t>
            </a:r>
            <a:r>
              <a:rPr lang="en-US" sz="2800" dirty="0"/>
              <a:t>, Slack, LinkedIn, Google Workspace, …)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ABD4D-9B7D-4990-0443-9EAE7AD7D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089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64C42-470B-C293-7124-9B36D164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Organization – Quasi Growth Engine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7D155-E412-AD28-DC10-4AC8F26CA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866923" cy="5001369"/>
          </a:xfrm>
        </p:spPr>
        <p:txBody>
          <a:bodyPr/>
          <a:lstStyle/>
          <a:p>
            <a:r>
              <a:rPr lang="en-US" dirty="0"/>
              <a:t>Sales organization – PEOPLE </a:t>
            </a:r>
          </a:p>
          <a:p>
            <a:endParaRPr lang="en-US" sz="1050" dirty="0"/>
          </a:p>
          <a:p>
            <a:r>
              <a:rPr lang="en-US" dirty="0"/>
              <a:t>Sales growth linear with the number of sales people </a:t>
            </a:r>
          </a:p>
          <a:p>
            <a:endParaRPr lang="en-US" sz="1050" dirty="0"/>
          </a:p>
          <a:p>
            <a:r>
              <a:rPr lang="en-US" dirty="0"/>
              <a:t>Key parameter:  Cost of sales </a:t>
            </a:r>
          </a:p>
          <a:p>
            <a:pPr lvl="1"/>
            <a:r>
              <a:rPr lang="en-US" dirty="0"/>
              <a:t>Cost of sales = (total cost of the sales organization) / (revenue generated)</a:t>
            </a:r>
          </a:p>
          <a:p>
            <a:pPr lvl="1"/>
            <a:r>
              <a:rPr lang="en-US" dirty="0"/>
              <a:t>Cost of sales between 15% to 25% of sales, revenue </a:t>
            </a:r>
          </a:p>
          <a:p>
            <a:pPr lvl="1"/>
            <a:endParaRPr lang="en-US" dirty="0"/>
          </a:p>
          <a:p>
            <a:r>
              <a:rPr lang="en-US" dirty="0"/>
              <a:t>Levers to reduce Cost of Sales in linear growth situation </a:t>
            </a:r>
          </a:p>
          <a:p>
            <a:pPr lvl="1"/>
            <a:r>
              <a:rPr lang="en-US" dirty="0"/>
              <a:t>A stable and reliable source of leads </a:t>
            </a:r>
          </a:p>
          <a:p>
            <a:pPr lvl="1"/>
            <a:r>
              <a:rPr lang="en-US" dirty="0"/>
              <a:t>Clear path, and training to reach quota in a few months </a:t>
            </a:r>
          </a:p>
          <a:p>
            <a:pPr lvl="1"/>
            <a:r>
              <a:rPr lang="en-US" dirty="0"/>
              <a:t>Build the entire process and compensation plans for B Players</a:t>
            </a:r>
          </a:p>
          <a:p>
            <a:pPr lvl="1"/>
            <a:r>
              <a:rPr lang="en-US" dirty="0"/>
              <a:t>Stability – make sure the plan allows B people to succeed 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A115C-EAF1-CC6A-CB8A-23F1D3C6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556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7539-2198-4F96-85F3-FEDC7F0E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Engine - Sales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E5FD5-FB0C-45B1-9A49-4F5BFC3D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332493"/>
            <a:ext cx="10247798" cy="592469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Some common direct sales friction items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Fixed price vs. price negotiation  (supermarket vs. bazaar)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Discounts 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Lengthen negotiations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Discounts stay forever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Risk angering other customers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Promotions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“You get this price if you buy before the end of the month…” </a:t>
            </a:r>
          </a:p>
          <a:p>
            <a:pPr lvl="1" rtl="0">
              <a:spcAft>
                <a:spcPts val="600"/>
              </a:spcAft>
            </a:pPr>
            <a:r>
              <a:rPr lang="en-US" dirty="0"/>
              <a:t>Small customers negotiate and waste time more than big customers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Big corporation customers have strict internal processes 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Internet security, SOC2, data security 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Legal, compliance with laws, 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 lvl="2">
              <a:spcAft>
                <a:spcPts val="600"/>
              </a:spcAft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ED6B0-3633-4689-92D3-1C09CCC4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5642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7539-2198-4F96-85F3-FEDC7F0E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Engine - Sales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E5FD5-FB0C-45B1-9A49-4F5BFC3D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6" y="1332493"/>
            <a:ext cx="10447823" cy="61247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Some common sales friction items </a:t>
            </a:r>
            <a:br>
              <a:rPr lang="en-US" dirty="0"/>
            </a:br>
            <a:endParaRPr lang="en-US" sz="1100" dirty="0"/>
          </a:p>
          <a:p>
            <a:pPr>
              <a:spcAft>
                <a:spcPts val="600"/>
              </a:spcAft>
            </a:pPr>
            <a:r>
              <a:rPr lang="en-US" dirty="0"/>
              <a:t>Complicated, not clear pricing scheme.  The simpler the better </a:t>
            </a:r>
          </a:p>
          <a:p>
            <a:pPr>
              <a:spcAft>
                <a:spcPts val="600"/>
              </a:spcAft>
            </a:pPr>
            <a:r>
              <a:rPr lang="en-US" dirty="0"/>
              <a:t>Complicated product options </a:t>
            </a:r>
          </a:p>
          <a:p>
            <a:pPr>
              <a:spcAft>
                <a:spcPts val="600"/>
              </a:spcAft>
            </a:pPr>
            <a:r>
              <a:rPr lang="en-US" dirty="0"/>
              <a:t>Multiple decisions vs. one decision </a:t>
            </a:r>
          </a:p>
          <a:p>
            <a:pPr lvl="1"/>
            <a:r>
              <a:rPr lang="en-US" dirty="0"/>
              <a:t>Automatic renewals </a:t>
            </a:r>
          </a:p>
          <a:p>
            <a:pPr lvl="1"/>
            <a:r>
              <a:rPr lang="en-US" dirty="0"/>
              <a:t>Amazon Prime – free two-day shipping on all products.  Dramatically increased sales.  Now, more than 200 million subscribers, at $139/year,  close to $30 billion annually</a:t>
            </a:r>
          </a:p>
          <a:p>
            <a:pPr lvl="1"/>
            <a:r>
              <a:rPr lang="en-US" dirty="0"/>
              <a:t>Microsoft Office - $99/year bundle.  Word, Excel, PowerPoint, Outlook </a:t>
            </a:r>
          </a:p>
          <a:p>
            <a:pPr lvl="1"/>
            <a:r>
              <a:rPr lang="en-US" dirty="0"/>
              <a:t>Apple and Google phone app stores </a:t>
            </a:r>
          </a:p>
          <a:p>
            <a:pPr lvl="1"/>
            <a:r>
              <a:rPr lang="en-US" dirty="0"/>
              <a:t>All inclusive vacations – cruises, </a:t>
            </a:r>
            <a:r>
              <a:rPr lang="en-US" dirty="0" err="1"/>
              <a:t>ClubMed</a:t>
            </a:r>
            <a:r>
              <a:rPr lang="en-US" dirty="0"/>
              <a:t>,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Other examples? 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ED6B0-3633-4689-92D3-1C09CCC4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61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7C468-6EE3-9466-7E8D-955E12A4B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 Course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8C06C-AFFF-E4B9-9AE3-934DA3FC3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5245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Previous Lectures </a:t>
            </a:r>
          </a:p>
          <a:p>
            <a:pPr marL="0" indent="0">
              <a:buNone/>
            </a:pPr>
            <a:endParaRPr lang="en-US" sz="16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Venture Capital Model compared to the SmartUp model</a:t>
            </a:r>
          </a:p>
          <a:p>
            <a:pPr lvl="1"/>
            <a:r>
              <a:rPr lang="en-US" dirty="0"/>
              <a:t>What is a Venture Capital firm and how they work </a:t>
            </a:r>
          </a:p>
          <a:p>
            <a:pPr lvl="1"/>
            <a:r>
              <a:rPr lang="en-US" dirty="0"/>
              <a:t>An Exit in 7 years or Profitability </a:t>
            </a:r>
          </a:p>
          <a:p>
            <a:pPr lvl="1"/>
            <a:r>
              <a:rPr lang="en-US" dirty="0"/>
              <a:t>The Infinite Game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Branding First – The concept</a:t>
            </a:r>
            <a:br>
              <a:rPr lang="en-US" dirty="0"/>
            </a:br>
            <a:endParaRPr lang="en-US" sz="11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Branding First – How </a:t>
            </a:r>
          </a:p>
          <a:p>
            <a:pPr lvl="1"/>
            <a:r>
              <a:rPr lang="en-US" dirty="0"/>
              <a:t>SEO Long Tail </a:t>
            </a:r>
          </a:p>
          <a:p>
            <a:pPr lvl="1"/>
            <a:r>
              <a:rPr lang="en-US" dirty="0"/>
              <a:t>Repetition - Absolut Vodka</a:t>
            </a:r>
          </a:p>
          <a:p>
            <a:pPr lvl="1"/>
            <a:r>
              <a:rPr lang="en-US" dirty="0"/>
              <a:t>Thought Leadership – Gartner Magic Quadrant </a:t>
            </a:r>
          </a:p>
          <a:p>
            <a:pPr lvl="1"/>
            <a:r>
              <a:rPr lang="en-US" dirty="0"/>
              <a:t>Inc. 5000 – competition 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5549CE-57E2-A425-7D5A-A138B006E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036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7539-2198-4F96-85F3-FEDC7F0E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Engine – Branding and Marketing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E5FD5-FB0C-45B1-9A49-4F5BFC3D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1706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Marketing is the process to generate leads and sales </a:t>
            </a:r>
          </a:p>
          <a:p>
            <a:pPr marL="0" indent="0">
              <a:buNone/>
            </a:pPr>
            <a:r>
              <a:rPr lang="en-US" dirty="0"/>
              <a:t>Branding is the growth engine behind, making marketing easier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the inhibitors when doing common marketing activities?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Email campaigns – most people don’t read spam mail </a:t>
            </a:r>
          </a:p>
          <a:p>
            <a:r>
              <a:rPr lang="en-US" dirty="0"/>
              <a:t>Advertising – expensive, usually poor results, high CAC </a:t>
            </a:r>
          </a:p>
          <a:p>
            <a:r>
              <a:rPr lang="en-US" dirty="0"/>
              <a:t>Tradeshows – expensive, not scalable </a:t>
            </a:r>
          </a:p>
          <a:p>
            <a:r>
              <a:rPr lang="en-US" dirty="0"/>
              <a:t>Content, blogs, press releases – hard to create new and  interesting content on a regular basis</a:t>
            </a:r>
          </a:p>
          <a:p>
            <a:r>
              <a:rPr lang="en-US" dirty="0"/>
              <a:t>Webinars – hard to produce, hard to bring people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ED6B0-3633-4689-92D3-1C09CCC4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554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F90B0-19BA-2820-9F5E-5FF51B0DF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Engine – Branding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2F396-B6F0-B484-B3D9-8FDCF5CCE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6" y="1191816"/>
            <a:ext cx="11152674" cy="5909310"/>
          </a:xfrm>
        </p:spPr>
        <p:txBody>
          <a:bodyPr/>
          <a:lstStyle/>
          <a:p>
            <a:r>
              <a:rPr lang="en-US" dirty="0"/>
              <a:t>SEO Long Tail </a:t>
            </a:r>
          </a:p>
          <a:p>
            <a:r>
              <a:rPr lang="en-US" dirty="0"/>
              <a:t>Free products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Ideas for easily created interesting and engaging content</a:t>
            </a:r>
          </a:p>
          <a:p>
            <a:pPr lvl="1"/>
            <a:r>
              <a:rPr lang="en-US" sz="2800" dirty="0"/>
              <a:t>Thought Leadership – Research </a:t>
            </a:r>
          </a:p>
          <a:p>
            <a:pPr lvl="2"/>
            <a:r>
              <a:rPr lang="en-US" sz="2800" dirty="0"/>
              <a:t>People love and believe graphs and charts – factoids</a:t>
            </a:r>
          </a:p>
          <a:p>
            <a:pPr lvl="2"/>
            <a:r>
              <a:rPr lang="en-US" sz="2800" dirty="0"/>
              <a:t>Call and interview potential customers.  Collect data</a:t>
            </a:r>
          </a:p>
          <a:p>
            <a:pPr lvl="2"/>
            <a:r>
              <a:rPr lang="en-US" sz="2800" dirty="0"/>
              <a:t>Start publishing a newsletter with factoids, and a new survey </a:t>
            </a:r>
          </a:p>
          <a:p>
            <a:pPr lvl="2"/>
            <a:r>
              <a:rPr lang="en-US" sz="2800" dirty="0"/>
              <a:t>Call and interview more customers, and repeat the process</a:t>
            </a:r>
          </a:p>
          <a:p>
            <a:pPr lvl="2"/>
            <a:r>
              <a:rPr lang="en-US" sz="2800" dirty="0"/>
              <a:t>Continue to collect data from cold calls </a:t>
            </a:r>
          </a:p>
          <a:p>
            <a:pPr lvl="1"/>
            <a:r>
              <a:rPr lang="en-US" sz="2800" dirty="0"/>
              <a:t>Organize and record Round Tables of industry leaders, by Zoom</a:t>
            </a:r>
          </a:p>
          <a:p>
            <a:pPr lvl="1"/>
            <a:r>
              <a:rPr lang="en-US" sz="2800" dirty="0"/>
              <a:t>Engage freshly retired industry leaders </a:t>
            </a:r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115B74-BF46-1A32-07C2-DEF6611CB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1025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2154C-1207-52F4-0FE9-C71085BCF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Quasi Growth Engine – Marketing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7E8EB-B39C-A14A-2091-8A696BED7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296591"/>
            <a:ext cx="10303847" cy="36317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Many marketing activities cost a lot of money, especially advertising </a:t>
            </a:r>
          </a:p>
          <a:p>
            <a:pPr>
              <a:spcAft>
                <a:spcPts val="1200"/>
              </a:spcAft>
            </a:pPr>
            <a:r>
              <a:rPr lang="en-US" dirty="0"/>
              <a:t>Focus on scalable ad campaigns – scale up if successful </a:t>
            </a:r>
          </a:p>
          <a:p>
            <a:pPr>
              <a:spcAft>
                <a:spcPts val="1200"/>
              </a:spcAft>
            </a:pPr>
            <a:r>
              <a:rPr lang="en-US" dirty="0"/>
              <a:t>To build a </a:t>
            </a:r>
            <a:r>
              <a:rPr lang="en-US" u="sng" dirty="0"/>
              <a:t>Growth Engine </a:t>
            </a:r>
            <a:r>
              <a:rPr lang="en-US" dirty="0"/>
              <a:t>– analyze return on investment </a:t>
            </a:r>
          </a:p>
          <a:p>
            <a:pPr>
              <a:spcAft>
                <a:spcPts val="1200"/>
              </a:spcAft>
            </a:pPr>
            <a:r>
              <a:rPr lang="en-US" dirty="0"/>
              <a:t>Return on investment should be short term, hopefully first sale </a:t>
            </a:r>
          </a:p>
          <a:p>
            <a:pPr>
              <a:spcAft>
                <a:spcPts val="1200"/>
              </a:spcAft>
            </a:pPr>
            <a:r>
              <a:rPr lang="en-US" dirty="0"/>
              <a:t>The problem of attribution – which investment actually brought the deal?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834D9-AFD1-D05C-8E58-004217DF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1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ADC6D6-2625-5308-77EE-2BFF5ECE6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440392-5378-175B-AC78-943EF1999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45" y="236448"/>
            <a:ext cx="1507845" cy="4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0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7C468-6EE3-9466-7E8D-955E12A4B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 Course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8C06C-AFFF-E4B9-9AE3-934DA3FC3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1090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Previous Lectures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Business Model spreadsheet and targets </a:t>
            </a:r>
          </a:p>
          <a:p>
            <a:pPr marL="971550" lvl="1" indent="-514350"/>
            <a:r>
              <a:rPr lang="en-US" dirty="0"/>
              <a:t>Number of months to Profitability </a:t>
            </a:r>
          </a:p>
          <a:p>
            <a:pPr marL="971550" lvl="1" indent="-514350"/>
            <a:r>
              <a:rPr lang="en-US" dirty="0"/>
              <a:t>Investment needed</a:t>
            </a:r>
          </a:p>
          <a:p>
            <a:pPr marL="971550" lvl="1" indent="-514350"/>
            <a:r>
              <a:rPr lang="en-US" dirty="0"/>
              <a:t>Number of months to repay investment 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Business Model – Pricing models</a:t>
            </a:r>
          </a:p>
          <a:p>
            <a:pPr marL="971550" lvl="1" indent="-514350"/>
            <a:r>
              <a:rPr lang="en-US" dirty="0"/>
              <a:t>Different pricing for different market segments</a:t>
            </a:r>
          </a:p>
          <a:p>
            <a:pPr marL="971550" lvl="1" indent="-514350"/>
            <a:r>
              <a:rPr lang="en-US" dirty="0"/>
              <a:t>Pricing depends on positioning </a:t>
            </a:r>
          </a:p>
          <a:p>
            <a:pPr marL="971550" lvl="1" indent="-514350"/>
            <a:r>
              <a:rPr lang="en-US" dirty="0"/>
              <a:t>Strive for premium prices – profitability </a:t>
            </a:r>
          </a:p>
          <a:p>
            <a:pPr marL="971550" lvl="1" indent="-514350"/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5549CE-57E2-A425-7D5A-A138B006E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122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37B5B-80B5-92E2-C365-6071ECEF4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 Course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54F0A-D96D-6586-D455-2DA09E2F3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6" y="1268016"/>
            <a:ext cx="10303847" cy="44319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Previous Lectures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Jobs To Be Done </a:t>
            </a:r>
          </a:p>
          <a:p>
            <a:pPr marL="514350" indent="-514350">
              <a:buFont typeface="+mj-lt"/>
              <a:buAutoNum type="arabicPeriod" startAt="6"/>
            </a:pPr>
            <a:endParaRPr lang="en-US" dirty="0"/>
          </a:p>
          <a:p>
            <a:pPr marL="971550" lvl="1" indent="-514350"/>
            <a:r>
              <a:rPr lang="en-US" dirty="0"/>
              <a:t>Functional – what is the specific job customers want to do</a:t>
            </a:r>
          </a:p>
          <a:p>
            <a:pPr marL="971550" lvl="1" indent="-514350"/>
            <a:r>
              <a:rPr lang="en-US" dirty="0"/>
              <a:t>Contextual – in what context does the need arise </a:t>
            </a:r>
          </a:p>
          <a:p>
            <a:pPr marL="971550" lvl="1" indent="-514350"/>
            <a:r>
              <a:rPr lang="en-US" dirty="0"/>
              <a:t>Emotional  – what are the emotional aspects involved in doing</a:t>
            </a:r>
            <a:br>
              <a:rPr lang="en-US" dirty="0"/>
            </a:br>
            <a:r>
              <a:rPr lang="en-US" dirty="0"/>
              <a:t>                      the job</a:t>
            </a:r>
          </a:p>
          <a:p>
            <a:pPr marL="971550" lvl="1" indent="-514350"/>
            <a:r>
              <a:rPr lang="en-US" dirty="0"/>
              <a:t>Social         – what are the social aspects of fulfilling the job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6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22E6D-5D3F-5983-2761-32F411023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249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7539-2198-4F96-85F3-FEDC7F0E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Growth Engine?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E5FD5-FB0C-45B1-9A49-4F5BFC3D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207447"/>
            <a:ext cx="10303847" cy="5109091"/>
          </a:xfrm>
        </p:spPr>
        <p:txBody>
          <a:bodyPr/>
          <a:lstStyle/>
          <a:p>
            <a:r>
              <a:rPr lang="en-US" dirty="0"/>
              <a:t>A Growth Engine is a process </a:t>
            </a:r>
          </a:p>
          <a:p>
            <a:r>
              <a:rPr lang="en-US" dirty="0"/>
              <a:t>That the company does, or plans to do</a:t>
            </a:r>
          </a:p>
          <a:p>
            <a:pPr marL="10287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Many times</a:t>
            </a:r>
          </a:p>
          <a:p>
            <a:pPr marL="10287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Repeatedly </a:t>
            </a:r>
          </a:p>
          <a:p>
            <a:pPr marL="10287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In any part or activity of the company.  Like:</a:t>
            </a:r>
          </a:p>
          <a:p>
            <a:pPr marL="2006376" lvl="6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Branding</a:t>
            </a:r>
          </a:p>
          <a:p>
            <a:pPr marL="2006376" lvl="6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</a:p>
          <a:p>
            <a:pPr marL="2006376" lvl="6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Manufacturing </a:t>
            </a:r>
          </a:p>
          <a:p>
            <a:pPr marL="2006376" lvl="6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  <a:p>
            <a:pPr marL="2006376" lvl="6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</a:p>
          <a:p>
            <a:pPr marL="2006376" lvl="6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Customer support</a:t>
            </a:r>
          </a:p>
          <a:p>
            <a:pPr marL="2006376" lvl="6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Recruiting </a:t>
            </a:r>
          </a:p>
          <a:p>
            <a:pPr marL="2006376" lvl="6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Etc. etc.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ED6B0-3633-4689-92D3-1C09CCC4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5253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7539-2198-4F96-85F3-FEDC7F0E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Growth Engine?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E5FD5-FB0C-45B1-9A49-4F5BFC3D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8" y="1277785"/>
            <a:ext cx="9637954" cy="5478423"/>
          </a:xfrm>
        </p:spPr>
        <p:txBody>
          <a:bodyPr/>
          <a:lstStyle/>
          <a:p>
            <a:r>
              <a:rPr lang="en-US" dirty="0"/>
              <a:t>A Growth Engine is a </a:t>
            </a:r>
            <a:r>
              <a:rPr lang="en-US" u="sng" dirty="0"/>
              <a:t>scalable</a:t>
            </a:r>
            <a:r>
              <a:rPr lang="en-US" dirty="0"/>
              <a:t> process that</a:t>
            </a:r>
            <a:br>
              <a:rPr lang="en-US" dirty="0"/>
            </a:br>
            <a:endParaRPr lang="en-US" sz="1200" dirty="0"/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You can double its Output 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With a small increase in Input (efforts and investments)</a:t>
            </a:r>
          </a:p>
          <a:p>
            <a:pPr lvl="1"/>
            <a:r>
              <a:rPr lang="en-US" sz="2800" dirty="0"/>
              <a:t>It is not linear, a small increase in Input can yield a large increase in Output</a:t>
            </a:r>
            <a:br>
              <a:rPr lang="en-US" sz="2800" dirty="0"/>
            </a:br>
            <a:endParaRPr lang="en-US" sz="1400" dirty="0"/>
          </a:p>
          <a:p>
            <a:pPr indent="-342900"/>
            <a:r>
              <a:rPr lang="en-US" sz="3200" dirty="0"/>
              <a:t>Growth Engines are keys to accomplishing the goals of:</a:t>
            </a:r>
            <a:br>
              <a:rPr lang="en-US" sz="3200" dirty="0"/>
            </a:br>
            <a:endParaRPr lang="en-US" sz="1400" dirty="0"/>
          </a:p>
          <a:p>
            <a:pPr lvl="1"/>
            <a:r>
              <a:rPr lang="en-US" sz="2800" dirty="0"/>
              <a:t>Profitability  </a:t>
            </a:r>
          </a:p>
          <a:p>
            <a:pPr lvl="1"/>
            <a:r>
              <a:rPr lang="en-US" sz="2800" dirty="0"/>
              <a:t>Fast Growth </a:t>
            </a:r>
          </a:p>
          <a:p>
            <a:pPr lvl="1"/>
            <a:r>
              <a:rPr lang="en-US" sz="2800" dirty="0"/>
              <a:t>With modest investment </a:t>
            </a:r>
          </a:p>
          <a:p>
            <a:pPr lvl="1"/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ED6B0-3633-4689-92D3-1C09CCC4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106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7539-2198-4F96-85F3-FEDC7F0E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NOT a Growth Engine?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E5FD5-FB0C-45B1-9A49-4F5BFC3D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191816"/>
            <a:ext cx="10303847" cy="5909310"/>
          </a:xfrm>
        </p:spPr>
        <p:txBody>
          <a:bodyPr/>
          <a:lstStyle/>
          <a:p>
            <a:r>
              <a:rPr lang="en-US" dirty="0"/>
              <a:t>Many processes in a company are viewed as </a:t>
            </a:r>
            <a:r>
              <a:rPr lang="en-US" u="sng" dirty="0"/>
              <a:t>growth</a:t>
            </a:r>
            <a:r>
              <a:rPr lang="en-US" dirty="0"/>
              <a:t> </a:t>
            </a:r>
            <a:r>
              <a:rPr lang="en-US" u="sng" dirty="0"/>
              <a:t>opportunities</a:t>
            </a:r>
            <a:r>
              <a:rPr lang="en-US" dirty="0"/>
              <a:t>, but they are not Growth Engines, because they are not scalable:</a:t>
            </a:r>
            <a:br>
              <a:rPr lang="en-US" dirty="0"/>
            </a:br>
            <a:r>
              <a:rPr lang="en-US" dirty="0"/>
              <a:t> </a:t>
            </a:r>
            <a:endParaRPr lang="en-US" sz="1050" dirty="0"/>
          </a:p>
          <a:p>
            <a:pPr lvl="1"/>
            <a:r>
              <a:rPr lang="en-US" dirty="0"/>
              <a:t>Strategic partner</a:t>
            </a:r>
          </a:p>
          <a:p>
            <a:pPr lvl="1"/>
            <a:r>
              <a:rPr lang="en-US" dirty="0"/>
              <a:t>Very large customer </a:t>
            </a:r>
          </a:p>
          <a:p>
            <a:pPr lvl="1"/>
            <a:r>
              <a:rPr lang="en-US" dirty="0"/>
              <a:t>Important distributor </a:t>
            </a:r>
          </a:p>
          <a:p>
            <a:pPr lvl="1"/>
            <a:r>
              <a:rPr lang="en-US" dirty="0"/>
              <a:t>Critical tradeshow </a:t>
            </a:r>
          </a:p>
          <a:p>
            <a:pPr lvl="1"/>
            <a:r>
              <a:rPr lang="en-US" dirty="0"/>
              <a:t>Writing blogs, writing articles, issuing press releases </a:t>
            </a:r>
          </a:p>
          <a:p>
            <a:pPr lvl="1"/>
            <a:r>
              <a:rPr lang="en-US" dirty="0"/>
              <a:t>The next big feature in the product 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Company attention must be focused on identifying and building Growth Engines in every part of the company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ED6B0-3633-4689-92D3-1C09CCC4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572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2296</TotalTime>
  <Words>2937</Words>
  <Application>Microsoft Office PowerPoint</Application>
  <PresentationFormat>Widescreen</PresentationFormat>
  <Paragraphs>438</Paragraphs>
  <Slides>43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9" baseType="lpstr">
      <vt:lpstr>amz-ember-display</vt:lpstr>
      <vt:lpstr>Aptos</vt:lpstr>
      <vt:lpstr>Arial</vt:lpstr>
      <vt:lpstr>Calibri</vt:lpstr>
      <vt:lpstr>Comfortaa</vt:lpstr>
      <vt:lpstr>Comfortaa Medium</vt:lpstr>
      <vt:lpstr>Courier New</vt:lpstr>
      <vt:lpstr>Lato</vt:lpstr>
      <vt:lpstr>Lato Light</vt:lpstr>
      <vt:lpstr>Symbol</vt:lpstr>
      <vt:lpstr>Wingdings</vt:lpstr>
      <vt:lpstr>2_Office Theme</vt:lpstr>
      <vt:lpstr>1_Office Theme</vt:lpstr>
      <vt:lpstr>3_Office Theme</vt:lpstr>
      <vt:lpstr>5_Office Theme</vt:lpstr>
      <vt:lpstr>Document</vt:lpstr>
      <vt:lpstr>PowerPoint Presentation</vt:lpstr>
      <vt:lpstr>The SmartUp Founding Team</vt:lpstr>
      <vt:lpstr>SmartUp Academy</vt:lpstr>
      <vt:lpstr>Foundation Course </vt:lpstr>
      <vt:lpstr>Foundation Course </vt:lpstr>
      <vt:lpstr>Foundation Course </vt:lpstr>
      <vt:lpstr>What is a Growth Engine?</vt:lpstr>
      <vt:lpstr>What is a Growth Engine?</vt:lpstr>
      <vt:lpstr>What is NOT a Growth Engine? </vt:lpstr>
      <vt:lpstr>Growth Engine – SEO Long Tail Branding</vt:lpstr>
      <vt:lpstr>Opster</vt:lpstr>
      <vt:lpstr>Opster – In Search of a Branding Engine </vt:lpstr>
      <vt:lpstr>Opster</vt:lpstr>
      <vt:lpstr>Opster - the Power of Long Tail</vt:lpstr>
      <vt:lpstr>Opster</vt:lpstr>
      <vt:lpstr>Opster – Growth Engine Scalable Output</vt:lpstr>
      <vt:lpstr>Opster – Lead Generation Growth Engine</vt:lpstr>
      <vt:lpstr>Opster – Users and Leads Growth Engine</vt:lpstr>
      <vt:lpstr>Opster – Content Creation Growth Engine  </vt:lpstr>
      <vt:lpstr>Opster – The value of Growth Engines and a brand </vt:lpstr>
      <vt:lpstr>Growth Engine – Customer Support </vt:lpstr>
      <vt:lpstr>Growth Engines – Apple iPhone vs Samsung</vt:lpstr>
      <vt:lpstr>Growth Engines – Apple iPhone vs Samsung</vt:lpstr>
      <vt:lpstr>Growth Engines – Apple iPhone vs Samsung</vt:lpstr>
      <vt:lpstr>Growth Engine – Apple iPhone vs. Samsung </vt:lpstr>
      <vt:lpstr>Growth Engines – Apple iPhone vs Samsung</vt:lpstr>
      <vt:lpstr>Growth Engines in Operations </vt:lpstr>
      <vt:lpstr>Growth Engine in Operations </vt:lpstr>
      <vt:lpstr>Growth Engine in Operations - Collections </vt:lpstr>
      <vt:lpstr>How to Build a Growth Engine? </vt:lpstr>
      <vt:lpstr>Growth Engine – The Biggest Inhibitor </vt:lpstr>
      <vt:lpstr>Growth Engine – The Biggest Inhibitor – People </vt:lpstr>
      <vt:lpstr>The Biggest Inhibitor to Profitability – People </vt:lpstr>
      <vt:lpstr>PowerPoint Presentation</vt:lpstr>
      <vt:lpstr>How to Build a Growth Engine  </vt:lpstr>
      <vt:lpstr>Sales Growth Engines </vt:lpstr>
      <vt:lpstr>Sales Organization – Quasi Growth Engine </vt:lpstr>
      <vt:lpstr>Growth Engine - Sales</vt:lpstr>
      <vt:lpstr>Growth Engine - Sales</vt:lpstr>
      <vt:lpstr>Growth Engine – Branding and Marketing </vt:lpstr>
      <vt:lpstr>Growth Engine – Branding </vt:lpstr>
      <vt:lpstr>Quasi Growth Engine – Marketing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Yonatan Stern</dc:creator>
  <cp:lastModifiedBy>Ruth Surujon</cp:lastModifiedBy>
  <cp:revision>41</cp:revision>
  <dcterms:created xsi:type="dcterms:W3CDTF">2024-08-06T16:20:47Z</dcterms:created>
  <dcterms:modified xsi:type="dcterms:W3CDTF">2024-09-04T13:00:41Z</dcterms:modified>
</cp:coreProperties>
</file>