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55"/>
  </p:notesMasterIdLst>
  <p:sldIdLst>
    <p:sldId id="524" r:id="rId4"/>
    <p:sldId id="638" r:id="rId5"/>
    <p:sldId id="578" r:id="rId6"/>
    <p:sldId id="526" r:id="rId7"/>
    <p:sldId id="2147328831" r:id="rId8"/>
    <p:sldId id="2147328832" r:id="rId9"/>
    <p:sldId id="2147328835" r:id="rId10"/>
    <p:sldId id="2147328850" r:id="rId11"/>
    <p:sldId id="2147328836" r:id="rId12"/>
    <p:sldId id="2147328854" r:id="rId13"/>
    <p:sldId id="2147328834" r:id="rId14"/>
    <p:sldId id="2147328857" r:id="rId15"/>
    <p:sldId id="2147328856" r:id="rId16"/>
    <p:sldId id="2147328858" r:id="rId17"/>
    <p:sldId id="2147328859" r:id="rId18"/>
    <p:sldId id="2147328855" r:id="rId19"/>
    <p:sldId id="2147328860" r:id="rId20"/>
    <p:sldId id="2147328862" r:id="rId21"/>
    <p:sldId id="2147328865" r:id="rId22"/>
    <p:sldId id="2147328884" r:id="rId23"/>
    <p:sldId id="544" r:id="rId24"/>
    <p:sldId id="2147328885" r:id="rId25"/>
    <p:sldId id="546" r:id="rId26"/>
    <p:sldId id="2147328886" r:id="rId27"/>
    <p:sldId id="2147328864" r:id="rId28"/>
    <p:sldId id="2147328888" r:id="rId29"/>
    <p:sldId id="2147328869" r:id="rId30"/>
    <p:sldId id="2147328883" r:id="rId31"/>
    <p:sldId id="2147328889" r:id="rId32"/>
    <p:sldId id="2147328890" r:id="rId33"/>
    <p:sldId id="2147328893" r:id="rId34"/>
    <p:sldId id="2147328871" r:id="rId35"/>
    <p:sldId id="2147328866" r:id="rId36"/>
    <p:sldId id="2147328867" r:id="rId37"/>
    <p:sldId id="545" r:id="rId38"/>
    <p:sldId id="2147328868" r:id="rId39"/>
    <p:sldId id="2147328892" r:id="rId40"/>
    <p:sldId id="2147328807" r:id="rId41"/>
    <p:sldId id="2147328872" r:id="rId42"/>
    <p:sldId id="2147328839" r:id="rId43"/>
    <p:sldId id="2147328874" r:id="rId44"/>
    <p:sldId id="2147328880" r:id="rId45"/>
    <p:sldId id="2147328876" r:id="rId46"/>
    <p:sldId id="2147328873" r:id="rId47"/>
    <p:sldId id="2147328875" r:id="rId48"/>
    <p:sldId id="2147328881" r:id="rId49"/>
    <p:sldId id="2147328882" r:id="rId50"/>
    <p:sldId id="2147328891" r:id="rId51"/>
    <p:sldId id="2147328878" r:id="rId52"/>
    <p:sldId id="2147328879" r:id="rId53"/>
    <p:sldId id="214732886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703" autoAdjust="0"/>
    <p:restoredTop sz="94660"/>
  </p:normalViewPr>
  <p:slideViewPr>
    <p:cSldViewPr snapToGrid="0">
      <p:cViewPr varScale="1">
        <p:scale>
          <a:sx n="86" d="100"/>
          <a:sy n="86" d="100"/>
        </p:scale>
        <p:origin x="126" y="954"/>
      </p:cViewPr>
      <p:guideLst/>
    </p:cSldViewPr>
  </p:slideViewPr>
  <p:notesTextViewPr>
    <p:cViewPr>
      <p:scale>
        <a:sx n="1" d="1"/>
        <a:sy n="1" d="1"/>
      </p:scale>
      <p:origin x="0" y="0"/>
    </p:cViewPr>
  </p:notesTextViewPr>
  <p:sorterViewPr>
    <p:cViewPr>
      <p:scale>
        <a:sx n="140" d="100"/>
        <a:sy n="140" d="100"/>
      </p:scale>
      <p:origin x="0" y="-146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B1160-5A65-4FD5-85E2-31DE406FA9DC}" type="datetimeFigureOut">
              <a:rPr lang="en-US" smtClean="0"/>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2552A-5E92-4392-B4FA-66C40830CE98}" type="slidenum">
              <a:rPr lang="en-US" smtClean="0"/>
              <a:t>‹#›</a:t>
            </a:fld>
            <a:endParaRPr lang="en-US"/>
          </a:p>
        </p:txBody>
      </p:sp>
    </p:spTree>
    <p:extLst>
      <p:ext uri="{BB962C8B-B14F-4D97-AF65-F5344CB8AC3E}">
        <p14:creationId xmlns:p14="http://schemas.microsoft.com/office/powerpoint/2010/main" val="212330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7C420-0933-4FF8-972B-334922133F57}"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642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7C420-0933-4FF8-972B-334922133F5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4134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077" y="433468"/>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hasCustomPrompt="1"/>
          </p:nvPr>
        </p:nvSpPr>
        <p:spPr>
          <a:xfrm>
            <a:off x="944077" y="1840493"/>
            <a:ext cx="10303847" cy="1846659"/>
          </a:xfrm>
        </p:spPr>
        <p:txBody>
          <a:bodyPr lIns="0" tIns="0" rIns="0" bIns="0"/>
          <a:lstStyle>
            <a:lvl1pPr marL="457200" indent="-457200">
              <a:buFont typeface="Arial" panose="020B0604020202020204" pitchFamily="34" charset="0"/>
              <a:buChar char="•"/>
              <a:defRPr sz="2800" b="0" i="0">
                <a:solidFill>
                  <a:srgbClr val="000032"/>
                </a:solidFill>
                <a:latin typeface="Arial" panose="020B0604020202020204" pitchFamily="34" charset="0"/>
                <a:cs typeface="Arial" panose="020B0604020202020204" pitchFamily="34" charset="0"/>
              </a:defRPr>
            </a:lvl1pPr>
            <a:lvl2pPr marL="914400" indent="-342900">
              <a:buFont typeface="Arial" panose="020B0604020202020204" pitchFamily="34" charset="0"/>
              <a:buChar char="•"/>
              <a:defRPr sz="2400">
                <a:latin typeface="Arial" panose="020B0604020202020204" pitchFamily="34" charset="0"/>
                <a:cs typeface="Arial" panose="020B0604020202020204" pitchFamily="34" charset="0"/>
              </a:defRPr>
            </a:lvl2pPr>
            <a:lvl3pPr marL="1371600" indent="-285750">
              <a:buFont typeface="Arial" panose="020B0604020202020204" pitchFamily="34" charset="0"/>
              <a:buChar char="•"/>
              <a:defRPr sz="2000">
                <a:latin typeface="Arial" panose="020B0604020202020204" pitchFamily="34" charset="0"/>
                <a:cs typeface="Arial" panose="020B0604020202020204" pitchFamily="34" charset="0"/>
              </a:defRPr>
            </a:lvl3pPr>
          </a:lstStyle>
          <a:p>
            <a:r>
              <a:rPr lang="en-US" dirty="0"/>
              <a:t>	</a:t>
            </a:r>
          </a:p>
          <a:p>
            <a:pPr lvl="1"/>
            <a:endParaRPr lang="en-US" dirty="0"/>
          </a:p>
          <a:p>
            <a:pPr lvl="2"/>
            <a:endParaRPr lang="en-US" dirty="0"/>
          </a:p>
          <a:p>
            <a:pPr lvl="1"/>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	</a:t>
            </a:r>
            <a:endParaRPr lang="en-US" dirty="0"/>
          </a:p>
        </p:txBody>
      </p:sp>
      <p:pic>
        <p:nvPicPr>
          <p:cNvPr id="7" name="Picture 6">
            <a:extLst>
              <a:ext uri="{FF2B5EF4-FFF2-40B4-BE49-F238E27FC236}">
                <a16:creationId xmlns:a16="http://schemas.microsoft.com/office/drawing/2014/main" id="{92601BDD-711C-4838-89D8-23DC4B789878}"/>
              </a:ext>
            </a:extLst>
          </p:cNvPr>
          <p:cNvPicPr>
            <a:picLocks noChangeAspect="1"/>
          </p:cNvPicPr>
          <p:nvPr userDrawn="1"/>
        </p:nvPicPr>
        <p:blipFill>
          <a:blip r:embed="rId2"/>
          <a:stretch>
            <a:fillRect/>
          </a:stretch>
        </p:blipFill>
        <p:spPr>
          <a:xfrm>
            <a:off x="944077" y="964667"/>
            <a:ext cx="5681964" cy="42676"/>
          </a:xfrm>
          <a:prstGeom prst="rect">
            <a:avLst/>
          </a:prstGeom>
        </p:spPr>
      </p:pic>
      <p:sp>
        <p:nvSpPr>
          <p:cNvPr id="4" name="Date Placeholder 3">
            <a:extLst>
              <a:ext uri="{FF2B5EF4-FFF2-40B4-BE49-F238E27FC236}">
                <a16:creationId xmlns:a16="http://schemas.microsoft.com/office/drawing/2014/main" id="{6A4530B5-DEDF-4A59-90E7-AEC03CC26F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208059-6B0D-4615-BDD1-8E86BF2D4A19}"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4551791-3145-497C-B39B-091452077CD0}"/>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dirty="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STARTUP</a:t>
            </a:r>
          </a:p>
        </p:txBody>
      </p:sp>
    </p:spTree>
    <p:extLst>
      <p:ext uri="{BB962C8B-B14F-4D97-AF65-F5344CB8AC3E}">
        <p14:creationId xmlns:p14="http://schemas.microsoft.com/office/powerpoint/2010/main" val="340818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C0D804B-20C1-4BA7-B441-B091B5535A23}" type="datetime1">
              <a:rPr lang="en-US" smtClean="0"/>
              <a:t>6/30/2024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868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430887"/>
          </a:xfrm>
        </p:spPr>
        <p:txBody>
          <a:bodyPr lIns="0" tIns="0" rIns="0" bIns="0"/>
          <a:lstStyle>
            <a:lvl1pPr>
              <a:defRPr sz="2800" b="0" i="0">
                <a:solidFill>
                  <a:srgbClr val="000032"/>
                </a:solidFill>
                <a:latin typeface="Arial" panose="020B0604020202020204" pitchFamily="34" charset="0"/>
                <a:cs typeface="Arial" panose="020B0604020202020204" pitchFamily="34" charset="0"/>
              </a:defRPr>
            </a:lvl1pPr>
          </a:lstStyle>
          <a:p>
            <a:endParaRPr dirty="0"/>
          </a:p>
        </p:txBody>
      </p:sp>
      <p:pic>
        <p:nvPicPr>
          <p:cNvPr id="7" name="Picture 6">
            <a:extLst>
              <a:ext uri="{FF2B5EF4-FFF2-40B4-BE49-F238E27FC236}">
                <a16:creationId xmlns:a16="http://schemas.microsoft.com/office/drawing/2014/main" id="{92601BDD-711C-4838-89D8-23DC4B789878}"/>
              </a:ext>
            </a:extLst>
          </p:cNvPr>
          <p:cNvPicPr>
            <a:picLocks noChangeAspect="1"/>
          </p:cNvPicPr>
          <p:nvPr userDrawn="1"/>
        </p:nvPicPr>
        <p:blipFill>
          <a:blip r:embed="rId2"/>
          <a:stretch>
            <a:fillRect/>
          </a:stretch>
        </p:blipFill>
        <p:spPr>
          <a:xfrm>
            <a:off x="944077" y="1461936"/>
            <a:ext cx="5681964" cy="42676"/>
          </a:xfrm>
          <a:prstGeom prst="rect">
            <a:avLst/>
          </a:prstGeom>
        </p:spPr>
      </p:pic>
      <p:sp>
        <p:nvSpPr>
          <p:cNvPr id="11" name="Date Placeholder 10">
            <a:extLst>
              <a:ext uri="{FF2B5EF4-FFF2-40B4-BE49-F238E27FC236}">
                <a16:creationId xmlns:a16="http://schemas.microsoft.com/office/drawing/2014/main" id="{A03EFA08-1282-13B5-D061-409DD47F9554}"/>
              </a:ext>
            </a:extLst>
          </p:cNvPr>
          <p:cNvSpPr>
            <a:spLocks noGrp="1"/>
          </p:cNvSpPr>
          <p:nvPr>
            <p:ph type="dt" sz="half" idx="10"/>
          </p:nvPr>
        </p:nvSpPr>
        <p:spPr/>
        <p:txBody>
          <a:bodyPr/>
          <a:lstStyle/>
          <a:p>
            <a:fld id="{1D8BD707-D9CF-40AE-B4C6-C98DA3205C09}" type="datetimeFigureOut">
              <a:rPr lang="en-US" smtClean="0"/>
              <a:t>6/30/2024</a:t>
            </a:fld>
            <a:endParaRPr lang="en-US"/>
          </a:p>
        </p:txBody>
      </p:sp>
      <p:sp>
        <p:nvSpPr>
          <p:cNvPr id="12" name="Footer Placeholder 11">
            <a:extLst>
              <a:ext uri="{FF2B5EF4-FFF2-40B4-BE49-F238E27FC236}">
                <a16:creationId xmlns:a16="http://schemas.microsoft.com/office/drawing/2014/main" id="{BCA5DDB3-DDF8-C52A-43E1-00E69444629C}"/>
              </a:ext>
            </a:extLst>
          </p:cNvPr>
          <p:cNvSpPr>
            <a:spLocks noGrp="1"/>
          </p:cNvSpPr>
          <p:nvPr>
            <p:ph type="ftr" sz="quarter" idx="11"/>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13" name="Slide Number Placeholder 12">
            <a:extLst>
              <a:ext uri="{FF2B5EF4-FFF2-40B4-BE49-F238E27FC236}">
                <a16:creationId xmlns:a16="http://schemas.microsoft.com/office/drawing/2014/main" id="{1FC72AF9-1805-5A57-FA2B-70F8893F9853}"/>
              </a:ext>
            </a:extLst>
          </p:cNvPr>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08660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chemeClr val="tx2">
                    <a:lumMod val="75000"/>
                  </a:schemeClr>
                </a:solidFill>
                <a:latin typeface="Comfortaa"/>
                <a:cs typeface="Comfortaa"/>
              </a:defRPr>
            </a:lvl1p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285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4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143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2403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chemeClr val="tx2">
                    <a:lumMod val="75000"/>
                  </a:schemeClr>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dirty="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STARTUP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A57DCE-9756-4A9A-A823-5BB7FA1C10EA}"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91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E94A3F-665C-40F9-87E4-DEAFA8AFDD42}"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34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F9B2DD-E57B-4707-92A9-7D9335A9AC93}"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862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12A586-EBF0-4F25-AD2E-B73DA264125F}"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54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F3BA7BC-03FE-4AC6-BDF3-00E52E3AD61E}" type="datetime1">
              <a:rPr lang="en-US" smtClean="0"/>
              <a:t>6/30/2024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5293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382541"/>
          </a:xfrm>
        </p:spPr>
        <p:txBody>
          <a:bodyPr lIns="0" tIns="0" rIns="0" bIns="0"/>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F2F067D-1419-475A-849A-DA04A0437741}" type="datetime1">
              <a:rPr lang="en-US" smtClean="0"/>
              <a:t>6/30/2024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5555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867ED68-495D-4A50-8E6A-AFF1622E2F1E}" type="datetime1">
              <a:rPr lang="en-US" smtClean="0"/>
              <a:t>6/30/2024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129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C166228-E21B-41CA-938D-A24A4D9D2ED8}" type="datetime1">
              <a:rPr lang="en-US" smtClean="0"/>
              <a:t>6/30/2024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5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58" y="626136"/>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dirty="0"/>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dirty="0"/>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chemeClr val="tx2">
                    <a:lumMod val="75000"/>
                  </a:schemeClr>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dirty="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STARTUP</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5E6748-BB79-48AD-BFED-B780D3FABF13}"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6/30/2024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02041" y="5988924"/>
            <a:ext cx="2804160" cy="276999"/>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1943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10" y="634875"/>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endParaRPr sz="1092"/>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endParaRPr sz="1092"/>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01989FA8-FE56-44FA-9182-3007043EA855}" type="datetime1">
              <a:rPr lang="en-US" smtClean="0"/>
              <a:t>6/30/2024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093227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58" y="626136"/>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endParaRPr sz="1092"/>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endParaRPr sz="1092"/>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dirty="0"/>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dirty="0"/>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chemeClr val="tx2">
                    <a:lumMod val="75000"/>
                  </a:schemeClr>
                </a:solidFill>
                <a:latin typeface="Comfortaa"/>
                <a:cs typeface="Comfortaa"/>
              </a:defRPr>
            </a:lvl1pPr>
          </a:lstStyle>
          <a:p>
            <a:pPr marL="7701">
              <a:lnSpc>
                <a:spcPts val="1516"/>
              </a:lnSpc>
            </a:pPr>
            <a:r>
              <a:rPr lang="en-US" dirty="0"/>
              <a:t>THE</a:t>
            </a:r>
            <a:r>
              <a:rPr lang="en-US" spc="6" dirty="0"/>
              <a:t> </a:t>
            </a:r>
            <a:r>
              <a:rPr lang="en-US" dirty="0"/>
              <a:t>SMART</a:t>
            </a:r>
            <a:r>
              <a:rPr lang="en-US" spc="9" dirty="0"/>
              <a:t> </a:t>
            </a:r>
            <a:r>
              <a:rPr lang="en-US" spc="-42" dirty="0"/>
              <a:t>WAY</a:t>
            </a:r>
            <a:r>
              <a:rPr lang="en-US" spc="9" dirty="0"/>
              <a:t> </a:t>
            </a:r>
            <a:r>
              <a:rPr lang="en-US" dirty="0"/>
              <a:t>TO</a:t>
            </a:r>
            <a:r>
              <a:rPr lang="en-US" spc="9" dirty="0"/>
              <a:t> </a:t>
            </a:r>
            <a:r>
              <a:rPr lang="en-US" dirty="0"/>
              <a:t>BUILD</a:t>
            </a:r>
            <a:r>
              <a:rPr lang="en-US" spc="9" dirty="0"/>
              <a:t> </a:t>
            </a:r>
            <a:r>
              <a:rPr lang="en-US" dirty="0"/>
              <a:t>A</a:t>
            </a:r>
            <a:r>
              <a:rPr lang="en-US" spc="9" dirty="0"/>
              <a:t> </a:t>
            </a:r>
            <a:r>
              <a:rPr lang="en-US" spc="-6" dirty="0"/>
              <a:t>STARTUP</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6/30/2024</a:t>
            </a:fld>
            <a:endParaRPr lang="en-US"/>
          </a:p>
        </p:txBody>
      </p:sp>
      <p:sp>
        <p:nvSpPr>
          <p:cNvPr id="6" name="Holder 6"/>
          <p:cNvSpPr>
            <a:spLocks noGrp="1"/>
          </p:cNvSpPr>
          <p:nvPr>
            <p:ph type="sldNum" sz="quarter" idx="7"/>
          </p:nvPr>
        </p:nvSpPr>
        <p:spPr>
          <a:xfrm>
            <a:off x="8702041" y="5988924"/>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136857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koreajoongangdaily.joins.com/2008/03/09/industry/10-years-ago-Koreans-created-the-MP3-player-/2887191.html"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object 8"/>
          <p:cNvSpPr txBox="1"/>
          <p:nvPr/>
        </p:nvSpPr>
        <p:spPr>
          <a:xfrm>
            <a:off x="1900017" y="1111981"/>
            <a:ext cx="9039832" cy="4487200"/>
          </a:xfrm>
          <a:prstGeom prst="rect">
            <a:avLst/>
          </a:prstGeom>
        </p:spPr>
        <p:txBody>
          <a:bodyPr vert="horz" wrap="square" lIns="0" tIns="6931" rIns="0" bIns="0" rtlCol="0">
            <a:spAutoFit/>
          </a:bodyPr>
          <a:lstStyle/>
          <a:p>
            <a:pPr marL="7701" marR="3081" lvl="0" indent="0" algn="ctr" defTabSz="554492" rtl="0" eaLnBrk="1" fontAlgn="auto" latinLnBrk="0" hangingPunct="1">
              <a:lnSpc>
                <a:spcPct val="100000"/>
              </a:lnSpc>
              <a:spcBef>
                <a:spcPts val="55"/>
              </a:spcBef>
              <a:spcAft>
                <a:spcPts val="0"/>
              </a:spcAft>
              <a:buClrTx/>
              <a:buSzTx/>
              <a:buFontTx/>
              <a:buNone/>
              <a:tabLst/>
              <a:defRPr/>
            </a:pPr>
            <a:r>
              <a:rPr kumimoji="0" lang="en-US" sz="7216" b="1" i="0" u="none" strike="noStrike" kern="0" cap="none" spc="0" normalizeH="0" baseline="0" noProof="0" dirty="0">
                <a:ln>
                  <a:noFill/>
                </a:ln>
                <a:solidFill>
                  <a:srgbClr val="FF6900"/>
                </a:solidFill>
                <a:effectLst/>
                <a:uLnTx/>
                <a:uFillTx/>
                <a:latin typeface="Comfortaa"/>
                <a:ea typeface="+mn-ea"/>
                <a:cs typeface="Comfortaa"/>
              </a:rPr>
              <a:t>SmartUp Academy </a:t>
            </a:r>
          </a:p>
          <a:p>
            <a:pPr marL="7701" marR="3081" lvl="0" indent="0" algn="ctr" defTabSz="554492" rtl="0" eaLnBrk="1" fontAlgn="auto" latinLnBrk="0" hangingPunct="1">
              <a:lnSpc>
                <a:spcPct val="100000"/>
              </a:lnSpc>
              <a:spcBef>
                <a:spcPts val="55"/>
              </a:spcBef>
              <a:spcAft>
                <a:spcPts val="0"/>
              </a:spcAft>
              <a:buClrTx/>
              <a:buSzTx/>
              <a:buFontTx/>
              <a:buNone/>
              <a:tabLst/>
              <a:defRPr/>
            </a:pPr>
            <a:r>
              <a:rPr kumimoji="0" lang="en-US" sz="7216" b="1" i="0" u="none" strike="noStrike" kern="0" cap="none" spc="0" normalizeH="0" baseline="0" noProof="0" dirty="0">
                <a:ln>
                  <a:noFill/>
                </a:ln>
                <a:solidFill>
                  <a:prstClr val="white"/>
                </a:solidFill>
                <a:effectLst/>
                <a:uLnTx/>
                <a:uFillTx/>
                <a:latin typeface="Comfortaa"/>
                <a:ea typeface="+mn-ea"/>
                <a:cs typeface="Comfortaa"/>
              </a:rPr>
              <a:t>Foundations Course</a:t>
            </a:r>
          </a:p>
          <a:p>
            <a:pPr marL="7701" marR="3081" lvl="0" indent="0" algn="ctr" defTabSz="554492" rtl="0" eaLnBrk="1" fontAlgn="auto" latinLnBrk="0" hangingPunct="1">
              <a:lnSpc>
                <a:spcPct val="100000"/>
              </a:lnSpc>
              <a:spcBef>
                <a:spcPts val="55"/>
              </a:spcBef>
              <a:spcAft>
                <a:spcPts val="0"/>
              </a:spcAft>
              <a:buClrTx/>
              <a:buSzTx/>
              <a:buFontTx/>
              <a:buNone/>
              <a:tabLst/>
              <a:defRPr/>
            </a:pPr>
            <a:r>
              <a:rPr kumimoji="0" lang="en-US" sz="7216" b="1" i="0" u="none" strike="noStrike" kern="0" cap="none" spc="0" normalizeH="0" baseline="0" noProof="0" dirty="0">
                <a:ln>
                  <a:noFill/>
                </a:ln>
                <a:solidFill>
                  <a:prstClr val="white"/>
                </a:solidFill>
                <a:effectLst/>
                <a:uLnTx/>
                <a:uFillTx/>
                <a:latin typeface="Comfortaa"/>
                <a:ea typeface="+mn-ea"/>
                <a:cs typeface="Comfortaa Medium"/>
              </a:rPr>
              <a:t>Lecture 6</a:t>
            </a:r>
          </a:p>
          <a:p>
            <a:pPr marL="7701" marR="3081" lvl="0" indent="0" algn="ctr" defTabSz="554492" rtl="0" eaLnBrk="1" fontAlgn="auto" latinLnBrk="0" hangingPunct="1">
              <a:lnSpc>
                <a:spcPct val="100000"/>
              </a:lnSpc>
              <a:spcBef>
                <a:spcPts val="55"/>
              </a:spcBef>
              <a:spcAft>
                <a:spcPts val="0"/>
              </a:spcAft>
              <a:buClrTx/>
              <a:buSzTx/>
              <a:buFontTx/>
              <a:buNone/>
              <a:tabLst/>
              <a:defRPr/>
            </a:pPr>
            <a:r>
              <a:rPr kumimoji="0" lang="en-US" sz="7216" b="1" i="0" u="none" strike="noStrike" kern="0" cap="none" spc="0" normalizeH="0" baseline="0" noProof="0" dirty="0">
                <a:ln>
                  <a:noFill/>
                </a:ln>
                <a:solidFill>
                  <a:prstClr val="white"/>
                </a:solidFill>
                <a:effectLst/>
                <a:uLnTx/>
                <a:uFillTx/>
                <a:latin typeface="Comfortaa"/>
                <a:ea typeface="+mn-ea"/>
                <a:cs typeface="Comfortaa Medium"/>
              </a:rPr>
              <a:t>Jobs To</a:t>
            </a:r>
            <a:r>
              <a:rPr kumimoji="0" lang="en-US" sz="7216" b="1" i="0" u="none" strike="noStrike" kern="0" cap="none" spc="0" normalizeH="0" noProof="0" dirty="0">
                <a:ln>
                  <a:noFill/>
                </a:ln>
                <a:solidFill>
                  <a:prstClr val="white"/>
                </a:solidFill>
                <a:effectLst/>
                <a:uLnTx/>
                <a:uFillTx/>
                <a:latin typeface="Comfortaa"/>
                <a:ea typeface="+mn-ea"/>
                <a:cs typeface="Comfortaa Medium"/>
              </a:rPr>
              <a:t> Be Done (JTBD)</a:t>
            </a:r>
            <a:endParaRPr kumimoji="0" sz="5821" b="1" i="0" u="none" strike="noStrike" kern="0" cap="none" spc="0" normalizeH="0" baseline="0" noProof="0" dirty="0">
              <a:ln>
                <a:noFill/>
              </a:ln>
              <a:solidFill>
                <a:prstClr val="white"/>
              </a:solidFill>
              <a:effectLst/>
              <a:uLnTx/>
              <a:uFillTx/>
              <a:latin typeface="Comfortaa Medium"/>
              <a:ea typeface="+mn-ea"/>
              <a:cs typeface="Comfortaa Medium"/>
            </a:endParaRPr>
          </a:p>
        </p:txBody>
      </p:sp>
      <p:sp>
        <p:nvSpPr>
          <p:cNvPr id="3" name="Footer Placeholder 2">
            <a:extLst>
              <a:ext uri="{FF2B5EF4-FFF2-40B4-BE49-F238E27FC236}">
                <a16:creationId xmlns:a16="http://schemas.microsoft.com/office/drawing/2014/main" id="{A473848C-E76E-E4A2-2694-55F1AE982DC7}"/>
              </a:ext>
            </a:extLst>
          </p:cNvPr>
          <p:cNvSpPr>
            <a:spLocks noGrp="1"/>
          </p:cNvSpPr>
          <p:nvPr>
            <p:ph type="ftr" sz="quarter" idx="5"/>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C48C-B228-C319-F88D-D51F8B778D15}"/>
              </a:ext>
            </a:extLst>
          </p:cNvPr>
          <p:cNvSpPr>
            <a:spLocks noGrp="1"/>
          </p:cNvSpPr>
          <p:nvPr>
            <p:ph type="title"/>
          </p:nvPr>
        </p:nvSpPr>
        <p:spPr/>
        <p:txBody>
          <a:bodyPr/>
          <a:lstStyle/>
          <a:p>
            <a:r>
              <a:rPr lang="en-US" dirty="0"/>
              <a:t>The Innovator’s Solution </a:t>
            </a:r>
            <a:r>
              <a:rPr lang="he-IL" dirty="0"/>
              <a:t>פתרון החדשנות  </a:t>
            </a:r>
            <a:endParaRPr lang="en-US" dirty="0"/>
          </a:p>
        </p:txBody>
      </p:sp>
      <p:sp>
        <p:nvSpPr>
          <p:cNvPr id="3" name="Text Placeholder 2">
            <a:extLst>
              <a:ext uri="{FF2B5EF4-FFF2-40B4-BE49-F238E27FC236}">
                <a16:creationId xmlns:a16="http://schemas.microsoft.com/office/drawing/2014/main" id="{1D6382B7-129A-BEF9-91C5-3CFBD3A4BD7E}"/>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E71DDD5E-B6ED-9CE5-3A51-D6F0DAA98D52}"/>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A3453CFD-B0A5-0E51-CEE0-94F64B1AED0F}"/>
              </a:ext>
            </a:extLst>
          </p:cNvPr>
          <p:cNvPicPr>
            <a:picLocks noChangeAspect="1"/>
          </p:cNvPicPr>
          <p:nvPr/>
        </p:nvPicPr>
        <p:blipFill>
          <a:blip r:embed="rId2"/>
          <a:stretch>
            <a:fillRect/>
          </a:stretch>
        </p:blipFill>
        <p:spPr>
          <a:xfrm>
            <a:off x="2387021" y="1146633"/>
            <a:ext cx="3295415" cy="5081035"/>
          </a:xfrm>
          <a:prstGeom prst="rect">
            <a:avLst/>
          </a:prstGeom>
        </p:spPr>
      </p:pic>
      <p:pic>
        <p:nvPicPr>
          <p:cNvPr id="7" name="Picture 6">
            <a:extLst>
              <a:ext uri="{FF2B5EF4-FFF2-40B4-BE49-F238E27FC236}">
                <a16:creationId xmlns:a16="http://schemas.microsoft.com/office/drawing/2014/main" id="{DB43338B-F986-B218-2501-0E2E46DAB375}"/>
              </a:ext>
            </a:extLst>
          </p:cNvPr>
          <p:cNvPicPr>
            <a:picLocks noChangeAspect="1"/>
          </p:cNvPicPr>
          <p:nvPr/>
        </p:nvPicPr>
        <p:blipFill>
          <a:blip r:embed="rId3"/>
          <a:stretch>
            <a:fillRect/>
          </a:stretch>
        </p:blipFill>
        <p:spPr>
          <a:xfrm>
            <a:off x="6583524" y="1146634"/>
            <a:ext cx="3237377" cy="5081035"/>
          </a:xfrm>
          <a:prstGeom prst="rect">
            <a:avLst/>
          </a:prstGeom>
        </p:spPr>
      </p:pic>
    </p:spTree>
    <p:extLst>
      <p:ext uri="{BB962C8B-B14F-4D97-AF65-F5344CB8AC3E}">
        <p14:creationId xmlns:p14="http://schemas.microsoft.com/office/powerpoint/2010/main" val="28859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A70C-EFE9-EE2A-6B75-193914DF76CE}"/>
              </a:ext>
            </a:extLst>
          </p:cNvPr>
          <p:cNvSpPr>
            <a:spLocks noGrp="1"/>
          </p:cNvSpPr>
          <p:nvPr>
            <p:ph type="title"/>
          </p:nvPr>
        </p:nvSpPr>
        <p:spPr/>
        <p:txBody>
          <a:bodyPr/>
          <a:lstStyle/>
          <a:p>
            <a:r>
              <a:rPr lang="en-US" dirty="0"/>
              <a:t>Recommended Reading </a:t>
            </a:r>
          </a:p>
        </p:txBody>
      </p:sp>
      <p:sp>
        <p:nvSpPr>
          <p:cNvPr id="3" name="Text Placeholder 2">
            <a:extLst>
              <a:ext uri="{FF2B5EF4-FFF2-40B4-BE49-F238E27FC236}">
                <a16:creationId xmlns:a16="http://schemas.microsoft.com/office/drawing/2014/main" id="{26EA45CD-12EA-1189-56BA-6D9E8DA1284A}"/>
              </a:ext>
            </a:extLst>
          </p:cNvPr>
          <p:cNvSpPr>
            <a:spLocks noGrp="1"/>
          </p:cNvSpPr>
          <p:nvPr>
            <p:ph type="body" idx="1"/>
          </p:nvPr>
        </p:nvSpPr>
        <p:spPr>
          <a:xfrm>
            <a:off x="944077" y="1340427"/>
            <a:ext cx="7056923" cy="4570482"/>
          </a:xfrm>
        </p:spPr>
        <p:txBody>
          <a:bodyPr/>
          <a:lstStyle/>
          <a:p>
            <a:pPr marL="0" indent="0">
              <a:buNone/>
            </a:pPr>
            <a:r>
              <a:rPr lang="en-US" sz="2700" dirty="0"/>
              <a:t>After years of research, Christensen and his co-authors have come to one critical conclusion: our long held maxim--that understanding the customer is the crux of innovation--is wrong. Customers don't buy products or services; they "hire" them to do a job. </a:t>
            </a:r>
            <a:r>
              <a:rPr lang="en-US" sz="2700" dirty="0">
                <a:highlight>
                  <a:srgbClr val="FFFF00"/>
                </a:highlight>
              </a:rPr>
              <a:t>Understanding customers does not drive innovation success, he argues. Understanding customer jobs does. The "Jobs to Be Done" approach </a:t>
            </a:r>
            <a:r>
              <a:rPr lang="en-US" sz="2700" dirty="0"/>
              <a:t>can be seen today in some of the world's most respected companies.</a:t>
            </a:r>
          </a:p>
        </p:txBody>
      </p:sp>
      <p:sp>
        <p:nvSpPr>
          <p:cNvPr id="4" name="Footer Placeholder 3">
            <a:extLst>
              <a:ext uri="{FF2B5EF4-FFF2-40B4-BE49-F238E27FC236}">
                <a16:creationId xmlns:a16="http://schemas.microsoft.com/office/drawing/2014/main" id="{0AC5D00C-913D-5042-055F-EEB79DCBD4DD}"/>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7223FC49-1BF9-3410-9F40-779A81A57B61}"/>
              </a:ext>
            </a:extLst>
          </p:cNvPr>
          <p:cNvPicPr>
            <a:picLocks noChangeAspect="1"/>
          </p:cNvPicPr>
          <p:nvPr/>
        </p:nvPicPr>
        <p:blipFill>
          <a:blip r:embed="rId2"/>
          <a:stretch>
            <a:fillRect/>
          </a:stretch>
        </p:blipFill>
        <p:spPr>
          <a:xfrm>
            <a:off x="8110290" y="308609"/>
            <a:ext cx="4081710" cy="6005945"/>
          </a:xfrm>
          <a:prstGeom prst="rect">
            <a:avLst/>
          </a:prstGeom>
        </p:spPr>
      </p:pic>
    </p:spTree>
    <p:extLst>
      <p:ext uri="{BB962C8B-B14F-4D97-AF65-F5344CB8AC3E}">
        <p14:creationId xmlns:p14="http://schemas.microsoft.com/office/powerpoint/2010/main" val="134286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The Story of Rosh Intelligent Systems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67118" y="1337985"/>
            <a:ext cx="10303847" cy="4985980"/>
          </a:xfrm>
        </p:spPr>
        <p:txBody>
          <a:bodyPr/>
          <a:lstStyle/>
          <a:p>
            <a:r>
              <a:rPr lang="en-US" dirty="0"/>
              <a:t>Founded in 1984, my second company</a:t>
            </a:r>
          </a:p>
          <a:p>
            <a:r>
              <a:rPr lang="en-US" dirty="0"/>
              <a:t>Investors:  </a:t>
            </a:r>
          </a:p>
          <a:p>
            <a:pPr lvl="1"/>
            <a:r>
              <a:rPr lang="en-US" dirty="0"/>
              <a:t>Elron – </a:t>
            </a:r>
            <a:r>
              <a:rPr lang="en-US" dirty="0" err="1"/>
              <a:t>Uzia</a:t>
            </a:r>
            <a:r>
              <a:rPr lang="en-US" dirty="0"/>
              <a:t> Galil – Seed money </a:t>
            </a:r>
          </a:p>
          <a:p>
            <a:pPr lvl="1"/>
            <a:r>
              <a:rPr lang="en-US" dirty="0"/>
              <a:t>Athena Ventures – Dan </a:t>
            </a:r>
            <a:r>
              <a:rPr lang="en-US" dirty="0" err="1"/>
              <a:t>Tolkowski</a:t>
            </a:r>
            <a:r>
              <a:rPr lang="en-US" dirty="0"/>
              <a:t> </a:t>
            </a:r>
          </a:p>
          <a:p>
            <a:pPr lvl="1"/>
            <a:r>
              <a:rPr lang="en-US" dirty="0"/>
              <a:t>Then more… raised $12m in total </a:t>
            </a:r>
          </a:p>
          <a:p>
            <a:r>
              <a:rPr lang="en-US" dirty="0"/>
              <a:t>Product:  An Expert System (AI), to help field service engineers fix complicated equipment </a:t>
            </a:r>
          </a:p>
          <a:p>
            <a:r>
              <a:rPr lang="en-US" dirty="0"/>
              <a:t>Customers: Philips Medical, Xerox, Applied Materials, Varian, Lam Research, </a:t>
            </a:r>
          </a:p>
          <a:p>
            <a:r>
              <a:rPr lang="en-US" dirty="0"/>
              <a:t>As a condition to the investment we had to talk to a dozen potential customers, face to face, to validate the need for the product idea  </a:t>
            </a:r>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79A37274-C0D5-46C4-B7E7-F4165413031A}"/>
              </a:ext>
            </a:extLst>
          </p:cNvPr>
          <p:cNvPicPr>
            <a:picLocks noChangeAspect="1"/>
          </p:cNvPicPr>
          <p:nvPr/>
        </p:nvPicPr>
        <p:blipFill>
          <a:blip r:embed="rId2"/>
          <a:stretch>
            <a:fillRect/>
          </a:stretch>
        </p:blipFill>
        <p:spPr>
          <a:xfrm>
            <a:off x="10042424" y="434269"/>
            <a:ext cx="1761897" cy="573074"/>
          </a:xfrm>
          <a:prstGeom prst="rect">
            <a:avLst/>
          </a:prstGeom>
        </p:spPr>
      </p:pic>
    </p:spTree>
    <p:extLst>
      <p:ext uri="{BB962C8B-B14F-4D97-AF65-F5344CB8AC3E}">
        <p14:creationId xmlns:p14="http://schemas.microsoft.com/office/powerpoint/2010/main" val="30459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Rosh Intelligent Systems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288558"/>
            <a:ext cx="10303847" cy="6093976"/>
          </a:xfrm>
        </p:spPr>
        <p:txBody>
          <a:bodyPr/>
          <a:lstStyle/>
          <a:p>
            <a:pPr>
              <a:spcAft>
                <a:spcPts val="1800"/>
              </a:spcAft>
            </a:pPr>
            <a:r>
              <a:rPr lang="en-US" dirty="0"/>
              <a:t>Moved to the Boston in 1989 </a:t>
            </a:r>
          </a:p>
          <a:p>
            <a:pPr>
              <a:spcAft>
                <a:spcPts val="1800"/>
              </a:spcAft>
            </a:pPr>
            <a:r>
              <a:rPr lang="en-US" dirty="0"/>
              <a:t>The company grew continually, year after year, to $4.5m in revenues in 1992 </a:t>
            </a:r>
          </a:p>
          <a:p>
            <a:pPr>
              <a:spcAft>
                <a:spcPts val="1800"/>
              </a:spcAft>
            </a:pPr>
            <a:r>
              <a:rPr lang="en-US" dirty="0"/>
              <a:t>Was never profitable </a:t>
            </a:r>
          </a:p>
          <a:p>
            <a:pPr>
              <a:spcAft>
                <a:spcPts val="1800"/>
              </a:spcAft>
            </a:pPr>
            <a:r>
              <a:rPr lang="en-US" dirty="0"/>
              <a:t>Then one day I talked to one our bigger customers and asked him a thorny question … </a:t>
            </a:r>
          </a:p>
          <a:p>
            <a:endParaRPr lang="en-US" dirty="0"/>
          </a:p>
          <a:p>
            <a:endParaRPr lang="en-US" dirty="0"/>
          </a:p>
          <a:p>
            <a:r>
              <a:rPr lang="en-US" dirty="0"/>
              <a:t>You asked the wrong question </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C3120A67-4CCD-4E5C-98F0-9A3891EA47E7}"/>
              </a:ext>
            </a:extLst>
          </p:cNvPr>
          <p:cNvPicPr>
            <a:picLocks noChangeAspect="1"/>
          </p:cNvPicPr>
          <p:nvPr/>
        </p:nvPicPr>
        <p:blipFill>
          <a:blip r:embed="rId2"/>
          <a:stretch>
            <a:fillRect/>
          </a:stretch>
        </p:blipFill>
        <p:spPr>
          <a:xfrm>
            <a:off x="10042424" y="434269"/>
            <a:ext cx="1761897" cy="573074"/>
          </a:xfrm>
          <a:prstGeom prst="rect">
            <a:avLst/>
          </a:prstGeom>
        </p:spPr>
      </p:pic>
    </p:spTree>
    <p:extLst>
      <p:ext uri="{BB962C8B-B14F-4D97-AF65-F5344CB8AC3E}">
        <p14:creationId xmlns:p14="http://schemas.microsoft.com/office/powerpoint/2010/main" val="12926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Rosh Intelligent Systems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280320"/>
            <a:ext cx="10303847" cy="4308872"/>
          </a:xfrm>
        </p:spPr>
        <p:txBody>
          <a:bodyPr/>
          <a:lstStyle/>
          <a:p>
            <a:pPr marL="0" indent="0">
              <a:buNone/>
            </a:pPr>
            <a:r>
              <a:rPr lang="en-US" dirty="0"/>
              <a:t>What is the right question? </a:t>
            </a:r>
          </a:p>
          <a:p>
            <a:pPr marL="0" indent="0">
              <a:buNone/>
            </a:pPr>
            <a:endParaRPr lang="en-US" dirty="0"/>
          </a:p>
          <a:p>
            <a:r>
              <a:rPr lang="en-US" dirty="0"/>
              <a:t>If you have only $100,000 in your budget, would you buy the product of Rosh Intelligent System, or would you buy something else? </a:t>
            </a:r>
          </a:p>
          <a:p>
            <a:pPr marL="0" indent="0">
              <a:buNone/>
            </a:pPr>
            <a:r>
              <a:rPr lang="en-US" dirty="0"/>
              <a:t> </a:t>
            </a:r>
          </a:p>
          <a:p>
            <a:r>
              <a:rPr lang="en-US" dirty="0"/>
              <a:t>And what is it? And why would you buy it? </a:t>
            </a:r>
          </a:p>
          <a:p>
            <a:pPr marL="0" indent="0">
              <a:buNone/>
            </a:pPr>
            <a:endParaRPr lang="en-US" dirty="0"/>
          </a:p>
          <a:p>
            <a:r>
              <a:rPr lang="en-US" dirty="0"/>
              <a:t>Jobs To Be Done – Look at the situation from the customer’s perspective, not your perspective  </a:t>
            </a:r>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88ABB15C-F68E-4368-A783-B25A99F01D6E}"/>
              </a:ext>
            </a:extLst>
          </p:cNvPr>
          <p:cNvPicPr>
            <a:picLocks noChangeAspect="1"/>
          </p:cNvPicPr>
          <p:nvPr/>
        </p:nvPicPr>
        <p:blipFill>
          <a:blip r:embed="rId2"/>
          <a:stretch>
            <a:fillRect/>
          </a:stretch>
        </p:blipFill>
        <p:spPr>
          <a:xfrm>
            <a:off x="10042424" y="434269"/>
            <a:ext cx="1761897" cy="573074"/>
          </a:xfrm>
          <a:prstGeom prst="rect">
            <a:avLst/>
          </a:prstGeom>
        </p:spPr>
      </p:pic>
    </p:spTree>
    <p:extLst>
      <p:ext uri="{BB962C8B-B14F-4D97-AF65-F5344CB8AC3E}">
        <p14:creationId xmlns:p14="http://schemas.microsoft.com/office/powerpoint/2010/main" val="263179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 Milkshake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6" y="1329747"/>
            <a:ext cx="10303847" cy="430887"/>
          </a:xfrm>
        </p:spPr>
        <p:txBody>
          <a:bodyPr/>
          <a:lstStyle/>
          <a:p>
            <a:pPr marL="0" indent="0">
              <a:buNone/>
            </a:pPr>
            <a:r>
              <a:rPr lang="en-US" dirty="0"/>
              <a:t>The Innovator’s Solution foundational story </a:t>
            </a:r>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9C42DB37-72D1-4A46-8281-9787D6279C54}"/>
              </a:ext>
            </a:extLst>
          </p:cNvPr>
          <p:cNvPicPr>
            <a:picLocks noChangeAspect="1"/>
          </p:cNvPicPr>
          <p:nvPr/>
        </p:nvPicPr>
        <p:blipFill>
          <a:blip r:embed="rId2"/>
          <a:stretch>
            <a:fillRect/>
          </a:stretch>
        </p:blipFill>
        <p:spPr>
          <a:xfrm>
            <a:off x="10420796" y="402264"/>
            <a:ext cx="1243241" cy="1210157"/>
          </a:xfrm>
          <a:prstGeom prst="rect">
            <a:avLst/>
          </a:prstGeom>
        </p:spPr>
      </p:pic>
    </p:spTree>
    <p:extLst>
      <p:ext uri="{BB962C8B-B14F-4D97-AF65-F5344CB8AC3E}">
        <p14:creationId xmlns:p14="http://schemas.microsoft.com/office/powerpoint/2010/main" val="411731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The ZoomInfo Story – Jobs To Be Done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370937"/>
            <a:ext cx="10303847" cy="4778231"/>
          </a:xfrm>
        </p:spPr>
        <p:txBody>
          <a:bodyPr/>
          <a:lstStyle/>
          <a:p>
            <a:r>
              <a:rPr lang="en-US" dirty="0"/>
              <a:t>Founded in 2000 – Deep AI technology </a:t>
            </a:r>
            <a:br>
              <a:rPr lang="en-US" dirty="0"/>
            </a:br>
            <a:endParaRPr lang="en-US" sz="1100" dirty="0"/>
          </a:p>
          <a:p>
            <a:r>
              <a:rPr lang="en-US" dirty="0"/>
              <a:t>Started selling in 2002. </a:t>
            </a:r>
          </a:p>
          <a:p>
            <a:pPr lvl="1"/>
            <a:r>
              <a:rPr lang="en-US" dirty="0"/>
              <a:t>$1m in 2002</a:t>
            </a:r>
          </a:p>
          <a:p>
            <a:pPr lvl="1"/>
            <a:r>
              <a:rPr lang="en-US" dirty="0"/>
              <a:t>$3m in 2003 – company reaches profitability </a:t>
            </a:r>
          </a:p>
          <a:p>
            <a:pPr lvl="1"/>
            <a:r>
              <a:rPr lang="en-US" dirty="0"/>
              <a:t>$6m in 2004 </a:t>
            </a:r>
            <a:br>
              <a:rPr lang="en-US" dirty="0"/>
            </a:br>
            <a:endParaRPr lang="en-US" sz="1050" dirty="0"/>
          </a:p>
          <a:p>
            <a:r>
              <a:rPr lang="en-US" dirty="0"/>
              <a:t>The market is recruiters, headhunters and HR in big companies </a:t>
            </a:r>
            <a:br>
              <a:rPr lang="en-US" dirty="0"/>
            </a:br>
            <a:endParaRPr lang="en-US" sz="1050" dirty="0"/>
          </a:p>
          <a:p>
            <a:r>
              <a:rPr lang="en-US" dirty="0"/>
              <a:t>The market of data for sales and marketing looked much bigger – go for it !!</a:t>
            </a:r>
          </a:p>
          <a:p>
            <a:pPr marL="0" indent="0">
              <a:buNone/>
            </a:pPr>
            <a:endParaRPr lang="en-US" sz="1050" dirty="0"/>
          </a:p>
          <a:p>
            <a:r>
              <a:rPr lang="en-US" dirty="0"/>
              <a:t>….. and a big surprise </a:t>
            </a:r>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D86E8800-1FB8-4A28-9AC2-701007102582}"/>
              </a:ext>
            </a:extLst>
          </p:cNvPr>
          <p:cNvPicPr>
            <a:picLocks noChangeAspect="1"/>
          </p:cNvPicPr>
          <p:nvPr/>
        </p:nvPicPr>
        <p:blipFill>
          <a:blip r:embed="rId2"/>
          <a:stretch>
            <a:fillRect/>
          </a:stretch>
        </p:blipFill>
        <p:spPr>
          <a:xfrm>
            <a:off x="9694772" y="434269"/>
            <a:ext cx="2127688" cy="573074"/>
          </a:xfrm>
          <a:prstGeom prst="rect">
            <a:avLst/>
          </a:prstGeom>
        </p:spPr>
      </p:pic>
    </p:spTree>
    <p:extLst>
      <p:ext uri="{BB962C8B-B14F-4D97-AF65-F5344CB8AC3E}">
        <p14:creationId xmlns:p14="http://schemas.microsoft.com/office/powerpoint/2010/main" val="10432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(JTBD) – Methodology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218768"/>
            <a:ext cx="10303847" cy="5524589"/>
          </a:xfrm>
        </p:spPr>
        <p:txBody>
          <a:bodyPr/>
          <a:lstStyle/>
          <a:p>
            <a:pPr marL="0" indent="0">
              <a:buNone/>
            </a:pPr>
            <a:r>
              <a:rPr lang="en-US" dirty="0"/>
              <a:t>What is Jobs-to-be-Done?</a:t>
            </a:r>
          </a:p>
          <a:p>
            <a:pPr marL="0" indent="0">
              <a:buNone/>
            </a:pPr>
            <a:endParaRPr lang="en-US" sz="1000" dirty="0"/>
          </a:p>
          <a:p>
            <a:pPr lvl="1"/>
            <a:r>
              <a:rPr lang="en-US" dirty="0"/>
              <a:t>JTBD theory is based on the idea that people buy products and services to accomplish specific jobs in their lives</a:t>
            </a:r>
            <a:br>
              <a:rPr lang="en-US" dirty="0"/>
            </a:br>
            <a:endParaRPr lang="en-US" sz="1100" dirty="0"/>
          </a:p>
          <a:p>
            <a:pPr lvl="1"/>
            <a:r>
              <a:rPr lang="en-US" dirty="0"/>
              <a:t>These jobs can be:</a:t>
            </a:r>
          </a:p>
          <a:p>
            <a:pPr marL="571500" lvl="1" indent="0">
              <a:buNone/>
            </a:pPr>
            <a:endParaRPr lang="en-US" sz="800" dirty="0"/>
          </a:p>
          <a:p>
            <a:pPr lvl="2"/>
            <a:r>
              <a:rPr lang="en-US" sz="2400" dirty="0"/>
              <a:t>Problem-solving – car got stuck, back-pain, increase sales</a:t>
            </a:r>
          </a:p>
          <a:p>
            <a:pPr lvl="2"/>
            <a:r>
              <a:rPr lang="en-US" sz="2400" dirty="0"/>
              <a:t>Functional tasks – house cleaning, manage inventory, collections,</a:t>
            </a:r>
          </a:p>
          <a:p>
            <a:pPr lvl="2"/>
            <a:r>
              <a:rPr lang="en-US" sz="2400" dirty="0"/>
              <a:t>Emotional needs – gaining respect,  </a:t>
            </a:r>
          </a:p>
          <a:p>
            <a:pPr lvl="2"/>
            <a:r>
              <a:rPr lang="en-US" sz="2400" dirty="0"/>
              <a:t>Social aspects – dress for a party, exhibit success, </a:t>
            </a:r>
          </a:p>
          <a:p>
            <a:pPr lvl="2"/>
            <a:r>
              <a:rPr lang="en-US" sz="2400" dirty="0"/>
              <a:t>Goals – losing weight, changing a job, getting promoted, </a:t>
            </a:r>
          </a:p>
          <a:p>
            <a:pPr marL="628650" lvl="1" indent="0">
              <a:buNone/>
            </a:pPr>
            <a:endParaRPr lang="en-US" sz="1000" dirty="0"/>
          </a:p>
          <a:p>
            <a:pPr lvl="1"/>
            <a:r>
              <a:rPr lang="en-US" dirty="0"/>
              <a:t>Instead of focusing on the product or the customer, JTBD shifts the perspective to the job itself. It’s about understanding what customers are trying to achieve and how they go about it.</a:t>
            </a:r>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37278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 Market Segmentation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152124"/>
            <a:ext cx="10501334" cy="4955203"/>
          </a:xfrm>
        </p:spPr>
        <p:txBody>
          <a:bodyPr/>
          <a:lstStyle/>
          <a:p>
            <a:pPr marL="0" indent="0">
              <a:buNone/>
            </a:pPr>
            <a:r>
              <a:rPr lang="en-US" dirty="0"/>
              <a:t>The Jobs To Be Done theory immediately implies that market segments for a product are defined along four dimensions </a:t>
            </a:r>
          </a:p>
          <a:p>
            <a:pPr marL="0" indent="0">
              <a:buNone/>
            </a:pPr>
            <a:br>
              <a:rPr lang="en-US" dirty="0"/>
            </a:br>
            <a:endParaRPr lang="en-US" sz="1000" dirty="0"/>
          </a:p>
          <a:p>
            <a:pPr>
              <a:spcAft>
                <a:spcPts val="1800"/>
              </a:spcAft>
            </a:pPr>
            <a:r>
              <a:rPr lang="en-US" b="1" dirty="0"/>
              <a:t>Functional</a:t>
            </a:r>
            <a:r>
              <a:rPr lang="en-US" dirty="0"/>
              <a:t> – what is the specific job customers want to do</a:t>
            </a:r>
          </a:p>
          <a:p>
            <a:pPr>
              <a:spcAft>
                <a:spcPts val="1800"/>
              </a:spcAft>
            </a:pPr>
            <a:r>
              <a:rPr lang="en-US" b="1" dirty="0"/>
              <a:t>Contextual</a:t>
            </a:r>
            <a:r>
              <a:rPr lang="en-US" dirty="0"/>
              <a:t> – in what context does the need arise </a:t>
            </a:r>
          </a:p>
          <a:p>
            <a:pPr>
              <a:spcAft>
                <a:spcPts val="1800"/>
              </a:spcAft>
            </a:pPr>
            <a:r>
              <a:rPr lang="en-US" b="1" dirty="0"/>
              <a:t>Emotional</a:t>
            </a:r>
            <a:r>
              <a:rPr lang="en-US" dirty="0"/>
              <a:t>  – what are the emotional aspects involved in doing</a:t>
            </a:r>
            <a:br>
              <a:rPr lang="en-US" dirty="0"/>
            </a:br>
            <a:r>
              <a:rPr lang="en-US" dirty="0"/>
              <a:t>                      the job</a:t>
            </a:r>
          </a:p>
          <a:p>
            <a:pPr>
              <a:spcAft>
                <a:spcPts val="1800"/>
              </a:spcAft>
            </a:pPr>
            <a:r>
              <a:rPr lang="en-US" b="1" dirty="0"/>
              <a:t>Social</a:t>
            </a:r>
            <a:r>
              <a:rPr lang="en-US" dirty="0"/>
              <a:t>         – what are the social aspects of fulfilling the job</a:t>
            </a:r>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18220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a:xfrm>
            <a:off x="944077" y="433468"/>
            <a:ext cx="9823240" cy="573875"/>
          </a:xfrm>
        </p:spPr>
        <p:txBody>
          <a:bodyPr/>
          <a:lstStyle/>
          <a:p>
            <a:r>
              <a:rPr lang="en-US" dirty="0"/>
              <a:t>JTBD – Market Segmentation – Garments</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337059"/>
            <a:ext cx="10303847" cy="5201424"/>
          </a:xfrm>
        </p:spPr>
        <p:txBody>
          <a:bodyPr/>
          <a:lstStyle/>
          <a:p>
            <a:r>
              <a:rPr lang="en-US" dirty="0"/>
              <a:t>Functional – shirt, pants, skirt, dress, underwear, bikini,</a:t>
            </a:r>
            <a:br>
              <a:rPr lang="en-US" dirty="0"/>
            </a:br>
            <a:r>
              <a:rPr lang="en-US" dirty="0"/>
              <a:t>                     pajama, suit, ...</a:t>
            </a:r>
          </a:p>
          <a:p>
            <a:endParaRPr lang="en-US" sz="1000" dirty="0"/>
          </a:p>
          <a:p>
            <a:r>
              <a:rPr lang="en-US" dirty="0"/>
              <a:t>Contextual – at work, on the beach, gala evening, skiing,</a:t>
            </a:r>
            <a:br>
              <a:rPr lang="en-US" dirty="0"/>
            </a:br>
            <a:r>
              <a:rPr lang="en-US" dirty="0"/>
              <a:t>                     company party, exercising, at a wedding, ……</a:t>
            </a:r>
            <a:br>
              <a:rPr lang="en-US" dirty="0"/>
            </a:br>
            <a:endParaRPr lang="en-US" sz="1000" dirty="0"/>
          </a:p>
          <a:p>
            <a:r>
              <a:rPr lang="en-US" dirty="0"/>
              <a:t>Emotional – who am I? </a:t>
            </a:r>
          </a:p>
          <a:p>
            <a:pPr marL="0" indent="0">
              <a:buNone/>
            </a:pPr>
            <a:r>
              <a:rPr lang="en-US" dirty="0"/>
              <a:t>                         Does it hide my …?</a:t>
            </a:r>
            <a:br>
              <a:rPr lang="en-US" dirty="0"/>
            </a:br>
            <a:r>
              <a:rPr lang="en-US" dirty="0"/>
              <a:t>                         Does it go well with my eyes? </a:t>
            </a:r>
            <a:br>
              <a:rPr lang="en-US" dirty="0"/>
            </a:br>
            <a:endParaRPr lang="en-US" sz="1000" dirty="0"/>
          </a:p>
          <a:p>
            <a:r>
              <a:rPr lang="en-US" dirty="0"/>
              <a:t>Social –       Do I look impressive enough?</a:t>
            </a:r>
            <a:br>
              <a:rPr lang="en-US" dirty="0"/>
            </a:br>
            <a:r>
              <a:rPr lang="en-US" dirty="0"/>
              <a:t>		      Do I look over dressed?</a:t>
            </a:r>
            <a:br>
              <a:rPr lang="en-US" dirty="0"/>
            </a:br>
            <a:r>
              <a:rPr lang="en-US" dirty="0"/>
              <a:t>                    I can’t believe I really wore it  </a:t>
            </a:r>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42633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EC435A-5F4B-401D-92E9-5EFA3AF401CD}"/>
              </a:ext>
            </a:extLst>
          </p:cNvPr>
          <p:cNvGrpSpPr/>
          <p:nvPr/>
        </p:nvGrpSpPr>
        <p:grpSpPr>
          <a:xfrm>
            <a:off x="952510" y="2292970"/>
            <a:ext cx="1866019" cy="3261195"/>
            <a:chOff x="1570053" y="3781277"/>
            <a:chExt cx="3077204" cy="5377953"/>
          </a:xfrm>
        </p:grpSpPr>
        <p:sp>
          <p:nvSpPr>
            <p:cNvPr id="9" name="object 9"/>
            <p:cNvSpPr txBox="1"/>
            <p:nvPr/>
          </p:nvSpPr>
          <p:spPr>
            <a:xfrm>
              <a:off x="1696295" y="7720617"/>
              <a:ext cx="2528564" cy="1438613"/>
            </a:xfrm>
            <a:prstGeom prst="rect">
              <a:avLst/>
            </a:prstGeom>
          </p:spPr>
          <p:txBody>
            <a:bodyPr vert="horz" wrap="square" lIns="0" tIns="56219" rIns="0" bIns="0" rtlCol="0">
              <a:spAutoFit/>
            </a:bodyPr>
            <a:lstStyle/>
            <a:p>
              <a:pPr marL="0" marR="0" lvl="0" indent="0" algn="ctr" defTabSz="914400" rtl="0" eaLnBrk="1" fontAlgn="auto" latinLnBrk="0" hangingPunct="1">
                <a:lnSpc>
                  <a:spcPct val="100000"/>
                </a:lnSpc>
                <a:spcBef>
                  <a:spcPts val="443"/>
                </a:spcBef>
                <a:spcAft>
                  <a:spcPts val="0"/>
                </a:spcAft>
                <a:buClrTx/>
                <a:buSzTx/>
                <a:buFontTx/>
                <a:buNone/>
                <a:tabLst/>
                <a:defRPr/>
              </a:pPr>
              <a:r>
                <a:rPr kumimoji="0" sz="1600" b="1" i="0" u="none" strike="noStrike" kern="1200" cap="none" spc="-6" normalizeH="0" baseline="0" noProof="0" dirty="0">
                  <a:ln>
                    <a:noFill/>
                  </a:ln>
                  <a:solidFill>
                    <a:srgbClr val="004B9B"/>
                  </a:solidFill>
                  <a:effectLst/>
                  <a:uLnTx/>
                  <a:uFillTx/>
                  <a:latin typeface="Arial" panose="020B0604020202020204" pitchFamily="34" charset="0"/>
                  <a:ea typeface="+mn-ea"/>
                  <a:cs typeface="Arial" panose="020B0604020202020204" pitchFamily="34" charset="0"/>
                </a:rPr>
                <a:t>Yonatan</a:t>
              </a:r>
              <a:r>
                <a:rPr kumimoji="0" sz="1600" b="1" i="0" u="none" strike="noStrike" kern="1200" cap="none" spc="-91" normalizeH="0" baseline="0" noProof="0" dirty="0">
                  <a:ln>
                    <a:noFill/>
                  </a:ln>
                  <a:solidFill>
                    <a:srgbClr val="004B9B"/>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6" normalizeH="0" baseline="0" noProof="0" dirty="0">
                  <a:ln>
                    <a:noFill/>
                  </a:ln>
                  <a:solidFill>
                    <a:srgbClr val="004B9B"/>
                  </a:solidFill>
                  <a:effectLst/>
                  <a:uLnTx/>
                  <a:uFillTx/>
                  <a:latin typeface="Arial" panose="020B0604020202020204" pitchFamily="34" charset="0"/>
                  <a:ea typeface="+mn-ea"/>
                  <a:cs typeface="Arial" panose="020B0604020202020204" pitchFamily="34" charset="0"/>
                </a:rPr>
                <a:t>Stern</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Founder</a:t>
              </a:r>
              <a:endPar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And CEO</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10E537C5-8E67-48C9-9B2A-649D9A56FB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02" t="3920" r="20696" b="4777"/>
            <a:stretch/>
          </p:blipFill>
          <p:spPr>
            <a:xfrm>
              <a:off x="1570053" y="3781277"/>
              <a:ext cx="3077204" cy="3745977"/>
            </a:xfrm>
            <a:prstGeom prst="round2DiagRect">
              <a:avLst>
                <a:gd name="adj1" fmla="val 34591"/>
                <a:gd name="adj2" fmla="val 0"/>
              </a:avLst>
            </a:prstGeom>
            <a:ln w="88900" cap="sq">
              <a:noFill/>
              <a:miter lim="800000"/>
            </a:ln>
            <a:effectLst>
              <a:outerShdw blurRad="254000" algn="tl" rotWithShape="0">
                <a:srgbClr val="000000">
                  <a:alpha val="43000"/>
                </a:srgbClr>
              </a:outerShdw>
            </a:effectLst>
          </p:spPr>
        </p:pic>
      </p:grpSp>
      <p:sp>
        <p:nvSpPr>
          <p:cNvPr id="3" name="object 3"/>
          <p:cNvSpPr txBox="1">
            <a:spLocks noGrp="1"/>
          </p:cNvSpPr>
          <p:nvPr>
            <p:ph type="title"/>
          </p:nvPr>
        </p:nvSpPr>
        <p:spPr>
          <a:xfrm>
            <a:off x="991938" y="795159"/>
            <a:ext cx="5746691" cy="583985"/>
          </a:xfrm>
          <a:prstGeom prst="rect">
            <a:avLst/>
          </a:prstGeom>
        </p:spPr>
        <p:txBody>
          <a:bodyPr vert="horz" wrap="square" lIns="0" tIns="10012" rIns="0" bIns="0" rtlCol="0">
            <a:spAutoFit/>
          </a:bodyPr>
          <a:lstStyle/>
          <a:p>
            <a:pPr marL="7701">
              <a:spcBef>
                <a:spcPts val="79"/>
              </a:spcBef>
            </a:pPr>
            <a:r>
              <a:rPr dirty="0"/>
              <a:t>The</a:t>
            </a:r>
            <a:r>
              <a:rPr spc="3" dirty="0"/>
              <a:t> </a:t>
            </a:r>
            <a:r>
              <a:rPr dirty="0"/>
              <a:t>SmartUp</a:t>
            </a:r>
            <a:r>
              <a:rPr spc="3" dirty="0"/>
              <a:t> </a:t>
            </a:r>
            <a:r>
              <a:rPr lang="en-US" spc="3" dirty="0"/>
              <a:t>Founding </a:t>
            </a:r>
            <a:r>
              <a:rPr spc="-576" dirty="0"/>
              <a:t>T</a:t>
            </a:r>
            <a:r>
              <a:rPr spc="-88" dirty="0"/>
              <a:t>e</a:t>
            </a:r>
            <a:r>
              <a:rPr spc="-12" dirty="0"/>
              <a:t>am</a:t>
            </a:r>
          </a:p>
        </p:txBody>
      </p:sp>
      <p:grpSp>
        <p:nvGrpSpPr>
          <p:cNvPr id="5" name="Group 4">
            <a:extLst>
              <a:ext uri="{FF2B5EF4-FFF2-40B4-BE49-F238E27FC236}">
                <a16:creationId xmlns:a16="http://schemas.microsoft.com/office/drawing/2014/main" id="{4FED434E-F38E-4C1A-BAED-80CCBCE077E8}"/>
              </a:ext>
            </a:extLst>
          </p:cNvPr>
          <p:cNvGrpSpPr/>
          <p:nvPr/>
        </p:nvGrpSpPr>
        <p:grpSpPr>
          <a:xfrm>
            <a:off x="3058224" y="2292970"/>
            <a:ext cx="1866019" cy="3222723"/>
            <a:chOff x="5042532" y="3781277"/>
            <a:chExt cx="3077204" cy="5314508"/>
          </a:xfrm>
        </p:grpSpPr>
        <p:sp>
          <p:nvSpPr>
            <p:cNvPr id="10" name="object 10"/>
            <p:cNvSpPr txBox="1"/>
            <p:nvPr/>
          </p:nvSpPr>
          <p:spPr>
            <a:xfrm>
              <a:off x="5316211" y="7720616"/>
              <a:ext cx="2114448" cy="1375169"/>
            </a:xfrm>
            <a:prstGeom prst="rect">
              <a:avLst/>
            </a:prstGeom>
          </p:spPr>
          <p:txBody>
            <a:bodyPr vert="horz" wrap="square" lIns="0" tIns="56219" rIns="0" bIns="0" rtlCol="0">
              <a:spAutoFit/>
            </a:bodyPr>
            <a:lstStyle/>
            <a:p>
              <a:pPr marL="0" marR="0" lvl="0" indent="0" algn="ctr" defTabSz="914400" rtl="0" eaLnBrk="1" fontAlgn="auto" latinLnBrk="0" hangingPunct="1">
                <a:lnSpc>
                  <a:spcPct val="100000"/>
                </a:lnSpc>
                <a:spcBef>
                  <a:spcPts val="443"/>
                </a:spcBef>
                <a:spcAft>
                  <a:spcPts val="0"/>
                </a:spcAft>
                <a:buClrTx/>
                <a:buSzTx/>
                <a:buFontTx/>
                <a:buNone/>
                <a:tabLst/>
                <a:defRPr/>
              </a:pPr>
              <a:r>
                <a:rPr kumimoji="0" sz="1600" b="1" i="0" u="none" strike="noStrike" kern="1200" cap="none" spc="0" normalizeH="0" baseline="0" noProof="0" dirty="0">
                  <a:ln>
                    <a:noFill/>
                  </a:ln>
                  <a:solidFill>
                    <a:srgbClr val="004B9B"/>
                  </a:solidFill>
                  <a:effectLst/>
                  <a:uLnTx/>
                  <a:uFillTx/>
                  <a:latin typeface="Comfortaa"/>
                  <a:ea typeface="+mn-ea"/>
                  <a:cs typeface="Comfortaa"/>
                </a:rPr>
                <a:t>Libby</a:t>
              </a:r>
              <a:r>
                <a:rPr kumimoji="0" sz="1600" b="1" i="0" u="none" strike="noStrike" kern="1200" cap="none" spc="-45" normalizeH="0" baseline="0" noProof="0" dirty="0">
                  <a:ln>
                    <a:noFill/>
                  </a:ln>
                  <a:solidFill>
                    <a:srgbClr val="004B9B"/>
                  </a:solidFill>
                  <a:effectLst/>
                  <a:uLnTx/>
                  <a:uFillTx/>
                  <a:latin typeface="Comfortaa"/>
                  <a:ea typeface="+mn-ea"/>
                  <a:cs typeface="Comfortaa"/>
                </a:rPr>
                <a:t> </a:t>
              </a:r>
              <a:r>
                <a:rPr kumimoji="0" sz="1600" b="1" i="0" u="none" strike="noStrike" kern="1200" cap="none" spc="-6" normalizeH="0" baseline="0" noProof="0" dirty="0">
                  <a:ln>
                    <a:noFill/>
                  </a:ln>
                  <a:solidFill>
                    <a:srgbClr val="004B9B"/>
                  </a:solidFill>
                  <a:effectLst/>
                  <a:uLnTx/>
                  <a:uFillTx/>
                  <a:latin typeface="Comfortaa"/>
                  <a:ea typeface="+mn-ea"/>
                  <a:cs typeface="Comfortaa"/>
                </a:rPr>
                <a:t>Molad</a:t>
              </a:r>
              <a:endParaRPr kumimoji="0" sz="1600" b="0" i="0" u="none" strike="noStrike" kern="1200" cap="none" spc="0" normalizeH="0" baseline="0" noProof="0" dirty="0">
                <a:ln>
                  <a:noFill/>
                </a:ln>
                <a:solidFill>
                  <a:prstClr val="black"/>
                </a:solidFill>
                <a:effectLst/>
                <a:uLnTx/>
                <a:uFillTx/>
                <a:latin typeface="Comfortaa Medium"/>
                <a:ea typeface="+mn-ea"/>
                <a:cs typeface="Comfortaa Medium"/>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Co-Founder and </a:t>
              </a:r>
              <a:r>
                <a:rPr kumimoji="0"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COO</a:t>
              </a:r>
            </a:p>
          </p:txBody>
        </p:sp>
        <p:pic>
          <p:nvPicPr>
            <p:cNvPr id="17" name="Picture 16">
              <a:extLst>
                <a:ext uri="{FF2B5EF4-FFF2-40B4-BE49-F238E27FC236}">
                  <a16:creationId xmlns:a16="http://schemas.microsoft.com/office/drawing/2014/main" id="{1EE3ADEB-57BC-41B8-997B-BAD0F8B71D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665" t="4987" r="28845" b="33390"/>
            <a:stretch/>
          </p:blipFill>
          <p:spPr>
            <a:xfrm>
              <a:off x="5042532" y="3781277"/>
              <a:ext cx="3077204" cy="3745977"/>
            </a:xfrm>
            <a:prstGeom prst="round2DiagRect">
              <a:avLst>
                <a:gd name="adj1" fmla="val 34591"/>
                <a:gd name="adj2" fmla="val 0"/>
              </a:avLst>
            </a:prstGeom>
            <a:ln w="88900" cap="sq">
              <a:noFill/>
              <a:miter lim="800000"/>
            </a:ln>
            <a:effectLst>
              <a:outerShdw blurRad="254000" algn="tl" rotWithShape="0">
                <a:srgbClr val="000000">
                  <a:alpha val="43000"/>
                </a:srgbClr>
              </a:outerShdw>
            </a:effectLst>
          </p:spPr>
        </p:pic>
      </p:grpSp>
      <p:grpSp>
        <p:nvGrpSpPr>
          <p:cNvPr id="6" name="Group 5">
            <a:extLst>
              <a:ext uri="{FF2B5EF4-FFF2-40B4-BE49-F238E27FC236}">
                <a16:creationId xmlns:a16="http://schemas.microsoft.com/office/drawing/2014/main" id="{75B6F0E3-FA14-4C7B-8B50-56A015E49578}"/>
              </a:ext>
            </a:extLst>
          </p:cNvPr>
          <p:cNvGrpSpPr/>
          <p:nvPr/>
        </p:nvGrpSpPr>
        <p:grpSpPr>
          <a:xfrm>
            <a:off x="5168183" y="2287620"/>
            <a:ext cx="1866019" cy="3247309"/>
            <a:chOff x="8522010" y="3772455"/>
            <a:chExt cx="3077204" cy="5355052"/>
          </a:xfrm>
        </p:grpSpPr>
        <p:sp>
          <p:nvSpPr>
            <p:cNvPr id="11" name="object 11"/>
            <p:cNvSpPr txBox="1"/>
            <p:nvPr/>
          </p:nvSpPr>
          <p:spPr>
            <a:xfrm>
              <a:off x="8522010" y="7688895"/>
              <a:ext cx="3060700" cy="1438612"/>
            </a:xfrm>
            <a:prstGeom prst="rect">
              <a:avLst/>
            </a:prstGeom>
          </p:spPr>
          <p:txBody>
            <a:bodyPr vert="horz" wrap="square" lIns="0" tIns="56219" rIns="0" bIns="0" rtlCol="0">
              <a:spAutoFit/>
            </a:bodyPr>
            <a:lstStyle/>
            <a:p>
              <a:pPr marL="0" marR="0" lvl="0" indent="0" algn="ctr" defTabSz="914400" rtl="0" eaLnBrk="1" fontAlgn="auto" latinLnBrk="0" hangingPunct="1">
                <a:lnSpc>
                  <a:spcPct val="100000"/>
                </a:lnSpc>
                <a:spcBef>
                  <a:spcPts val="443"/>
                </a:spcBef>
                <a:spcAft>
                  <a:spcPts val="0"/>
                </a:spcAft>
                <a:buClrTx/>
                <a:buSzTx/>
                <a:buFontTx/>
                <a:buNone/>
                <a:tabLst/>
                <a:defRPr/>
              </a:pPr>
              <a:r>
                <a:rPr kumimoji="0" sz="1600" b="1" i="0" u="none" strike="noStrike" kern="1200" cap="none" spc="0" normalizeH="0" baseline="0" noProof="0" dirty="0">
                  <a:ln>
                    <a:noFill/>
                  </a:ln>
                  <a:solidFill>
                    <a:srgbClr val="004B9B"/>
                  </a:solidFill>
                  <a:effectLst/>
                  <a:uLnTx/>
                  <a:uFillTx/>
                  <a:latin typeface="Comfortaa"/>
                  <a:ea typeface="+mn-ea"/>
                  <a:cs typeface="Comfortaa"/>
                </a:rPr>
                <a:t>Ayala</a:t>
              </a:r>
              <a:r>
                <a:rPr kumimoji="0" sz="1600" b="1" i="0" u="none" strike="noStrike" kern="1200" cap="none" spc="-33" normalizeH="0" baseline="0" noProof="0" dirty="0">
                  <a:ln>
                    <a:noFill/>
                  </a:ln>
                  <a:solidFill>
                    <a:srgbClr val="004B9B"/>
                  </a:solidFill>
                  <a:effectLst/>
                  <a:uLnTx/>
                  <a:uFillTx/>
                  <a:latin typeface="Comfortaa"/>
                  <a:ea typeface="+mn-ea"/>
                  <a:cs typeface="Comfortaa"/>
                </a:rPr>
                <a:t> </a:t>
              </a:r>
              <a:r>
                <a:rPr kumimoji="0" sz="1600" b="1" i="0" u="none" strike="noStrike" kern="1200" cap="none" spc="0" normalizeH="0" baseline="0" noProof="0" dirty="0">
                  <a:ln>
                    <a:noFill/>
                  </a:ln>
                  <a:solidFill>
                    <a:srgbClr val="004B9B"/>
                  </a:solidFill>
                  <a:effectLst/>
                  <a:uLnTx/>
                  <a:uFillTx/>
                  <a:latin typeface="Comfortaa"/>
                  <a:ea typeface="+mn-ea"/>
                  <a:cs typeface="Comfortaa"/>
                </a:rPr>
                <a:t>Dinur</a:t>
              </a:r>
              <a:r>
                <a:rPr kumimoji="0" sz="1600" b="1" i="0" u="none" strike="noStrike" kern="1200" cap="none" spc="-33" normalizeH="0" baseline="0" noProof="0" dirty="0">
                  <a:ln>
                    <a:noFill/>
                  </a:ln>
                  <a:solidFill>
                    <a:srgbClr val="004B9B"/>
                  </a:solidFill>
                  <a:effectLst/>
                  <a:uLnTx/>
                  <a:uFillTx/>
                  <a:latin typeface="Comfortaa"/>
                  <a:ea typeface="+mn-ea"/>
                  <a:cs typeface="Comfortaa"/>
                </a:rPr>
                <a:t> </a:t>
              </a:r>
              <a:r>
                <a:rPr kumimoji="0" sz="1600" b="1" i="0" u="none" strike="noStrike" kern="1200" cap="none" spc="-12" normalizeH="0" baseline="0" noProof="0" dirty="0">
                  <a:ln>
                    <a:noFill/>
                  </a:ln>
                  <a:solidFill>
                    <a:srgbClr val="004B9B"/>
                  </a:solidFill>
                  <a:effectLst/>
                  <a:uLnTx/>
                  <a:uFillTx/>
                  <a:latin typeface="Comfortaa"/>
                  <a:ea typeface="+mn-ea"/>
                  <a:cs typeface="Comfortaa"/>
                </a:rPr>
                <a:t>Turgeman</a:t>
              </a:r>
              <a:endParaRPr kumimoji="0" sz="1600" b="0" i="0" u="none" strike="noStrike" kern="1200" cap="none" spc="0" normalizeH="0" baseline="0" noProof="0" dirty="0">
                <a:ln>
                  <a:noFill/>
                </a:ln>
                <a:solidFill>
                  <a:prstClr val="black"/>
                </a:solidFill>
                <a:effectLst/>
                <a:uLnTx/>
                <a:uFillTx/>
                <a:latin typeface="Comfortaa Medium"/>
                <a:ea typeface="+mn-ea"/>
                <a:cs typeface="Comfortaa Medium"/>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Co-Founder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and </a:t>
              </a:r>
              <a:r>
                <a:rPr kumimoji="0" sz="1600" b="0" i="0" u="none" strike="noStrike" kern="120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CFO</a:t>
              </a:r>
            </a:p>
          </p:txBody>
        </p:sp>
        <p:pic>
          <p:nvPicPr>
            <p:cNvPr id="18" name="Picture 17">
              <a:extLst>
                <a:ext uri="{FF2B5EF4-FFF2-40B4-BE49-F238E27FC236}">
                  <a16:creationId xmlns:a16="http://schemas.microsoft.com/office/drawing/2014/main" id="{E46DC987-E2F5-4BC9-8A61-E9AB22DFC3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091" t="5376" r="22790" b="12257"/>
            <a:stretch/>
          </p:blipFill>
          <p:spPr>
            <a:xfrm>
              <a:off x="8522010" y="3772455"/>
              <a:ext cx="3077204" cy="3745977"/>
            </a:xfrm>
            <a:prstGeom prst="round2DiagRect">
              <a:avLst>
                <a:gd name="adj1" fmla="val 34591"/>
                <a:gd name="adj2" fmla="val 0"/>
              </a:avLst>
            </a:prstGeom>
            <a:ln w="88900" cap="sq">
              <a:noFill/>
              <a:miter lim="800000"/>
            </a:ln>
            <a:effectLst>
              <a:outerShdw blurRad="254000" algn="tl" rotWithShape="0">
                <a:srgbClr val="000000">
                  <a:alpha val="43000"/>
                </a:srgbClr>
              </a:outerShdw>
            </a:effectLst>
          </p:spPr>
        </p:pic>
      </p:grpSp>
      <p:grpSp>
        <p:nvGrpSpPr>
          <p:cNvPr id="25" name="Group 24">
            <a:extLst>
              <a:ext uri="{FF2B5EF4-FFF2-40B4-BE49-F238E27FC236}">
                <a16:creationId xmlns:a16="http://schemas.microsoft.com/office/drawing/2014/main" id="{C55C167A-2AF8-42BB-8B42-F8FFA990E891}"/>
              </a:ext>
            </a:extLst>
          </p:cNvPr>
          <p:cNvGrpSpPr/>
          <p:nvPr/>
        </p:nvGrpSpPr>
        <p:grpSpPr>
          <a:xfrm>
            <a:off x="8631534" y="592852"/>
            <a:ext cx="3279112" cy="924448"/>
            <a:chOff x="1968299" y="3257400"/>
            <a:chExt cx="9374128" cy="2781300"/>
          </a:xfrm>
        </p:grpSpPr>
        <p:sp>
          <p:nvSpPr>
            <p:cNvPr id="26" name="object 3">
              <a:extLst>
                <a:ext uri="{FF2B5EF4-FFF2-40B4-BE49-F238E27FC236}">
                  <a16:creationId xmlns:a16="http://schemas.microsoft.com/office/drawing/2014/main" id="{C7CEE06E-0AAE-4CC1-B311-B245EB24FAFC}"/>
                </a:ext>
              </a:extLst>
            </p:cNvPr>
            <p:cNvSpPr/>
            <p:nvPr/>
          </p:nvSpPr>
          <p:spPr>
            <a:xfrm>
              <a:off x="1968299" y="3257400"/>
              <a:ext cx="2792730" cy="2781300"/>
            </a:xfrm>
            <a:custGeom>
              <a:avLst/>
              <a:gdLst/>
              <a:ahLst/>
              <a:cxnLst/>
              <a:rect l="l" t="t" r="r" b="b"/>
              <a:pathLst>
                <a:path w="2792729" h="2781300">
                  <a:moveTo>
                    <a:pt x="2508136" y="0"/>
                  </a:moveTo>
                  <a:lnTo>
                    <a:pt x="284555" y="0"/>
                  </a:lnTo>
                  <a:lnTo>
                    <a:pt x="237463" y="12700"/>
                  </a:lnTo>
                  <a:lnTo>
                    <a:pt x="193134" y="25400"/>
                  </a:lnTo>
                  <a:lnTo>
                    <a:pt x="152087" y="50800"/>
                  </a:lnTo>
                  <a:lnTo>
                    <a:pt x="114836" y="76200"/>
                  </a:lnTo>
                  <a:lnTo>
                    <a:pt x="81899" y="114300"/>
                  </a:lnTo>
                  <a:lnTo>
                    <a:pt x="53793" y="152400"/>
                  </a:lnTo>
                  <a:lnTo>
                    <a:pt x="31033" y="190500"/>
                  </a:lnTo>
                  <a:lnTo>
                    <a:pt x="14137" y="228600"/>
                  </a:lnTo>
                  <a:lnTo>
                    <a:pt x="3620" y="279400"/>
                  </a:lnTo>
                  <a:lnTo>
                    <a:pt x="0" y="330200"/>
                  </a:lnTo>
                  <a:lnTo>
                    <a:pt x="0" y="2463800"/>
                  </a:lnTo>
                  <a:lnTo>
                    <a:pt x="376" y="2463800"/>
                  </a:lnTo>
                  <a:lnTo>
                    <a:pt x="5972" y="2514600"/>
                  </a:lnTo>
                  <a:lnTo>
                    <a:pt x="17932" y="2565400"/>
                  </a:lnTo>
                  <a:lnTo>
                    <a:pt x="35782" y="2603500"/>
                  </a:lnTo>
                  <a:lnTo>
                    <a:pt x="59051" y="2641600"/>
                  </a:lnTo>
                  <a:lnTo>
                    <a:pt x="87264" y="2679700"/>
                  </a:lnTo>
                  <a:lnTo>
                    <a:pt x="119949" y="2705100"/>
                  </a:lnTo>
                  <a:lnTo>
                    <a:pt x="156633" y="2730500"/>
                  </a:lnTo>
                  <a:lnTo>
                    <a:pt x="196843" y="2755900"/>
                  </a:lnTo>
                  <a:lnTo>
                    <a:pt x="240105" y="2768600"/>
                  </a:lnTo>
                  <a:lnTo>
                    <a:pt x="285947" y="2781300"/>
                  </a:lnTo>
                  <a:lnTo>
                    <a:pt x="1327729" y="2781300"/>
                  </a:lnTo>
                  <a:lnTo>
                    <a:pt x="1327729" y="2438400"/>
                  </a:lnTo>
                  <a:lnTo>
                    <a:pt x="1062743" y="2438400"/>
                  </a:lnTo>
                  <a:lnTo>
                    <a:pt x="1048490" y="2425700"/>
                  </a:lnTo>
                  <a:lnTo>
                    <a:pt x="1037936" y="2400300"/>
                  </a:lnTo>
                  <a:lnTo>
                    <a:pt x="1033675" y="2400300"/>
                  </a:lnTo>
                  <a:lnTo>
                    <a:pt x="1032429" y="2387600"/>
                  </a:lnTo>
                  <a:lnTo>
                    <a:pt x="1030743" y="2387600"/>
                  </a:lnTo>
                  <a:lnTo>
                    <a:pt x="1030335" y="2374900"/>
                  </a:lnTo>
                  <a:lnTo>
                    <a:pt x="1029832" y="2374900"/>
                  </a:lnTo>
                  <a:lnTo>
                    <a:pt x="1029246" y="2362200"/>
                  </a:lnTo>
                  <a:lnTo>
                    <a:pt x="1023013" y="2311400"/>
                  </a:lnTo>
                  <a:lnTo>
                    <a:pt x="1013628" y="2260600"/>
                  </a:lnTo>
                  <a:lnTo>
                    <a:pt x="1001197" y="2222500"/>
                  </a:lnTo>
                  <a:lnTo>
                    <a:pt x="985826" y="2171700"/>
                  </a:lnTo>
                  <a:lnTo>
                    <a:pt x="967624" y="2120900"/>
                  </a:lnTo>
                  <a:lnTo>
                    <a:pt x="946696" y="2082800"/>
                  </a:lnTo>
                  <a:lnTo>
                    <a:pt x="923150" y="2044700"/>
                  </a:lnTo>
                  <a:lnTo>
                    <a:pt x="897092" y="1993900"/>
                  </a:lnTo>
                  <a:lnTo>
                    <a:pt x="868629" y="1955800"/>
                  </a:lnTo>
                  <a:lnTo>
                    <a:pt x="837869" y="1930400"/>
                  </a:lnTo>
                  <a:lnTo>
                    <a:pt x="804917" y="1892300"/>
                  </a:lnTo>
                  <a:lnTo>
                    <a:pt x="796498" y="1879600"/>
                  </a:lnTo>
                  <a:lnTo>
                    <a:pt x="788182" y="1879600"/>
                  </a:lnTo>
                  <a:lnTo>
                    <a:pt x="779965" y="1866900"/>
                  </a:lnTo>
                  <a:lnTo>
                    <a:pt x="771840" y="1854200"/>
                  </a:lnTo>
                  <a:lnTo>
                    <a:pt x="738865" y="1828800"/>
                  </a:lnTo>
                  <a:lnTo>
                    <a:pt x="707697" y="1790700"/>
                  </a:lnTo>
                  <a:lnTo>
                    <a:pt x="678409" y="1752600"/>
                  </a:lnTo>
                  <a:lnTo>
                    <a:pt x="651074" y="1714500"/>
                  </a:lnTo>
                  <a:lnTo>
                    <a:pt x="625765" y="1676400"/>
                  </a:lnTo>
                  <a:lnTo>
                    <a:pt x="602557" y="1638300"/>
                  </a:lnTo>
                  <a:lnTo>
                    <a:pt x="581521" y="1587500"/>
                  </a:lnTo>
                  <a:lnTo>
                    <a:pt x="563068" y="1549400"/>
                  </a:lnTo>
                  <a:lnTo>
                    <a:pt x="546850" y="1498600"/>
                  </a:lnTo>
                  <a:lnTo>
                    <a:pt x="532935" y="1460500"/>
                  </a:lnTo>
                  <a:lnTo>
                    <a:pt x="521395" y="1409700"/>
                  </a:lnTo>
                  <a:lnTo>
                    <a:pt x="512297" y="1358900"/>
                  </a:lnTo>
                  <a:lnTo>
                    <a:pt x="505713" y="1320800"/>
                  </a:lnTo>
                  <a:lnTo>
                    <a:pt x="501711" y="1270000"/>
                  </a:lnTo>
                  <a:lnTo>
                    <a:pt x="500361" y="1219200"/>
                  </a:lnTo>
                  <a:lnTo>
                    <a:pt x="501520" y="1168400"/>
                  </a:lnTo>
                  <a:lnTo>
                    <a:pt x="504955" y="1130300"/>
                  </a:lnTo>
                  <a:lnTo>
                    <a:pt x="510610" y="1079500"/>
                  </a:lnTo>
                  <a:lnTo>
                    <a:pt x="518424" y="1041400"/>
                  </a:lnTo>
                  <a:lnTo>
                    <a:pt x="526514" y="1003300"/>
                  </a:lnTo>
                  <a:lnTo>
                    <a:pt x="536017" y="965200"/>
                  </a:lnTo>
                  <a:lnTo>
                    <a:pt x="546907" y="927100"/>
                  </a:lnTo>
                  <a:lnTo>
                    <a:pt x="559155" y="901700"/>
                  </a:lnTo>
                  <a:lnTo>
                    <a:pt x="577059" y="850900"/>
                  </a:lnTo>
                  <a:lnTo>
                    <a:pt x="597133" y="812800"/>
                  </a:lnTo>
                  <a:lnTo>
                    <a:pt x="619308" y="774700"/>
                  </a:lnTo>
                  <a:lnTo>
                    <a:pt x="643514" y="736600"/>
                  </a:lnTo>
                  <a:lnTo>
                    <a:pt x="669681" y="698500"/>
                  </a:lnTo>
                  <a:lnTo>
                    <a:pt x="697739" y="660400"/>
                  </a:lnTo>
                  <a:lnTo>
                    <a:pt x="727618" y="622300"/>
                  </a:lnTo>
                  <a:lnTo>
                    <a:pt x="759248" y="584200"/>
                  </a:lnTo>
                  <a:lnTo>
                    <a:pt x="792560" y="558800"/>
                  </a:lnTo>
                  <a:lnTo>
                    <a:pt x="827484" y="520700"/>
                  </a:lnTo>
                  <a:lnTo>
                    <a:pt x="863949" y="495300"/>
                  </a:lnTo>
                  <a:lnTo>
                    <a:pt x="901886" y="469900"/>
                  </a:lnTo>
                  <a:lnTo>
                    <a:pt x="941225" y="444500"/>
                  </a:lnTo>
                  <a:lnTo>
                    <a:pt x="981896" y="419100"/>
                  </a:lnTo>
                  <a:lnTo>
                    <a:pt x="1023830" y="406400"/>
                  </a:lnTo>
                  <a:lnTo>
                    <a:pt x="1066955" y="381000"/>
                  </a:lnTo>
                  <a:lnTo>
                    <a:pt x="1202786" y="342900"/>
                  </a:lnTo>
                  <a:lnTo>
                    <a:pt x="1249981" y="330200"/>
                  </a:lnTo>
                  <a:lnTo>
                    <a:pt x="1298019" y="330200"/>
                  </a:lnTo>
                  <a:lnTo>
                    <a:pt x="1346830" y="317500"/>
                  </a:lnTo>
                  <a:lnTo>
                    <a:pt x="2791784" y="317500"/>
                  </a:lnTo>
                  <a:lnTo>
                    <a:pt x="2789069" y="279400"/>
                  </a:lnTo>
                  <a:lnTo>
                    <a:pt x="2778553" y="228600"/>
                  </a:lnTo>
                  <a:lnTo>
                    <a:pt x="2761658" y="190500"/>
                  </a:lnTo>
                  <a:lnTo>
                    <a:pt x="2738899" y="152400"/>
                  </a:lnTo>
                  <a:lnTo>
                    <a:pt x="2710793" y="114300"/>
                  </a:lnTo>
                  <a:lnTo>
                    <a:pt x="2677857" y="76200"/>
                  </a:lnTo>
                  <a:lnTo>
                    <a:pt x="2640607" y="50800"/>
                  </a:lnTo>
                  <a:lnTo>
                    <a:pt x="2599559" y="25400"/>
                  </a:lnTo>
                  <a:lnTo>
                    <a:pt x="2555230" y="12700"/>
                  </a:lnTo>
                  <a:lnTo>
                    <a:pt x="2508136" y="0"/>
                  </a:lnTo>
                  <a:close/>
                </a:path>
                <a:path w="2792729" h="2781300">
                  <a:moveTo>
                    <a:pt x="2155107" y="1219200"/>
                  </a:moveTo>
                  <a:lnTo>
                    <a:pt x="1953951" y="1219200"/>
                  </a:lnTo>
                  <a:lnTo>
                    <a:pt x="1975761" y="1231900"/>
                  </a:lnTo>
                  <a:lnTo>
                    <a:pt x="1990464" y="1257300"/>
                  </a:lnTo>
                  <a:lnTo>
                    <a:pt x="1995855" y="1282700"/>
                  </a:lnTo>
                  <a:lnTo>
                    <a:pt x="1992514" y="1308100"/>
                  </a:lnTo>
                  <a:lnTo>
                    <a:pt x="1983194" y="1320800"/>
                  </a:lnTo>
                  <a:lnTo>
                    <a:pt x="1968949" y="1346200"/>
                  </a:lnTo>
                  <a:lnTo>
                    <a:pt x="1950830" y="1346200"/>
                  </a:lnTo>
                  <a:lnTo>
                    <a:pt x="1925263" y="1358900"/>
                  </a:lnTo>
                  <a:lnTo>
                    <a:pt x="1875406" y="1384300"/>
                  </a:lnTo>
                  <a:lnTo>
                    <a:pt x="1827504" y="1409700"/>
                  </a:lnTo>
                  <a:lnTo>
                    <a:pt x="1781686" y="1435100"/>
                  </a:lnTo>
                  <a:lnTo>
                    <a:pt x="1759621" y="1460500"/>
                  </a:lnTo>
                  <a:lnTo>
                    <a:pt x="1738226" y="1473200"/>
                  </a:lnTo>
                  <a:lnTo>
                    <a:pt x="1717452" y="1498600"/>
                  </a:lnTo>
                  <a:lnTo>
                    <a:pt x="1697327" y="1511300"/>
                  </a:lnTo>
                  <a:lnTo>
                    <a:pt x="1677875" y="1524000"/>
                  </a:lnTo>
                  <a:lnTo>
                    <a:pt x="1659116" y="1549400"/>
                  </a:lnTo>
                  <a:lnTo>
                    <a:pt x="1641080" y="1574800"/>
                  </a:lnTo>
                  <a:lnTo>
                    <a:pt x="1623791" y="1587500"/>
                  </a:lnTo>
                  <a:lnTo>
                    <a:pt x="1607270" y="1612900"/>
                  </a:lnTo>
                  <a:lnTo>
                    <a:pt x="1591471" y="1638300"/>
                  </a:lnTo>
                  <a:lnTo>
                    <a:pt x="1576491" y="1663700"/>
                  </a:lnTo>
                  <a:lnTo>
                    <a:pt x="1562351" y="1676400"/>
                  </a:lnTo>
                  <a:lnTo>
                    <a:pt x="1536567" y="1727200"/>
                  </a:lnTo>
                  <a:lnTo>
                    <a:pt x="1514308" y="1778000"/>
                  </a:lnTo>
                  <a:lnTo>
                    <a:pt x="1498888" y="1828800"/>
                  </a:lnTo>
                  <a:lnTo>
                    <a:pt x="1493660" y="1841500"/>
                  </a:lnTo>
                  <a:lnTo>
                    <a:pt x="1483640" y="1879600"/>
                  </a:lnTo>
                  <a:lnTo>
                    <a:pt x="1478750" y="1892300"/>
                  </a:lnTo>
                  <a:lnTo>
                    <a:pt x="1474418" y="1905000"/>
                  </a:lnTo>
                  <a:lnTo>
                    <a:pt x="1470647" y="1930400"/>
                  </a:lnTo>
                  <a:lnTo>
                    <a:pt x="1467442" y="1943100"/>
                  </a:lnTo>
                  <a:lnTo>
                    <a:pt x="1466177" y="1955800"/>
                  </a:lnTo>
                  <a:lnTo>
                    <a:pt x="1465425" y="1968500"/>
                  </a:lnTo>
                  <a:lnTo>
                    <a:pt x="1465064" y="1981200"/>
                  </a:lnTo>
                  <a:lnTo>
                    <a:pt x="1464971" y="2781300"/>
                  </a:lnTo>
                  <a:lnTo>
                    <a:pt x="2508762" y="2781300"/>
                  </a:lnTo>
                  <a:lnTo>
                    <a:pt x="2556416" y="2768600"/>
                  </a:lnTo>
                  <a:lnTo>
                    <a:pt x="2601218" y="2755900"/>
                  </a:lnTo>
                  <a:lnTo>
                    <a:pt x="2642632" y="2730500"/>
                  </a:lnTo>
                  <a:lnTo>
                    <a:pt x="2680123" y="2705100"/>
                  </a:lnTo>
                  <a:lnTo>
                    <a:pt x="2713152" y="2667000"/>
                  </a:lnTo>
                  <a:lnTo>
                    <a:pt x="2741185" y="2628900"/>
                  </a:lnTo>
                  <a:lnTo>
                    <a:pt x="2763685" y="2590800"/>
                  </a:lnTo>
                  <a:lnTo>
                    <a:pt x="2776084" y="2552700"/>
                  </a:lnTo>
                  <a:lnTo>
                    <a:pt x="2785180" y="2527300"/>
                  </a:lnTo>
                  <a:lnTo>
                    <a:pt x="2790780" y="2489200"/>
                  </a:lnTo>
                  <a:lnTo>
                    <a:pt x="2792689" y="2451100"/>
                  </a:lnTo>
                  <a:lnTo>
                    <a:pt x="2792689" y="2438400"/>
                  </a:lnTo>
                  <a:lnTo>
                    <a:pt x="1667200" y="2438400"/>
                  </a:lnTo>
                  <a:lnTo>
                    <a:pt x="1645618" y="2425700"/>
                  </a:lnTo>
                  <a:lnTo>
                    <a:pt x="1630828" y="2400300"/>
                  </a:lnTo>
                  <a:lnTo>
                    <a:pt x="1624924" y="2374900"/>
                  </a:lnTo>
                  <a:lnTo>
                    <a:pt x="1625207" y="2362200"/>
                  </a:lnTo>
                  <a:lnTo>
                    <a:pt x="1625720" y="2362200"/>
                  </a:lnTo>
                  <a:lnTo>
                    <a:pt x="1626302" y="2349500"/>
                  </a:lnTo>
                  <a:lnTo>
                    <a:pt x="1626948" y="2349500"/>
                  </a:lnTo>
                  <a:lnTo>
                    <a:pt x="1627657" y="2336800"/>
                  </a:lnTo>
                  <a:lnTo>
                    <a:pt x="1633963" y="2286000"/>
                  </a:lnTo>
                  <a:lnTo>
                    <a:pt x="1642823" y="2235200"/>
                  </a:lnTo>
                  <a:lnTo>
                    <a:pt x="1654165" y="2197100"/>
                  </a:lnTo>
                  <a:lnTo>
                    <a:pt x="1667916" y="2146300"/>
                  </a:lnTo>
                  <a:lnTo>
                    <a:pt x="1684004" y="2108200"/>
                  </a:lnTo>
                  <a:lnTo>
                    <a:pt x="1702356" y="2057400"/>
                  </a:lnTo>
                  <a:lnTo>
                    <a:pt x="1725011" y="2019300"/>
                  </a:lnTo>
                  <a:lnTo>
                    <a:pt x="1750212" y="1968500"/>
                  </a:lnTo>
                  <a:lnTo>
                    <a:pt x="1777867" y="1930400"/>
                  </a:lnTo>
                  <a:lnTo>
                    <a:pt x="1807881" y="1879600"/>
                  </a:lnTo>
                  <a:lnTo>
                    <a:pt x="1840161" y="1841500"/>
                  </a:lnTo>
                  <a:lnTo>
                    <a:pt x="1874613" y="1803400"/>
                  </a:lnTo>
                  <a:lnTo>
                    <a:pt x="1892080" y="1790700"/>
                  </a:lnTo>
                  <a:lnTo>
                    <a:pt x="1910000" y="1778000"/>
                  </a:lnTo>
                  <a:lnTo>
                    <a:pt x="1928393" y="1752600"/>
                  </a:lnTo>
                  <a:lnTo>
                    <a:pt x="1947249" y="1739900"/>
                  </a:lnTo>
                  <a:lnTo>
                    <a:pt x="1979240" y="1701800"/>
                  </a:lnTo>
                  <a:lnTo>
                    <a:pt x="2008845" y="1663700"/>
                  </a:lnTo>
                  <a:lnTo>
                    <a:pt x="2036051" y="1625600"/>
                  </a:lnTo>
                  <a:lnTo>
                    <a:pt x="2060748" y="1587500"/>
                  </a:lnTo>
                  <a:lnTo>
                    <a:pt x="2082827" y="1536700"/>
                  </a:lnTo>
                  <a:lnTo>
                    <a:pt x="2102181" y="1498600"/>
                  </a:lnTo>
                  <a:lnTo>
                    <a:pt x="2118699" y="1447800"/>
                  </a:lnTo>
                  <a:lnTo>
                    <a:pt x="2132273" y="1409700"/>
                  </a:lnTo>
                  <a:lnTo>
                    <a:pt x="2142794" y="1358900"/>
                  </a:lnTo>
                  <a:lnTo>
                    <a:pt x="2150154" y="1308100"/>
                  </a:lnTo>
                  <a:lnTo>
                    <a:pt x="2152306" y="1282700"/>
                  </a:lnTo>
                  <a:lnTo>
                    <a:pt x="2153855" y="1257300"/>
                  </a:lnTo>
                  <a:lnTo>
                    <a:pt x="2154792" y="1244600"/>
                  </a:lnTo>
                  <a:lnTo>
                    <a:pt x="2155107" y="1219200"/>
                  </a:lnTo>
                  <a:close/>
                </a:path>
                <a:path w="2792729" h="2781300">
                  <a:moveTo>
                    <a:pt x="1537505" y="469900"/>
                  </a:moveTo>
                  <a:lnTo>
                    <a:pt x="1246632" y="469900"/>
                  </a:lnTo>
                  <a:lnTo>
                    <a:pt x="1152192" y="495300"/>
                  </a:lnTo>
                  <a:lnTo>
                    <a:pt x="1106899" y="520700"/>
                  </a:lnTo>
                  <a:lnTo>
                    <a:pt x="1063033" y="533400"/>
                  </a:lnTo>
                  <a:lnTo>
                    <a:pt x="1020699" y="558800"/>
                  </a:lnTo>
                  <a:lnTo>
                    <a:pt x="980002" y="584200"/>
                  </a:lnTo>
                  <a:lnTo>
                    <a:pt x="941050" y="609600"/>
                  </a:lnTo>
                  <a:lnTo>
                    <a:pt x="903947" y="635000"/>
                  </a:lnTo>
                  <a:lnTo>
                    <a:pt x="868799" y="673100"/>
                  </a:lnTo>
                  <a:lnTo>
                    <a:pt x="835712" y="711200"/>
                  </a:lnTo>
                  <a:lnTo>
                    <a:pt x="804792" y="736600"/>
                  </a:lnTo>
                  <a:lnTo>
                    <a:pt x="776145" y="774700"/>
                  </a:lnTo>
                  <a:lnTo>
                    <a:pt x="749877" y="825500"/>
                  </a:lnTo>
                  <a:lnTo>
                    <a:pt x="726093" y="863600"/>
                  </a:lnTo>
                  <a:lnTo>
                    <a:pt x="704900" y="901700"/>
                  </a:lnTo>
                  <a:lnTo>
                    <a:pt x="691212" y="939800"/>
                  </a:lnTo>
                  <a:lnTo>
                    <a:pt x="678981" y="965200"/>
                  </a:lnTo>
                  <a:lnTo>
                    <a:pt x="668247" y="1003300"/>
                  </a:lnTo>
                  <a:lnTo>
                    <a:pt x="659047" y="1041400"/>
                  </a:lnTo>
                  <a:lnTo>
                    <a:pt x="649761" y="1079500"/>
                  </a:lnTo>
                  <a:lnTo>
                    <a:pt x="643049" y="1130300"/>
                  </a:lnTo>
                  <a:lnTo>
                    <a:pt x="638963" y="1168400"/>
                  </a:lnTo>
                  <a:lnTo>
                    <a:pt x="637582" y="1219200"/>
                  </a:lnTo>
                  <a:lnTo>
                    <a:pt x="639375" y="1270000"/>
                  </a:lnTo>
                  <a:lnTo>
                    <a:pt x="644676" y="1320800"/>
                  </a:lnTo>
                  <a:lnTo>
                    <a:pt x="653369" y="1371600"/>
                  </a:lnTo>
                  <a:lnTo>
                    <a:pt x="665335" y="1422400"/>
                  </a:lnTo>
                  <a:lnTo>
                    <a:pt x="680458" y="1473200"/>
                  </a:lnTo>
                  <a:lnTo>
                    <a:pt x="698621" y="1511300"/>
                  </a:lnTo>
                  <a:lnTo>
                    <a:pt x="719707" y="1562100"/>
                  </a:lnTo>
                  <a:lnTo>
                    <a:pt x="743599" y="1600200"/>
                  </a:lnTo>
                  <a:lnTo>
                    <a:pt x="770179" y="1651000"/>
                  </a:lnTo>
                  <a:lnTo>
                    <a:pt x="799332" y="1689100"/>
                  </a:lnTo>
                  <a:lnTo>
                    <a:pt x="830939" y="1727200"/>
                  </a:lnTo>
                  <a:lnTo>
                    <a:pt x="864884" y="1765300"/>
                  </a:lnTo>
                  <a:lnTo>
                    <a:pt x="873658" y="1765300"/>
                  </a:lnTo>
                  <a:lnTo>
                    <a:pt x="882098" y="1778000"/>
                  </a:lnTo>
                  <a:lnTo>
                    <a:pt x="890436" y="1778000"/>
                  </a:lnTo>
                  <a:lnTo>
                    <a:pt x="898684" y="1790700"/>
                  </a:lnTo>
                  <a:lnTo>
                    <a:pt x="931631" y="1828800"/>
                  </a:lnTo>
                  <a:lnTo>
                    <a:pt x="962715" y="1854200"/>
                  </a:lnTo>
                  <a:lnTo>
                    <a:pt x="991926" y="1892300"/>
                  </a:lnTo>
                  <a:lnTo>
                    <a:pt x="1019191" y="1930400"/>
                  </a:lnTo>
                  <a:lnTo>
                    <a:pt x="1044438" y="1981200"/>
                  </a:lnTo>
                  <a:lnTo>
                    <a:pt x="1067593" y="2019300"/>
                  </a:lnTo>
                  <a:lnTo>
                    <a:pt x="1088584" y="2057400"/>
                  </a:lnTo>
                  <a:lnTo>
                    <a:pt x="1107591" y="2108200"/>
                  </a:lnTo>
                  <a:lnTo>
                    <a:pt x="1124215" y="2146300"/>
                  </a:lnTo>
                  <a:lnTo>
                    <a:pt x="1138379" y="2197100"/>
                  </a:lnTo>
                  <a:lnTo>
                    <a:pt x="1150007" y="2247900"/>
                  </a:lnTo>
                  <a:lnTo>
                    <a:pt x="1159022" y="2298700"/>
                  </a:lnTo>
                  <a:lnTo>
                    <a:pt x="1161596" y="2311400"/>
                  </a:lnTo>
                  <a:lnTo>
                    <a:pt x="1163821" y="2324100"/>
                  </a:lnTo>
                  <a:lnTo>
                    <a:pt x="1165699" y="2349500"/>
                  </a:lnTo>
                  <a:lnTo>
                    <a:pt x="1167231" y="2362200"/>
                  </a:lnTo>
                  <a:lnTo>
                    <a:pt x="1167618" y="2362200"/>
                  </a:lnTo>
                  <a:lnTo>
                    <a:pt x="1167807" y="2374900"/>
                  </a:lnTo>
                  <a:lnTo>
                    <a:pt x="1162437" y="2400300"/>
                  </a:lnTo>
                  <a:lnTo>
                    <a:pt x="1147734" y="2425700"/>
                  </a:lnTo>
                  <a:lnTo>
                    <a:pt x="1125924" y="2438400"/>
                  </a:lnTo>
                  <a:lnTo>
                    <a:pt x="1327729" y="2438400"/>
                  </a:lnTo>
                  <a:lnTo>
                    <a:pt x="1327729" y="1625600"/>
                  </a:lnTo>
                  <a:lnTo>
                    <a:pt x="1314412" y="1574800"/>
                  </a:lnTo>
                  <a:lnTo>
                    <a:pt x="1297884" y="1524000"/>
                  </a:lnTo>
                  <a:lnTo>
                    <a:pt x="1278267" y="1473200"/>
                  </a:lnTo>
                  <a:lnTo>
                    <a:pt x="1255685" y="1435100"/>
                  </a:lnTo>
                  <a:lnTo>
                    <a:pt x="1230259" y="1384300"/>
                  </a:lnTo>
                  <a:lnTo>
                    <a:pt x="1202112" y="1346200"/>
                  </a:lnTo>
                  <a:lnTo>
                    <a:pt x="1171367" y="1308100"/>
                  </a:lnTo>
                  <a:lnTo>
                    <a:pt x="1138146" y="1270000"/>
                  </a:lnTo>
                  <a:lnTo>
                    <a:pt x="1102572" y="1231900"/>
                  </a:lnTo>
                  <a:lnTo>
                    <a:pt x="1064766" y="1206500"/>
                  </a:lnTo>
                  <a:lnTo>
                    <a:pt x="1024852" y="1168400"/>
                  </a:lnTo>
                  <a:lnTo>
                    <a:pt x="982952" y="1143000"/>
                  </a:lnTo>
                  <a:lnTo>
                    <a:pt x="939188" y="1117600"/>
                  </a:lnTo>
                  <a:lnTo>
                    <a:pt x="893683" y="1104900"/>
                  </a:lnTo>
                  <a:lnTo>
                    <a:pt x="846560" y="1079500"/>
                  </a:lnTo>
                  <a:lnTo>
                    <a:pt x="845073" y="1079500"/>
                  </a:lnTo>
                  <a:lnTo>
                    <a:pt x="827300" y="1066800"/>
                  </a:lnTo>
                  <a:lnTo>
                    <a:pt x="813345" y="1054100"/>
                  </a:lnTo>
                  <a:lnTo>
                    <a:pt x="804226" y="1041400"/>
                  </a:lnTo>
                  <a:lnTo>
                    <a:pt x="800959" y="1016000"/>
                  </a:lnTo>
                  <a:lnTo>
                    <a:pt x="806352" y="990600"/>
                  </a:lnTo>
                  <a:lnTo>
                    <a:pt x="821058" y="965200"/>
                  </a:lnTo>
                  <a:lnTo>
                    <a:pt x="842872" y="952500"/>
                  </a:lnTo>
                  <a:lnTo>
                    <a:pt x="1327729" y="952500"/>
                  </a:lnTo>
                  <a:lnTo>
                    <a:pt x="1327729" y="838200"/>
                  </a:lnTo>
                  <a:lnTo>
                    <a:pt x="1333120" y="812800"/>
                  </a:lnTo>
                  <a:lnTo>
                    <a:pt x="1347822" y="787400"/>
                  </a:lnTo>
                  <a:lnTo>
                    <a:pt x="1369632" y="774700"/>
                  </a:lnTo>
                  <a:lnTo>
                    <a:pt x="2009259" y="774700"/>
                  </a:lnTo>
                  <a:lnTo>
                    <a:pt x="1991413" y="749300"/>
                  </a:lnTo>
                  <a:lnTo>
                    <a:pt x="1962620" y="711200"/>
                  </a:lnTo>
                  <a:lnTo>
                    <a:pt x="1931891" y="685800"/>
                  </a:lnTo>
                  <a:lnTo>
                    <a:pt x="1899313" y="647700"/>
                  </a:lnTo>
                  <a:lnTo>
                    <a:pt x="1864975" y="622300"/>
                  </a:lnTo>
                  <a:lnTo>
                    <a:pt x="1828966" y="596900"/>
                  </a:lnTo>
                  <a:lnTo>
                    <a:pt x="1791373" y="571500"/>
                  </a:lnTo>
                  <a:lnTo>
                    <a:pt x="1752284" y="546100"/>
                  </a:lnTo>
                  <a:lnTo>
                    <a:pt x="1711789" y="533400"/>
                  </a:lnTo>
                  <a:lnTo>
                    <a:pt x="1669976" y="508000"/>
                  </a:lnTo>
                  <a:lnTo>
                    <a:pt x="1582745" y="482600"/>
                  </a:lnTo>
                  <a:lnTo>
                    <a:pt x="1537505" y="469900"/>
                  </a:lnTo>
                  <a:close/>
                </a:path>
                <a:path w="2792729" h="2781300">
                  <a:moveTo>
                    <a:pt x="2791784" y="317500"/>
                  </a:moveTo>
                  <a:lnTo>
                    <a:pt x="1445458" y="317500"/>
                  </a:lnTo>
                  <a:lnTo>
                    <a:pt x="1493881" y="330200"/>
                  </a:lnTo>
                  <a:lnTo>
                    <a:pt x="1541544" y="330200"/>
                  </a:lnTo>
                  <a:lnTo>
                    <a:pt x="1588379" y="342900"/>
                  </a:lnTo>
                  <a:lnTo>
                    <a:pt x="1723236" y="381000"/>
                  </a:lnTo>
                  <a:lnTo>
                    <a:pt x="1766079" y="406400"/>
                  </a:lnTo>
                  <a:lnTo>
                    <a:pt x="1807753" y="419100"/>
                  </a:lnTo>
                  <a:lnTo>
                    <a:pt x="1848191" y="444500"/>
                  </a:lnTo>
                  <a:lnTo>
                    <a:pt x="1887323" y="469900"/>
                  </a:lnTo>
                  <a:lnTo>
                    <a:pt x="1925083" y="495300"/>
                  </a:lnTo>
                  <a:lnTo>
                    <a:pt x="1961402" y="520700"/>
                  </a:lnTo>
                  <a:lnTo>
                    <a:pt x="1996211" y="558800"/>
                  </a:lnTo>
                  <a:lnTo>
                    <a:pt x="2029443" y="584200"/>
                  </a:lnTo>
                  <a:lnTo>
                    <a:pt x="2061030" y="622300"/>
                  </a:lnTo>
                  <a:lnTo>
                    <a:pt x="2090902" y="647700"/>
                  </a:lnTo>
                  <a:lnTo>
                    <a:pt x="2118993" y="685800"/>
                  </a:lnTo>
                  <a:lnTo>
                    <a:pt x="2145234" y="723900"/>
                  </a:lnTo>
                  <a:lnTo>
                    <a:pt x="2169557" y="762000"/>
                  </a:lnTo>
                  <a:lnTo>
                    <a:pt x="2191894" y="800100"/>
                  </a:lnTo>
                  <a:lnTo>
                    <a:pt x="2212176" y="850900"/>
                  </a:lnTo>
                  <a:lnTo>
                    <a:pt x="2230336" y="889000"/>
                  </a:lnTo>
                  <a:lnTo>
                    <a:pt x="2246305" y="939800"/>
                  </a:lnTo>
                  <a:lnTo>
                    <a:pt x="2260015" y="977900"/>
                  </a:lnTo>
                  <a:lnTo>
                    <a:pt x="2271398" y="1028700"/>
                  </a:lnTo>
                  <a:lnTo>
                    <a:pt x="2280386" y="1066800"/>
                  </a:lnTo>
                  <a:lnTo>
                    <a:pt x="2286910" y="1117600"/>
                  </a:lnTo>
                  <a:lnTo>
                    <a:pt x="2290904" y="1168400"/>
                  </a:lnTo>
                  <a:lnTo>
                    <a:pt x="2292238" y="1206500"/>
                  </a:lnTo>
                  <a:lnTo>
                    <a:pt x="2292328" y="1219200"/>
                  </a:lnTo>
                  <a:lnTo>
                    <a:pt x="2292065" y="1244600"/>
                  </a:lnTo>
                  <a:lnTo>
                    <a:pt x="2291277" y="1257300"/>
                  </a:lnTo>
                  <a:lnTo>
                    <a:pt x="2289964" y="1282700"/>
                  </a:lnTo>
                  <a:lnTo>
                    <a:pt x="2288129" y="1308100"/>
                  </a:lnTo>
                  <a:lnTo>
                    <a:pt x="2281976" y="1358900"/>
                  </a:lnTo>
                  <a:lnTo>
                    <a:pt x="2273169" y="1397000"/>
                  </a:lnTo>
                  <a:lnTo>
                    <a:pt x="2261785" y="1447800"/>
                  </a:lnTo>
                  <a:lnTo>
                    <a:pt x="2247900" y="1498600"/>
                  </a:lnTo>
                  <a:lnTo>
                    <a:pt x="2231588" y="1536700"/>
                  </a:lnTo>
                  <a:lnTo>
                    <a:pt x="2212927" y="1587500"/>
                  </a:lnTo>
                  <a:lnTo>
                    <a:pt x="2190252" y="1638300"/>
                  </a:lnTo>
                  <a:lnTo>
                    <a:pt x="2165030" y="1676400"/>
                  </a:lnTo>
                  <a:lnTo>
                    <a:pt x="2137353" y="1727200"/>
                  </a:lnTo>
                  <a:lnTo>
                    <a:pt x="2107314" y="1765300"/>
                  </a:lnTo>
                  <a:lnTo>
                    <a:pt x="2075003" y="1803400"/>
                  </a:lnTo>
                  <a:lnTo>
                    <a:pt x="2040513" y="1841500"/>
                  </a:lnTo>
                  <a:lnTo>
                    <a:pt x="2023108" y="1854200"/>
                  </a:lnTo>
                  <a:lnTo>
                    <a:pt x="2005262" y="1879600"/>
                  </a:lnTo>
                  <a:lnTo>
                    <a:pt x="1986943" y="1892300"/>
                  </a:lnTo>
                  <a:lnTo>
                    <a:pt x="1968159" y="1905000"/>
                  </a:lnTo>
                  <a:lnTo>
                    <a:pt x="1936633" y="1943100"/>
                  </a:lnTo>
                  <a:lnTo>
                    <a:pt x="1907338" y="1981200"/>
                  </a:lnTo>
                  <a:lnTo>
                    <a:pt x="1880379" y="2019300"/>
                  </a:lnTo>
                  <a:lnTo>
                    <a:pt x="1855861" y="2057400"/>
                  </a:lnTo>
                  <a:lnTo>
                    <a:pt x="1833890" y="2108200"/>
                  </a:lnTo>
                  <a:lnTo>
                    <a:pt x="1814571" y="2146300"/>
                  </a:lnTo>
                  <a:lnTo>
                    <a:pt x="1798010" y="2197100"/>
                  </a:lnTo>
                  <a:lnTo>
                    <a:pt x="1784311" y="2235200"/>
                  </a:lnTo>
                  <a:lnTo>
                    <a:pt x="1773581" y="2286000"/>
                  </a:lnTo>
                  <a:lnTo>
                    <a:pt x="1765925" y="2336800"/>
                  </a:lnTo>
                  <a:lnTo>
                    <a:pt x="1764746" y="2349500"/>
                  </a:lnTo>
                  <a:lnTo>
                    <a:pt x="1763708" y="2362200"/>
                  </a:lnTo>
                  <a:lnTo>
                    <a:pt x="1762806" y="2362200"/>
                  </a:lnTo>
                  <a:lnTo>
                    <a:pt x="1762040" y="2374900"/>
                  </a:lnTo>
                  <a:lnTo>
                    <a:pt x="1761883" y="2374900"/>
                  </a:lnTo>
                  <a:lnTo>
                    <a:pt x="1761663" y="2387600"/>
                  </a:lnTo>
                  <a:lnTo>
                    <a:pt x="1759747" y="2387600"/>
                  </a:lnTo>
                  <a:lnTo>
                    <a:pt x="1750591" y="2413000"/>
                  </a:lnTo>
                  <a:lnTo>
                    <a:pt x="1735627" y="2425700"/>
                  </a:lnTo>
                  <a:lnTo>
                    <a:pt x="1716156" y="2438400"/>
                  </a:lnTo>
                  <a:lnTo>
                    <a:pt x="2792689" y="2438400"/>
                  </a:lnTo>
                  <a:lnTo>
                    <a:pt x="2792689" y="330200"/>
                  </a:lnTo>
                  <a:lnTo>
                    <a:pt x="2791784" y="317500"/>
                  </a:lnTo>
                  <a:close/>
                </a:path>
                <a:path w="2792729" h="2781300">
                  <a:moveTo>
                    <a:pt x="2009259" y="774700"/>
                  </a:moveTo>
                  <a:lnTo>
                    <a:pt x="1423065" y="774700"/>
                  </a:lnTo>
                  <a:lnTo>
                    <a:pt x="1434724" y="787400"/>
                  </a:lnTo>
                  <a:lnTo>
                    <a:pt x="1444877" y="787400"/>
                  </a:lnTo>
                  <a:lnTo>
                    <a:pt x="1453247" y="800100"/>
                  </a:lnTo>
                  <a:lnTo>
                    <a:pt x="1459573" y="812800"/>
                  </a:lnTo>
                  <a:lnTo>
                    <a:pt x="1463574" y="825500"/>
                  </a:lnTo>
                  <a:lnTo>
                    <a:pt x="1464971" y="838200"/>
                  </a:lnTo>
                  <a:lnTo>
                    <a:pt x="1464971" y="1574800"/>
                  </a:lnTo>
                  <a:lnTo>
                    <a:pt x="1494236" y="1536700"/>
                  </a:lnTo>
                  <a:lnTo>
                    <a:pt x="1525877" y="1498600"/>
                  </a:lnTo>
                  <a:lnTo>
                    <a:pt x="1559792" y="1460500"/>
                  </a:lnTo>
                  <a:lnTo>
                    <a:pt x="1595885" y="1422400"/>
                  </a:lnTo>
                  <a:lnTo>
                    <a:pt x="1634055" y="1384300"/>
                  </a:lnTo>
                  <a:lnTo>
                    <a:pt x="1674205" y="1346200"/>
                  </a:lnTo>
                  <a:lnTo>
                    <a:pt x="1716235" y="1320800"/>
                  </a:lnTo>
                  <a:lnTo>
                    <a:pt x="1760048" y="1295400"/>
                  </a:lnTo>
                  <a:lnTo>
                    <a:pt x="1805543" y="1270000"/>
                  </a:lnTo>
                  <a:lnTo>
                    <a:pt x="1852623" y="1244600"/>
                  </a:lnTo>
                  <a:lnTo>
                    <a:pt x="1902025" y="1219200"/>
                  </a:lnTo>
                  <a:lnTo>
                    <a:pt x="2155107" y="1219200"/>
                  </a:lnTo>
                  <a:lnTo>
                    <a:pt x="2155001" y="1206500"/>
                  </a:lnTo>
                  <a:lnTo>
                    <a:pt x="2153421" y="1168400"/>
                  </a:lnTo>
                  <a:lnTo>
                    <a:pt x="2148847" y="1117600"/>
                  </a:lnTo>
                  <a:lnTo>
                    <a:pt x="2141454" y="1079500"/>
                  </a:lnTo>
                  <a:lnTo>
                    <a:pt x="2131330" y="1028700"/>
                  </a:lnTo>
                  <a:lnTo>
                    <a:pt x="2118564" y="990600"/>
                  </a:lnTo>
                  <a:lnTo>
                    <a:pt x="2103243" y="939800"/>
                  </a:lnTo>
                  <a:lnTo>
                    <a:pt x="2085456" y="901700"/>
                  </a:lnTo>
                  <a:lnTo>
                    <a:pt x="2065291" y="863600"/>
                  </a:lnTo>
                  <a:lnTo>
                    <a:pt x="2042837" y="825500"/>
                  </a:lnTo>
                  <a:lnTo>
                    <a:pt x="2018182" y="787400"/>
                  </a:lnTo>
                  <a:lnTo>
                    <a:pt x="2009259" y="774700"/>
                  </a:lnTo>
                  <a:close/>
                </a:path>
                <a:path w="2792729" h="2781300">
                  <a:moveTo>
                    <a:pt x="1327729" y="952500"/>
                  </a:moveTo>
                  <a:lnTo>
                    <a:pt x="893187" y="952500"/>
                  </a:lnTo>
                  <a:lnTo>
                    <a:pt x="941001" y="965200"/>
                  </a:lnTo>
                  <a:lnTo>
                    <a:pt x="987427" y="990600"/>
                  </a:lnTo>
                  <a:lnTo>
                    <a:pt x="1032373" y="1016000"/>
                  </a:lnTo>
                  <a:lnTo>
                    <a:pt x="1075748" y="1041400"/>
                  </a:lnTo>
                  <a:lnTo>
                    <a:pt x="1117461" y="1066800"/>
                  </a:lnTo>
                  <a:lnTo>
                    <a:pt x="1157420" y="1104900"/>
                  </a:lnTo>
                  <a:lnTo>
                    <a:pt x="1195535" y="1130300"/>
                  </a:lnTo>
                  <a:lnTo>
                    <a:pt x="1231715" y="1168400"/>
                  </a:lnTo>
                  <a:lnTo>
                    <a:pt x="1265868" y="1206500"/>
                  </a:lnTo>
                  <a:lnTo>
                    <a:pt x="1297903" y="1244600"/>
                  </a:lnTo>
                  <a:lnTo>
                    <a:pt x="1327729" y="1282700"/>
                  </a:lnTo>
                  <a:lnTo>
                    <a:pt x="1327729" y="952500"/>
                  </a:lnTo>
                  <a:close/>
                </a:path>
                <a:path w="2792729" h="2781300">
                  <a:moveTo>
                    <a:pt x="1444217" y="457200"/>
                  </a:moveTo>
                  <a:lnTo>
                    <a:pt x="1345508" y="457200"/>
                  </a:lnTo>
                  <a:lnTo>
                    <a:pt x="1295569" y="469900"/>
                  </a:lnTo>
                  <a:lnTo>
                    <a:pt x="1491300" y="469900"/>
                  </a:lnTo>
                  <a:lnTo>
                    <a:pt x="1444217" y="457200"/>
                  </a:lnTo>
                  <a:close/>
                </a:path>
              </a:pathLst>
            </a:custGeom>
            <a:solidFill>
              <a:srgbClr val="FF6900"/>
            </a:solidFill>
            <a:ln>
              <a:solidFill>
                <a:srgbClr val="FF69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4">
              <a:extLst>
                <a:ext uri="{FF2B5EF4-FFF2-40B4-BE49-F238E27FC236}">
                  <a16:creationId xmlns:a16="http://schemas.microsoft.com/office/drawing/2014/main" id="{B21F5DB9-0B81-45A2-90F7-D5FA7C823BBE}"/>
                </a:ext>
              </a:extLst>
            </p:cNvPr>
            <p:cNvPicPr/>
            <p:nvPr/>
          </p:nvPicPr>
          <p:blipFill>
            <a:blip r:embed="rId6" cstate="print"/>
            <a:stretch>
              <a:fillRect/>
            </a:stretch>
          </p:blipFill>
          <p:spPr>
            <a:xfrm>
              <a:off x="5352296" y="3677448"/>
              <a:ext cx="5990131" cy="1929773"/>
            </a:xfrm>
            <a:prstGeom prst="rect">
              <a:avLst/>
            </a:prstGeom>
          </p:spPr>
        </p:pic>
      </p:grpSp>
      <p:sp>
        <p:nvSpPr>
          <p:cNvPr id="19" name="TextBox 18">
            <a:extLst>
              <a:ext uri="{FF2B5EF4-FFF2-40B4-BE49-F238E27FC236}">
                <a16:creationId xmlns:a16="http://schemas.microsoft.com/office/drawing/2014/main" id="{3F27305A-46C5-4CA3-9078-33EE124A0143}"/>
              </a:ext>
            </a:extLst>
          </p:cNvPr>
          <p:cNvSpPr txBox="1"/>
          <p:nvPr/>
        </p:nvSpPr>
        <p:spPr>
          <a:xfrm>
            <a:off x="8375299" y="5247199"/>
            <a:ext cx="37296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 action="ppaction://noaction"/>
              </a:rPr>
              <a:t>Libby@smartupacademy.org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 action="ppaction://noaction"/>
              </a:rPr>
              <a:t>Yonatan@smartupacademy.org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Footer Placeholder 6">
            <a:extLst>
              <a:ext uri="{FF2B5EF4-FFF2-40B4-BE49-F238E27FC236}">
                <a16:creationId xmlns:a16="http://schemas.microsoft.com/office/drawing/2014/main" id="{51DE8F31-29EE-C685-2451-90C0CF1057F8}"/>
              </a:ext>
            </a:extLst>
          </p:cNvPr>
          <p:cNvSpPr>
            <a:spLocks noGrp="1"/>
          </p:cNvSpPr>
          <p:nvPr>
            <p:ph type="ftr" sz="quarter" idx="5"/>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pic>
        <p:nvPicPr>
          <p:cNvPr id="14" name="Picture 13">
            <a:extLst>
              <a:ext uri="{FF2B5EF4-FFF2-40B4-BE49-F238E27FC236}">
                <a16:creationId xmlns:a16="http://schemas.microsoft.com/office/drawing/2014/main" id="{96A97A2C-67F7-247C-6390-FF2C8E2987B6}"/>
              </a:ext>
            </a:extLst>
          </p:cNvPr>
          <p:cNvPicPr>
            <a:picLocks noChangeAspect="1"/>
          </p:cNvPicPr>
          <p:nvPr/>
        </p:nvPicPr>
        <p:blipFill>
          <a:blip r:embed="rId7"/>
          <a:stretch>
            <a:fillRect/>
          </a:stretch>
        </p:blipFill>
        <p:spPr>
          <a:xfrm>
            <a:off x="1029063" y="1425452"/>
            <a:ext cx="7308668" cy="57061"/>
          </a:xfrm>
          <a:prstGeom prst="rect">
            <a:avLst/>
          </a:prstGeom>
        </p:spPr>
      </p:pic>
    </p:spTree>
    <p:extLst>
      <p:ext uri="{BB962C8B-B14F-4D97-AF65-F5344CB8AC3E}">
        <p14:creationId xmlns:p14="http://schemas.microsoft.com/office/powerpoint/2010/main" val="361322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122B-CA40-C1C2-1031-D4278BD08EC0}"/>
              </a:ext>
            </a:extLst>
          </p:cNvPr>
          <p:cNvSpPr>
            <a:spLocks noGrp="1"/>
          </p:cNvSpPr>
          <p:nvPr>
            <p:ph type="title"/>
          </p:nvPr>
        </p:nvSpPr>
        <p:spPr/>
        <p:txBody>
          <a:bodyPr/>
          <a:lstStyle/>
          <a:p>
            <a:r>
              <a:rPr lang="en-US" dirty="0"/>
              <a:t>Jobs To Be Done – iPod </a:t>
            </a:r>
          </a:p>
        </p:txBody>
      </p:sp>
      <p:sp>
        <p:nvSpPr>
          <p:cNvPr id="3" name="Text Placeholder 2">
            <a:extLst>
              <a:ext uri="{FF2B5EF4-FFF2-40B4-BE49-F238E27FC236}">
                <a16:creationId xmlns:a16="http://schemas.microsoft.com/office/drawing/2014/main" id="{75C398D7-EC68-0F7B-0A6B-4301C7B4EA57}"/>
              </a:ext>
            </a:extLst>
          </p:cNvPr>
          <p:cNvSpPr>
            <a:spLocks noGrp="1"/>
          </p:cNvSpPr>
          <p:nvPr>
            <p:ph type="body" idx="1"/>
          </p:nvPr>
        </p:nvSpPr>
        <p:spPr>
          <a:xfrm>
            <a:off x="944077" y="1238914"/>
            <a:ext cx="10303847" cy="430887"/>
          </a:xfrm>
        </p:spPr>
        <p:txBody>
          <a:bodyPr/>
          <a:lstStyle/>
          <a:p>
            <a:r>
              <a:rPr lang="en-US" dirty="0"/>
              <a:t>What is the Job To Be Done for the Apple iPod?</a:t>
            </a:r>
          </a:p>
        </p:txBody>
      </p:sp>
      <p:sp>
        <p:nvSpPr>
          <p:cNvPr id="4" name="Footer Placeholder 3">
            <a:extLst>
              <a:ext uri="{FF2B5EF4-FFF2-40B4-BE49-F238E27FC236}">
                <a16:creationId xmlns:a16="http://schemas.microsoft.com/office/drawing/2014/main" id="{11F450B7-E6CB-C1B9-1E7E-742208547F9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1065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JBTD - MP3 Music Players - First Movers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798" y="1657613"/>
            <a:ext cx="8097602" cy="6061018"/>
          </a:xfrm>
        </p:spPr>
        <p:txBody>
          <a:bodyPr/>
          <a:lstStyle/>
          <a:p>
            <a:pPr marL="116999" lvl="0" algn="l" rtl="0">
              <a:spcBef>
                <a:spcPts val="0"/>
              </a:spcBef>
              <a:spcAft>
                <a:spcPts val="0"/>
              </a:spcAft>
              <a:buSzPct val="100000"/>
            </a:pPr>
            <a:r>
              <a:rPr lang="en-US" sz="2800" b="1" dirty="0">
                <a:cs typeface="+mn-cs"/>
              </a:rPr>
              <a:t>South Korea - </a:t>
            </a:r>
            <a:r>
              <a:rPr lang="iw" sz="2800" b="1" dirty="0">
                <a:cs typeface="+mn-cs"/>
              </a:rPr>
              <a:t>Saehan’s “</a:t>
            </a:r>
            <a:r>
              <a:rPr lang="en-US" sz="2800" b="1" dirty="0">
                <a:cs typeface="+mn-cs"/>
              </a:rPr>
              <a:t>MP M</a:t>
            </a:r>
            <a:r>
              <a:rPr lang="iw" sz="2800" b="1" dirty="0">
                <a:cs typeface="+mn-cs"/>
              </a:rPr>
              <a:t>an” </a:t>
            </a:r>
            <a:r>
              <a:rPr lang="en-US" sz="2800" b="1" dirty="0">
                <a:cs typeface="+mn-cs"/>
              </a:rPr>
              <a:t>– </a:t>
            </a:r>
            <a:r>
              <a:rPr lang="iw" sz="2800" b="1" dirty="0">
                <a:cs typeface="+mn-cs"/>
              </a:rPr>
              <a:t>1998</a:t>
            </a:r>
            <a:endParaRPr lang="en-US" sz="2800" b="1" dirty="0">
              <a:cs typeface="+mn-cs"/>
            </a:endParaRPr>
          </a:p>
          <a:p>
            <a:pPr marL="116999" lvl="0" algn="l" rtl="0">
              <a:spcBef>
                <a:spcPts val="0"/>
              </a:spcBef>
              <a:spcAft>
                <a:spcPts val="0"/>
              </a:spcAft>
              <a:buSzPct val="100000"/>
            </a:pPr>
            <a:endParaRPr lang="en-US" sz="1100" b="1" dirty="0">
              <a:cs typeface="+mn-cs"/>
            </a:endParaRPr>
          </a:p>
          <a:p>
            <a:pPr marL="574199" lvl="0" indent="-457200" algn="l" rtl="0">
              <a:spcBef>
                <a:spcPts val="0"/>
              </a:spcBef>
              <a:spcAft>
                <a:spcPts val="0"/>
              </a:spcAft>
              <a:buSzPct val="100000"/>
              <a:buFont typeface="Arial" panose="020B0604020202020204" pitchFamily="34" charset="0"/>
              <a:buChar char="•"/>
            </a:pPr>
            <a:r>
              <a:rPr lang="en-US" sz="2800" dirty="0"/>
              <a:t>An MP3 player with 6-10 songs on a flash drive </a:t>
            </a:r>
          </a:p>
          <a:p>
            <a:pPr marL="574199" lvl="0" indent="-457200" algn="l" rtl="0">
              <a:spcBef>
                <a:spcPts val="0"/>
              </a:spcBef>
              <a:spcAft>
                <a:spcPts val="0"/>
              </a:spcAft>
              <a:buSzPct val="100000"/>
              <a:buFont typeface="Arial" panose="020B0604020202020204" pitchFamily="34" charset="0"/>
              <a:buChar char="•"/>
            </a:pPr>
            <a:r>
              <a:rPr lang="en-US" sz="2800" dirty="0"/>
              <a:t>Despite questionable reception at the CeBIT trade show in Hannover, 50k units were sold in the first year for ~$200 each</a:t>
            </a:r>
          </a:p>
          <a:p>
            <a:pPr lvl="0" algn="l" rtl="0">
              <a:spcBef>
                <a:spcPts val="1200"/>
              </a:spcBef>
            </a:pPr>
            <a:r>
              <a:rPr lang="en-US" sz="2800" dirty="0">
                <a:solidFill>
                  <a:schemeClr val="dk1"/>
                </a:solidFill>
                <a:highlight>
                  <a:srgbClr val="FFFFFF"/>
                </a:highlight>
              </a:rPr>
              <a:t>"</a:t>
            </a:r>
            <a:r>
              <a:rPr lang="en-US" sz="2800" dirty="0">
                <a:solidFill>
                  <a:srgbClr val="0000FF"/>
                </a:solidFill>
                <a:highlight>
                  <a:srgbClr val="FFFFFF"/>
                </a:highlight>
              </a:rPr>
              <a:t>No matter how the Korean staff tried to explain what an MP3 player was, people didn’t understand why they needed such a device because they could listen to music with CDs or cassettes</a:t>
            </a:r>
            <a:r>
              <a:rPr lang="en-US" sz="2800" dirty="0">
                <a:solidFill>
                  <a:schemeClr val="dk1"/>
                </a:solidFill>
                <a:highlight>
                  <a:srgbClr val="FFFFFF"/>
                </a:highlight>
              </a:rPr>
              <a:t>"</a:t>
            </a:r>
          </a:p>
          <a:p>
            <a:pPr marL="488950" lvl="0" indent="-342900" algn="r" rtl="0">
              <a:spcBef>
                <a:spcPts val="1200"/>
              </a:spcBef>
              <a:spcAft>
                <a:spcPts val="0"/>
              </a:spcAft>
              <a:buClr>
                <a:schemeClr val="dk1"/>
              </a:buClr>
              <a:buSzPts val="1300"/>
              <a:buFont typeface="Wingdings" panose="05000000000000000000" pitchFamily="2" charset="2"/>
              <a:buChar char="§"/>
            </a:pPr>
            <a:r>
              <a:rPr lang="en-US" sz="2000" u="sng" dirty="0">
                <a:solidFill>
                  <a:schemeClr val="hlink"/>
                </a:solidFill>
                <a:highlight>
                  <a:srgbClr val="FFFFFF"/>
                </a:highlight>
                <a:hlinkClick r:id="rId2"/>
              </a:rPr>
              <a:t>JR Bum, President of German Tech company MPIXAR</a:t>
            </a:r>
            <a:endParaRPr lang="en-US" sz="2000" dirty="0">
              <a:solidFill>
                <a:schemeClr val="dk1"/>
              </a:solidFill>
              <a:highlight>
                <a:srgbClr val="FFFFFF"/>
              </a:highlight>
            </a:endParaRPr>
          </a:p>
          <a:p>
            <a:pPr marL="574199" lvl="0" indent="-457200" algn="l" rtl="0">
              <a:spcBef>
                <a:spcPts val="0"/>
              </a:spcBef>
              <a:spcAft>
                <a:spcPts val="0"/>
              </a:spcAft>
              <a:buSzPct val="100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457200" lvl="0" indent="0" algn="l" rtl="0">
              <a:spcBef>
                <a:spcPts val="1200"/>
              </a:spcBef>
              <a:spcAft>
                <a:spcPts val="0"/>
              </a:spcAft>
              <a:buNone/>
            </a:pPr>
            <a:endParaRPr lang="en-US" sz="2800" dirty="0"/>
          </a:p>
          <a:p>
            <a:endParaRPr lang="en-US" dirty="0"/>
          </a:p>
        </p:txBody>
      </p:sp>
      <p:pic>
        <p:nvPicPr>
          <p:cNvPr id="5" name="Google Shape;132;p25">
            <a:extLst>
              <a:ext uri="{FF2B5EF4-FFF2-40B4-BE49-F238E27FC236}">
                <a16:creationId xmlns:a16="http://schemas.microsoft.com/office/drawing/2014/main" id="{390E712F-5BD4-4A9F-873B-ADD6D829DB78}"/>
              </a:ext>
            </a:extLst>
          </p:cNvPr>
          <p:cNvPicPr preferRelativeResize="0"/>
          <p:nvPr/>
        </p:nvPicPr>
        <p:blipFill>
          <a:blip r:embed="rId3">
            <a:alphaModFix/>
          </a:blip>
          <a:stretch>
            <a:fillRect/>
          </a:stretch>
        </p:blipFill>
        <p:spPr>
          <a:xfrm rot="20852653">
            <a:off x="9148727" y="2803245"/>
            <a:ext cx="2860475" cy="2892250"/>
          </a:xfrm>
          <a:prstGeom prst="rect">
            <a:avLst/>
          </a:prstGeom>
          <a:noFill/>
          <a:ln>
            <a:noFill/>
          </a:ln>
        </p:spPr>
      </p:pic>
    </p:spTree>
    <p:extLst>
      <p:ext uri="{BB962C8B-B14F-4D97-AF65-F5344CB8AC3E}">
        <p14:creationId xmlns:p14="http://schemas.microsoft.com/office/powerpoint/2010/main" val="164970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Music MP3 Players - First Movers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798" y="1657613"/>
            <a:ext cx="8097602" cy="1398203"/>
          </a:xfrm>
        </p:spPr>
        <p:txBody>
          <a:bodyPr/>
          <a:lstStyle/>
          <a:p>
            <a:pPr marL="116999" lvl="0" algn="l" rtl="0">
              <a:spcBef>
                <a:spcPts val="0"/>
              </a:spcBef>
              <a:spcAft>
                <a:spcPts val="0"/>
              </a:spcAft>
              <a:buSzPct val="100000"/>
            </a:pPr>
            <a:endParaRPr lang="en-US" sz="2800" dirty="0">
              <a:latin typeface="Arial" panose="020B0604020202020204" pitchFamily="34" charset="0"/>
              <a:cs typeface="Arial" panose="020B0604020202020204" pitchFamily="34" charset="0"/>
            </a:endParaRPr>
          </a:p>
          <a:p>
            <a:pPr marL="457200" lvl="0" indent="0" algn="l" rtl="0">
              <a:spcBef>
                <a:spcPts val="1200"/>
              </a:spcBef>
              <a:spcAft>
                <a:spcPts val="0"/>
              </a:spcAft>
              <a:buNone/>
            </a:pPr>
            <a:endParaRPr lang="en-US" sz="2800" dirty="0"/>
          </a:p>
          <a:p>
            <a:endParaRPr lang="en-US" dirty="0"/>
          </a:p>
        </p:txBody>
      </p:sp>
      <p:sp>
        <p:nvSpPr>
          <p:cNvPr id="4" name="TextBox 3">
            <a:extLst>
              <a:ext uri="{FF2B5EF4-FFF2-40B4-BE49-F238E27FC236}">
                <a16:creationId xmlns:a16="http://schemas.microsoft.com/office/drawing/2014/main" id="{FAA1F83B-3FE1-490D-ADCE-6CDF0CA459D8}"/>
              </a:ext>
            </a:extLst>
          </p:cNvPr>
          <p:cNvSpPr txBox="1"/>
          <p:nvPr/>
        </p:nvSpPr>
        <p:spPr>
          <a:xfrm>
            <a:off x="1036320" y="1899920"/>
            <a:ext cx="6990080" cy="4462760"/>
          </a:xfrm>
          <a:prstGeom prst="rect">
            <a:avLst/>
          </a:prstGeom>
          <a:noFill/>
        </p:spPr>
        <p:txBody>
          <a:bodyPr wrap="square" rtlCol="0">
            <a:spAutoFit/>
          </a:bodyPr>
          <a:lstStyle/>
          <a:p>
            <a:pPr marL="580073" marR="0" lvl="0" indent="-4572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1998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Diamond’s Rio - 200k units sold</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minutes of music.  Price  $200</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80073" marR="0" lvl="0" indent="-4572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1999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Compaq Personal Jukebox - 80 hours of music for $750</a:t>
            </a:r>
          </a:p>
          <a:p>
            <a:pPr marL="580073" marR="0" lvl="0" indent="-4572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80073" marR="0" lvl="0" indent="-4572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1999</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RioPort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First 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nternet online music download service</a:t>
            </a:r>
          </a:p>
          <a:p>
            <a:pPr marL="580073" marR="0" lvl="0" indent="-457200" algn="l" defTabSz="914400" rtl="0" eaLnBrk="1" fontAlgn="auto" latinLnBrk="0" hangingPunct="1">
              <a:lnSpc>
                <a:spcPct val="100000"/>
              </a:lnSpc>
              <a:spcBef>
                <a:spcPts val="1200"/>
              </a:spcBef>
              <a:spcAft>
                <a:spcPts val="0"/>
              </a:spcAft>
              <a:buClr>
                <a:srgbClr val="0000FF"/>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1998-2001</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Market is flooded. </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 different MP3 player devices available in the US alone</a:t>
            </a:r>
          </a:p>
        </p:txBody>
      </p:sp>
      <p:pic>
        <p:nvPicPr>
          <p:cNvPr id="6" name="Google Shape;139;p26">
            <a:extLst>
              <a:ext uri="{FF2B5EF4-FFF2-40B4-BE49-F238E27FC236}">
                <a16:creationId xmlns:a16="http://schemas.microsoft.com/office/drawing/2014/main" id="{A912F5F6-7D45-4106-9B02-94F5BD7BD6B9}"/>
              </a:ext>
            </a:extLst>
          </p:cNvPr>
          <p:cNvPicPr preferRelativeResize="0"/>
          <p:nvPr/>
        </p:nvPicPr>
        <p:blipFill>
          <a:blip r:embed="rId2">
            <a:alphaModFix/>
          </a:blip>
          <a:stretch>
            <a:fillRect/>
          </a:stretch>
        </p:blipFill>
        <p:spPr>
          <a:xfrm>
            <a:off x="8117922" y="495319"/>
            <a:ext cx="3616878" cy="3306865"/>
          </a:xfrm>
          <a:prstGeom prst="rect">
            <a:avLst/>
          </a:prstGeom>
          <a:noFill/>
          <a:ln>
            <a:noFill/>
          </a:ln>
        </p:spPr>
      </p:pic>
      <p:pic>
        <p:nvPicPr>
          <p:cNvPr id="7" name="Google Shape;140;p26">
            <a:extLst>
              <a:ext uri="{FF2B5EF4-FFF2-40B4-BE49-F238E27FC236}">
                <a16:creationId xmlns:a16="http://schemas.microsoft.com/office/drawing/2014/main" id="{6C61201E-EF52-4FCC-974D-CC14306E74D6}"/>
              </a:ext>
            </a:extLst>
          </p:cNvPr>
          <p:cNvPicPr preferRelativeResize="0"/>
          <p:nvPr/>
        </p:nvPicPr>
        <p:blipFill>
          <a:blip r:embed="rId3">
            <a:alphaModFix/>
          </a:blip>
          <a:stretch>
            <a:fillRect/>
          </a:stretch>
        </p:blipFill>
        <p:spPr>
          <a:xfrm>
            <a:off x="7983116" y="3881121"/>
            <a:ext cx="3751683" cy="2481560"/>
          </a:xfrm>
          <a:prstGeom prst="rect">
            <a:avLst/>
          </a:prstGeom>
          <a:noFill/>
          <a:ln>
            <a:noFill/>
          </a:ln>
        </p:spPr>
      </p:pic>
    </p:spTree>
    <p:extLst>
      <p:ext uri="{BB962C8B-B14F-4D97-AF65-F5344CB8AC3E}">
        <p14:creationId xmlns:p14="http://schemas.microsoft.com/office/powerpoint/2010/main" val="399150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28FE-46C8-DD52-2284-FC78AF923F2C}"/>
              </a:ext>
            </a:extLst>
          </p:cNvPr>
          <p:cNvSpPr>
            <a:spLocks noGrp="1"/>
          </p:cNvSpPr>
          <p:nvPr>
            <p:ph type="title"/>
          </p:nvPr>
        </p:nvSpPr>
        <p:spPr/>
        <p:txBody>
          <a:bodyPr/>
          <a:lstStyle/>
          <a:p>
            <a:r>
              <a:rPr lang="en-US" dirty="0"/>
              <a:t>Music MP3 Players – the iPod </a:t>
            </a:r>
          </a:p>
        </p:txBody>
      </p:sp>
      <p:sp>
        <p:nvSpPr>
          <p:cNvPr id="3" name="Text Placeholder 2">
            <a:extLst>
              <a:ext uri="{FF2B5EF4-FFF2-40B4-BE49-F238E27FC236}">
                <a16:creationId xmlns:a16="http://schemas.microsoft.com/office/drawing/2014/main" id="{F642DF3D-CBC2-2167-3272-8E3DE67A8B42}"/>
              </a:ext>
            </a:extLst>
          </p:cNvPr>
          <p:cNvSpPr>
            <a:spLocks noGrp="1"/>
          </p:cNvSpPr>
          <p:nvPr>
            <p:ph type="body" idx="1"/>
          </p:nvPr>
        </p:nvSpPr>
        <p:spPr>
          <a:xfrm>
            <a:off x="944798" y="1657613"/>
            <a:ext cx="8097602" cy="1398203"/>
          </a:xfrm>
        </p:spPr>
        <p:txBody>
          <a:bodyPr/>
          <a:lstStyle/>
          <a:p>
            <a:pPr marL="116999" lvl="0" algn="l" rtl="0">
              <a:spcBef>
                <a:spcPts val="0"/>
              </a:spcBef>
              <a:spcAft>
                <a:spcPts val="0"/>
              </a:spcAft>
              <a:buSzPct val="100000"/>
            </a:pPr>
            <a:endParaRPr lang="en-US" sz="2800" dirty="0">
              <a:latin typeface="Arial" panose="020B0604020202020204" pitchFamily="34" charset="0"/>
              <a:cs typeface="Arial" panose="020B0604020202020204" pitchFamily="34" charset="0"/>
            </a:endParaRPr>
          </a:p>
          <a:p>
            <a:pPr marL="457200" lvl="0" indent="0" algn="l" rtl="0">
              <a:spcBef>
                <a:spcPts val="1200"/>
              </a:spcBef>
              <a:spcAft>
                <a:spcPts val="0"/>
              </a:spcAft>
              <a:buNone/>
            </a:pPr>
            <a:endParaRPr lang="en-US" sz="2800" dirty="0"/>
          </a:p>
          <a:p>
            <a:endParaRPr lang="en-US" dirty="0"/>
          </a:p>
        </p:txBody>
      </p:sp>
      <p:pic>
        <p:nvPicPr>
          <p:cNvPr id="5" name="Picture 4">
            <a:extLst>
              <a:ext uri="{FF2B5EF4-FFF2-40B4-BE49-F238E27FC236}">
                <a16:creationId xmlns:a16="http://schemas.microsoft.com/office/drawing/2014/main" id="{06C5231F-F3AC-4FF2-8600-5C2C1D93ADC0}"/>
              </a:ext>
            </a:extLst>
          </p:cNvPr>
          <p:cNvPicPr>
            <a:picLocks noChangeAspect="1"/>
          </p:cNvPicPr>
          <p:nvPr/>
        </p:nvPicPr>
        <p:blipFill>
          <a:blip r:embed="rId2"/>
          <a:stretch>
            <a:fillRect/>
          </a:stretch>
        </p:blipFill>
        <p:spPr>
          <a:xfrm>
            <a:off x="1655998" y="1657613"/>
            <a:ext cx="7792802" cy="4871981"/>
          </a:xfrm>
          <a:prstGeom prst="rect">
            <a:avLst/>
          </a:prstGeom>
        </p:spPr>
      </p:pic>
      <p:pic>
        <p:nvPicPr>
          <p:cNvPr id="8" name="Google Shape;148;p27">
            <a:extLst>
              <a:ext uri="{FF2B5EF4-FFF2-40B4-BE49-F238E27FC236}">
                <a16:creationId xmlns:a16="http://schemas.microsoft.com/office/drawing/2014/main" id="{55CD28D7-1CF7-4FF6-A36E-7190C3E422F9}"/>
              </a:ext>
            </a:extLst>
          </p:cNvPr>
          <p:cNvPicPr preferRelativeResize="0"/>
          <p:nvPr/>
        </p:nvPicPr>
        <p:blipFill rotWithShape="1">
          <a:blip r:embed="rId3">
            <a:alphaModFix/>
          </a:blip>
          <a:srcRect l="29187" t="1120" r="29045" b="17704"/>
          <a:stretch/>
        </p:blipFill>
        <p:spPr>
          <a:xfrm rot="1536562">
            <a:off x="8728131" y="1651479"/>
            <a:ext cx="2850352" cy="4175868"/>
          </a:xfrm>
          <a:prstGeom prst="rect">
            <a:avLst/>
          </a:prstGeom>
          <a:noFill/>
          <a:ln>
            <a:noFill/>
          </a:ln>
        </p:spPr>
      </p:pic>
    </p:spTree>
    <p:extLst>
      <p:ext uri="{BB962C8B-B14F-4D97-AF65-F5344CB8AC3E}">
        <p14:creationId xmlns:p14="http://schemas.microsoft.com/office/powerpoint/2010/main" val="199092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122B-CA40-C1C2-1031-D4278BD08EC0}"/>
              </a:ext>
            </a:extLst>
          </p:cNvPr>
          <p:cNvSpPr>
            <a:spLocks noGrp="1"/>
          </p:cNvSpPr>
          <p:nvPr>
            <p:ph type="title"/>
          </p:nvPr>
        </p:nvSpPr>
        <p:spPr/>
        <p:txBody>
          <a:bodyPr/>
          <a:lstStyle/>
          <a:p>
            <a:r>
              <a:rPr lang="en-US" dirty="0"/>
              <a:t>Jobs To Be Done – iPod </a:t>
            </a:r>
          </a:p>
        </p:txBody>
      </p:sp>
      <p:sp>
        <p:nvSpPr>
          <p:cNvPr id="3" name="Text Placeholder 2">
            <a:extLst>
              <a:ext uri="{FF2B5EF4-FFF2-40B4-BE49-F238E27FC236}">
                <a16:creationId xmlns:a16="http://schemas.microsoft.com/office/drawing/2014/main" id="{75C398D7-EC68-0F7B-0A6B-4301C7B4EA57}"/>
              </a:ext>
            </a:extLst>
          </p:cNvPr>
          <p:cNvSpPr>
            <a:spLocks noGrp="1"/>
          </p:cNvSpPr>
          <p:nvPr>
            <p:ph type="body" idx="1"/>
          </p:nvPr>
        </p:nvSpPr>
        <p:spPr>
          <a:xfrm>
            <a:off x="944077" y="1238914"/>
            <a:ext cx="10303847" cy="4532010"/>
          </a:xfrm>
        </p:spPr>
        <p:txBody>
          <a:bodyPr/>
          <a:lstStyle/>
          <a:p>
            <a:r>
              <a:rPr lang="en-US" dirty="0"/>
              <a:t>What is the Job To Be Done for iPod</a:t>
            </a:r>
          </a:p>
          <a:p>
            <a:endParaRPr lang="en-US" sz="1050" dirty="0"/>
          </a:p>
          <a:p>
            <a:r>
              <a:rPr lang="en-US" dirty="0"/>
              <a:t>Why was the iPod so successful?  What other “Jobs To Be Done” did it solve? </a:t>
            </a:r>
          </a:p>
          <a:p>
            <a:pPr marL="0" indent="0">
              <a:buNone/>
            </a:pPr>
            <a:endParaRPr lang="en-US" sz="1000" dirty="0"/>
          </a:p>
          <a:p>
            <a:r>
              <a:rPr lang="en-US" dirty="0"/>
              <a:t>The concept of Enablers  </a:t>
            </a:r>
          </a:p>
          <a:p>
            <a:endParaRPr lang="en-US" sz="1000" dirty="0"/>
          </a:p>
          <a:p>
            <a:r>
              <a:rPr lang="en-US" dirty="0"/>
              <a:t>What was the next logical step?  </a:t>
            </a:r>
          </a:p>
          <a:p>
            <a:endParaRPr lang="en-US" sz="1000" dirty="0"/>
          </a:p>
          <a:p>
            <a:r>
              <a:rPr lang="en-US" dirty="0"/>
              <a:t>Streaming – Spotify </a:t>
            </a:r>
          </a:p>
          <a:p>
            <a:endParaRPr lang="en-US" sz="1000" dirty="0"/>
          </a:p>
          <a:p>
            <a:r>
              <a:rPr lang="en-US" dirty="0"/>
              <a:t>What about other media?  </a:t>
            </a:r>
          </a:p>
          <a:p>
            <a:pPr lvl="1"/>
            <a:r>
              <a:rPr lang="en-US" dirty="0"/>
              <a:t>Movies </a:t>
            </a:r>
          </a:p>
          <a:p>
            <a:pPr lvl="1"/>
            <a:r>
              <a:rPr lang="en-US" dirty="0"/>
              <a:t>Books </a:t>
            </a:r>
          </a:p>
        </p:txBody>
      </p:sp>
      <p:sp>
        <p:nvSpPr>
          <p:cNvPr id="4" name="Footer Placeholder 3">
            <a:extLst>
              <a:ext uri="{FF2B5EF4-FFF2-40B4-BE49-F238E27FC236}">
                <a16:creationId xmlns:a16="http://schemas.microsoft.com/office/drawing/2014/main" id="{11F450B7-E6CB-C1B9-1E7E-742208547F9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09019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 B2B Example, IBM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6" y="1316511"/>
            <a:ext cx="10303847" cy="4893647"/>
          </a:xfrm>
        </p:spPr>
        <p:txBody>
          <a:bodyPr/>
          <a:lstStyle/>
          <a:p>
            <a:endParaRPr lang="en-US" sz="1000" dirty="0"/>
          </a:p>
          <a:p>
            <a:pPr marL="0" indent="0">
              <a:buNone/>
            </a:pPr>
            <a:r>
              <a:rPr lang="en-US" dirty="0"/>
              <a:t>Thomas Watson, president of IBM, is reputed to have said in the late 1940’s : "I think there is a world market for maybe five computers." </a:t>
            </a:r>
            <a:br>
              <a:rPr lang="en-US" dirty="0"/>
            </a:br>
            <a:endParaRPr lang="en-US" dirty="0"/>
          </a:p>
          <a:p>
            <a:pPr marL="0" indent="0">
              <a:buNone/>
            </a:pPr>
            <a:r>
              <a:rPr lang="en-US" dirty="0"/>
              <a:t>IBM – The king of mainframes in the 1960s to the 1980s</a:t>
            </a:r>
          </a:p>
          <a:p>
            <a:endParaRPr lang="en-US" dirty="0"/>
          </a:p>
          <a:p>
            <a:r>
              <a:rPr lang="en-US" dirty="0"/>
              <a:t>Functional – Business administrative functions (Accounting, ..)</a:t>
            </a:r>
          </a:p>
          <a:p>
            <a:r>
              <a:rPr lang="en-US" dirty="0"/>
              <a:t>Contextual – Big companies, mainly banks and Fortune 500 </a:t>
            </a:r>
          </a:p>
          <a:p>
            <a:r>
              <a:rPr lang="en-US" dirty="0"/>
              <a:t>Emotional  – Blue suits, Fear, Uncertainty, Doubt (FUD), Social        – Your competitors already benefit from it </a:t>
            </a:r>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7" name="Picture 6">
            <a:extLst>
              <a:ext uri="{FF2B5EF4-FFF2-40B4-BE49-F238E27FC236}">
                <a16:creationId xmlns:a16="http://schemas.microsoft.com/office/drawing/2014/main" id="{15F619C5-4C94-28FC-90D3-8B5D7FB7E7E8}"/>
              </a:ext>
            </a:extLst>
          </p:cNvPr>
          <p:cNvPicPr>
            <a:picLocks noChangeAspect="1"/>
          </p:cNvPicPr>
          <p:nvPr/>
        </p:nvPicPr>
        <p:blipFill>
          <a:blip r:embed="rId2"/>
          <a:stretch>
            <a:fillRect/>
          </a:stretch>
        </p:blipFill>
        <p:spPr>
          <a:xfrm>
            <a:off x="10082463" y="353501"/>
            <a:ext cx="1780743" cy="743976"/>
          </a:xfrm>
          <a:prstGeom prst="rect">
            <a:avLst/>
          </a:prstGeom>
        </p:spPr>
      </p:pic>
    </p:spTree>
    <p:extLst>
      <p:ext uri="{BB962C8B-B14F-4D97-AF65-F5344CB8AC3E}">
        <p14:creationId xmlns:p14="http://schemas.microsoft.com/office/powerpoint/2010/main" val="32769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 B2B Example, IBM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6" y="1316511"/>
            <a:ext cx="10303847" cy="3877985"/>
          </a:xfrm>
        </p:spPr>
        <p:txBody>
          <a:bodyPr/>
          <a:lstStyle/>
          <a:p>
            <a:pPr marL="0" indent="0">
              <a:buNone/>
            </a:pPr>
            <a:r>
              <a:rPr lang="en-US" dirty="0"/>
              <a:t>History continues </a:t>
            </a:r>
          </a:p>
          <a:p>
            <a:pPr marL="0" indent="0">
              <a:buNone/>
            </a:pPr>
            <a:endParaRPr lang="en-US" dirty="0"/>
          </a:p>
          <a:p>
            <a:r>
              <a:rPr lang="en-US" dirty="0"/>
              <a:t>IBM – Posted $8 billion loss in 1993, and hired a new CEO, Lou Gerstner from RJR Nabisco, and American Express </a:t>
            </a:r>
            <a:br>
              <a:rPr lang="en-US" dirty="0"/>
            </a:br>
            <a:r>
              <a:rPr lang="en-US" dirty="0"/>
              <a:t> </a:t>
            </a:r>
          </a:p>
          <a:p>
            <a:r>
              <a:rPr lang="en-US" dirty="0"/>
              <a:t>Turned IBM from a computer manufacturer to Professional and Managed services to same customers</a:t>
            </a:r>
            <a:br>
              <a:rPr lang="en-US" dirty="0"/>
            </a:br>
            <a:endParaRPr lang="en-US" dirty="0"/>
          </a:p>
          <a:p>
            <a:r>
              <a:rPr lang="en-US" dirty="0"/>
              <a:t>In 2023 it made $7.5 Billion net profit on sales of $62 Billion </a:t>
            </a:r>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7" name="Picture 6">
            <a:extLst>
              <a:ext uri="{FF2B5EF4-FFF2-40B4-BE49-F238E27FC236}">
                <a16:creationId xmlns:a16="http://schemas.microsoft.com/office/drawing/2014/main" id="{15F619C5-4C94-28FC-90D3-8B5D7FB7E7E8}"/>
              </a:ext>
            </a:extLst>
          </p:cNvPr>
          <p:cNvPicPr>
            <a:picLocks noChangeAspect="1"/>
          </p:cNvPicPr>
          <p:nvPr/>
        </p:nvPicPr>
        <p:blipFill>
          <a:blip r:embed="rId2"/>
          <a:stretch>
            <a:fillRect/>
          </a:stretch>
        </p:blipFill>
        <p:spPr>
          <a:xfrm>
            <a:off x="10082463" y="353501"/>
            <a:ext cx="1780743" cy="743976"/>
          </a:xfrm>
          <a:prstGeom prst="rect">
            <a:avLst/>
          </a:prstGeom>
        </p:spPr>
      </p:pic>
    </p:spTree>
    <p:extLst>
      <p:ext uri="{BB962C8B-B14F-4D97-AF65-F5344CB8AC3E}">
        <p14:creationId xmlns:p14="http://schemas.microsoft.com/office/powerpoint/2010/main" val="29692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John Scully – Apple Computer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6" y="1224044"/>
            <a:ext cx="10303847" cy="5509200"/>
          </a:xfrm>
        </p:spPr>
        <p:txBody>
          <a:bodyPr/>
          <a:lstStyle/>
          <a:p>
            <a:pPr>
              <a:spcAft>
                <a:spcPts val="1200"/>
              </a:spcAft>
            </a:pPr>
            <a:r>
              <a:rPr lang="en-US" dirty="0"/>
              <a:t>In 1983, Steve Jobs hires John Scully from PepsiCo, where John served as president from 1977 to 1983</a:t>
            </a:r>
          </a:p>
          <a:p>
            <a:pPr>
              <a:spcAft>
                <a:spcPts val="1200"/>
              </a:spcAft>
            </a:pPr>
            <a:r>
              <a:rPr lang="en-US" dirty="0"/>
              <a:t>John Scully increase Apple’s sales 10 fold in 10 years, from $800 million in sales to $8 billion in sales by 1993 !!</a:t>
            </a:r>
          </a:p>
          <a:p>
            <a:pPr>
              <a:spcAft>
                <a:spcPts val="1200"/>
              </a:spcAft>
            </a:pPr>
            <a:r>
              <a:rPr lang="en-US" dirty="0"/>
              <a:t>John had major disagreements with Steve Jobs and ousted Steve from Apple in 1985 </a:t>
            </a:r>
          </a:p>
          <a:p>
            <a:pPr>
              <a:spcAft>
                <a:spcPts val="1200"/>
              </a:spcAft>
            </a:pPr>
            <a:r>
              <a:rPr lang="en-US" dirty="0"/>
              <a:t>John Scully was ousted from Apple in 1993 when company’s performance declined</a:t>
            </a:r>
          </a:p>
          <a:p>
            <a:pPr>
              <a:spcAft>
                <a:spcPts val="1200"/>
              </a:spcAft>
            </a:pPr>
            <a:r>
              <a:rPr lang="en-US" dirty="0"/>
              <a:t>In 1996, when Apple was on the verge of bankruptcy, Apple’s board asked Steve Jobs to come back as CEO</a:t>
            </a:r>
          </a:p>
          <a:p>
            <a:pPr>
              <a:spcAft>
                <a:spcPts val="1200"/>
              </a:spcAft>
            </a:pPr>
            <a:r>
              <a:rPr lang="en-US" dirty="0"/>
              <a:t>                    The rest is history </a:t>
            </a:r>
            <a:r>
              <a:rPr lang="en-US" dirty="0">
                <a:sym typeface="Wingdings" panose="05000000000000000000" pitchFamily="2" charset="2"/>
              </a:rPr>
              <a:t> </a:t>
            </a:r>
            <a:r>
              <a:rPr lang="en-US" dirty="0"/>
              <a:t>  </a:t>
            </a:r>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8C291003-919A-7F6C-7445-3021C3D01BF8}"/>
              </a:ext>
            </a:extLst>
          </p:cNvPr>
          <p:cNvPicPr>
            <a:picLocks noChangeAspect="1"/>
          </p:cNvPicPr>
          <p:nvPr/>
        </p:nvPicPr>
        <p:blipFill>
          <a:blip r:embed="rId2"/>
          <a:stretch>
            <a:fillRect/>
          </a:stretch>
        </p:blipFill>
        <p:spPr>
          <a:xfrm>
            <a:off x="10343848" y="236448"/>
            <a:ext cx="1627642" cy="1057426"/>
          </a:xfrm>
          <a:prstGeom prst="rect">
            <a:avLst/>
          </a:prstGeom>
        </p:spPr>
      </p:pic>
    </p:spTree>
    <p:extLst>
      <p:ext uri="{BB962C8B-B14F-4D97-AF65-F5344CB8AC3E}">
        <p14:creationId xmlns:p14="http://schemas.microsoft.com/office/powerpoint/2010/main" val="75339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(JTBD) – Methodology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8" y="1218768"/>
            <a:ext cx="10004660" cy="5170646"/>
          </a:xfrm>
        </p:spPr>
        <p:txBody>
          <a:bodyPr/>
          <a:lstStyle/>
          <a:p>
            <a:pPr marL="0" indent="0">
              <a:buNone/>
            </a:pPr>
            <a:r>
              <a:rPr lang="en-US" dirty="0"/>
              <a:t>The process of identifying the “Jobs To Be Done” faces two big challenges and difficulties: </a:t>
            </a:r>
          </a:p>
          <a:p>
            <a:pPr marL="0" indent="0">
              <a:buNone/>
            </a:pPr>
            <a:endParaRPr lang="en-US" dirty="0"/>
          </a:p>
          <a:p>
            <a:pPr lvl="1"/>
            <a:r>
              <a:rPr lang="en-US" sz="2800" dirty="0"/>
              <a:t>For products that don’t yet exist, potential users have difficulty expressing their desires, and correlating their needs to the envisioned product</a:t>
            </a:r>
            <a:br>
              <a:rPr lang="en-US" sz="2800" dirty="0"/>
            </a:br>
            <a:endParaRPr lang="en-US" sz="2800" dirty="0"/>
          </a:p>
          <a:p>
            <a:pPr lvl="1"/>
            <a:r>
              <a:rPr lang="en-US" sz="2800" dirty="0"/>
              <a:t>For existing products, it is usually not simple to differentiate between the product and the Job To Be Done  </a:t>
            </a:r>
          </a:p>
          <a:p>
            <a:endParaRPr lang="en-US" dirty="0"/>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20218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469D-AD12-A42E-01FE-952C6E9AA724}"/>
              </a:ext>
            </a:extLst>
          </p:cNvPr>
          <p:cNvSpPr>
            <a:spLocks noGrp="1"/>
          </p:cNvSpPr>
          <p:nvPr>
            <p:ph type="title"/>
          </p:nvPr>
        </p:nvSpPr>
        <p:spPr/>
        <p:txBody>
          <a:bodyPr/>
          <a:lstStyle/>
          <a:p>
            <a:r>
              <a:rPr lang="en-US" dirty="0"/>
              <a:t>Jobs To Be Done (JTBD) – Methodology </a:t>
            </a:r>
          </a:p>
        </p:txBody>
      </p:sp>
      <p:sp>
        <p:nvSpPr>
          <p:cNvPr id="3" name="Text Placeholder 2">
            <a:extLst>
              <a:ext uri="{FF2B5EF4-FFF2-40B4-BE49-F238E27FC236}">
                <a16:creationId xmlns:a16="http://schemas.microsoft.com/office/drawing/2014/main" id="{C160ACC9-971E-DF38-D9AC-8F78EF62C04A}"/>
              </a:ext>
            </a:extLst>
          </p:cNvPr>
          <p:cNvSpPr>
            <a:spLocks noGrp="1"/>
          </p:cNvSpPr>
          <p:nvPr>
            <p:ph type="body" idx="1"/>
          </p:nvPr>
        </p:nvSpPr>
        <p:spPr>
          <a:xfrm>
            <a:off x="944077" y="1327537"/>
            <a:ext cx="10229445" cy="5632311"/>
          </a:xfrm>
        </p:spPr>
        <p:txBody>
          <a:bodyPr/>
          <a:lstStyle/>
          <a:p>
            <a:pPr marL="0" indent="0">
              <a:buNone/>
            </a:pPr>
            <a:r>
              <a:rPr lang="en-US" dirty="0"/>
              <a:t>Instead of focusing on the product or the customer, JTBD shifts the perspective to the job itself. It’s about understanding what customers are trying to achieve and how they go about it</a:t>
            </a:r>
            <a:br>
              <a:rPr lang="en-US" dirty="0"/>
            </a:br>
            <a:endParaRPr lang="en-US" sz="1000" dirty="0"/>
          </a:p>
          <a:p>
            <a:pPr marL="0" indent="0">
              <a:buNone/>
            </a:pPr>
            <a:r>
              <a:rPr lang="en-US" dirty="0"/>
              <a:t>Questions you want to ask to validate the root need or job</a:t>
            </a:r>
            <a:br>
              <a:rPr lang="en-US" dirty="0"/>
            </a:br>
            <a:endParaRPr lang="en-US" sz="1000" dirty="0"/>
          </a:p>
          <a:p>
            <a:r>
              <a:rPr lang="en-US" b="1" dirty="0"/>
              <a:t>Avoid asking about the product itself </a:t>
            </a:r>
            <a:r>
              <a:rPr lang="en-US" dirty="0"/>
              <a:t>– focus only on the needs </a:t>
            </a:r>
          </a:p>
          <a:p>
            <a:r>
              <a:rPr lang="en-US" dirty="0"/>
              <a:t>Check how customers fulfill their needs today</a:t>
            </a:r>
          </a:p>
          <a:p>
            <a:r>
              <a:rPr lang="en-US" dirty="0"/>
              <a:t>What do they like about current solutions and processes </a:t>
            </a:r>
          </a:p>
          <a:p>
            <a:r>
              <a:rPr lang="en-US" dirty="0"/>
              <a:t>What don’t they like about the current situation? </a:t>
            </a:r>
          </a:p>
          <a:p>
            <a:r>
              <a:rPr lang="en-US" dirty="0"/>
              <a:t>Why don’t</a:t>
            </a:r>
            <a:r>
              <a:rPr lang="he-IL" dirty="0"/>
              <a:t> </a:t>
            </a:r>
            <a:r>
              <a:rPr lang="en-US" dirty="0"/>
              <a:t>they like it? </a:t>
            </a:r>
          </a:p>
          <a:p>
            <a:r>
              <a:rPr lang="en-US" dirty="0"/>
              <a:t>What alternatives have they considered, tested or used</a:t>
            </a:r>
          </a:p>
          <a:p>
            <a:pPr lvl="1"/>
            <a:endParaRPr lang="en-US" sz="1000" dirty="0"/>
          </a:p>
          <a:p>
            <a:endParaRPr lang="en-US" dirty="0"/>
          </a:p>
        </p:txBody>
      </p:sp>
      <p:sp>
        <p:nvSpPr>
          <p:cNvPr id="4" name="Footer Placeholder 3">
            <a:extLst>
              <a:ext uri="{FF2B5EF4-FFF2-40B4-BE49-F238E27FC236}">
                <a16:creationId xmlns:a16="http://schemas.microsoft.com/office/drawing/2014/main" id="{71D3E312-CEB3-21F8-7C8C-F8C14AF56503}"/>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49155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ctrTitle"/>
          </p:nvPr>
        </p:nvSpPr>
        <p:spPr>
          <a:prstGeom prst="rect">
            <a:avLst/>
          </a:prstGeom>
        </p:spPr>
        <p:txBody>
          <a:bodyPr vert="horz" wrap="square" lIns="0" tIns="10012" rIns="0" bIns="0" rtlCol="0">
            <a:spAutoFit/>
          </a:bodyPr>
          <a:lstStyle/>
          <a:p>
            <a:pPr marL="7701">
              <a:spcBef>
                <a:spcPts val="79"/>
              </a:spcBef>
            </a:pPr>
            <a:r>
              <a:rPr dirty="0"/>
              <a:t>SmartUp</a:t>
            </a:r>
            <a:r>
              <a:rPr spc="3" dirty="0"/>
              <a:t> </a:t>
            </a:r>
            <a:r>
              <a:rPr spc="-6" dirty="0"/>
              <a:t>Academy</a:t>
            </a:r>
          </a:p>
        </p:txBody>
      </p:sp>
      <p:sp>
        <p:nvSpPr>
          <p:cNvPr id="5" name="object 5"/>
          <p:cNvSpPr txBox="1"/>
          <p:nvPr/>
        </p:nvSpPr>
        <p:spPr>
          <a:xfrm>
            <a:off x="945159" y="1840494"/>
            <a:ext cx="8755045" cy="869162"/>
          </a:xfrm>
          <a:prstGeom prst="rect">
            <a:avLst/>
          </a:prstGeom>
        </p:spPr>
        <p:txBody>
          <a:bodyPr vert="horz" wrap="square" lIns="0" tIns="7316" rIns="0" bIns="0" rtlCol="0">
            <a:spAutoFit/>
          </a:bodyPr>
          <a:lstStyle/>
          <a:p>
            <a:pPr marL="7701" marR="3081" lvl="0" indent="0" algn="l" defTabSz="554492" rtl="0" eaLnBrk="1" fontAlgn="auto" latinLnBrk="0" hangingPunct="1">
              <a:lnSpc>
                <a:spcPct val="100499"/>
              </a:lnSpc>
              <a:spcBef>
                <a:spcPts val="58"/>
              </a:spcBef>
              <a:spcAft>
                <a:spcPts val="0"/>
              </a:spcAft>
              <a:buClrTx/>
              <a:buSzTx/>
              <a:buFontTx/>
              <a:buNone/>
              <a:tabLst/>
              <a:defRPr/>
            </a:pP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A</a:t>
            </a:r>
            <a:r>
              <a:rPr kumimoji="0" sz="2800" b="0" i="0" u="none" strike="noStrike" kern="0" cap="none" spc="-15"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program</a:t>
            </a:r>
            <a:r>
              <a:rPr kumimoji="0" sz="2800" b="0" i="0" u="none" strike="noStrike" kern="0" cap="none" spc="-12"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to</a:t>
            </a:r>
            <a:r>
              <a:rPr kumimoji="0" sz="2800" b="0" i="0" u="none" strike="noStrike" kern="0" cap="none" spc="-12"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teach</a:t>
            </a:r>
            <a:r>
              <a:rPr kumimoji="0" sz="2800" b="0" i="0" u="none" strike="noStrike" kern="0" cap="none" spc="-12"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the</a:t>
            </a:r>
            <a:r>
              <a:rPr kumimoji="0" sz="2800" b="0" i="0" u="none" strike="noStrike" kern="0" cap="none" spc="-12"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1" i="0" u="none" strike="noStrike" kern="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profession</a:t>
            </a:r>
            <a:r>
              <a:rPr kumimoji="0" sz="2800" b="0" i="0" u="none" strike="noStrike" kern="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of</a:t>
            </a:r>
            <a:r>
              <a:rPr kumimoji="0" sz="2800" b="0" i="0" u="none" strike="noStrike" kern="0" cap="none" spc="-3"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building</a:t>
            </a: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s</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uccessful</a:t>
            </a:r>
            <a:r>
              <a:rPr kumimoji="0" sz="2800" b="0" i="0" u="none" strike="noStrike" kern="0" cap="none" spc="-3"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companies</a:t>
            </a:r>
            <a:r>
              <a:rPr kumimoji="0" lang="en-US" sz="2800" b="0" i="0" u="none" strike="noStrike" kern="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(…work in progress) </a:t>
            </a:r>
            <a:endParaRPr kumimoji="0"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1F985446-98E1-4E23-ACD8-139EE917C2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927" t="23526" r="18584" b="2735"/>
          <a:stretch/>
        </p:blipFill>
        <p:spPr>
          <a:xfrm>
            <a:off x="7866341" y="3249576"/>
            <a:ext cx="4325659" cy="293349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557117BC-BB25-4361-A55A-BB9FE9E2593B}"/>
              </a:ext>
            </a:extLst>
          </p:cNvPr>
          <p:cNvPicPr>
            <a:picLocks noChangeAspect="1"/>
          </p:cNvPicPr>
          <p:nvPr/>
        </p:nvPicPr>
        <p:blipFill>
          <a:blip r:embed="rId3"/>
          <a:stretch>
            <a:fillRect/>
          </a:stretch>
        </p:blipFill>
        <p:spPr>
          <a:xfrm>
            <a:off x="965791" y="1591344"/>
            <a:ext cx="5682197" cy="44363"/>
          </a:xfrm>
          <a:prstGeom prst="rect">
            <a:avLst/>
          </a:prstGeom>
        </p:spPr>
      </p:pic>
      <p:sp>
        <p:nvSpPr>
          <p:cNvPr id="2" name="TextBox 1">
            <a:extLst>
              <a:ext uri="{FF2B5EF4-FFF2-40B4-BE49-F238E27FC236}">
                <a16:creationId xmlns:a16="http://schemas.microsoft.com/office/drawing/2014/main" id="{F26035A3-ED03-A77E-EDDD-2FB42226409D}"/>
              </a:ext>
            </a:extLst>
          </p:cNvPr>
          <p:cNvSpPr txBox="1"/>
          <p:nvPr/>
        </p:nvSpPr>
        <p:spPr>
          <a:xfrm>
            <a:off x="944798" y="2760119"/>
            <a:ext cx="6651812" cy="36734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The Foundations Course </a:t>
            </a:r>
            <a:b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br>
            <a:endParaRPr kumimoji="0" lang="en-US" sz="11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three pillars for a successful company:</a:t>
            </a:r>
            <a:b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US"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Profitable </a:t>
            </a: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Fast growing</a:t>
            </a: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Modest investment</a:t>
            </a:r>
            <a:br>
              <a:rPr kumimoji="0" lang="en-US"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US"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Workshops – S</a:t>
            </a:r>
            <a:r>
              <a:rPr kumimoji="0" lang="en-US" sz="2800" b="0" i="0" u="none" strike="noStrike" kern="0" cap="none" spc="0" normalizeH="0" baseline="0" noProof="0" dirty="0" err="1">
                <a:ln>
                  <a:noFill/>
                </a:ln>
                <a:solidFill>
                  <a:srgbClr val="000032"/>
                </a:solidFill>
                <a:effectLst/>
                <a:uLnTx/>
                <a:uFillTx/>
                <a:latin typeface="Arial" panose="020B0604020202020204" pitchFamily="34" charset="0"/>
                <a:ea typeface="+mn-ea"/>
                <a:cs typeface="Arial" panose="020B0604020202020204" pitchFamily="34" charset="0"/>
              </a:rPr>
              <a:t>pecific</a:t>
            </a: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S</a:t>
            </a:r>
            <a:r>
              <a:rPr kumimoji="0" lang="en-US" sz="2800" b="0" i="0" u="none" strike="noStrike" kern="0" cap="none" spc="0" normalizeH="0" baseline="0" noProof="0" dirty="0" err="1">
                <a:ln>
                  <a:noFill/>
                </a:ln>
                <a:solidFill>
                  <a:srgbClr val="000032"/>
                </a:solidFill>
                <a:effectLst/>
                <a:uLnTx/>
                <a:uFillTx/>
                <a:latin typeface="Arial" panose="020B0604020202020204" pitchFamily="34" charset="0"/>
                <a:ea typeface="+mn-ea"/>
                <a:cs typeface="Arial" panose="020B0604020202020204" pitchFamily="34" charset="0"/>
              </a:rPr>
              <a:t>ubjects</a:t>
            </a: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b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br>
            <a:endParaRPr kumimoji="0" lang="en-US" sz="12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4-5 years Residency Program </a:t>
            </a:r>
          </a:p>
        </p:txBody>
      </p:sp>
      <p:sp>
        <p:nvSpPr>
          <p:cNvPr id="6" name="Footer Placeholder 5">
            <a:extLst>
              <a:ext uri="{FF2B5EF4-FFF2-40B4-BE49-F238E27FC236}">
                <a16:creationId xmlns:a16="http://schemas.microsoft.com/office/drawing/2014/main" id="{7B49455C-CC09-61DA-3930-4E820387E5D7}"/>
              </a:ext>
            </a:extLst>
          </p:cNvPr>
          <p:cNvSpPr>
            <a:spLocks noGrp="1"/>
          </p:cNvSpPr>
          <p:nvPr>
            <p:ph type="ftr" sz="quarter" idx="5"/>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pic>
        <p:nvPicPr>
          <p:cNvPr id="3" name="Picture 2">
            <a:extLst>
              <a:ext uri="{FF2B5EF4-FFF2-40B4-BE49-F238E27FC236}">
                <a16:creationId xmlns:a16="http://schemas.microsoft.com/office/drawing/2014/main" id="{1CEBD5D0-E921-5251-BF6F-3469912456EC}"/>
              </a:ext>
            </a:extLst>
          </p:cNvPr>
          <p:cNvPicPr>
            <a:picLocks noChangeAspect="1"/>
          </p:cNvPicPr>
          <p:nvPr/>
        </p:nvPicPr>
        <p:blipFill>
          <a:blip r:embed="rId4"/>
          <a:stretch>
            <a:fillRect/>
          </a:stretch>
        </p:blipFill>
        <p:spPr>
          <a:xfrm>
            <a:off x="10463645" y="236448"/>
            <a:ext cx="1507845" cy="4308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 fill="hold"/>
                                        <p:tgtEl>
                                          <p:spTgt spid="7"/>
                                        </p:tgtEl>
                                        <p:attrNameLst>
                                          <p:attrName>ppt_x</p:attrName>
                                        </p:attrNameLst>
                                      </p:cBhvr>
                                      <p:tavLst>
                                        <p:tav tm="0">
                                          <p:val>
                                            <p:strVal val="0-#ppt_w/2"/>
                                          </p:val>
                                        </p:tav>
                                        <p:tav tm="100000">
                                          <p:val>
                                            <p:strVal val="#ppt_x"/>
                                          </p:val>
                                        </p:tav>
                                      </p:tavLst>
                                    </p:anim>
                                    <p:anim calcmode="lin" valueType="num">
                                      <p:cBhvr additive="base">
                                        <p:cTn id="12" dur="1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2F9D-A8A6-614F-0474-BE884957093A}"/>
              </a:ext>
            </a:extLst>
          </p:cNvPr>
          <p:cNvSpPr>
            <a:spLocks noGrp="1"/>
          </p:cNvSpPr>
          <p:nvPr>
            <p:ph type="title"/>
          </p:nvPr>
        </p:nvSpPr>
        <p:spPr/>
        <p:txBody>
          <a:bodyPr/>
          <a:lstStyle/>
          <a:p>
            <a:r>
              <a:rPr lang="en-US" dirty="0"/>
              <a:t>Jobs To Be Done (JTBD) – Methodology </a:t>
            </a:r>
          </a:p>
        </p:txBody>
      </p:sp>
      <p:sp>
        <p:nvSpPr>
          <p:cNvPr id="3" name="Text Placeholder 2">
            <a:extLst>
              <a:ext uri="{FF2B5EF4-FFF2-40B4-BE49-F238E27FC236}">
                <a16:creationId xmlns:a16="http://schemas.microsoft.com/office/drawing/2014/main" id="{878C2B76-5147-B037-CA57-52E8EFE9DE85}"/>
              </a:ext>
            </a:extLst>
          </p:cNvPr>
          <p:cNvSpPr>
            <a:spLocks noGrp="1"/>
          </p:cNvSpPr>
          <p:nvPr>
            <p:ph type="body" idx="1"/>
          </p:nvPr>
        </p:nvSpPr>
        <p:spPr>
          <a:xfrm>
            <a:off x="944077" y="1349839"/>
            <a:ext cx="10303847" cy="4770537"/>
          </a:xfrm>
        </p:spPr>
        <p:txBody>
          <a:bodyPr/>
          <a:lstStyle/>
          <a:p>
            <a:r>
              <a:rPr lang="en-US" sz="2800" dirty="0"/>
              <a:t>Keep asking Why, Why, Why (sounds familiar? – Good !)</a:t>
            </a:r>
            <a:br>
              <a:rPr lang="en-US" sz="2800" dirty="0"/>
            </a:br>
            <a:endParaRPr lang="he-IL" sz="1000" dirty="0"/>
          </a:p>
          <a:p>
            <a:r>
              <a:rPr lang="en-US" sz="2800" dirty="0"/>
              <a:t>Go backwards in the chain of reasons and objectives </a:t>
            </a:r>
          </a:p>
          <a:p>
            <a:r>
              <a:rPr lang="en-US" dirty="0"/>
              <a:t>For each step back in the reasoning, ask the same questions:</a:t>
            </a:r>
          </a:p>
          <a:p>
            <a:pPr lvl="1"/>
            <a:r>
              <a:rPr lang="en-US" dirty="0"/>
              <a:t>How they fulfill their needs today</a:t>
            </a:r>
          </a:p>
          <a:p>
            <a:pPr lvl="1"/>
            <a:r>
              <a:rPr lang="en-US" dirty="0"/>
              <a:t>What do they like about current solutions and processes </a:t>
            </a:r>
          </a:p>
          <a:p>
            <a:pPr lvl="1"/>
            <a:r>
              <a:rPr lang="en-US" dirty="0"/>
              <a:t>What don’t they like about the current situation? </a:t>
            </a:r>
          </a:p>
          <a:p>
            <a:pPr lvl="1"/>
            <a:r>
              <a:rPr lang="en-US" dirty="0"/>
              <a:t>Why don’t</a:t>
            </a:r>
            <a:r>
              <a:rPr lang="he-IL" dirty="0"/>
              <a:t> </a:t>
            </a:r>
            <a:r>
              <a:rPr lang="en-US" dirty="0"/>
              <a:t>they like it? </a:t>
            </a:r>
          </a:p>
          <a:p>
            <a:pPr lvl="1"/>
            <a:r>
              <a:rPr lang="en-US" dirty="0"/>
              <a:t>What alternatives have they considered, tested or used</a:t>
            </a:r>
          </a:p>
          <a:p>
            <a:endParaRPr lang="en-US" sz="1200" dirty="0"/>
          </a:p>
          <a:p>
            <a:r>
              <a:rPr lang="en-US" dirty="0"/>
              <a:t>This is NOT a test with multiple questions, just a concept and guidance for a conversation that can lead to a better understanding of the Job To Be Done </a:t>
            </a:r>
            <a:endParaRPr lang="en-US" sz="2800" dirty="0"/>
          </a:p>
        </p:txBody>
      </p:sp>
      <p:sp>
        <p:nvSpPr>
          <p:cNvPr id="4" name="Footer Placeholder 3">
            <a:extLst>
              <a:ext uri="{FF2B5EF4-FFF2-40B4-BE49-F238E27FC236}">
                <a16:creationId xmlns:a16="http://schemas.microsoft.com/office/drawing/2014/main" id="{1495D89A-20AC-5836-45E1-CCF6C7D21D40}"/>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419821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 Additional Aspects</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244592"/>
            <a:ext cx="10303847" cy="4570482"/>
          </a:xfrm>
        </p:spPr>
        <p:txBody>
          <a:bodyPr/>
          <a:lstStyle/>
          <a:p>
            <a:pPr>
              <a:spcAft>
                <a:spcPts val="1800"/>
              </a:spcAft>
            </a:pPr>
            <a:r>
              <a:rPr lang="en-US" b="1" dirty="0"/>
              <a:t>Jobs are stable over time</a:t>
            </a:r>
            <a:r>
              <a:rPr lang="en-US" dirty="0"/>
              <a:t>. While products change, the underlying jobs remains consistent</a:t>
            </a:r>
          </a:p>
          <a:p>
            <a:pPr>
              <a:spcAft>
                <a:spcPts val="1800"/>
              </a:spcAft>
            </a:pPr>
            <a:r>
              <a:rPr lang="en-US" b="1" dirty="0"/>
              <a:t>A job is solution-agnostic</a:t>
            </a:r>
            <a:r>
              <a:rPr lang="en-US" dirty="0"/>
              <a:t>. Focus on the job itself, not a specific product or technology</a:t>
            </a:r>
          </a:p>
          <a:p>
            <a:pPr>
              <a:spcAft>
                <a:spcPts val="1800"/>
              </a:spcAft>
            </a:pPr>
            <a:r>
              <a:rPr lang="en-US" dirty="0"/>
              <a:t>Make the job the unit of analysis. Understand the job deeply to create better solutions</a:t>
            </a:r>
          </a:p>
          <a:p>
            <a:pPr>
              <a:spcAft>
                <a:spcPts val="1800"/>
              </a:spcAft>
            </a:pPr>
            <a:r>
              <a:rPr lang="en-US" dirty="0"/>
              <a:t>Instead of a “Solution looking for a problem”, focus on a “problem looking for a solution” – many times the solution is a fairly simple product, or service, or a combination</a:t>
            </a:r>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86019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0DE5-B4E5-1E91-2E99-4CF4C37D46E1}"/>
              </a:ext>
            </a:extLst>
          </p:cNvPr>
          <p:cNvSpPr>
            <a:spLocks noGrp="1"/>
          </p:cNvSpPr>
          <p:nvPr>
            <p:ph type="title"/>
          </p:nvPr>
        </p:nvSpPr>
        <p:spPr/>
        <p:txBody>
          <a:bodyPr/>
          <a:lstStyle/>
          <a:p>
            <a:r>
              <a:rPr lang="en-US" dirty="0"/>
              <a:t>Jobs To Be Done – Market Segmentation </a:t>
            </a:r>
          </a:p>
        </p:txBody>
      </p:sp>
      <p:pic>
        <p:nvPicPr>
          <p:cNvPr id="9" name="Picture 8">
            <a:extLst>
              <a:ext uri="{FF2B5EF4-FFF2-40B4-BE49-F238E27FC236}">
                <a16:creationId xmlns:a16="http://schemas.microsoft.com/office/drawing/2014/main" id="{1AAE8EC6-9A9C-00A6-7F84-4895C35BDDC9}"/>
              </a:ext>
            </a:extLst>
          </p:cNvPr>
          <p:cNvPicPr>
            <a:picLocks noChangeAspect="1"/>
          </p:cNvPicPr>
          <p:nvPr/>
        </p:nvPicPr>
        <p:blipFill>
          <a:blip r:embed="rId2"/>
          <a:stretch>
            <a:fillRect/>
          </a:stretch>
        </p:blipFill>
        <p:spPr>
          <a:xfrm>
            <a:off x="6427214" y="2427308"/>
            <a:ext cx="2197036" cy="2581918"/>
          </a:xfrm>
          <a:prstGeom prst="rect">
            <a:avLst/>
          </a:prstGeom>
        </p:spPr>
      </p:pic>
      <p:sp>
        <p:nvSpPr>
          <p:cNvPr id="4" name="Footer Placeholder 3">
            <a:extLst>
              <a:ext uri="{FF2B5EF4-FFF2-40B4-BE49-F238E27FC236}">
                <a16:creationId xmlns:a16="http://schemas.microsoft.com/office/drawing/2014/main" id="{C63CF8B5-9916-7AC2-57F9-90CBCA5948C6}"/>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52F18357-E458-1C54-A1B5-6695C0A25926}"/>
              </a:ext>
            </a:extLst>
          </p:cNvPr>
          <p:cNvPicPr>
            <a:picLocks noChangeAspect="1"/>
          </p:cNvPicPr>
          <p:nvPr/>
        </p:nvPicPr>
        <p:blipFill>
          <a:blip r:embed="rId3"/>
          <a:stretch>
            <a:fillRect/>
          </a:stretch>
        </p:blipFill>
        <p:spPr>
          <a:xfrm>
            <a:off x="660825" y="2244260"/>
            <a:ext cx="2272081" cy="3545132"/>
          </a:xfrm>
          <a:prstGeom prst="rect">
            <a:avLst/>
          </a:prstGeom>
        </p:spPr>
      </p:pic>
      <p:pic>
        <p:nvPicPr>
          <p:cNvPr id="8" name="Picture 7">
            <a:extLst>
              <a:ext uri="{FF2B5EF4-FFF2-40B4-BE49-F238E27FC236}">
                <a16:creationId xmlns:a16="http://schemas.microsoft.com/office/drawing/2014/main" id="{27A4514E-B261-BEF3-E816-02DB8C0F3642}"/>
              </a:ext>
            </a:extLst>
          </p:cNvPr>
          <p:cNvPicPr>
            <a:picLocks noChangeAspect="1"/>
          </p:cNvPicPr>
          <p:nvPr/>
        </p:nvPicPr>
        <p:blipFill>
          <a:blip r:embed="rId4"/>
          <a:stretch>
            <a:fillRect/>
          </a:stretch>
        </p:blipFill>
        <p:spPr>
          <a:xfrm>
            <a:off x="3197785" y="2063412"/>
            <a:ext cx="2783963" cy="3906828"/>
          </a:xfrm>
          <a:prstGeom prst="rect">
            <a:avLst/>
          </a:prstGeom>
        </p:spPr>
      </p:pic>
      <p:sp>
        <p:nvSpPr>
          <p:cNvPr id="10" name="TextBox 9">
            <a:extLst>
              <a:ext uri="{FF2B5EF4-FFF2-40B4-BE49-F238E27FC236}">
                <a16:creationId xmlns:a16="http://schemas.microsoft.com/office/drawing/2014/main" id="{58C754AA-A3CA-4494-EEE6-BF22930C7BDE}"/>
              </a:ext>
            </a:extLst>
          </p:cNvPr>
          <p:cNvSpPr txBox="1"/>
          <p:nvPr/>
        </p:nvSpPr>
        <p:spPr>
          <a:xfrm>
            <a:off x="660825" y="1225992"/>
            <a:ext cx="236796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Social, Status Symbol </a:t>
            </a:r>
          </a:p>
        </p:txBody>
      </p:sp>
      <p:pic>
        <p:nvPicPr>
          <p:cNvPr id="12" name="Picture 11">
            <a:extLst>
              <a:ext uri="{FF2B5EF4-FFF2-40B4-BE49-F238E27FC236}">
                <a16:creationId xmlns:a16="http://schemas.microsoft.com/office/drawing/2014/main" id="{473C431D-9A8B-9E47-22B2-95309BD3BB8F}"/>
              </a:ext>
            </a:extLst>
          </p:cNvPr>
          <p:cNvPicPr>
            <a:picLocks noChangeAspect="1"/>
          </p:cNvPicPr>
          <p:nvPr/>
        </p:nvPicPr>
        <p:blipFill>
          <a:blip r:embed="rId5"/>
          <a:stretch>
            <a:fillRect/>
          </a:stretch>
        </p:blipFill>
        <p:spPr>
          <a:xfrm>
            <a:off x="9329748" y="2180099"/>
            <a:ext cx="2182095" cy="3673453"/>
          </a:xfrm>
          <a:prstGeom prst="rect">
            <a:avLst/>
          </a:prstGeom>
        </p:spPr>
      </p:pic>
      <p:sp>
        <p:nvSpPr>
          <p:cNvPr id="5" name="TextBox 4">
            <a:extLst>
              <a:ext uri="{FF2B5EF4-FFF2-40B4-BE49-F238E27FC236}">
                <a16:creationId xmlns:a16="http://schemas.microsoft.com/office/drawing/2014/main" id="{94FBDBD3-9CD2-5837-A498-0F2F3ADD3463}"/>
              </a:ext>
            </a:extLst>
          </p:cNvPr>
          <p:cNvSpPr txBox="1"/>
          <p:nvPr/>
        </p:nvSpPr>
        <p:spPr>
          <a:xfrm>
            <a:off x="3358474" y="1187577"/>
            <a:ext cx="282467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Emotional, Style, Fashion </a:t>
            </a:r>
            <a:endParaRPr lang="en-US" dirty="0"/>
          </a:p>
        </p:txBody>
      </p:sp>
      <p:sp>
        <p:nvSpPr>
          <p:cNvPr id="13" name="TextBox 12">
            <a:extLst>
              <a:ext uri="{FF2B5EF4-FFF2-40B4-BE49-F238E27FC236}">
                <a16:creationId xmlns:a16="http://schemas.microsoft.com/office/drawing/2014/main" id="{66F30053-E5F4-6528-AA54-6C02887049BB}"/>
              </a:ext>
            </a:extLst>
          </p:cNvPr>
          <p:cNvSpPr txBox="1"/>
          <p:nvPr/>
        </p:nvSpPr>
        <p:spPr>
          <a:xfrm>
            <a:off x="6570721" y="1187577"/>
            <a:ext cx="237145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Emotional, Gadget </a:t>
            </a:r>
            <a:r>
              <a:rPr lang="en-US" sz="2800" dirty="0">
                <a:solidFill>
                  <a:prstClr val="black"/>
                </a:solidFill>
                <a:latin typeface="Arial" panose="020B0604020202020204" pitchFamily="34" charset="0"/>
                <a:cs typeface="Arial" panose="020B0604020202020204" pitchFamily="34" charset="0"/>
              </a:rPr>
              <a:t>L</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a:t>
            </a:r>
            <a:endParaRPr lang="en-US" dirty="0"/>
          </a:p>
        </p:txBody>
      </p:sp>
      <p:sp>
        <p:nvSpPr>
          <p:cNvPr id="14" name="TextBox 13">
            <a:extLst>
              <a:ext uri="{FF2B5EF4-FFF2-40B4-BE49-F238E27FC236}">
                <a16:creationId xmlns:a16="http://schemas.microsoft.com/office/drawing/2014/main" id="{C1224284-E06C-CDBA-82D9-CC71BD2C7DC1}"/>
              </a:ext>
            </a:extLst>
          </p:cNvPr>
          <p:cNvSpPr txBox="1"/>
          <p:nvPr/>
        </p:nvSpPr>
        <p:spPr>
          <a:xfrm>
            <a:off x="9329748" y="1187576"/>
            <a:ext cx="237145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Functional,</a:t>
            </a:r>
          </a:p>
          <a:p>
            <a:r>
              <a:rPr lang="en-US" sz="2800" dirty="0">
                <a:solidFill>
                  <a:prstClr val="black"/>
                </a:solidFill>
                <a:latin typeface="Arial" panose="020B0604020202020204" pitchFamily="34" charset="0"/>
                <a:cs typeface="Arial" panose="020B0604020202020204" pitchFamily="34" charset="0"/>
              </a:rPr>
              <a:t>Time Keeping</a:t>
            </a:r>
            <a:endParaRPr lang="en-US" dirty="0"/>
          </a:p>
        </p:txBody>
      </p:sp>
    </p:spTree>
    <p:extLst>
      <p:ext uri="{BB962C8B-B14F-4D97-AF65-F5344CB8AC3E}">
        <p14:creationId xmlns:p14="http://schemas.microsoft.com/office/powerpoint/2010/main" val="17126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 Impact on the Product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6" y="1316511"/>
            <a:ext cx="10799286" cy="5170646"/>
          </a:xfrm>
        </p:spPr>
        <p:txBody>
          <a:bodyPr/>
          <a:lstStyle/>
          <a:p>
            <a:pPr marL="0" indent="0">
              <a:buNone/>
            </a:pPr>
            <a:r>
              <a:rPr lang="en-US" dirty="0"/>
              <a:t>How do you make a Rolex watch into a social Status Symbol?</a:t>
            </a:r>
          </a:p>
          <a:p>
            <a:endParaRPr lang="en-US" dirty="0"/>
          </a:p>
          <a:p>
            <a:r>
              <a:rPr lang="en-US" dirty="0"/>
              <a:t>High price </a:t>
            </a:r>
          </a:p>
          <a:p>
            <a:r>
              <a:rPr lang="en-US" dirty="0"/>
              <a:t>Limited availability, waiting lists</a:t>
            </a:r>
          </a:p>
          <a:p>
            <a:r>
              <a:rPr lang="en-US" dirty="0"/>
              <a:t>High bars to be accepted to the club – Need to prove yourself</a:t>
            </a:r>
          </a:p>
          <a:p>
            <a:endParaRPr lang="en-US" dirty="0"/>
          </a:p>
          <a:p>
            <a:r>
              <a:rPr lang="en-US" dirty="0"/>
              <a:t>Side effects:</a:t>
            </a:r>
          </a:p>
          <a:p>
            <a:pPr lvl="1"/>
            <a:r>
              <a:rPr lang="en-US" sz="2800" dirty="0"/>
              <a:t>Lucrative second-hand market with prices higher than retail </a:t>
            </a:r>
          </a:p>
          <a:p>
            <a:pPr lvl="1"/>
            <a:r>
              <a:rPr lang="en-US" sz="2800" dirty="0"/>
              <a:t>An investment asset with appreciating value, similar to art </a:t>
            </a:r>
          </a:p>
          <a:p>
            <a:pPr lvl="1"/>
            <a:r>
              <a:rPr lang="en-US" sz="2800" dirty="0"/>
              <a:t>Collector items, similar to art </a:t>
            </a:r>
          </a:p>
          <a:p>
            <a:endParaRPr lang="en-US" dirty="0"/>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AA5FC5EB-49B0-DECC-89BA-4969C951A6D8}"/>
              </a:ext>
            </a:extLst>
          </p:cNvPr>
          <p:cNvPicPr>
            <a:picLocks noChangeAspect="1"/>
          </p:cNvPicPr>
          <p:nvPr/>
        </p:nvPicPr>
        <p:blipFill>
          <a:blip r:embed="rId2"/>
          <a:stretch>
            <a:fillRect/>
          </a:stretch>
        </p:blipFill>
        <p:spPr>
          <a:xfrm>
            <a:off x="10625632" y="362259"/>
            <a:ext cx="1117730" cy="607308"/>
          </a:xfrm>
          <a:prstGeom prst="rect">
            <a:avLst/>
          </a:prstGeom>
        </p:spPr>
      </p:pic>
    </p:spTree>
    <p:extLst>
      <p:ext uri="{BB962C8B-B14F-4D97-AF65-F5344CB8AC3E}">
        <p14:creationId xmlns:p14="http://schemas.microsoft.com/office/powerpoint/2010/main" val="20680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 Social Status Symbol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234318"/>
            <a:ext cx="10303847" cy="4058803"/>
          </a:xfrm>
        </p:spPr>
        <p:txBody>
          <a:bodyPr/>
          <a:lstStyle/>
          <a:p>
            <a:pPr marL="0" indent="0">
              <a:buNone/>
            </a:pPr>
            <a:r>
              <a:rPr lang="en-US" dirty="0"/>
              <a:t>Annual production quantities </a:t>
            </a:r>
          </a:p>
          <a:p>
            <a:pPr marL="0" indent="0">
              <a:buNone/>
            </a:pPr>
            <a:endParaRPr lang="en-US" dirty="0"/>
          </a:p>
          <a:p>
            <a:pPr marL="1143000" lvl="2" indent="-228600" rtl="0">
              <a:lnSpc>
                <a:spcPct val="107000"/>
              </a:lnSpc>
              <a:buFont typeface="Wingdings" panose="05000000000000000000" pitchFamily="2" charset="2"/>
              <a:buChar char=""/>
            </a:pPr>
            <a:r>
              <a:rPr lang="en-US" sz="2800" dirty="0">
                <a:ea typeface="Calibri" panose="020F0502020204030204" pitchFamily="34" charset="0"/>
              </a:rPr>
              <a:t>Patek Philippe 	–   68,000</a:t>
            </a:r>
          </a:p>
          <a:p>
            <a:pPr marL="1143000" lvl="2" indent="-228600" rtl="0">
              <a:lnSpc>
                <a:spcPct val="107000"/>
              </a:lnSpc>
              <a:buFont typeface="Wingdings" panose="05000000000000000000" pitchFamily="2" charset="2"/>
              <a:buChar char=""/>
            </a:pPr>
            <a:r>
              <a:rPr lang="en-US" sz="2800" dirty="0">
                <a:ea typeface="Calibri" panose="020F0502020204030204" pitchFamily="34" charset="0"/>
              </a:rPr>
              <a:t>Breitling 		– 170,000</a:t>
            </a:r>
          </a:p>
          <a:p>
            <a:pPr marL="1143000" lvl="2" indent="-228600" rtl="0">
              <a:lnSpc>
                <a:spcPct val="107000"/>
              </a:lnSpc>
              <a:buFont typeface="Wingdings" panose="05000000000000000000" pitchFamily="2" charset="2"/>
              <a:buChar char=""/>
            </a:pPr>
            <a:r>
              <a:rPr lang="en-US" sz="2800" dirty="0">
                <a:ea typeface="Calibri" panose="020F0502020204030204" pitchFamily="34" charset="0"/>
              </a:rPr>
              <a:t>Omega 		– 570,000</a:t>
            </a:r>
          </a:p>
          <a:p>
            <a:pPr marL="1143000" marR="0" lvl="2" indent="-228600" rtl="0">
              <a:lnSpc>
                <a:spcPct val="107000"/>
              </a:lnSpc>
              <a:spcBef>
                <a:spcPts val="0"/>
              </a:spcBef>
              <a:spcAft>
                <a:spcPts val="0"/>
              </a:spcAft>
              <a:buFont typeface="Wingdings" panose="05000000000000000000" pitchFamily="2" charset="2"/>
              <a:buChar char=""/>
            </a:pPr>
            <a:r>
              <a:rPr lang="en-US" sz="2800" dirty="0">
                <a:effectLst/>
                <a:ea typeface="Calibri" panose="020F0502020204030204" pitchFamily="34" charset="0"/>
              </a:rPr>
              <a:t>Rolex 		– 1 million</a:t>
            </a:r>
          </a:p>
          <a:p>
            <a:pPr marL="1143000" marR="0" lvl="2" indent="-228600">
              <a:lnSpc>
                <a:spcPct val="107000"/>
              </a:lnSpc>
              <a:spcBef>
                <a:spcPts val="0"/>
              </a:spcBef>
              <a:spcAft>
                <a:spcPts val="0"/>
              </a:spcAft>
              <a:buFont typeface="Wingdings" panose="05000000000000000000" pitchFamily="2" charset="2"/>
              <a:buChar char=""/>
            </a:pPr>
            <a:r>
              <a:rPr lang="en-US" sz="2800" dirty="0">
                <a:effectLst/>
                <a:ea typeface="Calibri" panose="020F0502020204030204" pitchFamily="34" charset="0"/>
              </a:rPr>
              <a:t>Longines 		– 1.8 million  </a:t>
            </a:r>
          </a:p>
          <a:p>
            <a:pPr marL="1143000" marR="0" lvl="2" indent="-228600">
              <a:lnSpc>
                <a:spcPct val="107000"/>
              </a:lnSpc>
              <a:spcBef>
                <a:spcPts val="0"/>
              </a:spcBef>
              <a:spcAft>
                <a:spcPts val="0"/>
              </a:spcAft>
              <a:buFont typeface="Wingdings" panose="05000000000000000000" pitchFamily="2" charset="2"/>
              <a:buChar char=""/>
            </a:pPr>
            <a:r>
              <a:rPr lang="en-US" sz="2800" dirty="0">
                <a:effectLst/>
                <a:ea typeface="Calibri" panose="020F0502020204030204" pitchFamily="34" charset="0"/>
              </a:rPr>
              <a:t>Swatch 		– 3.2 million</a:t>
            </a:r>
          </a:p>
          <a:p>
            <a:pPr marL="0" indent="0">
              <a:buNone/>
            </a:pPr>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2F135A50-885D-0195-4627-8E72876C33F1}"/>
              </a:ext>
            </a:extLst>
          </p:cNvPr>
          <p:cNvPicPr>
            <a:picLocks noChangeAspect="1"/>
          </p:cNvPicPr>
          <p:nvPr/>
        </p:nvPicPr>
        <p:blipFill>
          <a:blip r:embed="rId2"/>
          <a:stretch>
            <a:fillRect/>
          </a:stretch>
        </p:blipFill>
        <p:spPr>
          <a:xfrm>
            <a:off x="9579259" y="3635358"/>
            <a:ext cx="1488660" cy="813475"/>
          </a:xfrm>
          <a:prstGeom prst="rect">
            <a:avLst/>
          </a:prstGeom>
        </p:spPr>
      </p:pic>
      <p:pic>
        <p:nvPicPr>
          <p:cNvPr id="7" name="Picture 6">
            <a:extLst>
              <a:ext uri="{FF2B5EF4-FFF2-40B4-BE49-F238E27FC236}">
                <a16:creationId xmlns:a16="http://schemas.microsoft.com/office/drawing/2014/main" id="{15188883-F888-AFE2-8A7D-0F719B143572}"/>
              </a:ext>
            </a:extLst>
          </p:cNvPr>
          <p:cNvPicPr>
            <a:picLocks noChangeAspect="1"/>
          </p:cNvPicPr>
          <p:nvPr/>
        </p:nvPicPr>
        <p:blipFill>
          <a:blip r:embed="rId3"/>
          <a:stretch>
            <a:fillRect/>
          </a:stretch>
        </p:blipFill>
        <p:spPr>
          <a:xfrm>
            <a:off x="9296518" y="386792"/>
            <a:ext cx="1890202" cy="1043347"/>
          </a:xfrm>
          <a:prstGeom prst="rect">
            <a:avLst/>
          </a:prstGeom>
        </p:spPr>
      </p:pic>
      <p:pic>
        <p:nvPicPr>
          <p:cNvPr id="9" name="Picture 8">
            <a:extLst>
              <a:ext uri="{FF2B5EF4-FFF2-40B4-BE49-F238E27FC236}">
                <a16:creationId xmlns:a16="http://schemas.microsoft.com/office/drawing/2014/main" id="{3A1703D5-EEF4-EFBB-CDD3-164D0FD07FEA}"/>
              </a:ext>
            </a:extLst>
          </p:cNvPr>
          <p:cNvPicPr>
            <a:picLocks noChangeAspect="1"/>
          </p:cNvPicPr>
          <p:nvPr/>
        </p:nvPicPr>
        <p:blipFill>
          <a:blip r:embed="rId4"/>
          <a:stretch>
            <a:fillRect/>
          </a:stretch>
        </p:blipFill>
        <p:spPr>
          <a:xfrm>
            <a:off x="9166913" y="1522863"/>
            <a:ext cx="2157190" cy="1043347"/>
          </a:xfrm>
          <a:prstGeom prst="rect">
            <a:avLst/>
          </a:prstGeom>
        </p:spPr>
      </p:pic>
      <p:pic>
        <p:nvPicPr>
          <p:cNvPr id="11" name="Picture 10">
            <a:extLst>
              <a:ext uri="{FF2B5EF4-FFF2-40B4-BE49-F238E27FC236}">
                <a16:creationId xmlns:a16="http://schemas.microsoft.com/office/drawing/2014/main" id="{73112A3B-7000-7440-F9F7-CFB152D517B5}"/>
              </a:ext>
            </a:extLst>
          </p:cNvPr>
          <p:cNvPicPr>
            <a:picLocks noChangeAspect="1"/>
          </p:cNvPicPr>
          <p:nvPr/>
        </p:nvPicPr>
        <p:blipFill>
          <a:blip r:embed="rId5"/>
          <a:stretch>
            <a:fillRect/>
          </a:stretch>
        </p:blipFill>
        <p:spPr>
          <a:xfrm>
            <a:off x="9469362" y="2635294"/>
            <a:ext cx="1708454" cy="862914"/>
          </a:xfrm>
          <a:prstGeom prst="rect">
            <a:avLst/>
          </a:prstGeom>
        </p:spPr>
      </p:pic>
      <p:pic>
        <p:nvPicPr>
          <p:cNvPr id="13" name="Picture 12">
            <a:extLst>
              <a:ext uri="{FF2B5EF4-FFF2-40B4-BE49-F238E27FC236}">
                <a16:creationId xmlns:a16="http://schemas.microsoft.com/office/drawing/2014/main" id="{77DC44E4-D4C2-7CC3-05DB-5BAD4CA76E4D}"/>
              </a:ext>
            </a:extLst>
          </p:cNvPr>
          <p:cNvPicPr>
            <a:picLocks noChangeAspect="1"/>
          </p:cNvPicPr>
          <p:nvPr/>
        </p:nvPicPr>
        <p:blipFill>
          <a:blip r:embed="rId6"/>
          <a:stretch>
            <a:fillRect/>
          </a:stretch>
        </p:blipFill>
        <p:spPr>
          <a:xfrm>
            <a:off x="9344653" y="4832312"/>
            <a:ext cx="1979450" cy="597959"/>
          </a:xfrm>
          <a:prstGeom prst="rect">
            <a:avLst/>
          </a:prstGeom>
        </p:spPr>
      </p:pic>
      <p:pic>
        <p:nvPicPr>
          <p:cNvPr id="15" name="Picture 14">
            <a:extLst>
              <a:ext uri="{FF2B5EF4-FFF2-40B4-BE49-F238E27FC236}">
                <a16:creationId xmlns:a16="http://schemas.microsoft.com/office/drawing/2014/main" id="{46F6208C-D52F-E690-DC94-9F0DBF6EE9CF}"/>
              </a:ext>
            </a:extLst>
          </p:cNvPr>
          <p:cNvPicPr>
            <a:picLocks noChangeAspect="1"/>
          </p:cNvPicPr>
          <p:nvPr/>
        </p:nvPicPr>
        <p:blipFill>
          <a:blip r:embed="rId7"/>
          <a:stretch>
            <a:fillRect/>
          </a:stretch>
        </p:blipFill>
        <p:spPr>
          <a:xfrm>
            <a:off x="8967647" y="5528234"/>
            <a:ext cx="2733462" cy="609946"/>
          </a:xfrm>
          <a:prstGeom prst="rect">
            <a:avLst/>
          </a:prstGeom>
        </p:spPr>
      </p:pic>
    </p:spTree>
    <p:extLst>
      <p:ext uri="{BB962C8B-B14F-4D97-AF65-F5344CB8AC3E}">
        <p14:creationId xmlns:p14="http://schemas.microsoft.com/office/powerpoint/2010/main" val="10302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F414-678D-4DF5-ACCD-29BA45302E1F}"/>
              </a:ext>
            </a:extLst>
          </p:cNvPr>
          <p:cNvSpPr>
            <a:spLocks noGrp="1"/>
          </p:cNvSpPr>
          <p:nvPr>
            <p:ph type="title"/>
          </p:nvPr>
        </p:nvSpPr>
        <p:spPr/>
        <p:txBody>
          <a:bodyPr/>
          <a:lstStyle/>
          <a:p>
            <a:r>
              <a:rPr lang="en-US" dirty="0"/>
              <a:t>Jobs To Be Done – Market Segment by Context </a:t>
            </a:r>
          </a:p>
        </p:txBody>
      </p:sp>
      <p:sp>
        <p:nvSpPr>
          <p:cNvPr id="3" name="Text Placeholder 2">
            <a:extLst>
              <a:ext uri="{FF2B5EF4-FFF2-40B4-BE49-F238E27FC236}">
                <a16:creationId xmlns:a16="http://schemas.microsoft.com/office/drawing/2014/main" id="{0CDA2025-2A4B-46BB-B7FD-C920D9451912}"/>
              </a:ext>
            </a:extLst>
          </p:cNvPr>
          <p:cNvSpPr>
            <a:spLocks noGrp="1"/>
          </p:cNvSpPr>
          <p:nvPr>
            <p:ph type="body" idx="1"/>
          </p:nvPr>
        </p:nvSpPr>
        <p:spPr>
          <a:xfrm>
            <a:off x="944077" y="1197033"/>
            <a:ext cx="10303847" cy="2154436"/>
          </a:xfrm>
        </p:spPr>
        <p:txBody>
          <a:bodyPr/>
          <a:lstStyle/>
          <a:p>
            <a:pPr marL="0" indent="0">
              <a:buNone/>
            </a:pPr>
            <a:r>
              <a:rPr lang="en-US" b="1" dirty="0"/>
              <a:t>Furniture rentals – Rent a TV</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5E9884C4-38D6-484A-89A7-16719AC3B36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3432090F-64EB-486D-9C0B-E81D03819024}"/>
              </a:ext>
            </a:extLst>
          </p:cNvPr>
          <p:cNvPicPr>
            <a:picLocks noChangeAspect="1"/>
          </p:cNvPicPr>
          <p:nvPr/>
        </p:nvPicPr>
        <p:blipFill>
          <a:blip r:embed="rId2"/>
          <a:stretch>
            <a:fillRect/>
          </a:stretch>
        </p:blipFill>
        <p:spPr>
          <a:xfrm>
            <a:off x="540327" y="2058839"/>
            <a:ext cx="4913168" cy="4207084"/>
          </a:xfrm>
          <a:prstGeom prst="rect">
            <a:avLst/>
          </a:prstGeom>
        </p:spPr>
      </p:pic>
      <p:pic>
        <p:nvPicPr>
          <p:cNvPr id="7" name="Picture 6">
            <a:extLst>
              <a:ext uri="{FF2B5EF4-FFF2-40B4-BE49-F238E27FC236}">
                <a16:creationId xmlns:a16="http://schemas.microsoft.com/office/drawing/2014/main" id="{A095A202-F769-4779-B337-D8AC3D6337A2}"/>
              </a:ext>
            </a:extLst>
          </p:cNvPr>
          <p:cNvPicPr>
            <a:picLocks noChangeAspect="1"/>
          </p:cNvPicPr>
          <p:nvPr/>
        </p:nvPicPr>
        <p:blipFill>
          <a:blip r:embed="rId3"/>
          <a:stretch>
            <a:fillRect/>
          </a:stretch>
        </p:blipFill>
        <p:spPr>
          <a:xfrm>
            <a:off x="5682436" y="2058839"/>
            <a:ext cx="6391275" cy="4067175"/>
          </a:xfrm>
          <a:prstGeom prst="rect">
            <a:avLst/>
          </a:prstGeom>
        </p:spPr>
      </p:pic>
    </p:spTree>
    <p:extLst>
      <p:ext uri="{BB962C8B-B14F-4D97-AF65-F5344CB8AC3E}">
        <p14:creationId xmlns:p14="http://schemas.microsoft.com/office/powerpoint/2010/main" val="148776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r>
              <a:rPr lang="en-US" dirty="0"/>
              <a:t>Jobs To Be Done – Market Segment by Context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1015996" y="1316511"/>
            <a:ext cx="10303847" cy="2585323"/>
          </a:xfrm>
        </p:spPr>
        <p:txBody>
          <a:bodyPr/>
          <a:lstStyle/>
          <a:p>
            <a:pPr marL="0" indent="0">
              <a:buNone/>
            </a:pPr>
            <a:r>
              <a:rPr lang="en-US" dirty="0"/>
              <a:t>In what context renting a TV for a week would make sense? </a:t>
            </a:r>
          </a:p>
          <a:p>
            <a:pPr marL="0" indent="0">
              <a:buNone/>
            </a:pPr>
            <a:endParaRPr lang="en-US" dirty="0"/>
          </a:p>
          <a:p>
            <a:pPr marL="0" indent="0">
              <a:buNone/>
            </a:pPr>
            <a:endParaRPr lang="en-US" dirty="0"/>
          </a:p>
          <a:p>
            <a:r>
              <a:rPr lang="en-US" dirty="0"/>
              <a:t>Exhibitors in exhibitions</a:t>
            </a:r>
          </a:p>
          <a:p>
            <a:r>
              <a:rPr lang="en-US" dirty="0"/>
              <a:t>Product demo tours </a:t>
            </a:r>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89662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a:xfrm>
            <a:off x="944077" y="433468"/>
            <a:ext cx="10898518" cy="573875"/>
          </a:xfrm>
        </p:spPr>
        <p:txBody>
          <a:bodyPr/>
          <a:lstStyle/>
          <a:p>
            <a:r>
              <a:rPr lang="en-US" dirty="0"/>
              <a:t>Jobs To Be Done – Market Segmentation </a:t>
            </a:r>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152124"/>
            <a:ext cx="10501334" cy="5416868"/>
          </a:xfrm>
        </p:spPr>
        <p:txBody>
          <a:bodyPr/>
          <a:lstStyle/>
          <a:p>
            <a:pPr marL="0" indent="0">
              <a:buNone/>
            </a:pPr>
            <a:r>
              <a:rPr lang="en-US" b="1" dirty="0"/>
              <a:t>Airline Tickets – Market Segmentation </a:t>
            </a:r>
          </a:p>
          <a:p>
            <a:pPr marL="0" indent="0">
              <a:buNone/>
            </a:pPr>
            <a:endParaRPr lang="en-US" dirty="0"/>
          </a:p>
          <a:p>
            <a:pPr marL="0" indent="0">
              <a:buNone/>
            </a:pPr>
            <a:r>
              <a:rPr lang="en-US" b="1" dirty="0"/>
              <a:t>Business Class </a:t>
            </a:r>
            <a:r>
              <a:rPr lang="en-US" dirty="0"/>
              <a:t>tickets – 2-3 times the price </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a:spcAft>
                <a:spcPts val="1800"/>
              </a:spcAft>
            </a:pPr>
            <a:r>
              <a:rPr lang="en-US" b="1" dirty="0"/>
              <a:t>Functional</a:t>
            </a:r>
            <a:r>
              <a:rPr lang="en-US" dirty="0"/>
              <a:t> – Same as Coach, fly from A to B </a:t>
            </a:r>
          </a:p>
          <a:p>
            <a:pPr>
              <a:spcAft>
                <a:spcPts val="1800"/>
              </a:spcAft>
            </a:pPr>
            <a:r>
              <a:rPr lang="en-US" b="1" dirty="0"/>
              <a:t>Contextual</a:t>
            </a:r>
            <a:r>
              <a:rPr lang="en-US" dirty="0"/>
              <a:t> – Business travel, the company pays for the ticket </a:t>
            </a:r>
          </a:p>
          <a:p>
            <a:pPr>
              <a:spcAft>
                <a:spcPts val="1800"/>
              </a:spcAft>
            </a:pPr>
            <a:r>
              <a:rPr lang="en-US" b="1" dirty="0"/>
              <a:t>Emotional</a:t>
            </a:r>
            <a:r>
              <a:rPr lang="en-US" dirty="0"/>
              <a:t>  –  Better service on the ground, better seats, better</a:t>
            </a:r>
            <a:br>
              <a:rPr lang="en-US" dirty="0"/>
            </a:br>
            <a:r>
              <a:rPr lang="en-US" dirty="0"/>
              <a:t>                       service on the plane </a:t>
            </a:r>
          </a:p>
          <a:p>
            <a:pPr>
              <a:spcAft>
                <a:spcPts val="1800"/>
              </a:spcAft>
            </a:pPr>
            <a:r>
              <a:rPr lang="en-US" b="1" dirty="0"/>
              <a:t>Social</a:t>
            </a:r>
            <a:r>
              <a:rPr lang="en-US" dirty="0"/>
              <a:t>         – Status symbol </a:t>
            </a:r>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5121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C77D-5E64-4876-92B0-127637767582}"/>
              </a:ext>
            </a:extLst>
          </p:cNvPr>
          <p:cNvSpPr>
            <a:spLocks noGrp="1"/>
          </p:cNvSpPr>
          <p:nvPr>
            <p:ph type="title"/>
          </p:nvPr>
        </p:nvSpPr>
        <p:spPr>
          <a:xfrm>
            <a:off x="944077" y="433468"/>
            <a:ext cx="6495814" cy="573875"/>
          </a:xfrm>
        </p:spPr>
        <p:txBody>
          <a:bodyPr/>
          <a:lstStyle/>
          <a:p>
            <a:r>
              <a:rPr lang="en-US" dirty="0"/>
              <a:t>Jobs To Be Done - </a:t>
            </a:r>
            <a:r>
              <a:rPr lang="en-US" dirty="0" err="1"/>
              <a:t>Kimos</a:t>
            </a:r>
            <a:endParaRPr lang="en-US" dirty="0"/>
          </a:p>
        </p:txBody>
      </p:sp>
      <p:sp>
        <p:nvSpPr>
          <p:cNvPr id="3" name="Text Placeholder 2">
            <a:extLst>
              <a:ext uri="{FF2B5EF4-FFF2-40B4-BE49-F238E27FC236}">
                <a16:creationId xmlns:a16="http://schemas.microsoft.com/office/drawing/2014/main" id="{DCC5DEE9-A327-4133-B398-C7589994959D}"/>
              </a:ext>
            </a:extLst>
          </p:cNvPr>
          <p:cNvSpPr>
            <a:spLocks noGrp="1"/>
          </p:cNvSpPr>
          <p:nvPr>
            <p:ph type="body" idx="1"/>
          </p:nvPr>
        </p:nvSpPr>
        <p:spPr>
          <a:xfrm>
            <a:off x="944076" y="1350042"/>
            <a:ext cx="6236042" cy="3877985"/>
          </a:xfrm>
        </p:spPr>
        <p:txBody>
          <a:bodyPr/>
          <a:lstStyle/>
          <a:p>
            <a:r>
              <a:rPr lang="en-US" dirty="0" err="1"/>
              <a:t>Kimos</a:t>
            </a:r>
            <a:r>
              <a:rPr lang="en-US" dirty="0"/>
              <a:t> - The Bottle That Boils Water In 3 Minutes</a:t>
            </a:r>
            <a:br>
              <a:rPr lang="en-US" dirty="0"/>
            </a:br>
            <a:endParaRPr lang="en-US" dirty="0">
              <a:hlinkClick r:id="" action="ppaction://noaction"/>
            </a:endParaRPr>
          </a:p>
          <a:p>
            <a:r>
              <a:rPr lang="en-US" dirty="0">
                <a:hlinkClick r:id="" action="ppaction://noaction"/>
              </a:rPr>
              <a:t>https://www.youtube.com/watch?v=KqvZ9jlozS0</a:t>
            </a:r>
            <a:r>
              <a:rPr lang="en-US" dirty="0"/>
              <a:t> </a:t>
            </a:r>
          </a:p>
          <a:p>
            <a:endParaRPr lang="en-US" dirty="0"/>
          </a:p>
          <a:p>
            <a:r>
              <a:rPr lang="en-US" dirty="0"/>
              <a:t>Sold 1,300 units on </a:t>
            </a:r>
            <a:r>
              <a:rPr lang="en-US" dirty="0" err="1"/>
              <a:t>KickStarter</a:t>
            </a:r>
            <a:r>
              <a:rPr lang="en-US" dirty="0"/>
              <a:t> for $89 a unit</a:t>
            </a:r>
            <a:br>
              <a:rPr lang="en-US" dirty="0"/>
            </a:br>
            <a:endParaRPr lang="en-US" dirty="0"/>
          </a:p>
        </p:txBody>
      </p:sp>
      <p:sp>
        <p:nvSpPr>
          <p:cNvPr id="4" name="Footer Placeholder 3">
            <a:extLst>
              <a:ext uri="{FF2B5EF4-FFF2-40B4-BE49-F238E27FC236}">
                <a16:creationId xmlns:a16="http://schemas.microsoft.com/office/drawing/2014/main" id="{33814CFE-24E0-4560-A496-0A24092B8F35}"/>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E6BED35A-BE46-49D8-A651-2E95406E8CF8}"/>
              </a:ext>
            </a:extLst>
          </p:cNvPr>
          <p:cNvPicPr>
            <a:picLocks noChangeAspect="1"/>
          </p:cNvPicPr>
          <p:nvPr/>
        </p:nvPicPr>
        <p:blipFill>
          <a:blip r:embed="rId2"/>
          <a:stretch>
            <a:fillRect/>
          </a:stretch>
        </p:blipFill>
        <p:spPr>
          <a:xfrm>
            <a:off x="7518347" y="0"/>
            <a:ext cx="4673653" cy="6858000"/>
          </a:xfrm>
          <a:prstGeom prst="rect">
            <a:avLst/>
          </a:prstGeom>
        </p:spPr>
      </p:pic>
    </p:spTree>
    <p:extLst>
      <p:ext uri="{BB962C8B-B14F-4D97-AF65-F5344CB8AC3E}">
        <p14:creationId xmlns:p14="http://schemas.microsoft.com/office/powerpoint/2010/main" val="315321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A70C-EFE9-EE2A-6B75-193914DF76CE}"/>
              </a:ext>
            </a:extLst>
          </p:cNvPr>
          <p:cNvSpPr>
            <a:spLocks noGrp="1"/>
          </p:cNvSpPr>
          <p:nvPr>
            <p:ph type="title"/>
          </p:nvPr>
        </p:nvSpPr>
        <p:spPr/>
        <p:txBody>
          <a:bodyPr/>
          <a:lstStyle/>
          <a:p>
            <a:r>
              <a:rPr lang="en-US" dirty="0"/>
              <a:t>Jobs To Be Done – </a:t>
            </a:r>
            <a:r>
              <a:rPr lang="en-US" dirty="0" err="1"/>
              <a:t>Kimos</a:t>
            </a:r>
            <a:r>
              <a:rPr lang="en-US" dirty="0"/>
              <a:t> </a:t>
            </a:r>
          </a:p>
        </p:txBody>
      </p:sp>
      <p:sp>
        <p:nvSpPr>
          <p:cNvPr id="3" name="Text Placeholder 2">
            <a:extLst>
              <a:ext uri="{FF2B5EF4-FFF2-40B4-BE49-F238E27FC236}">
                <a16:creationId xmlns:a16="http://schemas.microsoft.com/office/drawing/2014/main" id="{26EA45CD-12EA-1189-56BA-6D9E8DA1284A}"/>
              </a:ext>
            </a:extLst>
          </p:cNvPr>
          <p:cNvSpPr>
            <a:spLocks noGrp="1"/>
          </p:cNvSpPr>
          <p:nvPr>
            <p:ph type="body" idx="1"/>
          </p:nvPr>
        </p:nvSpPr>
        <p:spPr>
          <a:xfrm>
            <a:off x="944076" y="1268993"/>
            <a:ext cx="10303847" cy="4985980"/>
          </a:xfrm>
        </p:spPr>
        <p:txBody>
          <a:bodyPr/>
          <a:lstStyle/>
          <a:p>
            <a:r>
              <a:rPr lang="en-US" dirty="0"/>
              <a:t>Market Segments, taking the 4 dimensions into account </a:t>
            </a:r>
          </a:p>
          <a:p>
            <a:pPr lvl="1"/>
            <a:r>
              <a:rPr lang="en-US" dirty="0"/>
              <a:t>Contextual</a:t>
            </a:r>
          </a:p>
          <a:p>
            <a:pPr lvl="1"/>
            <a:r>
              <a:rPr lang="en-US" dirty="0"/>
              <a:t>Functional </a:t>
            </a:r>
          </a:p>
          <a:p>
            <a:pPr lvl="1"/>
            <a:r>
              <a:rPr lang="en-US" dirty="0"/>
              <a:t>Emotional </a:t>
            </a:r>
          </a:p>
          <a:p>
            <a:pPr lvl="1"/>
            <a:r>
              <a:rPr lang="en-US" dirty="0"/>
              <a:t>Social </a:t>
            </a:r>
            <a:br>
              <a:rPr lang="en-US" dirty="0"/>
            </a:br>
            <a:endParaRPr lang="en-US" dirty="0"/>
          </a:p>
          <a:p>
            <a:r>
              <a:rPr lang="en-US" dirty="0"/>
              <a:t>Mothers to small babies</a:t>
            </a:r>
          </a:p>
          <a:p>
            <a:pPr lvl="1"/>
            <a:r>
              <a:rPr lang="en-US" dirty="0"/>
              <a:t>Contextual – </a:t>
            </a:r>
            <a:r>
              <a:rPr lang="en-US" sz="2400" dirty="0"/>
              <a:t>Mothers, outside of their homes, who need to prepare </a:t>
            </a:r>
            <a:br>
              <a:rPr lang="en-US" sz="2400" dirty="0"/>
            </a:br>
            <a:r>
              <a:rPr lang="en-US" sz="2400" dirty="0"/>
              <a:t>                     a bottle of formula for their babies</a:t>
            </a:r>
          </a:p>
          <a:p>
            <a:pPr lvl="1"/>
            <a:r>
              <a:rPr lang="en-US" dirty="0"/>
              <a:t>Functional – Boil the water to 100 degrees, sterilize fast </a:t>
            </a:r>
          </a:p>
          <a:p>
            <a:pPr lvl="1"/>
            <a:r>
              <a:rPr lang="en-US" dirty="0"/>
              <a:t>Emotional  – Worry not to infect the baby with unsterilized water </a:t>
            </a:r>
          </a:p>
          <a:p>
            <a:pPr lvl="1"/>
            <a:r>
              <a:rPr lang="en-US" dirty="0"/>
              <a:t>Social        – Uncomfortable to ask strangers for boiled water</a:t>
            </a:r>
          </a:p>
          <a:p>
            <a:endParaRPr lang="en-US" dirty="0"/>
          </a:p>
        </p:txBody>
      </p:sp>
      <p:sp>
        <p:nvSpPr>
          <p:cNvPr id="4" name="Footer Placeholder 3">
            <a:extLst>
              <a:ext uri="{FF2B5EF4-FFF2-40B4-BE49-F238E27FC236}">
                <a16:creationId xmlns:a16="http://schemas.microsoft.com/office/drawing/2014/main" id="{0AC5D00C-913D-5042-055F-EEB79DCBD4DD}"/>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3871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19677-F4C2-0E6A-C85D-C156F0E4F35C}"/>
              </a:ext>
            </a:extLst>
          </p:cNvPr>
          <p:cNvSpPr>
            <a:spLocks noGrp="1"/>
          </p:cNvSpPr>
          <p:nvPr>
            <p:ph type="title"/>
          </p:nvPr>
        </p:nvSpPr>
        <p:spPr>
          <a:xfrm>
            <a:off x="944798" y="888061"/>
            <a:ext cx="9476719" cy="1147750"/>
          </a:xfrm>
        </p:spPr>
        <p:txBody>
          <a:bodyPr/>
          <a:lstStyle/>
          <a:p>
            <a:r>
              <a:rPr lang="en-US" dirty="0"/>
              <a:t>The Language of Business </a:t>
            </a:r>
            <a:br>
              <a:rPr lang="en-US" dirty="0"/>
            </a:br>
            <a:endParaRPr lang="en-US" dirty="0"/>
          </a:p>
        </p:txBody>
      </p:sp>
      <p:sp>
        <p:nvSpPr>
          <p:cNvPr id="3" name="Text Placeholder 2">
            <a:extLst>
              <a:ext uri="{FF2B5EF4-FFF2-40B4-BE49-F238E27FC236}">
                <a16:creationId xmlns:a16="http://schemas.microsoft.com/office/drawing/2014/main" id="{DF018401-1F64-DD56-D427-6DE5FEDDBE41}"/>
              </a:ext>
            </a:extLst>
          </p:cNvPr>
          <p:cNvSpPr>
            <a:spLocks noGrp="1"/>
          </p:cNvSpPr>
          <p:nvPr>
            <p:ph type="body" idx="1"/>
          </p:nvPr>
        </p:nvSpPr>
        <p:spPr>
          <a:xfrm>
            <a:off x="943355" y="1750058"/>
            <a:ext cx="10303847" cy="4506875"/>
          </a:xfrm>
        </p:spPr>
        <p:txBody>
          <a:bodyPr/>
          <a:lstStyle/>
          <a:p>
            <a:r>
              <a:rPr lang="en-US" dirty="0">
                <a:latin typeface="Arial" panose="020B0604020202020204" pitchFamily="34" charset="0"/>
                <a:cs typeface="Arial" panose="020B0604020202020204" pitchFamily="34" charset="0"/>
              </a:rPr>
              <a:t>Moving from Science to Business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“Mathematics is the language in which God has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written the universe !”   Galileo Galilei  1564 – 1642</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Galileo was the first to write an equation in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physics, and paved the way to Newton </a:t>
            </a:r>
          </a:p>
          <a:p>
            <a:r>
              <a:rPr lang="en-US" dirty="0">
                <a:latin typeface="Arial" panose="020B0604020202020204" pitchFamily="34" charset="0"/>
                <a:cs typeface="Arial" panose="020B0604020202020204" pitchFamily="34" charset="0"/>
              </a:rPr>
              <a:t> </a:t>
            </a:r>
          </a:p>
          <a:p>
            <a:r>
              <a:rPr lang="en-US" dirty="0">
                <a:solidFill>
                  <a:srgbClr val="FF0000"/>
                </a:solidFill>
                <a:latin typeface="Arial" panose="020B0604020202020204" pitchFamily="34" charset="0"/>
                <a:cs typeface="Arial" panose="020B0604020202020204" pitchFamily="34" charset="0"/>
              </a:rPr>
              <a:t>What is the language of business?  </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Money !!  </a:t>
            </a:r>
            <a:r>
              <a:rPr lang="en-US" sz="3600" dirty="0">
                <a:solidFill>
                  <a:schemeClr val="tx1"/>
                </a:solidFill>
                <a:latin typeface="Arial" panose="020B0604020202020204" pitchFamily="34" charset="0"/>
                <a:cs typeface="Arial" panose="020B0604020202020204" pitchFamily="34" charset="0"/>
              </a:rPr>
              <a:t>Models to evaluate options</a:t>
            </a:r>
            <a:r>
              <a:rPr lang="en-US" sz="3600" b="1" dirty="0">
                <a:solidFill>
                  <a:schemeClr val="tx1"/>
                </a:solidFill>
                <a:latin typeface="Arial" panose="020B0604020202020204" pitchFamily="34" charset="0"/>
                <a:cs typeface="Arial" panose="020B0604020202020204" pitchFamily="34" charset="0"/>
              </a:rPr>
              <a:t> </a:t>
            </a:r>
            <a:endParaRPr lang="he-IL" sz="3600" b="1" dirty="0">
              <a:solidFill>
                <a:schemeClr val="tx1"/>
              </a:solidFill>
              <a:latin typeface="Arial" panose="020B0604020202020204" pitchFamily="34" charset="0"/>
              <a:cs typeface="Arial" panose="020B0604020202020204" pitchFamily="34" charset="0"/>
            </a:endParaRPr>
          </a:p>
          <a:p>
            <a:r>
              <a:rPr lang="en-US" sz="3600" b="1" dirty="0">
                <a:solidFill>
                  <a:schemeClr val="tx1"/>
                </a:solidFill>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Every decision has to be expressed in monetary terms </a:t>
            </a:r>
          </a:p>
        </p:txBody>
      </p:sp>
      <p:pic>
        <p:nvPicPr>
          <p:cNvPr id="4" name="Picture 3">
            <a:extLst>
              <a:ext uri="{FF2B5EF4-FFF2-40B4-BE49-F238E27FC236}">
                <a16:creationId xmlns:a16="http://schemas.microsoft.com/office/drawing/2014/main" id="{CC295A62-24A0-4BF6-AC14-FC4FCD378D5F}"/>
              </a:ext>
            </a:extLst>
          </p:cNvPr>
          <p:cNvPicPr>
            <a:picLocks noChangeAspect="1"/>
          </p:cNvPicPr>
          <p:nvPr/>
        </p:nvPicPr>
        <p:blipFill>
          <a:blip r:embed="rId2"/>
          <a:stretch>
            <a:fillRect/>
          </a:stretch>
        </p:blipFill>
        <p:spPr>
          <a:xfrm>
            <a:off x="8023661" y="57873"/>
            <a:ext cx="4120969" cy="2522374"/>
          </a:xfrm>
          <a:prstGeom prst="rect">
            <a:avLst/>
          </a:prstGeom>
        </p:spPr>
      </p:pic>
      <p:sp>
        <p:nvSpPr>
          <p:cNvPr id="5" name="Footer Placeholder 4">
            <a:extLst>
              <a:ext uri="{FF2B5EF4-FFF2-40B4-BE49-F238E27FC236}">
                <a16:creationId xmlns:a16="http://schemas.microsoft.com/office/drawing/2014/main" id="{6C152F79-C43D-4762-9649-025FDA698EE6}"/>
              </a:ext>
            </a:extLst>
          </p:cNvPr>
          <p:cNvSpPr>
            <a:spLocks noGrp="1"/>
          </p:cNvSpPr>
          <p:nvPr>
            <p:ph type="ftr" sz="quarter" idx="5"/>
          </p:nvPr>
        </p:nvSpPr>
        <p:spPr>
          <a:xfrm>
            <a:off x="8519529" y="6429192"/>
            <a:ext cx="3451961" cy="192360"/>
          </a:xfrm>
          <a:prstGeom prst="rect">
            <a:avLst/>
          </a:prstGeom>
        </p:spPr>
        <p:txBody>
          <a:bodyPr wrap="square" lIns="0" tIns="0" rIns="0" bIns="0">
            <a:spAutoFit/>
          </a:bodyPr>
          <a:lstStyle>
            <a:defPPr>
              <a:defRPr lang="en-US"/>
            </a:defPPr>
            <a:lvl1pPr marL="0" algn="l" defTabSz="914400" rtl="0" eaLnBrk="1" latinLnBrk="0" hangingPunct="1">
              <a:defRPr sz="1334" b="1" i="0" kern="1200">
                <a:solidFill>
                  <a:srgbClr val="004B9B"/>
                </a:solidFill>
                <a:latin typeface="Comfortaa"/>
                <a:ea typeface="+mn-ea"/>
                <a:cs typeface="Comforta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pic>
        <p:nvPicPr>
          <p:cNvPr id="6" name="Picture 5">
            <a:extLst>
              <a:ext uri="{FF2B5EF4-FFF2-40B4-BE49-F238E27FC236}">
                <a16:creationId xmlns:a16="http://schemas.microsoft.com/office/drawing/2014/main" id="{6BCD0548-00E9-4183-A206-C7AD4C0E80CB}"/>
              </a:ext>
            </a:extLst>
          </p:cNvPr>
          <p:cNvPicPr>
            <a:picLocks noChangeAspect="1"/>
          </p:cNvPicPr>
          <p:nvPr/>
        </p:nvPicPr>
        <p:blipFill>
          <a:blip r:embed="rId3"/>
          <a:stretch>
            <a:fillRect/>
          </a:stretch>
        </p:blipFill>
        <p:spPr>
          <a:xfrm>
            <a:off x="9799536" y="2580247"/>
            <a:ext cx="2345094" cy="3727258"/>
          </a:xfrm>
          <a:prstGeom prst="rect">
            <a:avLst/>
          </a:prstGeom>
        </p:spPr>
      </p:pic>
      <p:pic>
        <p:nvPicPr>
          <p:cNvPr id="7" name="Picture 6">
            <a:extLst>
              <a:ext uri="{FF2B5EF4-FFF2-40B4-BE49-F238E27FC236}">
                <a16:creationId xmlns:a16="http://schemas.microsoft.com/office/drawing/2014/main" id="{6800D25B-1B56-B34E-8ED6-6AB3D889B7F0}"/>
              </a:ext>
            </a:extLst>
          </p:cNvPr>
          <p:cNvPicPr>
            <a:picLocks noChangeAspect="1"/>
          </p:cNvPicPr>
          <p:nvPr/>
        </p:nvPicPr>
        <p:blipFill>
          <a:blip r:embed="rId4"/>
          <a:stretch>
            <a:fillRect/>
          </a:stretch>
        </p:blipFill>
        <p:spPr>
          <a:xfrm>
            <a:off x="943355" y="1440519"/>
            <a:ext cx="5486400" cy="42834"/>
          </a:xfrm>
          <a:prstGeom prst="rect">
            <a:avLst/>
          </a:prstGeom>
        </p:spPr>
      </p:pic>
    </p:spTree>
    <p:extLst>
      <p:ext uri="{BB962C8B-B14F-4D97-AF65-F5344CB8AC3E}">
        <p14:creationId xmlns:p14="http://schemas.microsoft.com/office/powerpoint/2010/main" val="388909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A70C-EFE9-EE2A-6B75-193914DF76CE}"/>
              </a:ext>
            </a:extLst>
          </p:cNvPr>
          <p:cNvSpPr>
            <a:spLocks noGrp="1"/>
          </p:cNvSpPr>
          <p:nvPr>
            <p:ph type="title"/>
          </p:nvPr>
        </p:nvSpPr>
        <p:spPr>
          <a:xfrm>
            <a:off x="944077" y="433468"/>
            <a:ext cx="10594207" cy="1147750"/>
          </a:xfrm>
        </p:spPr>
        <p:txBody>
          <a:bodyPr/>
          <a:lstStyle/>
          <a:p>
            <a:r>
              <a:rPr lang="en-US" dirty="0"/>
              <a:t>Jobs To Be Done – Impact on the Product &amp; Pricing  </a:t>
            </a:r>
          </a:p>
        </p:txBody>
      </p:sp>
      <p:sp>
        <p:nvSpPr>
          <p:cNvPr id="3" name="Text Placeholder 2">
            <a:extLst>
              <a:ext uri="{FF2B5EF4-FFF2-40B4-BE49-F238E27FC236}">
                <a16:creationId xmlns:a16="http://schemas.microsoft.com/office/drawing/2014/main" id="{26EA45CD-12EA-1189-56BA-6D9E8DA1284A}"/>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0AC5D00C-913D-5042-055F-EEB79DCBD4DD}"/>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E99897F6-15FB-6330-37B6-E5A4C79241CD}"/>
              </a:ext>
            </a:extLst>
          </p:cNvPr>
          <p:cNvPicPr>
            <a:picLocks noChangeAspect="1"/>
          </p:cNvPicPr>
          <p:nvPr/>
        </p:nvPicPr>
        <p:blipFill>
          <a:blip r:embed="rId2"/>
          <a:stretch>
            <a:fillRect/>
          </a:stretch>
        </p:blipFill>
        <p:spPr>
          <a:xfrm>
            <a:off x="944076" y="1280528"/>
            <a:ext cx="10016124" cy="5144004"/>
          </a:xfrm>
          <a:prstGeom prst="rect">
            <a:avLst/>
          </a:prstGeom>
        </p:spPr>
      </p:pic>
    </p:spTree>
    <p:extLst>
      <p:ext uri="{BB962C8B-B14F-4D97-AF65-F5344CB8AC3E}">
        <p14:creationId xmlns:p14="http://schemas.microsoft.com/office/powerpoint/2010/main" val="427457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E4B-AC16-2AB5-2BFB-47BEE9AE63F0}"/>
              </a:ext>
            </a:extLst>
          </p:cNvPr>
          <p:cNvSpPr>
            <a:spLocks noGrp="1"/>
          </p:cNvSpPr>
          <p:nvPr>
            <p:ph type="title"/>
          </p:nvPr>
        </p:nvSpPr>
        <p:spPr>
          <a:xfrm>
            <a:off x="944077" y="433468"/>
            <a:ext cx="10209197" cy="1147750"/>
          </a:xfrm>
        </p:spPr>
        <p:txBody>
          <a:bodyPr/>
          <a:lstStyle/>
          <a:p>
            <a:r>
              <a:rPr lang="en-US" dirty="0"/>
              <a:t>Jobs To Be Done – Impact on Branding &amp; Marketing </a:t>
            </a:r>
          </a:p>
        </p:txBody>
      </p:sp>
      <p:sp>
        <p:nvSpPr>
          <p:cNvPr id="3" name="Text Placeholder 2">
            <a:extLst>
              <a:ext uri="{FF2B5EF4-FFF2-40B4-BE49-F238E27FC236}">
                <a16:creationId xmlns:a16="http://schemas.microsoft.com/office/drawing/2014/main" id="{2BD8C2CB-6204-05A5-4059-446E6D03208D}"/>
              </a:ext>
            </a:extLst>
          </p:cNvPr>
          <p:cNvSpPr>
            <a:spLocks noGrp="1"/>
          </p:cNvSpPr>
          <p:nvPr>
            <p:ph type="body" idx="1"/>
          </p:nvPr>
        </p:nvSpPr>
        <p:spPr>
          <a:xfrm>
            <a:off x="944078" y="1359230"/>
            <a:ext cx="9379017" cy="4216539"/>
          </a:xfrm>
        </p:spPr>
        <p:txBody>
          <a:bodyPr/>
          <a:lstStyle/>
          <a:p>
            <a:pPr>
              <a:spcAft>
                <a:spcPts val="1200"/>
              </a:spcAft>
            </a:pPr>
            <a:r>
              <a:rPr lang="en-US" dirty="0"/>
              <a:t>Create content on the dangers of using </a:t>
            </a:r>
            <a:r>
              <a:rPr lang="en-US" dirty="0" err="1"/>
              <a:t>unboiled</a:t>
            </a:r>
            <a:r>
              <a:rPr lang="en-US" dirty="0"/>
              <a:t> water </a:t>
            </a:r>
          </a:p>
          <a:p>
            <a:pPr>
              <a:spcAft>
                <a:spcPts val="1200"/>
              </a:spcAft>
            </a:pPr>
            <a:r>
              <a:rPr lang="en-US" dirty="0"/>
              <a:t>SEO Long Tail – specific cases of baby hospitalizations, a page per case </a:t>
            </a:r>
          </a:p>
          <a:p>
            <a:pPr>
              <a:spcAft>
                <a:spcPts val="1200"/>
              </a:spcAft>
            </a:pPr>
            <a:r>
              <a:rPr lang="en-US" dirty="0"/>
              <a:t>Publish content on Facebook in groups for new mothers </a:t>
            </a:r>
          </a:p>
          <a:p>
            <a:pPr>
              <a:spcAft>
                <a:spcPts val="1200"/>
              </a:spcAft>
            </a:pPr>
            <a:r>
              <a:rPr lang="en-US" dirty="0"/>
              <a:t>Position the product as the ideal present for the birth of a new baby </a:t>
            </a:r>
          </a:p>
          <a:p>
            <a:pPr>
              <a:spcAft>
                <a:spcPts val="1200"/>
              </a:spcAft>
            </a:pPr>
            <a:r>
              <a:rPr lang="en-US" dirty="0"/>
              <a:t>Google ads on words like “</a:t>
            </a:r>
            <a:r>
              <a:rPr lang="en-US" dirty="0" err="1"/>
              <a:t>Materna</a:t>
            </a:r>
            <a:r>
              <a:rPr lang="en-US" dirty="0"/>
              <a:t>”, or “Breast feeding” </a:t>
            </a:r>
          </a:p>
          <a:p>
            <a:endParaRPr lang="en-US" dirty="0"/>
          </a:p>
        </p:txBody>
      </p:sp>
      <p:sp>
        <p:nvSpPr>
          <p:cNvPr id="4" name="Footer Placeholder 3">
            <a:extLst>
              <a:ext uri="{FF2B5EF4-FFF2-40B4-BE49-F238E27FC236}">
                <a16:creationId xmlns:a16="http://schemas.microsoft.com/office/drawing/2014/main" id="{64773318-05DC-ECB0-3748-B25B0EEF590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7828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A70C-EFE9-EE2A-6B75-193914DF76CE}"/>
              </a:ext>
            </a:extLst>
          </p:cNvPr>
          <p:cNvSpPr>
            <a:spLocks noGrp="1"/>
          </p:cNvSpPr>
          <p:nvPr>
            <p:ph type="title"/>
          </p:nvPr>
        </p:nvSpPr>
        <p:spPr/>
        <p:txBody>
          <a:bodyPr/>
          <a:lstStyle/>
          <a:p>
            <a:r>
              <a:rPr lang="en-US" dirty="0"/>
              <a:t>Jobs To Be Done – </a:t>
            </a:r>
            <a:r>
              <a:rPr lang="en-US" dirty="0" err="1"/>
              <a:t>Kimos</a:t>
            </a:r>
            <a:r>
              <a:rPr lang="en-US" dirty="0"/>
              <a:t> </a:t>
            </a:r>
          </a:p>
        </p:txBody>
      </p:sp>
      <p:sp>
        <p:nvSpPr>
          <p:cNvPr id="3" name="Text Placeholder 2">
            <a:extLst>
              <a:ext uri="{FF2B5EF4-FFF2-40B4-BE49-F238E27FC236}">
                <a16:creationId xmlns:a16="http://schemas.microsoft.com/office/drawing/2014/main" id="{26EA45CD-12EA-1189-56BA-6D9E8DA1284A}"/>
              </a:ext>
            </a:extLst>
          </p:cNvPr>
          <p:cNvSpPr>
            <a:spLocks noGrp="1"/>
          </p:cNvSpPr>
          <p:nvPr>
            <p:ph type="body" idx="1"/>
          </p:nvPr>
        </p:nvSpPr>
        <p:spPr>
          <a:xfrm>
            <a:off x="944076" y="1268993"/>
            <a:ext cx="10876217" cy="7017306"/>
          </a:xfrm>
        </p:spPr>
        <p:txBody>
          <a:bodyPr/>
          <a:lstStyle/>
          <a:p>
            <a:r>
              <a:rPr lang="en-US" dirty="0"/>
              <a:t>Market Segments, taking the 4 dimensions into account </a:t>
            </a:r>
          </a:p>
          <a:p>
            <a:pPr lvl="1"/>
            <a:r>
              <a:rPr lang="en-US" dirty="0"/>
              <a:t>Contextual</a:t>
            </a:r>
          </a:p>
          <a:p>
            <a:pPr lvl="1"/>
            <a:r>
              <a:rPr lang="en-US" dirty="0"/>
              <a:t>Functional </a:t>
            </a:r>
          </a:p>
          <a:p>
            <a:pPr lvl="1"/>
            <a:r>
              <a:rPr lang="en-US" dirty="0"/>
              <a:t>Emotional </a:t>
            </a:r>
          </a:p>
          <a:p>
            <a:pPr lvl="1"/>
            <a:r>
              <a:rPr lang="en-US" dirty="0"/>
              <a:t>Social </a:t>
            </a:r>
            <a:br>
              <a:rPr lang="en-US" dirty="0"/>
            </a:br>
            <a:endParaRPr lang="en-US" dirty="0"/>
          </a:p>
          <a:p>
            <a:r>
              <a:rPr lang="en-US" dirty="0"/>
              <a:t>Travelers to exotic countries </a:t>
            </a:r>
          </a:p>
          <a:p>
            <a:pPr lvl="1"/>
            <a:r>
              <a:rPr lang="en-US" dirty="0"/>
              <a:t>Contextual – </a:t>
            </a:r>
            <a:r>
              <a:rPr lang="en-US" sz="2400" dirty="0"/>
              <a:t>Travelers to countries like India, Congo, Mozambique,</a:t>
            </a:r>
            <a:br>
              <a:rPr lang="en-US" sz="2400" dirty="0"/>
            </a:br>
            <a:r>
              <a:rPr lang="en-US" sz="2400" dirty="0"/>
              <a:t>                      who need to boil drinking water for safety  </a:t>
            </a:r>
          </a:p>
          <a:p>
            <a:pPr lvl="1"/>
            <a:r>
              <a:rPr lang="en-US" dirty="0"/>
              <a:t>Functional –  Boil water to 100 degrees, sterilize fast </a:t>
            </a:r>
          </a:p>
          <a:p>
            <a:pPr lvl="1"/>
            <a:r>
              <a:rPr lang="en-US" dirty="0"/>
              <a:t>Emotional  –  Worry not to get sick in a foreign country</a:t>
            </a:r>
            <a:br>
              <a:rPr lang="en-US" dirty="0"/>
            </a:br>
            <a:r>
              <a:rPr lang="en-US" dirty="0"/>
              <a:t>                      Not always trust bottled water, and it is not always available</a:t>
            </a:r>
          </a:p>
          <a:p>
            <a:pPr lvl="1"/>
            <a:r>
              <a:rPr lang="en-US" dirty="0"/>
              <a:t>Social        –  Uncomfortable to ask strangers, who might not speak</a:t>
            </a:r>
            <a:br>
              <a:rPr lang="en-US" dirty="0"/>
            </a:br>
            <a:r>
              <a:rPr lang="en-US" dirty="0"/>
              <a:t>                      English, for boiled water</a:t>
            </a:r>
          </a:p>
          <a:p>
            <a:endParaRPr lang="en-US" dirty="0"/>
          </a:p>
          <a:p>
            <a:endParaRPr lang="en-US" dirty="0"/>
          </a:p>
          <a:p>
            <a:r>
              <a:rPr lang="en-US" dirty="0"/>
              <a:t> </a:t>
            </a:r>
          </a:p>
          <a:p>
            <a:pPr marL="0" indent="0">
              <a:buNone/>
            </a:pPr>
            <a:endParaRPr lang="en-US" dirty="0"/>
          </a:p>
        </p:txBody>
      </p:sp>
      <p:sp>
        <p:nvSpPr>
          <p:cNvPr id="4" name="Footer Placeholder 3">
            <a:extLst>
              <a:ext uri="{FF2B5EF4-FFF2-40B4-BE49-F238E27FC236}">
                <a16:creationId xmlns:a16="http://schemas.microsoft.com/office/drawing/2014/main" id="{0AC5D00C-913D-5042-055F-EEB79DCBD4DD}"/>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53924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E4B-AC16-2AB5-2BFB-47BEE9AE63F0}"/>
              </a:ext>
            </a:extLst>
          </p:cNvPr>
          <p:cNvSpPr>
            <a:spLocks noGrp="1"/>
          </p:cNvSpPr>
          <p:nvPr>
            <p:ph type="title"/>
          </p:nvPr>
        </p:nvSpPr>
        <p:spPr/>
        <p:txBody>
          <a:bodyPr/>
          <a:lstStyle/>
          <a:p>
            <a:r>
              <a:rPr lang="en-US" dirty="0"/>
              <a:t>Jobs To Be Done – Impact on the Product </a:t>
            </a:r>
          </a:p>
        </p:txBody>
      </p:sp>
      <p:sp>
        <p:nvSpPr>
          <p:cNvPr id="4" name="Footer Placeholder 3">
            <a:extLst>
              <a:ext uri="{FF2B5EF4-FFF2-40B4-BE49-F238E27FC236}">
                <a16:creationId xmlns:a16="http://schemas.microsoft.com/office/drawing/2014/main" id="{64773318-05DC-ECB0-3748-B25B0EEF590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E1A9E772-5843-880A-0DD9-A03B67EAD9C8}"/>
              </a:ext>
            </a:extLst>
          </p:cNvPr>
          <p:cNvPicPr>
            <a:picLocks noChangeAspect="1"/>
          </p:cNvPicPr>
          <p:nvPr/>
        </p:nvPicPr>
        <p:blipFill>
          <a:blip r:embed="rId2"/>
          <a:stretch>
            <a:fillRect/>
          </a:stretch>
        </p:blipFill>
        <p:spPr>
          <a:xfrm>
            <a:off x="7625546" y="1179441"/>
            <a:ext cx="3451961" cy="5129458"/>
          </a:xfrm>
          <a:prstGeom prst="rect">
            <a:avLst/>
          </a:prstGeom>
        </p:spPr>
      </p:pic>
      <p:pic>
        <p:nvPicPr>
          <p:cNvPr id="8" name="Picture 7">
            <a:extLst>
              <a:ext uri="{FF2B5EF4-FFF2-40B4-BE49-F238E27FC236}">
                <a16:creationId xmlns:a16="http://schemas.microsoft.com/office/drawing/2014/main" id="{56491CE1-EA67-47DA-5A42-15DCDB9E69BE}"/>
              </a:ext>
            </a:extLst>
          </p:cNvPr>
          <p:cNvPicPr>
            <a:picLocks noChangeAspect="1"/>
          </p:cNvPicPr>
          <p:nvPr/>
        </p:nvPicPr>
        <p:blipFill>
          <a:blip r:embed="rId3"/>
          <a:stretch>
            <a:fillRect/>
          </a:stretch>
        </p:blipFill>
        <p:spPr>
          <a:xfrm>
            <a:off x="944077" y="3934736"/>
            <a:ext cx="2120197" cy="1931223"/>
          </a:xfrm>
          <a:prstGeom prst="rect">
            <a:avLst/>
          </a:prstGeom>
        </p:spPr>
      </p:pic>
      <p:sp>
        <p:nvSpPr>
          <p:cNvPr id="9" name="TextBox 8">
            <a:extLst>
              <a:ext uri="{FF2B5EF4-FFF2-40B4-BE49-F238E27FC236}">
                <a16:creationId xmlns:a16="http://schemas.microsoft.com/office/drawing/2014/main" id="{376A895C-57D7-A6CF-AF12-61905A7E6BF4}"/>
              </a:ext>
            </a:extLst>
          </p:cNvPr>
          <p:cNvSpPr txBox="1"/>
          <p:nvPr/>
        </p:nvSpPr>
        <p:spPr>
          <a:xfrm>
            <a:off x="913196" y="1162788"/>
            <a:ext cx="6305751"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Package with water bottle carrier bag </a:t>
            </a:r>
          </a:p>
          <a:p>
            <a:r>
              <a:rPr lang="en-US" sz="2800" dirty="0">
                <a:latin typeface="Arial" panose="020B0604020202020204" pitchFamily="34" charset="0"/>
                <a:cs typeface="Arial" panose="020B0604020202020204" pitchFamily="34" charset="0"/>
              </a:rPr>
              <a:t>and Universal Travel Power Adapter.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And potentially an extra battery pack for recharging if no power outlet  </a:t>
            </a:r>
          </a:p>
        </p:txBody>
      </p:sp>
      <p:pic>
        <p:nvPicPr>
          <p:cNvPr id="11" name="Picture 10">
            <a:extLst>
              <a:ext uri="{FF2B5EF4-FFF2-40B4-BE49-F238E27FC236}">
                <a16:creationId xmlns:a16="http://schemas.microsoft.com/office/drawing/2014/main" id="{FC9058E6-EC2F-2189-9637-42D1E190CEF4}"/>
              </a:ext>
            </a:extLst>
          </p:cNvPr>
          <p:cNvPicPr>
            <a:picLocks noChangeAspect="1"/>
          </p:cNvPicPr>
          <p:nvPr/>
        </p:nvPicPr>
        <p:blipFill>
          <a:blip r:embed="rId4"/>
          <a:stretch>
            <a:fillRect/>
          </a:stretch>
        </p:blipFill>
        <p:spPr>
          <a:xfrm>
            <a:off x="3922837" y="3476162"/>
            <a:ext cx="3296110" cy="2848373"/>
          </a:xfrm>
          <a:prstGeom prst="rect">
            <a:avLst/>
          </a:prstGeom>
        </p:spPr>
      </p:pic>
    </p:spTree>
    <p:extLst>
      <p:ext uri="{BB962C8B-B14F-4D97-AF65-F5344CB8AC3E}">
        <p14:creationId xmlns:p14="http://schemas.microsoft.com/office/powerpoint/2010/main" val="55370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E4B-AC16-2AB5-2BFB-47BEE9AE63F0}"/>
              </a:ext>
            </a:extLst>
          </p:cNvPr>
          <p:cNvSpPr>
            <a:spLocks noGrp="1"/>
          </p:cNvSpPr>
          <p:nvPr>
            <p:ph type="title"/>
          </p:nvPr>
        </p:nvSpPr>
        <p:spPr/>
        <p:txBody>
          <a:bodyPr/>
          <a:lstStyle/>
          <a:p>
            <a:r>
              <a:rPr lang="en-US" dirty="0"/>
              <a:t>Jobs To Be Done – </a:t>
            </a:r>
            <a:r>
              <a:rPr lang="en-US" dirty="0" err="1"/>
              <a:t>Kimos</a:t>
            </a:r>
            <a:r>
              <a:rPr lang="en-US" dirty="0"/>
              <a:t> </a:t>
            </a:r>
          </a:p>
        </p:txBody>
      </p:sp>
      <p:sp>
        <p:nvSpPr>
          <p:cNvPr id="3" name="Text Placeholder 2">
            <a:extLst>
              <a:ext uri="{FF2B5EF4-FFF2-40B4-BE49-F238E27FC236}">
                <a16:creationId xmlns:a16="http://schemas.microsoft.com/office/drawing/2014/main" id="{2BD8C2CB-6204-05A5-4059-446E6D03208D}"/>
              </a:ext>
            </a:extLst>
          </p:cNvPr>
          <p:cNvSpPr>
            <a:spLocks noGrp="1"/>
          </p:cNvSpPr>
          <p:nvPr>
            <p:ph type="body" idx="1"/>
          </p:nvPr>
        </p:nvSpPr>
        <p:spPr>
          <a:xfrm>
            <a:off x="944077" y="1359230"/>
            <a:ext cx="10303847" cy="4616648"/>
          </a:xfrm>
        </p:spPr>
        <p:txBody>
          <a:bodyPr/>
          <a:lstStyle/>
          <a:p>
            <a:r>
              <a:rPr lang="en-US" sz="3200" dirty="0"/>
              <a:t>Other potential markets for </a:t>
            </a:r>
            <a:r>
              <a:rPr lang="en-US" sz="3200" dirty="0" err="1"/>
              <a:t>Kimos</a:t>
            </a:r>
            <a:endParaRPr lang="en-US" sz="3200" dirty="0"/>
          </a:p>
          <a:p>
            <a:r>
              <a:rPr lang="en-US" sz="3200" dirty="0"/>
              <a:t>Analyze the 4 dimensions, for each of them, and the impact they will have on the product, pricing and marketing </a:t>
            </a:r>
            <a:br>
              <a:rPr lang="en-US" sz="3200" dirty="0"/>
            </a:br>
            <a:endParaRPr lang="en-US" sz="3200" dirty="0"/>
          </a:p>
          <a:p>
            <a:pPr lvl="1"/>
            <a:r>
              <a:rPr lang="en-US" sz="2800" dirty="0"/>
              <a:t>Truck drivers</a:t>
            </a:r>
          </a:p>
          <a:p>
            <a:pPr lvl="1"/>
            <a:r>
              <a:rPr lang="en-US" sz="2800" dirty="0"/>
              <a:t>Mountain bike riders</a:t>
            </a:r>
          </a:p>
          <a:p>
            <a:pPr lvl="1"/>
            <a:r>
              <a:rPr lang="en-US" sz="2800" dirty="0"/>
              <a:t>Skiers </a:t>
            </a:r>
          </a:p>
          <a:p>
            <a:pPr lvl="1"/>
            <a:r>
              <a:rPr lang="en-US" sz="2800" dirty="0"/>
              <a:t>Soldiers </a:t>
            </a:r>
          </a:p>
          <a:p>
            <a:endParaRPr lang="en-US" dirty="0"/>
          </a:p>
        </p:txBody>
      </p:sp>
      <p:sp>
        <p:nvSpPr>
          <p:cNvPr id="4" name="Footer Placeholder 3">
            <a:extLst>
              <a:ext uri="{FF2B5EF4-FFF2-40B4-BE49-F238E27FC236}">
                <a16:creationId xmlns:a16="http://schemas.microsoft.com/office/drawing/2014/main" id="{64773318-05DC-ECB0-3748-B25B0EEF590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8301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E4B-AC16-2AB5-2BFB-47BEE9AE63F0}"/>
              </a:ext>
            </a:extLst>
          </p:cNvPr>
          <p:cNvSpPr>
            <a:spLocks noGrp="1"/>
          </p:cNvSpPr>
          <p:nvPr>
            <p:ph type="title"/>
          </p:nvPr>
        </p:nvSpPr>
        <p:spPr/>
        <p:txBody>
          <a:bodyPr/>
          <a:lstStyle/>
          <a:p>
            <a:r>
              <a:rPr lang="en-US" dirty="0"/>
              <a:t>Jobs To Be Done – and Innovation </a:t>
            </a:r>
          </a:p>
        </p:txBody>
      </p:sp>
      <p:sp>
        <p:nvSpPr>
          <p:cNvPr id="3" name="Text Placeholder 2">
            <a:extLst>
              <a:ext uri="{FF2B5EF4-FFF2-40B4-BE49-F238E27FC236}">
                <a16:creationId xmlns:a16="http://schemas.microsoft.com/office/drawing/2014/main" id="{2BD8C2CB-6204-05A5-4059-446E6D03208D}"/>
              </a:ext>
            </a:extLst>
          </p:cNvPr>
          <p:cNvSpPr>
            <a:spLocks noGrp="1"/>
          </p:cNvSpPr>
          <p:nvPr>
            <p:ph type="body" idx="1"/>
          </p:nvPr>
        </p:nvSpPr>
        <p:spPr>
          <a:xfrm>
            <a:off x="944077" y="1214851"/>
            <a:ext cx="10582176" cy="5539978"/>
          </a:xfrm>
        </p:spPr>
        <p:txBody>
          <a:bodyPr/>
          <a:lstStyle/>
          <a:p>
            <a:pPr marL="0" indent="0">
              <a:buNone/>
            </a:pPr>
            <a:r>
              <a:rPr lang="en-US" dirty="0"/>
              <a:t>Does a company need to develop a new disruptive technology in order to build a fast growing, profitable, successful company?</a:t>
            </a:r>
          </a:p>
          <a:p>
            <a:pPr marL="0" indent="0">
              <a:buNone/>
            </a:pPr>
            <a:endParaRPr lang="en-US" dirty="0"/>
          </a:p>
          <a:p>
            <a:pPr marL="0" indent="0">
              <a:buNone/>
            </a:pPr>
            <a:r>
              <a:rPr lang="en-US" dirty="0"/>
              <a:t>What made the following companies so successful? </a:t>
            </a:r>
          </a:p>
          <a:p>
            <a:pPr lvl="1"/>
            <a:r>
              <a:rPr lang="en-US" sz="2800" dirty="0"/>
              <a:t>Microsoft (IBM PC) </a:t>
            </a:r>
          </a:p>
          <a:p>
            <a:pPr lvl="1"/>
            <a:r>
              <a:rPr lang="en-US" sz="2800" dirty="0"/>
              <a:t>Apple (iPod) </a:t>
            </a:r>
          </a:p>
          <a:p>
            <a:pPr lvl="1"/>
            <a:r>
              <a:rPr lang="en-US" sz="2800" dirty="0"/>
              <a:t>Meta (Facebook) </a:t>
            </a:r>
          </a:p>
          <a:p>
            <a:pPr lvl="1"/>
            <a:r>
              <a:rPr lang="en-US" sz="2800" dirty="0"/>
              <a:t>X (Twitter) </a:t>
            </a:r>
          </a:p>
          <a:p>
            <a:pPr lvl="1"/>
            <a:r>
              <a:rPr lang="en-US" sz="2800" dirty="0"/>
              <a:t>Amazon</a:t>
            </a:r>
          </a:p>
          <a:p>
            <a:pPr lvl="1"/>
            <a:r>
              <a:rPr lang="en-US" sz="2800" dirty="0"/>
              <a:t>Nvidia (Vector processor) </a:t>
            </a:r>
          </a:p>
          <a:p>
            <a:pPr lvl="1"/>
            <a:r>
              <a:rPr lang="en-US" sz="2800" dirty="0"/>
              <a:t>Salesforce </a:t>
            </a:r>
          </a:p>
          <a:p>
            <a:pPr lvl="1"/>
            <a:r>
              <a:rPr lang="en-US" sz="2800" dirty="0"/>
              <a:t>Oracle, LinkedIn, </a:t>
            </a:r>
            <a:r>
              <a:rPr lang="en-US" sz="2800" dirty="0" err="1"/>
              <a:t>AirBnB</a:t>
            </a:r>
            <a:r>
              <a:rPr lang="en-US" sz="2800" dirty="0"/>
              <a:t>, Waze, ….</a:t>
            </a:r>
          </a:p>
          <a:p>
            <a:pPr lvl="1"/>
            <a:endParaRPr lang="en-US" dirty="0"/>
          </a:p>
        </p:txBody>
      </p:sp>
      <p:sp>
        <p:nvSpPr>
          <p:cNvPr id="4" name="Footer Placeholder 3">
            <a:extLst>
              <a:ext uri="{FF2B5EF4-FFF2-40B4-BE49-F238E27FC236}">
                <a16:creationId xmlns:a16="http://schemas.microsoft.com/office/drawing/2014/main" id="{64773318-05DC-ECB0-3748-B25B0EEF590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0440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E4B-AC16-2AB5-2BFB-47BEE9AE63F0}"/>
              </a:ext>
            </a:extLst>
          </p:cNvPr>
          <p:cNvSpPr>
            <a:spLocks noGrp="1"/>
          </p:cNvSpPr>
          <p:nvPr>
            <p:ph type="title"/>
          </p:nvPr>
        </p:nvSpPr>
        <p:spPr/>
        <p:txBody>
          <a:bodyPr/>
          <a:lstStyle/>
          <a:p>
            <a:r>
              <a:rPr lang="en-US" dirty="0"/>
              <a:t>Jobs To Be Done – Enablers and Innovation </a:t>
            </a:r>
          </a:p>
        </p:txBody>
      </p:sp>
      <p:sp>
        <p:nvSpPr>
          <p:cNvPr id="3" name="Text Placeholder 2">
            <a:extLst>
              <a:ext uri="{FF2B5EF4-FFF2-40B4-BE49-F238E27FC236}">
                <a16:creationId xmlns:a16="http://schemas.microsoft.com/office/drawing/2014/main" id="{2BD8C2CB-6204-05A5-4059-446E6D03208D}"/>
              </a:ext>
            </a:extLst>
          </p:cNvPr>
          <p:cNvSpPr>
            <a:spLocks noGrp="1"/>
          </p:cNvSpPr>
          <p:nvPr>
            <p:ph type="body" idx="1"/>
          </p:nvPr>
        </p:nvSpPr>
        <p:spPr>
          <a:xfrm>
            <a:off x="944077" y="1214851"/>
            <a:ext cx="10582176" cy="4739759"/>
          </a:xfrm>
        </p:spPr>
        <p:txBody>
          <a:bodyPr/>
          <a:lstStyle/>
          <a:p>
            <a:pPr marL="0" indent="0">
              <a:buNone/>
            </a:pPr>
            <a:r>
              <a:rPr lang="en-US" dirty="0"/>
              <a:t>Does a company need to develop a new disruptive technology in order to build a fast growing, profitable, successful company?</a:t>
            </a:r>
          </a:p>
          <a:p>
            <a:pPr marL="0" indent="0">
              <a:buNone/>
            </a:pPr>
            <a:endParaRPr lang="en-US" dirty="0"/>
          </a:p>
          <a:p>
            <a:pPr marL="0" indent="0">
              <a:buNone/>
            </a:pPr>
            <a:r>
              <a:rPr lang="en-US" dirty="0"/>
              <a:t>Jobs To Be Done, combined with so many new technologies, offer plenty of opportunities to improve existing processes</a:t>
            </a:r>
          </a:p>
          <a:p>
            <a:pPr marL="0" indent="0">
              <a:buNone/>
            </a:pPr>
            <a:r>
              <a:rPr lang="en-US" dirty="0"/>
              <a:t> </a:t>
            </a:r>
          </a:p>
          <a:p>
            <a:pPr marL="0" indent="0">
              <a:buNone/>
            </a:pPr>
            <a:r>
              <a:rPr lang="en-US" dirty="0"/>
              <a:t>A partial list of recent enablers </a:t>
            </a:r>
          </a:p>
          <a:p>
            <a:r>
              <a:rPr lang="en-US" dirty="0"/>
              <a:t>Speech to text </a:t>
            </a:r>
          </a:p>
          <a:p>
            <a:r>
              <a:rPr lang="en-US" dirty="0"/>
              <a:t>Translation </a:t>
            </a:r>
          </a:p>
          <a:p>
            <a:r>
              <a:rPr lang="en-US" dirty="0"/>
              <a:t>Face recognition </a:t>
            </a:r>
          </a:p>
          <a:p>
            <a:r>
              <a:rPr lang="en-US" dirty="0"/>
              <a:t>Picture recognition </a:t>
            </a:r>
          </a:p>
        </p:txBody>
      </p:sp>
      <p:sp>
        <p:nvSpPr>
          <p:cNvPr id="4" name="Footer Placeholder 3">
            <a:extLst>
              <a:ext uri="{FF2B5EF4-FFF2-40B4-BE49-F238E27FC236}">
                <a16:creationId xmlns:a16="http://schemas.microsoft.com/office/drawing/2014/main" id="{64773318-05DC-ECB0-3748-B25B0EEF590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5956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E4B-AC16-2AB5-2BFB-47BEE9AE63F0}"/>
              </a:ext>
            </a:extLst>
          </p:cNvPr>
          <p:cNvSpPr>
            <a:spLocks noGrp="1"/>
          </p:cNvSpPr>
          <p:nvPr>
            <p:ph type="title"/>
          </p:nvPr>
        </p:nvSpPr>
        <p:spPr/>
        <p:txBody>
          <a:bodyPr/>
          <a:lstStyle/>
          <a:p>
            <a:r>
              <a:rPr lang="en-US" dirty="0"/>
              <a:t>Jobs To Be Done – Enablers and Innovation </a:t>
            </a:r>
          </a:p>
        </p:txBody>
      </p:sp>
      <p:sp>
        <p:nvSpPr>
          <p:cNvPr id="3" name="Text Placeholder 2">
            <a:extLst>
              <a:ext uri="{FF2B5EF4-FFF2-40B4-BE49-F238E27FC236}">
                <a16:creationId xmlns:a16="http://schemas.microsoft.com/office/drawing/2014/main" id="{2BD8C2CB-6204-05A5-4059-446E6D03208D}"/>
              </a:ext>
            </a:extLst>
          </p:cNvPr>
          <p:cNvSpPr>
            <a:spLocks noGrp="1"/>
          </p:cNvSpPr>
          <p:nvPr>
            <p:ph type="body" idx="1"/>
          </p:nvPr>
        </p:nvSpPr>
        <p:spPr>
          <a:xfrm>
            <a:off x="944077" y="1214851"/>
            <a:ext cx="10582176" cy="4493538"/>
          </a:xfrm>
        </p:spPr>
        <p:txBody>
          <a:bodyPr/>
          <a:lstStyle/>
          <a:p>
            <a:pPr marL="0" indent="0">
              <a:buNone/>
            </a:pPr>
            <a:r>
              <a:rPr lang="en-US" dirty="0"/>
              <a:t> A partial list of recent enablers – Continued </a:t>
            </a:r>
          </a:p>
          <a:p>
            <a:pPr marL="0" indent="0">
              <a:buNone/>
            </a:pPr>
            <a:endParaRPr lang="en-US" dirty="0"/>
          </a:p>
          <a:p>
            <a:r>
              <a:rPr lang="en-US" dirty="0"/>
              <a:t>ChatGPT </a:t>
            </a:r>
            <a:endParaRPr lang="en-US" kern="100" dirty="0"/>
          </a:p>
          <a:p>
            <a:pPr lvl="1"/>
            <a:r>
              <a:rPr lang="en-US" kern="100" dirty="0">
                <a:ea typeface="Aptos" panose="020B0004020202020204" pitchFamily="34" charset="0"/>
              </a:rPr>
              <a:t>Enables high quality verbal man machine dialog – talk to your TV</a:t>
            </a:r>
          </a:p>
          <a:p>
            <a:pPr lvl="1"/>
            <a:r>
              <a:rPr lang="en-US" kern="100" dirty="0">
                <a:ea typeface="Aptos" panose="020B0004020202020204" pitchFamily="34" charset="0"/>
              </a:rPr>
              <a:t>High quality data extraction from free text and forms – for example, extracting information from office rental agreements, medical records</a:t>
            </a:r>
            <a:br>
              <a:rPr lang="en-US" kern="100" dirty="0">
                <a:ea typeface="Aptos" panose="020B0004020202020204" pitchFamily="34" charset="0"/>
              </a:rPr>
            </a:br>
            <a:endParaRPr lang="en-US" kern="100" dirty="0">
              <a:ea typeface="Aptos" panose="020B0004020202020204" pitchFamily="34" charset="0"/>
            </a:endParaRPr>
          </a:p>
          <a:p>
            <a:r>
              <a:rPr lang="en-US" kern="100" dirty="0"/>
              <a:t>3D printing </a:t>
            </a:r>
            <a:br>
              <a:rPr lang="en-US" kern="100" dirty="0"/>
            </a:br>
            <a:endParaRPr lang="en-US" kern="100" dirty="0"/>
          </a:p>
          <a:p>
            <a:r>
              <a:rPr lang="en-US" kern="100" dirty="0"/>
              <a:t>Drones – surveillance of building permit compliance in cities  </a:t>
            </a:r>
            <a:br>
              <a:rPr lang="en-US" kern="100" dirty="0"/>
            </a:br>
            <a:endParaRPr lang="en-US" dirty="0"/>
          </a:p>
        </p:txBody>
      </p:sp>
      <p:sp>
        <p:nvSpPr>
          <p:cNvPr id="4" name="Footer Placeholder 3">
            <a:extLst>
              <a:ext uri="{FF2B5EF4-FFF2-40B4-BE49-F238E27FC236}">
                <a16:creationId xmlns:a16="http://schemas.microsoft.com/office/drawing/2014/main" id="{64773318-05DC-ECB0-3748-B25B0EEF590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09045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ctrTitle"/>
          </p:nvPr>
        </p:nvSpPr>
        <p:spPr>
          <a:prstGeom prst="rect">
            <a:avLst/>
          </a:prstGeom>
        </p:spPr>
        <p:txBody>
          <a:bodyPr vert="horz" wrap="square" lIns="0" tIns="10012" rIns="0" bIns="0" rtlCol="0">
            <a:spAutoFit/>
          </a:bodyPr>
          <a:lstStyle/>
          <a:p>
            <a:pPr marL="7701">
              <a:spcBef>
                <a:spcPts val="79"/>
              </a:spcBef>
            </a:pPr>
            <a:r>
              <a:rPr dirty="0"/>
              <a:t>SmartUp</a:t>
            </a:r>
            <a:r>
              <a:rPr spc="3" dirty="0"/>
              <a:t> </a:t>
            </a:r>
            <a:r>
              <a:rPr spc="-6" dirty="0"/>
              <a:t>Academy</a:t>
            </a:r>
          </a:p>
        </p:txBody>
      </p:sp>
      <p:sp>
        <p:nvSpPr>
          <p:cNvPr id="5" name="object 5"/>
          <p:cNvSpPr txBox="1"/>
          <p:nvPr/>
        </p:nvSpPr>
        <p:spPr>
          <a:xfrm>
            <a:off x="945159" y="1840494"/>
            <a:ext cx="8755045" cy="869162"/>
          </a:xfrm>
          <a:prstGeom prst="rect">
            <a:avLst/>
          </a:prstGeom>
        </p:spPr>
        <p:txBody>
          <a:bodyPr vert="horz" wrap="square" lIns="0" tIns="7316" rIns="0" bIns="0" rtlCol="0">
            <a:spAutoFit/>
          </a:bodyPr>
          <a:lstStyle/>
          <a:p>
            <a:pPr marL="7701" marR="3081" lvl="0" indent="0" algn="l" defTabSz="554492" rtl="0" eaLnBrk="1" fontAlgn="auto" latinLnBrk="0" hangingPunct="1">
              <a:lnSpc>
                <a:spcPct val="100499"/>
              </a:lnSpc>
              <a:spcBef>
                <a:spcPts val="58"/>
              </a:spcBef>
              <a:spcAft>
                <a:spcPts val="0"/>
              </a:spcAft>
              <a:buClrTx/>
              <a:buSzTx/>
              <a:buFontTx/>
              <a:buNone/>
              <a:tabLst/>
              <a:defRPr/>
            </a:pP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A</a:t>
            </a:r>
            <a:r>
              <a:rPr kumimoji="0" sz="2800" b="0" i="0" u="none" strike="noStrike" kern="0" cap="none" spc="-15"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program</a:t>
            </a:r>
            <a:r>
              <a:rPr kumimoji="0" sz="2800" b="0" i="0" u="none" strike="noStrike" kern="0" cap="none" spc="-12"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to</a:t>
            </a:r>
            <a:r>
              <a:rPr kumimoji="0" sz="2800" b="0" i="0" u="none" strike="noStrike" kern="0" cap="none" spc="-12"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teach</a:t>
            </a:r>
            <a:r>
              <a:rPr kumimoji="0" sz="2800" b="0" i="0" u="none" strike="noStrike" kern="0" cap="none" spc="-12"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the</a:t>
            </a:r>
            <a:r>
              <a:rPr kumimoji="0" sz="2800" b="0" i="0" u="none" strike="noStrike" kern="0" cap="none" spc="-12"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1" i="0" u="none" strike="noStrike" kern="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profession</a:t>
            </a:r>
            <a:r>
              <a:rPr kumimoji="0" sz="2800" b="0" i="0" u="none" strike="noStrike" kern="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of</a:t>
            </a:r>
            <a:r>
              <a:rPr kumimoji="0" sz="2800" b="0" i="0" u="none" strike="noStrike" kern="0" cap="none" spc="-3"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building</a:t>
            </a: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s</a:t>
            </a:r>
            <a:r>
              <a:rPr kumimoji="0"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uccessful</a:t>
            </a:r>
            <a:r>
              <a:rPr kumimoji="0" sz="2800" b="0" i="0" u="none" strike="noStrike" kern="0" cap="none" spc="-3"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r>
              <a:rPr kumimoji="0" sz="2800" b="0" i="0" u="none" strike="noStrike" kern="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companies</a:t>
            </a:r>
            <a:r>
              <a:rPr kumimoji="0" lang="en-US" sz="2800" b="0" i="0" u="none" strike="noStrike" kern="0" cap="none" spc="-6"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(…work in progress) </a:t>
            </a:r>
            <a:endParaRPr kumimoji="0" sz="2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1F985446-98E1-4E23-ACD8-139EE917C25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927" t="23526" r="18584" b="2735"/>
          <a:stretch/>
        </p:blipFill>
        <p:spPr>
          <a:xfrm>
            <a:off x="7866341" y="3249576"/>
            <a:ext cx="4325659" cy="293349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557117BC-BB25-4361-A55A-BB9FE9E2593B}"/>
              </a:ext>
            </a:extLst>
          </p:cNvPr>
          <p:cNvPicPr>
            <a:picLocks noChangeAspect="1"/>
          </p:cNvPicPr>
          <p:nvPr/>
        </p:nvPicPr>
        <p:blipFill>
          <a:blip r:embed="rId3"/>
          <a:stretch>
            <a:fillRect/>
          </a:stretch>
        </p:blipFill>
        <p:spPr>
          <a:xfrm>
            <a:off x="965791" y="1591344"/>
            <a:ext cx="5682197" cy="44363"/>
          </a:xfrm>
          <a:prstGeom prst="rect">
            <a:avLst/>
          </a:prstGeom>
        </p:spPr>
      </p:pic>
      <p:sp>
        <p:nvSpPr>
          <p:cNvPr id="2" name="TextBox 1">
            <a:extLst>
              <a:ext uri="{FF2B5EF4-FFF2-40B4-BE49-F238E27FC236}">
                <a16:creationId xmlns:a16="http://schemas.microsoft.com/office/drawing/2014/main" id="{F26035A3-ED03-A77E-EDDD-2FB42226409D}"/>
              </a:ext>
            </a:extLst>
          </p:cNvPr>
          <p:cNvSpPr txBox="1"/>
          <p:nvPr/>
        </p:nvSpPr>
        <p:spPr>
          <a:xfrm>
            <a:off x="944798" y="2760119"/>
            <a:ext cx="6651812" cy="36734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The Foundations Course </a:t>
            </a:r>
            <a:b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br>
            <a:endParaRPr kumimoji="0" lang="en-US" sz="11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three pillars for a successful company:</a:t>
            </a:r>
            <a:b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US"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Profitable </a:t>
            </a: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Fast growing</a:t>
            </a:r>
          </a:p>
          <a:p>
            <a:pPr marL="1200150" marR="0" lvl="2"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2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Modest investment</a:t>
            </a:r>
            <a:br>
              <a:rPr kumimoji="0" lang="en-US" sz="24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US" sz="11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Workshops – S</a:t>
            </a:r>
            <a:r>
              <a:rPr kumimoji="0" lang="en-US" sz="2800" b="0" i="0" u="none" strike="noStrike" kern="0" cap="none" spc="0" normalizeH="0" baseline="0" noProof="0" dirty="0" err="1">
                <a:ln>
                  <a:noFill/>
                </a:ln>
                <a:solidFill>
                  <a:srgbClr val="000032"/>
                </a:solidFill>
                <a:effectLst/>
                <a:uLnTx/>
                <a:uFillTx/>
                <a:latin typeface="Arial" panose="020B0604020202020204" pitchFamily="34" charset="0"/>
                <a:ea typeface="+mn-ea"/>
                <a:cs typeface="Arial" panose="020B0604020202020204" pitchFamily="34" charset="0"/>
              </a:rPr>
              <a:t>pecific</a:t>
            </a: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S</a:t>
            </a:r>
            <a:r>
              <a:rPr kumimoji="0" lang="en-US" sz="2800" b="0" i="0" u="none" strike="noStrike" kern="0" cap="none" spc="0" normalizeH="0" baseline="0" noProof="0" dirty="0" err="1">
                <a:ln>
                  <a:noFill/>
                </a:ln>
                <a:solidFill>
                  <a:srgbClr val="000032"/>
                </a:solidFill>
                <a:effectLst/>
                <a:uLnTx/>
                <a:uFillTx/>
                <a:latin typeface="Arial" panose="020B0604020202020204" pitchFamily="34" charset="0"/>
                <a:ea typeface="+mn-ea"/>
                <a:cs typeface="Arial" panose="020B0604020202020204" pitchFamily="34" charset="0"/>
              </a:rPr>
              <a:t>ubjects</a:t>
            </a:r>
            <a: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 </a:t>
            </a:r>
            <a:br>
              <a:rPr kumimoji="0" lang="en-US" sz="28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br>
            <a:endParaRPr kumimoji="0" lang="en-US" sz="1200" b="0"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000032"/>
                </a:solidFill>
                <a:effectLst/>
                <a:uLnTx/>
                <a:uFillTx/>
                <a:latin typeface="Arial" panose="020B0604020202020204" pitchFamily="34" charset="0"/>
                <a:ea typeface="+mn-ea"/>
                <a:cs typeface="Arial" panose="020B0604020202020204" pitchFamily="34" charset="0"/>
              </a:rPr>
              <a:t>4-5 years Residency Program </a:t>
            </a:r>
          </a:p>
        </p:txBody>
      </p:sp>
      <p:sp>
        <p:nvSpPr>
          <p:cNvPr id="6" name="Footer Placeholder 5">
            <a:extLst>
              <a:ext uri="{FF2B5EF4-FFF2-40B4-BE49-F238E27FC236}">
                <a16:creationId xmlns:a16="http://schemas.microsoft.com/office/drawing/2014/main" id="{7B49455C-CC09-61DA-3930-4E820387E5D7}"/>
              </a:ext>
            </a:extLst>
          </p:cNvPr>
          <p:cNvSpPr>
            <a:spLocks noGrp="1"/>
          </p:cNvSpPr>
          <p:nvPr>
            <p:ph type="ftr" sz="quarter" idx="5"/>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pic>
        <p:nvPicPr>
          <p:cNvPr id="3" name="Picture 2">
            <a:extLst>
              <a:ext uri="{FF2B5EF4-FFF2-40B4-BE49-F238E27FC236}">
                <a16:creationId xmlns:a16="http://schemas.microsoft.com/office/drawing/2014/main" id="{1CEBD5D0-E921-5251-BF6F-3469912456EC}"/>
              </a:ext>
            </a:extLst>
          </p:cNvPr>
          <p:cNvPicPr>
            <a:picLocks noChangeAspect="1"/>
          </p:cNvPicPr>
          <p:nvPr/>
        </p:nvPicPr>
        <p:blipFill>
          <a:blip r:embed="rId4"/>
          <a:stretch>
            <a:fillRect/>
          </a:stretch>
        </p:blipFill>
        <p:spPr>
          <a:xfrm>
            <a:off x="10463645" y="236448"/>
            <a:ext cx="1507845" cy="430812"/>
          </a:xfrm>
          <a:prstGeom prst="rect">
            <a:avLst/>
          </a:prstGeom>
        </p:spPr>
      </p:pic>
    </p:spTree>
    <p:extLst>
      <p:ext uri="{BB962C8B-B14F-4D97-AF65-F5344CB8AC3E}">
        <p14:creationId xmlns:p14="http://schemas.microsoft.com/office/powerpoint/2010/main" val="192116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 fill="hold"/>
                                        <p:tgtEl>
                                          <p:spTgt spid="7"/>
                                        </p:tgtEl>
                                        <p:attrNameLst>
                                          <p:attrName>ppt_x</p:attrName>
                                        </p:attrNameLst>
                                      </p:cBhvr>
                                      <p:tavLst>
                                        <p:tav tm="0">
                                          <p:val>
                                            <p:strVal val="0-#ppt_w/2"/>
                                          </p:val>
                                        </p:tav>
                                        <p:tav tm="100000">
                                          <p:val>
                                            <p:strVal val="#ppt_x"/>
                                          </p:val>
                                        </p:tav>
                                      </p:tavLst>
                                    </p:anim>
                                    <p:anim calcmode="lin" valueType="num">
                                      <p:cBhvr additive="base">
                                        <p:cTn id="12" dur="100" fill="hold"/>
                                        <p:tgtEl>
                                          <p:spTgt spid="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E4B-AC16-2AB5-2BFB-47BEE9AE63F0}"/>
              </a:ext>
            </a:extLst>
          </p:cNvPr>
          <p:cNvSpPr>
            <a:spLocks noGrp="1"/>
          </p:cNvSpPr>
          <p:nvPr>
            <p:ph type="title"/>
          </p:nvPr>
        </p:nvSpPr>
        <p:spPr/>
        <p:txBody>
          <a:bodyPr/>
          <a:lstStyle/>
          <a:p>
            <a:r>
              <a:rPr lang="en-US" dirty="0"/>
              <a:t>The END – See you next time </a:t>
            </a:r>
            <a:r>
              <a:rPr lang="en-US" dirty="0">
                <a:sym typeface="Wingdings" panose="05000000000000000000" pitchFamily="2" charset="2"/>
              </a:rPr>
              <a:t> </a:t>
            </a:r>
            <a:endParaRPr lang="en-US" dirty="0"/>
          </a:p>
        </p:txBody>
      </p:sp>
      <p:sp>
        <p:nvSpPr>
          <p:cNvPr id="3" name="Text Placeholder 2">
            <a:extLst>
              <a:ext uri="{FF2B5EF4-FFF2-40B4-BE49-F238E27FC236}">
                <a16:creationId xmlns:a16="http://schemas.microsoft.com/office/drawing/2014/main" id="{2BD8C2CB-6204-05A5-4059-446E6D03208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4773318-05DC-ECB0-3748-B25B0EEF590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41930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2204-F2A2-4D78-A7AD-159343F1DE27}"/>
              </a:ext>
            </a:extLst>
          </p:cNvPr>
          <p:cNvSpPr>
            <a:spLocks noGrp="1"/>
          </p:cNvSpPr>
          <p:nvPr>
            <p:ph type="title"/>
          </p:nvPr>
        </p:nvSpPr>
        <p:spPr>
          <a:xfrm>
            <a:off x="944077" y="433468"/>
            <a:ext cx="10704132" cy="573875"/>
          </a:xfrm>
        </p:spPr>
        <p:txBody>
          <a:bodyPr/>
          <a:lstStyle/>
          <a:p>
            <a:r>
              <a:rPr lang="en-US" dirty="0"/>
              <a:t>The SmartUp Business Model - Successful Companies </a:t>
            </a:r>
          </a:p>
        </p:txBody>
      </p:sp>
      <p:sp>
        <p:nvSpPr>
          <p:cNvPr id="3" name="Text Placeholder 2">
            <a:extLst>
              <a:ext uri="{FF2B5EF4-FFF2-40B4-BE49-F238E27FC236}">
                <a16:creationId xmlns:a16="http://schemas.microsoft.com/office/drawing/2014/main" id="{33081B91-B461-457B-BFD8-44F235FB9CE1}"/>
              </a:ext>
            </a:extLst>
          </p:cNvPr>
          <p:cNvSpPr>
            <a:spLocks noGrp="1"/>
          </p:cNvSpPr>
          <p:nvPr>
            <p:ph type="body" idx="1"/>
          </p:nvPr>
        </p:nvSpPr>
        <p:spPr>
          <a:xfrm>
            <a:off x="944076" y="1275228"/>
            <a:ext cx="10303847" cy="5198603"/>
          </a:xfrm>
        </p:spPr>
        <p:txBody>
          <a:bodyPr/>
          <a:lstStyle/>
          <a:p>
            <a:pPr marL="0" indent="0" algn="l" rtl="0">
              <a:lnSpc>
                <a:spcPct val="107000"/>
              </a:lnSpc>
              <a:buNone/>
              <a:defRPr/>
            </a:pPr>
            <a:r>
              <a:rPr lang="en-US" sz="3200" kern="100" dirty="0">
                <a:solidFill>
                  <a:prstClr val="black"/>
                </a:solidFill>
                <a:ea typeface="Calibri" panose="020F0502020204030204" pitchFamily="34" charset="0"/>
              </a:rPr>
              <a:t>The three </a:t>
            </a:r>
            <a:r>
              <a:rPr lang="en-US" sz="3200" b="1" kern="100" dirty="0">
                <a:solidFill>
                  <a:prstClr val="black"/>
                </a:solidFill>
                <a:ea typeface="Calibri" panose="020F0502020204030204" pitchFamily="34" charset="0"/>
              </a:rPr>
              <a:t>pillars</a:t>
            </a:r>
            <a:r>
              <a:rPr lang="en-US" sz="3200" kern="100" dirty="0">
                <a:solidFill>
                  <a:prstClr val="black"/>
                </a:solidFill>
                <a:ea typeface="Calibri" panose="020F0502020204030204" pitchFamily="34" charset="0"/>
              </a:rPr>
              <a:t> of a successful company, and how they are measured:</a:t>
            </a:r>
            <a:br>
              <a:rPr lang="en-US" sz="3200" kern="100" dirty="0">
                <a:solidFill>
                  <a:prstClr val="black"/>
                </a:solidFill>
                <a:ea typeface="Calibri" panose="020F0502020204030204" pitchFamily="34" charset="0"/>
              </a:rPr>
            </a:br>
            <a:endParaRPr lang="en-US" sz="1400" kern="100" dirty="0">
              <a:solidFill>
                <a:prstClr val="black"/>
              </a:solidFill>
              <a:ea typeface="Calibri" panose="020F0502020204030204" pitchFamily="34" charset="0"/>
            </a:endParaRPr>
          </a:p>
          <a:p>
            <a:pPr marL="971550" lvl="1" indent="-514350" algn="l" rtl="0">
              <a:lnSpc>
                <a:spcPct val="107000"/>
              </a:lnSpc>
              <a:spcAft>
                <a:spcPts val="1200"/>
              </a:spcAft>
              <a:buFont typeface="+mj-lt"/>
              <a:buAutoNum type="arabicPeriod"/>
              <a:defRPr/>
            </a:pPr>
            <a:r>
              <a:rPr lang="en-US" sz="3200" b="1" kern="100" dirty="0">
                <a:solidFill>
                  <a:prstClr val="black"/>
                </a:solidFill>
                <a:ea typeface="Calibri" panose="020F0502020204030204" pitchFamily="34" charset="0"/>
              </a:rPr>
              <a:t>Profitable </a:t>
            </a:r>
            <a:r>
              <a:rPr lang="en-US" sz="2800" kern="100" dirty="0">
                <a:solidFill>
                  <a:prstClr val="black"/>
                </a:solidFill>
                <a:ea typeface="Calibri" panose="020F0502020204030204" pitchFamily="34" charset="0"/>
              </a:rPr>
              <a:t>- </a:t>
            </a:r>
            <a:r>
              <a:rPr lang="en-US" sz="2800" dirty="0"/>
              <a:t>How long does it take for the company to become profitable (cash generating), in months</a:t>
            </a:r>
          </a:p>
          <a:p>
            <a:pPr marL="971550" lvl="1" indent="-514350" algn="l" rtl="0">
              <a:lnSpc>
                <a:spcPct val="107000"/>
              </a:lnSpc>
              <a:spcAft>
                <a:spcPts val="1200"/>
              </a:spcAft>
              <a:buFont typeface="+mj-lt"/>
              <a:buAutoNum type="arabicPeriod"/>
              <a:defRPr/>
            </a:pPr>
            <a:r>
              <a:rPr lang="en-US" sz="3200" b="1" kern="100" dirty="0">
                <a:solidFill>
                  <a:prstClr val="black"/>
                </a:solidFill>
                <a:ea typeface="Calibri" panose="020F0502020204030204" pitchFamily="34" charset="0"/>
              </a:rPr>
              <a:t>Modest investment </a:t>
            </a:r>
            <a:r>
              <a:rPr lang="en-US" sz="2800" kern="100" dirty="0">
                <a:solidFill>
                  <a:prstClr val="black"/>
                </a:solidFill>
                <a:ea typeface="Calibri" panose="020F0502020204030204" pitchFamily="34" charset="0"/>
              </a:rPr>
              <a:t>- </a:t>
            </a:r>
            <a:r>
              <a:rPr lang="en-US" sz="2800" dirty="0"/>
              <a:t>How much money is needed before the company starts to generate cash </a:t>
            </a:r>
          </a:p>
          <a:p>
            <a:pPr marL="971550" lvl="1" indent="-514350" algn="l" rtl="0">
              <a:lnSpc>
                <a:spcPct val="107000"/>
              </a:lnSpc>
              <a:spcAft>
                <a:spcPts val="1200"/>
              </a:spcAft>
              <a:buFont typeface="+mj-lt"/>
              <a:buAutoNum type="arabicPeriod"/>
              <a:defRPr/>
            </a:pPr>
            <a:r>
              <a:rPr lang="en-US" sz="3200" b="1" kern="100" dirty="0">
                <a:solidFill>
                  <a:prstClr val="black"/>
                </a:solidFill>
                <a:ea typeface="Calibri" panose="020F0502020204030204" pitchFamily="34" charset="0"/>
              </a:rPr>
              <a:t>Fast growing </a:t>
            </a:r>
            <a:r>
              <a:rPr lang="en-US" sz="2800" kern="100" dirty="0">
                <a:solidFill>
                  <a:prstClr val="black"/>
                </a:solidFill>
                <a:ea typeface="Calibri" panose="020F0502020204030204" pitchFamily="34" charset="0"/>
              </a:rPr>
              <a:t>- </a:t>
            </a:r>
            <a:r>
              <a:rPr lang="en-US" sz="2800" dirty="0"/>
              <a:t>How long does it take to pay the investment back, in months</a:t>
            </a:r>
          </a:p>
          <a:p>
            <a:pPr marL="0" indent="0" algn="l" rtl="0">
              <a:lnSpc>
                <a:spcPct val="107000"/>
              </a:lnSpc>
              <a:spcAft>
                <a:spcPts val="1200"/>
              </a:spcAft>
              <a:buNone/>
              <a:defRPr/>
            </a:pPr>
            <a:endParaRPr lang="en-US" sz="3200" dirty="0"/>
          </a:p>
        </p:txBody>
      </p:sp>
      <p:sp>
        <p:nvSpPr>
          <p:cNvPr id="4" name="Footer Placeholder 3">
            <a:extLst>
              <a:ext uri="{FF2B5EF4-FFF2-40B4-BE49-F238E27FC236}">
                <a16:creationId xmlns:a16="http://schemas.microsoft.com/office/drawing/2014/main" id="{1430CC78-29F5-4DE4-8070-E42490461CA7}"/>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670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CE4B-AC16-2AB5-2BFB-47BEE9AE63F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BD8C2CB-6204-05A5-4059-446E6D03208D}"/>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4773318-05DC-ECB0-3748-B25B0EEF590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51759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B142-134E-4C2E-99C3-F3052482738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CFC6E54-C2A4-4EA7-95D1-4E6EC33F5C90}"/>
              </a:ext>
            </a:extLst>
          </p:cNvPr>
          <p:cNvSpPr>
            <a:spLocks noGrp="1"/>
          </p:cNvSpPr>
          <p:nvPr>
            <p:ph type="body" idx="1"/>
          </p:nvPr>
        </p:nvSpPr>
        <p:spPr>
          <a:xfrm>
            <a:off x="944077" y="1244592"/>
            <a:ext cx="10303847" cy="4308872"/>
          </a:xfrm>
        </p:spPr>
        <p:txBody>
          <a:bodyPr/>
          <a:lstStyle/>
          <a:p>
            <a:r>
              <a:rPr lang="en-US" dirty="0"/>
              <a:t>Jobs are stable over time. While products change, the underlying job remains consistent.</a:t>
            </a:r>
          </a:p>
          <a:p>
            <a:r>
              <a:rPr lang="en-US" dirty="0"/>
              <a:t>A job is solution-agnostic. Focus on the job itself, not a specific product or technology.</a:t>
            </a:r>
          </a:p>
          <a:p>
            <a:r>
              <a:rPr lang="en-US" dirty="0"/>
              <a:t>Make the job the unit of analysis. Understand the job deeply to create better solutions.</a:t>
            </a:r>
          </a:p>
          <a:p>
            <a:r>
              <a:rPr lang="en-US" dirty="0"/>
              <a:t>Instead of a “Solution looking for a problem”, focus on a “problem looking for a solution” – many times the solution is a fairly simple product, or service, or a combination. </a:t>
            </a:r>
          </a:p>
          <a:p>
            <a:endParaRPr lang="en-US" dirty="0"/>
          </a:p>
        </p:txBody>
      </p:sp>
      <p:sp>
        <p:nvSpPr>
          <p:cNvPr id="4" name="Footer Placeholder 3">
            <a:extLst>
              <a:ext uri="{FF2B5EF4-FFF2-40B4-BE49-F238E27FC236}">
                <a16:creationId xmlns:a16="http://schemas.microsoft.com/office/drawing/2014/main" id="{B9C855CA-BCD5-44EE-B59A-877E3735AE4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05163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A30C-F77D-4F77-9564-2DF5C31FA8A4}"/>
              </a:ext>
            </a:extLst>
          </p:cNvPr>
          <p:cNvSpPr>
            <a:spLocks noGrp="1"/>
          </p:cNvSpPr>
          <p:nvPr>
            <p:ph type="title"/>
          </p:nvPr>
        </p:nvSpPr>
        <p:spPr/>
        <p:txBody>
          <a:bodyPr/>
          <a:lstStyle/>
          <a:p>
            <a:r>
              <a:rPr lang="en-US" dirty="0"/>
              <a:t>What is a Business Model? </a:t>
            </a:r>
          </a:p>
        </p:txBody>
      </p:sp>
      <p:sp>
        <p:nvSpPr>
          <p:cNvPr id="3" name="Text Placeholder 2">
            <a:extLst>
              <a:ext uri="{FF2B5EF4-FFF2-40B4-BE49-F238E27FC236}">
                <a16:creationId xmlns:a16="http://schemas.microsoft.com/office/drawing/2014/main" id="{71D7CF8E-1309-4FD4-981C-726D2C228DA6}"/>
              </a:ext>
            </a:extLst>
          </p:cNvPr>
          <p:cNvSpPr>
            <a:spLocks noGrp="1"/>
          </p:cNvSpPr>
          <p:nvPr>
            <p:ph type="body" idx="1"/>
          </p:nvPr>
        </p:nvSpPr>
        <p:spPr>
          <a:xfrm>
            <a:off x="944076" y="1183788"/>
            <a:ext cx="10303847" cy="5516895"/>
          </a:xfrm>
        </p:spPr>
        <p:txBody>
          <a:bodyPr/>
          <a:lstStyle/>
          <a:p>
            <a:pPr marL="0" indent="0">
              <a:buNone/>
            </a:pPr>
            <a:r>
              <a:rPr lang="en-US" dirty="0"/>
              <a:t>In simple terms – How is your company going to make money? </a:t>
            </a:r>
          </a:p>
          <a:p>
            <a:endParaRPr lang="en-US" sz="1050" dirty="0"/>
          </a:p>
          <a:p>
            <a:pPr>
              <a:spcAft>
                <a:spcPts val="1200"/>
              </a:spcAft>
            </a:pPr>
            <a:r>
              <a:rPr lang="en-US" dirty="0"/>
              <a:t>A complex combination of many parameters, from the product or service, to customer profiles, to pricing and packaging, to costs and infrastructure, and much more </a:t>
            </a:r>
          </a:p>
          <a:p>
            <a:pPr>
              <a:spcAft>
                <a:spcPts val="1200"/>
              </a:spcAft>
            </a:pPr>
            <a:r>
              <a:rPr lang="en-US" dirty="0"/>
              <a:t>Decisions made when conceiving the Business Model are the most important decisions a company makes !!! </a:t>
            </a:r>
          </a:p>
          <a:p>
            <a:pPr>
              <a:spcAft>
                <a:spcPts val="1200"/>
              </a:spcAft>
            </a:pPr>
            <a:r>
              <a:rPr lang="en-US" dirty="0"/>
              <a:t>Building the business model is usually an iterative process of trial and error to select, adjust, and refine all parameters </a:t>
            </a:r>
          </a:p>
          <a:p>
            <a:pPr>
              <a:spcAft>
                <a:spcPts val="1200"/>
              </a:spcAft>
            </a:pPr>
            <a:r>
              <a:rPr lang="en-US" dirty="0"/>
              <a:t>Often times – a Pivot.  A major, sometimes very expensive,  reshuffle of a company’s business model </a:t>
            </a:r>
          </a:p>
          <a:p>
            <a:endParaRPr lang="en-US" dirty="0"/>
          </a:p>
        </p:txBody>
      </p:sp>
      <p:sp>
        <p:nvSpPr>
          <p:cNvPr id="4" name="Footer Placeholder 3">
            <a:extLst>
              <a:ext uri="{FF2B5EF4-FFF2-40B4-BE49-F238E27FC236}">
                <a16:creationId xmlns:a16="http://schemas.microsoft.com/office/drawing/2014/main" id="{335C7960-DCAE-4F5B-9BC7-1CE1BA5107AF}"/>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24820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A70C-EFE9-EE2A-6B75-193914DF76CE}"/>
              </a:ext>
            </a:extLst>
          </p:cNvPr>
          <p:cNvSpPr>
            <a:spLocks noGrp="1"/>
          </p:cNvSpPr>
          <p:nvPr>
            <p:ph type="title"/>
          </p:nvPr>
        </p:nvSpPr>
        <p:spPr/>
        <p:txBody>
          <a:bodyPr/>
          <a:lstStyle/>
          <a:p>
            <a:r>
              <a:rPr lang="en-US" dirty="0"/>
              <a:t>Business Model Key Questions </a:t>
            </a:r>
          </a:p>
        </p:txBody>
      </p:sp>
      <p:sp>
        <p:nvSpPr>
          <p:cNvPr id="3" name="Text Placeholder 2">
            <a:extLst>
              <a:ext uri="{FF2B5EF4-FFF2-40B4-BE49-F238E27FC236}">
                <a16:creationId xmlns:a16="http://schemas.microsoft.com/office/drawing/2014/main" id="{26EA45CD-12EA-1189-56BA-6D9E8DA1284A}"/>
              </a:ext>
            </a:extLst>
          </p:cNvPr>
          <p:cNvSpPr>
            <a:spLocks noGrp="1"/>
          </p:cNvSpPr>
          <p:nvPr>
            <p:ph type="body" idx="1"/>
          </p:nvPr>
        </p:nvSpPr>
        <p:spPr>
          <a:xfrm>
            <a:off x="944077" y="1331338"/>
            <a:ext cx="10303847" cy="6032421"/>
          </a:xfrm>
        </p:spPr>
        <p:txBody>
          <a:bodyPr/>
          <a:lstStyle/>
          <a:p>
            <a:pPr marL="0" indent="0">
              <a:buNone/>
            </a:pPr>
            <a:r>
              <a:rPr lang="en-US" dirty="0"/>
              <a:t>In the process of building a business model, the following “</a:t>
            </a:r>
            <a:r>
              <a:rPr lang="en-US" dirty="0" err="1"/>
              <a:t>Wh</a:t>
            </a:r>
            <a:r>
              <a:rPr lang="en-US" dirty="0"/>
              <a:t>” questions need to be addressed</a:t>
            </a:r>
          </a:p>
          <a:p>
            <a:pPr marL="0" indent="0">
              <a:buNone/>
            </a:pPr>
            <a:endParaRPr lang="en-US" dirty="0"/>
          </a:p>
          <a:p>
            <a:pPr marL="1428750" lvl="2" indent="-514350">
              <a:buFont typeface="+mj-lt"/>
              <a:buAutoNum type="arabicPeriod"/>
            </a:pPr>
            <a:r>
              <a:rPr lang="en-US" sz="2800" dirty="0"/>
              <a:t>Who are the users?</a:t>
            </a:r>
          </a:p>
          <a:p>
            <a:pPr marL="1428750" lvl="2" indent="-514350">
              <a:buFont typeface="+mj-lt"/>
              <a:buAutoNum type="arabicPeriod"/>
            </a:pPr>
            <a:r>
              <a:rPr lang="en-US" sz="2800" dirty="0"/>
              <a:t>What problem users try to solve? What job to be done? </a:t>
            </a:r>
          </a:p>
          <a:p>
            <a:pPr marL="1428750" lvl="2" indent="-514350">
              <a:buFont typeface="+mj-lt"/>
              <a:buAutoNum type="arabicPeriod"/>
            </a:pPr>
            <a:r>
              <a:rPr lang="en-US" sz="2800" dirty="0"/>
              <a:t>Who pays for it? </a:t>
            </a:r>
          </a:p>
          <a:p>
            <a:pPr marL="1428750" lvl="2" indent="-514350">
              <a:buFont typeface="+mj-lt"/>
              <a:buAutoNum type="arabicPeriod"/>
            </a:pPr>
            <a:r>
              <a:rPr lang="en-US" sz="2800" dirty="0"/>
              <a:t>What exactly do they pay for? Pricing elements … </a:t>
            </a:r>
          </a:p>
          <a:p>
            <a:pPr marL="1428750" lvl="2" indent="-514350">
              <a:buFont typeface="+mj-lt"/>
              <a:buAutoNum type="arabicPeriod"/>
            </a:pPr>
            <a:r>
              <a:rPr lang="en-US" sz="2800" dirty="0"/>
              <a:t>Where do they pay?</a:t>
            </a:r>
          </a:p>
          <a:p>
            <a:pPr marL="1428750" lvl="2" indent="-514350">
              <a:buFont typeface="+mj-lt"/>
              <a:buAutoNum type="arabicPeriod"/>
            </a:pPr>
            <a:r>
              <a:rPr lang="en-US" sz="2800" dirty="0"/>
              <a:t>How much do they pay? </a:t>
            </a:r>
          </a:p>
          <a:p>
            <a:pPr marL="1428750" lvl="2" indent="-514350">
              <a:buFont typeface="+mj-lt"/>
              <a:buAutoNum type="arabicPeriod"/>
            </a:pPr>
            <a:r>
              <a:rPr lang="en-US" sz="2800" dirty="0"/>
              <a:t>When do they pay? </a:t>
            </a:r>
          </a:p>
          <a:p>
            <a:pPr marL="1428750" lvl="2" indent="-514350">
              <a:buFont typeface="+mj-lt"/>
              <a:buAutoNum type="arabicPeriod"/>
            </a:pPr>
            <a:r>
              <a:rPr lang="en-US" sz="2800" dirty="0"/>
              <a:t>How do they pay? </a:t>
            </a:r>
          </a:p>
          <a:p>
            <a:pPr marL="914400" lvl="2" indent="0">
              <a:buNone/>
            </a:pPr>
            <a:r>
              <a:rPr lang="en-US" sz="2800" dirty="0"/>
              <a:t>         And many more questions….  </a:t>
            </a:r>
          </a:p>
          <a:p>
            <a:pPr marL="1428750" lvl="2" indent="-514350">
              <a:buFont typeface="+mj-lt"/>
              <a:buAutoNum type="arabicPeriod"/>
            </a:pPr>
            <a:endParaRPr lang="en-US" sz="2800" dirty="0"/>
          </a:p>
          <a:p>
            <a:pPr marL="514350" indent="-514350">
              <a:buFont typeface="+mj-lt"/>
              <a:buAutoNum type="arabicPeriod"/>
            </a:pPr>
            <a:endParaRPr lang="en-US" dirty="0"/>
          </a:p>
        </p:txBody>
      </p:sp>
      <p:sp>
        <p:nvSpPr>
          <p:cNvPr id="4" name="Footer Placeholder 3">
            <a:extLst>
              <a:ext uri="{FF2B5EF4-FFF2-40B4-BE49-F238E27FC236}">
                <a16:creationId xmlns:a16="http://schemas.microsoft.com/office/drawing/2014/main" id="{0AC5D00C-913D-5042-055F-EEB79DCBD4DD}"/>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65736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5FFB-5605-4E09-BDE5-97383201C8F3}"/>
              </a:ext>
            </a:extLst>
          </p:cNvPr>
          <p:cNvSpPr>
            <a:spLocks noGrp="1"/>
          </p:cNvSpPr>
          <p:nvPr>
            <p:ph type="title"/>
          </p:nvPr>
        </p:nvSpPr>
        <p:spPr/>
        <p:txBody>
          <a:bodyPr/>
          <a:lstStyle/>
          <a:p>
            <a:r>
              <a:rPr lang="en-US" dirty="0"/>
              <a:t>Clayton Christensen – Videos </a:t>
            </a:r>
          </a:p>
        </p:txBody>
      </p:sp>
      <p:sp>
        <p:nvSpPr>
          <p:cNvPr id="3" name="Text Placeholder 2">
            <a:extLst>
              <a:ext uri="{FF2B5EF4-FFF2-40B4-BE49-F238E27FC236}">
                <a16:creationId xmlns:a16="http://schemas.microsoft.com/office/drawing/2014/main" id="{CDE3FF2F-D711-44C6-A8C0-6A91CC3A968C}"/>
              </a:ext>
            </a:extLst>
          </p:cNvPr>
          <p:cNvSpPr>
            <a:spLocks noGrp="1"/>
          </p:cNvSpPr>
          <p:nvPr>
            <p:ph type="body" idx="1"/>
          </p:nvPr>
        </p:nvSpPr>
        <p:spPr>
          <a:xfrm>
            <a:off x="944076" y="1133911"/>
            <a:ext cx="6412687" cy="4801314"/>
          </a:xfrm>
        </p:spPr>
        <p:txBody>
          <a:bodyPr/>
          <a:lstStyle/>
          <a:p>
            <a:pPr marL="0" indent="0">
              <a:buNone/>
            </a:pPr>
            <a:r>
              <a:rPr lang="en-US" sz="2400" dirty="0"/>
              <a:t>Clayton Christensen (1952 – 2020) was an American academic and business consultant who developed the theory of "disruptive innovation", which has been called the most influential business idea of the early 21st century. Christensen introduced "disruption" in his 1997 book </a:t>
            </a:r>
            <a:r>
              <a:rPr lang="en-US" sz="2400" u="sng" dirty="0"/>
              <a:t>The Innovator's Dilemma</a:t>
            </a:r>
            <a:r>
              <a:rPr lang="en-US" sz="2400" dirty="0"/>
              <a:t>. Christensen was awarded a Rhodes Scholarship and spent two years studying applied econometrics at Oxford University, then did an MBA and a Doctorate at Harvard, where he later became a professor at the Business Administration school of Harvard (HBS)</a:t>
            </a:r>
          </a:p>
        </p:txBody>
      </p:sp>
      <p:sp>
        <p:nvSpPr>
          <p:cNvPr id="4" name="Footer Placeholder 3">
            <a:extLst>
              <a:ext uri="{FF2B5EF4-FFF2-40B4-BE49-F238E27FC236}">
                <a16:creationId xmlns:a16="http://schemas.microsoft.com/office/drawing/2014/main" id="{01C077A7-C7F4-42A1-95D8-BE7160A66A50}"/>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269957AC-51BC-412B-8FA6-85AA29370413}"/>
              </a:ext>
            </a:extLst>
          </p:cNvPr>
          <p:cNvPicPr>
            <a:picLocks noChangeAspect="1"/>
          </p:cNvPicPr>
          <p:nvPr/>
        </p:nvPicPr>
        <p:blipFill>
          <a:blip r:embed="rId2"/>
          <a:stretch>
            <a:fillRect/>
          </a:stretch>
        </p:blipFill>
        <p:spPr>
          <a:xfrm>
            <a:off x="7596571" y="0"/>
            <a:ext cx="4463686" cy="6858000"/>
          </a:xfrm>
          <a:prstGeom prst="rect">
            <a:avLst/>
          </a:prstGeom>
        </p:spPr>
      </p:pic>
    </p:spTree>
    <p:extLst>
      <p:ext uri="{BB962C8B-B14F-4D97-AF65-F5344CB8AC3E}">
        <p14:creationId xmlns:p14="http://schemas.microsoft.com/office/powerpoint/2010/main" val="220557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A70C-EFE9-EE2A-6B75-193914DF76CE}"/>
              </a:ext>
            </a:extLst>
          </p:cNvPr>
          <p:cNvSpPr>
            <a:spLocks noGrp="1"/>
          </p:cNvSpPr>
          <p:nvPr>
            <p:ph type="title"/>
          </p:nvPr>
        </p:nvSpPr>
        <p:spPr/>
        <p:txBody>
          <a:bodyPr/>
          <a:lstStyle/>
          <a:p>
            <a:r>
              <a:rPr lang="en-US" dirty="0"/>
              <a:t>Recommended Reading </a:t>
            </a:r>
          </a:p>
        </p:txBody>
      </p:sp>
      <p:sp>
        <p:nvSpPr>
          <p:cNvPr id="3" name="Text Placeholder 2">
            <a:extLst>
              <a:ext uri="{FF2B5EF4-FFF2-40B4-BE49-F238E27FC236}">
                <a16:creationId xmlns:a16="http://schemas.microsoft.com/office/drawing/2014/main" id="{26EA45CD-12EA-1189-56BA-6D9E8DA1284A}"/>
              </a:ext>
            </a:extLst>
          </p:cNvPr>
          <p:cNvSpPr>
            <a:spLocks noGrp="1"/>
          </p:cNvSpPr>
          <p:nvPr>
            <p:ph type="body" idx="1"/>
          </p:nvPr>
        </p:nvSpPr>
        <p:spPr>
          <a:xfrm>
            <a:off x="944077" y="1518375"/>
            <a:ext cx="7056923" cy="3877985"/>
          </a:xfrm>
        </p:spPr>
        <p:txBody>
          <a:bodyPr/>
          <a:lstStyle/>
          <a:p>
            <a:pPr marL="0" indent="0">
              <a:buNone/>
            </a:pPr>
            <a:r>
              <a:rPr lang="en-US" dirty="0"/>
              <a:t>The authors identify the forces that cause managers to make bad decisions as they package and shape new ideas and offer new frameworks to help create the right conditions, at the right time, for a disruption to succeed. This is a must-read for all senior managers and business leaders responsible for innovation and growth, as well as members of their teams.</a:t>
            </a:r>
          </a:p>
        </p:txBody>
      </p:sp>
      <p:sp>
        <p:nvSpPr>
          <p:cNvPr id="4" name="Footer Placeholder 3">
            <a:extLst>
              <a:ext uri="{FF2B5EF4-FFF2-40B4-BE49-F238E27FC236}">
                <a16:creationId xmlns:a16="http://schemas.microsoft.com/office/drawing/2014/main" id="{0AC5D00C-913D-5042-055F-EEB79DCBD4DD}"/>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F7328D43-5D65-7557-E515-79049BEC7C3D}"/>
              </a:ext>
            </a:extLst>
          </p:cNvPr>
          <p:cNvPicPr>
            <a:picLocks noChangeAspect="1"/>
          </p:cNvPicPr>
          <p:nvPr/>
        </p:nvPicPr>
        <p:blipFill>
          <a:blip r:embed="rId2"/>
          <a:stretch>
            <a:fillRect/>
          </a:stretch>
        </p:blipFill>
        <p:spPr>
          <a:xfrm>
            <a:off x="8375073" y="645036"/>
            <a:ext cx="3596417" cy="5648291"/>
          </a:xfrm>
          <a:prstGeom prst="rect">
            <a:avLst/>
          </a:prstGeom>
        </p:spPr>
      </p:pic>
    </p:spTree>
    <p:extLst>
      <p:ext uri="{BB962C8B-B14F-4D97-AF65-F5344CB8AC3E}">
        <p14:creationId xmlns:p14="http://schemas.microsoft.com/office/powerpoint/2010/main" val="224513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3469</Words>
  <Application>Microsoft Office PowerPoint</Application>
  <PresentationFormat>Widescreen</PresentationFormat>
  <Paragraphs>406</Paragraphs>
  <Slides>51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51</vt:i4>
      </vt:variant>
    </vt:vector>
  </HeadingPairs>
  <TitlesOfParts>
    <vt:vector size="63" baseType="lpstr">
      <vt:lpstr>Aptos</vt:lpstr>
      <vt:lpstr>Arial</vt:lpstr>
      <vt:lpstr>Calibri</vt:lpstr>
      <vt:lpstr>Comfortaa</vt:lpstr>
      <vt:lpstr>Comfortaa Medium</vt:lpstr>
      <vt:lpstr>Courier New</vt:lpstr>
      <vt:lpstr>Lato Light</vt:lpstr>
      <vt:lpstr>Symbol</vt:lpstr>
      <vt:lpstr>Wingdings</vt:lpstr>
      <vt:lpstr>2_Office Theme</vt:lpstr>
      <vt:lpstr>1_Office Theme</vt:lpstr>
      <vt:lpstr>3_Office Theme</vt:lpstr>
      <vt:lpstr>PowerPoint Presentation</vt:lpstr>
      <vt:lpstr>The SmartUp Founding Team</vt:lpstr>
      <vt:lpstr>SmartUp Academy</vt:lpstr>
      <vt:lpstr>The Language of Business  </vt:lpstr>
      <vt:lpstr>The SmartUp Business Model - Successful Companies </vt:lpstr>
      <vt:lpstr>What is a Business Model? </vt:lpstr>
      <vt:lpstr>Business Model Key Questions </vt:lpstr>
      <vt:lpstr>Clayton Christensen – Videos </vt:lpstr>
      <vt:lpstr>Recommended Reading </vt:lpstr>
      <vt:lpstr>The Innovator’s Solution פתרון החדשנות  </vt:lpstr>
      <vt:lpstr>Recommended Reading </vt:lpstr>
      <vt:lpstr>The Story of Rosh Intelligent Systems </vt:lpstr>
      <vt:lpstr>Rosh Intelligent Systems </vt:lpstr>
      <vt:lpstr>Rosh Intelligent Systems </vt:lpstr>
      <vt:lpstr>Jobs To Be Done – Milkshake </vt:lpstr>
      <vt:lpstr>The ZoomInfo Story – Jobs To Be Done </vt:lpstr>
      <vt:lpstr>Jobs To Be Done (JTBD) – Methodology </vt:lpstr>
      <vt:lpstr>Jobs To Be Done – Market Segmentation </vt:lpstr>
      <vt:lpstr>JTBD – Market Segmentation – Garments</vt:lpstr>
      <vt:lpstr>Jobs To Be Done – iPod </vt:lpstr>
      <vt:lpstr>JBTD - MP3 Music Players - First Movers </vt:lpstr>
      <vt:lpstr>Music MP3 Players - First Movers </vt:lpstr>
      <vt:lpstr>Music MP3 Players – the iPod </vt:lpstr>
      <vt:lpstr>Jobs To Be Done – iPod </vt:lpstr>
      <vt:lpstr>Jobs To Be Done – B2B Example, IBM </vt:lpstr>
      <vt:lpstr>Jobs To Be Done – B2B Example, IBM </vt:lpstr>
      <vt:lpstr>John Scully – Apple Computer </vt:lpstr>
      <vt:lpstr>Jobs To Be Done (JTBD) – Methodology </vt:lpstr>
      <vt:lpstr>Jobs To Be Done (JTBD) – Methodology </vt:lpstr>
      <vt:lpstr>Jobs To Be Done (JTBD) – Methodology </vt:lpstr>
      <vt:lpstr>Jobs To Be Done – Additional Aspects</vt:lpstr>
      <vt:lpstr>Jobs To Be Done – Market Segmentation </vt:lpstr>
      <vt:lpstr>Jobs To Be Done – Impact on the Product </vt:lpstr>
      <vt:lpstr>Jobs To Be Done – Social Status Symbol </vt:lpstr>
      <vt:lpstr>Jobs To Be Done – Market Segment by Context </vt:lpstr>
      <vt:lpstr>Jobs To Be Done – Market Segment by Context </vt:lpstr>
      <vt:lpstr>Jobs To Be Done – Market Segmentation </vt:lpstr>
      <vt:lpstr>Jobs To Be Done - Kimos</vt:lpstr>
      <vt:lpstr>Jobs To Be Done – Kimos </vt:lpstr>
      <vt:lpstr>Jobs To Be Done – Impact on the Product &amp; Pricing  </vt:lpstr>
      <vt:lpstr>Jobs To Be Done – Impact on Branding &amp; Marketing </vt:lpstr>
      <vt:lpstr>Jobs To Be Done – Kimos </vt:lpstr>
      <vt:lpstr>Jobs To Be Done – Impact on the Product </vt:lpstr>
      <vt:lpstr>Jobs To Be Done – Kimos </vt:lpstr>
      <vt:lpstr>Jobs To Be Done – and Innovation </vt:lpstr>
      <vt:lpstr>Jobs To Be Done – Enablers and Innovation </vt:lpstr>
      <vt:lpstr>Jobs To Be Done – Enablers and Innovation </vt:lpstr>
      <vt:lpstr>SmartUp Academy</vt:lpstr>
      <vt:lpstr>The END – See you next time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Yonatan Stern</dc:creator>
  <cp:lastModifiedBy>Yonatan Stern</cp:lastModifiedBy>
  <cp:revision>21</cp:revision>
  <dcterms:created xsi:type="dcterms:W3CDTF">2024-06-27T10:38:00Z</dcterms:created>
  <dcterms:modified xsi:type="dcterms:W3CDTF">2024-06-30T09:21:54Z</dcterms:modified>
</cp:coreProperties>
</file>