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2" r:id="rId3"/>
  </p:sldMasterIdLst>
  <p:notesMasterIdLst>
    <p:notesMasterId r:id="rId56"/>
  </p:notesMasterIdLst>
  <p:sldIdLst>
    <p:sldId id="524" r:id="rId4"/>
    <p:sldId id="638" r:id="rId5"/>
    <p:sldId id="550" r:id="rId6"/>
    <p:sldId id="377" r:id="rId7"/>
    <p:sldId id="378" r:id="rId8"/>
    <p:sldId id="259" r:id="rId9"/>
    <p:sldId id="578" r:id="rId10"/>
    <p:sldId id="258" r:id="rId11"/>
    <p:sldId id="562" r:id="rId12"/>
    <p:sldId id="526" r:id="rId13"/>
    <p:sldId id="525" r:id="rId14"/>
    <p:sldId id="642" r:id="rId15"/>
    <p:sldId id="566" r:id="rId16"/>
    <p:sldId id="580" r:id="rId17"/>
    <p:sldId id="579" r:id="rId18"/>
    <p:sldId id="581" r:id="rId19"/>
    <p:sldId id="641" r:id="rId20"/>
    <p:sldId id="582" r:id="rId21"/>
    <p:sldId id="587" r:id="rId22"/>
    <p:sldId id="583" r:id="rId23"/>
    <p:sldId id="584" r:id="rId24"/>
    <p:sldId id="588" r:id="rId25"/>
    <p:sldId id="636" r:id="rId26"/>
    <p:sldId id="591" r:id="rId27"/>
    <p:sldId id="639" r:id="rId28"/>
    <p:sldId id="559" r:id="rId29"/>
    <p:sldId id="560" r:id="rId30"/>
    <p:sldId id="561" r:id="rId31"/>
    <p:sldId id="261" r:id="rId32"/>
    <p:sldId id="300" r:id="rId33"/>
    <p:sldId id="307" r:id="rId34"/>
    <p:sldId id="634" r:id="rId35"/>
    <p:sldId id="635" r:id="rId36"/>
    <p:sldId id="264" r:id="rId37"/>
    <p:sldId id="308" r:id="rId38"/>
    <p:sldId id="328" r:id="rId39"/>
    <p:sldId id="265" r:id="rId40"/>
    <p:sldId id="371" r:id="rId41"/>
    <p:sldId id="312" r:id="rId42"/>
    <p:sldId id="313" r:id="rId43"/>
    <p:sldId id="314" r:id="rId44"/>
    <p:sldId id="316" r:id="rId45"/>
    <p:sldId id="395" r:id="rId46"/>
    <p:sldId id="317" r:id="rId47"/>
    <p:sldId id="319" r:id="rId48"/>
    <p:sldId id="320" r:id="rId49"/>
    <p:sldId id="473" r:id="rId50"/>
    <p:sldId id="592" r:id="rId51"/>
    <p:sldId id="481" r:id="rId52"/>
    <p:sldId id="637" r:id="rId53"/>
    <p:sldId id="640" r:id="rId54"/>
    <p:sldId id="643"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52982" autoAdjust="0"/>
  </p:normalViewPr>
  <p:slideViewPr>
    <p:cSldViewPr snapToGrid="0">
      <p:cViewPr varScale="1">
        <p:scale>
          <a:sx n="78" d="100"/>
          <a:sy n="78" d="100"/>
        </p:scale>
        <p:origin x="64" y="212"/>
      </p:cViewPr>
      <p:guideLst/>
    </p:cSldViewPr>
  </p:slideViewPr>
  <p:outlineViewPr>
    <p:cViewPr>
      <p:scale>
        <a:sx n="33" d="100"/>
        <a:sy n="33" d="100"/>
      </p:scale>
      <p:origin x="0" y="0"/>
    </p:cViewPr>
  </p:outlineViewPr>
  <p:notesTextViewPr>
    <p:cViewPr>
      <p:scale>
        <a:sx n="125" d="100"/>
        <a:sy n="125" d="100"/>
      </p:scale>
      <p:origin x="0" y="-1040"/>
    </p:cViewPr>
  </p:notesTextViewPr>
  <p:sorterViewPr>
    <p:cViewPr>
      <p:scale>
        <a:sx n="100" d="100"/>
        <a:sy n="100" d="100"/>
      </p:scale>
      <p:origin x="0" y="0"/>
    </p:cViewPr>
  </p:sorterViewPr>
  <p:notesViewPr>
    <p:cSldViewPr snapToGrid="0">
      <p:cViewPr varScale="1">
        <p:scale>
          <a:sx n="124" d="100"/>
          <a:sy n="124" d="100"/>
        </p:scale>
        <p:origin x="1040" y="-73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Sheet1!$C$1</c:f>
              <c:strCache>
                <c:ptCount val="1"/>
                <c:pt idx="0">
                  <c:v> Series 1 </c:v>
                </c:pt>
              </c:strCache>
            </c:strRef>
          </c:tx>
          <c:spPr>
            <a:solidFill>
              <a:srgbClr val="000032"/>
            </a:solidFill>
            <a:ln>
              <a:noFill/>
            </a:ln>
            <a:effectLst/>
          </c:spPr>
          <c:invertIfNegative val="0"/>
          <c:dLbls>
            <c:dLbl>
              <c:idx val="0"/>
              <c:layout>
                <c:manualLayout>
                  <c:x val="3.6474301011664998E-4"/>
                  <c:y val="-6.6906083532287233E-2"/>
                </c:manualLayout>
              </c:layout>
              <c:tx>
                <c:rich>
                  <a:bodyPr/>
                  <a:lstStyle/>
                  <a:p>
                    <a:fld id="{9ABC6EA4-46C5-4244-AD2C-CE680DC8CD07}" type="VALUE">
                      <a:rPr lang="en-US" sz="2400" smtClean="0"/>
                      <a:pPr/>
                      <a:t>[VALUE]</a:t>
                    </a:fld>
                    <a:endParaRPr lang="LID4096"/>
                  </a:p>
                </c:rich>
              </c:tx>
              <c:dLblPos val="ctr"/>
              <c:showLegendKey val="0"/>
              <c:showVal val="1"/>
              <c:showCatName val="0"/>
              <c:showSerName val="0"/>
              <c:showPercent val="0"/>
              <c:showBubbleSize val="0"/>
              <c:extLst>
                <c:ext xmlns:c15="http://schemas.microsoft.com/office/drawing/2012/chart" uri="{CE6537A1-D6FC-4f65-9D91-7224C49458BB}">
                  <c15:layout>
                    <c:manualLayout>
                      <c:w val="2.6265172878422022E-2"/>
                      <c:h val="6.0826116779433996E-2"/>
                    </c:manualLayout>
                  </c15:layout>
                  <c15:dlblFieldTable/>
                  <c15:showDataLabelsRange val="0"/>
                </c:ext>
                <c:ext xmlns:c16="http://schemas.microsoft.com/office/drawing/2014/chart" uri="{C3380CC4-5D6E-409C-BE32-E72D297353CC}">
                  <c16:uniqueId val="{00000000-D689-4C5D-929D-DCD70F1EE152}"/>
                </c:ext>
              </c:extLst>
            </c:dLbl>
            <c:dLbl>
              <c:idx val="1"/>
              <c:layout>
                <c:manualLayout>
                  <c:x val="-1.3373755876174724E-17"/>
                  <c:y val="-6.8243021395931816E-2"/>
                </c:manualLayout>
              </c:layout>
              <c:tx>
                <c:rich>
                  <a:bodyPr/>
                  <a:lstStyle/>
                  <a:p>
                    <a:fld id="{58316C9B-4002-48F5-938D-7EA9F655C2F5}" type="VALUE">
                      <a:rPr lang="en-US" sz="2400" smtClean="0"/>
                      <a:pPr/>
                      <a:t>[VALUE]</a:t>
                    </a:fld>
                    <a:endParaRPr lang="LID4096"/>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689-4C5D-929D-DCD70F1EE152}"/>
                </c:ext>
              </c:extLst>
            </c:dLbl>
            <c:dLbl>
              <c:idx val="2"/>
              <c:layout>
                <c:manualLayout>
                  <c:x val="-2.205431483087899E-17"/>
                  <c:y val="-6.3807719927321455E-2"/>
                </c:manualLayout>
              </c:layout>
              <c:tx>
                <c:rich>
                  <a:bodyPr/>
                  <a:lstStyle/>
                  <a:p>
                    <a:fld id="{C2FC682A-9C8C-4F25-A17F-4F72D7B9A74B}" type="VALUE">
                      <a:rPr lang="en-US" sz="2400" smtClean="0"/>
                      <a:pPr/>
                      <a:t>[VALUE]</a:t>
                    </a:fld>
                    <a:endParaRPr lang="LID4096"/>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689-4C5D-929D-DCD70F1EE152}"/>
                </c:ext>
              </c:extLst>
            </c:dLbl>
            <c:dLbl>
              <c:idx val="3"/>
              <c:layout>
                <c:manualLayout>
                  <c:x val="-3.6089295715973266E-3"/>
                  <c:y val="-8.085199697333352E-2"/>
                </c:manualLayout>
              </c:layout>
              <c:tx>
                <c:rich>
                  <a:bodyPr/>
                  <a:lstStyle/>
                  <a:p>
                    <a:fld id="{292BDA77-F1D7-4178-910A-0E9E9F10897E}" type="VALUE">
                      <a:rPr lang="en-US" sz="2400" smtClean="0"/>
                      <a:pPr/>
                      <a:t>[VALUE]</a:t>
                    </a:fld>
                    <a:endParaRPr lang="LID4096"/>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689-4C5D-929D-DCD70F1EE152}"/>
                </c:ext>
              </c:extLst>
            </c:dLbl>
            <c:dLbl>
              <c:idx val="4"/>
              <c:layout>
                <c:manualLayout>
                  <c:x val="-4.4108629661757981E-17"/>
                  <c:y val="-8.8941582445334455E-2"/>
                </c:manualLayout>
              </c:layout>
              <c:tx>
                <c:rich>
                  <a:bodyPr/>
                  <a:lstStyle/>
                  <a:p>
                    <a:fld id="{84D8B001-FA32-4816-A9EE-0CEF81543047}" type="VALUE">
                      <a:rPr lang="en-US" sz="2400" smtClean="0"/>
                      <a:pPr/>
                      <a:t>[VALUE]</a:t>
                    </a:fld>
                    <a:endParaRPr lang="LID4096"/>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689-4C5D-929D-DCD70F1EE152}"/>
                </c:ext>
              </c:extLst>
            </c:dLbl>
            <c:dLbl>
              <c:idx val="5"/>
              <c:layout>
                <c:manualLayout>
                  <c:x val="-4.8119060954631022E-3"/>
                  <c:y val="-8.7247757712457047E-2"/>
                </c:manualLayout>
              </c:layout>
              <c:tx>
                <c:rich>
                  <a:bodyPr/>
                  <a:lstStyle/>
                  <a:p>
                    <a:fld id="{24898C51-12CA-49BC-A54B-31C8E6660D57}" type="VALUE">
                      <a:rPr lang="en-US" sz="2400" smtClean="0"/>
                      <a:pPr/>
                      <a:t>[VALUE]</a:t>
                    </a:fld>
                    <a:endParaRPr lang="LID4096"/>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689-4C5D-929D-DCD70F1EE152}"/>
                </c:ext>
              </c:extLst>
            </c:dLbl>
            <c:dLbl>
              <c:idx val="6"/>
              <c:layout>
                <c:manualLayout>
                  <c:x val="-8.8217259323515961E-17"/>
                  <c:y val="-0.11907113148166891"/>
                </c:manualLayout>
              </c:layout>
              <c:tx>
                <c:rich>
                  <a:bodyPr/>
                  <a:lstStyle/>
                  <a:p>
                    <a:fld id="{A7381561-568A-42E5-A3B2-31F037A9454B}" type="VALUE">
                      <a:rPr lang="en-US" sz="2400" smtClean="0"/>
                      <a:pPr/>
                      <a:t>[VALUE]</a:t>
                    </a:fld>
                    <a:endParaRPr lang="LID4096"/>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689-4C5D-929D-DCD70F1EE152}"/>
                </c:ext>
              </c:extLst>
            </c:dLbl>
            <c:dLbl>
              <c:idx val="7"/>
              <c:layout>
                <c:manualLayout>
                  <c:x val="4.8119060954631022E-3"/>
                  <c:y val="-0.15872287205586802"/>
                </c:manualLayout>
              </c:layout>
              <c:tx>
                <c:rich>
                  <a:bodyPr/>
                  <a:lstStyle/>
                  <a:p>
                    <a:fld id="{2B1FE4D0-7155-4504-BA62-85A7BBE8404B}" type="VALUE">
                      <a:rPr lang="en-US" sz="2400" smtClean="0"/>
                      <a:pPr/>
                      <a:t>[VALUE]</a:t>
                    </a:fld>
                    <a:endParaRPr lang="LID4096"/>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689-4C5D-929D-DCD70F1EE152}"/>
                </c:ext>
              </c:extLst>
            </c:dLbl>
            <c:dLbl>
              <c:idx val="8"/>
              <c:layout>
                <c:manualLayout>
                  <c:x val="0"/>
                  <c:y val="-0.21687045225822874"/>
                </c:manualLayout>
              </c:layout>
              <c:tx>
                <c:rich>
                  <a:bodyPr/>
                  <a:lstStyle/>
                  <a:p>
                    <a:fld id="{455F8EB7-D984-4E4D-B772-CFF6AC63591B}" type="VALUE">
                      <a:rPr lang="en-US" sz="2400" smtClean="0"/>
                      <a:pPr/>
                      <a:t>[VALUE]</a:t>
                    </a:fld>
                    <a:endParaRPr lang="LID4096"/>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D689-4C5D-929D-DCD70F1EE152}"/>
                </c:ext>
              </c:extLst>
            </c:dLbl>
            <c:dLbl>
              <c:idx val="9"/>
              <c:layout>
                <c:manualLayout>
                  <c:x val="0"/>
                  <c:y val="-0.25321315504896402"/>
                </c:manualLayout>
              </c:layout>
              <c:tx>
                <c:rich>
                  <a:bodyPr/>
                  <a:lstStyle/>
                  <a:p>
                    <a:fld id="{5167A842-2C8F-45BA-8E93-97C37A32D23E}" type="VALUE">
                      <a:rPr lang="en-US" sz="2400" smtClean="0"/>
                      <a:pPr/>
                      <a:t>[VALUE]</a:t>
                    </a:fld>
                    <a:endParaRPr lang="LID4096"/>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689-4C5D-929D-DCD70F1EE152}"/>
                </c:ext>
              </c:extLst>
            </c:dLbl>
            <c:dLbl>
              <c:idx val="10"/>
              <c:layout>
                <c:manualLayout>
                  <c:x val="0"/>
                  <c:y val="-0.29395458748896769"/>
                </c:manualLayout>
              </c:layout>
              <c:tx>
                <c:rich>
                  <a:bodyPr/>
                  <a:lstStyle/>
                  <a:p>
                    <a:fld id="{E56D2476-5740-4F18-8E62-4DA73B8D6ADF}" type="VALUE">
                      <a:rPr lang="en-US" sz="2400" smtClean="0"/>
                      <a:pPr/>
                      <a:t>[VALUE]</a:t>
                    </a:fld>
                    <a:endParaRPr lang="LID4096"/>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D689-4C5D-929D-DCD70F1EE152}"/>
                </c:ext>
              </c:extLst>
            </c:dLbl>
            <c:dLbl>
              <c:idx val="11"/>
              <c:layout>
                <c:manualLayout>
                  <c:x val="-1.0699004700939779E-16"/>
                  <c:y val="-0.35487892187710146"/>
                </c:manualLayout>
              </c:layout>
              <c:tx>
                <c:rich>
                  <a:bodyPr/>
                  <a:lstStyle/>
                  <a:p>
                    <a:fld id="{F8C56D7C-D4D9-4E75-8923-62B6E0DB4B40}" type="VALUE">
                      <a:rPr lang="en-US" sz="2400" smtClean="0"/>
                      <a:pPr/>
                      <a:t>[VALUE]</a:t>
                    </a:fld>
                    <a:endParaRPr lang="LID4096"/>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D689-4C5D-929D-DCD70F1EE152}"/>
                </c:ext>
              </c:extLst>
            </c:dLbl>
            <c:dLbl>
              <c:idx val="12"/>
              <c:layout>
                <c:manualLayout>
                  <c:x val="-1.0699004700939779E-16"/>
                  <c:y val="-0.47401289676016828"/>
                </c:manualLayout>
              </c:layout>
              <c:tx>
                <c:rich>
                  <a:bodyPr/>
                  <a:lstStyle/>
                  <a:p>
                    <a:fld id="{50FA44E6-4599-44C8-B72F-D2DA0A4ACAFE}" type="VALUE">
                      <a:rPr lang="en-US" smtClean="0">
                        <a:solidFill>
                          <a:srgbClr val="004B9B"/>
                        </a:solidFill>
                      </a:rPr>
                      <a:pPr/>
                      <a:t>[VALUE]</a:t>
                    </a:fld>
                    <a:endParaRPr lang="LID4096"/>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D689-4C5D-929D-DCD70F1EE152}"/>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004B9B"/>
                    </a:solidFill>
                    <a:latin typeface="Lato Black" panose="020F0A02020204030203" pitchFamily="34" charset="0"/>
                    <a:ea typeface="+mn-ea"/>
                    <a:cs typeface="+mn-cs"/>
                  </a:defRPr>
                </a:pPr>
                <a:endParaRPr lang="LID4096"/>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Sheet1!$A$2:$A$14</c:f>
              <c:strCache>
                <c:ptCount val="13"/>
                <c:pt idx="0">
                  <c:v>Year 1</c:v>
                </c:pt>
                <c:pt idx="1">
                  <c:v>Year 2</c:v>
                </c:pt>
                <c:pt idx="2">
                  <c:v>Year 3</c:v>
                </c:pt>
                <c:pt idx="3">
                  <c:v>Year 4</c:v>
                </c:pt>
                <c:pt idx="4">
                  <c:v>Year 5</c:v>
                </c:pt>
                <c:pt idx="5">
                  <c:v>Year 6</c:v>
                </c:pt>
                <c:pt idx="6">
                  <c:v>Year 7</c:v>
                </c:pt>
                <c:pt idx="7">
                  <c:v>Year 8</c:v>
                </c:pt>
                <c:pt idx="8">
                  <c:v>Year 9</c:v>
                </c:pt>
                <c:pt idx="9">
                  <c:v>Year 10</c:v>
                </c:pt>
                <c:pt idx="10">
                  <c:v>Year 11</c:v>
                </c:pt>
                <c:pt idx="11">
                  <c:v>Year 12</c:v>
                </c:pt>
                <c:pt idx="12">
                  <c:v>Year 13</c:v>
                </c:pt>
              </c:strCache>
            </c:strRef>
          </c:cat>
          <c:val>
            <c:numRef>
              <c:f>Sheet1!$C$2:$C$14</c:f>
              <c:numCache>
                <c:formatCode>0_);\(0\)</c:formatCode>
                <c:ptCount val="13"/>
                <c:pt idx="0">
                  <c:v>0</c:v>
                </c:pt>
                <c:pt idx="1">
                  <c:v>0</c:v>
                </c:pt>
                <c:pt idx="2" formatCode="#,##0_);\(#,##0\)">
                  <c:v>100</c:v>
                </c:pt>
                <c:pt idx="3" formatCode="#,##0_);\(#,##0\)">
                  <c:v>240</c:v>
                </c:pt>
                <c:pt idx="4" formatCode="#,##0_);\(#,##0\)">
                  <c:v>436</c:v>
                </c:pt>
                <c:pt idx="5" formatCode="#,##0_);\(#,##0\)">
                  <c:v>710</c:v>
                </c:pt>
                <c:pt idx="6" formatCode="#,##0_);\(#,##0\)">
                  <c:v>1095</c:v>
                </c:pt>
                <c:pt idx="7" formatCode="#,##0_);\(#,##0\)">
                  <c:v>1632</c:v>
                </c:pt>
                <c:pt idx="8" formatCode="#,##0_);\(#,##0\)">
                  <c:v>2385</c:v>
                </c:pt>
                <c:pt idx="9" formatCode="#,##0_);\(#,##0\)">
                  <c:v>3439</c:v>
                </c:pt>
                <c:pt idx="10" formatCode="#,##0_);\(#,##0\)">
                  <c:v>4915</c:v>
                </c:pt>
                <c:pt idx="11" formatCode="#,##0_);\(#,##0\)">
                  <c:v>6981</c:v>
                </c:pt>
                <c:pt idx="12" formatCode="#,##0_);\(#,##0\)">
                  <c:v>9874</c:v>
                </c:pt>
              </c:numCache>
            </c:numRef>
          </c:val>
          <c:extLst>
            <c:ext xmlns:c16="http://schemas.microsoft.com/office/drawing/2014/chart" uri="{C3380CC4-5D6E-409C-BE32-E72D297353CC}">
              <c16:uniqueId val="{0000000C-D689-4C5D-929D-DCD70F1EE152}"/>
            </c:ext>
          </c:extLst>
        </c:ser>
        <c:ser>
          <c:idx val="2"/>
          <c:order val="1"/>
          <c:tx>
            <c:strRef>
              <c:f>Sheet1!$D$1</c:f>
              <c:strCache>
                <c:ptCount val="1"/>
                <c:pt idx="0">
                  <c:v>Column2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LID4096"/>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Sheet1!$A$2:$A$14</c:f>
              <c:strCache>
                <c:ptCount val="13"/>
                <c:pt idx="0">
                  <c:v>Year 1</c:v>
                </c:pt>
                <c:pt idx="1">
                  <c:v>Year 2</c:v>
                </c:pt>
                <c:pt idx="2">
                  <c:v>Year 3</c:v>
                </c:pt>
                <c:pt idx="3">
                  <c:v>Year 4</c:v>
                </c:pt>
                <c:pt idx="4">
                  <c:v>Year 5</c:v>
                </c:pt>
                <c:pt idx="5">
                  <c:v>Year 6</c:v>
                </c:pt>
                <c:pt idx="6">
                  <c:v>Year 7</c:v>
                </c:pt>
                <c:pt idx="7">
                  <c:v>Year 8</c:v>
                </c:pt>
                <c:pt idx="8">
                  <c:v>Year 9</c:v>
                </c:pt>
                <c:pt idx="9">
                  <c:v>Year 10</c:v>
                </c:pt>
                <c:pt idx="10">
                  <c:v>Year 11</c:v>
                </c:pt>
                <c:pt idx="11">
                  <c:v>Year 12</c:v>
                </c:pt>
                <c:pt idx="12">
                  <c:v>Year 13</c:v>
                </c:pt>
              </c:strCache>
            </c:strRef>
          </c:cat>
          <c:val>
            <c:numRef>
              <c:f>Sheet1!$D$2:$D$14</c:f>
              <c:numCache>
                <c:formatCode>General</c:formatCode>
                <c:ptCount val="13"/>
              </c:numCache>
            </c:numRef>
          </c:val>
          <c:extLst>
            <c:ext xmlns:c16="http://schemas.microsoft.com/office/drawing/2014/chart" uri="{C3380CC4-5D6E-409C-BE32-E72D297353CC}">
              <c16:uniqueId val="{0000000E-D689-4C5D-929D-DCD70F1EE152}"/>
            </c:ext>
          </c:extLst>
        </c:ser>
        <c:dLbls>
          <c:dLblPos val="ctr"/>
          <c:showLegendKey val="0"/>
          <c:showVal val="1"/>
          <c:showCatName val="0"/>
          <c:showSerName val="0"/>
          <c:showPercent val="0"/>
          <c:showBubbleSize val="0"/>
        </c:dLbls>
        <c:gapWidth val="79"/>
        <c:overlap val="100"/>
        <c:axId val="707203968"/>
        <c:axId val="707204624"/>
      </c:barChart>
      <c:catAx>
        <c:axId val="707203968"/>
        <c:scaling>
          <c:orientation val="minMax"/>
        </c:scaling>
        <c:delete val="0"/>
        <c:axPos val="b"/>
        <c:majorGridlines>
          <c:spPr>
            <a:ln w="9525" cap="flat" cmpd="sng" algn="ctr">
              <a:solidFill>
                <a:schemeClr val="tx1">
                  <a:lumMod val="15000"/>
                  <a:lumOff val="85000"/>
                </a:schemeClr>
              </a:solidFill>
              <a:round/>
            </a:ln>
            <a:effectLst/>
          </c:spPr>
        </c:majorGridlines>
        <c:minorGridlines>
          <c:spPr>
            <a:ln>
              <a:solidFill>
                <a:schemeClr val="tx1">
                  <a:lumMod val="5000"/>
                  <a:lumOff val="95000"/>
                </a:schemeClr>
              </a:solidFill>
            </a:ln>
            <a:effectLst/>
          </c:spPr>
        </c:min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cap="all" spc="120" normalizeH="0" baseline="0">
                <a:solidFill>
                  <a:srgbClr val="004B9B"/>
                </a:solidFill>
                <a:latin typeface="+mn-lt"/>
                <a:ea typeface="+mn-ea"/>
                <a:cs typeface="+mn-cs"/>
              </a:defRPr>
            </a:pPr>
            <a:endParaRPr lang="LID4096"/>
          </a:p>
        </c:txPr>
        <c:crossAx val="707204624"/>
        <c:crosses val="autoZero"/>
        <c:auto val="1"/>
        <c:lblAlgn val="ctr"/>
        <c:lblOffset val="100"/>
        <c:noMultiLvlLbl val="0"/>
      </c:catAx>
      <c:valAx>
        <c:axId val="707204624"/>
        <c:scaling>
          <c:orientation val="minMax"/>
        </c:scaling>
        <c:delete val="1"/>
        <c:axPos val="l"/>
        <c:majorGridlines>
          <c:spPr>
            <a:ln w="9525" cap="flat" cmpd="sng" algn="ctr">
              <a:solidFill>
                <a:srgbClr val="D2D7E1"/>
              </a:solidFill>
              <a:round/>
            </a:ln>
            <a:effectLst/>
          </c:spPr>
        </c:majorGridlines>
        <c:minorGridlines>
          <c:spPr>
            <a:ln>
              <a:solidFill>
                <a:schemeClr val="tx1">
                  <a:lumMod val="5000"/>
                  <a:lumOff val="95000"/>
                </a:schemeClr>
              </a:solidFill>
            </a:ln>
            <a:effectLst/>
          </c:spPr>
        </c:minorGridlines>
        <c:numFmt formatCode="0_);\(0\)" sourceLinked="1"/>
        <c:majorTickMark val="none"/>
        <c:minorTickMark val="none"/>
        <c:tickLblPos val="nextTo"/>
        <c:crossAx val="707203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ID4096"/>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000032"/>
            </a:solidFill>
            <a:ln>
              <a:noFill/>
            </a:ln>
            <a:effectLst/>
          </c:spPr>
          <c:invertIfNegative val="0"/>
          <c:dLbls>
            <c:dLbl>
              <c:idx val="0"/>
              <c:delete val="1"/>
              <c:extLst>
                <c:ext xmlns:c15="http://schemas.microsoft.com/office/drawing/2012/chart" uri="{CE6537A1-D6FC-4f65-9D91-7224C49458BB}">
                  <c15:layout>
                    <c:manualLayout>
                      <c:w val="5.9667540861181527E-2"/>
                      <c:h val="6.3516205531431447E-2"/>
                    </c:manualLayout>
                  </c15:layout>
                </c:ext>
                <c:ext xmlns:c16="http://schemas.microsoft.com/office/drawing/2014/chart" uri="{C3380CC4-5D6E-409C-BE32-E72D297353CC}">
                  <c16:uniqueId val="{00000000-D689-4C5D-929D-DCD70F1EE152}"/>
                </c:ext>
              </c:extLst>
            </c:dLbl>
            <c:dLbl>
              <c:idx val="1"/>
              <c:layout>
                <c:manualLayout>
                  <c:x val="1.2029765238657755E-3"/>
                  <c:y val="-4.5050936822543915E-2"/>
                </c:manualLayout>
              </c:layout>
              <c:tx>
                <c:rich>
                  <a:bodyPr/>
                  <a:lstStyle/>
                  <a:p>
                    <a:fld id="{58316C9B-4002-48F5-938D-7EA9F655C2F5}" type="VALUE">
                      <a:rPr lang="en-US" sz="1600" smtClean="0"/>
                      <a:pPr/>
                      <a:t>[VALUE]</a:t>
                    </a:fld>
                    <a:r>
                      <a:rPr lang="en-US" sz="1600" dirty="0"/>
                      <a:t>M</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689-4C5D-929D-DCD70F1EE152}"/>
                </c:ext>
              </c:extLst>
            </c:dLbl>
            <c:dLbl>
              <c:idx val="2"/>
              <c:layout>
                <c:manualLayout>
                  <c:x val="-4.8119060954631239E-3"/>
                  <c:y val="-4.7704778490049567E-2"/>
                </c:manualLayout>
              </c:layout>
              <c:tx>
                <c:rich>
                  <a:bodyPr/>
                  <a:lstStyle/>
                  <a:p>
                    <a:fld id="{C2FC682A-9C8C-4F25-A17F-4F72D7B9A74B}" type="VALUE">
                      <a:rPr lang="en-US" sz="1600" smtClean="0"/>
                      <a:pPr/>
                      <a:t>[VALUE]</a:t>
                    </a:fld>
                    <a:r>
                      <a:rPr lang="en-US" sz="1600" dirty="0"/>
                      <a:t>M</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689-4C5D-929D-DCD70F1EE152}"/>
                </c:ext>
              </c:extLst>
            </c:dLbl>
            <c:dLbl>
              <c:idx val="3"/>
              <c:layout>
                <c:manualLayout>
                  <c:x val="-3.6089295715973266E-3"/>
                  <c:y val="-5.5567920062435917E-2"/>
                </c:manualLayout>
              </c:layout>
              <c:tx>
                <c:rich>
                  <a:bodyPr/>
                  <a:lstStyle/>
                  <a:p>
                    <a:fld id="{292BDA77-F1D7-4178-910A-0E9E9F10897E}" type="VALUE">
                      <a:rPr lang="en-US" sz="1600" smtClean="0"/>
                      <a:pPr/>
                      <a:t>[VALUE]</a:t>
                    </a:fld>
                    <a:r>
                      <a:rPr lang="en-US" sz="1600" dirty="0"/>
                      <a:t>M</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689-4C5D-929D-DCD70F1EE152}"/>
                </c:ext>
              </c:extLst>
            </c:dLbl>
            <c:dLbl>
              <c:idx val="4"/>
              <c:layout>
                <c:manualLayout>
                  <c:x val="-2.4059530477315511E-3"/>
                  <c:y val="-6.2372583756598939E-2"/>
                </c:manualLayout>
              </c:layout>
              <c:tx>
                <c:rich>
                  <a:bodyPr/>
                  <a:lstStyle/>
                  <a:p>
                    <a:fld id="{84D8B001-FA32-4816-A9EE-0CEF81543047}" type="VALUE">
                      <a:rPr lang="en-US" sz="1600" smtClean="0"/>
                      <a:pPr/>
                      <a:t>[VALUE]</a:t>
                    </a:fld>
                    <a:r>
                      <a:rPr lang="en-US" sz="1600" dirty="0"/>
                      <a:t>M</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689-4C5D-929D-DCD70F1EE152}"/>
                </c:ext>
              </c:extLst>
            </c:dLbl>
            <c:dLbl>
              <c:idx val="5"/>
              <c:layout>
                <c:manualLayout>
                  <c:x val="-2.4059530477315511E-3"/>
                  <c:y val="-7.3566152812978583E-2"/>
                </c:manualLayout>
              </c:layout>
              <c:tx>
                <c:rich>
                  <a:bodyPr/>
                  <a:lstStyle/>
                  <a:p>
                    <a:fld id="{24898C51-12CA-49BC-A54B-31C8E6660D57}" type="VALUE">
                      <a:rPr lang="en-US" sz="1600" smtClean="0"/>
                      <a:pPr/>
                      <a:t>[VALUE]</a:t>
                    </a:fld>
                    <a:r>
                      <a:rPr lang="en-US" sz="1600" dirty="0"/>
                      <a:t>M</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689-4C5D-929D-DCD70F1EE152}"/>
                </c:ext>
              </c:extLst>
            </c:dLbl>
            <c:dLbl>
              <c:idx val="6"/>
              <c:layout>
                <c:manualLayout>
                  <c:x val="-2.4059530477315511E-3"/>
                  <c:y val="-9.6692193856902101E-2"/>
                </c:manualLayout>
              </c:layout>
              <c:tx>
                <c:rich>
                  <a:bodyPr/>
                  <a:lstStyle/>
                  <a:p>
                    <a:fld id="{A7381561-568A-42E5-A3B2-31F037A9454B}" type="VALUE">
                      <a:rPr lang="en-US" sz="1600" smtClean="0"/>
                      <a:pPr/>
                      <a:t>[VALUE]</a:t>
                    </a:fld>
                    <a:r>
                      <a:rPr lang="en-US" sz="1600" dirty="0"/>
                      <a:t>M</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689-4C5D-929D-DCD70F1EE152}"/>
                </c:ext>
              </c:extLst>
            </c:dLbl>
            <c:dLbl>
              <c:idx val="7"/>
              <c:layout>
                <c:manualLayout>
                  <c:x val="-2.4059530477315511E-3"/>
                  <c:y val="-0.11540536141757968"/>
                </c:manualLayout>
              </c:layout>
              <c:tx>
                <c:rich>
                  <a:bodyPr/>
                  <a:lstStyle/>
                  <a:p>
                    <a:fld id="{2B1FE4D0-7155-4504-BA62-85A7BBE8404B}" type="VALUE">
                      <a:rPr lang="en-US" sz="1600" smtClean="0"/>
                      <a:pPr/>
                      <a:t>[VALUE]</a:t>
                    </a:fld>
                    <a:r>
                      <a:rPr lang="en-US" sz="1600" dirty="0"/>
                      <a:t>M</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689-4C5D-929D-DCD70F1EE152}"/>
                </c:ext>
              </c:extLst>
            </c:dLbl>
            <c:dLbl>
              <c:idx val="8"/>
              <c:layout>
                <c:manualLayout>
                  <c:x val="-8.8217259323515961E-17"/>
                  <c:y val="-0.13569837055582529"/>
                </c:manualLayout>
              </c:layout>
              <c:tx>
                <c:rich>
                  <a:bodyPr/>
                  <a:lstStyle/>
                  <a:p>
                    <a:fld id="{455F8EB7-D984-4E4D-B772-CFF6AC63591B}" type="VALUE">
                      <a:rPr lang="en-US" sz="1600" smtClean="0"/>
                      <a:pPr/>
                      <a:t>[VALUE]</a:t>
                    </a:fld>
                    <a:r>
                      <a:rPr lang="en-US" sz="1600" dirty="0"/>
                      <a:t>M</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D689-4C5D-929D-DCD70F1EE152}"/>
                </c:ext>
              </c:extLst>
            </c:dLbl>
            <c:dLbl>
              <c:idx val="9"/>
              <c:layout>
                <c:manualLayout>
                  <c:x val="-6.0148826193288773E-3"/>
                  <c:y val="-0.17783912094975848"/>
                </c:manualLayout>
              </c:layout>
              <c:tx>
                <c:rich>
                  <a:bodyPr/>
                  <a:lstStyle/>
                  <a:p>
                    <a:fld id="{5167A842-2C8F-45BA-8E93-97C37A32D23E}" type="VALUE">
                      <a:rPr lang="en-US" sz="1600" smtClean="0"/>
                      <a:pPr/>
                      <a:t>[VALUE]</a:t>
                    </a:fld>
                    <a:r>
                      <a:rPr lang="en-US" sz="1600" dirty="0"/>
                      <a:t>M</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689-4C5D-929D-DCD70F1EE152}"/>
                </c:ext>
              </c:extLst>
            </c:dLbl>
            <c:dLbl>
              <c:idx val="10"/>
              <c:layout>
                <c:manualLayout>
                  <c:x val="-1.2029765238657755E-3"/>
                  <c:y val="-0.21568158830574841"/>
                </c:manualLayout>
              </c:layout>
              <c:tx>
                <c:rich>
                  <a:bodyPr/>
                  <a:lstStyle/>
                  <a:p>
                    <a:fld id="{E56D2476-5740-4F18-8E62-4DA73B8D6ADF}" type="VALUE">
                      <a:rPr lang="en-US" sz="1600" smtClean="0"/>
                      <a:pPr/>
                      <a:t>[VALUE]</a:t>
                    </a:fld>
                    <a:r>
                      <a:rPr lang="en-US" sz="1600" dirty="0"/>
                      <a:t>M</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D689-4C5D-929D-DCD70F1EE152}"/>
                </c:ext>
              </c:extLst>
            </c:dLbl>
            <c:dLbl>
              <c:idx val="11"/>
              <c:layout>
                <c:manualLayout>
                  <c:x val="-8.4208356670604275E-3"/>
                  <c:y val="-0.29979782319242132"/>
                </c:manualLayout>
              </c:layout>
              <c:tx>
                <c:rich>
                  <a:bodyPr/>
                  <a:lstStyle/>
                  <a:p>
                    <a:fld id="{F8C56D7C-D4D9-4E75-8923-62B6E0DB4B40}" type="VALUE">
                      <a:rPr lang="en-US" sz="1600" smtClean="0"/>
                      <a:pPr/>
                      <a:t>[VALUE]</a:t>
                    </a:fld>
                    <a:r>
                      <a:rPr lang="en-US" sz="1600" dirty="0"/>
                      <a:t>M</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D689-4C5D-929D-DCD70F1EE152}"/>
                </c:ext>
              </c:extLst>
            </c:dLbl>
            <c:dLbl>
              <c:idx val="12"/>
              <c:layout>
                <c:manualLayout>
                  <c:x val="-1.2029765238657755E-3"/>
                  <c:y val="-0.37436607173224917"/>
                </c:manualLayout>
              </c:layout>
              <c:tx>
                <c:rich>
                  <a:bodyPr/>
                  <a:lstStyle/>
                  <a:p>
                    <a:fld id="{50FA44E6-4599-44C8-B72F-D2DA0A4ACAFE}" type="VALUE">
                      <a:rPr lang="en-US" sz="1600" smtClean="0">
                        <a:solidFill>
                          <a:srgbClr val="004B9B"/>
                        </a:solidFill>
                      </a:rPr>
                      <a:pPr/>
                      <a:t>[VALUE]</a:t>
                    </a:fld>
                    <a:r>
                      <a:rPr lang="en-US" sz="1600" dirty="0">
                        <a:solidFill>
                          <a:srgbClr val="004B9B"/>
                        </a:solidFill>
                      </a:rPr>
                      <a:t>M</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D689-4C5D-929D-DCD70F1EE152}"/>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004B9B"/>
                    </a:solidFill>
                    <a:latin typeface="Lato Black" panose="020F0A02020204030203" pitchFamily="34" charset="0"/>
                    <a:ea typeface="+mn-ea"/>
                    <a:cs typeface="+mn-cs"/>
                  </a:defRPr>
                </a:pPr>
                <a:endParaRPr lang="LID4096"/>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Sheet1!$A$2:$A$14</c:f>
              <c:strCache>
                <c:ptCount val="13"/>
                <c:pt idx="0">
                  <c:v>Year 1</c:v>
                </c:pt>
                <c:pt idx="1">
                  <c:v>Year 2</c:v>
                </c:pt>
                <c:pt idx="2">
                  <c:v>Year 3</c:v>
                </c:pt>
                <c:pt idx="3">
                  <c:v>Year 4</c:v>
                </c:pt>
                <c:pt idx="4">
                  <c:v>Year 5</c:v>
                </c:pt>
                <c:pt idx="5">
                  <c:v>Year 6</c:v>
                </c:pt>
                <c:pt idx="6">
                  <c:v>Year 7</c:v>
                </c:pt>
                <c:pt idx="7">
                  <c:v>Year 8</c:v>
                </c:pt>
                <c:pt idx="8">
                  <c:v>Year 9</c:v>
                </c:pt>
                <c:pt idx="9">
                  <c:v>Year 10</c:v>
                </c:pt>
                <c:pt idx="10">
                  <c:v>Year 11</c:v>
                </c:pt>
                <c:pt idx="11">
                  <c:v>Year 12</c:v>
                </c:pt>
                <c:pt idx="12">
                  <c:v>Year 13</c:v>
                </c:pt>
              </c:strCache>
            </c:strRef>
          </c:cat>
          <c:val>
            <c:numRef>
              <c:f>Sheet1!$B$2:$B$14</c:f>
              <c:numCache>
                <c:formatCode>[$$-409]#,##0_ ;\-[$$-409]#,##0\ </c:formatCode>
                <c:ptCount val="13"/>
                <c:pt idx="0">
                  <c:v>0</c:v>
                </c:pt>
                <c:pt idx="1">
                  <c:v>0</c:v>
                </c:pt>
                <c:pt idx="2">
                  <c:v>1</c:v>
                </c:pt>
                <c:pt idx="3">
                  <c:v>2</c:v>
                </c:pt>
                <c:pt idx="4">
                  <c:v>4</c:v>
                </c:pt>
                <c:pt idx="5">
                  <c:v>7</c:v>
                </c:pt>
                <c:pt idx="6">
                  <c:v>11</c:v>
                </c:pt>
                <c:pt idx="7">
                  <c:v>16</c:v>
                </c:pt>
                <c:pt idx="8">
                  <c:v>24</c:v>
                </c:pt>
                <c:pt idx="9">
                  <c:v>34</c:v>
                </c:pt>
                <c:pt idx="10">
                  <c:v>49</c:v>
                </c:pt>
                <c:pt idx="11">
                  <c:v>70</c:v>
                </c:pt>
                <c:pt idx="12">
                  <c:v>99</c:v>
                </c:pt>
              </c:numCache>
            </c:numRef>
          </c:val>
          <c:extLst>
            <c:ext xmlns:c16="http://schemas.microsoft.com/office/drawing/2014/chart" uri="{C3380CC4-5D6E-409C-BE32-E72D297353CC}">
              <c16:uniqueId val="{0000000C-D689-4C5D-929D-DCD70F1EE152}"/>
            </c:ext>
          </c:extLst>
        </c:ser>
        <c:ser>
          <c:idx val="1"/>
          <c:order val="1"/>
          <c:tx>
            <c:strRef>
              <c:f>Sheet1!$C$1</c:f>
              <c:strCache>
                <c:ptCount val="1"/>
                <c:pt idx="0">
                  <c:v>Column1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LID4096"/>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Sheet1!$A$2:$A$14</c:f>
              <c:strCache>
                <c:ptCount val="13"/>
                <c:pt idx="0">
                  <c:v>Year 1</c:v>
                </c:pt>
                <c:pt idx="1">
                  <c:v>Year 2</c:v>
                </c:pt>
                <c:pt idx="2">
                  <c:v>Year 3</c:v>
                </c:pt>
                <c:pt idx="3">
                  <c:v>Year 4</c:v>
                </c:pt>
                <c:pt idx="4">
                  <c:v>Year 5</c:v>
                </c:pt>
                <c:pt idx="5">
                  <c:v>Year 6</c:v>
                </c:pt>
                <c:pt idx="6">
                  <c:v>Year 7</c:v>
                </c:pt>
                <c:pt idx="7">
                  <c:v>Year 8</c:v>
                </c:pt>
                <c:pt idx="8">
                  <c:v>Year 9</c:v>
                </c:pt>
                <c:pt idx="9">
                  <c:v>Year 10</c:v>
                </c:pt>
                <c:pt idx="10">
                  <c:v>Year 11</c:v>
                </c:pt>
                <c:pt idx="11">
                  <c:v>Year 12</c:v>
                </c:pt>
                <c:pt idx="12">
                  <c:v>Year 13</c:v>
                </c:pt>
              </c:strCache>
            </c:strRef>
          </c:cat>
          <c:val>
            <c:numRef>
              <c:f>Sheet1!$C$2:$C$14</c:f>
              <c:numCache>
                <c:formatCode>General</c:formatCode>
                <c:ptCount val="13"/>
              </c:numCache>
            </c:numRef>
          </c:val>
          <c:extLst>
            <c:ext xmlns:c16="http://schemas.microsoft.com/office/drawing/2014/chart" uri="{C3380CC4-5D6E-409C-BE32-E72D297353CC}">
              <c16:uniqueId val="{0000000D-D689-4C5D-929D-DCD70F1EE152}"/>
            </c:ext>
          </c:extLst>
        </c:ser>
        <c:ser>
          <c:idx val="2"/>
          <c:order val="2"/>
          <c:tx>
            <c:strRef>
              <c:f>Sheet1!$D$1</c:f>
              <c:strCache>
                <c:ptCount val="1"/>
                <c:pt idx="0">
                  <c:v>Column2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LID4096"/>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Sheet1!$A$2:$A$14</c:f>
              <c:strCache>
                <c:ptCount val="13"/>
                <c:pt idx="0">
                  <c:v>Year 1</c:v>
                </c:pt>
                <c:pt idx="1">
                  <c:v>Year 2</c:v>
                </c:pt>
                <c:pt idx="2">
                  <c:v>Year 3</c:v>
                </c:pt>
                <c:pt idx="3">
                  <c:v>Year 4</c:v>
                </c:pt>
                <c:pt idx="4">
                  <c:v>Year 5</c:v>
                </c:pt>
                <c:pt idx="5">
                  <c:v>Year 6</c:v>
                </c:pt>
                <c:pt idx="6">
                  <c:v>Year 7</c:v>
                </c:pt>
                <c:pt idx="7">
                  <c:v>Year 8</c:v>
                </c:pt>
                <c:pt idx="8">
                  <c:v>Year 9</c:v>
                </c:pt>
                <c:pt idx="9">
                  <c:v>Year 10</c:v>
                </c:pt>
                <c:pt idx="10">
                  <c:v>Year 11</c:v>
                </c:pt>
                <c:pt idx="11">
                  <c:v>Year 12</c:v>
                </c:pt>
                <c:pt idx="12">
                  <c:v>Year 13</c:v>
                </c:pt>
              </c:strCache>
            </c:strRef>
          </c:cat>
          <c:val>
            <c:numRef>
              <c:f>Sheet1!$D$2:$D$14</c:f>
              <c:numCache>
                <c:formatCode>General</c:formatCode>
                <c:ptCount val="13"/>
              </c:numCache>
            </c:numRef>
          </c:val>
          <c:extLst>
            <c:ext xmlns:c16="http://schemas.microsoft.com/office/drawing/2014/chart" uri="{C3380CC4-5D6E-409C-BE32-E72D297353CC}">
              <c16:uniqueId val="{0000000E-D689-4C5D-929D-DCD70F1EE152}"/>
            </c:ext>
          </c:extLst>
        </c:ser>
        <c:dLbls>
          <c:dLblPos val="ctr"/>
          <c:showLegendKey val="0"/>
          <c:showVal val="1"/>
          <c:showCatName val="0"/>
          <c:showSerName val="0"/>
          <c:showPercent val="0"/>
          <c:showBubbleSize val="0"/>
        </c:dLbls>
        <c:gapWidth val="79"/>
        <c:overlap val="100"/>
        <c:axId val="707203968"/>
        <c:axId val="707204624"/>
      </c:barChart>
      <c:catAx>
        <c:axId val="707203968"/>
        <c:scaling>
          <c:orientation val="minMax"/>
        </c:scaling>
        <c:delete val="0"/>
        <c:axPos val="b"/>
        <c:majorGridlines>
          <c:spPr>
            <a:ln w="9525" cap="flat" cmpd="sng" algn="ctr">
              <a:solidFill>
                <a:schemeClr val="tx1">
                  <a:lumMod val="15000"/>
                  <a:lumOff val="85000"/>
                </a:schemeClr>
              </a:solidFill>
              <a:round/>
            </a:ln>
            <a:effectLst/>
          </c:spPr>
        </c:majorGridlines>
        <c:minorGridlines>
          <c:spPr>
            <a:ln>
              <a:solidFill>
                <a:schemeClr val="tx1">
                  <a:lumMod val="5000"/>
                  <a:lumOff val="95000"/>
                </a:schemeClr>
              </a:solidFill>
            </a:ln>
            <a:effectLst/>
          </c:spPr>
        </c:min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cap="all" spc="120" normalizeH="0" baseline="0">
                <a:solidFill>
                  <a:srgbClr val="004B9B"/>
                </a:solidFill>
                <a:latin typeface="Lato Black" panose="020F0A02020204030203" pitchFamily="34" charset="0"/>
                <a:ea typeface="+mn-ea"/>
                <a:cs typeface="+mn-cs"/>
              </a:defRPr>
            </a:pPr>
            <a:endParaRPr lang="LID4096"/>
          </a:p>
        </c:txPr>
        <c:crossAx val="707204624"/>
        <c:crosses val="autoZero"/>
        <c:auto val="1"/>
        <c:lblAlgn val="ctr"/>
        <c:lblOffset val="100"/>
        <c:noMultiLvlLbl val="0"/>
      </c:catAx>
      <c:valAx>
        <c:axId val="707204624"/>
        <c:scaling>
          <c:orientation val="minMax"/>
        </c:scaling>
        <c:delete val="1"/>
        <c:axPos val="l"/>
        <c:majorGridlines>
          <c:spPr>
            <a:ln w="9525" cap="flat" cmpd="sng" algn="ctr">
              <a:solidFill>
                <a:srgbClr val="D2D7E1"/>
              </a:solidFill>
              <a:round/>
            </a:ln>
            <a:effectLst/>
          </c:spPr>
        </c:majorGridlines>
        <c:minorGridlines>
          <c:spPr>
            <a:ln>
              <a:solidFill>
                <a:schemeClr val="tx1">
                  <a:lumMod val="5000"/>
                  <a:lumOff val="95000"/>
                </a:schemeClr>
              </a:solidFill>
            </a:ln>
            <a:effectLst/>
          </c:spPr>
        </c:minorGridlines>
        <c:numFmt formatCode="[$$-409]#,##0_ ;\-[$$-409]#,##0\ " sourceLinked="1"/>
        <c:majorTickMark val="none"/>
        <c:minorTickMark val="none"/>
        <c:tickLblPos val="nextTo"/>
        <c:crossAx val="707203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ID4096"/>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 Series 1 </c:v>
                </c:pt>
              </c:strCache>
            </c:strRef>
          </c:tx>
          <c:spPr>
            <a:solidFill>
              <a:srgbClr val="000032"/>
            </a:solidFill>
            <a:ln>
              <a:noFill/>
            </a:ln>
            <a:effectLst/>
          </c:spPr>
          <c:invertIfNegative val="0"/>
          <c:dLbls>
            <c:dLbl>
              <c:idx val="0"/>
              <c:layout>
                <c:manualLayout>
                  <c:x val="7.2945730031124016E-4"/>
                  <c:y val="-6.8859777275068604E-2"/>
                </c:manualLayout>
              </c:layout>
              <c:tx>
                <c:rich>
                  <a:bodyPr/>
                  <a:lstStyle/>
                  <a:p>
                    <a:fld id="{9ABC6EA4-46C5-4244-AD2C-CE680DC8CD07}" type="VALUE">
                      <a:rPr lang="en-US" sz="2400" smtClean="0"/>
                      <a:pPr/>
                      <a:t>[VALUE]</a:t>
                    </a:fld>
                    <a:endParaRPr lang="LID4096"/>
                  </a:p>
                </c:rich>
              </c:tx>
              <c:dLblPos val="ctr"/>
              <c:showLegendKey val="0"/>
              <c:showVal val="1"/>
              <c:showCatName val="0"/>
              <c:showSerName val="0"/>
              <c:showPercent val="0"/>
              <c:showBubbleSize val="0"/>
              <c:separator>, </c:separator>
              <c:extLst>
                <c:ext xmlns:c15="http://schemas.microsoft.com/office/drawing/2012/chart" uri="{CE6537A1-D6FC-4f65-9D91-7224C49458BB}">
                  <c15:layout>
                    <c:manualLayout>
                      <c:w val="4.4502323384254514E-2"/>
                      <c:h val="6.0826136592977267E-2"/>
                    </c:manualLayout>
                  </c15:layout>
                  <c15:dlblFieldTable/>
                  <c15:showDataLabelsRange val="0"/>
                </c:ext>
                <c:ext xmlns:c16="http://schemas.microsoft.com/office/drawing/2014/chart" uri="{C3380CC4-5D6E-409C-BE32-E72D297353CC}">
                  <c16:uniqueId val="{00000000-36D8-4EBC-B7CA-C61BFCE61E2C}"/>
                </c:ext>
              </c:extLst>
            </c:dLbl>
            <c:dLbl>
              <c:idx val="1"/>
              <c:layout>
                <c:manualLayout>
                  <c:x val="-1.3373755876174724E-17"/>
                  <c:y val="-6.8243021395931816E-2"/>
                </c:manualLayout>
              </c:layout>
              <c:tx>
                <c:rich>
                  <a:bodyPr/>
                  <a:lstStyle/>
                  <a:p>
                    <a:fld id="{58316C9B-4002-48F5-938D-7EA9F655C2F5}" type="VALUE">
                      <a:rPr lang="en-US" sz="2400" smtClean="0"/>
                      <a:pPr/>
                      <a:t>[VALUE]</a:t>
                    </a:fld>
                    <a:endParaRPr lang="LID4096"/>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36D8-4EBC-B7CA-C61BFCE61E2C}"/>
                </c:ext>
              </c:extLst>
            </c:dLbl>
            <c:dLbl>
              <c:idx val="2"/>
              <c:layout>
                <c:manualLayout>
                  <c:x val="0"/>
                  <c:y val="-6.509878632283142E-2"/>
                </c:manualLayout>
              </c:layout>
              <c:tx>
                <c:rich>
                  <a:bodyPr/>
                  <a:lstStyle/>
                  <a:p>
                    <a:fld id="{C2FC682A-9C8C-4F25-A17F-4F72D7B9A74B}" type="VALUE">
                      <a:rPr lang="en-US" sz="2400" smtClean="0"/>
                      <a:pPr/>
                      <a:t>[VALUE]</a:t>
                    </a:fld>
                    <a:endParaRPr lang="LID4096"/>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2-36D8-4EBC-B7CA-C61BFCE61E2C}"/>
                </c:ext>
              </c:extLst>
            </c:dLbl>
            <c:dLbl>
              <c:idx val="3"/>
              <c:layout>
                <c:manualLayout>
                  <c:x val="-3.6089295715973266E-3"/>
                  <c:y val="-8.7456934422536062E-2"/>
                </c:manualLayout>
              </c:layout>
              <c:tx>
                <c:rich>
                  <a:bodyPr/>
                  <a:lstStyle/>
                  <a:p>
                    <a:fld id="{292BDA77-F1D7-4178-910A-0E9E9F10897E}" type="VALUE">
                      <a:rPr lang="en-US" sz="2400" smtClean="0"/>
                      <a:pPr/>
                      <a:t>[VALUE]</a:t>
                    </a:fld>
                    <a:endParaRPr lang="LID4096"/>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36D8-4EBC-B7CA-C61BFCE61E2C}"/>
                </c:ext>
              </c:extLst>
            </c:dLbl>
            <c:dLbl>
              <c:idx val="4"/>
              <c:layout>
                <c:manualLayout>
                  <c:x val="0"/>
                  <c:y val="-0.1000596007276265"/>
                </c:manualLayout>
              </c:layout>
              <c:tx>
                <c:rich>
                  <a:bodyPr/>
                  <a:lstStyle/>
                  <a:p>
                    <a:fld id="{84D8B001-FA32-4816-A9EE-0CEF81543047}" type="VALUE">
                      <a:rPr lang="en-US" sz="2400" smtClean="0"/>
                      <a:pPr/>
                      <a:t>[VALUE]</a:t>
                    </a:fld>
                    <a:endParaRPr lang="LID4096"/>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4-36D8-4EBC-B7CA-C61BFCE61E2C}"/>
                </c:ext>
              </c:extLst>
            </c:dLbl>
            <c:dLbl>
              <c:idx val="5"/>
              <c:layout>
                <c:manualLayout>
                  <c:x val="1.2029765238657313E-3"/>
                  <c:y val="-0.12574817631132443"/>
                </c:manualLayout>
              </c:layout>
              <c:tx>
                <c:rich>
                  <a:bodyPr/>
                  <a:lstStyle/>
                  <a:p>
                    <a:fld id="{24898C51-12CA-49BC-A54B-31C8E6660D57}" type="VALUE">
                      <a:rPr lang="en-US" sz="2400" smtClean="0"/>
                      <a:pPr/>
                      <a:t>[VALUE]</a:t>
                    </a:fld>
                    <a:endParaRPr lang="LID4096"/>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36D8-4EBC-B7CA-C61BFCE61E2C}"/>
                </c:ext>
              </c:extLst>
            </c:dLbl>
            <c:dLbl>
              <c:idx val="6"/>
              <c:layout>
                <c:manualLayout>
                  <c:x val="0"/>
                  <c:y val="-0.16626822518802992"/>
                </c:manualLayout>
              </c:layout>
              <c:tx>
                <c:rich>
                  <a:bodyPr/>
                  <a:lstStyle/>
                  <a:p>
                    <a:fld id="{A7381561-568A-42E5-A3B2-31F037A9454B}" type="VALUE">
                      <a:rPr lang="en-US" sz="2400" smtClean="0"/>
                      <a:pPr/>
                      <a:t>[VALUE]</a:t>
                    </a:fld>
                    <a:endParaRPr lang="LID4096"/>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6-36D8-4EBC-B7CA-C61BFCE61E2C}"/>
                </c:ext>
              </c:extLst>
            </c:dLbl>
            <c:dLbl>
              <c:idx val="7"/>
              <c:layout>
                <c:manualLayout>
                  <c:x val="-2.4059530477315511E-3"/>
                  <c:y val="-0.18208239144324384"/>
                </c:manualLayout>
              </c:layout>
              <c:tx>
                <c:rich>
                  <a:bodyPr/>
                  <a:lstStyle/>
                  <a:p>
                    <a:fld id="{2B1FE4D0-7155-4504-BA62-85A7BBE8404B}" type="VALUE">
                      <a:rPr lang="en-US" sz="2400" smtClean="0"/>
                      <a:pPr/>
                      <a:t>[VALUE]</a:t>
                    </a:fld>
                    <a:endParaRPr lang="LID4096"/>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36D8-4EBC-B7CA-C61BFCE61E2C}"/>
                </c:ext>
              </c:extLst>
            </c:dLbl>
            <c:dLbl>
              <c:idx val="8"/>
              <c:layout>
                <c:manualLayout>
                  <c:x val="0"/>
                  <c:y val="-0.21687045225822874"/>
                </c:manualLayout>
              </c:layout>
              <c:tx>
                <c:rich>
                  <a:bodyPr/>
                  <a:lstStyle/>
                  <a:p>
                    <a:fld id="{455F8EB7-D984-4E4D-B772-CFF6AC63591B}" type="VALUE">
                      <a:rPr lang="en-US" sz="2400" smtClean="0"/>
                      <a:pPr/>
                      <a:t>[VALUE]</a:t>
                    </a:fld>
                    <a:endParaRPr lang="LID4096"/>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8-36D8-4EBC-B7CA-C61BFCE61E2C}"/>
                </c:ext>
              </c:extLst>
            </c:dLbl>
            <c:dLbl>
              <c:idx val="9"/>
              <c:layout>
                <c:manualLayout>
                  <c:x val="0"/>
                  <c:y val="-0.25321315504896402"/>
                </c:manualLayout>
              </c:layout>
              <c:tx>
                <c:rich>
                  <a:bodyPr/>
                  <a:lstStyle/>
                  <a:p>
                    <a:fld id="{5167A842-2C8F-45BA-8E93-97C37A32D23E}" type="VALUE">
                      <a:rPr lang="en-US" sz="2400" smtClean="0"/>
                      <a:pPr/>
                      <a:t>[VALUE]</a:t>
                    </a:fld>
                    <a:endParaRPr lang="LID4096"/>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36D8-4EBC-B7CA-C61BFCE61E2C}"/>
                </c:ext>
              </c:extLst>
            </c:dLbl>
            <c:dLbl>
              <c:idx val="10"/>
              <c:layout>
                <c:manualLayout>
                  <c:x val="0"/>
                  <c:y val="-0.29395458748896769"/>
                </c:manualLayout>
              </c:layout>
              <c:tx>
                <c:rich>
                  <a:bodyPr/>
                  <a:lstStyle/>
                  <a:p>
                    <a:fld id="{E56D2476-5740-4F18-8E62-4DA73B8D6ADF}" type="VALUE">
                      <a:rPr lang="en-US" sz="2400" smtClean="0"/>
                      <a:pPr/>
                      <a:t>[VALUE]</a:t>
                    </a:fld>
                    <a:endParaRPr lang="LID4096"/>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A-36D8-4EBC-B7CA-C61BFCE61E2C}"/>
                </c:ext>
              </c:extLst>
            </c:dLbl>
            <c:dLbl>
              <c:idx val="11"/>
              <c:layout>
                <c:manualLayout>
                  <c:x val="-1.0699004700939779E-16"/>
                  <c:y val="-0.35487892187710146"/>
                </c:manualLayout>
              </c:layout>
              <c:tx>
                <c:rich>
                  <a:bodyPr/>
                  <a:lstStyle/>
                  <a:p>
                    <a:fld id="{F8C56D7C-D4D9-4E75-8923-62B6E0DB4B40}" type="VALUE">
                      <a:rPr lang="en-US" sz="2400" smtClean="0"/>
                      <a:pPr/>
                      <a:t>[VALUE]</a:t>
                    </a:fld>
                    <a:endParaRPr lang="LID4096"/>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36D8-4EBC-B7CA-C61BFCE61E2C}"/>
                </c:ext>
              </c:extLst>
            </c:dLbl>
            <c:dLbl>
              <c:idx val="12"/>
              <c:layout>
                <c:manualLayout>
                  <c:x val="-1.0699004700939779E-16"/>
                  <c:y val="-0.47225493975536714"/>
                </c:manualLayout>
              </c:layout>
              <c:tx>
                <c:rich>
                  <a:bodyPr/>
                  <a:lstStyle/>
                  <a:p>
                    <a:fld id="{50FA44E6-4599-44C8-B72F-D2DA0A4ACAFE}" type="VALUE">
                      <a:rPr lang="en-US" smtClean="0">
                        <a:solidFill>
                          <a:srgbClr val="004B9B"/>
                        </a:solidFill>
                      </a:rPr>
                      <a:pPr/>
                      <a:t>[VALUE]</a:t>
                    </a:fld>
                    <a:endParaRPr lang="LID4096"/>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C-36D8-4EBC-B7CA-C61BFCE61E2C}"/>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004B9B"/>
                    </a:solidFill>
                    <a:latin typeface="Lato Black" panose="020F0A02020204030203" pitchFamily="34" charset="0"/>
                    <a:ea typeface="+mn-ea"/>
                    <a:cs typeface="+mn-cs"/>
                  </a:defRPr>
                </a:pPr>
                <a:endParaRPr lang="LID4096"/>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Sheet1!$A$2:$A$14</c:f>
              <c:strCache>
                <c:ptCount val="13"/>
                <c:pt idx="0">
                  <c:v>Year 1</c:v>
                </c:pt>
                <c:pt idx="1">
                  <c:v>Year 2</c:v>
                </c:pt>
                <c:pt idx="2">
                  <c:v>Year 3</c:v>
                </c:pt>
                <c:pt idx="3">
                  <c:v>Year 4</c:v>
                </c:pt>
                <c:pt idx="4">
                  <c:v>Year 5</c:v>
                </c:pt>
                <c:pt idx="5">
                  <c:v>Year 6</c:v>
                </c:pt>
                <c:pt idx="6">
                  <c:v>Year 7</c:v>
                </c:pt>
                <c:pt idx="7">
                  <c:v>Year 8</c:v>
                </c:pt>
                <c:pt idx="8">
                  <c:v>Year 9</c:v>
                </c:pt>
                <c:pt idx="9">
                  <c:v>Year 10</c:v>
                </c:pt>
                <c:pt idx="10">
                  <c:v>Year 11</c:v>
                </c:pt>
                <c:pt idx="11">
                  <c:v>Year 12</c:v>
                </c:pt>
                <c:pt idx="12">
                  <c:v>Year 13</c:v>
                </c:pt>
              </c:strCache>
            </c:strRef>
          </c:cat>
          <c:val>
            <c:numRef>
              <c:f>Sheet1!$B$2:$B$14</c:f>
              <c:numCache>
                <c:formatCode>_(* #,##0_);_(* \(#,##0\);_(* "-"??_);_(@_)</c:formatCode>
                <c:ptCount val="13"/>
                <c:pt idx="0">
                  <c:v>0</c:v>
                </c:pt>
                <c:pt idx="1">
                  <c:v>0</c:v>
                </c:pt>
                <c:pt idx="2">
                  <c:v>100</c:v>
                </c:pt>
                <c:pt idx="3">
                  <c:v>210</c:v>
                </c:pt>
                <c:pt idx="4">
                  <c:v>337</c:v>
                </c:pt>
                <c:pt idx="5">
                  <c:v>489</c:v>
                </c:pt>
                <c:pt idx="6">
                  <c:v>677</c:v>
                </c:pt>
                <c:pt idx="7">
                  <c:v>913</c:v>
                </c:pt>
                <c:pt idx="8">
                  <c:v>1213</c:v>
                </c:pt>
                <c:pt idx="9">
                  <c:v>1598</c:v>
                </c:pt>
                <c:pt idx="10">
                  <c:v>2094</c:v>
                </c:pt>
                <c:pt idx="11">
                  <c:v>2736</c:v>
                </c:pt>
                <c:pt idx="12">
                  <c:v>3567</c:v>
                </c:pt>
              </c:numCache>
            </c:numRef>
          </c:val>
          <c:extLst>
            <c:ext xmlns:c16="http://schemas.microsoft.com/office/drawing/2014/chart" uri="{C3380CC4-5D6E-409C-BE32-E72D297353CC}">
              <c16:uniqueId val="{0000000D-36D8-4EBC-B7CA-C61BFCE61E2C}"/>
            </c:ext>
          </c:extLst>
        </c:ser>
        <c:ser>
          <c:idx val="1"/>
          <c:order val="1"/>
          <c:tx>
            <c:strRef>
              <c:f>Sheet1!$C$1</c:f>
              <c:strCache>
                <c:ptCount val="1"/>
                <c:pt idx="0">
                  <c:v>Column1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LID4096"/>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Sheet1!$A$2:$A$14</c:f>
              <c:strCache>
                <c:ptCount val="13"/>
                <c:pt idx="0">
                  <c:v>Year 1</c:v>
                </c:pt>
                <c:pt idx="1">
                  <c:v>Year 2</c:v>
                </c:pt>
                <c:pt idx="2">
                  <c:v>Year 3</c:v>
                </c:pt>
                <c:pt idx="3">
                  <c:v>Year 4</c:v>
                </c:pt>
                <c:pt idx="4">
                  <c:v>Year 5</c:v>
                </c:pt>
                <c:pt idx="5">
                  <c:v>Year 6</c:v>
                </c:pt>
                <c:pt idx="6">
                  <c:v>Year 7</c:v>
                </c:pt>
                <c:pt idx="7">
                  <c:v>Year 8</c:v>
                </c:pt>
                <c:pt idx="8">
                  <c:v>Year 9</c:v>
                </c:pt>
                <c:pt idx="9">
                  <c:v>Year 10</c:v>
                </c:pt>
                <c:pt idx="10">
                  <c:v>Year 11</c:v>
                </c:pt>
                <c:pt idx="11">
                  <c:v>Year 12</c:v>
                </c:pt>
                <c:pt idx="12">
                  <c:v>Year 13</c:v>
                </c:pt>
              </c:strCache>
            </c:strRef>
          </c:cat>
          <c:val>
            <c:numRef>
              <c:f>Sheet1!$C$2:$C$14</c:f>
              <c:numCache>
                <c:formatCode>General</c:formatCode>
                <c:ptCount val="13"/>
              </c:numCache>
            </c:numRef>
          </c:val>
          <c:extLst>
            <c:ext xmlns:c16="http://schemas.microsoft.com/office/drawing/2014/chart" uri="{C3380CC4-5D6E-409C-BE32-E72D297353CC}">
              <c16:uniqueId val="{0000000E-36D8-4EBC-B7CA-C61BFCE61E2C}"/>
            </c:ext>
          </c:extLst>
        </c:ser>
        <c:ser>
          <c:idx val="2"/>
          <c:order val="2"/>
          <c:tx>
            <c:strRef>
              <c:f>Sheet1!$D$1</c:f>
              <c:strCache>
                <c:ptCount val="1"/>
                <c:pt idx="0">
                  <c:v>Column2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LID4096"/>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Sheet1!$A$2:$A$14</c:f>
              <c:strCache>
                <c:ptCount val="13"/>
                <c:pt idx="0">
                  <c:v>Year 1</c:v>
                </c:pt>
                <c:pt idx="1">
                  <c:v>Year 2</c:v>
                </c:pt>
                <c:pt idx="2">
                  <c:v>Year 3</c:v>
                </c:pt>
                <c:pt idx="3">
                  <c:v>Year 4</c:v>
                </c:pt>
                <c:pt idx="4">
                  <c:v>Year 5</c:v>
                </c:pt>
                <c:pt idx="5">
                  <c:v>Year 6</c:v>
                </c:pt>
                <c:pt idx="6">
                  <c:v>Year 7</c:v>
                </c:pt>
                <c:pt idx="7">
                  <c:v>Year 8</c:v>
                </c:pt>
                <c:pt idx="8">
                  <c:v>Year 9</c:v>
                </c:pt>
                <c:pt idx="9">
                  <c:v>Year 10</c:v>
                </c:pt>
                <c:pt idx="10">
                  <c:v>Year 11</c:v>
                </c:pt>
                <c:pt idx="11">
                  <c:v>Year 12</c:v>
                </c:pt>
                <c:pt idx="12">
                  <c:v>Year 13</c:v>
                </c:pt>
              </c:strCache>
            </c:strRef>
          </c:cat>
          <c:val>
            <c:numRef>
              <c:f>Sheet1!$D$2:$D$14</c:f>
              <c:numCache>
                <c:formatCode>General</c:formatCode>
                <c:ptCount val="13"/>
              </c:numCache>
            </c:numRef>
          </c:val>
          <c:extLst>
            <c:ext xmlns:c16="http://schemas.microsoft.com/office/drawing/2014/chart" uri="{C3380CC4-5D6E-409C-BE32-E72D297353CC}">
              <c16:uniqueId val="{0000000F-36D8-4EBC-B7CA-C61BFCE61E2C}"/>
            </c:ext>
          </c:extLst>
        </c:ser>
        <c:dLbls>
          <c:dLblPos val="ctr"/>
          <c:showLegendKey val="0"/>
          <c:showVal val="1"/>
          <c:showCatName val="0"/>
          <c:showSerName val="0"/>
          <c:showPercent val="0"/>
          <c:showBubbleSize val="0"/>
        </c:dLbls>
        <c:gapWidth val="79"/>
        <c:overlap val="100"/>
        <c:axId val="707203968"/>
        <c:axId val="707204624"/>
      </c:barChart>
      <c:catAx>
        <c:axId val="707203968"/>
        <c:scaling>
          <c:orientation val="minMax"/>
        </c:scaling>
        <c:delete val="0"/>
        <c:axPos val="b"/>
        <c:majorGridlines>
          <c:spPr>
            <a:ln w="9525" cap="flat" cmpd="sng" algn="ctr">
              <a:solidFill>
                <a:schemeClr val="tx1">
                  <a:lumMod val="15000"/>
                  <a:lumOff val="85000"/>
                </a:schemeClr>
              </a:solidFill>
              <a:round/>
            </a:ln>
            <a:effectLst/>
          </c:spPr>
        </c:majorGridlines>
        <c:minorGridlines>
          <c:spPr>
            <a:ln>
              <a:solidFill>
                <a:schemeClr val="tx1">
                  <a:lumMod val="5000"/>
                  <a:lumOff val="95000"/>
                </a:schemeClr>
              </a:solidFill>
            </a:ln>
            <a:effectLst/>
          </c:spPr>
        </c:min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cap="all" spc="120" normalizeH="0" baseline="0">
                <a:solidFill>
                  <a:srgbClr val="004B9B"/>
                </a:solidFill>
                <a:latin typeface="Lato Black" panose="020F0A02020204030203" pitchFamily="34" charset="0"/>
                <a:ea typeface="+mn-ea"/>
                <a:cs typeface="+mn-cs"/>
              </a:defRPr>
            </a:pPr>
            <a:endParaRPr lang="LID4096"/>
          </a:p>
        </c:txPr>
        <c:crossAx val="707204624"/>
        <c:crosses val="autoZero"/>
        <c:auto val="1"/>
        <c:lblAlgn val="ctr"/>
        <c:lblOffset val="100"/>
        <c:noMultiLvlLbl val="0"/>
      </c:catAx>
      <c:valAx>
        <c:axId val="707204624"/>
        <c:scaling>
          <c:orientation val="minMax"/>
        </c:scaling>
        <c:delete val="1"/>
        <c:axPos val="l"/>
        <c:majorGridlines>
          <c:spPr>
            <a:ln w="9525" cap="flat" cmpd="sng" algn="ctr">
              <a:solidFill>
                <a:srgbClr val="D2D7E1"/>
              </a:solidFill>
              <a:round/>
            </a:ln>
            <a:effectLst/>
          </c:spPr>
        </c:majorGridlines>
        <c:minorGridlines>
          <c:spPr>
            <a:ln>
              <a:solidFill>
                <a:schemeClr val="tx1">
                  <a:lumMod val="5000"/>
                  <a:lumOff val="95000"/>
                </a:schemeClr>
              </a:solidFill>
            </a:ln>
            <a:effectLst/>
          </c:spPr>
        </c:minorGridlines>
        <c:numFmt formatCode="_(* #,##0_);_(* \(#,##0\);_(* &quot;-&quot;??_);_(@_)" sourceLinked="1"/>
        <c:majorTickMark val="none"/>
        <c:minorTickMark val="none"/>
        <c:tickLblPos val="nextTo"/>
        <c:crossAx val="707203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ID4096"/>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000032"/>
            </a:solidFill>
            <a:ln>
              <a:noFill/>
            </a:ln>
            <a:effectLst/>
          </c:spPr>
          <c:invertIfNegative val="0"/>
          <c:dLbls>
            <c:dLbl>
              <c:idx val="0"/>
              <c:layout>
                <c:manualLayout>
                  <c:x val="2.0412238268539785E-3"/>
                  <c:y val="-6.1303719692596292E-2"/>
                </c:manualLayout>
              </c:layout>
              <c:tx>
                <c:rich>
                  <a:bodyPr rot="0" spcFirstLastPara="1" vertOverflow="ellipsis" vert="horz" wrap="square" lIns="38100" tIns="19050" rIns="38100" bIns="19050" anchor="ctr" anchorCtr="1">
                    <a:noAutofit/>
                  </a:bodyPr>
                  <a:lstStyle/>
                  <a:p>
                    <a:pPr>
                      <a:defRPr sz="1600" b="0" i="0" u="none" strike="noStrike" kern="1200" baseline="0">
                        <a:solidFill>
                          <a:srgbClr val="004B9B"/>
                        </a:solidFill>
                        <a:latin typeface="Lato Black" panose="020F0A02020204030203" pitchFamily="34" charset="0"/>
                        <a:ea typeface="+mn-ea"/>
                        <a:cs typeface="+mn-cs"/>
                      </a:defRPr>
                    </a:pPr>
                    <a:fld id="{9ABC6EA4-46C5-4244-AD2C-CE680DC8CD07}" type="VALUE">
                      <a:rPr lang="en-US" sz="1600" smtClean="0"/>
                      <a:pPr>
                        <a:defRPr sz="1600">
                          <a:solidFill>
                            <a:srgbClr val="004B9B"/>
                          </a:solidFill>
                          <a:latin typeface="Lato Black" panose="020F0A02020204030203" pitchFamily="34" charset="0"/>
                        </a:defRPr>
                      </a:pPr>
                      <a:t>[VALUE]</a:t>
                    </a:fld>
                    <a:r>
                      <a:rPr lang="en-US" sz="1600" dirty="0"/>
                      <a:t>M</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rgbClr val="004B9B"/>
                      </a:solidFill>
                      <a:latin typeface="Lato Black" panose="020F0A02020204030203" pitchFamily="34" charset="0"/>
                      <a:ea typeface="+mn-ea"/>
                      <a:cs typeface="+mn-cs"/>
                    </a:defRPr>
                  </a:pPr>
                  <a:endParaRPr lang="LID4096"/>
                </a:p>
              </c:txPr>
              <c:dLblPos val="ctr"/>
              <c:showLegendKey val="0"/>
              <c:showVal val="1"/>
              <c:showCatName val="0"/>
              <c:showSerName val="0"/>
              <c:showPercent val="0"/>
              <c:showBubbleSize val="0"/>
              <c:extLst>
                <c:ext xmlns:c15="http://schemas.microsoft.com/office/drawing/2012/chart" uri="{CE6537A1-D6FC-4f65-9D91-7224C49458BB}">
                  <c15:layout>
                    <c:manualLayout>
                      <c:w val="5.2526669606820814E-2"/>
                      <c:h val="5.0278400868181604E-2"/>
                    </c:manualLayout>
                  </c15:layout>
                  <c15:dlblFieldTable/>
                  <c15:showDataLabelsRange val="0"/>
                </c:ext>
                <c:ext xmlns:c16="http://schemas.microsoft.com/office/drawing/2014/chart" uri="{C3380CC4-5D6E-409C-BE32-E72D297353CC}">
                  <c16:uniqueId val="{00000000-29F3-448F-8031-63797194B345}"/>
                </c:ext>
              </c:extLst>
            </c:dLbl>
            <c:dLbl>
              <c:idx val="1"/>
              <c:layout>
                <c:manualLayout>
                  <c:x val="0"/>
                  <c:y val="-5.6646942044398546E-2"/>
                </c:manualLayout>
              </c:layout>
              <c:tx>
                <c:rich>
                  <a:bodyPr/>
                  <a:lstStyle/>
                  <a:p>
                    <a:fld id="{58316C9B-4002-48F5-938D-7EA9F655C2F5}" type="VALUE">
                      <a:rPr lang="en-US" sz="1600" smtClean="0"/>
                      <a:pPr/>
                      <a:t>[VALUE]</a:t>
                    </a:fld>
                    <a:r>
                      <a:rPr lang="en-US" sz="1600" dirty="0"/>
                      <a:t>M</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9F3-448F-8031-63797194B345}"/>
                </c:ext>
              </c:extLst>
            </c:dLbl>
            <c:dLbl>
              <c:idx val="2"/>
              <c:layout>
                <c:manualLayout>
                  <c:x val="3.6089295715973266E-3"/>
                  <c:y val="-6.7997787628295073E-2"/>
                </c:manualLayout>
              </c:layout>
              <c:tx>
                <c:rich>
                  <a:bodyPr/>
                  <a:lstStyle/>
                  <a:p>
                    <a:fld id="{C2FC682A-9C8C-4F25-A17F-4F72D7B9A74B}" type="VALUE">
                      <a:rPr lang="en-US" sz="1600" smtClean="0"/>
                      <a:pPr/>
                      <a:t>[VALUE]</a:t>
                    </a:fld>
                    <a:r>
                      <a:rPr lang="en-US" sz="1600" dirty="0"/>
                      <a:t>M</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9F3-448F-8031-63797194B345}"/>
                </c:ext>
              </c:extLst>
            </c:dLbl>
            <c:dLbl>
              <c:idx val="3"/>
              <c:layout>
                <c:manualLayout>
                  <c:x val="2.4059530477315511E-3"/>
                  <c:y val="-8.1658931811608743E-2"/>
                </c:manualLayout>
              </c:layout>
              <c:tx>
                <c:rich>
                  <a:bodyPr/>
                  <a:lstStyle/>
                  <a:p>
                    <a:fld id="{292BDA77-F1D7-4178-910A-0E9E9F10897E}" type="VALUE">
                      <a:rPr lang="en-US" sz="1600" smtClean="0"/>
                      <a:pPr/>
                      <a:t>[VALUE]</a:t>
                    </a:fld>
                    <a:r>
                      <a:rPr lang="en-US" sz="1600" dirty="0"/>
                      <a:t>M</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9F3-448F-8031-63797194B345}"/>
                </c:ext>
              </c:extLst>
            </c:dLbl>
            <c:dLbl>
              <c:idx val="4"/>
              <c:layout>
                <c:manualLayout>
                  <c:x val="0"/>
                  <c:y val="-0.11165560594948114"/>
                </c:manualLayout>
              </c:layout>
              <c:tx>
                <c:rich>
                  <a:bodyPr/>
                  <a:lstStyle/>
                  <a:p>
                    <a:fld id="{84D8B001-FA32-4816-A9EE-0CEF81543047}" type="VALUE">
                      <a:rPr lang="en-US" sz="1600" smtClean="0"/>
                      <a:pPr/>
                      <a:t>[VALUE]</a:t>
                    </a:fld>
                    <a:r>
                      <a:rPr lang="en-US" sz="1600" dirty="0"/>
                      <a:t>M</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9F3-448F-8031-63797194B345}"/>
                </c:ext>
              </c:extLst>
            </c:dLbl>
            <c:dLbl>
              <c:idx val="5"/>
              <c:layout>
                <c:manualLayout>
                  <c:x val="-2.4059530477315511E-3"/>
                  <c:y val="-0.12864717761678809"/>
                </c:manualLayout>
              </c:layout>
              <c:tx>
                <c:rich>
                  <a:bodyPr/>
                  <a:lstStyle/>
                  <a:p>
                    <a:fld id="{24898C51-12CA-49BC-A54B-31C8E6660D57}" type="VALUE">
                      <a:rPr lang="en-US" sz="1600" smtClean="0"/>
                      <a:pPr/>
                      <a:t>[VALUE]</a:t>
                    </a:fld>
                    <a:r>
                      <a:rPr lang="en-US" sz="1600" dirty="0"/>
                      <a:t>M</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9F3-448F-8031-63797194B345}"/>
                </c:ext>
              </c:extLst>
            </c:dLbl>
            <c:dLbl>
              <c:idx val="6"/>
              <c:layout>
                <c:manualLayout>
                  <c:x val="-1.2029765238657755E-3"/>
                  <c:y val="-0.15177321866071161"/>
                </c:manualLayout>
              </c:layout>
              <c:tx>
                <c:rich>
                  <a:bodyPr/>
                  <a:lstStyle/>
                  <a:p>
                    <a:fld id="{A7381561-568A-42E5-A3B2-31F037A9454B}" type="VALUE">
                      <a:rPr lang="en-US" sz="1600" smtClean="0"/>
                      <a:pPr/>
                      <a:t>[VALUE]</a:t>
                    </a:fld>
                    <a:r>
                      <a:rPr lang="en-US" sz="1600" dirty="0"/>
                      <a:t>M</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29F3-448F-8031-63797194B345}"/>
                </c:ext>
              </c:extLst>
            </c:dLbl>
            <c:dLbl>
              <c:idx val="7"/>
              <c:layout>
                <c:manualLayout>
                  <c:x val="0"/>
                  <c:y val="-0.16178938230499831"/>
                </c:manualLayout>
              </c:layout>
              <c:tx>
                <c:rich>
                  <a:bodyPr/>
                  <a:lstStyle/>
                  <a:p>
                    <a:fld id="{2B1FE4D0-7155-4504-BA62-85A7BBE8404B}" type="VALUE">
                      <a:rPr lang="en-US" sz="1600" smtClean="0"/>
                      <a:pPr/>
                      <a:t>[VALUE]</a:t>
                    </a:fld>
                    <a:r>
                      <a:rPr lang="en-US" sz="1600" dirty="0"/>
                      <a:t>M</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9F3-448F-8031-63797194B345}"/>
                </c:ext>
              </c:extLst>
            </c:dLbl>
            <c:dLbl>
              <c:idx val="8"/>
              <c:layout>
                <c:manualLayout>
                  <c:x val="-1.2029765238658638E-3"/>
                  <c:y val="-0.17338538752685287"/>
                </c:manualLayout>
              </c:layout>
              <c:tx>
                <c:rich>
                  <a:bodyPr/>
                  <a:lstStyle/>
                  <a:p>
                    <a:fld id="{455F8EB7-D984-4E4D-B772-CFF6AC63591B}" type="VALUE">
                      <a:rPr lang="en-US" sz="1600" smtClean="0"/>
                      <a:pPr/>
                      <a:t>[VALUE]</a:t>
                    </a:fld>
                    <a:r>
                      <a:rPr lang="en-US" sz="1600" dirty="0"/>
                      <a:t>M</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29F3-448F-8031-63797194B345}"/>
                </c:ext>
              </c:extLst>
            </c:dLbl>
            <c:dLbl>
              <c:idx val="9"/>
              <c:layout>
                <c:manualLayout>
                  <c:x val="0"/>
                  <c:y val="-0.22132414053171343"/>
                </c:manualLayout>
              </c:layout>
              <c:tx>
                <c:rich>
                  <a:bodyPr/>
                  <a:lstStyle/>
                  <a:p>
                    <a:fld id="{5167A842-2C8F-45BA-8E93-97C37A32D23E}" type="VALUE">
                      <a:rPr lang="en-US" sz="1600" smtClean="0"/>
                      <a:pPr/>
                      <a:t>[VALUE]</a:t>
                    </a:fld>
                    <a:r>
                      <a:rPr lang="en-US" sz="1600" dirty="0"/>
                      <a:t>M</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9F3-448F-8031-63797194B345}"/>
                </c:ext>
              </c:extLst>
            </c:dLbl>
            <c:dLbl>
              <c:idx val="10"/>
              <c:layout>
                <c:manualLayout>
                  <c:x val="-8.8217259323515961E-17"/>
                  <c:y val="-0.27076261310955785"/>
                </c:manualLayout>
              </c:layout>
              <c:tx>
                <c:rich>
                  <a:bodyPr/>
                  <a:lstStyle/>
                  <a:p>
                    <a:fld id="{E56D2476-5740-4F18-8E62-4DA73B8D6ADF}" type="VALUE">
                      <a:rPr lang="en-US" sz="1600" smtClean="0"/>
                      <a:pPr/>
                      <a:t>[VALUE]</a:t>
                    </a:fld>
                    <a:r>
                      <a:rPr lang="en-US" sz="1600" dirty="0"/>
                      <a:t>M</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29F3-448F-8031-63797194B345}"/>
                </c:ext>
              </c:extLst>
            </c:dLbl>
            <c:dLbl>
              <c:idx val="11"/>
              <c:layout>
                <c:manualLayout>
                  <c:x val="6.0148826193287012E-3"/>
                  <c:y val="-0.32588883494159426"/>
                </c:manualLayout>
              </c:layout>
              <c:tx>
                <c:rich>
                  <a:bodyPr/>
                  <a:lstStyle/>
                  <a:p>
                    <a:fld id="{F8C56D7C-D4D9-4E75-8923-62B6E0DB4B40}" type="VALUE">
                      <a:rPr lang="en-US" sz="1600" smtClean="0"/>
                      <a:pPr/>
                      <a:t>[VALUE]</a:t>
                    </a:fld>
                    <a:r>
                      <a:rPr lang="en-US" sz="1600" dirty="0"/>
                      <a:t>M</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29F3-448F-8031-63797194B345}"/>
                </c:ext>
              </c:extLst>
            </c:dLbl>
            <c:dLbl>
              <c:idx val="12"/>
              <c:layout>
                <c:manualLayout>
                  <c:x val="0"/>
                  <c:y val="-0.3981995147482697"/>
                </c:manualLayout>
              </c:layout>
              <c:tx>
                <c:rich>
                  <a:bodyPr/>
                  <a:lstStyle/>
                  <a:p>
                    <a:fld id="{50FA44E6-4599-44C8-B72F-D2DA0A4ACAFE}" type="VALUE">
                      <a:rPr lang="en-US" sz="1600" smtClean="0">
                        <a:solidFill>
                          <a:srgbClr val="004B9B"/>
                        </a:solidFill>
                      </a:rPr>
                      <a:pPr/>
                      <a:t>[VALUE]</a:t>
                    </a:fld>
                    <a:r>
                      <a:rPr lang="en-US" sz="1600" dirty="0">
                        <a:solidFill>
                          <a:srgbClr val="004B9B"/>
                        </a:solidFill>
                      </a:rPr>
                      <a:t>M</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29F3-448F-8031-63797194B34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4B9B"/>
                    </a:solidFill>
                    <a:latin typeface="Lato Black" panose="020F0A02020204030203" pitchFamily="34" charset="0"/>
                    <a:ea typeface="+mn-ea"/>
                    <a:cs typeface="+mn-cs"/>
                  </a:defRPr>
                </a:pPr>
                <a:endParaRPr lang="LID4096"/>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Sheet1!$A$2:$A$14</c:f>
              <c:strCache>
                <c:ptCount val="13"/>
                <c:pt idx="0">
                  <c:v>Year 1</c:v>
                </c:pt>
                <c:pt idx="1">
                  <c:v>Year 2</c:v>
                </c:pt>
                <c:pt idx="2">
                  <c:v>Year 3</c:v>
                </c:pt>
                <c:pt idx="3">
                  <c:v>Year 4</c:v>
                </c:pt>
                <c:pt idx="4">
                  <c:v>Year 5</c:v>
                </c:pt>
                <c:pt idx="5">
                  <c:v>Year 6</c:v>
                </c:pt>
                <c:pt idx="6">
                  <c:v>Year 7</c:v>
                </c:pt>
                <c:pt idx="7">
                  <c:v>Year 8</c:v>
                </c:pt>
                <c:pt idx="8">
                  <c:v>Year 9</c:v>
                </c:pt>
                <c:pt idx="9">
                  <c:v>Year 10</c:v>
                </c:pt>
                <c:pt idx="10">
                  <c:v>Year 11</c:v>
                </c:pt>
                <c:pt idx="11">
                  <c:v>Year 12</c:v>
                </c:pt>
                <c:pt idx="12">
                  <c:v>Year 13</c:v>
                </c:pt>
              </c:strCache>
            </c:strRef>
          </c:cat>
          <c:val>
            <c:numRef>
              <c:f>Sheet1!$B$2:$B$14</c:f>
              <c:numCache>
                <c:formatCode>[$$-409]#,##0_ ;\-[$$-409]#,##0\ </c:formatCode>
                <c:ptCount val="13"/>
                <c:pt idx="0">
                  <c:v>0</c:v>
                </c:pt>
                <c:pt idx="1">
                  <c:v>0</c:v>
                </c:pt>
                <c:pt idx="2">
                  <c:v>1</c:v>
                </c:pt>
                <c:pt idx="3">
                  <c:v>2</c:v>
                </c:pt>
                <c:pt idx="4">
                  <c:v>3</c:v>
                </c:pt>
                <c:pt idx="5">
                  <c:v>5</c:v>
                </c:pt>
                <c:pt idx="6">
                  <c:v>7</c:v>
                </c:pt>
                <c:pt idx="7">
                  <c:v>9</c:v>
                </c:pt>
                <c:pt idx="8">
                  <c:v>12</c:v>
                </c:pt>
                <c:pt idx="9">
                  <c:v>16</c:v>
                </c:pt>
                <c:pt idx="10">
                  <c:v>21</c:v>
                </c:pt>
                <c:pt idx="11">
                  <c:v>27</c:v>
                </c:pt>
                <c:pt idx="12">
                  <c:v>36</c:v>
                </c:pt>
              </c:numCache>
            </c:numRef>
          </c:val>
          <c:extLst>
            <c:ext xmlns:c16="http://schemas.microsoft.com/office/drawing/2014/chart" uri="{C3380CC4-5D6E-409C-BE32-E72D297353CC}">
              <c16:uniqueId val="{0000000D-29F3-448F-8031-63797194B345}"/>
            </c:ext>
          </c:extLst>
        </c:ser>
        <c:ser>
          <c:idx val="1"/>
          <c:order val="1"/>
          <c:tx>
            <c:strRef>
              <c:f>Sheet1!$C$1</c:f>
              <c:strCache>
                <c:ptCount val="1"/>
                <c:pt idx="0">
                  <c:v>Column1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LID4096"/>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Sheet1!$A$2:$A$14</c:f>
              <c:strCache>
                <c:ptCount val="13"/>
                <c:pt idx="0">
                  <c:v>Year 1</c:v>
                </c:pt>
                <c:pt idx="1">
                  <c:v>Year 2</c:v>
                </c:pt>
                <c:pt idx="2">
                  <c:v>Year 3</c:v>
                </c:pt>
                <c:pt idx="3">
                  <c:v>Year 4</c:v>
                </c:pt>
                <c:pt idx="4">
                  <c:v>Year 5</c:v>
                </c:pt>
                <c:pt idx="5">
                  <c:v>Year 6</c:v>
                </c:pt>
                <c:pt idx="6">
                  <c:v>Year 7</c:v>
                </c:pt>
                <c:pt idx="7">
                  <c:v>Year 8</c:v>
                </c:pt>
                <c:pt idx="8">
                  <c:v>Year 9</c:v>
                </c:pt>
                <c:pt idx="9">
                  <c:v>Year 10</c:v>
                </c:pt>
                <c:pt idx="10">
                  <c:v>Year 11</c:v>
                </c:pt>
                <c:pt idx="11">
                  <c:v>Year 12</c:v>
                </c:pt>
                <c:pt idx="12">
                  <c:v>Year 13</c:v>
                </c:pt>
              </c:strCache>
            </c:strRef>
          </c:cat>
          <c:val>
            <c:numRef>
              <c:f>Sheet1!$C$2:$C$14</c:f>
              <c:numCache>
                <c:formatCode>General</c:formatCode>
                <c:ptCount val="13"/>
              </c:numCache>
            </c:numRef>
          </c:val>
          <c:extLst>
            <c:ext xmlns:c16="http://schemas.microsoft.com/office/drawing/2014/chart" uri="{C3380CC4-5D6E-409C-BE32-E72D297353CC}">
              <c16:uniqueId val="{0000000E-29F3-448F-8031-63797194B345}"/>
            </c:ext>
          </c:extLst>
        </c:ser>
        <c:ser>
          <c:idx val="2"/>
          <c:order val="2"/>
          <c:tx>
            <c:strRef>
              <c:f>Sheet1!$D$1</c:f>
              <c:strCache>
                <c:ptCount val="1"/>
                <c:pt idx="0">
                  <c:v>Column2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LID4096"/>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Sheet1!$A$2:$A$14</c:f>
              <c:strCache>
                <c:ptCount val="13"/>
                <c:pt idx="0">
                  <c:v>Year 1</c:v>
                </c:pt>
                <c:pt idx="1">
                  <c:v>Year 2</c:v>
                </c:pt>
                <c:pt idx="2">
                  <c:v>Year 3</c:v>
                </c:pt>
                <c:pt idx="3">
                  <c:v>Year 4</c:v>
                </c:pt>
                <c:pt idx="4">
                  <c:v>Year 5</c:v>
                </c:pt>
                <c:pt idx="5">
                  <c:v>Year 6</c:v>
                </c:pt>
                <c:pt idx="6">
                  <c:v>Year 7</c:v>
                </c:pt>
                <c:pt idx="7">
                  <c:v>Year 8</c:v>
                </c:pt>
                <c:pt idx="8">
                  <c:v>Year 9</c:v>
                </c:pt>
                <c:pt idx="9">
                  <c:v>Year 10</c:v>
                </c:pt>
                <c:pt idx="10">
                  <c:v>Year 11</c:v>
                </c:pt>
                <c:pt idx="11">
                  <c:v>Year 12</c:v>
                </c:pt>
                <c:pt idx="12">
                  <c:v>Year 13</c:v>
                </c:pt>
              </c:strCache>
            </c:strRef>
          </c:cat>
          <c:val>
            <c:numRef>
              <c:f>Sheet1!$D$2:$D$14</c:f>
              <c:numCache>
                <c:formatCode>General</c:formatCode>
                <c:ptCount val="13"/>
              </c:numCache>
            </c:numRef>
          </c:val>
          <c:extLst>
            <c:ext xmlns:c16="http://schemas.microsoft.com/office/drawing/2014/chart" uri="{C3380CC4-5D6E-409C-BE32-E72D297353CC}">
              <c16:uniqueId val="{0000000F-29F3-448F-8031-63797194B345}"/>
            </c:ext>
          </c:extLst>
        </c:ser>
        <c:dLbls>
          <c:dLblPos val="ctr"/>
          <c:showLegendKey val="0"/>
          <c:showVal val="1"/>
          <c:showCatName val="0"/>
          <c:showSerName val="0"/>
          <c:showPercent val="0"/>
          <c:showBubbleSize val="0"/>
        </c:dLbls>
        <c:gapWidth val="79"/>
        <c:overlap val="100"/>
        <c:axId val="707203968"/>
        <c:axId val="707204624"/>
      </c:barChart>
      <c:catAx>
        <c:axId val="707203968"/>
        <c:scaling>
          <c:orientation val="minMax"/>
        </c:scaling>
        <c:delete val="0"/>
        <c:axPos val="b"/>
        <c:majorGridlines>
          <c:spPr>
            <a:ln w="9525" cap="flat" cmpd="sng" algn="ctr">
              <a:solidFill>
                <a:schemeClr val="tx1">
                  <a:lumMod val="15000"/>
                  <a:lumOff val="85000"/>
                </a:schemeClr>
              </a:solidFill>
              <a:round/>
            </a:ln>
            <a:effectLst/>
          </c:spPr>
        </c:majorGridlines>
        <c:minorGridlines>
          <c:spPr>
            <a:ln>
              <a:solidFill>
                <a:schemeClr val="tx1">
                  <a:lumMod val="5000"/>
                  <a:lumOff val="95000"/>
                </a:schemeClr>
              </a:solidFill>
            </a:ln>
            <a:effectLst/>
          </c:spPr>
        </c:min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cap="all" spc="120" normalizeH="0" baseline="0">
                <a:solidFill>
                  <a:srgbClr val="004B9B"/>
                </a:solidFill>
                <a:latin typeface="Lato Black" panose="020F0A02020204030203" pitchFamily="34" charset="0"/>
                <a:ea typeface="+mn-ea"/>
                <a:cs typeface="+mn-cs"/>
              </a:defRPr>
            </a:pPr>
            <a:endParaRPr lang="LID4096"/>
          </a:p>
        </c:txPr>
        <c:crossAx val="707204624"/>
        <c:crosses val="autoZero"/>
        <c:auto val="1"/>
        <c:lblAlgn val="ctr"/>
        <c:lblOffset val="100"/>
        <c:noMultiLvlLbl val="0"/>
      </c:catAx>
      <c:valAx>
        <c:axId val="707204624"/>
        <c:scaling>
          <c:orientation val="minMax"/>
        </c:scaling>
        <c:delete val="1"/>
        <c:axPos val="l"/>
        <c:majorGridlines>
          <c:spPr>
            <a:ln w="9525" cap="flat" cmpd="sng" algn="ctr">
              <a:solidFill>
                <a:srgbClr val="D2D7E1"/>
              </a:solidFill>
              <a:round/>
            </a:ln>
            <a:effectLst/>
          </c:spPr>
        </c:majorGridlines>
        <c:minorGridlines>
          <c:spPr>
            <a:ln>
              <a:solidFill>
                <a:schemeClr val="tx1">
                  <a:lumMod val="5000"/>
                  <a:lumOff val="95000"/>
                </a:schemeClr>
              </a:solidFill>
            </a:ln>
            <a:effectLst/>
          </c:spPr>
        </c:minorGridlines>
        <c:numFmt formatCode="[$$-409]#,##0_ ;\-[$$-409]#,##0\ " sourceLinked="1"/>
        <c:majorTickMark val="none"/>
        <c:minorTickMark val="none"/>
        <c:tickLblPos val="nextTo"/>
        <c:crossAx val="707203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ID4096"/>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F830C-991C-476B-A39D-D0AB8E6AE60A}" type="datetimeFigureOut">
              <a:rPr lang="en-US" smtClean="0"/>
              <a:t>7/19/2024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5BB681-500F-4D70-BBF7-617634AA2AC7}" type="slidenum">
              <a:rPr lang="en-US" smtClean="0"/>
              <a:t>‹#›</a:t>
            </a:fld>
            <a:endParaRPr lang="en-US"/>
          </a:p>
        </p:txBody>
      </p:sp>
    </p:spTree>
    <p:extLst>
      <p:ext uri="{BB962C8B-B14F-4D97-AF65-F5344CB8AC3E}">
        <p14:creationId xmlns:p14="http://schemas.microsoft.com/office/powerpoint/2010/main" val="2529594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7C27C420-0933-4FF8-972B-334922133F57}"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786421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SzPts val="1100"/>
              <a:buNone/>
            </a:pPr>
            <a:r>
              <a:rPr lang="en-US" sz="1800" dirty="0">
                <a:solidFill>
                  <a:srgbClr val="000000"/>
                </a:solidFill>
                <a:latin typeface="Times New Roman"/>
                <a:ea typeface="Times New Roman"/>
                <a:cs typeface="Times New Roman"/>
                <a:sym typeface="Times New Roman"/>
              </a:rPr>
              <a:t>So, what’s the curriculum of the course? </a:t>
            </a:r>
          </a:p>
          <a:p>
            <a:pPr marL="0" lvl="0" indent="0" algn="l" rtl="0">
              <a:spcBef>
                <a:spcPts val="1000"/>
              </a:spcBef>
              <a:spcAft>
                <a:spcPts val="0"/>
              </a:spcAft>
              <a:buSzPts val="1100"/>
              <a:buNone/>
            </a:pPr>
            <a:r>
              <a:rPr lang="en-US" sz="1800" dirty="0">
                <a:solidFill>
                  <a:srgbClr val="000000"/>
                </a:solidFill>
                <a:latin typeface="Times New Roman"/>
                <a:ea typeface="Times New Roman"/>
                <a:cs typeface="Times New Roman"/>
                <a:sym typeface="Times New Roman"/>
              </a:rPr>
              <a:t>I’m going to take you through two minutes on each subject. I will not dive into it, but so you will understand what’s going to come in the next 13 lectures.</a:t>
            </a:r>
          </a:p>
          <a:p>
            <a:pPr marL="0" lvl="0" indent="0" algn="l" rtl="0">
              <a:spcBef>
                <a:spcPts val="1000"/>
              </a:spcBef>
              <a:spcAft>
                <a:spcPts val="0"/>
              </a:spcAft>
              <a:buSzPts val="1100"/>
              <a:buNone/>
            </a:pPr>
            <a:r>
              <a:rPr lang="en-US" sz="1800" dirty="0">
                <a:solidFill>
                  <a:srgbClr val="000000"/>
                </a:solidFill>
                <a:latin typeface="Times New Roman"/>
                <a:ea typeface="Times New Roman"/>
                <a:cs typeface="Times New Roman"/>
                <a:sym typeface="Times New Roman"/>
              </a:rPr>
              <a:t>So, the first thing is, </a:t>
            </a:r>
            <a:r>
              <a:rPr lang="en-US" sz="1800" b="1" dirty="0">
                <a:solidFill>
                  <a:srgbClr val="000000"/>
                </a:solidFill>
                <a:latin typeface="Times New Roman"/>
                <a:ea typeface="Times New Roman"/>
                <a:cs typeface="Times New Roman"/>
                <a:sym typeface="Times New Roman"/>
              </a:rPr>
              <a:t>what is the language of business</a:t>
            </a:r>
            <a:r>
              <a:rPr lang="en-US" sz="1800" dirty="0">
                <a:solidFill>
                  <a:srgbClr val="000000"/>
                </a:solidFill>
                <a:latin typeface="Times New Roman"/>
                <a:ea typeface="Times New Roman"/>
                <a:cs typeface="Times New Roman"/>
                <a:sym typeface="Times New Roman"/>
              </a:rPr>
              <a:t>? </a:t>
            </a:r>
          </a:p>
          <a:p>
            <a:pPr marL="0" lvl="0" indent="0" algn="l" rtl="0">
              <a:spcBef>
                <a:spcPts val="1000"/>
              </a:spcBef>
              <a:spcAft>
                <a:spcPts val="0"/>
              </a:spcAft>
              <a:buSzPts val="1100"/>
              <a:buNone/>
            </a:pPr>
            <a:r>
              <a:rPr lang="en-US" sz="1800" dirty="0">
                <a:solidFill>
                  <a:srgbClr val="000000"/>
                </a:solidFill>
                <a:latin typeface="Times New Roman"/>
                <a:ea typeface="Times New Roman"/>
                <a:cs typeface="Times New Roman"/>
                <a:sym typeface="Times New Roman"/>
              </a:rPr>
              <a:t>Remember that what I said is that most entrepreneurs come from an idea, a technology; they think they can change the world and all the good stuff. </a:t>
            </a:r>
          </a:p>
          <a:p>
            <a:pPr marL="0" lvl="0" indent="0" algn="l" rtl="0">
              <a:spcBef>
                <a:spcPts val="1000"/>
              </a:spcBef>
              <a:spcAft>
                <a:spcPts val="0"/>
              </a:spcAft>
              <a:buSzPts val="1100"/>
              <a:buNone/>
            </a:pPr>
            <a:r>
              <a:rPr lang="en-US" sz="1800" dirty="0">
                <a:solidFill>
                  <a:srgbClr val="000000"/>
                </a:solidFill>
                <a:latin typeface="Times New Roman"/>
                <a:ea typeface="Times New Roman"/>
                <a:cs typeface="Times New Roman"/>
                <a:sym typeface="Times New Roman"/>
              </a:rPr>
              <a:t>But the reality of it is you move to a different domain, which is business. You need to start speaking the language of that business. </a:t>
            </a:r>
          </a:p>
          <a:p>
            <a:pPr marL="0" lvl="0" indent="0" algn="l" rtl="0">
              <a:spcBef>
                <a:spcPts val="1000"/>
              </a:spcBef>
              <a:spcAft>
                <a:spcPts val="0"/>
              </a:spcAft>
              <a:buSzPts val="1100"/>
              <a:buNone/>
            </a:pPr>
            <a:r>
              <a:rPr lang="en-US" sz="1800" dirty="0">
                <a:solidFill>
                  <a:srgbClr val="000000"/>
                </a:solidFill>
                <a:latin typeface="Times New Roman"/>
                <a:ea typeface="Times New Roman"/>
                <a:cs typeface="Times New Roman"/>
                <a:sym typeface="Times New Roman"/>
              </a:rPr>
              <a:t>I’ll bring an example. Galileo Galilei, he says, “Mathematics is the language in which God has written the universe.” He was the first person who wrote an equation, which means he took measurements of speed and weight and whatever.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And you see the famous experiment of dropping two balls, a big one and a small one. And despite what Aristo said, the two of them reached the ground at the same time. So, he wrote the equation. They changed the world. Newton came after him. </a:t>
            </a:r>
          </a:p>
          <a:p>
            <a:pPr marL="0" lvl="0" indent="0" algn="l" rtl="0">
              <a:spcBef>
                <a:spcPts val="1000"/>
              </a:spcBef>
              <a:spcAft>
                <a:spcPts val="0"/>
              </a:spcAft>
              <a:buSzPts val="1100"/>
              <a:buNone/>
            </a:pPr>
            <a:r>
              <a:rPr lang="en-US" sz="1800" dirty="0">
                <a:solidFill>
                  <a:srgbClr val="000000"/>
                </a:solidFill>
                <a:latin typeface="Times New Roman"/>
                <a:ea typeface="Times New Roman"/>
                <a:cs typeface="Times New Roman"/>
                <a:sym typeface="Times New Roman"/>
              </a:rPr>
              <a:t>What is the language of business?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Money. </a:t>
            </a:r>
          </a:p>
          <a:p>
            <a:pPr marL="0" lvl="0" indent="0" algn="l" rtl="0">
              <a:spcBef>
                <a:spcPts val="1000"/>
              </a:spcBef>
              <a:spcAft>
                <a:spcPts val="0"/>
              </a:spcAft>
              <a:buSzPts val="1100"/>
              <a:buNone/>
            </a:pPr>
            <a:r>
              <a:rPr lang="en-US" sz="1800" dirty="0">
                <a:solidFill>
                  <a:srgbClr val="000000"/>
                </a:solidFill>
                <a:latin typeface="Times New Roman"/>
                <a:ea typeface="Times New Roman"/>
                <a:cs typeface="Times New Roman"/>
                <a:sym typeface="Times New Roman"/>
              </a:rPr>
              <a:t>Try to run your company without being able to pay salaries, and you will realize very quickly that it’s not working. </a:t>
            </a:r>
          </a:p>
          <a:p>
            <a:pPr marL="0" lvl="0" indent="0" algn="l" rtl="0">
              <a:spcBef>
                <a:spcPts val="1000"/>
              </a:spcBef>
              <a:spcAft>
                <a:spcPts val="0"/>
              </a:spcAft>
              <a:buSzPts val="1100"/>
              <a:buNone/>
            </a:pPr>
            <a:r>
              <a:rPr lang="en-US" sz="1800" dirty="0">
                <a:solidFill>
                  <a:srgbClr val="000000"/>
                </a:solidFill>
                <a:latin typeface="Times New Roman"/>
                <a:ea typeface="Times New Roman"/>
                <a:cs typeface="Times New Roman"/>
                <a:sym typeface="Times New Roman"/>
              </a:rPr>
              <a:t>So what we’re going to do a lot during this session is convert everything to models where you can evaluate options. </a:t>
            </a:r>
          </a:p>
          <a:p>
            <a:pPr marL="0" lvl="0" indent="0" algn="l" rtl="0">
              <a:spcBef>
                <a:spcPts val="1000"/>
              </a:spcBef>
              <a:spcAft>
                <a:spcPts val="0"/>
              </a:spcAft>
              <a:buSzPts val="1100"/>
              <a:buNone/>
            </a:pPr>
            <a:r>
              <a:rPr lang="en-US" sz="1800" dirty="0">
                <a:solidFill>
                  <a:srgbClr val="000000"/>
                </a:solidFill>
                <a:latin typeface="Times New Roman"/>
                <a:ea typeface="Times New Roman"/>
                <a:cs typeface="Times New Roman"/>
                <a:sym typeface="Times New Roman"/>
              </a:rPr>
              <a:t>You want to do something? Convert it to money. Figure out how much it’s going to cost you, how long it’s going to take you, and what are the expected results in money. </a:t>
            </a:r>
          </a:p>
          <a:p>
            <a:pPr marL="0" lvl="0" indent="0" algn="l" rtl="0">
              <a:spcBef>
                <a:spcPts val="1000"/>
              </a:spcBef>
              <a:spcAft>
                <a:spcPts val="1000"/>
              </a:spcAft>
              <a:buSzPts val="1100"/>
              <a:buNone/>
            </a:pPr>
            <a:r>
              <a:rPr lang="en-US" sz="1800" dirty="0">
                <a:solidFill>
                  <a:srgbClr val="000000"/>
                </a:solidFill>
                <a:latin typeface="Times New Roman"/>
                <a:ea typeface="Times New Roman"/>
                <a:cs typeface="Times New Roman"/>
                <a:sym typeface="Times New Roman"/>
              </a:rPr>
              <a:t>If you can’t convert it to money, you’re dreaming.</a:t>
            </a:r>
          </a:p>
        </p:txBody>
      </p:sp>
      <p:sp>
        <p:nvSpPr>
          <p:cNvPr id="4" name="Slide Number Placeholder 3"/>
          <p:cNvSpPr>
            <a:spLocks noGrp="1"/>
          </p:cNvSpPr>
          <p:nvPr>
            <p:ph type="sldNum" sz="quarter" idx="5"/>
          </p:nvPr>
        </p:nvSpPr>
        <p:spPr/>
        <p:txBody>
          <a:bodyPr/>
          <a:lstStyle/>
          <a:p>
            <a:fld id="{D15BB681-500F-4D70-BBF7-617634AA2AC7}" type="slidenum">
              <a:rPr lang="en-US" smtClean="0"/>
              <a:t>10</a:t>
            </a:fld>
            <a:endParaRPr lang="en-US"/>
          </a:p>
        </p:txBody>
      </p:sp>
    </p:spTree>
    <p:extLst>
      <p:ext uri="{BB962C8B-B14F-4D97-AF65-F5344CB8AC3E}">
        <p14:creationId xmlns:p14="http://schemas.microsoft.com/office/powerpoint/2010/main" val="3339396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SzPts val="1100"/>
              <a:buNone/>
            </a:pPr>
            <a:r>
              <a:rPr lang="en-US" sz="1800" dirty="0">
                <a:solidFill>
                  <a:srgbClr val="000000"/>
                </a:solidFill>
                <a:latin typeface="Times New Roman"/>
                <a:ea typeface="Times New Roman"/>
                <a:cs typeface="Times New Roman"/>
                <a:sym typeface="Times New Roman"/>
              </a:rPr>
              <a:t>Okay, so the first lecture—which is going to be today—we’re going to talk about the VC, Venture Capital, business model and the impact that this business model has on the venture-backed companies. So, I’ll go into a great detail then. </a:t>
            </a:r>
          </a:p>
          <a:p>
            <a:pPr marL="0" lvl="0" indent="0" algn="l" rtl="0">
              <a:spcBef>
                <a:spcPts val="1000"/>
              </a:spcBef>
              <a:spcAft>
                <a:spcPts val="0"/>
              </a:spcAft>
              <a:buSzPts val="1100"/>
              <a:buNone/>
            </a:pPr>
            <a:r>
              <a:rPr lang="en-US" sz="1800" dirty="0">
                <a:solidFill>
                  <a:srgbClr val="000000"/>
                </a:solidFill>
                <a:latin typeface="Times New Roman"/>
                <a:ea typeface="Times New Roman"/>
                <a:cs typeface="Times New Roman"/>
                <a:sym typeface="Times New Roman"/>
              </a:rPr>
              <a:t>And let’s start with the kind of top line of what VC tell every company that walks in the door: </a:t>
            </a:r>
          </a:p>
          <a:p>
            <a:pPr marL="457200" lvl="0" indent="-279400" algn="l" rtl="0">
              <a:spcBef>
                <a:spcPts val="1000"/>
              </a:spcBef>
              <a:spcAft>
                <a:spcPts val="0"/>
              </a:spcAft>
              <a:buClr>
                <a:srgbClr val="000000"/>
              </a:buClr>
              <a:buSzPts val="800"/>
              <a:buFont typeface="Times New Roman"/>
              <a:buChar char="●"/>
            </a:pPr>
            <a:r>
              <a:rPr lang="en-US" sz="1800" dirty="0">
                <a:solidFill>
                  <a:srgbClr val="000000"/>
                </a:solidFill>
                <a:latin typeface="Times New Roman"/>
                <a:ea typeface="Times New Roman"/>
                <a:cs typeface="Times New Roman"/>
                <a:sym typeface="Times New Roman"/>
              </a:rPr>
              <a:t>We expect that out of ten companies that we invest in, five will shut down. </a:t>
            </a:r>
          </a:p>
          <a:p>
            <a:pPr marL="457200" lvl="0" indent="-279400" algn="l" rtl="0">
              <a:spcBef>
                <a:spcPts val="0"/>
              </a:spcBef>
              <a:spcAft>
                <a:spcPts val="0"/>
              </a:spcAft>
              <a:buClr>
                <a:srgbClr val="000000"/>
              </a:buClr>
              <a:buSzPts val="800"/>
              <a:buFont typeface="Times New Roman"/>
              <a:buChar char="●"/>
            </a:pPr>
            <a:r>
              <a:rPr lang="en-US" sz="1800" dirty="0">
                <a:solidFill>
                  <a:srgbClr val="000000"/>
                </a:solidFill>
                <a:latin typeface="Times New Roman"/>
                <a:ea typeface="Times New Roman"/>
                <a:cs typeface="Times New Roman"/>
                <a:sym typeface="Times New Roman"/>
              </a:rPr>
              <a:t>Three kind of barely return the investment or just drag along. I’ll explain later on what the “walking dead” means. </a:t>
            </a:r>
          </a:p>
          <a:p>
            <a:pPr marL="457200" lvl="0" indent="-279400" algn="l" rtl="0">
              <a:spcBef>
                <a:spcPts val="0"/>
              </a:spcBef>
              <a:spcAft>
                <a:spcPts val="0"/>
              </a:spcAft>
              <a:buClr>
                <a:srgbClr val="000000"/>
              </a:buClr>
              <a:buSzPts val="800"/>
              <a:buFont typeface="Times New Roman"/>
              <a:buChar char="●"/>
            </a:pPr>
            <a:r>
              <a:rPr lang="en-US" sz="1800" dirty="0">
                <a:solidFill>
                  <a:srgbClr val="000000"/>
                </a:solidFill>
                <a:latin typeface="Times New Roman"/>
                <a:ea typeface="Times New Roman"/>
                <a:cs typeface="Times New Roman"/>
                <a:sym typeface="Times New Roman"/>
              </a:rPr>
              <a:t>One will generate a return—about two, three times the amount of money invested.</a:t>
            </a:r>
          </a:p>
          <a:p>
            <a:pPr marL="457200" lvl="0" indent="-279400" algn="l" rtl="0">
              <a:spcBef>
                <a:spcPts val="0"/>
              </a:spcBef>
              <a:spcAft>
                <a:spcPts val="0"/>
              </a:spcAft>
              <a:buClr>
                <a:srgbClr val="000000"/>
              </a:buClr>
              <a:buSzPts val="800"/>
              <a:buFont typeface="Times New Roman"/>
              <a:buChar char="●"/>
            </a:pPr>
            <a:r>
              <a:rPr lang="en-US" sz="1800" dirty="0">
                <a:solidFill>
                  <a:srgbClr val="000000"/>
                </a:solidFill>
                <a:latin typeface="Times New Roman"/>
                <a:ea typeface="Times New Roman"/>
                <a:cs typeface="Times New Roman"/>
                <a:sym typeface="Times New Roman"/>
              </a:rPr>
              <a:t>And one, the jewel in the crown, will be a star. A huge Exit. </a:t>
            </a:r>
          </a:p>
          <a:p>
            <a:pPr marL="0" lvl="0" indent="0" algn="l" rtl="0">
              <a:spcBef>
                <a:spcPts val="1000"/>
              </a:spcBef>
              <a:spcAft>
                <a:spcPts val="0"/>
              </a:spcAft>
              <a:buSzPts val="1100"/>
              <a:buNone/>
            </a:pPr>
            <a:r>
              <a:rPr lang="en-US" sz="1800" dirty="0">
                <a:solidFill>
                  <a:srgbClr val="000000"/>
                </a:solidFill>
                <a:latin typeface="Times New Roman"/>
                <a:ea typeface="Times New Roman"/>
                <a:cs typeface="Times New Roman"/>
                <a:sym typeface="Times New Roman"/>
              </a:rPr>
              <a:t>Usually, when people talk about “huge Exit,” they talk about an IPO. Yes, there are M&amp;As, mergers and acquisition—basically selling the company to another company. Very rarely, you will see the number attached to it—they sold this company at 300 million or 400 million. In most cases, they just say it was sold and acquired. </a:t>
            </a:r>
          </a:p>
          <a:p>
            <a:pPr marL="0" lvl="0" indent="0" algn="l" rtl="0">
              <a:spcBef>
                <a:spcPts val="1000"/>
              </a:spcBef>
              <a:spcAft>
                <a:spcPts val="0"/>
              </a:spcAft>
              <a:buSzPts val="1100"/>
              <a:buNone/>
            </a:pPr>
            <a:r>
              <a:rPr lang="en-US" sz="1800" dirty="0">
                <a:solidFill>
                  <a:srgbClr val="000000"/>
                </a:solidFill>
                <a:latin typeface="Times New Roman"/>
                <a:ea typeface="Times New Roman"/>
                <a:cs typeface="Times New Roman"/>
                <a:sym typeface="Times New Roman"/>
              </a:rPr>
              <a:t>When we were at </a:t>
            </a:r>
            <a:r>
              <a:rPr lang="en-US" sz="1800" dirty="0" err="1">
                <a:solidFill>
                  <a:srgbClr val="000000"/>
                </a:solidFill>
                <a:latin typeface="Times New Roman"/>
                <a:ea typeface="Times New Roman"/>
                <a:cs typeface="Times New Roman"/>
                <a:sym typeface="Times New Roman"/>
              </a:rPr>
              <a:t>Opster</a:t>
            </a:r>
            <a:r>
              <a:rPr lang="en-US" sz="1800" dirty="0">
                <a:solidFill>
                  <a:srgbClr val="000000"/>
                </a:solidFill>
                <a:latin typeface="Times New Roman"/>
                <a:ea typeface="Times New Roman"/>
                <a:cs typeface="Times New Roman"/>
                <a:sym typeface="Times New Roman"/>
              </a:rPr>
              <a:t>, the VP of Sales came one day, all beaming, and she says, ‘Oh, my previous company was just sold for $50 million.’ </a:t>
            </a:r>
          </a:p>
          <a:p>
            <a:pPr marL="0" lvl="0" indent="0" algn="l" rtl="0">
              <a:spcBef>
                <a:spcPts val="1000"/>
              </a:spcBef>
              <a:spcAft>
                <a:spcPts val="0"/>
              </a:spcAft>
              <a:buSzPts val="1100"/>
              <a:buNone/>
            </a:pPr>
            <a:r>
              <a:rPr lang="en-US" sz="1800" dirty="0">
                <a:solidFill>
                  <a:srgbClr val="000000"/>
                </a:solidFill>
                <a:latin typeface="Times New Roman"/>
                <a:ea typeface="Times New Roman"/>
                <a:cs typeface="Times New Roman"/>
                <a:sym typeface="Times New Roman"/>
              </a:rPr>
              <a:t>I said, ‘Oh, great, congratulations.’ </a:t>
            </a:r>
          </a:p>
          <a:p>
            <a:pPr marL="0" lvl="0" indent="0" algn="l" rtl="0">
              <a:spcBef>
                <a:spcPts val="1000"/>
              </a:spcBef>
              <a:spcAft>
                <a:spcPts val="0"/>
              </a:spcAft>
              <a:buSzPts val="1100"/>
              <a:buNone/>
            </a:pPr>
            <a:r>
              <a:rPr lang="en-US" sz="1800" dirty="0">
                <a:solidFill>
                  <a:srgbClr val="000000"/>
                </a:solidFill>
                <a:latin typeface="Times New Roman"/>
                <a:ea typeface="Times New Roman"/>
                <a:cs typeface="Times New Roman"/>
                <a:sym typeface="Times New Roman"/>
              </a:rPr>
              <a:t>She says, ‘Not really. The investors invested 100 million, got 50.’ </a:t>
            </a:r>
          </a:p>
          <a:p>
            <a:pPr marL="0" lvl="0" indent="0" algn="l" rtl="0">
              <a:spcBef>
                <a:spcPts val="1000"/>
              </a:spcBef>
              <a:spcAft>
                <a:spcPts val="0"/>
              </a:spcAft>
              <a:buSzPts val="1100"/>
              <a:buNone/>
            </a:pPr>
            <a:r>
              <a:rPr lang="en-US" sz="1800" dirty="0">
                <a:solidFill>
                  <a:srgbClr val="000000"/>
                </a:solidFill>
                <a:latin typeface="Times New Roman"/>
                <a:ea typeface="Times New Roman"/>
                <a:cs typeface="Times New Roman"/>
                <a:sym typeface="Times New Roman"/>
              </a:rPr>
              <a:t>So, when I do all the analysis, I only do it on the IPOs, the public offerings. And the reason is because the numbers there are disclosed. You can see the numbers; you can do all the calculations. Remember, the language of business is money. So we can calculate.</a:t>
            </a:r>
          </a:p>
          <a:p>
            <a:pPr marL="0" lvl="0" indent="0" algn="l" rtl="0">
              <a:spcBef>
                <a:spcPts val="1000"/>
              </a:spcBef>
              <a:spcAft>
                <a:spcPts val="0"/>
              </a:spcAft>
              <a:buSzPts val="1100"/>
              <a:buNone/>
            </a:pPr>
            <a:r>
              <a:rPr lang="en-US" sz="1800" dirty="0">
                <a:solidFill>
                  <a:srgbClr val="000000"/>
                </a:solidFill>
                <a:latin typeface="Times New Roman"/>
                <a:ea typeface="Times New Roman"/>
                <a:cs typeface="Times New Roman"/>
                <a:sym typeface="Times New Roman"/>
              </a:rPr>
              <a:t>However, if one out of ten succeeds, that means nine out of ten companies fail. </a:t>
            </a:r>
          </a:p>
          <a:p>
            <a:pPr marL="0" lvl="0" indent="0" algn="l" rtl="0">
              <a:spcBef>
                <a:spcPts val="1000"/>
              </a:spcBef>
              <a:spcAft>
                <a:spcPts val="0"/>
              </a:spcAft>
              <a:buSzPts val="1100"/>
              <a:buNone/>
            </a:pPr>
            <a:r>
              <a:rPr lang="en-US" sz="1800" dirty="0">
                <a:solidFill>
                  <a:srgbClr val="000000"/>
                </a:solidFill>
                <a:latin typeface="Times New Roman"/>
                <a:ea typeface="Times New Roman"/>
                <a:cs typeface="Times New Roman"/>
                <a:sym typeface="Times New Roman"/>
              </a:rPr>
              <a:t>All of you are entrepreneurs, not investors. So, you really care about the nine out of ten that fail more than about the one that succeeds. </a:t>
            </a:r>
          </a:p>
          <a:p>
            <a:pPr marL="0" lvl="0" indent="0" algn="l" rtl="0">
              <a:spcBef>
                <a:spcPts val="1000"/>
              </a:spcBef>
              <a:spcAft>
                <a:spcPts val="1000"/>
              </a:spcAft>
              <a:buSzPts val="1100"/>
              <a:buNone/>
            </a:pPr>
            <a:r>
              <a:rPr lang="en-US" sz="1800" dirty="0">
                <a:solidFill>
                  <a:srgbClr val="000000"/>
                </a:solidFill>
                <a:latin typeface="Times New Roman"/>
                <a:ea typeface="Times New Roman"/>
                <a:cs typeface="Times New Roman"/>
                <a:sym typeface="Times New Roman"/>
              </a:rPr>
              <a:t>It’s really </a:t>
            </a:r>
            <a:r>
              <a:rPr lang="en-US" sz="1800" dirty="0" err="1">
                <a:solidFill>
                  <a:srgbClr val="000000"/>
                </a:solidFill>
                <a:latin typeface="Times New Roman"/>
                <a:ea typeface="Times New Roman"/>
                <a:cs typeface="Times New Roman"/>
                <a:sym typeface="Times New Roman"/>
              </a:rPr>
              <a:t>suckish</a:t>
            </a:r>
            <a:r>
              <a:rPr lang="en-US" sz="1800" dirty="0">
                <a:solidFill>
                  <a:srgbClr val="000000"/>
                </a:solidFill>
                <a:latin typeface="Times New Roman"/>
                <a:ea typeface="Times New Roman"/>
                <a:cs typeface="Times New Roman"/>
                <a:sym typeface="Times New Roman"/>
              </a:rPr>
              <a:t> to be in a company that fails.</a:t>
            </a:r>
          </a:p>
        </p:txBody>
      </p:sp>
      <p:sp>
        <p:nvSpPr>
          <p:cNvPr id="4" name="Slide Number Placeholder 3"/>
          <p:cNvSpPr>
            <a:spLocks noGrp="1"/>
          </p:cNvSpPr>
          <p:nvPr>
            <p:ph type="sldNum" sz="quarter" idx="5"/>
          </p:nvPr>
        </p:nvSpPr>
        <p:spPr/>
        <p:txBody>
          <a:bodyPr/>
          <a:lstStyle/>
          <a:p>
            <a:fld id="{D15BB681-500F-4D70-BBF7-617634AA2AC7}" type="slidenum">
              <a:rPr lang="en-US" smtClean="0"/>
              <a:t>11</a:t>
            </a:fld>
            <a:endParaRPr lang="en-US"/>
          </a:p>
        </p:txBody>
      </p:sp>
    </p:spTree>
    <p:extLst>
      <p:ext uri="{BB962C8B-B14F-4D97-AF65-F5344CB8AC3E}">
        <p14:creationId xmlns:p14="http://schemas.microsoft.com/office/powerpoint/2010/main" val="473535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Then we’ll talk about what is the Finite Game and its impact on the Exit on founders, profitability versus an Exit—I will not go into details because in about ten minutes, we’re going to get into it in big details.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And the main thing I want you to think about is </a:t>
            </a:r>
            <a:r>
              <a:rPr lang="en-US" sz="1800" b="1" dirty="0">
                <a:solidFill>
                  <a:srgbClr val="000000"/>
                </a:solidFill>
                <a:latin typeface="Times New Roman"/>
                <a:ea typeface="Times New Roman"/>
                <a:cs typeface="Times New Roman"/>
                <a:sym typeface="Times New Roman"/>
              </a:rPr>
              <a:t>why fail if you can succeed</a:t>
            </a:r>
            <a:r>
              <a:rPr lang="en-US" sz="1800" dirty="0">
                <a:solidFill>
                  <a:srgbClr val="000000"/>
                </a:solidFill>
                <a:latin typeface="Times New Roman"/>
                <a:ea typeface="Times New Roman"/>
                <a:cs typeface="Times New Roman"/>
                <a:sym typeface="Times New Roman"/>
              </a:rPr>
              <a: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the purpose of this Foundations Course is to give you the foundations of why fail if you can succeed.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Do I believe that all of you will finish the course and know exactly what you’re doing?</a:t>
            </a:r>
          </a:p>
          <a:p>
            <a:pPr marL="0" lvl="0" indent="0" algn="l" rtl="0">
              <a:spcBef>
                <a:spcPts val="1000"/>
              </a:spcBef>
              <a:spcAft>
                <a:spcPts val="0"/>
              </a:spcAft>
              <a:buSzPts val="1100"/>
              <a:buNone/>
            </a:pPr>
            <a:r>
              <a:rPr lang="en-US" sz="1800" dirty="0">
                <a:solidFill>
                  <a:srgbClr val="000000"/>
                </a:solidFill>
                <a:latin typeface="Times New Roman"/>
                <a:ea typeface="Times New Roman"/>
                <a:cs typeface="Times New Roman"/>
                <a:sym typeface="Times New Roman"/>
              </a:rPr>
              <a:t>No. </a:t>
            </a:r>
          </a:p>
          <a:p>
            <a:pPr marL="0" lvl="0" indent="0" algn="l" rtl="0">
              <a:spcBef>
                <a:spcPts val="1000"/>
              </a:spcBef>
              <a:spcAft>
                <a:spcPts val="1000"/>
              </a:spcAft>
              <a:buSzPts val="1100"/>
              <a:buNone/>
            </a:pPr>
            <a:r>
              <a:rPr lang="en-US" sz="1800" dirty="0">
                <a:solidFill>
                  <a:srgbClr val="000000"/>
                </a:solidFill>
                <a:latin typeface="Times New Roman"/>
                <a:ea typeface="Times New Roman"/>
                <a:cs typeface="Times New Roman"/>
                <a:sym typeface="Times New Roman"/>
              </a:rPr>
              <a:t>But I hope at least to broaden your thinking, understand a few more ideas and how to do things, and at least think about them before you start or when you run your business.</a:t>
            </a:r>
          </a:p>
        </p:txBody>
      </p:sp>
      <p:sp>
        <p:nvSpPr>
          <p:cNvPr id="4" name="Slide Number Placeholder 3"/>
          <p:cNvSpPr>
            <a:spLocks noGrp="1"/>
          </p:cNvSpPr>
          <p:nvPr>
            <p:ph type="sldNum" sz="quarter" idx="5"/>
          </p:nvPr>
        </p:nvSpPr>
        <p:spPr/>
        <p:txBody>
          <a:bodyPr/>
          <a:lstStyle/>
          <a:p>
            <a:fld id="{D15BB681-500F-4D70-BBF7-617634AA2AC7}" type="slidenum">
              <a:rPr lang="en-US" smtClean="0"/>
              <a:t>12</a:t>
            </a:fld>
            <a:endParaRPr lang="en-US"/>
          </a:p>
        </p:txBody>
      </p:sp>
    </p:spTree>
    <p:extLst>
      <p:ext uri="{BB962C8B-B14F-4D97-AF65-F5344CB8AC3E}">
        <p14:creationId xmlns:p14="http://schemas.microsoft.com/office/powerpoint/2010/main" val="1781661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b="1" dirty="0">
                <a:solidFill>
                  <a:srgbClr val="000000"/>
                </a:solidFill>
                <a:latin typeface="Times New Roman"/>
                <a:ea typeface="Times New Roman"/>
                <a:cs typeface="Times New Roman"/>
                <a:sym typeface="Times New Roman"/>
              </a:rPr>
              <a:t>Profitability</a:t>
            </a:r>
            <a:r>
              <a:rPr lang="en-US" dirty="0">
                <a:solidFill>
                  <a:srgbClr val="000000"/>
                </a:solidFill>
                <a:latin typeface="Times New Roman"/>
                <a:ea typeface="Times New Roman"/>
                <a:cs typeface="Times New Roman"/>
                <a:sym typeface="Times New Roman"/>
              </a:rPr>
              <a:t>. Remember, I said that’s the number one objective that you want to accomplish.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So, how to build a profitable company?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And the most important thing is that virtually everything you do will impact the ability to be profitable. Virtually everything you do.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Second, we’re dealing with</a:t>
            </a:r>
            <a:r>
              <a:rPr lang="en-US" i="1" dirty="0">
                <a:solidFill>
                  <a:srgbClr val="000000"/>
                </a:solidFill>
                <a:latin typeface="Times New Roman"/>
                <a:ea typeface="Times New Roman"/>
                <a:cs typeface="Times New Roman"/>
                <a:sym typeface="Times New Roman"/>
              </a:rPr>
              <a:t> terra incognita</a:t>
            </a:r>
            <a:r>
              <a:rPr lang="en-US" dirty="0">
                <a:solidFill>
                  <a:srgbClr val="000000"/>
                </a:solidFill>
                <a:latin typeface="Times New Roman"/>
                <a:ea typeface="Times New Roman"/>
                <a:cs typeface="Times New Roman"/>
                <a:sym typeface="Times New Roman"/>
              </a:rPr>
              <a:t>. Terra incognita, obviously, is Latin; it’s not English. And it means “unknown territory.” Right, “terra,” “territory,” same word. </a:t>
            </a:r>
          </a:p>
          <a:p>
            <a:pPr marL="0" lvl="0" indent="0" algn="l" rtl="0">
              <a:spcBef>
                <a:spcPts val="1000"/>
              </a:spcBef>
              <a:spcAft>
                <a:spcPts val="0"/>
              </a:spcAft>
              <a:buSzPts val="1100"/>
              <a:buNone/>
            </a:pPr>
            <a:r>
              <a:rPr lang="en-US" dirty="0">
                <a:solidFill>
                  <a:srgbClr val="000000"/>
                </a:solidFill>
                <a:latin typeface="Times New Roman"/>
                <a:ea typeface="Times New Roman"/>
                <a:cs typeface="Times New Roman"/>
                <a:sym typeface="Times New Roman"/>
              </a:rPr>
              <a:t>Which means you start a business, you start a company, and despite the fact that you know everything about the business, you always are surprised that things just don’t go the way you expected them to go.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Life is hard.</a:t>
            </a:r>
          </a:p>
          <a:p>
            <a:pPr marL="0" lvl="0" indent="0" algn="l" rtl="0">
              <a:spcBef>
                <a:spcPts val="1000"/>
              </a:spcBef>
              <a:spcAft>
                <a:spcPts val="0"/>
              </a:spcAft>
              <a:buSzPts val="1100"/>
              <a:buNone/>
            </a:pPr>
            <a:r>
              <a:rPr lang="en-US" dirty="0">
                <a:solidFill>
                  <a:srgbClr val="000000"/>
                </a:solidFill>
                <a:latin typeface="Times New Roman"/>
                <a:ea typeface="Times New Roman"/>
                <a:cs typeface="Times New Roman"/>
                <a:sym typeface="Times New Roman"/>
              </a:rPr>
              <a:t>So my formula for being profitable—remember, it’s all equations, money.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Spend less than you make. Really simple.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Why?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Because you can have expectations and you have projections and whatever, and life is hard. And so try to spend as little as possible and spend it only after you make the money.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The order of activities have a great impact on profitability. </a:t>
            </a:r>
          </a:p>
          <a:p>
            <a:pPr marL="0" lvl="0" indent="0" algn="l" rtl="0">
              <a:spcBef>
                <a:spcPts val="1000"/>
              </a:spcBef>
              <a:spcAft>
                <a:spcPts val="0"/>
              </a:spcAft>
              <a:buSzPts val="1100"/>
              <a:buNone/>
            </a:pPr>
            <a:r>
              <a:rPr lang="en-US" dirty="0">
                <a:solidFill>
                  <a:srgbClr val="000000"/>
                </a:solidFill>
                <a:latin typeface="Times New Roman"/>
                <a:ea typeface="Times New Roman"/>
                <a:cs typeface="Times New Roman"/>
                <a:sym typeface="Times New Roman"/>
              </a:rPr>
              <a:t>People don’t think about it, but most companies that you will see come and start with building a product or a prototype of a product.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So, they go and they hire ten engineers or scientists or researchers or whatever you want to call them, okay? Now, they have five or six or ten people on the payroll. They work for a year. Ten people times $150,000 a year. It’s a million and a half dollars. And you haven’t sold a little, one piece of things.</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What if you start with marketing first?—or actually, branding first; we’ll talk a lot about that—and start selling before you have the product. </a:t>
            </a:r>
          </a:p>
          <a:p>
            <a:pPr marL="0" lvl="0" indent="0" algn="l" rtl="0">
              <a:spcBef>
                <a:spcPts val="1000"/>
              </a:spcBef>
              <a:spcAft>
                <a:spcPts val="0"/>
              </a:spcAft>
              <a:buSzPts val="1100"/>
              <a:buNone/>
            </a:pPr>
            <a:r>
              <a:rPr lang="en-US" dirty="0">
                <a:solidFill>
                  <a:srgbClr val="000000"/>
                </a:solidFill>
                <a:latin typeface="Times New Roman"/>
                <a:ea typeface="Times New Roman"/>
                <a:cs typeface="Times New Roman"/>
                <a:sym typeface="Times New Roman"/>
              </a:rPr>
              <a:t>I know, you look at me like I’m crazy. But the reality of it is that’s the right way of doing things.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And then you don’t need so much money because you didn’t spend a lot of money building a product that you have no clue who is going to buy it.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So I just said it. The size of the team—the biggest weight on profitability. At the end of the day, if you look at every company, 60, 70, 80% of their expenses are salaries. That’s the end of the day what you spend.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Very few companies have huge infrastructure costs or things like this. Most of your expenses are salaries. </a:t>
            </a:r>
          </a:p>
          <a:p>
            <a:pPr marL="0" lvl="0" indent="0" algn="l" rtl="0">
              <a:spcBef>
                <a:spcPts val="1000"/>
              </a:spcBef>
              <a:spcAft>
                <a:spcPts val="0"/>
              </a:spcAft>
              <a:buSzPts val="1100"/>
              <a:buNone/>
            </a:pPr>
            <a:r>
              <a:rPr lang="en-US" dirty="0">
                <a:solidFill>
                  <a:srgbClr val="000000"/>
                </a:solidFill>
                <a:latin typeface="Times New Roman"/>
                <a:ea typeface="Times New Roman"/>
                <a:cs typeface="Times New Roman"/>
                <a:sym typeface="Times New Roman"/>
              </a:rPr>
              <a:t>So the size of your team is the big, heavy weight on your budget.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One thing to do is you measure sales per employee. If your cost per employee is about $150,000, you know exactly how much money you need in order to be profitable. </a:t>
            </a:r>
          </a:p>
          <a:p>
            <a:pPr marL="0" lvl="0" indent="0" algn="l" rtl="0">
              <a:spcBef>
                <a:spcPts val="1000"/>
              </a:spcBef>
              <a:spcAft>
                <a:spcPts val="0"/>
              </a:spcAft>
              <a:buSzPts val="1100"/>
              <a:buNone/>
            </a:pPr>
            <a:r>
              <a:rPr lang="en-US" dirty="0">
                <a:solidFill>
                  <a:srgbClr val="000000"/>
                </a:solidFill>
                <a:latin typeface="Times New Roman"/>
                <a:ea typeface="Times New Roman"/>
                <a:cs typeface="Times New Roman"/>
                <a:sym typeface="Times New Roman"/>
              </a:rPr>
              <a:t>Okay, take 150,000 multiplied by the number of employees, 20 employees. You need $3 million, as simple as that.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So remember, money is the language of business. Back-of-the-envelope calculations can save you a lot of agony.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Continuous incremental improvement, or what I call later on: </a:t>
            </a:r>
            <a:r>
              <a:rPr lang="en-US" dirty="0" err="1">
                <a:solidFill>
                  <a:srgbClr val="000000"/>
                </a:solidFill>
                <a:latin typeface="Times New Roman"/>
                <a:ea typeface="Times New Roman"/>
                <a:cs typeface="Times New Roman"/>
                <a:sym typeface="Times New Roman"/>
              </a:rPr>
              <a:t>i</a:t>
            </a:r>
            <a:r>
              <a:rPr lang="en-US" dirty="0">
                <a:solidFill>
                  <a:srgbClr val="000000"/>
                </a:solidFill>
                <a:latin typeface="Times New Roman"/>
                <a:ea typeface="Times New Roman"/>
                <a:cs typeface="Times New Roman"/>
                <a:sym typeface="Times New Roman"/>
              </a:rPr>
              <a:t>-Square.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You never invent. I mean, look at this course. I said, ‘Okay, we’ll do it. We’ll start with something. We’ll give a course, and we’ll see what happens, and we will improve from one lecture to the other, from one company to the other.’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That’s the way things work.</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But it’s important to think about it all the time and say, ‘How can I do it better today than I did yesterday? How can I do it better now than I did last month?’</a:t>
            </a:r>
          </a:p>
          <a:p>
            <a:pPr marL="0" lvl="0" indent="0" algn="l" rtl="0">
              <a:spcBef>
                <a:spcPts val="1000"/>
              </a:spcBef>
              <a:spcAft>
                <a:spcPts val="0"/>
              </a:spcAft>
              <a:buSzPts val="1100"/>
              <a:buNone/>
            </a:pPr>
            <a:r>
              <a:rPr lang="en-US" dirty="0">
                <a:solidFill>
                  <a:srgbClr val="000000"/>
                </a:solidFill>
                <a:latin typeface="Times New Roman"/>
                <a:ea typeface="Times New Roman"/>
                <a:cs typeface="Times New Roman"/>
                <a:sym typeface="Times New Roman"/>
              </a:rPr>
              <a:t>If you keep thinking about incremental improvements, you’ll be surprised, looking backward at how far you have come.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It’s never done in a disruptive way—‘Wow. I solved all the problems in the world’—you never solve all the problems in the world. It’s all about incremental improvements. </a:t>
            </a:r>
          </a:p>
          <a:p>
            <a:pPr marL="0" lvl="0" indent="0" algn="l" rtl="0">
              <a:spcBef>
                <a:spcPts val="1000"/>
              </a:spcBef>
              <a:spcAft>
                <a:spcPts val="1000"/>
              </a:spcAft>
              <a:buSzPts val="1100"/>
              <a:buNone/>
            </a:pPr>
            <a:r>
              <a:rPr lang="en-US" dirty="0">
                <a:solidFill>
                  <a:srgbClr val="000000"/>
                </a:solidFill>
                <a:latin typeface="Times New Roman"/>
                <a:ea typeface="Times New Roman"/>
                <a:cs typeface="Times New Roman"/>
                <a:sym typeface="Times New Roman"/>
              </a:rPr>
              <a:t>And, I will also give you there, intro to business models, which is a whole big subject.</a:t>
            </a:r>
          </a:p>
        </p:txBody>
      </p:sp>
      <p:sp>
        <p:nvSpPr>
          <p:cNvPr id="4" name="Slide Number Placeholder 3"/>
          <p:cNvSpPr>
            <a:spLocks noGrp="1"/>
          </p:cNvSpPr>
          <p:nvPr>
            <p:ph type="sldNum" sz="quarter" idx="5"/>
          </p:nvPr>
        </p:nvSpPr>
        <p:spPr/>
        <p:txBody>
          <a:bodyPr/>
          <a:lstStyle/>
          <a:p>
            <a:fld id="{D15BB681-500F-4D70-BBF7-617634AA2AC7}" type="slidenum">
              <a:rPr lang="en-US" smtClean="0"/>
              <a:t>13</a:t>
            </a:fld>
            <a:endParaRPr lang="en-US"/>
          </a:p>
        </p:txBody>
      </p:sp>
    </p:spTree>
    <p:extLst>
      <p:ext uri="{BB962C8B-B14F-4D97-AF65-F5344CB8AC3E}">
        <p14:creationId xmlns:p14="http://schemas.microsoft.com/office/powerpoint/2010/main" val="3156216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b="1" dirty="0">
                <a:solidFill>
                  <a:srgbClr val="000000"/>
                </a:solidFill>
                <a:latin typeface="Times New Roman"/>
                <a:ea typeface="Times New Roman"/>
                <a:cs typeface="Times New Roman"/>
                <a:sym typeface="Times New Roman"/>
              </a:rPr>
              <a:t>Market Size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Another thing you’re going to hear from all VCs: you need a huge market in order to be successful.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Is that true?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So, it depends if you need an Exit or profitability, and that will be discussed later on.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Second is, when you talk about a big market, usually markets are not uniform. And I have my usual story. Those of you who heard it, please excuse me.</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I call it the Chinese Dilemma. So, we all know China is huge, right? 1.4 billion people. And I can assure you, all of them eat rice. So I have an idea. I would like to sell one kilo of rice once a year to every Chinese. ‘Boy, am I going to be rich, right? What can be simpler than that?’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But I see already people smiling because you understand the problem is not the need and the product. The problem is the distribution channels, how you do all of that stuff.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It’s the details.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With every big market, there are a lot of details, and the market very quickly disintegrates into a lot of little islands.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Pick an island. Okay.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When entrepreneurs come to me, I always ask them, ‘Can you name your customers?’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And they look at me and they say, ‘Anybody who has…’ Right?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‘Anybody who does this will be a customer. Anybody who has that will be a customer.’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And I said, ‘Okay, can you give me a list of anybody who…’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And they look at me like, ‘What?’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I say, ‘You can’t sell to nobody. Give me a name of people you want to sell to.’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And only then they start to understand that if you don’t really—if you can’t really name your potential customers, you don’t really know them. You have no clue who’s going to buy your product.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Because the moment you start looking for their names, you start understanding, ‘Wait a minute, where do I find their names? How do I understand if they are big or small, where they are located?’ and all of that good stuff.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Then you start thinking, ‘Okay, how am I going to connect with them? And how are they going to listen to me?’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Okay, big problems.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So my suggestion, and I’ll talk about it at that course, is finding a beachhead.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Pick one island that fits your needs and focus on that one. And once you are successful, you can start growing from one island to the other. </a:t>
            </a:r>
          </a:p>
          <a:p>
            <a:pPr marL="0" lvl="0" indent="0" algn="l" rtl="0">
              <a:spcBef>
                <a:spcPts val="1000"/>
              </a:spcBef>
              <a:spcAft>
                <a:spcPts val="1000"/>
              </a:spcAft>
              <a:buSzPts val="1100"/>
              <a:buNone/>
            </a:pPr>
            <a:r>
              <a:rPr lang="en-US" dirty="0">
                <a:solidFill>
                  <a:srgbClr val="000000"/>
                </a:solidFill>
                <a:latin typeface="Times New Roman"/>
                <a:ea typeface="Times New Roman"/>
                <a:cs typeface="Times New Roman"/>
                <a:sym typeface="Times New Roman"/>
              </a:rPr>
              <a:t>Basically, same concept as </a:t>
            </a:r>
            <a:r>
              <a:rPr lang="en-US" i="1" dirty="0">
                <a:solidFill>
                  <a:srgbClr val="000000"/>
                </a:solidFill>
                <a:latin typeface="Times New Roman"/>
                <a:ea typeface="Times New Roman"/>
                <a:cs typeface="Times New Roman"/>
                <a:sym typeface="Times New Roman"/>
              </a:rPr>
              <a:t>terra incognita</a:t>
            </a:r>
            <a:r>
              <a:rPr lang="en-US" dirty="0">
                <a:solidFill>
                  <a:srgbClr val="000000"/>
                </a:solidFill>
                <a:latin typeface="Times New Roman"/>
                <a:ea typeface="Times New Roman"/>
                <a:cs typeface="Times New Roman"/>
                <a:sym typeface="Times New Roman"/>
              </a:rPr>
              <a:t>.</a:t>
            </a:r>
          </a:p>
        </p:txBody>
      </p:sp>
      <p:sp>
        <p:nvSpPr>
          <p:cNvPr id="4" name="Slide Number Placeholder 3"/>
          <p:cNvSpPr>
            <a:spLocks noGrp="1"/>
          </p:cNvSpPr>
          <p:nvPr>
            <p:ph type="sldNum" sz="quarter" idx="5"/>
          </p:nvPr>
        </p:nvSpPr>
        <p:spPr/>
        <p:txBody>
          <a:bodyPr/>
          <a:lstStyle/>
          <a:p>
            <a:fld id="{D15BB681-500F-4D70-BBF7-617634AA2AC7}" type="slidenum">
              <a:rPr lang="en-US" smtClean="0"/>
              <a:t>14</a:t>
            </a:fld>
            <a:endParaRPr lang="en-US"/>
          </a:p>
        </p:txBody>
      </p:sp>
    </p:spTree>
    <p:extLst>
      <p:ext uri="{BB962C8B-B14F-4D97-AF65-F5344CB8AC3E}">
        <p14:creationId xmlns:p14="http://schemas.microsoft.com/office/powerpoint/2010/main" val="2046522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200"/>
              </a:spcBef>
              <a:spcAft>
                <a:spcPts val="1200"/>
              </a:spcAft>
            </a:pPr>
            <a:br>
              <a:rPr lang="en-US" dirty="0"/>
            </a:br>
            <a:r>
              <a:rPr lang="en-US" sz="1800" b="1" i="0" u="none" strike="noStrike" dirty="0">
                <a:solidFill>
                  <a:srgbClr val="000000"/>
                </a:solidFill>
                <a:effectLst/>
                <a:latin typeface="Times New Roman" panose="02020603050405020304" pitchFamily="18" charset="0"/>
              </a:rPr>
              <a:t>market size</a:t>
            </a:r>
            <a:r>
              <a:rPr lang="en-US" sz="1800" b="0" i="0" u="none" strike="noStrike" dirty="0">
                <a:solidFill>
                  <a:srgbClr val="000000"/>
                </a:solidFill>
                <a:effectLst/>
                <a:latin typeface="Times New Roman" panose="02020603050405020304" pitchFamily="18" charset="0"/>
              </a:rPr>
              <a:t>. Another thing you're going to hear from all VC's, you need a huge market in order to be successful. Is that true? So it depends if you need an exit or profitability, and that will be discussed later on. Second is when you talk about a big market, usually markets are not uniform. And I have my usual story. Those of you who heard it, please excuse me.</a:t>
            </a:r>
            <a:endParaRPr lang="en-US" b="0" dirty="0">
              <a:effectLst/>
            </a:endParaRPr>
          </a:p>
          <a:p>
            <a:pPr rtl="0">
              <a:spcBef>
                <a:spcPts val="1200"/>
              </a:spcBef>
              <a:spcAft>
                <a:spcPts val="1200"/>
              </a:spcAft>
            </a:pPr>
            <a:br>
              <a:rPr lang="en-US" sz="1800" b="0" i="0" u="none" strike="noStrike" dirty="0">
                <a:solidFill>
                  <a:srgbClr val="000000"/>
                </a:solidFill>
                <a:effectLst/>
                <a:latin typeface="Times New Roman" panose="02020603050405020304" pitchFamily="18" charset="0"/>
              </a:rPr>
            </a:br>
            <a:r>
              <a:rPr lang="en-US" sz="1800" b="0" i="0" u="none" strike="noStrike" dirty="0">
                <a:solidFill>
                  <a:srgbClr val="000000"/>
                </a:solidFill>
                <a:effectLst/>
                <a:latin typeface="Times New Roman" panose="02020603050405020304" pitchFamily="18" charset="0"/>
              </a:rPr>
              <a:t>I call it the </a:t>
            </a:r>
            <a:r>
              <a:rPr lang="en-US" sz="1800" b="0" i="0" u="none" strike="noStrike" dirty="0" err="1">
                <a:solidFill>
                  <a:srgbClr val="000000"/>
                </a:solidFill>
                <a:effectLst/>
                <a:latin typeface="Times New Roman" panose="02020603050405020304" pitchFamily="18" charset="0"/>
              </a:rPr>
              <a:t>chinese</a:t>
            </a:r>
            <a:r>
              <a:rPr lang="en-US" sz="1800" b="0" i="0" u="none" strike="noStrike" dirty="0">
                <a:solidFill>
                  <a:srgbClr val="000000"/>
                </a:solidFill>
                <a:effectLst/>
                <a:latin typeface="Times New Roman" panose="02020603050405020304" pitchFamily="18" charset="0"/>
              </a:rPr>
              <a:t> dilemma. So we all know China is huge, right? 1.4 billion people. And I can assure you, all of them eat rice. So I have an idea. I would like to sell one kilo of rice once a year to every </a:t>
            </a:r>
            <a:r>
              <a:rPr lang="en-US" sz="1800" b="0" i="0" u="none" strike="noStrike" dirty="0" err="1">
                <a:solidFill>
                  <a:srgbClr val="000000"/>
                </a:solidFill>
                <a:effectLst/>
                <a:latin typeface="Times New Roman" panose="02020603050405020304" pitchFamily="18" charset="0"/>
              </a:rPr>
              <a:t>chinese</a:t>
            </a:r>
            <a:r>
              <a:rPr lang="en-US" sz="1800" b="0" i="0" u="none" strike="noStrike" dirty="0">
                <a:solidFill>
                  <a:srgbClr val="000000"/>
                </a:solidFill>
                <a:effectLst/>
                <a:latin typeface="Times New Roman" panose="02020603050405020304" pitchFamily="18" charset="0"/>
              </a:rPr>
              <a:t>. Boy, am I going to be rich, right? What can be simpler than that? But I see already people smiling because you understand the problem is not the need and the product. The problem is the distribution channels, how you do all of that stuff. It's the details. With every big market, there are a lot of details. And the market very quickly disintegrates into a lot of little islands. Pick an island. Okay. When entrepreneurs come to me, I always ask them, can you name your customers? And they look at me and they say, anybody who has.</a:t>
            </a:r>
            <a:endParaRPr lang="en-US" b="0" dirty="0">
              <a:effectLst/>
            </a:endParaRPr>
          </a:p>
          <a:p>
            <a:pPr rtl="0">
              <a:spcBef>
                <a:spcPts val="1200"/>
              </a:spcBef>
              <a:spcAft>
                <a:spcPts val="1200"/>
              </a:spcAft>
            </a:pPr>
            <a:br>
              <a:rPr lang="en-US" sz="1800" b="0" i="0" u="none" strike="noStrike" dirty="0">
                <a:solidFill>
                  <a:srgbClr val="000000"/>
                </a:solidFill>
                <a:effectLst/>
                <a:latin typeface="Times New Roman" panose="02020603050405020304" pitchFamily="18" charset="0"/>
              </a:rPr>
            </a:br>
            <a:r>
              <a:rPr lang="en-US" sz="1800" b="0" i="0" u="none" strike="noStrike" dirty="0">
                <a:solidFill>
                  <a:srgbClr val="000000"/>
                </a:solidFill>
                <a:effectLst/>
                <a:latin typeface="Times New Roman" panose="02020603050405020304" pitchFamily="18" charset="0"/>
              </a:rPr>
              <a:t> Right, anybody who does this will be a customer. Anybody who has that will be a customer. And I said, okay, can you give me a list of anybody who. And they look at me like, what? Say, you can't sell to nobody. Give me a name of people you want to sell to. And only then they start to understand that if you don't really, if you can't really name your potential customers, you don't really know them. You have no clue who's going to buy your product. Because the moment you start looking for their names, you start understanding, wait a minute, where do I find their names? How do I understand if they are big or small, where they are located and all of that good stuff? Then you start thinking, okay, how am I going to connect with them?</a:t>
            </a:r>
            <a:endParaRPr lang="en-US" b="0" dirty="0">
              <a:effectLst/>
            </a:endParaRPr>
          </a:p>
          <a:p>
            <a:pPr rtl="0">
              <a:spcBef>
                <a:spcPts val="1200"/>
              </a:spcBef>
              <a:spcAft>
                <a:spcPts val="1200"/>
              </a:spcAft>
            </a:pPr>
            <a:r>
              <a:rPr lang="en-US" sz="1800" b="0" i="0" u="none" strike="noStrike" dirty="0">
                <a:solidFill>
                  <a:srgbClr val="000000"/>
                </a:solidFill>
                <a:effectLst/>
                <a:latin typeface="Times New Roman" panose="02020603050405020304" pitchFamily="18" charset="0"/>
              </a:rPr>
              <a:t>And how are they going to listen to, okay, big problems. So my suggestion, and I'll talk about it at that course, is finding a beachhead. Pick one island that fits your needs and focus on that one. And once you are successful, you can start growing from one island to the other. Basically, same c</a:t>
            </a:r>
            <a:endParaRPr lang="en-US" b="0" dirty="0">
              <a:effectLst/>
            </a:endParaRPr>
          </a:p>
          <a:p>
            <a:br>
              <a:rPr lang="en-US" dirty="0"/>
            </a:br>
            <a:endParaRPr lang="en-US" b="0" dirty="0">
              <a:effectLst/>
            </a:endParaRPr>
          </a:p>
          <a:p>
            <a:br>
              <a:rPr lang="en-US" dirty="0"/>
            </a:br>
            <a:endParaRPr lang="LID4096" dirty="0"/>
          </a:p>
        </p:txBody>
      </p:sp>
      <p:sp>
        <p:nvSpPr>
          <p:cNvPr id="4" name="Slide Number Placeholder 3"/>
          <p:cNvSpPr>
            <a:spLocks noGrp="1"/>
          </p:cNvSpPr>
          <p:nvPr>
            <p:ph type="sldNum" sz="quarter" idx="5"/>
          </p:nvPr>
        </p:nvSpPr>
        <p:spPr/>
        <p:txBody>
          <a:bodyPr/>
          <a:lstStyle/>
          <a:p>
            <a:fld id="{D15BB681-500F-4D70-BBF7-617634AA2AC7}" type="slidenum">
              <a:rPr lang="en-US" smtClean="0"/>
              <a:t>15</a:t>
            </a:fld>
            <a:endParaRPr lang="en-US"/>
          </a:p>
        </p:txBody>
      </p:sp>
    </p:spTree>
    <p:extLst>
      <p:ext uri="{BB962C8B-B14F-4D97-AF65-F5344CB8AC3E}">
        <p14:creationId xmlns:p14="http://schemas.microsoft.com/office/powerpoint/2010/main" val="546713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800" b="1" dirty="0">
                <a:solidFill>
                  <a:srgbClr val="000000"/>
                </a:solidFill>
                <a:latin typeface="Times New Roman"/>
                <a:ea typeface="Times New Roman"/>
                <a:cs typeface="Times New Roman"/>
                <a:sym typeface="Times New Roman"/>
              </a:rPr>
              <a:t>Branding First</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what do I mean by branding as opposed to marketing?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these are two very different activities. Okay?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If I think about the Kardashians—anybody here who doesn’t know who the Kardashians are? You don’t know? Oh, you know. Okay, good. I’m so relieved.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Why do I say that? Because honestly, what do they do? They’re celebrities, right? They created a brand. They don’t do marketing. They created a brand. What are they going to do with the brand? Oh, tons of things.</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They use their brand to sell perfumes, to sell cosmetics, to sell clothing. I don’t know what else they sell, okay? But the whole idea is that because they have a brand, they can get your attention, they can reach to you.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That’s a brand.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Now, if you think it’s only beautiful women who have brands, so let me ask you a question: who is the CEO of Mercedes? Do you know? No. CEO of General Motors? No.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CEO of Tesla?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[From Audience]: Elon Musk</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How did you know that? Brand, right?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He doesn’t have dealers—you go on a website and you buy the car because he has a brand.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the first thing you want to think about is, ‘How do I create a brand?’ Not marketing. Marketing is lead generation. Marketing is all the work we do with press releases and all the other crap.</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A brand is something different. A brand is you want your company to be the Elon Musk, the Kardashians.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Now, that’s a big task. You have to be creative. And I don’t have a solution for being creative, but I have a few suggestions when we get to it.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I gave you branding, some examples, so you know it.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What do you do first? I answered.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The cost of building a brand; that’s really important.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Because brands are creative, in most cases, the cost of creating a brand is a fraction of the cost of creating your product.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Listen again. Remember, money is the language of business.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The cost of building a brand, in many cases, is a fraction of the cost of building your product.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And a brand has high value.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when you create a brand, it has a value independent of the product you were planning to build. So this investment that you do in the brand already has a payback without you building the product.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I know it sounds crazy, but the Kardashians are worth a lot of money because they have a brand. Tesla saves a lot of money because they have a brand. So it has tremendous value, okay?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People think about brand being viral. Well, you can also win the lottery, but that’s not a business model. I don’t know how to do anything viral. </a:t>
            </a:r>
          </a:p>
          <a:p>
            <a:pPr marL="0" lvl="0" indent="0" algn="l" rtl="0">
              <a:spcBef>
                <a:spcPts val="1000"/>
              </a:spcBef>
              <a:spcAft>
                <a:spcPts val="1000"/>
              </a:spcAft>
              <a:buSzPts val="1100"/>
              <a:buNone/>
            </a:pPr>
            <a:r>
              <a:rPr lang="en-US" sz="1800" dirty="0">
                <a:solidFill>
                  <a:srgbClr val="000000"/>
                </a:solidFill>
                <a:latin typeface="Times New Roman"/>
                <a:ea typeface="Times New Roman"/>
                <a:cs typeface="Times New Roman"/>
                <a:sym typeface="Times New Roman"/>
              </a:rPr>
              <a:t>Now, how to create a brand without having a product. So I have a few ideas; I’ll talk about them at length later on: long tail SEO, become an industry analyst, free tools, there are many, many things that you can do. Each company needs to find what works for them.</a:t>
            </a:r>
          </a:p>
        </p:txBody>
      </p:sp>
      <p:sp>
        <p:nvSpPr>
          <p:cNvPr id="4" name="Slide Number Placeholder 3"/>
          <p:cNvSpPr>
            <a:spLocks noGrp="1"/>
          </p:cNvSpPr>
          <p:nvPr>
            <p:ph type="sldNum" sz="quarter" idx="5"/>
          </p:nvPr>
        </p:nvSpPr>
        <p:spPr/>
        <p:txBody>
          <a:bodyPr/>
          <a:lstStyle/>
          <a:p>
            <a:fld id="{D15BB681-500F-4D70-BBF7-617634AA2AC7}" type="slidenum">
              <a:rPr lang="en-US" smtClean="0"/>
              <a:t>16</a:t>
            </a:fld>
            <a:endParaRPr lang="en-US"/>
          </a:p>
        </p:txBody>
      </p:sp>
    </p:spTree>
    <p:extLst>
      <p:ext uri="{BB962C8B-B14F-4D97-AF65-F5344CB8AC3E}">
        <p14:creationId xmlns:p14="http://schemas.microsoft.com/office/powerpoint/2010/main" val="3026798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b="1" dirty="0">
                <a:latin typeface="Times New Roman"/>
                <a:ea typeface="Times New Roman"/>
                <a:cs typeface="Times New Roman"/>
                <a:sym typeface="Times New Roman"/>
              </a:rPr>
              <a:t>Business Model</a:t>
            </a:r>
          </a:p>
          <a:p>
            <a:pPr marL="0" lvl="0" indent="0" algn="l" rtl="0">
              <a:spcBef>
                <a:spcPts val="1000"/>
              </a:spcBef>
              <a:spcAft>
                <a:spcPts val="0"/>
              </a:spcAft>
              <a:buClr>
                <a:schemeClr val="dk1"/>
              </a:buClr>
              <a:buSzPts val="1100"/>
              <a:buFont typeface="Arial"/>
              <a:buNone/>
            </a:pPr>
            <a:r>
              <a:rPr lang="en-US" dirty="0">
                <a:latin typeface="Times New Roman"/>
                <a:ea typeface="Times New Roman"/>
                <a:cs typeface="Times New Roman"/>
                <a:sym typeface="Times New Roman"/>
              </a:rPr>
              <a:t>So, for you to build a business, then you need a business model. </a:t>
            </a:r>
          </a:p>
          <a:p>
            <a:pPr marL="0" lvl="0" indent="0" algn="l" rtl="0">
              <a:spcBef>
                <a:spcPts val="1000"/>
              </a:spcBef>
              <a:spcAft>
                <a:spcPts val="0"/>
              </a:spcAft>
              <a:buClr>
                <a:schemeClr val="dk1"/>
              </a:buClr>
              <a:buSzPts val="1100"/>
              <a:buFont typeface="Arial"/>
              <a:buNone/>
            </a:pPr>
            <a:r>
              <a:rPr lang="en-US" dirty="0">
                <a:latin typeface="Times New Roman"/>
                <a:ea typeface="Times New Roman"/>
                <a:cs typeface="Times New Roman"/>
                <a:sym typeface="Times New Roman"/>
              </a:rPr>
              <a:t>There is a Business Model Canvas; that’s what I’m showing in here. </a:t>
            </a:r>
          </a:p>
          <a:p>
            <a:pPr marL="0" lvl="0" indent="0" algn="l" rtl="0">
              <a:spcBef>
                <a:spcPts val="1000"/>
              </a:spcBef>
              <a:spcAft>
                <a:spcPts val="0"/>
              </a:spcAft>
              <a:buClr>
                <a:schemeClr val="dk1"/>
              </a:buClr>
              <a:buSzPts val="1100"/>
              <a:buFont typeface="Arial"/>
              <a:buNone/>
            </a:pPr>
            <a:r>
              <a:rPr lang="en-US" dirty="0">
                <a:latin typeface="Times New Roman"/>
                <a:ea typeface="Times New Roman"/>
                <a:cs typeface="Times New Roman"/>
                <a:sym typeface="Times New Roman"/>
              </a:rPr>
              <a:t>It’s kind of a structure to how you think about a business model. </a:t>
            </a:r>
          </a:p>
          <a:p>
            <a:pPr marL="0" lvl="0" indent="0" algn="l" rtl="0">
              <a:spcBef>
                <a:spcPts val="1000"/>
              </a:spcBef>
              <a:spcAft>
                <a:spcPts val="0"/>
              </a:spcAft>
              <a:buClr>
                <a:schemeClr val="dk1"/>
              </a:buClr>
              <a:buSzPts val="1100"/>
              <a:buFont typeface="Arial"/>
              <a:buNone/>
            </a:pPr>
            <a:r>
              <a:rPr lang="en-US" dirty="0">
                <a:latin typeface="Times New Roman"/>
                <a:ea typeface="Times New Roman"/>
                <a:cs typeface="Times New Roman"/>
                <a:sym typeface="Times New Roman"/>
              </a:rPr>
              <a:t>I put it in here because everybody’s talking about it—I don’t really like it, so I’m not going to teach that one, but I’m going to show you other things.</a:t>
            </a:r>
          </a:p>
          <a:p>
            <a:pPr marL="0" lvl="0" indent="0" algn="l" rtl="0">
              <a:spcBef>
                <a:spcPts val="1000"/>
              </a:spcBef>
              <a:spcAft>
                <a:spcPts val="1000"/>
              </a:spcAft>
              <a:buNone/>
            </a:pPr>
            <a:r>
              <a:rPr lang="en-US" dirty="0">
                <a:latin typeface="Times New Roman"/>
                <a:ea typeface="Times New Roman"/>
                <a:cs typeface="Times New Roman"/>
                <a:sym typeface="Times New Roman"/>
              </a:rPr>
              <a:t>But it’s just a simple model.</a:t>
            </a:r>
          </a:p>
          <a:p>
            <a:endParaRPr lang="LID4096" dirty="0"/>
          </a:p>
        </p:txBody>
      </p:sp>
      <p:sp>
        <p:nvSpPr>
          <p:cNvPr id="4" name="Slide Number Placeholder 3"/>
          <p:cNvSpPr>
            <a:spLocks noGrp="1"/>
          </p:cNvSpPr>
          <p:nvPr>
            <p:ph type="sldNum" sz="quarter" idx="5"/>
          </p:nvPr>
        </p:nvSpPr>
        <p:spPr/>
        <p:txBody>
          <a:bodyPr/>
          <a:lstStyle/>
          <a:p>
            <a:fld id="{D15BB681-500F-4D70-BBF7-617634AA2AC7}" type="slidenum">
              <a:rPr lang="en-US" smtClean="0"/>
              <a:t>17</a:t>
            </a:fld>
            <a:endParaRPr lang="en-US"/>
          </a:p>
        </p:txBody>
      </p:sp>
    </p:spTree>
    <p:extLst>
      <p:ext uri="{BB962C8B-B14F-4D97-AF65-F5344CB8AC3E}">
        <p14:creationId xmlns:p14="http://schemas.microsoft.com/office/powerpoint/2010/main" val="626807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The main questions I’m asking myself is, ‘Where is the value that your business brings? Is it technology, patents, product, customers?’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Whatever it is, where is the value that you bring to the market?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And the other thing is the notion of a </a:t>
            </a:r>
            <a:r>
              <a:rPr lang="en-US" sz="1800" b="1" dirty="0">
                <a:solidFill>
                  <a:srgbClr val="000000"/>
                </a:solidFill>
                <a:latin typeface="Times New Roman"/>
                <a:ea typeface="Times New Roman"/>
                <a:cs typeface="Times New Roman"/>
                <a:sym typeface="Times New Roman"/>
              </a:rPr>
              <a:t>complete product</a:t>
            </a:r>
            <a:r>
              <a:rPr lang="en-US" sz="1800" dirty="0">
                <a:solidFill>
                  <a:srgbClr val="000000"/>
                </a:solidFill>
                <a:latin typeface="Times New Roman"/>
                <a:ea typeface="Times New Roman"/>
                <a:cs typeface="Times New Roman"/>
                <a:sym typeface="Times New Roman"/>
              </a:rPr>
              <a: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The complete product is a really simple concept: people don’t want your product; they want a solution to something that bothers them. That’s what they want, not your product.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What’s the difference?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The difference is, for example, my favorite one is watches.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Their purpose, in the books, is to show the time, right? Used to be that because it was mechanical, some of them were accurate, some of them were not accurate. Nowadays, every watch is the same. They all are accurate.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why do some of them cost $20, some of them cost $200, and some of them cost $20,000? Because they are not built to show the time. They are built to show something else.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If you spend $20,000 on a watch—stop laughing there—then you really want it to go like this all the time so that everybody can see it. Because it’s a statement: ‘I can spend $20,000 or $50,000 on a watch.’</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Swatch, for example. They build their business on fashion, right? The watch is a fashion accessory.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if you want to look pretty, you have a red one. If you want to look sad, you have a blue one. Whatever it is, right? It was a fashion accessory, not a time shower.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that’s what I mean, the complete product. You really need to think about what the customer wants to solve.</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Another thing. You have a technology, you have a product, but they don’t know how to use it. Happens a lot in high tech.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you don’t really want to sell them a product—you need to sell them the value of the product. You need to sit with them, work with them, make them successful. God knows what you need to do in order for the customer to say, ‘Yes! I’m delighted I got what I wanted.’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And in most cases, it’s not just the product.</a:t>
            </a:r>
          </a:p>
          <a:p>
            <a:pPr marL="0" lvl="0" indent="0" algn="l" rtl="0">
              <a:spcBef>
                <a:spcPts val="1000"/>
              </a:spcBef>
              <a:spcAft>
                <a:spcPts val="0"/>
              </a:spcAft>
              <a:buClr>
                <a:schemeClr val="dk1"/>
              </a:buClr>
              <a:buSzPts val="1100"/>
              <a:buFont typeface="Arial"/>
              <a:buNone/>
            </a:pPr>
            <a:r>
              <a:rPr lang="en-US" sz="1800" b="1" dirty="0">
                <a:solidFill>
                  <a:srgbClr val="000000"/>
                </a:solidFill>
                <a:latin typeface="Times New Roman"/>
                <a:ea typeface="Times New Roman"/>
                <a:cs typeface="Times New Roman"/>
                <a:sym typeface="Times New Roman"/>
              </a:rPr>
              <a:t>Customer first</a:t>
            </a:r>
            <a:r>
              <a:rPr lang="en-US" sz="1800" dirty="0">
                <a:solidFill>
                  <a:srgbClr val="000000"/>
                </a:solidFill>
                <a:latin typeface="Times New Roman"/>
                <a:ea typeface="Times New Roman"/>
                <a:cs typeface="Times New Roman"/>
                <a:sym typeface="Times New Roman"/>
              </a:rPr>
              <a:t> means never think about what you do; think about what they want. Always.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When I started being in business, one day, a very smart consultant sat with me and I was talking about our measurements of customer satisfaction.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I was talking about, ‘We measured this, we measured that’ and he looked at me and he said, ‘You already failed.’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I said, ‘What? You know, I’m doing everything that is written in the book. You know, I measure all of this satisfaction.’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He says, ‘Because you measure the wrong thing. You have to ask yourself, are your customers </a:t>
            </a:r>
            <a:r>
              <a:rPr lang="en-US" sz="1800" b="1" dirty="0">
                <a:solidFill>
                  <a:srgbClr val="000000"/>
                </a:solidFill>
                <a:latin typeface="Times New Roman"/>
                <a:ea typeface="Times New Roman"/>
                <a:cs typeface="Times New Roman"/>
                <a:sym typeface="Times New Roman"/>
              </a:rPr>
              <a:t>delighted</a:t>
            </a:r>
            <a:r>
              <a:rPr lang="en-US" sz="1800" dirty="0">
                <a:solidFill>
                  <a:srgbClr val="000000"/>
                </a:solidFill>
                <a:latin typeface="Times New Roman"/>
                <a:ea typeface="Times New Roman"/>
                <a:cs typeface="Times New Roman"/>
                <a:sym typeface="Times New Roman"/>
              </a:rPr>
              <a:t> in working with you? Not satisfied, delighted.’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When Apple comes up with a new phone model, people stand from midnight in long lines in front of the store. But they’re not going to get it tomorrow—they can get it tomorrow or next week or next month, but they are delighted.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That’s the difference.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when you think about your business, think about ‘How do I get customers to swear by what they do with me?’</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Another question that a lot of companies ask themselves: ‘Do we want to sell directly through salesforce, do we want to go through distributors, or do we want to sell on our website?’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Each one of these business models have tremendous ramifications about the product, the packaging, the pricing, so we will talk about that.</a:t>
            </a:r>
          </a:p>
          <a:p>
            <a:pPr marL="0" lvl="0" indent="0" algn="l" rtl="0">
              <a:spcBef>
                <a:spcPts val="1000"/>
              </a:spcBef>
              <a:spcAft>
                <a:spcPts val="1000"/>
              </a:spcAft>
              <a:buSzPts val="1100"/>
              <a:buNone/>
            </a:pPr>
            <a:r>
              <a:rPr lang="en-US" sz="1800" dirty="0">
                <a:solidFill>
                  <a:srgbClr val="000000"/>
                </a:solidFill>
                <a:latin typeface="Times New Roman"/>
                <a:ea typeface="Times New Roman"/>
                <a:cs typeface="Times New Roman"/>
                <a:sym typeface="Times New Roman"/>
              </a:rPr>
              <a:t>There’s consultative sales—just giving lots of things we’re going to talk about in this lecture.</a:t>
            </a:r>
          </a:p>
        </p:txBody>
      </p:sp>
      <p:sp>
        <p:nvSpPr>
          <p:cNvPr id="4" name="Slide Number Placeholder 3"/>
          <p:cNvSpPr>
            <a:spLocks noGrp="1"/>
          </p:cNvSpPr>
          <p:nvPr>
            <p:ph type="sldNum" sz="quarter" idx="5"/>
          </p:nvPr>
        </p:nvSpPr>
        <p:spPr/>
        <p:txBody>
          <a:bodyPr/>
          <a:lstStyle/>
          <a:p>
            <a:fld id="{D15BB681-500F-4D70-BBF7-617634AA2AC7}" type="slidenum">
              <a:rPr lang="en-US" smtClean="0"/>
              <a:t>18</a:t>
            </a:fld>
            <a:endParaRPr lang="en-US"/>
          </a:p>
        </p:txBody>
      </p:sp>
    </p:spTree>
    <p:extLst>
      <p:ext uri="{BB962C8B-B14F-4D97-AF65-F5344CB8AC3E}">
        <p14:creationId xmlns:p14="http://schemas.microsoft.com/office/powerpoint/2010/main" val="2276715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Okay, what is this, </a:t>
            </a:r>
            <a:r>
              <a:rPr lang="en-US" sz="1800" b="1" dirty="0">
                <a:solidFill>
                  <a:srgbClr val="000000"/>
                </a:solidFill>
                <a:latin typeface="Times New Roman"/>
                <a:ea typeface="Times New Roman"/>
                <a:cs typeface="Times New Roman"/>
                <a:sym typeface="Times New Roman"/>
              </a:rPr>
              <a:t>Yonatan’s model</a:t>
            </a:r>
            <a:r>
              <a:rPr lang="en-US" sz="1800" dirty="0">
                <a:solidFill>
                  <a:srgbClr val="000000"/>
                </a:solidFill>
                <a:latin typeface="Times New Roman"/>
                <a:ea typeface="Times New Roman"/>
                <a:cs typeface="Times New Roman"/>
                <a:sym typeface="Times New Roman"/>
              </a:rPr>
              <a:t>?</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I decided to name something after me, just, you know, something.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the idea here, it said, that the language of business is money. So, I’m building a model that will allow you to calculate your business.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And the calculation goes along two dimensions.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One dimension is </a:t>
            </a:r>
            <a:r>
              <a:rPr lang="en-US" sz="1800" b="1" dirty="0">
                <a:solidFill>
                  <a:srgbClr val="000000"/>
                </a:solidFill>
                <a:latin typeface="Times New Roman"/>
                <a:ea typeface="Times New Roman"/>
                <a:cs typeface="Times New Roman"/>
                <a:sym typeface="Times New Roman"/>
              </a:rPr>
              <a:t>time</a:t>
            </a:r>
            <a:r>
              <a:rPr lang="en-US" sz="1800" dirty="0">
                <a:solidFill>
                  <a:srgbClr val="000000"/>
                </a:solidFill>
                <a:latin typeface="Times New Roman"/>
                <a:ea typeface="Times New Roman"/>
                <a:cs typeface="Times New Roman"/>
                <a:sym typeface="Times New Roman"/>
              </a:rPr>
              <a:t>. Every activity you do falls in a certain time and it has money involved, either sales, income or expenses.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you have a matrix, right? Time: every column is a week, a month, a year, whatever it is, and lines.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And you want to convert any idea and every element in your business model to money on this timeline, okay?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And I want you to use parameters—we grow every month by 5% in sales, by 2% in sales, by 10% in sales—so you have parameters that you can decide to play with. And you want to compute—and that’s the key in here—you want to compute three outcomes.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Number one is the </a:t>
            </a:r>
            <a:r>
              <a:rPr lang="en-US" sz="1800" b="1" dirty="0">
                <a:solidFill>
                  <a:srgbClr val="000000"/>
                </a:solidFill>
                <a:latin typeface="Times New Roman"/>
                <a:ea typeface="Times New Roman"/>
                <a:cs typeface="Times New Roman"/>
                <a:sym typeface="Times New Roman"/>
              </a:rPr>
              <a:t>total investment</a:t>
            </a:r>
            <a:r>
              <a:rPr lang="en-US" sz="1800" dirty="0">
                <a:solidFill>
                  <a:srgbClr val="000000"/>
                </a:solidFill>
                <a:latin typeface="Times New Roman"/>
                <a:ea typeface="Times New Roman"/>
                <a:cs typeface="Times New Roman"/>
                <a:sym typeface="Times New Roman"/>
              </a:rPr>
              <a:t>: all the money you lose every single month. So, you want to calculate it every month, and you want to sum it up until you become positive cash flow.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That’s the investment you need because somebody needs to pay all of this.</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You can calculate the investment you need, and obviously, as you play with all kinds of options, you will get very different numbers, and I will show that later on.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Second parameters I want you to calculate is, </a:t>
            </a:r>
            <a:r>
              <a:rPr lang="en-US" sz="1800" b="1" dirty="0">
                <a:solidFill>
                  <a:srgbClr val="000000"/>
                </a:solidFill>
                <a:latin typeface="Times New Roman"/>
                <a:ea typeface="Times New Roman"/>
                <a:cs typeface="Times New Roman"/>
                <a:sym typeface="Times New Roman"/>
              </a:rPr>
              <a:t>how long it took you to reach profitability</a:t>
            </a:r>
            <a:r>
              <a:rPr lang="en-US" sz="1800" dirty="0">
                <a:solidFill>
                  <a:srgbClr val="000000"/>
                </a:solidFill>
                <a:latin typeface="Times New Roman"/>
                <a:ea typeface="Times New Roman"/>
                <a:cs typeface="Times New Roman"/>
                <a:sym typeface="Times New Roman"/>
              </a:rPr>
              <a:t>. Profitability is when your chart moves from negative numbers—that expenses are higher than income—to sustainable, profitable. Which means, ‘I generate cash month after month after month.’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Okay, how long? Ten months, ten years, 30 months, whatever it is the number.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And the third, which is unheard of, </a:t>
            </a:r>
            <a:r>
              <a:rPr lang="en-US" sz="1800" b="1" dirty="0">
                <a:solidFill>
                  <a:srgbClr val="000000"/>
                </a:solidFill>
                <a:latin typeface="Times New Roman"/>
                <a:ea typeface="Times New Roman"/>
                <a:cs typeface="Times New Roman"/>
                <a:sym typeface="Times New Roman"/>
              </a:rPr>
              <a:t>how long it takes you to pay back the investment</a:t>
            </a:r>
            <a:r>
              <a:rPr lang="en-US" sz="1800" dirty="0">
                <a:solidFill>
                  <a:srgbClr val="000000"/>
                </a:solidFill>
                <a:latin typeface="Times New Roman"/>
                <a:ea typeface="Times New Roman"/>
                <a:cs typeface="Times New Roman"/>
                <a:sym typeface="Times New Roman"/>
              </a:rPr>
              <a: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Most startups don’t even think about paying back the investment—‘Why would I pay back the investment? I have an Exit, I’m going to be a billionaire. Everything is great, right?’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Well, no, it’s not right.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if you try to become a real estate developer, everybody will ask you, ‘When do I get my investment bank? When do I see my money back?’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And I think it is a really good philosophy to think about startups in the same exact manner—‘When am I going to see my investment bank?’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And if you start thinking like that, you will think about your business very, very differently.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Okay, I said that. And sales per employee.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What is </a:t>
            </a:r>
            <a:r>
              <a:rPr lang="en-US" sz="1800" b="1" dirty="0">
                <a:solidFill>
                  <a:srgbClr val="000000"/>
                </a:solidFill>
                <a:latin typeface="Times New Roman"/>
                <a:ea typeface="Times New Roman"/>
                <a:cs typeface="Times New Roman"/>
                <a:sym typeface="Times New Roman"/>
              </a:rPr>
              <a:t>stress test</a:t>
            </a:r>
            <a:r>
              <a:rPr lang="en-US" sz="1800" dirty="0">
                <a:solidFill>
                  <a:srgbClr val="000000"/>
                </a:solidFill>
                <a:latin typeface="Times New Roman"/>
                <a:ea typeface="Times New Roman"/>
                <a:cs typeface="Times New Roman"/>
                <a:sym typeface="Times New Roman"/>
              </a:rPr>
              <a: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Remember, I said that there are parameters in this model.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what you want to do is start playing with the parameters and see what happens.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What if we don’t grow 10% month after month? We only grow by 1% month after month. What does that mean?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What if I can’t sell the product for $10,000 a year? I have to sell it for $2,000 a year. What does that mean?</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The moment you start playing with these numbers—and they are related to one another, obviously—you will start seeing very different pictures, and you will have three numbers that will be calculated automatically for you: how much money you need, when are you going to be profitable, and when are you going to pay back the investment. </a:t>
            </a:r>
          </a:p>
          <a:p>
            <a:pPr marL="0" lvl="0" indent="0" algn="l" rtl="0">
              <a:spcBef>
                <a:spcPts val="1000"/>
              </a:spcBef>
              <a:spcAft>
                <a:spcPts val="1000"/>
              </a:spcAft>
              <a:buSzPts val="1100"/>
              <a:buNone/>
            </a:pPr>
            <a:r>
              <a:rPr lang="en-US" sz="1800" dirty="0">
                <a:solidFill>
                  <a:srgbClr val="000000"/>
                </a:solidFill>
                <a:latin typeface="Times New Roman"/>
                <a:ea typeface="Times New Roman"/>
                <a:cs typeface="Times New Roman"/>
                <a:sym typeface="Times New Roman"/>
              </a:rPr>
              <a:t>Very, very important.</a:t>
            </a:r>
          </a:p>
        </p:txBody>
      </p:sp>
      <p:sp>
        <p:nvSpPr>
          <p:cNvPr id="4" name="Slide Number Placeholder 3"/>
          <p:cNvSpPr>
            <a:spLocks noGrp="1"/>
          </p:cNvSpPr>
          <p:nvPr>
            <p:ph type="sldNum" sz="quarter" idx="5"/>
          </p:nvPr>
        </p:nvSpPr>
        <p:spPr/>
        <p:txBody>
          <a:bodyPr/>
          <a:lstStyle/>
          <a:p>
            <a:fld id="{D15BB681-500F-4D70-BBF7-617634AA2AC7}" type="slidenum">
              <a:rPr lang="en-US" smtClean="0"/>
              <a:t>19</a:t>
            </a:fld>
            <a:endParaRPr lang="en-US"/>
          </a:p>
        </p:txBody>
      </p:sp>
    </p:spTree>
    <p:extLst>
      <p:ext uri="{BB962C8B-B14F-4D97-AF65-F5344CB8AC3E}">
        <p14:creationId xmlns:p14="http://schemas.microsoft.com/office/powerpoint/2010/main" val="2150836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solidFill>
                  <a:srgbClr val="000000"/>
                </a:solidFill>
                <a:latin typeface="Times New Roman"/>
                <a:ea typeface="Times New Roman"/>
                <a:cs typeface="Times New Roman"/>
                <a:sym typeface="Times New Roman"/>
              </a:rPr>
              <a:t>All right, first of all, l</a:t>
            </a:r>
            <a:r>
              <a:rPr lang="en-US" i="0" u="none" strike="noStrike" dirty="0">
                <a:solidFill>
                  <a:srgbClr val="000000"/>
                </a:solidFill>
                <a:latin typeface="Times New Roman"/>
                <a:ea typeface="Times New Roman"/>
                <a:cs typeface="Times New Roman"/>
                <a:sym typeface="Times New Roman"/>
              </a:rPr>
              <a:t>et me introduce to you the </a:t>
            </a:r>
            <a:r>
              <a:rPr lang="en-US" dirty="0">
                <a:solidFill>
                  <a:srgbClr val="000000"/>
                </a:solidFill>
                <a:latin typeface="Times New Roman"/>
                <a:ea typeface="Times New Roman"/>
                <a:cs typeface="Times New Roman"/>
                <a:sym typeface="Times New Roman"/>
              </a:rPr>
              <a:t>F</a:t>
            </a:r>
            <a:r>
              <a:rPr lang="en-US" i="0" u="none" strike="noStrike" dirty="0">
                <a:solidFill>
                  <a:srgbClr val="000000"/>
                </a:solidFill>
                <a:latin typeface="Times New Roman"/>
                <a:ea typeface="Times New Roman"/>
                <a:cs typeface="Times New Roman"/>
                <a:sym typeface="Times New Roman"/>
              </a:rPr>
              <a:t>ounding </a:t>
            </a:r>
            <a:r>
              <a:rPr lang="en-US" dirty="0">
                <a:solidFill>
                  <a:srgbClr val="000000"/>
                </a:solidFill>
                <a:latin typeface="Times New Roman"/>
                <a:ea typeface="Times New Roman"/>
                <a:cs typeface="Times New Roman"/>
                <a:sym typeface="Times New Roman"/>
              </a:rPr>
              <a:t>T</a:t>
            </a:r>
            <a:r>
              <a:rPr lang="en-US" i="0" u="none" strike="noStrike" dirty="0">
                <a:solidFill>
                  <a:srgbClr val="000000"/>
                </a:solidFill>
                <a:latin typeface="Times New Roman"/>
                <a:ea typeface="Times New Roman"/>
                <a:cs typeface="Times New Roman"/>
                <a:sym typeface="Times New Roman"/>
              </a:rPr>
              <a:t>eam. </a:t>
            </a:r>
          </a:p>
          <a:p>
            <a:pPr marL="0" lvl="0" indent="0" algn="l" rtl="0">
              <a:spcBef>
                <a:spcPts val="1000"/>
              </a:spcBef>
              <a:spcAft>
                <a:spcPts val="0"/>
              </a:spcAft>
              <a:buNone/>
            </a:pPr>
            <a:r>
              <a:rPr lang="en-US" i="0" u="none" strike="noStrike" dirty="0">
                <a:solidFill>
                  <a:srgbClr val="000000"/>
                </a:solidFill>
                <a:latin typeface="Times New Roman"/>
                <a:ea typeface="Times New Roman"/>
                <a:cs typeface="Times New Roman"/>
                <a:sym typeface="Times New Roman"/>
              </a:rPr>
              <a:t>I</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m </a:t>
            </a:r>
            <a:r>
              <a:rPr lang="en-US" dirty="0">
                <a:solidFill>
                  <a:srgbClr val="000000"/>
                </a:solidFill>
                <a:latin typeface="Times New Roman"/>
                <a:ea typeface="Times New Roman"/>
                <a:cs typeface="Times New Roman"/>
                <a:sym typeface="Times New Roman"/>
              </a:rPr>
              <a:t>Y</a:t>
            </a:r>
            <a:r>
              <a:rPr lang="en-US" i="0" u="none" strike="noStrike" dirty="0">
                <a:solidFill>
                  <a:srgbClr val="000000"/>
                </a:solidFill>
                <a:latin typeface="Times New Roman"/>
                <a:ea typeface="Times New Roman"/>
                <a:cs typeface="Times New Roman"/>
                <a:sym typeface="Times New Roman"/>
              </a:rPr>
              <a:t>onatan Stern. I</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ll talk about myself at length later on. </a:t>
            </a:r>
          </a:p>
          <a:p>
            <a:pPr marL="0" lvl="0" indent="0" algn="l" rtl="0">
              <a:spcBef>
                <a:spcPts val="1000"/>
              </a:spcBef>
              <a:spcAft>
                <a:spcPts val="0"/>
              </a:spcAft>
              <a:buNone/>
            </a:pPr>
            <a:r>
              <a:rPr lang="en-US" i="0" u="none" strike="noStrike" dirty="0">
                <a:solidFill>
                  <a:srgbClr val="000000"/>
                </a:solidFill>
                <a:latin typeface="Times New Roman"/>
                <a:ea typeface="Times New Roman"/>
                <a:cs typeface="Times New Roman"/>
                <a:sym typeface="Times New Roman"/>
              </a:rPr>
              <a:t>Libby is a co</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founder and the C</a:t>
            </a:r>
            <a:r>
              <a:rPr lang="en-US" dirty="0">
                <a:solidFill>
                  <a:srgbClr val="000000"/>
                </a:solidFill>
                <a:latin typeface="Times New Roman"/>
                <a:ea typeface="Times New Roman"/>
                <a:cs typeface="Times New Roman"/>
                <a:sym typeface="Times New Roman"/>
              </a:rPr>
              <a:t>OO</a:t>
            </a:r>
            <a:r>
              <a:rPr lang="en-US" i="0" u="none" strike="noStrike" dirty="0">
                <a:solidFill>
                  <a:srgbClr val="000000"/>
                </a:solidFill>
                <a:latin typeface="Times New Roman"/>
                <a:ea typeface="Times New Roman"/>
                <a:cs typeface="Times New Roman"/>
                <a:sym typeface="Times New Roman"/>
              </a:rPr>
              <a:t>. Basically, everything you see here was organized by her. She took the full responsibility. You see her email address here. </a:t>
            </a:r>
          </a:p>
          <a:p>
            <a:pPr marL="0" lvl="0" indent="0" algn="l" rtl="0">
              <a:spcBef>
                <a:spcPts val="1000"/>
              </a:spcBef>
              <a:spcAft>
                <a:spcPts val="0"/>
              </a:spcAft>
              <a:buNone/>
            </a:pPr>
            <a:r>
              <a:rPr lang="en-US" i="0" u="none" strike="noStrike" dirty="0">
                <a:solidFill>
                  <a:srgbClr val="000000"/>
                </a:solidFill>
                <a:latin typeface="Times New Roman"/>
                <a:ea typeface="Times New Roman"/>
                <a:cs typeface="Times New Roman"/>
                <a:sym typeface="Times New Roman"/>
              </a:rPr>
              <a:t>Anybody who wants to get in touch with me, please do it through Libby, because she organizes. We get tons of requests and people interested, and we want to keep track of everything. So please do </a:t>
            </a:r>
            <a:r>
              <a:rPr lang="en-US" dirty="0">
                <a:solidFill>
                  <a:srgbClr val="000000"/>
                </a:solidFill>
                <a:latin typeface="Times New Roman"/>
                <a:ea typeface="Times New Roman"/>
                <a:cs typeface="Times New Roman"/>
                <a:sym typeface="Times New Roman"/>
              </a:rPr>
              <a:t>it through Libby</a:t>
            </a:r>
            <a:r>
              <a:rPr lang="en-US" i="0" u="none" strike="noStrike" dirty="0">
                <a:solidFill>
                  <a:srgbClr val="000000"/>
                </a:solidFill>
                <a:latin typeface="Times New Roman"/>
                <a:ea typeface="Times New Roman"/>
                <a:cs typeface="Times New Roman"/>
                <a:sym typeface="Times New Roman"/>
              </a:rPr>
              <a:t>. In that case, we will have tracking, and we understand what we</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re doing. </a:t>
            </a:r>
          </a:p>
          <a:p>
            <a:pPr marL="0" lvl="0" indent="0" algn="l" rtl="0">
              <a:spcBef>
                <a:spcPts val="1000"/>
              </a:spcBef>
              <a:spcAft>
                <a:spcPts val="0"/>
              </a:spcAft>
              <a:buNone/>
            </a:pPr>
            <a:r>
              <a:rPr lang="en-US" i="0" u="none" strike="noStrike" dirty="0">
                <a:solidFill>
                  <a:srgbClr val="000000"/>
                </a:solidFill>
                <a:latin typeface="Times New Roman"/>
                <a:ea typeface="Times New Roman"/>
                <a:cs typeface="Times New Roman"/>
                <a:sym typeface="Times New Roman"/>
              </a:rPr>
              <a:t>And my email address is there as well. </a:t>
            </a:r>
          </a:p>
          <a:p>
            <a:pPr marL="0" lvl="0" indent="0" algn="l" rtl="0">
              <a:spcBef>
                <a:spcPts val="1000"/>
              </a:spcBef>
              <a:spcAft>
                <a:spcPts val="1000"/>
              </a:spcAft>
              <a:buNone/>
            </a:pPr>
            <a:r>
              <a:rPr lang="en-US" i="0" u="none" strike="noStrike" dirty="0">
                <a:solidFill>
                  <a:srgbClr val="000000"/>
                </a:solidFill>
                <a:latin typeface="Times New Roman"/>
                <a:ea typeface="Times New Roman"/>
                <a:cs typeface="Times New Roman"/>
                <a:sym typeface="Times New Roman"/>
              </a:rPr>
              <a:t>Ayala is sitting there, and she</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s the CFO and co</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founder of </a:t>
            </a:r>
            <a:r>
              <a:rPr lang="en-US" i="0" u="none" strike="noStrike" dirty="0" err="1">
                <a:solidFill>
                  <a:srgbClr val="000000"/>
                </a:solidFill>
                <a:latin typeface="Times New Roman"/>
                <a:ea typeface="Times New Roman"/>
                <a:cs typeface="Times New Roman"/>
                <a:sym typeface="Times New Roman"/>
              </a:rPr>
              <a:t>Smart</a:t>
            </a:r>
            <a:r>
              <a:rPr lang="en-US" dirty="0" err="1">
                <a:solidFill>
                  <a:srgbClr val="000000"/>
                </a:solidFill>
                <a:latin typeface="Times New Roman"/>
                <a:ea typeface="Times New Roman"/>
                <a:cs typeface="Times New Roman"/>
                <a:sym typeface="Times New Roman"/>
              </a:rPr>
              <a:t>U</a:t>
            </a:r>
            <a:r>
              <a:rPr lang="en-US" i="0" u="none" strike="noStrike" dirty="0" err="1">
                <a:solidFill>
                  <a:srgbClr val="000000"/>
                </a:solidFill>
                <a:latin typeface="Times New Roman"/>
                <a:ea typeface="Times New Roman"/>
                <a:cs typeface="Times New Roman"/>
                <a:sym typeface="Times New Roman"/>
              </a:rPr>
              <a:t>p</a:t>
            </a:r>
            <a:r>
              <a:rPr lang="en-US" i="0" u="none" strike="noStrike" dirty="0">
                <a:solidFill>
                  <a:srgbClr val="000000"/>
                </a:solidFill>
                <a:latin typeface="Times New Roman"/>
                <a:ea typeface="Times New Roman"/>
                <a:cs typeface="Times New Roman"/>
                <a:sym typeface="Times New Roman"/>
              </a:rPr>
              <a:t>.</a:t>
            </a:r>
            <a:r>
              <a:rPr lang="en-US" dirty="0">
                <a:latin typeface="Times New Roman"/>
                <a:ea typeface="Times New Roman"/>
                <a:cs typeface="Times New Roman"/>
                <a:sym typeface="Times New Roman"/>
              </a:rPr>
              <a:t> </a:t>
            </a:r>
            <a:r>
              <a:rPr lang="en-US" i="0" u="none" strike="noStrike" dirty="0">
                <a:solidFill>
                  <a:srgbClr val="000000"/>
                </a:solidFill>
                <a:latin typeface="Times New Roman"/>
                <a:ea typeface="Times New Roman"/>
                <a:cs typeface="Times New Roman"/>
                <a:sym typeface="Times New Roman"/>
              </a:rPr>
              <a:t>And, there</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s a lot of complexity in running this business and helping all the companies with their legal stuff and finance stuff, and that</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s what Ayala does.</a:t>
            </a:r>
            <a:endParaRPr lang="en-US" dirty="0">
              <a:latin typeface="Times New Roman"/>
              <a:ea typeface="Times New Roman"/>
              <a:cs typeface="Times New Roman"/>
              <a:sym typeface="Times New Roman"/>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27C420-0933-4FF8-972B-334922133F5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94134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We mentioned pricing, right? </a:t>
            </a:r>
            <a:r>
              <a:rPr lang="en-US" sz="1800" b="1" dirty="0">
                <a:solidFill>
                  <a:srgbClr val="000000"/>
                </a:solidFill>
                <a:latin typeface="Times New Roman"/>
                <a:ea typeface="Times New Roman"/>
                <a:cs typeface="Times New Roman"/>
                <a:sym typeface="Times New Roman"/>
              </a:rPr>
              <a:t>Pricing and packaging</a:t>
            </a:r>
            <a:r>
              <a:rPr lang="en-US" sz="1800" dirty="0">
                <a:solidFill>
                  <a:srgbClr val="000000"/>
                </a:solidFill>
                <a:latin typeface="Times New Roman"/>
                <a:ea typeface="Times New Roman"/>
                <a:cs typeface="Times New Roman"/>
                <a:sym typeface="Times New Roman"/>
              </a:rPr>
              <a: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people believe that the market is sensitive to price. Well, price is really something very elusive.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As I said before, what is the cost of a watch?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Well, it depends. There’s no cost for a watch. Many people today don’t even have a watch—they use the iPhone or the phone, and they look at it, right? 15:52, eight minutes to a break.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Okay, so what is the price of the product?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sometimes there’s competition. They dictate you can’t be ten times more expensive than the competition unless you really do something different.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Expectations of customers.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If it’s a new product, you might be able to set a new price. But again, people compare it to other things.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The differentiation you have with different products, and so forth.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pricing is a very, very complicated thing.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Second, are you selling to consumers or to businesses?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Well, there is a whole different psychology about pricing for consumers and pricing for businesses.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Why? Because the person on the other side—negotiating with you, making a decision—if it is a consumer, they judge it from their pocket, so they are very emotional about it.</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If they represent a business, they buy on behalf of a business, the set of criteria or risks they evaluate is very, very different. They don’t care about the price in business. They care about the risk and the benefits.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Because if they buy a certain product and it brings mayhem to the company, everybody’s going to remember it. If they buy a product and could have got it for $10,000 less, nobody even remembers. Nobody knows. It’s stupid, okay?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when you price a product for business to business, think very, very different than consumers—and you have to take into account the business decision-making process because nobody in a company buys it on its own. They have committees, they have discussions, they have budgets, they have all kinds of things that you need to be aware of before you even start.</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Again, you have to think about if you want to sell in e-commerce—essentially, people buying on the web—you can’t really sell for $100,000. Nobody’s going to put a credit card for $100,000.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If you want to price your product at $100, you can’t really have salespeople because no salesman will be able to get any commission from this kind of price. So this decision of whether you sell with salespeople or e-commerce dictates the kind of price range you can go. </a:t>
            </a:r>
          </a:p>
          <a:p>
            <a:pPr marL="0" lvl="0" indent="0" algn="l" rtl="0">
              <a:spcBef>
                <a:spcPts val="1000"/>
              </a:spcBef>
              <a:spcAft>
                <a:spcPts val="0"/>
              </a:spcAft>
              <a:buClr>
                <a:schemeClr val="dk1"/>
              </a:buClr>
              <a:buSzPts val="1100"/>
              <a:buFont typeface="Arial"/>
              <a:buNone/>
            </a:pPr>
            <a:r>
              <a:rPr lang="en-US" sz="1800" dirty="0">
                <a:solidFill>
                  <a:srgbClr val="000000"/>
                </a:solidFill>
                <a:highlight>
                  <a:srgbClr val="FFFF00"/>
                </a:highlight>
                <a:latin typeface="Times New Roman"/>
                <a:ea typeface="Times New Roman"/>
                <a:cs typeface="Times New Roman"/>
                <a:sym typeface="Times New Roman"/>
              </a:rPr>
              <a:t>[From audience]: Tesla and Elon</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Because it’s a very well-known product and he’s a genius. I know, I wish you to be as smart as him, I’m not. So. With geniuses, it’s different. I don’t know. It’s successful, I agree, but I don’t know how he does it.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Price is also a signal of quality, and don’t underestimate it.</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You go, and you buy perfume, and it costs, I don’t know, $50 for a small bottle. Why? This doesn’t cost them $50, but it sends a message: this is a really good one.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When I say price, well, price is even not well-defined. So, how do you create a price?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think about CRM. How do you charge for a CRM? By seat? User? By the amount of data? By the number of records they keep? By transactions? By—you name it—you can create a pricing model that will be as complicated or as simple as you wish.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And it’s really an art, and a lot of thinking on how you build the pricing model.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And the last question, of course, is, how do you make money on free products? The example I like a lot is Zoom Communication, the Zoom we all use for meetings.</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they made a really smart distinction between their free product and the business product. They didn’t want to irritate the users, the consumers, the free product. Yet, they wanted to force businesses to pay. And they do something really stupid and simple: after 40 minutes of the free product, it turns off.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if you talk to your wife or to your great uncle—you know, you say, ‘Okay, I’ll call you back in a minute.’ Nothing happened, right?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But if you’re in the middle of a business meeting and you try to negotiate a $10,000 deal and suddenly the 40 minutes are off, people will say, ‘Well, he can’t even afford to buy a Zoom license? What’s wrong with this guy?’</a:t>
            </a:r>
          </a:p>
          <a:p>
            <a:pPr marL="0" lvl="0" indent="0" algn="l" rtl="0">
              <a:spcBef>
                <a:spcPts val="1000"/>
              </a:spcBef>
              <a:spcAft>
                <a:spcPts val="1000"/>
              </a:spcAft>
              <a:buSzPts val="1100"/>
              <a:buNone/>
            </a:pPr>
            <a:r>
              <a:rPr lang="en-US" sz="1800" dirty="0">
                <a:solidFill>
                  <a:srgbClr val="000000"/>
                </a:solidFill>
                <a:latin typeface="Times New Roman"/>
                <a:ea typeface="Times New Roman"/>
                <a:cs typeface="Times New Roman"/>
                <a:sym typeface="Times New Roman"/>
              </a:rPr>
              <a:t>So, even that little irritation caused the distinction and differentiation between the two products. And that’s a great example.</a:t>
            </a:r>
          </a:p>
        </p:txBody>
      </p:sp>
      <p:sp>
        <p:nvSpPr>
          <p:cNvPr id="4" name="Slide Number Placeholder 3"/>
          <p:cNvSpPr>
            <a:spLocks noGrp="1"/>
          </p:cNvSpPr>
          <p:nvPr>
            <p:ph type="sldNum" sz="quarter" idx="5"/>
          </p:nvPr>
        </p:nvSpPr>
        <p:spPr/>
        <p:txBody>
          <a:bodyPr/>
          <a:lstStyle/>
          <a:p>
            <a:fld id="{D15BB681-500F-4D70-BBF7-617634AA2AC7}" type="slidenum">
              <a:rPr lang="en-US" smtClean="0"/>
              <a:t>20</a:t>
            </a:fld>
            <a:endParaRPr lang="en-US"/>
          </a:p>
        </p:txBody>
      </p:sp>
    </p:spTree>
    <p:extLst>
      <p:ext uri="{BB962C8B-B14F-4D97-AF65-F5344CB8AC3E}">
        <p14:creationId xmlns:p14="http://schemas.microsoft.com/office/powerpoint/2010/main" val="2587586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800" i="1" dirty="0">
                <a:solidFill>
                  <a:srgbClr val="000000"/>
                </a:solidFill>
                <a:latin typeface="Times New Roman"/>
                <a:ea typeface="Times New Roman"/>
                <a:cs typeface="Times New Roman"/>
                <a:sym typeface="Times New Roman"/>
              </a:rPr>
              <a:t>Tov [good]</a:t>
            </a:r>
            <a:r>
              <a:rPr lang="en-US" sz="1800" dirty="0">
                <a:solidFill>
                  <a:srgbClr val="000000"/>
                </a:solidFill>
                <a:latin typeface="Times New Roman"/>
                <a:ea typeface="Times New Roman"/>
                <a:cs typeface="Times New Roman"/>
                <a:sym typeface="Times New Roman"/>
              </a:rPr>
              <a:t>, </a:t>
            </a:r>
            <a:r>
              <a:rPr lang="en-US" sz="1800" b="1" dirty="0">
                <a:solidFill>
                  <a:srgbClr val="000000"/>
                </a:solidFill>
                <a:latin typeface="Times New Roman"/>
                <a:ea typeface="Times New Roman"/>
                <a:cs typeface="Times New Roman"/>
                <a:sym typeface="Times New Roman"/>
              </a:rPr>
              <a:t>the team</a:t>
            </a:r>
            <a:r>
              <a:rPr lang="en-US" sz="1800" dirty="0">
                <a:solidFill>
                  <a:srgbClr val="000000"/>
                </a:solidFill>
                <a:latin typeface="Times New Roman"/>
                <a:ea typeface="Times New Roman"/>
                <a:cs typeface="Times New Roman"/>
                <a:sym typeface="Times New Roman"/>
              </a:rPr>
              <a:t>.</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And then we will finish this and take a break.</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What is a co-founder? People come to me, and they have two co-founders, three co-founders.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Who are they, and how do you find co-founders?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I’ll talk about it when we get there because I don’t want to say anything that might irritate people here, so.</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Remember that a team that VCs expect is probably different than the team you are going to build if you want to build a profitable company.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the direction you want to take your company dictates what kind of a team you’re going to build, and you need to think about it.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When do you hire a new person? You say, ‘What? When I need!’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I’ll bring you a few laws that we will talk about them later. They’re very funny. </a:t>
            </a:r>
          </a:p>
          <a:p>
            <a:pPr marL="0" lvl="0" indent="0" algn="l" rtl="0">
              <a:spcBef>
                <a:spcPts val="1000"/>
              </a:spcBef>
              <a:spcAft>
                <a:spcPts val="0"/>
              </a:spcAft>
              <a:buClr>
                <a:schemeClr val="dk1"/>
              </a:buClr>
              <a:buSzPts val="1100"/>
              <a:buFont typeface="Arial"/>
              <a:buNone/>
            </a:pPr>
            <a:r>
              <a:rPr lang="en-US" sz="1800" b="1" dirty="0">
                <a:solidFill>
                  <a:srgbClr val="000000"/>
                </a:solidFill>
                <a:latin typeface="Times New Roman"/>
                <a:ea typeface="Times New Roman"/>
                <a:cs typeface="Times New Roman"/>
                <a:sym typeface="Times New Roman"/>
              </a:rPr>
              <a:t>Parkinson’s Law:</a:t>
            </a:r>
            <a:r>
              <a:rPr lang="en-US" sz="1800" dirty="0">
                <a:solidFill>
                  <a:srgbClr val="000000"/>
                </a:solidFill>
                <a:latin typeface="Times New Roman"/>
                <a:ea typeface="Times New Roman"/>
                <a:cs typeface="Times New Roman"/>
                <a:sym typeface="Times New Roman"/>
              </a:rPr>
              <a:t> work will expand to fill the time allotted for its completion. Or the opposite: if you want anything done, give it to the busiest person, right? That’s the mirror image of the same rule.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you bring a person, if they’re not—if you don’t give them enough work, they will be very, very busy disturbing other people, generating work for other people to show that they are really, really busy. They will create all kinds of stuff.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before you bring a person, make sure that everybody else in your company is, you know, don’t have a minute to say ‘Hi,’ even. </a:t>
            </a:r>
          </a:p>
          <a:p>
            <a:pPr marL="0" lvl="0" indent="0" algn="l" rtl="0">
              <a:spcBef>
                <a:spcPts val="1000"/>
              </a:spcBef>
              <a:spcAft>
                <a:spcPts val="0"/>
              </a:spcAft>
              <a:buClr>
                <a:schemeClr val="dk1"/>
              </a:buClr>
              <a:buSzPts val="1100"/>
              <a:buFont typeface="Arial"/>
              <a:buNone/>
            </a:pPr>
            <a:r>
              <a:rPr lang="en-US" sz="1800" b="1" dirty="0">
                <a:latin typeface="Times New Roman"/>
                <a:ea typeface="Times New Roman"/>
                <a:cs typeface="Times New Roman"/>
                <a:sym typeface="Times New Roman"/>
              </a:rPr>
              <a:t>[Price’s Law]</a:t>
            </a:r>
            <a:r>
              <a:rPr lang="en-US" sz="1800" dirty="0">
                <a:latin typeface="Times New Roman"/>
                <a:ea typeface="Times New Roman"/>
                <a:cs typeface="Times New Roman"/>
                <a:sym typeface="Times New Roman"/>
              </a:rPr>
              <a:t> </a:t>
            </a:r>
            <a:r>
              <a:rPr lang="en-US" sz="1800" dirty="0">
                <a:solidFill>
                  <a:srgbClr val="000000"/>
                </a:solidFill>
                <a:latin typeface="Times New Roman"/>
                <a:ea typeface="Times New Roman"/>
                <a:cs typeface="Times New Roman"/>
                <a:sym typeface="Times New Roman"/>
              </a:rPr>
              <a:t>That’s a new law that I’ve learned just a few weeks ago: 50% of the work is done by the square root of the total number of people who participate in the work. It’s like the 20:80 rule.</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That’s a very interesting law because it was experimentally tested. The person who wrote it—Mr. Price—he was a historian of science, and one day, he decided to check on every subject, how many articles were written, and how many writers there were.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Okay, so let’s say that there were a thousand articles and 100 writers that wrote these thousand articles. He found that the square root of the writers, ten, wrote 50% of the articles, 500, and 90 wrote the other 500. So, in every company, you will find that there is a small group of people that do most of the work and most of the value. So before you go in to hire a new person, think twice.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Who to hire?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I have three rules when I hire—very hard to figure them out. I mean, when you interview people. But that’s a different story.</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 First and foremost, no ego. Which means the person doesn’t sit there and tell you all the time, ‘I did. I did. I’m this, I’m that.’ That’s a disaster. A person that thinks about himself in every meeting shouldn’t be in your company. </a:t>
            </a:r>
          </a:p>
          <a:p>
            <a:pPr marL="0" lvl="0" indent="0" algn="l" rtl="0">
              <a:spcBef>
                <a:spcPts val="1000"/>
              </a:spcBef>
              <a:spcAft>
                <a:spcPts val="0"/>
              </a:spcAft>
              <a:buNone/>
            </a:pPr>
            <a:r>
              <a:rPr lang="en-US" sz="1800" dirty="0">
                <a:solidFill>
                  <a:srgbClr val="000000"/>
                </a:solidFill>
                <a:latin typeface="Times New Roman"/>
                <a:ea typeface="Times New Roman"/>
                <a:cs typeface="Times New Roman"/>
                <a:sym typeface="Times New Roman"/>
              </a:rPr>
              <a:t>- Second, results-oriented. Which means they don’t tell you, ‘Oh, I worked so hard. I worked the whole weekend.’ Honestly, I don’t want you to work the weekend.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I like when you come, and you say, ‘Here’s what I did last week. I checked this. This is working. This is not working. I don’t this, this, this, this. And I was on two days vacation last week. So I’m sorry I didn’t accomplish more.’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This is the kind of person I like. They need to measure themselves. Not you, them. So you only want people who measure themselves. That’s the way they think about themselves. Not something you try to enforce them to do.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And last but not least, smart as hell. Try to find them.</a:t>
            </a:r>
          </a:p>
          <a:p>
            <a:pPr marL="0" lvl="0" indent="0" algn="l" rtl="0">
              <a:spcBef>
                <a:spcPts val="1000"/>
              </a:spcBef>
              <a:spcAft>
                <a:spcPts val="0"/>
              </a:spcAft>
              <a:buClr>
                <a:schemeClr val="dk1"/>
              </a:buClr>
              <a:buSzPts val="1100"/>
              <a:buFont typeface="Arial"/>
              <a:buNone/>
            </a:pPr>
            <a:r>
              <a:rPr lang="en-US" sz="1800" b="1" dirty="0">
                <a:solidFill>
                  <a:srgbClr val="000000"/>
                </a:solidFill>
                <a:latin typeface="Times New Roman"/>
                <a:ea typeface="Times New Roman"/>
                <a:cs typeface="Times New Roman"/>
                <a:sym typeface="Times New Roman"/>
              </a:rPr>
              <a:t>Peter’s Principle</a:t>
            </a:r>
            <a:r>
              <a:rPr lang="en-US" sz="1800" dirty="0">
                <a:solidFill>
                  <a:srgbClr val="000000"/>
                </a:solidFill>
                <a:latin typeface="Times New Roman"/>
                <a:ea typeface="Times New Roman"/>
                <a:cs typeface="Times New Roman"/>
                <a:sym typeface="Times New Roman"/>
              </a:rPr>
              <a:t>. And this is really, really important about who to hire. </a:t>
            </a:r>
          </a:p>
          <a:p>
            <a:pPr marL="0" lvl="0" indent="0" algn="l" rtl="0">
              <a:spcBef>
                <a:spcPts val="1000"/>
              </a:spcBef>
              <a:spcAft>
                <a:spcPts val="0"/>
              </a:spcAft>
              <a:buNone/>
            </a:pPr>
            <a:r>
              <a:rPr lang="en-US" sz="1800" dirty="0">
                <a:solidFill>
                  <a:srgbClr val="000000"/>
                </a:solidFill>
                <a:latin typeface="Times New Roman"/>
                <a:ea typeface="Times New Roman"/>
                <a:cs typeface="Times New Roman"/>
                <a:sym typeface="Times New Roman"/>
              </a:rPr>
              <a:t>In every organization, every employee tends to rise up the ladder, right? </a:t>
            </a:r>
          </a:p>
          <a:p>
            <a:pPr marL="0" lvl="0" indent="0" algn="l" rtl="0">
              <a:spcBef>
                <a:spcPts val="1000"/>
              </a:spcBef>
              <a:spcAft>
                <a:spcPts val="0"/>
              </a:spcAft>
              <a:buNone/>
            </a:pPr>
            <a:r>
              <a:rPr lang="en-US" sz="1800" dirty="0">
                <a:solidFill>
                  <a:srgbClr val="000000"/>
                </a:solidFill>
                <a:latin typeface="Times New Roman"/>
                <a:ea typeface="Times New Roman"/>
                <a:cs typeface="Times New Roman"/>
                <a:sym typeface="Times New Roman"/>
              </a:rPr>
              <a:t>When do they get stuck? </a:t>
            </a:r>
          </a:p>
          <a:p>
            <a:pPr marL="0" lvl="0" indent="0" algn="l" rtl="0">
              <a:spcBef>
                <a:spcPts val="1000"/>
              </a:spcBef>
              <a:spcAft>
                <a:spcPts val="0"/>
              </a:spcAft>
              <a:buNone/>
            </a:pPr>
            <a:r>
              <a:rPr lang="en-US" sz="1800" dirty="0">
                <a:solidFill>
                  <a:srgbClr val="000000"/>
                </a:solidFill>
                <a:latin typeface="Times New Roman"/>
                <a:ea typeface="Times New Roman"/>
                <a:cs typeface="Times New Roman"/>
                <a:sym typeface="Times New Roman"/>
              </a:rPr>
              <a:t>If you think about it for two minutes, you say, ‘They get stuck when they can’t get promoted anymore because they fail. That’s where they get stuck.’ Right? </a:t>
            </a:r>
          </a:p>
          <a:p>
            <a:pPr marL="0" lvl="0" indent="0" algn="l" rtl="0">
              <a:spcBef>
                <a:spcPts val="1000"/>
              </a:spcBef>
              <a:spcAft>
                <a:spcPts val="0"/>
              </a:spcAft>
              <a:buNone/>
            </a:pPr>
            <a:r>
              <a:rPr lang="en-US" sz="1800" dirty="0">
                <a:solidFill>
                  <a:srgbClr val="000000"/>
                </a:solidFill>
                <a:latin typeface="Times New Roman"/>
                <a:ea typeface="Times New Roman"/>
                <a:cs typeface="Times New Roman"/>
                <a:sym typeface="Times New Roman"/>
              </a:rPr>
              <a:t>But think about you as a startup wanting to hire people. ‘Wow. I have this guy, he was VP of Marketing in three different companies. Wow, what a hire I get, you know? Really experienced person.’ </a:t>
            </a:r>
          </a:p>
          <a:p>
            <a:pPr marL="0" lvl="0" indent="0" algn="l" rtl="0">
              <a:spcBef>
                <a:spcPts val="1000"/>
              </a:spcBef>
              <a:spcAft>
                <a:spcPts val="0"/>
              </a:spcAft>
              <a:buNone/>
            </a:pPr>
            <a:r>
              <a:rPr lang="en-US" sz="1800" dirty="0">
                <a:solidFill>
                  <a:srgbClr val="000000"/>
                </a:solidFill>
                <a:latin typeface="Times New Roman"/>
                <a:ea typeface="Times New Roman"/>
                <a:cs typeface="Times New Roman"/>
                <a:sym typeface="Times New Roman"/>
              </a:rPr>
              <a:t>So, the first company he got, he was fired because he was at the level of incompetence. Then, he kind of found his way to two more companies, didn’t have any growth within the companies. </a:t>
            </a:r>
          </a:p>
          <a:p>
            <a:pPr marL="0" lvl="0" indent="0" algn="l" rtl="0">
              <a:spcBef>
                <a:spcPts val="1000"/>
              </a:spcBef>
              <a:spcAft>
                <a:spcPts val="100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Never hire them. Remember this rule. It is really, really dangerous.</a:t>
            </a:r>
          </a:p>
        </p:txBody>
      </p:sp>
      <p:sp>
        <p:nvSpPr>
          <p:cNvPr id="4" name="Slide Number Placeholder 3"/>
          <p:cNvSpPr>
            <a:spLocks noGrp="1"/>
          </p:cNvSpPr>
          <p:nvPr>
            <p:ph type="sldNum" sz="quarter" idx="5"/>
          </p:nvPr>
        </p:nvSpPr>
        <p:spPr/>
        <p:txBody>
          <a:bodyPr/>
          <a:lstStyle/>
          <a:p>
            <a:fld id="{D15BB681-500F-4D70-BBF7-617634AA2AC7}" type="slidenum">
              <a:rPr lang="en-US" smtClean="0"/>
              <a:t>21</a:t>
            </a:fld>
            <a:endParaRPr lang="en-US"/>
          </a:p>
        </p:txBody>
      </p:sp>
    </p:spTree>
    <p:extLst>
      <p:ext uri="{BB962C8B-B14F-4D97-AF65-F5344CB8AC3E}">
        <p14:creationId xmlns:p14="http://schemas.microsoft.com/office/powerpoint/2010/main" val="4036913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800" b="1" dirty="0">
                <a:solidFill>
                  <a:srgbClr val="000000"/>
                </a:solidFill>
                <a:latin typeface="Times New Roman"/>
                <a:ea typeface="Times New Roman"/>
                <a:cs typeface="Times New Roman"/>
                <a:sym typeface="Times New Roman"/>
              </a:rPr>
              <a:t>Leadership is personal.</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Which means every company looks like the CEO. At the end of the day, every company looks like the CEO. And that’s not bad—that’s great—because you’re not going to change yourself. You’re also not going to change the people that work for you.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But you have to be aware of what is your personality and hire people that work well with it. Because the company will look like you and you will best if everybody will understand it and behave like this.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How to make people productive and happy.</a:t>
            </a:r>
          </a:p>
          <a:p>
            <a:pPr marL="0" lvl="0" indent="0" algn="l" rtl="0">
              <a:spcBef>
                <a:spcPts val="1000"/>
              </a:spcBef>
              <a:spcAft>
                <a:spcPts val="0"/>
              </a:spcAft>
              <a:buSzPts val="1100"/>
              <a:buNone/>
            </a:pPr>
            <a:r>
              <a:rPr lang="en-US" sz="1800" dirty="0">
                <a:solidFill>
                  <a:srgbClr val="000000"/>
                </a:solidFill>
                <a:latin typeface="Times New Roman"/>
                <a:ea typeface="Times New Roman"/>
                <a:cs typeface="Times New Roman"/>
                <a:sym typeface="Times New Roman"/>
              </a:rPr>
              <a:t>There’s a whole theory that I have about it which says: because we are all different, nobody is like the other person—I don’t really care about your title. I care about what you like doing.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And then you take the team and you kind of shift the jobs until everybody gets what they really like doing, regardless of their title. No ego, remember? No ego. </a:t>
            </a:r>
          </a:p>
          <a:p>
            <a:pPr marL="0" lvl="0" indent="0" algn="l" rtl="0">
              <a:spcBef>
                <a:spcPts val="1000"/>
              </a:spcBef>
              <a:spcAft>
                <a:spcPts val="0"/>
              </a:spcAft>
              <a:buSzPts val="1100"/>
              <a:buNone/>
            </a:pPr>
            <a:r>
              <a:rPr lang="en-US" sz="1800" dirty="0">
                <a:solidFill>
                  <a:srgbClr val="000000"/>
                </a:solidFill>
                <a:latin typeface="Times New Roman"/>
                <a:ea typeface="Times New Roman"/>
                <a:cs typeface="Times New Roman"/>
                <a:sym typeface="Times New Roman"/>
              </a:rPr>
              <a:t>And then everybody gets up in the morning, and they’re really excited because today they’re going to do what they like doing. So, they can’t wait to get to work because they like doing what they do.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It’s much better than taking </a:t>
            </a:r>
            <a:r>
              <a:rPr lang="en-US" sz="1800" dirty="0">
                <a:solidFill>
                  <a:srgbClr val="000000"/>
                </a:solidFill>
                <a:highlight>
                  <a:srgbClr val="FFFF00"/>
                </a:highlight>
                <a:latin typeface="Times New Roman"/>
                <a:ea typeface="Times New Roman"/>
                <a:cs typeface="Times New Roman"/>
                <a:sym typeface="Times New Roman"/>
              </a:rPr>
              <a:t>[unintelligible]</a:t>
            </a:r>
            <a:r>
              <a:rPr lang="en-US" sz="1800" dirty="0">
                <a:solidFill>
                  <a:srgbClr val="000000"/>
                </a:solidFill>
                <a:latin typeface="Times New Roman"/>
                <a:ea typeface="Times New Roman"/>
                <a:cs typeface="Times New Roman"/>
                <a:sym typeface="Times New Roman"/>
              </a:rPr>
              <a:t>. ‘In your job. You also have to write press releases and I can’t write two words, you know, so what if I’m in marketing? I don’t like writing.’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Compensation pitfalls, I will not go in because I think we need to take a break. But tons and tons and tons of mistakes about compensation, and people don’t understand why people are angry. So you have to be very careful about it.</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The one I really like is the employee of the month. Every company has the employee of the month, right? </a:t>
            </a:r>
          </a:p>
          <a:p>
            <a:pPr marL="0" lvl="0" indent="0" algn="l" rtl="0">
              <a:spcBef>
                <a:spcPts val="1000"/>
              </a:spcBef>
              <a:spcAft>
                <a:spcPts val="0"/>
              </a:spcAft>
              <a:buSzPts val="1100"/>
              <a:buNone/>
            </a:pPr>
            <a:r>
              <a:rPr lang="en-US" sz="1800" dirty="0">
                <a:solidFill>
                  <a:srgbClr val="000000"/>
                </a:solidFill>
                <a:latin typeface="Times New Roman"/>
                <a:ea typeface="Times New Roman"/>
                <a:cs typeface="Times New Roman"/>
                <a:sym typeface="Times New Roman"/>
              </a:rPr>
              <a:t>Great idea; what can be better? The employee of the month will feel appreciated. Everybody will clap their hands and great. So the first month works really, really well. The second month, you can’t give it to the same person, right? So you go to the next in line.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The third month, you can’t give it to the first two, even though they’re really still the employee of the month, they haven’t become worse. You know, they are the employee of the month—they do 50% of the work, but you can’t really give it to them month after month after month. That’s stupid. </a:t>
            </a:r>
          </a:p>
          <a:p>
            <a:pPr marL="0" lvl="0" indent="0" algn="l" rtl="0">
              <a:spcBef>
                <a:spcPts val="1000"/>
              </a:spcBef>
              <a:spcAft>
                <a:spcPts val="0"/>
              </a:spcAft>
              <a:buSzPts val="1100"/>
              <a:buNone/>
            </a:pPr>
            <a:r>
              <a:rPr lang="en-US" sz="1800" dirty="0">
                <a:solidFill>
                  <a:srgbClr val="000000"/>
                </a:solidFill>
                <a:highlight>
                  <a:srgbClr val="FFFF00"/>
                </a:highlight>
                <a:latin typeface="Times New Roman"/>
                <a:ea typeface="Times New Roman"/>
                <a:cs typeface="Times New Roman"/>
                <a:sym typeface="Times New Roman"/>
              </a:rPr>
              <a:t>[Unintelligible question from the audience]</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Right, you know, so very quickly you get to the point where number ten in the rank is getting the employee of the month because you have to give it every month. So don’t ever try employee of the month. It’s the most stupid plan ever.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what do you do instead, right?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It’s like, you know, the Parkinson’s—the Peter’s Principle, you know, it’s so obvious.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what do you do instead? </a:t>
            </a:r>
          </a:p>
          <a:p>
            <a:pPr marL="0" lvl="0" indent="0" algn="l" rtl="0">
              <a:spcBef>
                <a:spcPts val="1000"/>
              </a:spcBef>
              <a:spcAft>
                <a:spcPts val="0"/>
              </a:spcAft>
              <a:buSzPts val="1100"/>
              <a:buNone/>
            </a:pPr>
            <a:r>
              <a:rPr lang="en-US" sz="1800" dirty="0">
                <a:solidFill>
                  <a:srgbClr val="000000"/>
                </a:solidFill>
                <a:latin typeface="Times New Roman"/>
                <a:ea typeface="Times New Roman"/>
                <a:cs typeface="Times New Roman"/>
                <a:sym typeface="Times New Roman"/>
              </a:rPr>
              <a:t>What I did, at least, was “night on town.” If somebody did something nice, I would go to him personally, alone, discreetly, and say, ‘Listen, you did a wonderful job on whatever it was. I want you to take your wife to the best restaurant in Boston, in the next two weeks, and have a night on town and tell your wife I paid for it, and bring me the receipt. And if you don’t bring me the receipt in two weeks, don’t go again, you know. Two weeks and you bring me a receipt. Go wherever you want.’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What that caused, first of all, nobody else knew, so no—</a:t>
            </a:r>
            <a:r>
              <a:rPr lang="en-US" sz="1800" dirty="0">
                <a:solidFill>
                  <a:srgbClr val="000000"/>
                </a:solidFill>
                <a:highlight>
                  <a:srgbClr val="FFFF00"/>
                </a:highlight>
                <a:latin typeface="Times New Roman"/>
                <a:ea typeface="Times New Roman"/>
                <a:cs typeface="Times New Roman"/>
                <a:sym typeface="Times New Roman"/>
              </a:rPr>
              <a:t>[video cuts off]</a:t>
            </a:r>
          </a:p>
          <a:p>
            <a:pPr marL="0" lvl="0" indent="0" algn="l" rtl="0">
              <a:spcBef>
                <a:spcPts val="1000"/>
              </a:spcBef>
              <a:spcAft>
                <a:spcPts val="1000"/>
              </a:spcAft>
              <a:buNone/>
            </a:pPr>
            <a:endParaRPr lang="en-US" sz="1800" dirty="0">
              <a:solidFill>
                <a:srgbClr val="000000"/>
              </a:solidFill>
              <a:latin typeface="Times New Roman"/>
              <a:ea typeface="Times New Roman"/>
              <a:cs typeface="Times New Roman"/>
              <a:sym typeface="Times New Roman"/>
            </a:endParaRPr>
          </a:p>
        </p:txBody>
      </p:sp>
      <p:sp>
        <p:nvSpPr>
          <p:cNvPr id="4" name="Slide Number Placeholder 3"/>
          <p:cNvSpPr>
            <a:spLocks noGrp="1"/>
          </p:cNvSpPr>
          <p:nvPr>
            <p:ph type="sldNum" sz="quarter" idx="5"/>
          </p:nvPr>
        </p:nvSpPr>
        <p:spPr/>
        <p:txBody>
          <a:bodyPr/>
          <a:lstStyle/>
          <a:p>
            <a:fld id="{D15BB681-500F-4D70-BBF7-617634AA2AC7}" type="slidenum">
              <a:rPr lang="en-US" smtClean="0"/>
              <a:t>22</a:t>
            </a:fld>
            <a:endParaRPr lang="en-US"/>
          </a:p>
        </p:txBody>
      </p:sp>
    </p:spTree>
    <p:extLst>
      <p:ext uri="{BB962C8B-B14F-4D97-AF65-F5344CB8AC3E}">
        <p14:creationId xmlns:p14="http://schemas.microsoft.com/office/powerpoint/2010/main" val="1168363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First and foremost—important thing—if you focus on </a:t>
            </a:r>
            <a:r>
              <a:rPr lang="en-US" sz="1800" b="1" dirty="0">
                <a:solidFill>
                  <a:srgbClr val="000000"/>
                </a:solidFill>
                <a:latin typeface="Times New Roman"/>
                <a:ea typeface="Times New Roman"/>
                <a:cs typeface="Times New Roman"/>
                <a:sym typeface="Times New Roman"/>
              </a:rPr>
              <a:t>profitability</a:t>
            </a:r>
            <a:r>
              <a:rPr lang="en-US" sz="1800" dirty="0">
                <a:solidFill>
                  <a:srgbClr val="000000"/>
                </a:solidFill>
                <a:latin typeface="Times New Roman"/>
                <a:ea typeface="Times New Roman"/>
                <a:cs typeface="Times New Roman"/>
                <a:sym typeface="Times New Roman"/>
              </a:rPr>
              <a:t>, then you need smaller investment than companies that don't. And that’s critical because the smaller the amount of money you need to raise, the more options you have of raising the money. Okay?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Smaller investments with relatively big equity and a much higher success rate can be attractive to angel investors. Right?</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There are some angel investors here in the room. I won’t tell you who they are because they wanted anonymity.</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this whole process of focusing on profitability and small investments can be opening up the whole financing market to some other alternatives.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Well, if Exit is not the target, how do investors make money? And I’ll talk about that.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And we also develop creative financing options as part of the </a:t>
            </a:r>
            <a:r>
              <a:rPr lang="en-US" sz="1800" dirty="0" err="1">
                <a:solidFill>
                  <a:srgbClr val="000000"/>
                </a:solidFill>
                <a:latin typeface="Times New Roman"/>
                <a:ea typeface="Times New Roman"/>
                <a:cs typeface="Times New Roman"/>
                <a:sym typeface="Times New Roman"/>
              </a:rPr>
              <a:t>SmartUp</a:t>
            </a:r>
            <a:r>
              <a:rPr lang="en-US" sz="1800" dirty="0">
                <a:solidFill>
                  <a:srgbClr val="000000"/>
                </a:solidFill>
                <a:latin typeface="Times New Roman"/>
                <a:ea typeface="Times New Roman"/>
                <a:cs typeface="Times New Roman"/>
                <a:sym typeface="Times New Roman"/>
              </a:rPr>
              <a:t> Academy. That’s one of the subjects we’re still thinking about, debating, talking—because obviously, even if you need small investment, you still need an investment, and we need to find ways to provide it to you.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My hope is that VC firms will also realize at some point that with the amount of money they have, they can build ten times as many companies with a much higher success rate, and it’s not very smart to spend $50 million on a company that fails. Okay?</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The way we think about—currently as a potential investment vehicle—is to do the investment as a loan, very much like a real estate project. So you give a loan, and the loan goes back to the investor once the company becomes profitable, taking about 20% of the profit every year to pay back the loan. And still, the investor stays with the equity. But because the amount of money raised was small, then usually the founder stays with a lot more equity than otherwise. </a:t>
            </a:r>
          </a:p>
          <a:p>
            <a:pPr marL="0" lvl="0" indent="0" algn="l" rtl="0">
              <a:spcBef>
                <a:spcPts val="1000"/>
              </a:spcBef>
              <a:spcAft>
                <a:spcPts val="1000"/>
              </a:spcAft>
              <a:buSzPts val="1100"/>
              <a:buNone/>
            </a:pPr>
            <a:r>
              <a:rPr lang="en-US" sz="1800" dirty="0">
                <a:solidFill>
                  <a:srgbClr val="000000"/>
                </a:solidFill>
                <a:latin typeface="Times New Roman"/>
                <a:ea typeface="Times New Roman"/>
                <a:cs typeface="Times New Roman"/>
                <a:sym typeface="Times New Roman"/>
              </a:rPr>
              <a:t>So I did it with </a:t>
            </a:r>
            <a:r>
              <a:rPr lang="en-US" sz="1800" dirty="0" err="1">
                <a:solidFill>
                  <a:srgbClr val="000000"/>
                </a:solidFill>
                <a:latin typeface="Times New Roman"/>
                <a:ea typeface="Times New Roman"/>
                <a:cs typeface="Times New Roman"/>
                <a:sym typeface="Times New Roman"/>
              </a:rPr>
              <a:t>Opster</a:t>
            </a:r>
            <a:r>
              <a:rPr lang="en-US" sz="1800" dirty="0">
                <a:solidFill>
                  <a:srgbClr val="000000"/>
                </a:solidFill>
                <a:latin typeface="Times New Roman"/>
                <a:ea typeface="Times New Roman"/>
                <a:cs typeface="Times New Roman"/>
                <a:sym typeface="Times New Roman"/>
              </a:rPr>
              <a:t>, and I don’t think you will hear any complaints by the amount of money that all of them made on a fairly small, decent Exit. And everybody made money there, so.</a:t>
            </a:r>
          </a:p>
        </p:txBody>
      </p:sp>
      <p:sp>
        <p:nvSpPr>
          <p:cNvPr id="4" name="Slide Number Placeholder 3"/>
          <p:cNvSpPr>
            <a:spLocks noGrp="1"/>
          </p:cNvSpPr>
          <p:nvPr>
            <p:ph type="sldNum" sz="quarter" idx="5"/>
          </p:nvPr>
        </p:nvSpPr>
        <p:spPr/>
        <p:txBody>
          <a:bodyPr/>
          <a:lstStyle/>
          <a:p>
            <a:fld id="{D15BB681-500F-4D70-BBF7-617634AA2AC7}" type="slidenum">
              <a:rPr lang="en-US" smtClean="0"/>
              <a:t>23</a:t>
            </a:fld>
            <a:endParaRPr lang="en-US"/>
          </a:p>
        </p:txBody>
      </p:sp>
    </p:spTree>
    <p:extLst>
      <p:ext uri="{BB962C8B-B14F-4D97-AF65-F5344CB8AC3E}">
        <p14:creationId xmlns:p14="http://schemas.microsoft.com/office/powerpoint/2010/main" val="2126306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Okay, so we talked about VC, and we’re talking about that in this presentation.</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we’re moving now to the lecture of this week. Previous was, as I said, the syllabus for the entire course.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a:t>
            </a:r>
            <a:r>
              <a:rPr lang="en-US" sz="1800" b="1" dirty="0">
                <a:solidFill>
                  <a:srgbClr val="000000"/>
                </a:solidFill>
                <a:latin typeface="Times New Roman"/>
                <a:ea typeface="Times New Roman"/>
                <a:cs typeface="Times New Roman"/>
                <a:sym typeface="Times New Roman"/>
              </a:rPr>
              <a:t>nine out of ten companies fail</a:t>
            </a:r>
            <a:r>
              <a:rPr lang="en-US" sz="1800" dirty="0">
                <a:solidFill>
                  <a:srgbClr val="000000"/>
                </a:solidFill>
                <a:latin typeface="Times New Roman"/>
                <a:ea typeface="Times New Roman"/>
                <a:cs typeface="Times New Roman"/>
                <a:sym typeface="Times New Roman"/>
              </a:rPr>
              <a: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Well, that’s what they say.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But remember—numbers, money. If I can check the facts, I’m going to check the facts. So it’s very about outcomes for the employees and the founders. </a:t>
            </a:r>
          </a:p>
          <a:p>
            <a:pPr marL="0" lvl="0" indent="0" algn="l" rtl="0">
              <a:spcBef>
                <a:spcPts val="1000"/>
              </a:spcBef>
              <a:spcAft>
                <a:spcPts val="1000"/>
              </a:spcAft>
              <a:buSzPts val="1100"/>
              <a:buNone/>
            </a:pPr>
            <a:r>
              <a:rPr lang="en-US" sz="1800" dirty="0">
                <a:solidFill>
                  <a:srgbClr val="000000"/>
                </a:solidFill>
                <a:latin typeface="Times New Roman"/>
                <a:ea typeface="Times New Roman"/>
                <a:cs typeface="Times New Roman"/>
                <a:sym typeface="Times New Roman"/>
              </a:rPr>
              <a:t>And my question is, </a:t>
            </a:r>
            <a:r>
              <a:rPr lang="en-US" sz="1800" b="1" dirty="0">
                <a:solidFill>
                  <a:srgbClr val="000000"/>
                </a:solidFill>
                <a:latin typeface="Times New Roman"/>
                <a:ea typeface="Times New Roman"/>
                <a:cs typeface="Times New Roman"/>
                <a:sym typeface="Times New Roman"/>
              </a:rPr>
              <a:t>why fail if you can succeed</a:t>
            </a:r>
            <a:r>
              <a:rPr lang="en-US" sz="1800" dirty="0">
                <a:solidFill>
                  <a:srgbClr val="000000"/>
                </a:solidFill>
                <a:latin typeface="Times New Roman"/>
                <a:ea typeface="Times New Roman"/>
                <a:cs typeface="Times New Roman"/>
                <a:sym typeface="Times New Roman"/>
              </a:rPr>
              <a:t>?</a:t>
            </a:r>
          </a:p>
        </p:txBody>
      </p:sp>
      <p:sp>
        <p:nvSpPr>
          <p:cNvPr id="4" name="Slide Number Placeholder 3"/>
          <p:cNvSpPr>
            <a:spLocks noGrp="1"/>
          </p:cNvSpPr>
          <p:nvPr>
            <p:ph type="sldNum" sz="quarter" idx="5"/>
          </p:nvPr>
        </p:nvSpPr>
        <p:spPr/>
        <p:txBody>
          <a:bodyPr/>
          <a:lstStyle/>
          <a:p>
            <a:fld id="{D15BB681-500F-4D70-BBF7-617634AA2AC7}" type="slidenum">
              <a:rPr lang="en-US" smtClean="0"/>
              <a:t>24</a:t>
            </a:fld>
            <a:endParaRPr lang="en-US"/>
          </a:p>
        </p:txBody>
      </p:sp>
    </p:spTree>
    <p:extLst>
      <p:ext uri="{BB962C8B-B14F-4D97-AF65-F5344CB8AC3E}">
        <p14:creationId xmlns:p14="http://schemas.microsoft.com/office/powerpoint/2010/main" val="4249782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800" i="1" dirty="0">
                <a:solidFill>
                  <a:srgbClr val="000000"/>
                </a:solidFill>
                <a:latin typeface="Times New Roman"/>
                <a:ea typeface="Times New Roman"/>
                <a:cs typeface="Times New Roman"/>
                <a:sym typeface="Times New Roman"/>
              </a:rPr>
              <a:t>Tov [good].</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how does VC work?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Okay, so what do they look for? You go to a VC—I don’t know if any of you went to VCs and had the beautiful experience—so what do they look for?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First and foremost, all of them will tell you, ‘We look for a great team. Okay, what do I mean by a great team? We want people with experience—who doesn’t want people with experience, right? We want them rounded. Rounded means we want to have a VP Marketing, and a VP Sales, and a CEO-Founder that already did three Exits’ and yada, yada, yada, yada.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they want a big team; they want people who work well together; preferably people who already built one company, had an Exit, and now they’re building a second company—everybody is chasing them.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But the reality of it is 99% of the entrepreneurs don’t have any of that stuff.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I was visiting a VC firm that gave a lecture and they were telling people that they see a thousand business plans a year and meet with a thousand groups of people. Out of those, they meet second time with 200 companies or groups, and out of the 200, at the end, invest in eight.</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the chances of even getting through a VC is eight out of 1000. Out of ten starts to look great, right?</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Second thing they want is they want a big market. ‘We want you to solve something big.’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The bigger the better, you know. Maybe a machine that can fly and dive and kills and whatever, you know, the bigger the dream.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a:t>
            </a:r>
            <a:r>
              <a:rPr lang="en-US" sz="1800" b="1" dirty="0">
                <a:solidFill>
                  <a:srgbClr val="000000"/>
                </a:solidFill>
                <a:latin typeface="Times New Roman"/>
                <a:ea typeface="Times New Roman"/>
                <a:cs typeface="Times New Roman"/>
                <a:sym typeface="Times New Roman"/>
              </a:rPr>
              <a:t>profitable model</a:t>
            </a:r>
            <a:r>
              <a:rPr lang="en-US" sz="1800" dirty="0">
                <a:solidFill>
                  <a:srgbClr val="000000"/>
                </a:solidFill>
                <a:latin typeface="Times New Roman"/>
                <a:ea typeface="Times New Roman"/>
                <a:cs typeface="Times New Roman"/>
                <a:sym typeface="Times New Roman"/>
              </a:rPr>
              <a: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until 2001, nobody was talking about profitability.</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You know the famous story of Mark Twain? That when he was 16, he realized that his father is an idiot—total idiot; doesn’t know anything—and when he reached 21, he was surprised how much his father learned in five years.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the same in here, you know, come 2022, and everybody’s talking about profitability. Duh. You know? </a:t>
            </a:r>
          </a:p>
          <a:p>
            <a:pPr marL="0" lvl="0" indent="0" algn="l" rtl="0">
              <a:spcBef>
                <a:spcPts val="1000"/>
              </a:spcBef>
              <a:spcAft>
                <a:spcPts val="1000"/>
              </a:spcAft>
              <a:buSzPts val="1100"/>
              <a:buNone/>
            </a:pPr>
            <a:r>
              <a:rPr lang="en-US" sz="1800" dirty="0">
                <a:solidFill>
                  <a:srgbClr val="000000"/>
                </a:solidFill>
                <a:latin typeface="Times New Roman"/>
                <a:ea typeface="Times New Roman"/>
                <a:cs typeface="Times New Roman"/>
                <a:sym typeface="Times New Roman"/>
              </a:rPr>
              <a:t>Obviously, if you have a company that is losing money, you are at risk. </a:t>
            </a:r>
          </a:p>
        </p:txBody>
      </p:sp>
      <p:sp>
        <p:nvSpPr>
          <p:cNvPr id="4" name="Slide Number Placeholder 3"/>
          <p:cNvSpPr>
            <a:spLocks noGrp="1"/>
          </p:cNvSpPr>
          <p:nvPr>
            <p:ph type="sldNum" sz="quarter" idx="5"/>
          </p:nvPr>
        </p:nvSpPr>
        <p:spPr/>
        <p:txBody>
          <a:bodyPr/>
          <a:lstStyle/>
          <a:p>
            <a:fld id="{D15BB681-500F-4D70-BBF7-617634AA2AC7}" type="slidenum">
              <a:rPr lang="en-US" smtClean="0"/>
              <a:t>26</a:t>
            </a:fld>
            <a:endParaRPr lang="en-US"/>
          </a:p>
        </p:txBody>
      </p:sp>
    </p:spTree>
    <p:extLst>
      <p:ext uri="{BB962C8B-B14F-4D97-AF65-F5344CB8AC3E}">
        <p14:creationId xmlns:p14="http://schemas.microsoft.com/office/powerpoint/2010/main" val="26342787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how do they work? What is the process? Usually, they start investing in </a:t>
            </a:r>
            <a:r>
              <a:rPr lang="en-US" sz="1800" b="1" dirty="0">
                <a:solidFill>
                  <a:srgbClr val="000000"/>
                </a:solidFill>
                <a:latin typeface="Times New Roman"/>
                <a:ea typeface="Times New Roman"/>
                <a:cs typeface="Times New Roman"/>
                <a:sym typeface="Times New Roman"/>
              </a:rPr>
              <a:t>rounds</a:t>
            </a:r>
            <a:r>
              <a:rPr lang="en-US" sz="1800" dirty="0">
                <a:solidFill>
                  <a:srgbClr val="000000"/>
                </a:solidFill>
                <a:latin typeface="Times New Roman"/>
                <a:ea typeface="Times New Roman"/>
                <a:cs typeface="Times New Roman"/>
                <a:sym typeface="Times New Roman"/>
              </a:rPr>
              <a: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they invest “seed” or “round A,” depending on the terminology. Now they talk about “pre-seed.” Soon, it will be “pre-, pre-, pre-germ”—I don’t know what. It’s like, all kinds of names—doesn’t matter.</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But they want you to raise money every two years or so—every year or every two years. We will talk about it later, why they want companies to keep raising money. There is a real reason why, and it’s not for you.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They push the company to grow as fast as possible because valuations, usually when you go to an IPO—IPO means Initial Public Offering, basically going out to the stock market—the faster the company grows, the higher the value it’s going to get.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Why? Because people say, ‘Well, this year they sold 100 million. If they grow 50% year over year, in two years, they will sell $225 million. So the value will grow very, very fast. So, the value is a multiple of revenues and profits. If the company grows really fast, the value of it will grow very fast and we will make a lot of money.’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that’s why they want companies to grow fast, and they want a company to have an Exit, preferably an IPO.</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Sometimes, they will go with an M&amp;A. Usually, the reason they want to go with an IPO is that the valuation you’re going to get in the public market is higher, and there is a liquidity for the investor as well. An M&amp;A is a one-time deal. </a:t>
            </a:r>
          </a:p>
          <a:p>
            <a:pPr marL="0" lvl="0" indent="0" algn="l" rtl="0">
              <a:spcBef>
                <a:spcPts val="1000"/>
              </a:spcBef>
              <a:spcAft>
                <a:spcPts val="1000"/>
              </a:spcAft>
              <a:buSzPts val="1100"/>
              <a:buNone/>
            </a:pPr>
            <a:r>
              <a:rPr lang="en-US" sz="1800" dirty="0">
                <a:solidFill>
                  <a:srgbClr val="000000"/>
                </a:solidFill>
                <a:latin typeface="Times New Roman"/>
                <a:ea typeface="Times New Roman"/>
                <a:cs typeface="Times New Roman"/>
                <a:sym typeface="Times New Roman"/>
              </a:rPr>
              <a:t>And we talked about this: five go under; one hopefully goes to an IPO.</a:t>
            </a:r>
          </a:p>
        </p:txBody>
      </p:sp>
      <p:sp>
        <p:nvSpPr>
          <p:cNvPr id="4" name="Slide Number Placeholder 3"/>
          <p:cNvSpPr>
            <a:spLocks noGrp="1"/>
          </p:cNvSpPr>
          <p:nvPr>
            <p:ph type="sldNum" sz="quarter" idx="5"/>
          </p:nvPr>
        </p:nvSpPr>
        <p:spPr/>
        <p:txBody>
          <a:bodyPr/>
          <a:lstStyle/>
          <a:p>
            <a:fld id="{D15BB681-500F-4D70-BBF7-617634AA2AC7}" type="slidenum">
              <a:rPr lang="en-US" smtClean="0"/>
              <a:t>27</a:t>
            </a:fld>
            <a:endParaRPr lang="en-US"/>
          </a:p>
        </p:txBody>
      </p:sp>
    </p:spTree>
    <p:extLst>
      <p:ext uri="{BB962C8B-B14F-4D97-AF65-F5344CB8AC3E}">
        <p14:creationId xmlns:p14="http://schemas.microsoft.com/office/powerpoint/2010/main" val="14116967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let’s talk about </a:t>
            </a:r>
            <a:r>
              <a:rPr lang="en-US" sz="1800" b="1" dirty="0">
                <a:solidFill>
                  <a:srgbClr val="000000"/>
                </a:solidFill>
                <a:latin typeface="Times New Roman"/>
                <a:ea typeface="Times New Roman"/>
                <a:cs typeface="Times New Roman"/>
                <a:sym typeface="Times New Roman"/>
              </a:rPr>
              <a:t>Venture Capital Flow</a:t>
            </a:r>
            <a:r>
              <a:rPr lang="en-US" sz="1800" dirty="0">
                <a:solidFill>
                  <a:srgbClr val="000000"/>
                </a:solidFill>
                <a:latin typeface="Times New Roman"/>
                <a:ea typeface="Times New Roman"/>
                <a:cs typeface="Times New Roman"/>
                <a:sym typeface="Times New Roman"/>
              </a:rPr>
              <a: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venture capital company is actually two different parts.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There is the venture fund. These are the people you meet. So the people you meet are actually the managers or what’s called the “general partner.” They raise money from their investors. So it’s not their own money. They raise money from investors.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Who are the investors?</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Pension funds, insurance companies, companies with large pools of money that usually invest 95% of the money in safe and low-income investments, but they allocate about 1 or 2% of their funds to high-risk, hopefully high-return options, like venture capital.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if you manage a trillion dollars—and 1% of it is a lot of money—you invest it in a VC firm, okay?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they are called the “limited partners.”</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What do they do? They give the venture fund—let’s say, you know, the venture fund raised $200 million, and then they take this money, and they start investing in Startup One, Two, Three, whatever. And then, hopefully, there are Exits, IPO, or M&amp;A. And then they put the money back into their investors. Okay, so it’s a round trip.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The reason that they need an IPO is very simple: these groups, you know, pension funds and insurance companies, put money in, and they won’t get money out. They have nothing to do with 2% of a successful company that they cannot liquidate the investment. So an IPO or an M&amp;A is a must. It’s not an option, it’s not “nice to have,” it’s a must for a venture capital firm.</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Bear that in mind. </a:t>
            </a:r>
          </a:p>
          <a:p>
            <a:pPr marL="0" lvl="0" indent="0" algn="l" rtl="0">
              <a:spcBef>
                <a:spcPts val="1000"/>
              </a:spcBef>
              <a:spcAft>
                <a:spcPts val="1000"/>
              </a:spcAft>
              <a:buSzPts val="1100"/>
              <a:buNone/>
            </a:pPr>
            <a:r>
              <a:rPr lang="en-US" sz="1800" dirty="0">
                <a:solidFill>
                  <a:srgbClr val="000000"/>
                </a:solidFill>
                <a:latin typeface="Times New Roman"/>
                <a:ea typeface="Times New Roman"/>
                <a:cs typeface="Times New Roman"/>
                <a:sym typeface="Times New Roman"/>
              </a:rPr>
              <a:t>So, some of the behaviors I’m going to describe to you really don’t come because they’re stupid, because they don’t know what they are doing, or anything else. It comes because their financial structure dictates it.</a:t>
            </a:r>
          </a:p>
        </p:txBody>
      </p:sp>
      <p:sp>
        <p:nvSpPr>
          <p:cNvPr id="4" name="Slide Number Placeholder 3"/>
          <p:cNvSpPr>
            <a:spLocks noGrp="1"/>
          </p:cNvSpPr>
          <p:nvPr>
            <p:ph type="sldNum" sz="quarter" idx="5"/>
          </p:nvPr>
        </p:nvSpPr>
        <p:spPr/>
        <p:txBody>
          <a:bodyPr/>
          <a:lstStyle/>
          <a:p>
            <a:fld id="{D15BB681-500F-4D70-BBF7-617634AA2AC7}" type="slidenum">
              <a:rPr lang="en-US" smtClean="0"/>
              <a:t>29</a:t>
            </a:fld>
            <a:endParaRPr lang="en-US"/>
          </a:p>
        </p:txBody>
      </p:sp>
    </p:spTree>
    <p:extLst>
      <p:ext uri="{BB962C8B-B14F-4D97-AF65-F5344CB8AC3E}">
        <p14:creationId xmlns:p14="http://schemas.microsoft.com/office/powerpoint/2010/main" val="42847627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let’s look at the </a:t>
            </a:r>
            <a:r>
              <a:rPr lang="en-US" sz="1800" b="1" dirty="0">
                <a:solidFill>
                  <a:srgbClr val="000000"/>
                </a:solidFill>
                <a:latin typeface="Times New Roman"/>
                <a:ea typeface="Times New Roman"/>
                <a:cs typeface="Times New Roman"/>
                <a:sym typeface="Times New Roman"/>
              </a:rPr>
              <a:t>timeline</a:t>
            </a:r>
            <a:r>
              <a:rPr lang="en-US" sz="1800" dirty="0">
                <a:solidFill>
                  <a:srgbClr val="000000"/>
                </a:solidFill>
                <a:latin typeface="Times New Roman"/>
                <a:ea typeface="Times New Roman"/>
                <a:cs typeface="Times New Roman"/>
                <a:sym typeface="Times New Roman"/>
              </a:rPr>
              <a:t> of it.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inception, they raise money from the investors. In Year 1 to Year 3, they make the investment—the seed money, the Series A. Essentially, they select the companies they are going to invest money in.</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Their entire lifetime is seven years. That’s it.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in the agreement that they do with their investors, usually, it</a:t>
            </a:r>
            <a:r>
              <a:rPr lang="en-US" sz="1800" dirty="0">
                <a:latin typeface="Times New Roman"/>
                <a:ea typeface="Times New Roman"/>
                <a:cs typeface="Times New Roman"/>
                <a:sym typeface="Times New Roman"/>
              </a:rPr>
              <a:t>’</a:t>
            </a:r>
            <a:r>
              <a:rPr lang="en-US" sz="1800" dirty="0">
                <a:solidFill>
                  <a:srgbClr val="000000"/>
                </a:solidFill>
                <a:latin typeface="Times New Roman"/>
                <a:ea typeface="Times New Roman"/>
                <a:cs typeface="Times New Roman"/>
                <a:sym typeface="Times New Roman"/>
              </a:rPr>
              <a:t>s a seven-year deal: ‘I give you $5 million, and you better return it to me as $10 million, or preferably $15 million.’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It’s money coming in, money coming out.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for money to come out, you need time to generate it; you need time for the company to reach an Exit. So that</a:t>
            </a:r>
            <a:r>
              <a:rPr lang="en-US" sz="1800" dirty="0">
                <a:latin typeface="Times New Roman"/>
                <a:ea typeface="Times New Roman"/>
                <a:cs typeface="Times New Roman"/>
                <a:sym typeface="Times New Roman"/>
              </a:rPr>
              <a:t>’</a:t>
            </a:r>
            <a:r>
              <a:rPr lang="en-US" sz="1800" dirty="0">
                <a:solidFill>
                  <a:srgbClr val="000000"/>
                </a:solidFill>
                <a:latin typeface="Times New Roman"/>
                <a:ea typeface="Times New Roman"/>
                <a:cs typeface="Times New Roman"/>
                <a:sym typeface="Times New Roman"/>
              </a:rPr>
              <a:t>s why they invest in new companies very early on. Then, later on, they do subsequent investments in the same companies.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That</a:t>
            </a:r>
            <a:r>
              <a:rPr lang="en-US" sz="1800" dirty="0">
                <a:latin typeface="Times New Roman"/>
                <a:ea typeface="Times New Roman"/>
                <a:cs typeface="Times New Roman"/>
                <a:sym typeface="Times New Roman"/>
              </a:rPr>
              <a:t>’</a:t>
            </a:r>
            <a:r>
              <a:rPr lang="en-US" sz="1800" dirty="0">
                <a:solidFill>
                  <a:srgbClr val="000000"/>
                </a:solidFill>
                <a:latin typeface="Times New Roman"/>
                <a:ea typeface="Times New Roman"/>
                <a:cs typeface="Times New Roman"/>
                <a:sym typeface="Times New Roman"/>
              </a:rPr>
              <a:t>s kind of the structure that they work.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The official end of the fund is at the end of Year 7. But because life is hard—and most companies you can</a:t>
            </a:r>
            <a:r>
              <a:rPr lang="en-US" sz="1800" dirty="0">
                <a:latin typeface="Times New Roman"/>
                <a:ea typeface="Times New Roman"/>
                <a:cs typeface="Times New Roman"/>
                <a:sym typeface="Times New Roman"/>
              </a:rPr>
              <a:t>’</a:t>
            </a:r>
            <a:r>
              <a:rPr lang="en-US" sz="1800" dirty="0">
                <a:solidFill>
                  <a:srgbClr val="000000"/>
                </a:solidFill>
                <a:latin typeface="Times New Roman"/>
                <a:ea typeface="Times New Roman"/>
                <a:cs typeface="Times New Roman"/>
                <a:sym typeface="Times New Roman"/>
              </a:rPr>
              <a:t>t liquidate them at the end of seven years—usually, they get extensions. Seven years come, nine years come, ten years come, even more.</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When I did </a:t>
            </a:r>
            <a:r>
              <a:rPr lang="en-US" sz="1800" dirty="0" err="1">
                <a:solidFill>
                  <a:srgbClr val="000000"/>
                </a:solidFill>
                <a:latin typeface="Times New Roman"/>
                <a:ea typeface="Times New Roman"/>
                <a:cs typeface="Times New Roman"/>
                <a:sym typeface="Times New Roman"/>
              </a:rPr>
              <a:t>CardScan</a:t>
            </a:r>
            <a:r>
              <a:rPr lang="en-US" sz="1800" dirty="0">
                <a:solidFill>
                  <a:srgbClr val="000000"/>
                </a:solidFill>
                <a:latin typeface="Times New Roman"/>
                <a:ea typeface="Times New Roman"/>
                <a:cs typeface="Times New Roman"/>
                <a:sym typeface="Times New Roman"/>
              </a:rPr>
              <a:t>, some of the investors put the money in 1993, and our last Exit was in 2017. So they couldn</a:t>
            </a:r>
            <a:r>
              <a:rPr lang="en-US" sz="1800" dirty="0">
                <a:latin typeface="Times New Roman"/>
                <a:ea typeface="Times New Roman"/>
                <a:cs typeface="Times New Roman"/>
                <a:sym typeface="Times New Roman"/>
              </a:rPr>
              <a:t>’</a:t>
            </a:r>
            <a:r>
              <a:rPr lang="en-US" sz="1800" dirty="0">
                <a:solidFill>
                  <a:srgbClr val="000000"/>
                </a:solidFill>
                <a:latin typeface="Times New Roman"/>
                <a:ea typeface="Times New Roman"/>
                <a:cs typeface="Times New Roman"/>
                <a:sym typeface="Times New Roman"/>
              </a:rPr>
              <a:t>t complain because they kept getting money from </a:t>
            </a:r>
            <a:r>
              <a:rPr lang="en-US" sz="1800" dirty="0" err="1">
                <a:solidFill>
                  <a:srgbClr val="000000"/>
                </a:solidFill>
                <a:latin typeface="Times New Roman"/>
                <a:ea typeface="Times New Roman"/>
                <a:cs typeface="Times New Roman"/>
                <a:sym typeface="Times New Roman"/>
              </a:rPr>
              <a:t>CardScan</a:t>
            </a:r>
            <a:r>
              <a:rPr lang="en-US" sz="1800" dirty="0">
                <a:solidFill>
                  <a:srgbClr val="000000"/>
                </a:solidFill>
                <a:latin typeface="Times New Roman"/>
                <a:ea typeface="Times New Roman"/>
                <a:cs typeface="Times New Roman"/>
                <a:sym typeface="Times New Roman"/>
              </a:rPr>
              <a:t>, from </a:t>
            </a:r>
            <a:r>
              <a:rPr lang="en-US" sz="1800" dirty="0" err="1">
                <a:solidFill>
                  <a:srgbClr val="000000"/>
                </a:solidFill>
                <a:latin typeface="Times New Roman"/>
                <a:ea typeface="Times New Roman"/>
                <a:cs typeface="Times New Roman"/>
                <a:sym typeface="Times New Roman"/>
              </a:rPr>
              <a:t>Bizo</a:t>
            </a:r>
            <a:r>
              <a:rPr lang="en-US" sz="1800" dirty="0">
                <a:solidFill>
                  <a:srgbClr val="000000"/>
                </a:solidFill>
                <a:latin typeface="Times New Roman"/>
                <a:ea typeface="Times New Roman"/>
                <a:cs typeface="Times New Roman"/>
                <a:sym typeface="Times New Roman"/>
              </a:rPr>
              <a:t>, from all of that stuff. But the last monies came out 20 years later, and they were complaining that they had to wait so long.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these are the time extensions. Usually, people talk about 8, 9, 10, 11 years of this, okay?</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that</a:t>
            </a:r>
            <a:r>
              <a:rPr lang="en-US" sz="1800" dirty="0">
                <a:latin typeface="Times New Roman"/>
                <a:ea typeface="Times New Roman"/>
                <a:cs typeface="Times New Roman"/>
                <a:sym typeface="Times New Roman"/>
              </a:rPr>
              <a:t>’</a:t>
            </a:r>
            <a:r>
              <a:rPr lang="en-US" sz="1800" dirty="0">
                <a:solidFill>
                  <a:srgbClr val="000000"/>
                </a:solidFill>
                <a:latin typeface="Times New Roman"/>
                <a:ea typeface="Times New Roman"/>
                <a:cs typeface="Times New Roman"/>
                <a:sym typeface="Times New Roman"/>
              </a:rPr>
              <a:t>s the timeline, and we need to remember the timeline.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Second, which is not in this chart, they raise funds. “They,” I mean, the venture capital firms raise money themselves every two years or so. So they raise $200 million. Two years later, they need to get fresh money. They go out, they raise another 200 million, and so forth and so on.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And usually they call it Number 1, 2, 3, 4. So, if you have, I don</a:t>
            </a:r>
            <a:r>
              <a:rPr lang="en-US" sz="1800" dirty="0">
                <a:latin typeface="Times New Roman"/>
                <a:ea typeface="Times New Roman"/>
                <a:cs typeface="Times New Roman"/>
                <a:sym typeface="Times New Roman"/>
              </a:rPr>
              <a:t>’</a:t>
            </a:r>
            <a:r>
              <a:rPr lang="en-US" sz="1800" dirty="0">
                <a:solidFill>
                  <a:srgbClr val="000000"/>
                </a:solidFill>
                <a:latin typeface="Times New Roman"/>
                <a:ea typeface="Times New Roman"/>
                <a:cs typeface="Times New Roman"/>
                <a:sym typeface="Times New Roman"/>
              </a:rPr>
              <a:t>t know, Yonatan Ventures. So it will be Yonatan Ventures 1, Yonatan Ventures 2, Yonatan Ventures 3, right? It</a:t>
            </a:r>
            <a:r>
              <a:rPr lang="en-US" sz="1800" dirty="0">
                <a:latin typeface="Times New Roman"/>
                <a:ea typeface="Times New Roman"/>
                <a:cs typeface="Times New Roman"/>
                <a:sym typeface="Times New Roman"/>
              </a:rPr>
              <a:t>’</a:t>
            </a:r>
            <a:r>
              <a:rPr lang="en-US" sz="1800" dirty="0">
                <a:solidFill>
                  <a:srgbClr val="000000"/>
                </a:solidFill>
                <a:latin typeface="Times New Roman"/>
                <a:ea typeface="Times New Roman"/>
                <a:cs typeface="Times New Roman"/>
                <a:sym typeface="Times New Roman"/>
              </a:rPr>
              <a:t>s basically layers of money that they raise. Each one of those is packaged differently.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Now, they raised $100 million from an insurance company. They come two years later, and they say, ‘Hey, we want to raise another round.’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And they say, ‘Okay, great. What did you do with my money?’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They said, ‘Oh, we invested it in Company A, Company B, Company C.’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And he says, ‘And how well is it doing?’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He says, ‘Okay, I don't know. We'll have to wait seven years.’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He says, ‘Okay, I'll wait seven years. When you know, show me in seven years, I'll put my next money.’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Obviously, VCs don</a:t>
            </a:r>
            <a:r>
              <a:rPr lang="en-US" sz="1800" dirty="0">
                <a:latin typeface="Times New Roman"/>
                <a:ea typeface="Times New Roman"/>
                <a:cs typeface="Times New Roman"/>
                <a:sym typeface="Times New Roman"/>
              </a:rPr>
              <a:t>’</a:t>
            </a:r>
            <a:r>
              <a:rPr lang="en-US" sz="1800" dirty="0">
                <a:solidFill>
                  <a:srgbClr val="000000"/>
                </a:solidFill>
                <a:latin typeface="Times New Roman"/>
                <a:ea typeface="Times New Roman"/>
                <a:cs typeface="Times New Roman"/>
                <a:sym typeface="Times New Roman"/>
              </a:rPr>
              <a:t>t like it, so what do they do? They push you—if you</a:t>
            </a:r>
            <a:r>
              <a:rPr lang="en-US" sz="1800" dirty="0">
                <a:latin typeface="Times New Roman"/>
                <a:ea typeface="Times New Roman"/>
                <a:cs typeface="Times New Roman"/>
                <a:sym typeface="Times New Roman"/>
              </a:rPr>
              <a:t>’</a:t>
            </a:r>
            <a:r>
              <a:rPr lang="en-US" sz="1800" dirty="0">
                <a:solidFill>
                  <a:srgbClr val="000000"/>
                </a:solidFill>
                <a:latin typeface="Times New Roman"/>
                <a:ea typeface="Times New Roman"/>
                <a:cs typeface="Times New Roman"/>
                <a:sym typeface="Times New Roman"/>
              </a:rPr>
              <a:t>re doing reasonably well—they push you to go and raise additional round. Hopefully, if the first round was at the valuation of $20 million, now they want you to get $30 million. Now, they can put in the books: ‘We made 50% on the money because it was worth 20, now it</a:t>
            </a:r>
            <a:r>
              <a:rPr lang="en-US" sz="1800" dirty="0">
                <a:latin typeface="Times New Roman"/>
                <a:ea typeface="Times New Roman"/>
                <a:cs typeface="Times New Roman"/>
                <a:sym typeface="Times New Roman"/>
              </a:rPr>
              <a:t>’</a:t>
            </a:r>
            <a:r>
              <a:rPr lang="en-US" sz="1800" dirty="0">
                <a:solidFill>
                  <a:srgbClr val="000000"/>
                </a:solidFill>
                <a:latin typeface="Times New Roman"/>
                <a:ea typeface="Times New Roman"/>
                <a:cs typeface="Times New Roman"/>
                <a:sym typeface="Times New Roman"/>
              </a:rPr>
              <a:t>s worth 30—50% growth. Great, we’re doing wonderfully.’</a:t>
            </a:r>
          </a:p>
          <a:p>
            <a:pPr marL="0" lvl="0" indent="0" algn="l" rtl="0">
              <a:spcBef>
                <a:spcPts val="1000"/>
              </a:spcBef>
              <a:spcAft>
                <a:spcPts val="1000"/>
              </a:spcAft>
              <a:buSzPts val="1100"/>
              <a:buNone/>
            </a:pPr>
            <a:r>
              <a:rPr lang="en-US" sz="1800" dirty="0">
                <a:solidFill>
                  <a:srgbClr val="000000"/>
                </a:solidFill>
                <a:latin typeface="Times New Roman"/>
                <a:ea typeface="Times New Roman"/>
                <a:cs typeface="Times New Roman"/>
                <a:sym typeface="Times New Roman"/>
              </a:rPr>
              <a:t>So the only way that they have to show growth before there is an Exit or an IPO or anything is by </a:t>
            </a:r>
            <a:r>
              <a:rPr lang="en-US" sz="1800" dirty="0">
                <a:solidFill>
                  <a:srgbClr val="000000"/>
                </a:solidFill>
                <a:highlight>
                  <a:srgbClr val="FFFF00"/>
                </a:highlight>
                <a:latin typeface="Times New Roman"/>
                <a:ea typeface="Times New Roman"/>
                <a:cs typeface="Times New Roman"/>
                <a:sym typeface="Times New Roman"/>
              </a:rPr>
              <a:t>[video cuts off]</a:t>
            </a:r>
            <a:endParaRPr lang="en-US" sz="1800" dirty="0">
              <a:solidFill>
                <a:srgbClr val="000000"/>
              </a:solidFill>
              <a:latin typeface="Times New Roman"/>
              <a:ea typeface="Times New Roman"/>
              <a:cs typeface="Times New Roman"/>
              <a:sym typeface="Times New Roman"/>
            </a:endParaRPr>
          </a:p>
        </p:txBody>
      </p:sp>
      <p:sp>
        <p:nvSpPr>
          <p:cNvPr id="4" name="Slide Number Placeholder 3"/>
          <p:cNvSpPr>
            <a:spLocks noGrp="1"/>
          </p:cNvSpPr>
          <p:nvPr>
            <p:ph type="sldNum" sz="quarter" idx="5"/>
          </p:nvPr>
        </p:nvSpPr>
        <p:spPr/>
        <p:txBody>
          <a:bodyPr/>
          <a:lstStyle/>
          <a:p>
            <a:fld id="{D15BB681-500F-4D70-BBF7-617634AA2AC7}" type="slidenum">
              <a:rPr lang="en-US" smtClean="0"/>
              <a:t>30</a:t>
            </a:fld>
            <a:endParaRPr lang="en-US"/>
          </a:p>
        </p:txBody>
      </p:sp>
    </p:spTree>
    <p:extLst>
      <p:ext uri="{BB962C8B-B14F-4D97-AF65-F5344CB8AC3E}">
        <p14:creationId xmlns:p14="http://schemas.microsoft.com/office/powerpoint/2010/main" val="23012378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How do you make </a:t>
            </a:r>
            <a:r>
              <a:rPr lang="en-US" sz="1800" b="1" dirty="0">
                <a:solidFill>
                  <a:srgbClr val="000000"/>
                </a:solidFill>
                <a:latin typeface="Times New Roman"/>
                <a:ea typeface="Times New Roman"/>
                <a:cs typeface="Times New Roman"/>
                <a:sym typeface="Times New Roman"/>
              </a:rPr>
              <a:t>the big Exit</a:t>
            </a:r>
            <a:r>
              <a:rPr lang="en-US" sz="1800" dirty="0">
                <a:solidFill>
                  <a:srgbClr val="000000"/>
                </a:solidFill>
                <a:latin typeface="Times New Roman"/>
                <a:ea typeface="Times New Roman"/>
                <a:cs typeface="Times New Roman"/>
                <a:sym typeface="Times New Roman"/>
              </a:rPr>
              <a:t>—the one big Exit?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the big Exit comes, as I said, usually from an IPO. We looked only at IPOs in the US market, which is the main market where people go out when they feel they are successful.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we did a reality check. Every year, about 1000 companies are founded.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I think, last quarter, they were at a rate of 500 and everybody was totally shocked that the rate of creation went down. </a:t>
            </a:r>
          </a:p>
          <a:p>
            <a:pPr marL="0" lvl="0" indent="0" algn="l" rtl="0">
              <a:spcBef>
                <a:spcPts val="1000"/>
              </a:spcBef>
              <a:spcAft>
                <a:spcPts val="0"/>
              </a:spcAft>
              <a:buClr>
                <a:schemeClr val="dk1"/>
              </a:buClr>
              <a:buSzPts val="1100"/>
              <a:buFont typeface="Arial"/>
              <a:buNone/>
            </a:pPr>
            <a:r>
              <a:rPr lang="en-US" sz="1800" dirty="0">
                <a:solidFill>
                  <a:srgbClr val="000000"/>
                </a:solidFill>
                <a:highlight>
                  <a:srgbClr val="FFFF00"/>
                </a:highlight>
                <a:latin typeface="Times New Roman"/>
                <a:ea typeface="Times New Roman"/>
                <a:cs typeface="Times New Roman"/>
                <a:sym typeface="Times New Roman"/>
              </a:rPr>
              <a:t>[Unintelligible comment from the audience]</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Just in Israel—I’m talking now just Israeli companies—even though I speak English, talking about the Israeli companies.</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since the year 2000, we looked at all the companies—startup companies—that started from year 2000 and onward, and there were about 20,000 companies, a little more, that were created in that period.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And now look at the numbers. Less than 100 companies went public. 20,000 companies—north of 20,000 companies—and we counted, okay? Ruthie sat down and counted how many of them. Less than 100.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But if we lower it, we said, ‘Okay, we only want companies that went public at a valuation above 100 million.’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Why we did that? Because there were a lot of companies, like pharma companies, that basically, instead of raising money from investors, raised money from the IPO market—and they usually went for very low valuations, 50 million, 40 million, things like that.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only 38 companies raised more than 100 million—worth more than 100 million in their IPO—out of 20,000.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Even worse, the bubble years, 2020 and 2022, two-thirds of those companies—two-thirds came out in these two and a half years. Because it was a bubble year, everybody could go public, basically. But the previous year—the previous 20 years—from The entire financial industry is not my darling, okay? They make money. They take 2% per year, don’t worry about them.</a:t>
            </a:r>
          </a:p>
          <a:p>
            <a:pPr marL="0" lvl="0" indent="0" algn="l" rtl="0">
              <a:spcBef>
                <a:spcPts val="1000"/>
              </a:spcBef>
              <a:spcAft>
                <a:spcPts val="0"/>
              </a:spcAft>
              <a:buSzPts val="1100"/>
              <a:buNone/>
            </a:pPr>
            <a:r>
              <a:rPr lang="en-US" sz="1800" dirty="0">
                <a:solidFill>
                  <a:srgbClr val="000000"/>
                </a:solidFill>
                <a:latin typeface="Times New Roman"/>
                <a:ea typeface="Times New Roman"/>
                <a:cs typeface="Times New Roman"/>
                <a:sym typeface="Times New Roman"/>
              </a:rPr>
              <a:t>Guys, listen, you don’t want me to say bad words. I think you got the numbers—these are the numbers that we verified two or three times.</a:t>
            </a:r>
          </a:p>
          <a:p>
            <a:pPr marL="0" lvl="0" indent="0" algn="l" rtl="0">
              <a:spcBef>
                <a:spcPts val="1000"/>
              </a:spcBef>
              <a:spcAft>
                <a:spcPts val="0"/>
              </a:spcAft>
              <a:buSzPts val="1100"/>
              <a:buNone/>
            </a:pPr>
            <a:r>
              <a:rPr lang="en-US" sz="1800" dirty="0">
                <a:solidFill>
                  <a:srgbClr val="000000"/>
                </a:solidFill>
                <a:latin typeface="Times New Roman"/>
                <a:ea typeface="Times New Roman"/>
                <a:cs typeface="Times New Roman"/>
                <a:sym typeface="Times New Roman"/>
              </a:rPr>
              <a:t>I can give you the list; you can do the work. I’m just giving you the facts the way we saw them, okay?</a:t>
            </a:r>
          </a:p>
          <a:p>
            <a:pPr marL="0" lvl="0" indent="0" algn="l" rtl="0">
              <a:spcBef>
                <a:spcPts val="1000"/>
              </a:spcBef>
              <a:spcAft>
                <a:spcPts val="0"/>
              </a:spcAft>
              <a:buSzPts val="1100"/>
              <a:buNone/>
            </a:pPr>
            <a:r>
              <a:rPr lang="en-US" sz="1800" dirty="0">
                <a:solidFill>
                  <a:srgbClr val="000000"/>
                </a:solidFill>
                <a:latin typeface="Times New Roman"/>
                <a:ea typeface="Times New Roman"/>
                <a:cs typeface="Times New Roman"/>
                <a:sym typeface="Times New Roman"/>
              </a:rPr>
              <a:t>Your interpretation is as good as my interpretation. Unless there’s a huge black hole that generates a lot of money for the VC, I don’t know where it is.</a:t>
            </a:r>
          </a:p>
          <a:p>
            <a:pPr marL="0" lvl="0" indent="0" algn="l" rtl="0">
              <a:spcBef>
                <a:spcPts val="1000"/>
              </a:spcBef>
              <a:spcAft>
                <a:spcPts val="0"/>
              </a:spcAft>
              <a:buSzPts val="1100"/>
              <a:buNone/>
            </a:pPr>
            <a:r>
              <a:rPr lang="en-US" sz="1800" dirty="0">
                <a:solidFill>
                  <a:srgbClr val="000000"/>
                </a:solidFill>
                <a:latin typeface="Times New Roman"/>
                <a:ea typeface="Times New Roman"/>
                <a:cs typeface="Times New Roman"/>
                <a:sym typeface="Times New Roman"/>
              </a:rPr>
              <a:t>I can make the picture even darker because, at the end, you don’t really care about the IPO of the company; you, as the founder</a:t>
            </a:r>
            <a:endParaRPr lang="en-US" sz="1800" dirty="0">
              <a:solidFill>
                <a:srgbClr val="000000"/>
              </a:solidFill>
              <a:highlight>
                <a:srgbClr val="FFFF00"/>
              </a:highlight>
              <a:latin typeface="Times New Roman"/>
              <a:ea typeface="Times New Roman"/>
              <a:cs typeface="Times New Roman"/>
              <a:sym typeface="Times New Roman"/>
            </a:endParaRPr>
          </a:p>
          <a:p>
            <a:pPr marL="0" lvl="0" indent="0" algn="l" rtl="0">
              <a:spcBef>
                <a:spcPts val="1000"/>
              </a:spcBef>
              <a:spcAft>
                <a:spcPts val="1000"/>
              </a:spcAft>
              <a:buSzPts val="1100"/>
              <a:buNone/>
            </a:pPr>
            <a:endParaRPr lang="en-US" sz="1800" dirty="0">
              <a:solidFill>
                <a:srgbClr val="000000"/>
              </a:solidFill>
              <a:latin typeface="Times New Roman"/>
              <a:ea typeface="Times New Roman"/>
              <a:cs typeface="Times New Roman"/>
              <a:sym typeface="Times New Roman"/>
            </a:endParaRPr>
          </a:p>
        </p:txBody>
      </p:sp>
      <p:sp>
        <p:nvSpPr>
          <p:cNvPr id="4" name="Slide Number Placeholder 3"/>
          <p:cNvSpPr>
            <a:spLocks noGrp="1"/>
          </p:cNvSpPr>
          <p:nvPr>
            <p:ph type="sldNum" sz="quarter" idx="5"/>
          </p:nvPr>
        </p:nvSpPr>
        <p:spPr/>
        <p:txBody>
          <a:bodyPr/>
          <a:lstStyle/>
          <a:p>
            <a:fld id="{D15BB681-500F-4D70-BBF7-617634AA2AC7}" type="slidenum">
              <a:rPr lang="en-US" smtClean="0"/>
              <a:t>31</a:t>
            </a:fld>
            <a:endParaRPr lang="en-US"/>
          </a:p>
        </p:txBody>
      </p:sp>
    </p:spTree>
    <p:extLst>
      <p:ext uri="{BB962C8B-B14F-4D97-AF65-F5344CB8AC3E}">
        <p14:creationId xmlns:p14="http://schemas.microsoft.com/office/powerpoint/2010/main" val="60048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800" i="0" u="none" strike="noStrike" dirty="0">
                <a:solidFill>
                  <a:srgbClr val="000000"/>
                </a:solidFill>
                <a:latin typeface="Times New Roman"/>
                <a:ea typeface="Times New Roman"/>
                <a:cs typeface="Times New Roman"/>
                <a:sym typeface="Times New Roman"/>
              </a:rPr>
              <a:t>Okay, let</a:t>
            </a:r>
            <a:r>
              <a:rPr lang="en-US" sz="1800" dirty="0">
                <a:solidFill>
                  <a:srgbClr val="000000"/>
                </a:solidFill>
                <a:latin typeface="Times New Roman"/>
                <a:ea typeface="Times New Roman"/>
                <a:cs typeface="Times New Roman"/>
                <a:sym typeface="Times New Roman"/>
              </a:rPr>
              <a:t>’</a:t>
            </a:r>
            <a:r>
              <a:rPr lang="en-US" sz="1800" i="0" u="none" strike="noStrike" dirty="0">
                <a:solidFill>
                  <a:srgbClr val="000000"/>
                </a:solidFill>
                <a:latin typeface="Times New Roman"/>
                <a:ea typeface="Times New Roman"/>
                <a:cs typeface="Times New Roman"/>
                <a:sym typeface="Times New Roman"/>
              </a:rPr>
              <a:t>s start with myself. </a:t>
            </a:r>
          </a:p>
          <a:p>
            <a:pPr marL="0" lvl="0" indent="0" algn="l" rtl="0">
              <a:spcBef>
                <a:spcPts val="1000"/>
              </a:spcBef>
              <a:spcAft>
                <a:spcPts val="0"/>
              </a:spcAft>
              <a:buNone/>
            </a:pPr>
            <a:r>
              <a:rPr lang="en-US" sz="1800" i="0" u="none" strike="noStrike" dirty="0">
                <a:solidFill>
                  <a:srgbClr val="000000"/>
                </a:solidFill>
                <a:latin typeface="Times New Roman"/>
                <a:ea typeface="Times New Roman"/>
                <a:cs typeface="Times New Roman"/>
                <a:sym typeface="Times New Roman"/>
              </a:rPr>
              <a:t>So, I studied at the </a:t>
            </a:r>
            <a:r>
              <a:rPr lang="en-US" sz="1800" dirty="0">
                <a:solidFill>
                  <a:srgbClr val="000000"/>
                </a:solidFill>
                <a:latin typeface="Times New Roman"/>
                <a:ea typeface="Times New Roman"/>
                <a:cs typeface="Times New Roman"/>
                <a:sym typeface="Times New Roman"/>
              </a:rPr>
              <a:t>T</a:t>
            </a:r>
            <a:r>
              <a:rPr lang="en-US" sz="1800" i="0" u="none" strike="noStrike" dirty="0">
                <a:solidFill>
                  <a:srgbClr val="000000"/>
                </a:solidFill>
                <a:latin typeface="Times New Roman"/>
                <a:ea typeface="Times New Roman"/>
                <a:cs typeface="Times New Roman"/>
                <a:sym typeface="Times New Roman"/>
              </a:rPr>
              <a:t>echnion in </a:t>
            </a:r>
            <a:r>
              <a:rPr lang="en-US" sz="1800" dirty="0" err="1">
                <a:solidFill>
                  <a:srgbClr val="000000"/>
                </a:solidFill>
                <a:latin typeface="Times New Roman"/>
                <a:ea typeface="Times New Roman"/>
                <a:cs typeface="Times New Roman"/>
                <a:sym typeface="Times New Roman"/>
              </a:rPr>
              <a:t>A</a:t>
            </a:r>
            <a:r>
              <a:rPr lang="en-US" sz="1800" i="0" u="none" strike="noStrike" dirty="0" err="1">
                <a:solidFill>
                  <a:srgbClr val="000000"/>
                </a:solidFill>
                <a:latin typeface="Times New Roman"/>
                <a:ea typeface="Times New Roman"/>
                <a:cs typeface="Times New Roman"/>
                <a:sym typeface="Times New Roman"/>
              </a:rPr>
              <a:t>tu</a:t>
            </a:r>
            <a:r>
              <a:rPr lang="en-US" sz="1800" dirty="0" err="1">
                <a:solidFill>
                  <a:srgbClr val="000000"/>
                </a:solidFill>
                <a:latin typeface="Times New Roman"/>
                <a:ea typeface="Times New Roman"/>
                <a:cs typeface="Times New Roman"/>
                <a:sym typeface="Times New Roman"/>
              </a:rPr>
              <a:t>d</a:t>
            </a:r>
            <a:r>
              <a:rPr lang="en-US" sz="1800" i="0" u="none" strike="noStrike" dirty="0" err="1">
                <a:solidFill>
                  <a:srgbClr val="000000"/>
                </a:solidFill>
                <a:latin typeface="Times New Roman"/>
                <a:ea typeface="Times New Roman"/>
                <a:cs typeface="Times New Roman"/>
                <a:sym typeface="Times New Roman"/>
              </a:rPr>
              <a:t>a</a:t>
            </a:r>
            <a:r>
              <a:rPr lang="en-US" sz="1800" i="0" u="none" strike="noStrike" dirty="0">
                <a:solidFill>
                  <a:srgbClr val="000000"/>
                </a:solidFill>
                <a:latin typeface="Times New Roman"/>
                <a:ea typeface="Times New Roman"/>
                <a:cs typeface="Times New Roman"/>
                <a:sym typeface="Times New Roman"/>
              </a:rPr>
              <a:t> </a:t>
            </a:r>
            <a:r>
              <a:rPr lang="en-US" sz="1800" i="0" u="none" strike="noStrike" dirty="0" err="1">
                <a:solidFill>
                  <a:srgbClr val="000000"/>
                </a:solidFill>
                <a:latin typeface="Times New Roman"/>
                <a:ea typeface="Times New Roman"/>
                <a:cs typeface="Times New Roman"/>
                <a:sym typeface="Times New Roman"/>
              </a:rPr>
              <a:t>Academit</a:t>
            </a:r>
            <a:r>
              <a:rPr lang="en-US" sz="1800" i="0" u="none" strike="noStrike" dirty="0">
                <a:solidFill>
                  <a:srgbClr val="000000"/>
                </a:solidFill>
                <a:latin typeface="Times New Roman"/>
                <a:ea typeface="Times New Roman"/>
                <a:cs typeface="Times New Roman"/>
                <a:sym typeface="Times New Roman"/>
              </a:rPr>
              <a:t>. I won</a:t>
            </a:r>
            <a:r>
              <a:rPr lang="en-US" sz="1800" dirty="0">
                <a:solidFill>
                  <a:srgbClr val="000000"/>
                </a:solidFill>
                <a:latin typeface="Times New Roman"/>
                <a:ea typeface="Times New Roman"/>
                <a:cs typeface="Times New Roman"/>
                <a:sym typeface="Times New Roman"/>
              </a:rPr>
              <a:t>’</a:t>
            </a:r>
            <a:r>
              <a:rPr lang="en-US" sz="1800" i="0" u="none" strike="noStrike" dirty="0">
                <a:solidFill>
                  <a:srgbClr val="000000"/>
                </a:solidFill>
                <a:latin typeface="Times New Roman"/>
                <a:ea typeface="Times New Roman"/>
                <a:cs typeface="Times New Roman"/>
                <a:sym typeface="Times New Roman"/>
              </a:rPr>
              <a:t>t tell you the year, because that might disclose my age. And then I went to 8200 at the time when it was a huge secret, and I couldn</a:t>
            </a:r>
            <a:r>
              <a:rPr lang="en-US" sz="1800" dirty="0">
                <a:solidFill>
                  <a:srgbClr val="000000"/>
                </a:solidFill>
                <a:latin typeface="Times New Roman"/>
                <a:ea typeface="Times New Roman"/>
                <a:cs typeface="Times New Roman"/>
                <a:sym typeface="Times New Roman"/>
              </a:rPr>
              <a:t>’</a:t>
            </a:r>
            <a:r>
              <a:rPr lang="en-US" sz="1800" i="0" u="none" strike="noStrike" dirty="0">
                <a:solidFill>
                  <a:srgbClr val="000000"/>
                </a:solidFill>
                <a:latin typeface="Times New Roman"/>
                <a:ea typeface="Times New Roman"/>
                <a:cs typeface="Times New Roman"/>
                <a:sym typeface="Times New Roman"/>
              </a:rPr>
              <a:t>t say where I work</a:t>
            </a:r>
            <a:r>
              <a:rPr lang="en-US" sz="1800" dirty="0">
                <a:solidFill>
                  <a:srgbClr val="000000"/>
                </a:solidFill>
                <a:latin typeface="Times New Roman"/>
                <a:ea typeface="Times New Roman"/>
                <a:cs typeface="Times New Roman"/>
                <a:sym typeface="Times New Roman"/>
              </a:rPr>
              <a:t> or</a:t>
            </a:r>
            <a:r>
              <a:rPr lang="en-US" sz="1800" i="0" u="none" strike="noStrike" dirty="0">
                <a:solidFill>
                  <a:srgbClr val="000000"/>
                </a:solidFill>
                <a:latin typeface="Times New Roman"/>
                <a:ea typeface="Times New Roman"/>
                <a:cs typeface="Times New Roman"/>
                <a:sym typeface="Times New Roman"/>
              </a:rPr>
              <a:t> what I</a:t>
            </a:r>
            <a:r>
              <a:rPr lang="en-US" sz="1800" dirty="0">
                <a:solidFill>
                  <a:srgbClr val="000000"/>
                </a:solidFill>
                <a:latin typeface="Times New Roman"/>
                <a:ea typeface="Times New Roman"/>
                <a:cs typeface="Times New Roman"/>
                <a:sym typeface="Times New Roman"/>
              </a:rPr>
              <a:t>’</a:t>
            </a:r>
            <a:r>
              <a:rPr lang="en-US" sz="1800" i="0" u="none" strike="noStrike" dirty="0">
                <a:solidFill>
                  <a:srgbClr val="000000"/>
                </a:solidFill>
                <a:latin typeface="Times New Roman"/>
                <a:ea typeface="Times New Roman"/>
                <a:cs typeface="Times New Roman"/>
                <a:sym typeface="Times New Roman"/>
              </a:rPr>
              <a:t>m doing. The only people who knew what I was doing were all the Arabs working in the strawberry fields around the base, but that</a:t>
            </a:r>
            <a:r>
              <a:rPr lang="en-US" sz="1800" dirty="0">
                <a:solidFill>
                  <a:srgbClr val="000000"/>
                </a:solidFill>
                <a:latin typeface="Times New Roman"/>
                <a:ea typeface="Times New Roman"/>
                <a:cs typeface="Times New Roman"/>
                <a:sym typeface="Times New Roman"/>
              </a:rPr>
              <a:t>’</a:t>
            </a:r>
            <a:r>
              <a:rPr lang="en-US" sz="1800" i="0" u="none" strike="noStrike" dirty="0">
                <a:solidFill>
                  <a:srgbClr val="000000"/>
                </a:solidFill>
                <a:latin typeface="Times New Roman"/>
                <a:ea typeface="Times New Roman"/>
                <a:cs typeface="Times New Roman"/>
                <a:sym typeface="Times New Roman"/>
              </a:rPr>
              <a:t>s about it. </a:t>
            </a:r>
          </a:p>
          <a:p>
            <a:pPr marL="0" lvl="0" indent="0" algn="l" rtl="0">
              <a:spcBef>
                <a:spcPts val="1000"/>
              </a:spcBef>
              <a:spcAft>
                <a:spcPts val="0"/>
              </a:spcAft>
              <a:buNone/>
            </a:pPr>
            <a:r>
              <a:rPr lang="en-US" sz="1800" i="0" u="none" strike="noStrike" dirty="0">
                <a:solidFill>
                  <a:srgbClr val="000000"/>
                </a:solidFill>
                <a:latin typeface="Times New Roman"/>
                <a:ea typeface="Times New Roman"/>
                <a:cs typeface="Times New Roman"/>
                <a:sym typeface="Times New Roman"/>
              </a:rPr>
              <a:t>Then when I left the </a:t>
            </a:r>
            <a:r>
              <a:rPr lang="en-US" sz="1800" dirty="0">
                <a:solidFill>
                  <a:srgbClr val="000000"/>
                </a:solidFill>
                <a:latin typeface="Times New Roman"/>
                <a:ea typeface="Times New Roman"/>
                <a:cs typeface="Times New Roman"/>
                <a:sym typeface="Times New Roman"/>
              </a:rPr>
              <a:t>A</a:t>
            </a:r>
            <a:r>
              <a:rPr lang="en-US" sz="1800" i="0" u="none" strike="noStrike" dirty="0">
                <a:solidFill>
                  <a:srgbClr val="000000"/>
                </a:solidFill>
                <a:latin typeface="Times New Roman"/>
                <a:ea typeface="Times New Roman"/>
                <a:cs typeface="Times New Roman"/>
                <a:sym typeface="Times New Roman"/>
              </a:rPr>
              <a:t>rmy, we started a company called Rosh Intelligence Systems. I left that company in 1992. At the time, we relocated to Boston, which is where my accent, the </a:t>
            </a:r>
            <a:r>
              <a:rPr lang="en-US" sz="1800" dirty="0">
                <a:solidFill>
                  <a:srgbClr val="000000"/>
                </a:solidFill>
                <a:latin typeface="Times New Roman"/>
                <a:ea typeface="Times New Roman"/>
                <a:cs typeface="Times New Roman"/>
                <a:sym typeface="Times New Roman"/>
              </a:rPr>
              <a:t>A</a:t>
            </a:r>
            <a:r>
              <a:rPr lang="en-US" sz="1800" i="0" u="none" strike="noStrike" dirty="0">
                <a:solidFill>
                  <a:srgbClr val="000000"/>
                </a:solidFill>
                <a:latin typeface="Times New Roman"/>
                <a:ea typeface="Times New Roman"/>
                <a:cs typeface="Times New Roman"/>
                <a:sym typeface="Times New Roman"/>
              </a:rPr>
              <a:t>merican accent, is a Bostonian accent, for those of you who recognize.</a:t>
            </a:r>
            <a:endParaRPr lang="en-US" sz="1800" dirty="0">
              <a:latin typeface="Times New Roman"/>
              <a:ea typeface="Times New Roman"/>
              <a:cs typeface="Times New Roman"/>
              <a:sym typeface="Times New Roman"/>
            </a:endParaRPr>
          </a:p>
          <a:p>
            <a:pPr marL="0" lvl="0" indent="0" algn="l" rtl="0">
              <a:spcBef>
                <a:spcPts val="1000"/>
              </a:spcBef>
              <a:spcAft>
                <a:spcPts val="0"/>
              </a:spcAft>
              <a:buNone/>
            </a:pPr>
            <a:r>
              <a:rPr lang="en-US" sz="1800" i="0" u="none" strike="noStrike" dirty="0">
                <a:solidFill>
                  <a:srgbClr val="000000"/>
                </a:solidFill>
                <a:latin typeface="Times New Roman"/>
                <a:ea typeface="Times New Roman"/>
                <a:cs typeface="Times New Roman"/>
                <a:sym typeface="Times New Roman"/>
              </a:rPr>
              <a:t>And I left the company</a:t>
            </a:r>
            <a:r>
              <a:rPr lang="en-US" sz="1800" dirty="0">
                <a:solidFill>
                  <a:srgbClr val="000000"/>
                </a:solidFill>
                <a:latin typeface="Times New Roman"/>
                <a:ea typeface="Times New Roman"/>
                <a:cs typeface="Times New Roman"/>
                <a:sym typeface="Times New Roman"/>
              </a:rPr>
              <a:t>—w</a:t>
            </a:r>
            <a:r>
              <a:rPr lang="en-US" sz="1800" i="0" u="none" strike="noStrike" dirty="0">
                <a:solidFill>
                  <a:srgbClr val="000000"/>
                </a:solidFill>
                <a:latin typeface="Times New Roman"/>
                <a:ea typeface="Times New Roman"/>
                <a:cs typeface="Times New Roman"/>
                <a:sym typeface="Times New Roman"/>
              </a:rPr>
              <a:t>e started the company in 1985</a:t>
            </a:r>
            <a:r>
              <a:rPr lang="en-US" sz="1800" dirty="0">
                <a:solidFill>
                  <a:srgbClr val="000000"/>
                </a:solidFill>
                <a:latin typeface="Times New Roman"/>
                <a:ea typeface="Times New Roman"/>
                <a:cs typeface="Times New Roman"/>
                <a:sym typeface="Times New Roman"/>
              </a:rPr>
              <a:t>—</a:t>
            </a:r>
            <a:r>
              <a:rPr lang="en-US" sz="1800" i="0" u="none" strike="noStrike" dirty="0">
                <a:solidFill>
                  <a:srgbClr val="000000"/>
                </a:solidFill>
                <a:latin typeface="Times New Roman"/>
                <a:ea typeface="Times New Roman"/>
                <a:cs typeface="Times New Roman"/>
                <a:sym typeface="Times New Roman"/>
              </a:rPr>
              <a:t>I left in 1992, and then the company changed its name to </a:t>
            </a:r>
            <a:r>
              <a:rPr lang="en-US" sz="1800" i="0" u="none" strike="noStrike" dirty="0" err="1">
                <a:solidFill>
                  <a:srgbClr val="000000"/>
                </a:solidFill>
                <a:latin typeface="Times New Roman"/>
                <a:ea typeface="Times New Roman"/>
                <a:cs typeface="Times New Roman"/>
                <a:sym typeface="Times New Roman"/>
              </a:rPr>
              <a:t>Service</a:t>
            </a:r>
            <a:r>
              <a:rPr lang="en-US" sz="1800" dirty="0" err="1">
                <a:solidFill>
                  <a:srgbClr val="000000"/>
                </a:solidFill>
                <a:latin typeface="Times New Roman"/>
                <a:ea typeface="Times New Roman"/>
                <a:cs typeface="Times New Roman"/>
                <a:sym typeface="Times New Roman"/>
              </a:rPr>
              <a:t>S</a:t>
            </a:r>
            <a:r>
              <a:rPr lang="en-US" sz="1800" i="0" u="none" strike="noStrike" dirty="0" err="1">
                <a:solidFill>
                  <a:srgbClr val="000000"/>
                </a:solidFill>
                <a:latin typeface="Times New Roman"/>
                <a:ea typeface="Times New Roman"/>
                <a:cs typeface="Times New Roman"/>
                <a:sym typeface="Times New Roman"/>
              </a:rPr>
              <a:t>oft</a:t>
            </a:r>
            <a:r>
              <a:rPr lang="en-US" sz="1800" i="0" u="none" strike="noStrike" dirty="0">
                <a:solidFill>
                  <a:srgbClr val="000000"/>
                </a:solidFill>
                <a:latin typeface="Times New Roman"/>
                <a:ea typeface="Times New Roman"/>
                <a:cs typeface="Times New Roman"/>
                <a:sym typeface="Times New Roman"/>
              </a:rPr>
              <a:t>, and later on was sold, and there was an </a:t>
            </a:r>
            <a:r>
              <a:rPr lang="en-US" sz="1800" dirty="0">
                <a:solidFill>
                  <a:srgbClr val="000000"/>
                </a:solidFill>
                <a:latin typeface="Times New Roman"/>
                <a:ea typeface="Times New Roman"/>
                <a:cs typeface="Times New Roman"/>
                <a:sym typeface="Times New Roman"/>
              </a:rPr>
              <a:t>E</a:t>
            </a:r>
            <a:r>
              <a:rPr lang="en-US" sz="1800" i="0" u="none" strike="noStrike" dirty="0">
                <a:solidFill>
                  <a:srgbClr val="000000"/>
                </a:solidFill>
                <a:latin typeface="Times New Roman"/>
                <a:ea typeface="Times New Roman"/>
                <a:cs typeface="Times New Roman"/>
                <a:sym typeface="Times New Roman"/>
              </a:rPr>
              <a:t>xit and a public offering and whatever. </a:t>
            </a:r>
          </a:p>
          <a:p>
            <a:pPr marL="0" lvl="0" indent="0" algn="l" rtl="0">
              <a:spcBef>
                <a:spcPts val="1000"/>
              </a:spcBef>
              <a:spcAft>
                <a:spcPts val="1000"/>
              </a:spcAft>
              <a:buNone/>
            </a:pPr>
            <a:r>
              <a:rPr lang="en-US" sz="1800" i="0" u="none" strike="noStrike" dirty="0">
                <a:solidFill>
                  <a:srgbClr val="000000"/>
                </a:solidFill>
                <a:latin typeface="Times New Roman"/>
                <a:ea typeface="Times New Roman"/>
                <a:cs typeface="Times New Roman"/>
                <a:sym typeface="Times New Roman"/>
              </a:rPr>
              <a:t>I didn</a:t>
            </a:r>
            <a:r>
              <a:rPr lang="en-US" sz="1800" dirty="0">
                <a:solidFill>
                  <a:srgbClr val="000000"/>
                </a:solidFill>
                <a:latin typeface="Times New Roman"/>
                <a:ea typeface="Times New Roman"/>
                <a:cs typeface="Times New Roman"/>
                <a:sym typeface="Times New Roman"/>
              </a:rPr>
              <a:t>’</a:t>
            </a:r>
            <a:r>
              <a:rPr lang="en-US" sz="1800" i="0" u="none" strike="noStrike" dirty="0">
                <a:solidFill>
                  <a:srgbClr val="000000"/>
                </a:solidFill>
                <a:latin typeface="Times New Roman"/>
                <a:ea typeface="Times New Roman"/>
                <a:cs typeface="Times New Roman"/>
                <a:sym typeface="Times New Roman"/>
              </a:rPr>
              <a:t>t see a penny out of it, but it was an </a:t>
            </a:r>
            <a:r>
              <a:rPr lang="en-US" sz="1800" dirty="0">
                <a:solidFill>
                  <a:srgbClr val="000000"/>
                </a:solidFill>
                <a:latin typeface="Times New Roman"/>
                <a:ea typeface="Times New Roman"/>
                <a:cs typeface="Times New Roman"/>
                <a:sym typeface="Times New Roman"/>
              </a:rPr>
              <a:t>E</a:t>
            </a:r>
            <a:r>
              <a:rPr lang="en-US" sz="1800" i="0" u="none" strike="noStrike" dirty="0">
                <a:solidFill>
                  <a:srgbClr val="000000"/>
                </a:solidFill>
                <a:latin typeface="Times New Roman"/>
                <a:ea typeface="Times New Roman"/>
                <a:cs typeface="Times New Roman"/>
                <a:sym typeface="Times New Roman"/>
              </a:rPr>
              <a:t>xit. </a:t>
            </a:r>
            <a:endParaRPr lang="en-US" sz="1800" dirty="0">
              <a:latin typeface="Times New Roman"/>
              <a:ea typeface="Times New Roman"/>
              <a:cs typeface="Times New Roman"/>
              <a:sym typeface="Times New Roman"/>
            </a:endParaRPr>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7C27C420-0933-4FF8-972B-334922133F57}"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3</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3729949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Okay, </a:t>
            </a:r>
            <a:r>
              <a:rPr lang="en-US" sz="1800" b="1" dirty="0">
                <a:solidFill>
                  <a:srgbClr val="000000"/>
                </a:solidFill>
                <a:latin typeface="Times New Roman"/>
                <a:ea typeface="Times New Roman"/>
                <a:cs typeface="Times New Roman"/>
                <a:sym typeface="Times New Roman"/>
              </a:rPr>
              <a:t>The Infinite Game</a:t>
            </a:r>
            <a:r>
              <a:rPr lang="en-US" sz="1800" dirty="0">
                <a:solidFill>
                  <a:srgbClr val="000000"/>
                </a:solidFill>
                <a:latin typeface="Times New Roman"/>
                <a:ea typeface="Times New Roman"/>
                <a:cs typeface="Times New Roman"/>
                <a:sym typeface="Times New Roman"/>
              </a:rPr>
              <a: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It’s a book by Simon Sinek. And I read it, and it really struck me as something. The book could have been an article—the main messages are pretty short—but it’s a book, and he’s talking about the difference between an infinite and a finite game.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And what is an infinite game?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It’s a journey towards a purpose, and the example that he gives is life. Hopefully, there’s no quick exit of the game. You really want to stay and play the game. So that is an infinite game.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What is a </a:t>
            </a:r>
            <a:r>
              <a:rPr lang="en-US" sz="1800" b="1" dirty="0">
                <a:solidFill>
                  <a:srgbClr val="000000"/>
                </a:solidFill>
                <a:latin typeface="Times New Roman"/>
                <a:ea typeface="Times New Roman"/>
                <a:cs typeface="Times New Roman"/>
                <a:sym typeface="Times New Roman"/>
              </a:rPr>
              <a:t>finite game</a:t>
            </a:r>
            <a:r>
              <a:rPr lang="en-US" sz="1800" dirty="0">
                <a:solidFill>
                  <a:srgbClr val="000000"/>
                </a:solidFill>
                <a:latin typeface="Times New Roman"/>
                <a:ea typeface="Times New Roman"/>
                <a:cs typeface="Times New Roman"/>
                <a:sym typeface="Times New Roman"/>
              </a:rPr>
              <a: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A lot of games that you know: basketball, football, baseball, chess, tennis, you name it.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And what are the rules?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you have clear rules, right? If you play baseball, there are rules for the playboard. There is designated players—you know who plays, who plays against you—there’s a beginning and an end, and there are winners and losers. That’s how a finite game is played.</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Now, what happens the day after you win?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You start all over, right? Because you are the last year winner, that’s nothing this year. So you either try to win a game, or you’re a loser. You’re always a winner or a loser. That’s it.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I’ll share with you what happened with me. So I was a winner. I got an Exit; I sold the company. And because I founded ZoomInfo, my personal email address was </a:t>
            </a:r>
            <a:r>
              <a:rPr lang="en-US" sz="1800" dirty="0" err="1">
                <a:solidFill>
                  <a:srgbClr val="000000"/>
                </a:solidFill>
                <a:latin typeface="Times New Roman"/>
                <a:ea typeface="Times New Roman"/>
                <a:cs typeface="Times New Roman"/>
                <a:sym typeface="Times New Roman"/>
              </a:rPr>
              <a:t>yonatan@zoominfo</a:t>
            </a:r>
            <a:r>
              <a:rPr lang="en-US" sz="1800" dirty="0">
                <a:solidFill>
                  <a:srgbClr val="000000"/>
                </a:solidFill>
                <a:latin typeface="Times New Roman"/>
                <a:ea typeface="Times New Roman"/>
                <a:cs typeface="Times New Roman"/>
                <a:sym typeface="Times New Roman"/>
              </a:rPr>
              <a:t>. What else would it be? And suddenly I stopped getting all the mails from the banks, from everywhere, you know. All my subscriptions were canceled because I sold the company—my email address was closed. That was a shock to the system. Even though it’s obvious, it was kind of, ‘Wow, they have taken my identity. That’s horrible. I sold it for a few dollars in the bank.’</a:t>
            </a:r>
          </a:p>
          <a:p>
            <a:pPr marL="0" lvl="0" indent="0" algn="l" rtl="0">
              <a:spcBef>
                <a:spcPts val="1000"/>
              </a:spcBef>
              <a:spcAft>
                <a:spcPts val="1000"/>
              </a:spcAft>
              <a:buSzPts val="1100"/>
              <a:buNone/>
            </a:pPr>
            <a:r>
              <a:rPr lang="en-US" sz="1800" dirty="0">
                <a:solidFill>
                  <a:srgbClr val="000000"/>
                </a:solidFill>
                <a:latin typeface="Times New Roman"/>
                <a:ea typeface="Times New Roman"/>
                <a:cs typeface="Times New Roman"/>
                <a:sym typeface="Times New Roman"/>
              </a:rPr>
              <a:t>An Exit is a finite game—regardless of whether you sell your company or you do an IPO. ZoomInfo today doesn’t look, at all, like it used to look when it was a private company, because there are quarterly meetings and you need to hit certain targets, and it drives the whole company nuts.</a:t>
            </a:r>
          </a:p>
        </p:txBody>
      </p:sp>
      <p:sp>
        <p:nvSpPr>
          <p:cNvPr id="4" name="Slide Number Placeholder 3"/>
          <p:cNvSpPr>
            <a:spLocks noGrp="1"/>
          </p:cNvSpPr>
          <p:nvPr>
            <p:ph type="sldNum" sz="quarter" idx="5"/>
          </p:nvPr>
        </p:nvSpPr>
        <p:spPr/>
        <p:txBody>
          <a:bodyPr/>
          <a:lstStyle/>
          <a:p>
            <a:fld id="{D15BB681-500F-4D70-BBF7-617634AA2AC7}" type="slidenum">
              <a:rPr lang="en-US" smtClean="0"/>
              <a:t>32</a:t>
            </a:fld>
            <a:endParaRPr lang="en-US"/>
          </a:p>
        </p:txBody>
      </p:sp>
    </p:spTree>
    <p:extLst>
      <p:ext uri="{BB962C8B-B14F-4D97-AF65-F5344CB8AC3E}">
        <p14:creationId xmlns:p14="http://schemas.microsoft.com/office/powerpoint/2010/main" val="21911549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what are the principles of the Infinite Game?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First and foremost, you need a </a:t>
            </a:r>
            <a:r>
              <a:rPr lang="en-US" sz="1800" b="1" dirty="0">
                <a:solidFill>
                  <a:srgbClr val="000000"/>
                </a:solidFill>
                <a:latin typeface="Times New Roman"/>
                <a:ea typeface="Times New Roman"/>
                <a:cs typeface="Times New Roman"/>
                <a:sym typeface="Times New Roman"/>
              </a:rPr>
              <a:t>clear, long term, worthy purpose,</a:t>
            </a:r>
            <a:r>
              <a:rPr lang="en-US" sz="1800" dirty="0">
                <a:solidFill>
                  <a:srgbClr val="000000"/>
                </a:solidFill>
                <a:latin typeface="Times New Roman"/>
                <a:ea typeface="Times New Roman"/>
                <a:cs typeface="Times New Roman"/>
                <a:sym typeface="Times New Roman"/>
              </a:rPr>
              <a:t> well communicated. I call it the flag on the mountain or the flag on the hill.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you have to know and communicate to everybody what you want to be when you grow up—and you never grow up, by the way.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a:t>
            </a:r>
            <a:r>
              <a:rPr lang="en-US" sz="1800" dirty="0" err="1">
                <a:solidFill>
                  <a:srgbClr val="000000"/>
                </a:solidFill>
                <a:latin typeface="Times New Roman"/>
                <a:ea typeface="Times New Roman"/>
                <a:cs typeface="Times New Roman"/>
                <a:sym typeface="Times New Roman"/>
              </a:rPr>
              <a:t>Smartup</a:t>
            </a:r>
            <a:r>
              <a:rPr lang="en-US" sz="1800" dirty="0">
                <a:solidFill>
                  <a:srgbClr val="000000"/>
                </a:solidFill>
                <a:latin typeface="Times New Roman"/>
                <a:ea typeface="Times New Roman"/>
                <a:cs typeface="Times New Roman"/>
                <a:sym typeface="Times New Roman"/>
              </a:rPr>
              <a:t> Academy is this:</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We want to show the world that there is a better way of building companies where you can be very successful and do a good job, and you don’t need an Exit, and you can enjoy life while you do it.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And that’s my mission, and everybody at </a:t>
            </a:r>
            <a:r>
              <a:rPr lang="en-US" sz="1800" dirty="0" err="1">
                <a:solidFill>
                  <a:srgbClr val="000000"/>
                </a:solidFill>
                <a:latin typeface="Times New Roman"/>
                <a:ea typeface="Times New Roman"/>
                <a:cs typeface="Times New Roman"/>
                <a:sym typeface="Times New Roman"/>
              </a:rPr>
              <a:t>SmartUp</a:t>
            </a:r>
            <a:r>
              <a:rPr lang="en-US" sz="1800" dirty="0">
                <a:solidFill>
                  <a:srgbClr val="000000"/>
                </a:solidFill>
                <a:latin typeface="Times New Roman"/>
                <a:ea typeface="Times New Roman"/>
                <a:cs typeface="Times New Roman"/>
                <a:sym typeface="Times New Roman"/>
              </a:rPr>
              <a:t> Academy, when you ask them, they say, ‘no, we’re not trying to make money. We’re not trying to—’ We do, but we don’t try—that’s not the target. </a:t>
            </a:r>
          </a:p>
          <a:p>
            <a:pPr marL="0" lvl="0" indent="0" algn="l" rtl="0">
              <a:spcBef>
                <a:spcPts val="1000"/>
              </a:spcBef>
              <a:spcAft>
                <a:spcPts val="0"/>
              </a:spcAft>
              <a:buClr>
                <a:schemeClr val="dk1"/>
              </a:buClr>
              <a:buSzPts val="1100"/>
              <a:buFont typeface="Arial"/>
              <a:buNone/>
            </a:pPr>
            <a:r>
              <a:rPr lang="en-US" sz="1800" b="1" dirty="0">
                <a:solidFill>
                  <a:srgbClr val="000000"/>
                </a:solidFill>
                <a:latin typeface="Times New Roman"/>
                <a:ea typeface="Times New Roman"/>
                <a:cs typeface="Times New Roman"/>
                <a:sym typeface="Times New Roman"/>
              </a:rPr>
              <a:t>The target is to really build a school that will deliver that message and show people how to do it. Educate people how to do it. It’s a profession. It can be taught, and we’re going to help them succeed.</a:t>
            </a:r>
            <a:r>
              <a:rPr lang="en-US" sz="1800" dirty="0">
                <a:solidFill>
                  <a:srgbClr val="000000"/>
                </a:solidFill>
                <a:latin typeface="Times New Roman"/>
                <a:ea typeface="Times New Roman"/>
                <a:cs typeface="Times New Roman"/>
                <a:sym typeface="Times New Roman"/>
              </a:rPr>
              <a: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And the reason we have the Residency Program is because it takes a long time and we want to show that it’s doable. And to me, </a:t>
            </a:r>
            <a:r>
              <a:rPr lang="en-US" sz="1800" dirty="0" err="1">
                <a:solidFill>
                  <a:srgbClr val="000000"/>
                </a:solidFill>
                <a:latin typeface="Times New Roman"/>
                <a:ea typeface="Times New Roman"/>
                <a:cs typeface="Times New Roman"/>
                <a:sym typeface="Times New Roman"/>
              </a:rPr>
              <a:t>Opster</a:t>
            </a:r>
            <a:r>
              <a:rPr lang="en-US" sz="1800" dirty="0">
                <a:solidFill>
                  <a:srgbClr val="000000"/>
                </a:solidFill>
                <a:latin typeface="Times New Roman"/>
                <a:ea typeface="Times New Roman"/>
                <a:cs typeface="Times New Roman"/>
                <a:sym typeface="Times New Roman"/>
              </a:rPr>
              <a:t> is a checkbox. Yes. We started the company, and four years later, we had an Exit. So, there’s a checkbox. And, the founders and the employees made tons of money, and they were very happy.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that’s the flag on the hill for me, and everybody that works with me knows it. It’s well communicated.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However, how do you get there?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That’s </a:t>
            </a:r>
            <a:r>
              <a:rPr lang="en-US" sz="1800" b="1" dirty="0">
                <a:solidFill>
                  <a:srgbClr val="000000"/>
                </a:solidFill>
                <a:latin typeface="Times New Roman"/>
                <a:ea typeface="Times New Roman"/>
                <a:cs typeface="Times New Roman"/>
                <a:sym typeface="Times New Roman"/>
              </a:rPr>
              <a:t>flexibility</a:t>
            </a:r>
            <a:r>
              <a:rPr lang="en-US" sz="1800" dirty="0">
                <a:solidFill>
                  <a:srgbClr val="000000"/>
                </a:solidFill>
                <a:latin typeface="Times New Roman"/>
                <a:ea typeface="Times New Roman"/>
                <a:cs typeface="Times New Roman"/>
                <a:sym typeface="Times New Roman"/>
              </a:rPr>
              <a:t>. That means we’re not sure, really. I hinted at that at the beginning. So we now have a course, and hopefully, it will give you something to think about, open your mind to different ideas and different ways of doing things, okay?</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Will it change your life? I hope so, but I doubt it. I think we will need to do more, maybe more residency, maybe bring more people to help us. We’re not sure yet, okay? </a:t>
            </a:r>
          </a:p>
          <a:p>
            <a:pPr marL="0" lvl="0" indent="0" algn="l" rtl="0">
              <a:spcBef>
                <a:spcPts val="1000"/>
              </a:spcBef>
              <a:spcAft>
                <a:spcPts val="0"/>
              </a:spcAft>
              <a:buSzPts val="1100"/>
              <a:buNone/>
            </a:pPr>
            <a:r>
              <a:rPr lang="en-US" sz="1800" dirty="0">
                <a:solidFill>
                  <a:srgbClr val="000000"/>
                </a:solidFill>
                <a:latin typeface="Times New Roman"/>
                <a:ea typeface="Times New Roman"/>
                <a:cs typeface="Times New Roman"/>
                <a:sym typeface="Times New Roman"/>
              </a:rPr>
              <a:t>So when you build a company, you do it this way. You know where you want to be when you grow up. I always tell people, ‘I know where I want to be when I grow up. I know what I’m going to do next week. Everything beyond it depends on what I did next week.’ </a:t>
            </a:r>
            <a:r>
              <a:rPr lang="en-US" sz="1800" b="1" dirty="0">
                <a:solidFill>
                  <a:srgbClr val="000000"/>
                </a:solidFill>
                <a:latin typeface="Times New Roman"/>
                <a:ea typeface="Times New Roman"/>
                <a:cs typeface="Times New Roman"/>
                <a:sym typeface="Times New Roman"/>
              </a:rPr>
              <a:t>So, if it works, I’ll keep doing it. If it doesn’t, I’ll go somewhere else.</a:t>
            </a:r>
            <a:endParaRPr lang="en-US" sz="1800" dirty="0">
              <a:solidFill>
                <a:srgbClr val="000000"/>
              </a:solidFill>
              <a:latin typeface="Times New Roman"/>
              <a:ea typeface="Times New Roman"/>
              <a:cs typeface="Times New Roman"/>
              <a:sym typeface="Times New Roman"/>
            </a:endParaRP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And that’s where you come in. All of you are really our guides. You’re going to tell us:</a:t>
            </a:r>
          </a:p>
          <a:p>
            <a:pPr marL="457200" lvl="0" indent="-279400" algn="l" rtl="0">
              <a:spcBef>
                <a:spcPts val="1000"/>
              </a:spcBef>
              <a:spcAft>
                <a:spcPts val="0"/>
              </a:spcAft>
              <a:buClr>
                <a:srgbClr val="000000"/>
              </a:buClr>
              <a:buSzPts val="800"/>
              <a:buFont typeface="Times New Roman"/>
              <a:buChar char="●"/>
            </a:pPr>
            <a:r>
              <a:rPr lang="en-US" sz="1800" dirty="0">
                <a:solidFill>
                  <a:srgbClr val="000000"/>
                </a:solidFill>
                <a:latin typeface="Times New Roman"/>
                <a:ea typeface="Times New Roman"/>
                <a:cs typeface="Times New Roman"/>
                <a:sym typeface="Times New Roman"/>
              </a:rPr>
              <a:t>Are we going in the right direction? </a:t>
            </a:r>
          </a:p>
          <a:p>
            <a:pPr marL="457200" lvl="0" indent="-279400" algn="l" rtl="0">
              <a:spcBef>
                <a:spcPts val="0"/>
              </a:spcBef>
              <a:spcAft>
                <a:spcPts val="0"/>
              </a:spcAft>
              <a:buClr>
                <a:srgbClr val="000000"/>
              </a:buClr>
              <a:buSzPts val="800"/>
              <a:buFont typeface="Times New Roman"/>
              <a:buChar char="●"/>
            </a:pPr>
            <a:r>
              <a:rPr lang="en-US" sz="1800" dirty="0">
                <a:solidFill>
                  <a:srgbClr val="000000"/>
                </a:solidFill>
                <a:latin typeface="Times New Roman"/>
                <a:ea typeface="Times New Roman"/>
                <a:cs typeface="Times New Roman"/>
                <a:sym typeface="Times New Roman"/>
              </a:rPr>
              <a:t>Do we help you? </a:t>
            </a:r>
          </a:p>
          <a:p>
            <a:pPr marL="457200" lvl="0" indent="-279400" algn="l" rtl="0">
              <a:spcBef>
                <a:spcPts val="0"/>
              </a:spcBef>
              <a:spcAft>
                <a:spcPts val="0"/>
              </a:spcAft>
              <a:buClr>
                <a:srgbClr val="000000"/>
              </a:buClr>
              <a:buSzPts val="800"/>
              <a:buFont typeface="Times New Roman"/>
              <a:buChar char="●"/>
            </a:pPr>
            <a:r>
              <a:rPr lang="en-US" sz="1800" dirty="0">
                <a:solidFill>
                  <a:srgbClr val="000000"/>
                </a:solidFill>
                <a:latin typeface="Times New Roman"/>
                <a:ea typeface="Times New Roman"/>
                <a:cs typeface="Times New Roman"/>
                <a:sym typeface="Times New Roman"/>
              </a:rPr>
              <a:t>Do we give you value? </a:t>
            </a:r>
          </a:p>
          <a:p>
            <a:pPr marL="457200" lvl="0" indent="-279400" algn="l" rtl="0">
              <a:spcBef>
                <a:spcPts val="0"/>
              </a:spcBef>
              <a:spcAft>
                <a:spcPts val="0"/>
              </a:spcAft>
              <a:buClr>
                <a:srgbClr val="000000"/>
              </a:buClr>
              <a:buSzPts val="800"/>
              <a:buFont typeface="Times New Roman"/>
              <a:buChar char="●"/>
            </a:pPr>
            <a:r>
              <a:rPr lang="en-US" sz="1800" dirty="0">
                <a:solidFill>
                  <a:srgbClr val="000000"/>
                </a:solidFill>
                <a:latin typeface="Times New Roman"/>
                <a:ea typeface="Times New Roman"/>
                <a:cs typeface="Times New Roman"/>
                <a:sym typeface="Times New Roman"/>
              </a:rPr>
              <a:t>Do we do the best we can to help you?</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please, feel free to tell us whatever works/doesn’t work because that’s the only way of getting close to that flag on the hill.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You also need a trusting team. You never do things all on your own. Remember, egoless? Anybody who thinks that, ‘Wow, he did all of that stuff,’—either a fool or an idiot.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you need a group of people that work with you, and you need to work with them on a trusting platform. They need to know what you do, why you do it. You need to know why they do what they do. You don’t have to agree with them. To the contrary, actually. You want them to give you other options and other opinions and tell you when you are wrong, okay?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But you want to have respect, openness, transparency, no secrets. In </a:t>
            </a:r>
            <a:r>
              <a:rPr lang="en-US" sz="1800" dirty="0" err="1">
                <a:solidFill>
                  <a:srgbClr val="000000"/>
                </a:solidFill>
                <a:latin typeface="Times New Roman"/>
                <a:ea typeface="Times New Roman"/>
                <a:cs typeface="Times New Roman"/>
                <a:sym typeface="Times New Roman"/>
              </a:rPr>
              <a:t>SmartUp</a:t>
            </a:r>
            <a:r>
              <a:rPr lang="en-US" sz="1800" dirty="0">
                <a:solidFill>
                  <a:srgbClr val="000000"/>
                </a:solidFill>
                <a:latin typeface="Times New Roman"/>
                <a:ea typeface="Times New Roman"/>
                <a:cs typeface="Times New Roman"/>
                <a:sym typeface="Times New Roman"/>
              </a:rPr>
              <a:t>, there are no secrets. In my companies, there were never secrets.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Why?</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Because secrets breed distrust, distrust reduces morale. And what do I have to hide, right? There’s nothing to hide, right? If your target is very clearly articulated, what are you going to hide? That you failed? Okay, you failed. Of course, you learned something from it. There’s nothing wrong with it.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And you want to listen to everybody in the room. Many, many, many times, I sat in a room in meetings with VPs and Directors and whatever, and there was this person who just joined the company two weeks before, and she’s sitting at the corner, and she’s very quiet and timid. And then she says a comment, and many times, many times, this comment was like, ‘What?!’ Yeah, you’re absolutely right. </a:t>
            </a:r>
          </a:p>
          <a:p>
            <a:pPr marL="0" lvl="0" indent="0" algn="l" rtl="0">
              <a:spcBef>
                <a:spcPts val="1000"/>
              </a:spcBef>
              <a:spcAft>
                <a:spcPts val="0"/>
              </a:spcAft>
              <a:buSzPts val="1100"/>
              <a:buNone/>
            </a:pPr>
            <a:r>
              <a:rPr lang="en-US" sz="1800" dirty="0">
                <a:solidFill>
                  <a:srgbClr val="000000"/>
                </a:solidFill>
                <a:latin typeface="Times New Roman"/>
                <a:ea typeface="Times New Roman"/>
                <a:cs typeface="Times New Roman"/>
                <a:sym typeface="Times New Roman"/>
              </a:rPr>
              <a:t>God didn’t distribute brains by title. I verified that many, many times. </a:t>
            </a:r>
          </a:p>
          <a:p>
            <a:pPr marL="0" lvl="0" indent="0" algn="l" rtl="0">
              <a:spcBef>
                <a:spcPts val="1000"/>
              </a:spcBef>
              <a:spcAft>
                <a:spcPts val="0"/>
              </a:spcAft>
              <a:buSzPts val="1100"/>
              <a:buNone/>
            </a:pPr>
            <a:r>
              <a:rPr lang="en-US" sz="1800" dirty="0">
                <a:solidFill>
                  <a:srgbClr val="000000"/>
                </a:solidFill>
                <a:latin typeface="Times New Roman"/>
                <a:ea typeface="Times New Roman"/>
                <a:cs typeface="Times New Roman"/>
                <a:sym typeface="Times New Roman"/>
              </a:rPr>
              <a:t>Remember the Peter’s Principle?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everybody is smart if you listen. If they’re not, don’t keep them. You build a team that is going to help you get to where you need to go. But once you build a team, you work with them really, really closely. They are your best friends.</a:t>
            </a:r>
          </a:p>
          <a:p>
            <a:pPr marL="0" lvl="0" indent="0" algn="l" rtl="0">
              <a:spcBef>
                <a:spcPts val="1000"/>
              </a:spcBef>
              <a:spcAft>
                <a:spcPts val="1000"/>
              </a:spcAft>
              <a:buSzPts val="1100"/>
              <a:buNone/>
            </a:pPr>
            <a:r>
              <a:rPr lang="en-US" sz="1800" dirty="0">
                <a:solidFill>
                  <a:srgbClr val="000000"/>
                </a:solidFill>
                <a:latin typeface="Times New Roman"/>
                <a:ea typeface="Times New Roman"/>
                <a:cs typeface="Times New Roman"/>
                <a:sym typeface="Times New Roman"/>
              </a:rPr>
              <a:t>So this is the infinite game—and </a:t>
            </a:r>
            <a:r>
              <a:rPr lang="en-US" sz="1800" dirty="0" err="1">
                <a:solidFill>
                  <a:srgbClr val="000000"/>
                </a:solidFill>
                <a:latin typeface="Times New Roman"/>
                <a:ea typeface="Times New Roman"/>
                <a:cs typeface="Times New Roman"/>
                <a:sym typeface="Times New Roman"/>
              </a:rPr>
              <a:t>SmartUp</a:t>
            </a:r>
            <a:r>
              <a:rPr lang="en-US" sz="1800" dirty="0">
                <a:solidFill>
                  <a:srgbClr val="000000"/>
                </a:solidFill>
                <a:latin typeface="Times New Roman"/>
                <a:ea typeface="Times New Roman"/>
                <a:cs typeface="Times New Roman"/>
                <a:sym typeface="Times New Roman"/>
              </a:rPr>
              <a:t> is the infinite game—and I urge you, when you build a company, think about that.</a:t>
            </a:r>
          </a:p>
        </p:txBody>
      </p:sp>
      <p:sp>
        <p:nvSpPr>
          <p:cNvPr id="4" name="Slide Number Placeholder 3"/>
          <p:cNvSpPr>
            <a:spLocks noGrp="1"/>
          </p:cNvSpPr>
          <p:nvPr>
            <p:ph type="sldNum" sz="quarter" idx="5"/>
          </p:nvPr>
        </p:nvSpPr>
        <p:spPr/>
        <p:txBody>
          <a:bodyPr/>
          <a:lstStyle/>
          <a:p>
            <a:fld id="{D15BB681-500F-4D70-BBF7-617634AA2AC7}" type="slidenum">
              <a:rPr lang="en-US" smtClean="0"/>
              <a:t>33</a:t>
            </a:fld>
            <a:endParaRPr lang="en-US"/>
          </a:p>
        </p:txBody>
      </p:sp>
    </p:spTree>
    <p:extLst>
      <p:ext uri="{BB962C8B-B14F-4D97-AF65-F5344CB8AC3E}">
        <p14:creationId xmlns:p14="http://schemas.microsoft.com/office/powerpoint/2010/main" val="16609466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For a company to go public, it needs to have revenues of 100 million and up—otherwise, it’s not very interesting—year-over-year growth of 20%, and preferably profitable, okay? </a:t>
            </a:r>
          </a:p>
          <a:p>
            <a:pPr marL="0" lvl="0" indent="0" algn="l" rtl="0">
              <a:spcBef>
                <a:spcPts val="1000"/>
              </a:spcBef>
              <a:spcAft>
                <a:spcPts val="1000"/>
              </a:spcAft>
              <a:buSzPts val="1100"/>
              <a:buNone/>
            </a:pPr>
            <a:r>
              <a:rPr lang="en-US" sz="1800" dirty="0">
                <a:solidFill>
                  <a:srgbClr val="000000"/>
                </a:solidFill>
                <a:latin typeface="Times New Roman"/>
                <a:ea typeface="Times New Roman"/>
                <a:cs typeface="Times New Roman"/>
                <a:sym typeface="Times New Roman"/>
              </a:rPr>
              <a:t>So let me show you—remember, the language of business is money—so we’re going to build a model, very simple model. I’ll take you through the model and show you the reality of building a company that looks as simple as that.</a:t>
            </a:r>
          </a:p>
        </p:txBody>
      </p:sp>
      <p:sp>
        <p:nvSpPr>
          <p:cNvPr id="4" name="Slide Number Placeholder 3"/>
          <p:cNvSpPr>
            <a:spLocks noGrp="1"/>
          </p:cNvSpPr>
          <p:nvPr>
            <p:ph type="sldNum" sz="quarter" idx="5"/>
          </p:nvPr>
        </p:nvSpPr>
        <p:spPr/>
        <p:txBody>
          <a:bodyPr/>
          <a:lstStyle/>
          <a:p>
            <a:fld id="{D15BB681-500F-4D70-BBF7-617634AA2AC7}" type="slidenum">
              <a:rPr lang="en-US" smtClean="0"/>
              <a:t>34</a:t>
            </a:fld>
            <a:endParaRPr lang="en-US"/>
          </a:p>
        </p:txBody>
      </p:sp>
    </p:spTree>
    <p:extLst>
      <p:ext uri="{BB962C8B-B14F-4D97-AF65-F5344CB8AC3E}">
        <p14:creationId xmlns:p14="http://schemas.microsoft.com/office/powerpoint/2010/main" val="41171604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Okay, so it’s a SaaS product. I took the simplest thing. Okay, you have a software product—Software as a Service—$10,000 a year license, pretty simple.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Years 1 and 2, product development. Remember we said you start with the product like everybody else, no sales.</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Year 3, boom, 100 customers like that, out of the box. Because in Year 2 you were working on lead generation and what have you, okay?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Year-over-year growth of 40%. Like clockwork. 40% new customers and perfect renewals.</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Anybody who bought from you on Year 3 will buy from you in Year 13. You don’t lose a single customer. </a:t>
            </a:r>
          </a:p>
          <a:p>
            <a:pPr marL="0" lvl="0" indent="0" algn="l" rtl="0">
              <a:spcBef>
                <a:spcPts val="1000"/>
              </a:spcBef>
              <a:spcAft>
                <a:spcPts val="1000"/>
              </a:spcAft>
              <a:buSzPts val="1100"/>
              <a:buNone/>
            </a:pPr>
            <a:r>
              <a:rPr lang="en-US" sz="1800" dirty="0">
                <a:solidFill>
                  <a:srgbClr val="000000"/>
                </a:solidFill>
                <a:latin typeface="Times New Roman"/>
                <a:ea typeface="Times New Roman"/>
                <a:cs typeface="Times New Roman"/>
                <a:sym typeface="Times New Roman"/>
              </a:rPr>
              <a:t>The best company ever.</a:t>
            </a:r>
          </a:p>
        </p:txBody>
      </p:sp>
      <p:sp>
        <p:nvSpPr>
          <p:cNvPr id="4" name="Slide Number Placeholder 3"/>
          <p:cNvSpPr>
            <a:spLocks noGrp="1"/>
          </p:cNvSpPr>
          <p:nvPr>
            <p:ph type="sldNum" sz="quarter" idx="5"/>
          </p:nvPr>
        </p:nvSpPr>
        <p:spPr/>
        <p:txBody>
          <a:bodyPr/>
          <a:lstStyle/>
          <a:p>
            <a:fld id="{D15BB681-500F-4D70-BBF7-617634AA2AC7}" type="slidenum">
              <a:rPr lang="en-US" smtClean="0"/>
              <a:t>35</a:t>
            </a:fld>
            <a:endParaRPr lang="en-US"/>
          </a:p>
        </p:txBody>
      </p:sp>
    </p:spTree>
    <p:extLst>
      <p:ext uri="{BB962C8B-B14F-4D97-AF65-F5344CB8AC3E}">
        <p14:creationId xmlns:p14="http://schemas.microsoft.com/office/powerpoint/2010/main" val="36898898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12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Okay, here are the number of customers you have.</a:t>
            </a:r>
          </a:p>
          <a:p>
            <a:pPr marL="0" lvl="0" indent="0" algn="l" rtl="0">
              <a:spcBef>
                <a:spcPts val="12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Year 1 and 2, zero.</a:t>
            </a:r>
          </a:p>
          <a:p>
            <a:pPr marL="0" lvl="0" indent="0" algn="l" rtl="0">
              <a:spcBef>
                <a:spcPts val="12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100 [Year 3].</a:t>
            </a:r>
          </a:p>
          <a:p>
            <a:pPr marL="0" lvl="0" indent="0" algn="l" rtl="0">
              <a:spcBef>
                <a:spcPts val="12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Year 2—Year 4, actually—it’s 100 plus 40% growth in new customers, right? So it’s 140. </a:t>
            </a:r>
          </a:p>
          <a:p>
            <a:pPr marL="0" lvl="0" indent="0" algn="l" rtl="0">
              <a:spcBef>
                <a:spcPts val="12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100 + 140 is 240. </a:t>
            </a:r>
          </a:p>
          <a:p>
            <a:pPr marL="0" lvl="0" indent="0" algn="l" rtl="0">
              <a:spcBef>
                <a:spcPts val="12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Trust me, this is the same formula. </a:t>
            </a:r>
          </a:p>
          <a:p>
            <a:pPr marL="0" lvl="0" indent="0" algn="l" rtl="0">
              <a:spcBef>
                <a:spcPts val="12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So you get to 1000 to 9-10,000 customers in Year 13.</a:t>
            </a:r>
          </a:p>
          <a:p>
            <a:pPr marL="0" lvl="0" indent="0" algn="l" rtl="0">
              <a:spcBef>
                <a:spcPts val="1200"/>
              </a:spcBef>
              <a:spcAft>
                <a:spcPts val="0"/>
              </a:spcAft>
              <a:buSzPts val="1100"/>
              <a:buNone/>
            </a:pPr>
            <a:r>
              <a:rPr lang="en-US" dirty="0">
                <a:solidFill>
                  <a:srgbClr val="000000"/>
                </a:solidFill>
                <a:highlight>
                  <a:srgbClr val="FFFF00"/>
                </a:highlight>
                <a:latin typeface="Times New Roman"/>
                <a:ea typeface="Times New Roman"/>
                <a:cs typeface="Times New Roman"/>
                <a:sym typeface="Times New Roman"/>
              </a:rPr>
              <a:t>[Unintelligible question from the audience]</a:t>
            </a:r>
          </a:p>
          <a:p>
            <a:pPr marL="0" lvl="0" indent="0" algn="l" rtl="0">
              <a:spcBef>
                <a:spcPts val="12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I assume 40% year-over-year growth. What is linear about it? You want it to be exponential? You want to grow—that the growth will be exponential? No, it usually doesn’t happen. </a:t>
            </a:r>
          </a:p>
          <a:p>
            <a:pPr marL="0" lvl="0" indent="0" algn="l" rtl="0">
              <a:spcBef>
                <a:spcPts val="1200"/>
              </a:spcBef>
              <a:spcAft>
                <a:spcPts val="0"/>
              </a:spcAft>
              <a:buSzPts val="1100"/>
              <a:buNone/>
            </a:pPr>
            <a:r>
              <a:rPr lang="en-US" dirty="0">
                <a:solidFill>
                  <a:srgbClr val="000000"/>
                </a:solidFill>
                <a:latin typeface="Times New Roman"/>
                <a:ea typeface="Times New Roman"/>
                <a:cs typeface="Times New Roman"/>
                <a:sym typeface="Times New Roman"/>
              </a:rPr>
              <a:t>Most companies, if they grow 40% year-over-year for ten years, they have a book written about them.</a:t>
            </a:r>
          </a:p>
        </p:txBody>
      </p:sp>
      <p:sp>
        <p:nvSpPr>
          <p:cNvPr id="4" name="Slide Number Placeholder 3"/>
          <p:cNvSpPr>
            <a:spLocks noGrp="1"/>
          </p:cNvSpPr>
          <p:nvPr>
            <p:ph type="sldNum" sz="quarter" idx="5"/>
          </p:nvPr>
        </p:nvSpPr>
        <p:spPr/>
        <p:txBody>
          <a:bodyPr/>
          <a:lstStyle/>
          <a:p>
            <a:fld id="{7C27C420-0933-4FF8-972B-334922133F57}" type="slidenum">
              <a:rPr lang="en-US" smtClean="0"/>
              <a:t>36</a:t>
            </a:fld>
            <a:endParaRPr lang="en-US"/>
          </a:p>
        </p:txBody>
      </p:sp>
    </p:spTree>
    <p:extLst>
      <p:ext uri="{BB962C8B-B14F-4D97-AF65-F5344CB8AC3E}">
        <p14:creationId xmlns:p14="http://schemas.microsoft.com/office/powerpoint/2010/main" val="12556915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Okay, we multiply that by $10,000 per license and you get to 100 million on Year 13. </a:t>
            </a:r>
          </a:p>
          <a:p>
            <a:pPr marL="0" lvl="0" indent="0" algn="l" rtl="0">
              <a:spcBef>
                <a:spcPts val="1000"/>
              </a:spcBef>
              <a:spcAft>
                <a:spcPts val="1000"/>
              </a:spcAft>
              <a:buNone/>
            </a:pPr>
            <a:r>
              <a:rPr lang="en-US" dirty="0">
                <a:solidFill>
                  <a:srgbClr val="000000"/>
                </a:solidFill>
                <a:latin typeface="Times New Roman"/>
                <a:ea typeface="Times New Roman"/>
                <a:cs typeface="Times New Roman"/>
                <a:sym typeface="Times New Roman"/>
              </a:rPr>
              <a:t>That's with perfect assumptions, okay? Everything goes for you really good.</a:t>
            </a:r>
          </a:p>
        </p:txBody>
      </p:sp>
      <p:sp>
        <p:nvSpPr>
          <p:cNvPr id="4" name="Slide Number Placeholder 3"/>
          <p:cNvSpPr>
            <a:spLocks noGrp="1"/>
          </p:cNvSpPr>
          <p:nvPr>
            <p:ph type="sldNum" sz="quarter" idx="5"/>
          </p:nvPr>
        </p:nvSpPr>
        <p:spPr/>
        <p:txBody>
          <a:bodyPr/>
          <a:lstStyle/>
          <a:p>
            <a:fld id="{7C27C420-0933-4FF8-972B-334922133F57}" type="slidenum">
              <a:rPr lang="en-US" smtClean="0"/>
              <a:t>37</a:t>
            </a:fld>
            <a:endParaRPr lang="en-US"/>
          </a:p>
        </p:txBody>
      </p:sp>
    </p:spTree>
    <p:extLst>
      <p:ext uri="{BB962C8B-B14F-4D97-AF65-F5344CB8AC3E}">
        <p14:creationId xmlns:p14="http://schemas.microsoft.com/office/powerpoint/2010/main" val="28956784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Okay, </a:t>
            </a:r>
            <a:r>
              <a:rPr lang="en-US" sz="1800" b="1" dirty="0">
                <a:solidFill>
                  <a:srgbClr val="000000"/>
                </a:solidFill>
                <a:latin typeface="Times New Roman"/>
                <a:ea typeface="Times New Roman"/>
                <a:cs typeface="Times New Roman"/>
                <a:sym typeface="Times New Roman"/>
              </a:rPr>
              <a:t>what is the amount of investment you need</a:t>
            </a:r>
            <a:r>
              <a:rPr lang="en-US" sz="1800" dirty="0">
                <a:solidFill>
                  <a:srgbClr val="000000"/>
                </a:solidFill>
                <a:latin typeface="Times New Roman"/>
                <a:ea typeface="Times New Roman"/>
                <a:cs typeface="Times New Roman"/>
                <a:sym typeface="Times New Roman"/>
              </a:rPr>
              <a: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in a typical software company, 70% of expenses are salaries.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as I said to you, the biggest expense you’re going to have is always people.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What are the other 30%?</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Rent, travel, lawyers, you name it. It changes from—</a:t>
            </a:r>
          </a:p>
          <a:p>
            <a:pPr marL="0" lvl="0" indent="0" algn="l" rtl="0">
              <a:spcBef>
                <a:spcPts val="1000"/>
              </a:spcBef>
              <a:spcAft>
                <a:spcPts val="0"/>
              </a:spcAft>
              <a:buClr>
                <a:schemeClr val="dk1"/>
              </a:buClr>
              <a:buSzPts val="1100"/>
              <a:buFont typeface="Arial"/>
              <a:buNone/>
            </a:pPr>
            <a:r>
              <a:rPr lang="en-US" sz="1800" dirty="0">
                <a:solidFill>
                  <a:srgbClr val="000000"/>
                </a:solidFill>
                <a:highlight>
                  <a:srgbClr val="FFFF00"/>
                </a:highlight>
                <a:latin typeface="Times New Roman"/>
                <a:ea typeface="Times New Roman"/>
                <a:cs typeface="Times New Roman"/>
                <a:sym typeface="Times New Roman"/>
              </a:rPr>
              <a:t>[Unintelligible question from the audience]</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Yeah. But even not, you know, if you’re a medical company, right, pharma company, what do you spend the money on? Doctors, professors, and do the work. Labs.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do you have fixed investments? But they’re small compared to the salaries that come out month after month after month.</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To foster this rapid growth—40% year-over-year—the company will grow its team at about the same rate: 40% year-over-year.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And the company will start generating cash profits only in Year 12 and will lose 100 million aggregate in the first 11 years.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you need to raise the 100 million in order to get to $100 million in sales. </a:t>
            </a:r>
          </a:p>
          <a:p>
            <a:pPr marL="0" lvl="0" indent="0" algn="l" rtl="0">
              <a:spcBef>
                <a:spcPts val="1000"/>
              </a:spcBef>
              <a:spcAft>
                <a:spcPts val="1000"/>
              </a:spcAft>
              <a:buSzPts val="1100"/>
              <a:buNone/>
            </a:pPr>
            <a:r>
              <a:rPr lang="en-US" sz="1800" dirty="0">
                <a:solidFill>
                  <a:srgbClr val="000000"/>
                </a:solidFill>
                <a:latin typeface="Times New Roman"/>
                <a:ea typeface="Times New Roman"/>
                <a:cs typeface="Times New Roman"/>
                <a:sym typeface="Times New Roman"/>
              </a:rPr>
              <a:t>As a result, the company raises money continuously. So management is in a constant pace, you know, of raising money, raising money, raising money all the time, which is a big disruption of attention.</a:t>
            </a:r>
          </a:p>
        </p:txBody>
      </p:sp>
      <p:sp>
        <p:nvSpPr>
          <p:cNvPr id="4" name="Slide Number Placeholder 3"/>
          <p:cNvSpPr>
            <a:spLocks noGrp="1"/>
          </p:cNvSpPr>
          <p:nvPr>
            <p:ph type="sldNum" sz="quarter" idx="5"/>
          </p:nvPr>
        </p:nvSpPr>
        <p:spPr/>
        <p:txBody>
          <a:bodyPr/>
          <a:lstStyle/>
          <a:p>
            <a:fld id="{D15BB681-500F-4D70-BBF7-617634AA2AC7}" type="slidenum">
              <a:rPr lang="en-US" smtClean="0"/>
              <a:t>38</a:t>
            </a:fld>
            <a:endParaRPr lang="en-US"/>
          </a:p>
        </p:txBody>
      </p:sp>
    </p:spTree>
    <p:extLst>
      <p:ext uri="{BB962C8B-B14F-4D97-AF65-F5344CB8AC3E}">
        <p14:creationId xmlns:p14="http://schemas.microsoft.com/office/powerpoint/2010/main" val="27813380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800" b="0" i="0" u="none" strike="noStrike" dirty="0">
                <a:solidFill>
                  <a:srgbClr val="000000"/>
                </a:solidFill>
                <a:latin typeface="Times New Roman"/>
                <a:ea typeface="Times New Roman"/>
                <a:cs typeface="Times New Roman"/>
                <a:sym typeface="Times New Roman"/>
              </a:rPr>
              <a:t>But often, what if life is a bit harder? </a:t>
            </a:r>
          </a:p>
          <a:p>
            <a:pPr marL="0" lvl="0" indent="0" algn="l" rtl="0">
              <a:spcBef>
                <a:spcPts val="1000"/>
              </a:spcBef>
              <a:spcAft>
                <a:spcPts val="0"/>
              </a:spcAft>
              <a:buNone/>
            </a:pPr>
            <a:r>
              <a:rPr lang="en-US" sz="1800" b="0" i="0" u="none" strike="noStrike" dirty="0">
                <a:solidFill>
                  <a:srgbClr val="000000"/>
                </a:solidFill>
                <a:latin typeface="Times New Roman"/>
                <a:ea typeface="Times New Roman"/>
                <a:cs typeface="Times New Roman"/>
                <a:sym typeface="Times New Roman"/>
              </a:rPr>
              <a:t>So, same ideas, right? </a:t>
            </a:r>
          </a:p>
          <a:p>
            <a:pPr marL="0" lvl="0" indent="0" algn="l" rtl="0">
              <a:spcBef>
                <a:spcPts val="1000"/>
              </a:spcBef>
              <a:spcAft>
                <a:spcPts val="0"/>
              </a:spcAft>
              <a:buNone/>
            </a:pPr>
            <a:r>
              <a:rPr lang="en-US" sz="1800" b="0" i="0" u="none" strike="noStrike" dirty="0">
                <a:solidFill>
                  <a:srgbClr val="000000"/>
                </a:solidFill>
                <a:latin typeface="Times New Roman"/>
                <a:ea typeface="Times New Roman"/>
                <a:cs typeface="Times New Roman"/>
                <a:sym typeface="Times New Roman"/>
              </a:rPr>
              <a:t>Except it grows only 30% year</a:t>
            </a:r>
            <a:r>
              <a:rPr lang="en-US" sz="1800" dirty="0">
                <a:solidFill>
                  <a:srgbClr val="000000"/>
                </a:solidFill>
                <a:latin typeface="Times New Roman"/>
                <a:ea typeface="Times New Roman"/>
                <a:cs typeface="Times New Roman"/>
                <a:sym typeface="Times New Roman"/>
              </a:rPr>
              <a:t>-</a:t>
            </a:r>
            <a:r>
              <a:rPr lang="en-US" sz="1800" b="0" i="0" u="none" strike="noStrike" dirty="0">
                <a:solidFill>
                  <a:srgbClr val="000000"/>
                </a:solidFill>
                <a:latin typeface="Times New Roman"/>
                <a:ea typeface="Times New Roman"/>
                <a:cs typeface="Times New Roman"/>
                <a:sym typeface="Times New Roman"/>
              </a:rPr>
              <a:t>over</a:t>
            </a:r>
            <a:r>
              <a:rPr lang="en-US" sz="1800" dirty="0">
                <a:solidFill>
                  <a:srgbClr val="000000"/>
                </a:solidFill>
                <a:latin typeface="Times New Roman"/>
                <a:ea typeface="Times New Roman"/>
                <a:cs typeface="Times New Roman"/>
                <a:sym typeface="Times New Roman"/>
              </a:rPr>
              <a:t>-</a:t>
            </a:r>
            <a:r>
              <a:rPr lang="en-US" sz="1800" b="0" i="0" u="none" strike="noStrike" dirty="0">
                <a:solidFill>
                  <a:srgbClr val="000000"/>
                </a:solidFill>
                <a:latin typeface="Times New Roman"/>
                <a:ea typeface="Times New Roman"/>
                <a:cs typeface="Times New Roman"/>
                <a:sym typeface="Times New Roman"/>
              </a:rPr>
              <a:t>year, and renewal rate is only 80%, which is fairly realistic.</a:t>
            </a:r>
            <a:endParaRPr lang="en-US" sz="1800" dirty="0">
              <a:solidFill>
                <a:srgbClr val="000000"/>
              </a:solidFill>
              <a:latin typeface="Times New Roman"/>
              <a:ea typeface="Times New Roman"/>
              <a:cs typeface="Times New Roman"/>
              <a:sym typeface="Times New Roman"/>
            </a:endParaRPr>
          </a:p>
          <a:p>
            <a:pPr marL="0" lvl="0" indent="0" algn="l" rtl="0">
              <a:spcBef>
                <a:spcPts val="1000"/>
              </a:spcBef>
              <a:spcAft>
                <a:spcPts val="1000"/>
              </a:spcAft>
              <a:buNone/>
            </a:pPr>
            <a:r>
              <a:rPr lang="en-US" sz="1800" b="0" i="0" u="none" strike="noStrike" dirty="0">
                <a:solidFill>
                  <a:srgbClr val="000000"/>
                </a:solidFill>
                <a:latin typeface="Times New Roman"/>
                <a:ea typeface="Times New Roman"/>
                <a:cs typeface="Times New Roman"/>
                <a:sym typeface="Times New Roman"/>
              </a:rPr>
              <a:t>What happens then?</a:t>
            </a:r>
            <a:endParaRPr lang="en-US" sz="1800" dirty="0"/>
          </a:p>
        </p:txBody>
      </p:sp>
      <p:sp>
        <p:nvSpPr>
          <p:cNvPr id="4" name="Slide Number Placeholder 3"/>
          <p:cNvSpPr>
            <a:spLocks noGrp="1"/>
          </p:cNvSpPr>
          <p:nvPr>
            <p:ph type="sldNum" sz="quarter" idx="5"/>
          </p:nvPr>
        </p:nvSpPr>
        <p:spPr/>
        <p:txBody>
          <a:bodyPr/>
          <a:lstStyle/>
          <a:p>
            <a:fld id="{7C27C420-0933-4FF8-972B-334922133F57}" type="slidenum">
              <a:rPr lang="en-US" smtClean="0"/>
              <a:t>39</a:t>
            </a:fld>
            <a:endParaRPr lang="en-US"/>
          </a:p>
        </p:txBody>
      </p:sp>
    </p:spTree>
    <p:extLst>
      <p:ext uri="{BB962C8B-B14F-4D97-AF65-F5344CB8AC3E}">
        <p14:creationId xmlns:p14="http://schemas.microsoft.com/office/powerpoint/2010/main" val="1689903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0" i="0" u="none" strike="noStrike" dirty="0">
                <a:solidFill>
                  <a:srgbClr val="000000"/>
                </a:solidFill>
                <a:latin typeface="Times New Roman"/>
                <a:ea typeface="Times New Roman"/>
                <a:cs typeface="Times New Roman"/>
                <a:sym typeface="Times New Roman"/>
              </a:rPr>
              <a:t>So, I don't need to show you the other one, right? </a:t>
            </a:r>
            <a:r>
              <a:rPr lang="en-US" dirty="0">
                <a:solidFill>
                  <a:srgbClr val="000000"/>
                </a:solidFill>
                <a:latin typeface="Times New Roman"/>
                <a:ea typeface="Times New Roman"/>
                <a:cs typeface="Times New Roman"/>
                <a:sym typeface="Times New Roman"/>
              </a:rPr>
              <a:t>‘</a:t>
            </a:r>
            <a:r>
              <a:rPr lang="en-US" sz="1200" b="0" i="0" u="none" strike="noStrike" dirty="0">
                <a:solidFill>
                  <a:srgbClr val="000000"/>
                </a:solidFill>
                <a:latin typeface="Times New Roman"/>
                <a:ea typeface="Times New Roman"/>
                <a:cs typeface="Times New Roman"/>
                <a:sym typeface="Times New Roman"/>
              </a:rPr>
              <a:t>3567</a:t>
            </a:r>
            <a:r>
              <a:rPr lang="en-US" dirty="0">
                <a:solidFill>
                  <a:srgbClr val="000000"/>
                </a:solidFill>
                <a:latin typeface="Times New Roman"/>
                <a:ea typeface="Times New Roman"/>
                <a:cs typeface="Times New Roman"/>
                <a:sym typeface="Times New Roman"/>
              </a:rPr>
              <a:t>’</a:t>
            </a:r>
            <a:r>
              <a:rPr lang="en-US" sz="1200" b="0" i="0" u="none" strike="noStrike" dirty="0">
                <a:solidFill>
                  <a:srgbClr val="000000"/>
                </a:solidFill>
                <a:latin typeface="Times New Roman"/>
                <a:ea typeface="Times New Roman"/>
                <a:cs typeface="Times New Roman"/>
                <a:sym typeface="Times New Roman"/>
              </a:rPr>
              <a:t> means $35 million.</a:t>
            </a:r>
            <a:endParaRPr lang="en-US" b="0" dirty="0"/>
          </a:p>
          <a:p>
            <a:pPr marL="0" lvl="0" indent="0" algn="l" rtl="0">
              <a:spcBef>
                <a:spcPts val="2400"/>
              </a:spcBef>
              <a:spcAft>
                <a:spcPts val="0"/>
              </a:spcAft>
              <a:buNone/>
            </a:pPr>
            <a:endParaRPr lang="en-US" dirty="0"/>
          </a:p>
        </p:txBody>
      </p:sp>
      <p:sp>
        <p:nvSpPr>
          <p:cNvPr id="4" name="Slide Number Placeholder 3"/>
          <p:cNvSpPr>
            <a:spLocks noGrp="1"/>
          </p:cNvSpPr>
          <p:nvPr>
            <p:ph type="sldNum" sz="quarter" idx="5"/>
          </p:nvPr>
        </p:nvSpPr>
        <p:spPr/>
        <p:txBody>
          <a:bodyPr/>
          <a:lstStyle/>
          <a:p>
            <a:fld id="{7C27C420-0933-4FF8-972B-334922133F57}" type="slidenum">
              <a:rPr lang="en-US" smtClean="0"/>
              <a:t>40</a:t>
            </a:fld>
            <a:endParaRPr lang="en-US"/>
          </a:p>
        </p:txBody>
      </p:sp>
    </p:spTree>
    <p:extLst>
      <p:ext uri="{BB962C8B-B14F-4D97-AF65-F5344CB8AC3E}">
        <p14:creationId xmlns:p14="http://schemas.microsoft.com/office/powerpoint/2010/main" val="117833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You see how sensitive it is to minute changes.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Remember, I talked about the model with parameters that you can play with? You start seeing what I’m talking about. </a:t>
            </a:r>
          </a:p>
          <a:p>
            <a:pPr marL="0" lvl="0" indent="0" algn="l" rtl="0">
              <a:spcBef>
                <a:spcPts val="1000"/>
              </a:spcBef>
              <a:spcAft>
                <a:spcPts val="100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So, building business models like that, really simple models, playing with the parameters, opens your eyes to say, ‘Oh my God, this is not what I expected, because on paper it looks great, you know, 30% growth year-over-year, 80% renewal rate. Wonderful.’</a:t>
            </a:r>
          </a:p>
        </p:txBody>
      </p:sp>
      <p:sp>
        <p:nvSpPr>
          <p:cNvPr id="4" name="Slide Number Placeholder 3"/>
          <p:cNvSpPr>
            <a:spLocks noGrp="1"/>
          </p:cNvSpPr>
          <p:nvPr>
            <p:ph type="sldNum" sz="quarter" idx="5"/>
          </p:nvPr>
        </p:nvSpPr>
        <p:spPr/>
        <p:txBody>
          <a:bodyPr/>
          <a:lstStyle/>
          <a:p>
            <a:fld id="{7C27C420-0933-4FF8-972B-334922133F57}" type="slidenum">
              <a:rPr lang="en-US" smtClean="0"/>
              <a:t>41</a:t>
            </a:fld>
            <a:endParaRPr lang="en-US"/>
          </a:p>
        </p:txBody>
      </p:sp>
    </p:spTree>
    <p:extLst>
      <p:ext uri="{BB962C8B-B14F-4D97-AF65-F5344CB8AC3E}">
        <p14:creationId xmlns:p14="http://schemas.microsoft.com/office/powerpoint/2010/main" val="2635907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i="0" u="none" strike="noStrike" dirty="0">
                <a:solidFill>
                  <a:srgbClr val="000000"/>
                </a:solidFill>
                <a:latin typeface="Times New Roman"/>
                <a:ea typeface="Times New Roman"/>
                <a:cs typeface="Times New Roman"/>
                <a:sym typeface="Times New Roman"/>
              </a:rPr>
              <a:t>Then I started a company called </a:t>
            </a:r>
            <a:r>
              <a:rPr lang="en-US" sz="1200" i="0" u="none" strike="noStrike" dirty="0" err="1">
                <a:solidFill>
                  <a:srgbClr val="000000"/>
                </a:solidFill>
                <a:latin typeface="Times New Roman"/>
                <a:ea typeface="Times New Roman"/>
                <a:cs typeface="Times New Roman"/>
                <a:sym typeface="Times New Roman"/>
              </a:rPr>
              <a:t>Cardscan</a:t>
            </a:r>
            <a:r>
              <a:rPr lang="en-US" sz="1200" i="0" u="none" strike="noStrike" dirty="0">
                <a:solidFill>
                  <a:srgbClr val="000000"/>
                </a:solidFill>
                <a:latin typeface="Times New Roman"/>
                <a:ea typeface="Times New Roman"/>
                <a:cs typeface="Times New Roman"/>
                <a:sym typeface="Times New Roman"/>
              </a:rPr>
              <a:t>,</a:t>
            </a:r>
            <a:r>
              <a:rPr lang="en-US" dirty="0">
                <a:solidFill>
                  <a:srgbClr val="000000"/>
                </a:solidFill>
                <a:latin typeface="Times New Roman"/>
                <a:ea typeface="Times New Roman"/>
                <a:cs typeface="Times New Roman"/>
                <a:sym typeface="Times New Roman"/>
              </a:rPr>
              <a:t> </a:t>
            </a:r>
            <a:r>
              <a:rPr lang="en-US" sz="1200" i="0" u="none" strike="noStrike" dirty="0">
                <a:solidFill>
                  <a:srgbClr val="000000"/>
                </a:solidFill>
                <a:latin typeface="Times New Roman"/>
                <a:ea typeface="Times New Roman"/>
                <a:cs typeface="Times New Roman"/>
                <a:sym typeface="Times New Roman"/>
              </a:rPr>
              <a:t>which I</a:t>
            </a:r>
            <a:r>
              <a:rPr lang="en-US" dirty="0">
                <a:solidFill>
                  <a:srgbClr val="000000"/>
                </a:solidFill>
                <a:latin typeface="Times New Roman"/>
                <a:ea typeface="Times New Roman"/>
                <a:cs typeface="Times New Roman"/>
                <a:sym typeface="Times New Roman"/>
              </a:rPr>
              <a:t>’</a:t>
            </a:r>
            <a:r>
              <a:rPr lang="en-US" sz="1200" i="0" u="none" strike="noStrike" dirty="0">
                <a:solidFill>
                  <a:srgbClr val="000000"/>
                </a:solidFill>
                <a:latin typeface="Times New Roman"/>
                <a:ea typeface="Times New Roman"/>
                <a:cs typeface="Times New Roman"/>
                <a:sym typeface="Times New Roman"/>
              </a:rPr>
              <a:t>m very proud of</a:t>
            </a:r>
            <a:r>
              <a:rPr lang="en-US" dirty="0">
                <a:solidFill>
                  <a:srgbClr val="000000"/>
                </a:solidFill>
                <a:latin typeface="Times New Roman"/>
                <a:ea typeface="Times New Roman"/>
                <a:cs typeface="Times New Roman"/>
                <a:sym typeface="Times New Roman"/>
              </a:rPr>
              <a:t>, </a:t>
            </a:r>
            <a:r>
              <a:rPr lang="en-US" sz="1200" i="0" u="none" strike="noStrike" dirty="0">
                <a:solidFill>
                  <a:srgbClr val="000000"/>
                </a:solidFill>
                <a:latin typeface="Times New Roman"/>
                <a:ea typeface="Times New Roman"/>
                <a:cs typeface="Times New Roman"/>
                <a:sym typeface="Times New Roman"/>
              </a:rPr>
              <a:t>because it</a:t>
            </a:r>
            <a:r>
              <a:rPr lang="en-US" dirty="0">
                <a:solidFill>
                  <a:srgbClr val="000000"/>
                </a:solidFill>
                <a:latin typeface="Times New Roman"/>
                <a:ea typeface="Times New Roman"/>
                <a:cs typeface="Times New Roman"/>
                <a:sym typeface="Times New Roman"/>
              </a:rPr>
              <a:t>’</a:t>
            </a:r>
            <a:r>
              <a:rPr lang="en-US" sz="1200" i="0" u="none" strike="noStrike" dirty="0">
                <a:solidFill>
                  <a:srgbClr val="000000"/>
                </a:solidFill>
                <a:latin typeface="Times New Roman"/>
                <a:ea typeface="Times New Roman"/>
                <a:cs typeface="Times New Roman"/>
                <a:sym typeface="Times New Roman"/>
              </a:rPr>
              <a:t>s the only company that I can explain to you exactly what it does. </a:t>
            </a:r>
          </a:p>
          <a:p>
            <a:pPr marL="0" lvl="0" indent="0" algn="l" rtl="0">
              <a:spcBef>
                <a:spcPts val="1000"/>
              </a:spcBef>
              <a:spcAft>
                <a:spcPts val="0"/>
              </a:spcAft>
              <a:buNone/>
            </a:pPr>
            <a:r>
              <a:rPr lang="en-US" sz="1200" i="0" u="none" strike="noStrike" dirty="0">
                <a:solidFill>
                  <a:srgbClr val="000000"/>
                </a:solidFill>
                <a:latin typeface="Times New Roman"/>
                <a:ea typeface="Times New Roman"/>
                <a:cs typeface="Times New Roman"/>
                <a:sym typeface="Times New Roman"/>
              </a:rPr>
              <a:t>I</a:t>
            </a:r>
            <a:r>
              <a:rPr lang="en-US" dirty="0">
                <a:solidFill>
                  <a:srgbClr val="000000"/>
                </a:solidFill>
                <a:latin typeface="Times New Roman"/>
                <a:ea typeface="Times New Roman"/>
                <a:cs typeface="Times New Roman"/>
                <a:sym typeface="Times New Roman"/>
              </a:rPr>
              <a:t>t’</a:t>
            </a:r>
            <a:r>
              <a:rPr lang="en-US" sz="1200" i="0" u="none" strike="noStrike" dirty="0">
                <a:solidFill>
                  <a:srgbClr val="000000"/>
                </a:solidFill>
                <a:latin typeface="Times New Roman"/>
                <a:ea typeface="Times New Roman"/>
                <a:cs typeface="Times New Roman"/>
                <a:sym typeface="Times New Roman"/>
              </a:rPr>
              <a:t>s really simple</a:t>
            </a:r>
            <a:r>
              <a:rPr lang="en-US" dirty="0">
                <a:solidFill>
                  <a:srgbClr val="000000"/>
                </a:solidFill>
                <a:latin typeface="Times New Roman"/>
                <a:ea typeface="Times New Roman"/>
                <a:cs typeface="Times New Roman"/>
                <a:sym typeface="Times New Roman"/>
              </a:rPr>
              <a:t>‚ </a:t>
            </a:r>
            <a:r>
              <a:rPr lang="en-US" sz="1200" i="0" u="none" strike="noStrike" dirty="0">
                <a:solidFill>
                  <a:srgbClr val="000000"/>
                </a:solidFill>
                <a:latin typeface="Times New Roman"/>
                <a:ea typeface="Times New Roman"/>
                <a:cs typeface="Times New Roman"/>
                <a:sym typeface="Times New Roman"/>
              </a:rPr>
              <a:t>I can even hold it in my hand, and so it</a:t>
            </a:r>
            <a:r>
              <a:rPr lang="en-US" dirty="0">
                <a:solidFill>
                  <a:srgbClr val="000000"/>
                </a:solidFill>
                <a:latin typeface="Times New Roman"/>
                <a:ea typeface="Times New Roman"/>
                <a:cs typeface="Times New Roman"/>
                <a:sym typeface="Times New Roman"/>
              </a:rPr>
              <a:t>’</a:t>
            </a:r>
            <a:r>
              <a:rPr lang="en-US" sz="1200" i="0" u="none" strike="noStrike" dirty="0">
                <a:solidFill>
                  <a:srgbClr val="000000"/>
                </a:solidFill>
                <a:latin typeface="Times New Roman"/>
                <a:ea typeface="Times New Roman"/>
                <a:cs typeface="Times New Roman"/>
                <a:sym typeface="Times New Roman"/>
              </a:rPr>
              <a:t>s good to talk about something like that. </a:t>
            </a:r>
          </a:p>
          <a:p>
            <a:pPr marL="0" lvl="0" indent="0" algn="l" rtl="0">
              <a:spcBef>
                <a:spcPts val="1000"/>
              </a:spcBef>
              <a:spcAft>
                <a:spcPts val="0"/>
              </a:spcAft>
              <a:buNone/>
            </a:pPr>
            <a:r>
              <a:rPr lang="en-US" sz="1200" i="0" u="none" strike="noStrike" dirty="0">
                <a:solidFill>
                  <a:srgbClr val="000000"/>
                </a:solidFill>
                <a:latin typeface="Times New Roman"/>
                <a:ea typeface="Times New Roman"/>
                <a:cs typeface="Times New Roman"/>
                <a:sym typeface="Times New Roman"/>
              </a:rPr>
              <a:t>It</a:t>
            </a:r>
            <a:r>
              <a:rPr lang="en-US" dirty="0">
                <a:solidFill>
                  <a:srgbClr val="000000"/>
                </a:solidFill>
                <a:latin typeface="Times New Roman"/>
                <a:ea typeface="Times New Roman"/>
                <a:cs typeface="Times New Roman"/>
                <a:sym typeface="Times New Roman"/>
              </a:rPr>
              <a:t>’</a:t>
            </a:r>
            <a:r>
              <a:rPr lang="en-US" sz="1200" i="0" u="none" strike="noStrike" dirty="0">
                <a:solidFill>
                  <a:srgbClr val="000000"/>
                </a:solidFill>
                <a:latin typeface="Times New Roman"/>
                <a:ea typeface="Times New Roman"/>
                <a:cs typeface="Times New Roman"/>
                <a:sym typeface="Times New Roman"/>
              </a:rPr>
              <a:t>s basically a small scanner that scans and read business cards, create a database out of it automatically, and it was very successful, and the company grew, became profitable, and out of it, we started another company called Zoom</a:t>
            </a:r>
            <a:r>
              <a:rPr lang="en-US" dirty="0">
                <a:solidFill>
                  <a:srgbClr val="000000"/>
                </a:solidFill>
                <a:latin typeface="Times New Roman"/>
                <a:ea typeface="Times New Roman"/>
                <a:cs typeface="Times New Roman"/>
                <a:sym typeface="Times New Roman"/>
              </a:rPr>
              <a:t>I</a:t>
            </a:r>
            <a:r>
              <a:rPr lang="en-US" sz="1200" i="0" u="none" strike="noStrike" dirty="0">
                <a:solidFill>
                  <a:srgbClr val="000000"/>
                </a:solidFill>
                <a:latin typeface="Times New Roman"/>
                <a:ea typeface="Times New Roman"/>
                <a:cs typeface="Times New Roman"/>
                <a:sym typeface="Times New Roman"/>
              </a:rPr>
              <a:t>nfo. </a:t>
            </a:r>
          </a:p>
          <a:p>
            <a:pPr marL="0" lvl="0" indent="0" algn="l" rtl="0">
              <a:spcBef>
                <a:spcPts val="1000"/>
              </a:spcBef>
              <a:spcAft>
                <a:spcPts val="1000"/>
              </a:spcAft>
              <a:buNone/>
            </a:pPr>
            <a:r>
              <a:rPr lang="en-US" dirty="0">
                <a:latin typeface="Times New Roman"/>
                <a:ea typeface="Times New Roman"/>
                <a:cs typeface="Times New Roman"/>
                <a:sym typeface="Times New Roman"/>
              </a:rPr>
              <a:t>We have a few representatives here from ZoomInfo.</a:t>
            </a:r>
          </a:p>
        </p:txBody>
      </p:sp>
      <p:sp>
        <p:nvSpPr>
          <p:cNvPr id="4" name="Slide Number Placeholder 3"/>
          <p:cNvSpPr>
            <a:spLocks noGrp="1"/>
          </p:cNvSpPr>
          <p:nvPr>
            <p:ph type="sldNum" sz="quarter" idx="5"/>
          </p:nvPr>
        </p:nvSpPr>
        <p:spPr/>
        <p:txBody>
          <a:bodyPr/>
          <a:lstStyle/>
          <a:p>
            <a:fld id="{D15BB681-500F-4D70-BBF7-617634AA2AC7}" type="slidenum">
              <a:rPr lang="en-US" smtClean="0"/>
              <a:t>4</a:t>
            </a:fld>
            <a:endParaRPr lang="en-US"/>
          </a:p>
        </p:txBody>
      </p:sp>
    </p:spTree>
    <p:extLst>
      <p:ext uri="{BB962C8B-B14F-4D97-AF65-F5344CB8AC3E}">
        <p14:creationId xmlns:p14="http://schemas.microsoft.com/office/powerpoint/2010/main" val="5648598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Okay, so the </a:t>
            </a:r>
            <a:r>
              <a:rPr lang="en-US" sz="1800" b="1" dirty="0">
                <a:solidFill>
                  <a:srgbClr val="000000"/>
                </a:solidFill>
                <a:latin typeface="Times New Roman"/>
                <a:ea typeface="Times New Roman"/>
                <a:cs typeface="Times New Roman"/>
                <a:sym typeface="Times New Roman"/>
              </a:rPr>
              <a:t>drive for growth</a:t>
            </a:r>
            <a:r>
              <a:rPr lang="en-US" sz="1800" dirty="0">
                <a:solidFill>
                  <a:srgbClr val="000000"/>
                </a:solidFill>
                <a:latin typeface="Times New Roman"/>
                <a:ea typeface="Times New Roman"/>
                <a:cs typeface="Times New Roman"/>
                <a:sym typeface="Times New Roman"/>
              </a:rPr>
              <a:t>.</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Keep the management go crazy to support a hypothetical growth. So, what a lot of companies go through is they hire the entire team right away so they will have the marketing ready and the salespeople ready and the product management and the this and the that—and the newly hired people are not effective.</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I remember one day I was still in Boston and the company next door in the same office building just raised, I don’t know, $20 million on some widget. I don’t remember what it was.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There were hordes of new people coming, like, just hordes. So, out of curiosity, I asked them, ‘Hey, do you know what your company is doing?’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He says, ‘I’m not really sure.’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‘And what’s your job?’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He says, ‘I don’t know yet. They didn’t have time to initiate me.’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That was like a few weeks after they hired the person. It was a joke. But you will see that time and again. There’s a lot of pressure for growth; people confuse growth in revenues with growth of people.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I talked to people here in Israel and they said, ‘Oh, we grew last year phenomenally.’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And I said, ‘Oh, tell me about it.’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He says, ‘Yeah, we hired 50 more people.’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And I’m like, ‘Oh my God, you know, you just spent $5 million a year now.’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That’s not how you measure growth. But people do measure growth by how many people they hired, which is basically just putting a bigger and bigger weight on the company.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as I said, now. An continuous drive for growth, growth, growth puts tremendous pressure.</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Why?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Because after a while, people look at the budget, and they say, ‘Oh my God, yeah, I have $5 million in the bank, but I spend a million dollars a month. So that means I have five months to live.’ </a:t>
            </a:r>
          </a:p>
          <a:p>
            <a:pPr marL="0" lvl="0" indent="0" algn="l" rtl="0">
              <a:spcBef>
                <a:spcPts val="1000"/>
              </a:spcBef>
              <a:spcAft>
                <a:spcPts val="1000"/>
              </a:spcAft>
              <a:buSzPts val="1100"/>
              <a:buNone/>
            </a:pPr>
            <a:r>
              <a:rPr lang="en-US" sz="1800" dirty="0">
                <a:solidFill>
                  <a:srgbClr val="000000"/>
                </a:solidFill>
                <a:latin typeface="Times New Roman"/>
                <a:ea typeface="Times New Roman"/>
                <a:cs typeface="Times New Roman"/>
                <a:sym typeface="Times New Roman"/>
              </a:rPr>
              <a:t>That’s scary. That’s very scary.</a:t>
            </a:r>
          </a:p>
        </p:txBody>
      </p:sp>
      <p:sp>
        <p:nvSpPr>
          <p:cNvPr id="4" name="Slide Number Placeholder 3"/>
          <p:cNvSpPr>
            <a:spLocks noGrp="1"/>
          </p:cNvSpPr>
          <p:nvPr>
            <p:ph type="sldNum" sz="quarter" idx="5"/>
          </p:nvPr>
        </p:nvSpPr>
        <p:spPr/>
        <p:txBody>
          <a:bodyPr/>
          <a:lstStyle/>
          <a:p>
            <a:fld id="{D15BB681-500F-4D70-BBF7-617634AA2AC7}" type="slidenum">
              <a:rPr lang="en-US" smtClean="0"/>
              <a:t>42</a:t>
            </a:fld>
            <a:endParaRPr lang="en-US"/>
          </a:p>
        </p:txBody>
      </p:sp>
    </p:spTree>
    <p:extLst>
      <p:ext uri="{BB962C8B-B14F-4D97-AF65-F5344CB8AC3E}">
        <p14:creationId xmlns:p14="http://schemas.microsoft.com/office/powerpoint/2010/main" val="21935547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what happens?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you have difficulties raising additional money. The problem with raising money is it is very dependent on things that are beyond your control.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There is a war October 7. Everything stops. Salaries don’t stop. Your expenses don’t stop because salaries are fixed expense. But your ability to raise money suddenly stops.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You know, crashes, interest rates go up, whatever it is. So it’s a very, very unstable market for raising money. So it’s very dangerous.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you need to continue to reduce expenses.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What happens for many companies—let’s say they have 100 employees, and the CEO is smart, he looks at it, and he says, ‘100 employees, that’s a big number every month; market is not good; I need to start laying off people.’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they start laying off people. The moment you start laying off people, that sends a signal. People are not idiots. ‘So wait a minute. That means this is not stable in here. Maybe I should look for another job.’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Now, I give you a guess. So, do you think that the people who are the best will look for a new job or the people who don’t think they can get another job?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chances are it’s not enough that you reduce expenses; you will lose your best people. So, the company starts spiraling down, and then what happens? Two things.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They either shut down or they get stuck in death valley, which is the “walking dead” that I promised to tell you what it is.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The walking dead is a term by VCs. They’re not dead, and they’re walking really well. It’s not a problem. But it’s a company that got to an equilibrium. They have 20 employees, they sell $2 million a year or $3 million a year, they grow 2% a year, 5% a year, kind of break even. They’re going nowhere, but they have enough money to sustain themselves, and they keep going. No IPO, no M&amp;A—just a headache for the VC because they still have them on their books; they still need to worry about them, but they’re going nowhere. That’s what they call the walking dead. Nice company, doing fine, getting a salary every month, but just not interesting.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when you hear the walking dead, that’s what it means. And “death valley” is where the walking dead walk to. </a:t>
            </a:r>
          </a:p>
          <a:p>
            <a:pPr marL="0" lvl="0" indent="0" algn="l" rtl="0">
              <a:spcBef>
                <a:spcPts val="1000"/>
              </a:spcBef>
              <a:spcAft>
                <a:spcPts val="1000"/>
              </a:spcAft>
              <a:buSzPts val="1100"/>
              <a:buNone/>
            </a:pPr>
            <a:r>
              <a:rPr lang="en-US" sz="1800" dirty="0">
                <a:solidFill>
                  <a:srgbClr val="000000"/>
                </a:solidFill>
                <a:latin typeface="Times New Roman"/>
                <a:ea typeface="Times New Roman"/>
                <a:cs typeface="Times New Roman"/>
                <a:sym typeface="Times New Roman"/>
              </a:rPr>
              <a:t>Okay, so the problem is they don’t have enough time and enough resources to succeed. As I showed you, it takes many, many years to succeed for an IPO.</a:t>
            </a:r>
          </a:p>
        </p:txBody>
      </p:sp>
      <p:sp>
        <p:nvSpPr>
          <p:cNvPr id="4" name="Slide Number Placeholder 3"/>
          <p:cNvSpPr>
            <a:spLocks noGrp="1"/>
          </p:cNvSpPr>
          <p:nvPr>
            <p:ph type="sldNum" sz="quarter" idx="5"/>
          </p:nvPr>
        </p:nvSpPr>
        <p:spPr/>
        <p:txBody>
          <a:bodyPr/>
          <a:lstStyle/>
          <a:p>
            <a:fld id="{D15BB681-500F-4D70-BBF7-617634AA2AC7}" type="slidenum">
              <a:rPr lang="en-US" smtClean="0"/>
              <a:t>43</a:t>
            </a:fld>
            <a:endParaRPr lang="en-US"/>
          </a:p>
        </p:txBody>
      </p:sp>
    </p:spTree>
    <p:extLst>
      <p:ext uri="{BB962C8B-B14F-4D97-AF65-F5344CB8AC3E}">
        <p14:creationId xmlns:p14="http://schemas.microsoft.com/office/powerpoint/2010/main" val="7636220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Okay, I think I convinced you that life is not easy.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how not to fail?</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you have to change the goal of the company. And that’s a really </a:t>
            </a:r>
            <a:r>
              <a:rPr lang="en-US" sz="1800" b="1" dirty="0">
                <a:solidFill>
                  <a:srgbClr val="000000"/>
                </a:solidFill>
                <a:latin typeface="Times New Roman"/>
                <a:ea typeface="Times New Roman"/>
                <a:cs typeface="Times New Roman"/>
                <a:sym typeface="Times New Roman"/>
              </a:rPr>
              <a:t>fundamental change from Exit to profitability</a:t>
            </a:r>
            <a:r>
              <a:rPr lang="en-US" sz="1800" dirty="0">
                <a:solidFill>
                  <a:srgbClr val="000000"/>
                </a:solidFill>
                <a:latin typeface="Times New Roman"/>
                <a:ea typeface="Times New Roman"/>
                <a:cs typeface="Times New Roman"/>
                <a:sym typeface="Times New Roman"/>
              </a:rPr>
              <a:t>. Sounds trivial, right?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Yeah. What’s the difference?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Well, there’s a huge difference in the way you think and what you do.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First of all, I want to define what profitability is. Those of you who are familiar with the financial nomenclature, well, I’m not talking about profitability by what lawyers and accountants say profitability. I’m talking about </a:t>
            </a:r>
            <a:r>
              <a:rPr lang="en-US" sz="1800" b="1" dirty="0">
                <a:solidFill>
                  <a:srgbClr val="000000"/>
                </a:solidFill>
                <a:latin typeface="Times New Roman"/>
                <a:ea typeface="Times New Roman"/>
                <a:cs typeface="Times New Roman"/>
                <a:sym typeface="Times New Roman"/>
              </a:rPr>
              <a:t>positive cash flow</a:t>
            </a:r>
            <a:r>
              <a:rPr lang="en-US" sz="1800" dirty="0">
                <a:solidFill>
                  <a:srgbClr val="000000"/>
                </a:solidFill>
                <a:latin typeface="Times New Roman"/>
                <a:ea typeface="Times New Roman"/>
                <a:cs typeface="Times New Roman"/>
                <a:sym typeface="Times New Roman"/>
              </a:rPr>
              <a:t>.</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Positive cash flow means how much money you have in the bank month after month after month. Do you see your bank account going up, or do you see your bank account going down? The language of business is money—very easy to track. It’s linear; it either goes up, goes down.</a:t>
            </a:r>
          </a:p>
          <a:p>
            <a:pPr marL="0" lvl="0" indent="0" algn="l" rtl="0">
              <a:spcBef>
                <a:spcPts val="1000"/>
              </a:spcBef>
              <a:spcAft>
                <a:spcPts val="1000"/>
              </a:spcAft>
              <a:buSzPts val="1100"/>
              <a:buNone/>
            </a:pPr>
            <a:r>
              <a:rPr lang="en-US" sz="1800" dirty="0">
                <a:solidFill>
                  <a:srgbClr val="000000"/>
                </a:solidFill>
                <a:latin typeface="Times New Roman"/>
                <a:ea typeface="Times New Roman"/>
                <a:cs typeface="Times New Roman"/>
                <a:sym typeface="Times New Roman"/>
              </a:rPr>
              <a:t>So you really want to be in a position where every month you look at your bank account, money goes up, month after month, year after year.</a:t>
            </a:r>
          </a:p>
        </p:txBody>
      </p:sp>
      <p:sp>
        <p:nvSpPr>
          <p:cNvPr id="4" name="Slide Number Placeholder 3"/>
          <p:cNvSpPr>
            <a:spLocks noGrp="1"/>
          </p:cNvSpPr>
          <p:nvPr>
            <p:ph type="sldNum" sz="quarter" idx="5"/>
          </p:nvPr>
        </p:nvSpPr>
        <p:spPr/>
        <p:txBody>
          <a:bodyPr/>
          <a:lstStyle/>
          <a:p>
            <a:fld id="{D15BB681-500F-4D70-BBF7-617634AA2AC7}" type="slidenum">
              <a:rPr lang="en-US" smtClean="0"/>
              <a:t>44</a:t>
            </a:fld>
            <a:endParaRPr lang="en-US"/>
          </a:p>
        </p:txBody>
      </p:sp>
    </p:spTree>
    <p:extLst>
      <p:ext uri="{BB962C8B-B14F-4D97-AF65-F5344CB8AC3E}">
        <p14:creationId xmlns:p14="http://schemas.microsoft.com/office/powerpoint/2010/main" val="30618855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0" i="0" u="none" strike="noStrike" dirty="0">
                <a:solidFill>
                  <a:srgbClr val="000000"/>
                </a:solidFill>
                <a:latin typeface="Times New Roman"/>
                <a:ea typeface="Times New Roman"/>
                <a:cs typeface="Times New Roman"/>
                <a:sym typeface="Times New Roman"/>
              </a:rPr>
              <a:t>So I'll ask you a question. </a:t>
            </a:r>
          </a:p>
          <a:p>
            <a:pPr marL="0" lvl="0" indent="0" algn="l" rtl="0">
              <a:spcBef>
                <a:spcPts val="1000"/>
              </a:spcBef>
              <a:spcAft>
                <a:spcPts val="0"/>
              </a:spcAft>
              <a:buNone/>
            </a:pPr>
            <a:r>
              <a:rPr lang="en-US" sz="1200" b="0" i="0" u="none" strike="noStrike" dirty="0">
                <a:solidFill>
                  <a:srgbClr val="000000"/>
                </a:solidFill>
                <a:latin typeface="Times New Roman"/>
                <a:ea typeface="Times New Roman"/>
                <a:cs typeface="Times New Roman"/>
                <a:sym typeface="Times New Roman"/>
              </a:rPr>
              <a:t>What is the difference between a company that generates a profit of $1 million a year and a company that loses a million dollars a year? What's the difference?</a:t>
            </a:r>
            <a:endParaRPr lang="en-US" dirty="0">
              <a:solidFill>
                <a:srgbClr val="000000"/>
              </a:solidFill>
              <a:latin typeface="Times New Roman"/>
              <a:ea typeface="Times New Roman"/>
              <a:cs typeface="Times New Roman"/>
              <a:sym typeface="Times New Roman"/>
            </a:endParaRPr>
          </a:p>
          <a:p>
            <a:pPr marL="0" lvl="0" indent="0" algn="l" rtl="0">
              <a:spcBef>
                <a:spcPts val="1000"/>
              </a:spcBef>
              <a:spcAft>
                <a:spcPts val="0"/>
              </a:spcAft>
              <a:buNone/>
            </a:pPr>
            <a:r>
              <a:rPr lang="en-US" dirty="0">
                <a:solidFill>
                  <a:srgbClr val="000000"/>
                </a:solidFill>
                <a:highlight>
                  <a:srgbClr val="FFFF00"/>
                </a:highlight>
                <a:latin typeface="Times New Roman"/>
                <a:ea typeface="Times New Roman"/>
                <a:cs typeface="Times New Roman"/>
                <a:sym typeface="Times New Roman"/>
              </a:rPr>
              <a:t>[Unintelligible response from the audience]</a:t>
            </a:r>
          </a:p>
          <a:p>
            <a:pPr marL="0" lvl="0" indent="0" algn="l" rtl="0">
              <a:spcBef>
                <a:spcPts val="1000"/>
              </a:spcBef>
              <a:spcAft>
                <a:spcPts val="0"/>
              </a:spcAft>
              <a:buNone/>
            </a:pPr>
            <a:r>
              <a:rPr lang="en-US" sz="1200" b="0" i="0" u="none" strike="noStrike" dirty="0">
                <a:solidFill>
                  <a:srgbClr val="000000"/>
                </a:solidFill>
                <a:latin typeface="Times New Roman"/>
                <a:ea typeface="Times New Roman"/>
                <a:cs typeface="Times New Roman"/>
                <a:sym typeface="Times New Roman"/>
              </a:rPr>
              <a:t>Yeah, I was waiting for the 2 million. Thank you so much.</a:t>
            </a:r>
            <a:endParaRPr lang="en-US" dirty="0">
              <a:solidFill>
                <a:srgbClr val="000000"/>
              </a:solidFill>
              <a:latin typeface="Times New Roman"/>
              <a:ea typeface="Times New Roman"/>
              <a:cs typeface="Times New Roman"/>
              <a:sym typeface="Times New Roman"/>
            </a:endParaRPr>
          </a:p>
          <a:p>
            <a:pPr marL="0" lvl="0" indent="0" algn="l" rtl="0">
              <a:spcBef>
                <a:spcPts val="1000"/>
              </a:spcBef>
              <a:spcAft>
                <a:spcPts val="1000"/>
              </a:spcAft>
              <a:buNone/>
            </a:pPr>
            <a:r>
              <a:rPr lang="en-US" sz="1200" b="0" i="0" u="none" strike="noStrike" dirty="0">
                <a:solidFill>
                  <a:srgbClr val="000000"/>
                </a:solidFill>
                <a:latin typeface="Times New Roman"/>
                <a:ea typeface="Times New Roman"/>
                <a:cs typeface="Times New Roman"/>
                <a:sym typeface="Times New Roman"/>
              </a:rPr>
              <a:t>He knows the answer. So he was just a </a:t>
            </a:r>
            <a:r>
              <a:rPr lang="en-US" sz="1200" b="0" i="1" u="none" strike="noStrike" dirty="0" err="1">
                <a:solidFill>
                  <a:srgbClr val="000000"/>
                </a:solidFill>
                <a:latin typeface="Times New Roman"/>
                <a:ea typeface="Times New Roman"/>
                <a:cs typeface="Times New Roman"/>
                <a:sym typeface="Times New Roman"/>
              </a:rPr>
              <a:t>shatul</a:t>
            </a:r>
            <a:r>
              <a:rPr lang="en-US" sz="1200" b="0" i="1" u="none" strike="noStrike" dirty="0">
                <a:solidFill>
                  <a:srgbClr val="000000"/>
                </a:solidFill>
                <a:latin typeface="Times New Roman"/>
                <a:ea typeface="Times New Roman"/>
                <a:cs typeface="Times New Roman"/>
                <a:sym typeface="Times New Roman"/>
              </a:rPr>
              <a:t> </a:t>
            </a:r>
            <a:r>
              <a:rPr lang="en-US" i="1" dirty="0">
                <a:solidFill>
                  <a:srgbClr val="000000"/>
                </a:solidFill>
                <a:latin typeface="Times New Roman"/>
                <a:ea typeface="Times New Roman"/>
                <a:cs typeface="Times New Roman"/>
                <a:sym typeface="Times New Roman"/>
              </a:rPr>
              <a:t>[plant]</a:t>
            </a:r>
            <a:r>
              <a:rPr lang="en-US" sz="1200" b="0" i="0" u="none" strike="noStrike" dirty="0">
                <a:solidFill>
                  <a:srgbClr val="000000"/>
                </a:solidFill>
                <a:latin typeface="Times New Roman"/>
                <a:ea typeface="Times New Roman"/>
                <a:cs typeface="Times New Roman"/>
                <a:sym typeface="Times New Roman"/>
              </a:rPr>
              <a:t>. </a:t>
            </a:r>
            <a:endParaRPr lang="en-US" dirty="0"/>
          </a:p>
        </p:txBody>
      </p:sp>
      <p:sp>
        <p:nvSpPr>
          <p:cNvPr id="4" name="Slide Number Placeholder 3"/>
          <p:cNvSpPr>
            <a:spLocks noGrp="1"/>
          </p:cNvSpPr>
          <p:nvPr>
            <p:ph type="sldNum" sz="quarter" idx="5"/>
          </p:nvPr>
        </p:nvSpPr>
        <p:spPr/>
        <p:txBody>
          <a:bodyPr/>
          <a:lstStyle/>
          <a:p>
            <a:fld id="{D15BB681-500F-4D70-BBF7-617634AA2AC7}" type="slidenum">
              <a:rPr lang="en-US" smtClean="0"/>
              <a:t>45</a:t>
            </a:fld>
            <a:endParaRPr lang="en-US"/>
          </a:p>
        </p:txBody>
      </p:sp>
    </p:spTree>
    <p:extLst>
      <p:ext uri="{BB962C8B-B14F-4D97-AF65-F5344CB8AC3E}">
        <p14:creationId xmlns:p14="http://schemas.microsoft.com/office/powerpoint/2010/main" val="12042208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SzPts val="1100"/>
              <a:buNone/>
            </a:pPr>
            <a:r>
              <a:rPr lang="en-US" dirty="0">
                <a:solidFill>
                  <a:srgbClr val="000000"/>
                </a:solidFill>
                <a:latin typeface="Times New Roman"/>
                <a:ea typeface="Times New Roman"/>
                <a:cs typeface="Times New Roman"/>
                <a:sym typeface="Times New Roman"/>
              </a:rPr>
              <a:t>All right. A company that loses a million dollars a year lives on borrowed time so you can calculate how long they can live. If they have $3 million in the bank, they will live for three years. When the money runs out, dead.</a:t>
            </a:r>
          </a:p>
          <a:p>
            <a:pPr marL="0" lvl="0" indent="0" algn="l" rtl="0">
              <a:spcBef>
                <a:spcPts val="1000"/>
              </a:spcBef>
              <a:spcAft>
                <a:spcPts val="0"/>
              </a:spcAft>
              <a:buSzPts val="1100"/>
              <a:buNone/>
            </a:pPr>
            <a:r>
              <a:rPr lang="en-US" dirty="0">
                <a:solidFill>
                  <a:srgbClr val="000000"/>
                </a:solidFill>
                <a:latin typeface="Times New Roman"/>
                <a:ea typeface="Times New Roman"/>
                <a:cs typeface="Times New Roman"/>
                <a:sym typeface="Times New Roman"/>
              </a:rPr>
              <a:t>A company that generates a million dollars a year lives an infinite game. It thrives and grows. </a:t>
            </a:r>
          </a:p>
          <a:p>
            <a:pPr marL="0" lvl="0" indent="0" algn="l" rtl="0">
              <a:spcBef>
                <a:spcPts val="1000"/>
              </a:spcBef>
              <a:spcAft>
                <a:spcPts val="0"/>
              </a:spcAft>
              <a:buSzPts val="1100"/>
              <a:buNone/>
            </a:pPr>
            <a:r>
              <a:rPr lang="en-US" dirty="0">
                <a:solidFill>
                  <a:srgbClr val="000000"/>
                </a:solidFill>
                <a:latin typeface="Times New Roman"/>
                <a:ea typeface="Times New Roman"/>
                <a:cs typeface="Times New Roman"/>
                <a:sym typeface="Times New Roman"/>
              </a:rPr>
              <a:t>Now, you understand how I connect the infinite game with money.</a:t>
            </a:r>
          </a:p>
          <a:p>
            <a:pPr marL="0" lvl="0" indent="0" algn="l" rtl="0">
              <a:spcBef>
                <a:spcPts val="1000"/>
              </a:spcBef>
              <a:spcAft>
                <a:spcPts val="0"/>
              </a:spcAft>
              <a:buSzPts val="1100"/>
              <a:buNone/>
            </a:pPr>
            <a:r>
              <a:rPr lang="en-US" dirty="0">
                <a:solidFill>
                  <a:srgbClr val="000000"/>
                </a:solidFill>
                <a:latin typeface="Times New Roman"/>
                <a:ea typeface="Times New Roman"/>
                <a:cs typeface="Times New Roman"/>
                <a:sym typeface="Times New Roman"/>
              </a:rPr>
              <a:t>If you make money every day—I used to joke at Zoom and say, ‘If you make money every day, you are profitable by the end of the year.’ So obviously, you want to make money all the time. </a:t>
            </a:r>
          </a:p>
          <a:p>
            <a:pPr marL="0" lvl="0" indent="0" algn="l" rtl="0">
              <a:spcBef>
                <a:spcPts val="1000"/>
              </a:spcBef>
              <a:spcAft>
                <a:spcPts val="0"/>
              </a:spcAft>
              <a:buSzPts val="1100"/>
              <a:buNone/>
            </a:pPr>
            <a:r>
              <a:rPr lang="en-US" dirty="0">
                <a:solidFill>
                  <a:srgbClr val="000000"/>
                </a:solidFill>
                <a:highlight>
                  <a:srgbClr val="FFFF00"/>
                </a:highlight>
                <a:latin typeface="Times New Roman"/>
                <a:ea typeface="Times New Roman"/>
                <a:cs typeface="Times New Roman"/>
                <a:sym typeface="Times New Roman"/>
              </a:rPr>
              <a:t>[Unintelligible comment from the audience]</a:t>
            </a:r>
          </a:p>
          <a:p>
            <a:pPr marL="0" lvl="0" indent="0" algn="l" rtl="0">
              <a:spcBef>
                <a:spcPts val="1000"/>
              </a:spcBef>
              <a:spcAft>
                <a:spcPts val="0"/>
              </a:spcAft>
              <a:buSzPts val="1100"/>
              <a:buNone/>
            </a:pPr>
            <a:r>
              <a:rPr lang="en-US" dirty="0">
                <a:solidFill>
                  <a:srgbClr val="000000"/>
                </a:solidFill>
                <a:latin typeface="Times New Roman"/>
                <a:ea typeface="Times New Roman"/>
                <a:cs typeface="Times New Roman"/>
                <a:sym typeface="Times New Roman"/>
              </a:rPr>
              <a:t>It is. It is. But unfortunately, it gets there after it exhausted all of its resources, and everybody is tired, and they kind of lack of morale. But, yes, you are right. And I’ve seen walking </a:t>
            </a:r>
            <a:r>
              <a:rPr lang="en-US" dirty="0" err="1">
                <a:solidFill>
                  <a:srgbClr val="000000"/>
                </a:solidFill>
                <a:latin typeface="Times New Roman"/>
                <a:ea typeface="Times New Roman"/>
                <a:cs typeface="Times New Roman"/>
                <a:sym typeface="Times New Roman"/>
              </a:rPr>
              <a:t>deads</a:t>
            </a:r>
            <a:r>
              <a:rPr lang="en-US" dirty="0">
                <a:solidFill>
                  <a:srgbClr val="000000"/>
                </a:solidFill>
                <a:latin typeface="Times New Roman"/>
                <a:ea typeface="Times New Roman"/>
                <a:cs typeface="Times New Roman"/>
                <a:sym typeface="Times New Roman"/>
              </a:rPr>
              <a:t> that got out of it—usually when a new person comes in and revitalized the company. But yes, yes. </a:t>
            </a:r>
          </a:p>
          <a:p>
            <a:pPr marL="0" lvl="0" indent="0" algn="l" rtl="0">
              <a:spcBef>
                <a:spcPts val="1000"/>
              </a:spcBef>
              <a:spcAft>
                <a:spcPts val="0"/>
              </a:spcAft>
              <a:buSzPts val="1100"/>
              <a:buNone/>
            </a:pPr>
            <a:r>
              <a:rPr lang="en-US" dirty="0">
                <a:solidFill>
                  <a:srgbClr val="000000"/>
                </a:solidFill>
                <a:latin typeface="Times New Roman"/>
                <a:ea typeface="Times New Roman"/>
                <a:cs typeface="Times New Roman"/>
                <a:sym typeface="Times New Roman"/>
              </a:rPr>
              <a:t>Remember, I say from a VC perspective, it’s a walking dead. From the company perspective, they’re not walking dead. You know, they get a salary, they do well, they have parties. Nothing happening. </a:t>
            </a:r>
          </a:p>
          <a:p>
            <a:pPr marL="0" lvl="0" indent="0" algn="l" rtl="0">
              <a:spcBef>
                <a:spcPts val="1000"/>
              </a:spcBef>
              <a:spcAft>
                <a:spcPts val="0"/>
              </a:spcAft>
              <a:buSzPts val="1100"/>
              <a:buNone/>
            </a:pPr>
            <a:r>
              <a:rPr lang="en-US" dirty="0">
                <a:solidFill>
                  <a:srgbClr val="000000"/>
                </a:solidFill>
                <a:latin typeface="Times New Roman"/>
                <a:ea typeface="Times New Roman"/>
                <a:cs typeface="Times New Roman"/>
                <a:sym typeface="Times New Roman"/>
              </a:rPr>
              <a:t>A company that generates a million dollars a year, first of all, has figured out a successful business model. You don’t generate cash month after month and year after year unless you figure out something that works </a:t>
            </a:r>
            <a:r>
              <a:rPr lang="en-US" b="1" dirty="0">
                <a:solidFill>
                  <a:srgbClr val="000000"/>
                </a:solidFill>
                <a:latin typeface="Times New Roman"/>
                <a:ea typeface="Times New Roman"/>
                <a:cs typeface="Times New Roman"/>
                <a:sym typeface="Times New Roman"/>
              </a:rPr>
              <a:t>consistently</a:t>
            </a:r>
            <a:r>
              <a:rPr lang="en-US" dirty="0">
                <a:solidFill>
                  <a:srgbClr val="000000"/>
                </a:solidFill>
                <a:latin typeface="Times New Roman"/>
                <a:ea typeface="Times New Roman"/>
                <a:cs typeface="Times New Roman"/>
                <a:sym typeface="Times New Roman"/>
              </a:rPr>
              <a:t>. And that’s not simple.</a:t>
            </a:r>
          </a:p>
          <a:p>
            <a:pPr marL="0" lvl="0" indent="0" algn="l" rtl="0">
              <a:spcBef>
                <a:spcPts val="1000"/>
              </a:spcBef>
              <a:spcAft>
                <a:spcPts val="0"/>
              </a:spcAft>
              <a:buSzPts val="1100"/>
              <a:buNone/>
            </a:pPr>
            <a:r>
              <a:rPr lang="en-US" dirty="0">
                <a:solidFill>
                  <a:srgbClr val="000000"/>
                </a:solidFill>
                <a:latin typeface="Times New Roman"/>
                <a:ea typeface="Times New Roman"/>
                <a:cs typeface="Times New Roman"/>
                <a:sym typeface="Times New Roman"/>
              </a:rPr>
              <a:t>So, the sign that you figured out something is that you start generating cash consistently and continuously. </a:t>
            </a:r>
            <a:r>
              <a:rPr lang="en-US" b="1" dirty="0">
                <a:solidFill>
                  <a:srgbClr val="000000"/>
                </a:solidFill>
                <a:latin typeface="Times New Roman"/>
                <a:ea typeface="Times New Roman"/>
                <a:cs typeface="Times New Roman"/>
                <a:sym typeface="Times New Roman"/>
              </a:rPr>
              <a:t>You figured out a business model that works.</a:t>
            </a:r>
            <a:r>
              <a:rPr lang="en-US" dirty="0">
                <a:solidFill>
                  <a:srgbClr val="000000"/>
                </a:solidFill>
                <a:latin typeface="Times New Roman"/>
                <a:ea typeface="Times New Roman"/>
                <a:cs typeface="Times New Roman"/>
                <a:sym typeface="Times New Roman"/>
              </a:rPr>
              <a:t> And as I described before, business models are fairly complex. </a:t>
            </a:r>
          </a:p>
          <a:p>
            <a:pPr marL="0" lvl="0" indent="0" algn="l" rtl="0">
              <a:spcBef>
                <a:spcPts val="1000"/>
              </a:spcBef>
              <a:spcAft>
                <a:spcPts val="0"/>
              </a:spcAft>
              <a:buSzPts val="1100"/>
              <a:buNone/>
            </a:pPr>
            <a:r>
              <a:rPr lang="en-US" dirty="0">
                <a:solidFill>
                  <a:srgbClr val="000000"/>
                </a:solidFill>
                <a:latin typeface="Times New Roman"/>
                <a:ea typeface="Times New Roman"/>
                <a:cs typeface="Times New Roman"/>
                <a:sym typeface="Times New Roman"/>
              </a:rPr>
              <a:t>You have time and resources to pursue the worthy purpose. You remember I talked about the infinite game, right? If you have more money, you can rent offices like that; they look nice, and you can start investing in new ideas and new things you want to do—and you have independence to do whatever they need to do.</a:t>
            </a:r>
          </a:p>
          <a:p>
            <a:pPr marL="0" lvl="0" indent="0" algn="l" rtl="0">
              <a:spcBef>
                <a:spcPts val="1000"/>
              </a:spcBef>
              <a:spcAft>
                <a:spcPts val="0"/>
              </a:spcAft>
              <a:buSzPts val="1100"/>
              <a:buNone/>
            </a:pPr>
            <a:r>
              <a:rPr lang="en-US" dirty="0">
                <a:solidFill>
                  <a:srgbClr val="000000"/>
                </a:solidFill>
                <a:latin typeface="Times New Roman"/>
                <a:ea typeface="Times New Roman"/>
                <a:cs typeface="Times New Roman"/>
                <a:sym typeface="Times New Roman"/>
              </a:rPr>
              <a:t>I don’t know how many of you were in a company that needs to raise money all the time, but people who give you money have requirements and they feel they can dictate what you can do or not do. And many, many times, new investors try to push you in directions that you don’t believe are the right directions. But you have no choice. You need the money. </a:t>
            </a:r>
          </a:p>
          <a:p>
            <a:pPr marL="0" lvl="0" indent="0" algn="l" rtl="0">
              <a:spcBef>
                <a:spcPts val="1000"/>
              </a:spcBef>
              <a:spcAft>
                <a:spcPts val="0"/>
              </a:spcAft>
              <a:buSzPts val="1100"/>
              <a:buNone/>
            </a:pPr>
            <a:r>
              <a:rPr lang="en-US" dirty="0">
                <a:solidFill>
                  <a:srgbClr val="000000"/>
                </a:solidFill>
                <a:latin typeface="Times New Roman"/>
                <a:ea typeface="Times New Roman"/>
                <a:cs typeface="Times New Roman"/>
                <a:sym typeface="Times New Roman"/>
              </a:rPr>
              <a:t>So, being profitable on your own makes you independent. When people ask me, ‘Why are you so keen on making money?’ </a:t>
            </a:r>
          </a:p>
          <a:p>
            <a:pPr marL="0" lvl="0" indent="0" algn="l" rtl="0">
              <a:spcBef>
                <a:spcPts val="1000"/>
              </a:spcBef>
              <a:spcAft>
                <a:spcPts val="0"/>
              </a:spcAft>
              <a:buSzPts val="1100"/>
              <a:buNone/>
            </a:pPr>
            <a:r>
              <a:rPr lang="en-US" dirty="0">
                <a:solidFill>
                  <a:srgbClr val="000000"/>
                </a:solidFill>
                <a:latin typeface="Times New Roman"/>
                <a:ea typeface="Times New Roman"/>
                <a:cs typeface="Times New Roman"/>
                <a:sym typeface="Times New Roman"/>
              </a:rPr>
              <a:t>My answer was not, ‘I want to be rich.’ It was, ‘Freedom. I am the boss. I can do whatever I want.’ </a:t>
            </a:r>
          </a:p>
          <a:p>
            <a:pPr marL="0" lvl="0" indent="0" algn="l" rtl="0">
              <a:spcBef>
                <a:spcPts val="1000"/>
              </a:spcBef>
              <a:spcAft>
                <a:spcPts val="0"/>
              </a:spcAft>
              <a:buSzPts val="1100"/>
              <a:buNone/>
            </a:pPr>
            <a:r>
              <a:rPr lang="en-US" dirty="0">
                <a:solidFill>
                  <a:srgbClr val="000000"/>
                </a:solidFill>
                <a:latin typeface="Times New Roman"/>
                <a:ea typeface="Times New Roman"/>
                <a:cs typeface="Times New Roman"/>
                <a:sym typeface="Times New Roman"/>
              </a:rPr>
              <a:t>So, I was making money at </a:t>
            </a:r>
            <a:r>
              <a:rPr lang="en-US" dirty="0" err="1">
                <a:solidFill>
                  <a:srgbClr val="000000"/>
                </a:solidFill>
                <a:latin typeface="Times New Roman"/>
                <a:ea typeface="Times New Roman"/>
                <a:cs typeface="Times New Roman"/>
                <a:sym typeface="Times New Roman"/>
              </a:rPr>
              <a:t>CardScan</a:t>
            </a:r>
            <a:r>
              <a:rPr lang="en-US" dirty="0">
                <a:solidFill>
                  <a:srgbClr val="000000"/>
                </a:solidFill>
                <a:latin typeface="Times New Roman"/>
                <a:ea typeface="Times New Roman"/>
                <a:cs typeface="Times New Roman"/>
                <a:sym typeface="Times New Roman"/>
              </a:rPr>
              <a:t>, and I wanted to create ZoomInfo, and the investors said, ‘Why do you want to do that?’ </a:t>
            </a:r>
          </a:p>
          <a:p>
            <a:pPr marL="0" lvl="0" indent="0" algn="l" rtl="0">
              <a:spcBef>
                <a:spcPts val="1000"/>
              </a:spcBef>
              <a:spcAft>
                <a:spcPts val="0"/>
              </a:spcAft>
              <a:buSzPts val="1100"/>
              <a:buNone/>
            </a:pPr>
            <a:r>
              <a:rPr lang="en-US" dirty="0">
                <a:solidFill>
                  <a:srgbClr val="000000"/>
                </a:solidFill>
                <a:latin typeface="Times New Roman"/>
                <a:ea typeface="Times New Roman"/>
                <a:cs typeface="Times New Roman"/>
                <a:sym typeface="Times New Roman"/>
              </a:rPr>
              <a:t>I said, ‘Because it’s cool.’ </a:t>
            </a:r>
          </a:p>
          <a:p>
            <a:pPr marL="0" lvl="0" indent="0" algn="l" rtl="0">
              <a:spcBef>
                <a:spcPts val="1000"/>
              </a:spcBef>
              <a:spcAft>
                <a:spcPts val="0"/>
              </a:spcAft>
              <a:buSzPts val="1100"/>
              <a:buNone/>
            </a:pPr>
            <a:r>
              <a:rPr lang="en-US" dirty="0">
                <a:solidFill>
                  <a:srgbClr val="000000"/>
                </a:solidFill>
                <a:latin typeface="Times New Roman"/>
                <a:ea typeface="Times New Roman"/>
                <a:cs typeface="Times New Roman"/>
                <a:sym typeface="Times New Roman"/>
              </a:rPr>
              <a:t>And he said, ‘You’re nuts. We are against it.’ </a:t>
            </a:r>
          </a:p>
          <a:p>
            <a:pPr marL="0" lvl="0" indent="0" algn="l" rtl="0">
              <a:spcBef>
                <a:spcPts val="1000"/>
              </a:spcBef>
              <a:spcAft>
                <a:spcPts val="0"/>
              </a:spcAft>
              <a:buSzPts val="1100"/>
              <a:buNone/>
            </a:pPr>
            <a:r>
              <a:rPr lang="en-US" dirty="0">
                <a:solidFill>
                  <a:srgbClr val="000000"/>
                </a:solidFill>
                <a:latin typeface="Times New Roman"/>
                <a:ea typeface="Times New Roman"/>
                <a:cs typeface="Times New Roman"/>
                <a:sym typeface="Times New Roman"/>
              </a:rPr>
              <a:t>I said, ‘Okay,’ and I did it. </a:t>
            </a:r>
          </a:p>
          <a:p>
            <a:pPr marL="0" lvl="0" indent="0" algn="l" rtl="0">
              <a:spcBef>
                <a:spcPts val="1000"/>
              </a:spcBef>
              <a:spcAft>
                <a:spcPts val="0"/>
              </a:spcAft>
              <a:buSzPts val="1100"/>
              <a:buNone/>
            </a:pPr>
            <a:r>
              <a:rPr lang="en-US" dirty="0">
                <a:solidFill>
                  <a:srgbClr val="000000"/>
                </a:solidFill>
                <a:latin typeface="Times New Roman"/>
                <a:ea typeface="Times New Roman"/>
                <a:cs typeface="Times New Roman"/>
                <a:sym typeface="Times New Roman"/>
              </a:rPr>
              <a:t>Why? </a:t>
            </a:r>
          </a:p>
          <a:p>
            <a:pPr marL="0" lvl="0" indent="0" algn="l" rtl="0">
              <a:spcBef>
                <a:spcPts val="1000"/>
              </a:spcBef>
              <a:spcAft>
                <a:spcPts val="0"/>
              </a:spcAft>
              <a:buSzPts val="1100"/>
              <a:buNone/>
            </a:pPr>
            <a:r>
              <a:rPr lang="en-US" dirty="0">
                <a:solidFill>
                  <a:srgbClr val="000000"/>
                </a:solidFill>
                <a:latin typeface="Times New Roman"/>
                <a:ea typeface="Times New Roman"/>
                <a:cs typeface="Times New Roman"/>
                <a:sym typeface="Times New Roman"/>
              </a:rPr>
              <a:t>Because investors have money over you only at the time when you need to raise money, if you don’t need to raise money, they have zero ability—regardless of what’s written in the bylaws and everything and the board and all of that stuff. The real power people have on you is when you need to beg. </a:t>
            </a:r>
          </a:p>
          <a:p>
            <a:pPr marL="0" lvl="0" indent="0" algn="l" rtl="0">
              <a:spcBef>
                <a:spcPts val="1000"/>
              </a:spcBef>
              <a:spcAft>
                <a:spcPts val="1000"/>
              </a:spcAft>
              <a:buSzPts val="1100"/>
              <a:buNone/>
            </a:pPr>
            <a:r>
              <a:rPr lang="en-US" dirty="0">
                <a:solidFill>
                  <a:srgbClr val="000000"/>
                </a:solidFill>
                <a:latin typeface="Times New Roman"/>
                <a:ea typeface="Times New Roman"/>
                <a:cs typeface="Times New Roman"/>
                <a:sym typeface="Times New Roman"/>
              </a:rPr>
              <a:t>You know, some people know—these are the people who’ve been there—some people still don’t know what I’m talking about. They will, right?</a:t>
            </a:r>
          </a:p>
        </p:txBody>
      </p:sp>
      <p:sp>
        <p:nvSpPr>
          <p:cNvPr id="4" name="Slide Number Placeholder 3"/>
          <p:cNvSpPr>
            <a:spLocks noGrp="1"/>
          </p:cNvSpPr>
          <p:nvPr>
            <p:ph type="sldNum" sz="quarter" idx="5"/>
          </p:nvPr>
        </p:nvSpPr>
        <p:spPr/>
        <p:txBody>
          <a:bodyPr/>
          <a:lstStyle/>
          <a:p>
            <a:fld id="{7C27C420-0933-4FF8-972B-334922133F57}" type="slidenum">
              <a:rPr lang="en-US" smtClean="0"/>
              <a:t>46</a:t>
            </a:fld>
            <a:endParaRPr lang="en-US"/>
          </a:p>
        </p:txBody>
      </p:sp>
    </p:spTree>
    <p:extLst>
      <p:ext uri="{BB962C8B-B14F-4D97-AF65-F5344CB8AC3E}">
        <p14:creationId xmlns:p14="http://schemas.microsoft.com/office/powerpoint/2010/main" val="18611689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Okay. So this changing company objective will change </a:t>
            </a:r>
            <a:r>
              <a:rPr lang="en-US" sz="1800" b="1" dirty="0">
                <a:solidFill>
                  <a:srgbClr val="000000"/>
                </a:solidFill>
                <a:latin typeface="Times New Roman"/>
                <a:ea typeface="Times New Roman"/>
                <a:cs typeface="Times New Roman"/>
                <a:sym typeface="Times New Roman"/>
              </a:rPr>
              <a:t>everything</a:t>
            </a:r>
            <a:r>
              <a:rPr lang="en-US" sz="1800" dirty="0">
                <a:solidFill>
                  <a:srgbClr val="000000"/>
                </a:solidFill>
                <a:latin typeface="Times New Roman"/>
                <a:ea typeface="Times New Roman"/>
                <a:cs typeface="Times New Roman"/>
                <a:sym typeface="Times New Roman"/>
              </a:rPr>
              <a:t> you do. And that is basically what I’m teaching in the entire course—is how to look at all of the decisions you have to make through the lens and the perspective of becoming profitable.</a:t>
            </a:r>
          </a:p>
          <a:p>
            <a:pPr marL="0" lvl="0" indent="0" algn="l" rtl="0">
              <a:spcBef>
                <a:spcPts val="1000"/>
              </a:spcBef>
              <a:spcAft>
                <a:spcPts val="0"/>
              </a:spcAft>
              <a:buSzPts val="1100"/>
              <a:buNone/>
            </a:pPr>
            <a:r>
              <a:rPr lang="en-US" sz="1800" b="1" dirty="0">
                <a:solidFill>
                  <a:srgbClr val="000000"/>
                </a:solidFill>
                <a:latin typeface="Times New Roman"/>
                <a:ea typeface="Times New Roman"/>
                <a:cs typeface="Times New Roman"/>
                <a:sym typeface="Times New Roman"/>
              </a:rPr>
              <a:t>So the team you build:</a:t>
            </a:r>
            <a:endParaRPr lang="en-US" sz="1800" dirty="0">
              <a:solidFill>
                <a:srgbClr val="000000"/>
              </a:solidFill>
              <a:latin typeface="Times New Roman"/>
              <a:ea typeface="Times New Roman"/>
              <a:cs typeface="Times New Roman"/>
              <a:sym typeface="Times New Roman"/>
            </a:endParaRP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Remember all the Parkinson Law and the Peters Law and all of that stuff? This is the most important thing you’re going to do. And you don’t need to show to investors that, you know, ‘Okay, I have the full team,’ blah, blah, blah, blah. You really need to think very carefully—who do you need to hire, and what is it worth for you? </a:t>
            </a:r>
          </a:p>
          <a:p>
            <a:pPr marL="0" lvl="0" indent="0" algn="l" rtl="0">
              <a:spcBef>
                <a:spcPts val="1000"/>
              </a:spcBef>
              <a:spcAft>
                <a:spcPts val="0"/>
              </a:spcAft>
              <a:buClr>
                <a:schemeClr val="dk1"/>
              </a:buClr>
              <a:buSzPts val="1100"/>
              <a:buFont typeface="Arial"/>
              <a:buNone/>
            </a:pPr>
            <a:r>
              <a:rPr lang="en-US" sz="1800" b="1" dirty="0">
                <a:solidFill>
                  <a:srgbClr val="000000"/>
                </a:solidFill>
                <a:latin typeface="Times New Roman"/>
                <a:ea typeface="Times New Roman"/>
                <a:cs typeface="Times New Roman"/>
                <a:sym typeface="Times New Roman"/>
              </a:rPr>
              <a:t>The markets you target</a:t>
            </a:r>
            <a:r>
              <a:rPr lang="en-US" sz="1800" dirty="0">
                <a:solidFill>
                  <a:srgbClr val="000000"/>
                </a:solidFill>
                <a:latin typeface="Times New Roman"/>
                <a:ea typeface="Times New Roman"/>
                <a:cs typeface="Times New Roman"/>
                <a:sym typeface="Times New Roman"/>
              </a:rPr>
              <a: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Do you really want to go after a huge market, or you want to have a much smaller—still, big enough to make you profitable—but a much smaller slice of a big market that is easier for you to penetrate? And I will explain when we come to branding—how do you choose that. </a:t>
            </a:r>
          </a:p>
          <a:p>
            <a:pPr marL="0" lvl="0" indent="0" algn="l" rtl="0">
              <a:spcBef>
                <a:spcPts val="1000"/>
              </a:spcBef>
              <a:spcAft>
                <a:spcPts val="0"/>
              </a:spcAft>
              <a:buClr>
                <a:schemeClr val="dk1"/>
              </a:buClr>
              <a:buSzPts val="1100"/>
              <a:buFont typeface="Arial"/>
              <a:buNone/>
            </a:pPr>
            <a:r>
              <a:rPr lang="en-US" sz="1800" b="1" dirty="0">
                <a:solidFill>
                  <a:srgbClr val="000000"/>
                </a:solidFill>
                <a:latin typeface="Times New Roman"/>
                <a:ea typeface="Times New Roman"/>
                <a:cs typeface="Times New Roman"/>
                <a:sym typeface="Times New Roman"/>
              </a:rPr>
              <a:t>The sequence of activities:</a:t>
            </a:r>
            <a:r>
              <a:rPr lang="en-US" sz="1800" dirty="0">
                <a:solidFill>
                  <a:srgbClr val="000000"/>
                </a:solidFill>
                <a:latin typeface="Times New Roman"/>
                <a:ea typeface="Times New Roman"/>
                <a:cs typeface="Times New Roman"/>
                <a:sym typeface="Times New Roman"/>
              </a:rPr>
              <a: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When you put the expenses on the timeline, a person that you hire is a fixed expense forever. I will repeat it again and again. A person you hire is a fixed expense forever.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Why?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You cannot fire them without having some real issues, and you cannot fire and hire, fire and hire. So you hire a person, that person stay there. So you have to be really, really careful about what roles and what people you want to add to your team, and when.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There are ways of getting really good people not on your payroll. Or, really good people at a much lower salary than otherwise because you give them something else. Like, it used to be freedom to work at any hour they want, freedom to work from home.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This, after the Corona, became much standard, but before that, I used it a lot to get very, very talented people—usually women with little children that, you know, if you get a call from the kindergarten, ‘Hey, your kid is sick,’ she drops everything and she goes. For me, it was okay, you know, ‘Fine, go home.’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But it was a huge benefit for the people to do that. So, at the time, that was a good thing.</a:t>
            </a:r>
          </a:p>
          <a:p>
            <a:pPr marL="0" lvl="0" indent="0" algn="l" rtl="0">
              <a:spcBef>
                <a:spcPts val="1000"/>
              </a:spcBef>
              <a:spcAft>
                <a:spcPts val="0"/>
              </a:spcAft>
              <a:buClr>
                <a:schemeClr val="dk1"/>
              </a:buClr>
              <a:buSzPts val="1100"/>
              <a:buFont typeface="Arial"/>
              <a:buNone/>
            </a:pPr>
            <a:r>
              <a:rPr lang="en-US" sz="1800" dirty="0">
                <a:solidFill>
                  <a:srgbClr val="000000"/>
                </a:solidFill>
                <a:highlight>
                  <a:srgbClr val="FFFF00"/>
                </a:highlight>
                <a:latin typeface="Times New Roman"/>
                <a:ea typeface="Times New Roman"/>
                <a:cs typeface="Times New Roman"/>
                <a:sym typeface="Times New Roman"/>
              </a:rPr>
              <a:t>[Unintelligible question from the audience]</a:t>
            </a:r>
          </a:p>
          <a:p>
            <a:pPr marL="0" lvl="0" indent="0" algn="l" rtl="0">
              <a:spcBef>
                <a:spcPts val="1000"/>
              </a:spcBef>
              <a:spcAft>
                <a:spcPts val="0"/>
              </a:spcAft>
              <a:buSzPts val="1100"/>
              <a:buNone/>
            </a:pPr>
            <a:r>
              <a:rPr lang="en-US" sz="1800" dirty="0">
                <a:solidFill>
                  <a:srgbClr val="000000"/>
                </a:solidFill>
                <a:latin typeface="Times New Roman"/>
                <a:ea typeface="Times New Roman"/>
                <a:cs typeface="Times New Roman"/>
                <a:sym typeface="Times New Roman"/>
              </a:rPr>
              <a:t>Oh, yeah, it doesn’t matter. Yeah. I don’t—you know, I’m really gender blind. I don’t really look at that. But I do look at—people want to balance salary with interest at work and with their life. Okay?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And sometimes you get really, really good people because you give them something very interesting to work; some other times you give them the flexibility to do things that they want. As I said, people who measure their performance; I want people who are results-oriented. So these kind of people—men or women, doesn’t matter—will work at home because they want to accomplish something today. So I don’t have to go and check hours. </a:t>
            </a:r>
          </a:p>
          <a:p>
            <a:pPr marL="0" lvl="0" indent="0" algn="l" rtl="0">
              <a:spcBef>
                <a:spcPts val="1000"/>
              </a:spcBef>
              <a:spcAft>
                <a:spcPts val="0"/>
              </a:spcAft>
              <a:buSzPts val="1100"/>
              <a:buNone/>
            </a:pPr>
            <a:r>
              <a:rPr lang="en-US" sz="1800" dirty="0">
                <a:solidFill>
                  <a:srgbClr val="000000"/>
                </a:solidFill>
                <a:latin typeface="Times New Roman"/>
                <a:ea typeface="Times New Roman"/>
                <a:cs typeface="Times New Roman"/>
                <a:sym typeface="Times New Roman"/>
              </a:rPr>
              <a:t>So we talked about the </a:t>
            </a:r>
            <a:r>
              <a:rPr lang="en-US" sz="1800" b="1" dirty="0">
                <a:solidFill>
                  <a:srgbClr val="000000"/>
                </a:solidFill>
                <a:latin typeface="Times New Roman"/>
                <a:ea typeface="Times New Roman"/>
                <a:cs typeface="Times New Roman"/>
                <a:sym typeface="Times New Roman"/>
              </a:rPr>
              <a:t>sequence of activities</a:t>
            </a:r>
            <a:r>
              <a:rPr lang="en-US" sz="1800" dirty="0">
                <a:solidFill>
                  <a:srgbClr val="000000"/>
                </a:solidFill>
                <a:latin typeface="Times New Roman"/>
                <a:ea typeface="Times New Roman"/>
                <a:cs typeface="Times New Roman"/>
                <a:sym typeface="Times New Roman"/>
              </a:rPr>
              <a: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Basically, what I say: </a:t>
            </a:r>
            <a:r>
              <a:rPr lang="en-US" sz="1800" b="1" dirty="0">
                <a:solidFill>
                  <a:srgbClr val="000000"/>
                </a:solidFill>
                <a:latin typeface="Times New Roman"/>
                <a:ea typeface="Times New Roman"/>
                <a:cs typeface="Times New Roman"/>
                <a:sym typeface="Times New Roman"/>
              </a:rPr>
              <a:t>focus first, not just on branding, but on anything that will tell you’re going in the right direction</a:t>
            </a:r>
            <a:r>
              <a:rPr lang="en-US" sz="1800" dirty="0">
                <a:solidFill>
                  <a:srgbClr val="000000"/>
                </a:solidFill>
                <a:latin typeface="Times New Roman"/>
                <a:ea typeface="Times New Roman"/>
                <a:cs typeface="Times New Roman"/>
                <a:sym typeface="Times New Roman"/>
              </a:rPr>
              <a:t>. If you heard many times, ‘Oh, the company had to do—’ how do you call it when they shift direction? Pivot. Pivot, right, sorry.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And you think to yourself, ‘Wow, they have 50 people, they have huge expense month after month, and now they do a pivot? Only now they realize that people are not willing to pay for it?’</a:t>
            </a:r>
          </a:p>
          <a:p>
            <a:pPr marL="0" lvl="0" indent="0" algn="l" rtl="0">
              <a:spcBef>
                <a:spcPts val="1000"/>
              </a:spcBef>
              <a:spcAft>
                <a:spcPts val="0"/>
              </a:spcAft>
              <a:buClr>
                <a:schemeClr val="dk1"/>
              </a:buClr>
              <a:buSzPts val="1100"/>
              <a:buFont typeface="Arial"/>
              <a:buNone/>
            </a:pPr>
            <a:r>
              <a:rPr lang="en-US" sz="1800" dirty="0">
                <a:solidFill>
                  <a:srgbClr val="000000"/>
                </a:solidFill>
                <a:highlight>
                  <a:srgbClr val="FFFF00"/>
                </a:highlight>
                <a:latin typeface="Times New Roman"/>
                <a:ea typeface="Times New Roman"/>
                <a:cs typeface="Times New Roman"/>
                <a:sym typeface="Times New Roman"/>
              </a:rPr>
              <a:t>Can they do the pivot early on? You know how many times I pivoted </a:t>
            </a:r>
            <a:r>
              <a:rPr lang="en-US" sz="1800" dirty="0" err="1">
                <a:solidFill>
                  <a:srgbClr val="000000"/>
                </a:solidFill>
                <a:highlight>
                  <a:srgbClr val="FFFF00"/>
                </a:highlight>
                <a:latin typeface="Times New Roman"/>
                <a:ea typeface="Times New Roman"/>
                <a:cs typeface="Times New Roman"/>
                <a:sym typeface="Times New Roman"/>
              </a:rPr>
              <a:t>SmartUp</a:t>
            </a:r>
            <a:r>
              <a:rPr lang="en-US" sz="1800" dirty="0">
                <a:solidFill>
                  <a:srgbClr val="000000"/>
                </a:solidFill>
                <a:highlight>
                  <a:srgbClr val="FFFF00"/>
                </a:highlight>
                <a:latin typeface="Times New Roman"/>
                <a:ea typeface="Times New Roman"/>
                <a:cs typeface="Times New Roman"/>
                <a:sym typeface="Times New Roman"/>
              </a:rPr>
              <a:t> Academy? This is one of the pivots. Because you, all the time, have to figure out what works and what doesn’t before you have 20 people or 50. </a:t>
            </a:r>
          </a:p>
          <a:p>
            <a:pPr marL="0" lvl="0" indent="0" algn="l" rtl="0">
              <a:spcBef>
                <a:spcPts val="1000"/>
              </a:spcBef>
              <a:spcAft>
                <a:spcPts val="0"/>
              </a:spcAft>
              <a:buClr>
                <a:schemeClr val="dk1"/>
              </a:buClr>
              <a:buSzPts val="1100"/>
              <a:buFont typeface="Arial"/>
              <a:buNone/>
            </a:pPr>
            <a:r>
              <a:rPr lang="en-US" sz="1800" dirty="0">
                <a:solidFill>
                  <a:srgbClr val="000000"/>
                </a:solidFill>
                <a:highlight>
                  <a:srgbClr val="FFFF00"/>
                </a:highlight>
                <a:latin typeface="Times New Roman"/>
                <a:ea typeface="Times New Roman"/>
                <a:cs typeface="Times New Roman"/>
                <a:sym typeface="Times New Roman"/>
              </a:rPr>
              <a:t>So the </a:t>
            </a:r>
            <a:r>
              <a:rPr lang="en-US" sz="1800" b="1" dirty="0">
                <a:solidFill>
                  <a:srgbClr val="000000"/>
                </a:solidFill>
                <a:highlight>
                  <a:srgbClr val="FFFF00"/>
                </a:highlight>
                <a:latin typeface="Times New Roman"/>
                <a:ea typeface="Times New Roman"/>
                <a:cs typeface="Times New Roman"/>
                <a:sym typeface="Times New Roman"/>
              </a:rPr>
              <a:t>product you develop</a:t>
            </a:r>
            <a:r>
              <a:rPr lang="en-US" sz="1800" dirty="0">
                <a:solidFill>
                  <a:srgbClr val="000000"/>
                </a:solidFill>
                <a:highlight>
                  <a:srgbClr val="FFFF00"/>
                </a:highlight>
                <a:latin typeface="Times New Roman"/>
                <a:ea typeface="Times New Roman"/>
                <a:cs typeface="Times New Roman"/>
                <a:sym typeface="Times New Roman"/>
              </a:rPr>
              <a:t>—again, very, very seldom people think ‘What’s simple but brings value?’</a:t>
            </a:r>
            <a:r>
              <a:rPr lang="en-US" sz="1800" dirty="0">
                <a:solidFill>
                  <a:srgbClr val="000000"/>
                </a:solidFill>
                <a:latin typeface="Times New Roman"/>
                <a:ea typeface="Times New Roman"/>
                <a:cs typeface="Times New Roman"/>
                <a:sym typeface="Times New Roman"/>
              </a:rPr>
              <a:t> They usually think about, ‘What can I do that is totally disruptive? It’s going to change the whole market. It’s going to be great.’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Disruptive is difficult to sell. Most people have simple problems. Give you my—the example I like to give. Look at every industry: hotels, manufacturing, retail, you name it, they all have a back office with paper. Somehow, at the end of the day, there is a piece of paper, or lots of pieces of paper, that somebody needs to put into a computer, look at them, verify them, whatever it is. Paper.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Nowadays, some companies have a lot of paper, other companies, less paper. But with the new technologies of ChatGPT and others, you can do miracles on the most mundane activities in a company. But most people look for, you know, ‘Oh, I’m putting AI and Machine Learning and you name it,’ and I’m like, ‘Just take the piece of paper, get into the computer, and that’s about it.’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My recommendation is </a:t>
            </a:r>
            <a:r>
              <a:rPr lang="en-US" sz="1800" b="1" dirty="0">
                <a:solidFill>
                  <a:srgbClr val="000000"/>
                </a:solidFill>
                <a:latin typeface="Times New Roman"/>
                <a:ea typeface="Times New Roman"/>
                <a:cs typeface="Times New Roman"/>
                <a:sym typeface="Times New Roman"/>
              </a:rPr>
              <a:t>better not to be first</a:t>
            </a:r>
            <a:r>
              <a:rPr lang="en-US" sz="1800" dirty="0">
                <a:solidFill>
                  <a:srgbClr val="000000"/>
                </a:solidFill>
                <a:latin typeface="Times New Roman"/>
                <a:ea typeface="Times New Roman"/>
                <a:cs typeface="Times New Roman"/>
                <a:sym typeface="Times New Roman"/>
              </a:rPr>
              <a: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I have a whole lecture on being first and the difficulty. If you need to explain to somebody your new product, that they never heard about it—when Apple came out with the Newton, you know, that was their handheld device, people didn’t get what they want.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And you can see, you know, when I show it later on in the lecture, I show even scientific discoveries—the same thing. The discovery was done before people were ready to accept it. It was forgotten. Nobody understood what it does.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timing with an idea is very, very important, and the best timing is after a few people tried it, opened the market, educated the market, and failed. And now you come in. And they failed, not because they’re idiots; they did the pivots. Now you know where to pivot.</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You need to think about the </a:t>
            </a:r>
            <a:r>
              <a:rPr lang="en-US" sz="1800" b="1" dirty="0">
                <a:solidFill>
                  <a:srgbClr val="000000"/>
                </a:solidFill>
                <a:latin typeface="Times New Roman"/>
                <a:ea typeface="Times New Roman"/>
                <a:cs typeface="Times New Roman"/>
                <a:sym typeface="Times New Roman"/>
              </a:rPr>
              <a:t>business model, pricing, packaging, the complete product</a:t>
            </a:r>
            <a:r>
              <a:rPr lang="en-US" sz="1800" dirty="0">
                <a:solidFill>
                  <a:srgbClr val="000000"/>
                </a:solidFill>
                <a:latin typeface="Times New Roman"/>
                <a:ea typeface="Times New Roman"/>
                <a:cs typeface="Times New Roman"/>
                <a:sym typeface="Times New Roman"/>
              </a:rPr>
              <a:t>.</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If you sell a product for $100, if you sell a product for $10,000, $10,000 is 100 times higher. So you ask yourself, ‘Can I sell it for $10,000?’ Before you say, ‘If I sell it for 100, everybody’s </a:t>
            </a:r>
            <a:r>
              <a:rPr lang="en-US" sz="1800" dirty="0" err="1">
                <a:solidFill>
                  <a:srgbClr val="000000"/>
                </a:solidFill>
                <a:latin typeface="Times New Roman"/>
                <a:ea typeface="Times New Roman"/>
                <a:cs typeface="Times New Roman"/>
                <a:sym typeface="Times New Roman"/>
              </a:rPr>
              <a:t>gonna</a:t>
            </a:r>
            <a:r>
              <a:rPr lang="en-US" sz="1800" dirty="0">
                <a:solidFill>
                  <a:srgbClr val="000000"/>
                </a:solidFill>
                <a:latin typeface="Times New Roman"/>
                <a:ea typeface="Times New Roman"/>
                <a:cs typeface="Times New Roman"/>
                <a:sym typeface="Times New Roman"/>
              </a:rPr>
              <a:t> buy!’ No, not everybody’s going to buy. So, think very carefully about your pricing model. </a:t>
            </a:r>
          </a:p>
          <a:p>
            <a:pPr marL="0" lvl="0" indent="0" algn="l" rtl="0">
              <a:spcBef>
                <a:spcPts val="1000"/>
              </a:spcBef>
              <a:spcAft>
                <a:spcPts val="0"/>
              </a:spcAft>
              <a:buClr>
                <a:schemeClr val="dk1"/>
              </a:buClr>
              <a:buSzPts val="1100"/>
              <a:buFont typeface="Arial"/>
              <a:buNone/>
            </a:pPr>
            <a:r>
              <a:rPr lang="en-US" sz="1800" b="1" dirty="0">
                <a:solidFill>
                  <a:srgbClr val="000000"/>
                </a:solidFill>
                <a:latin typeface="Times New Roman"/>
                <a:ea typeface="Times New Roman"/>
                <a:cs typeface="Times New Roman"/>
                <a:sym typeface="Times New Roman"/>
              </a:rPr>
              <a:t>The pace you grow:</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You can force growth, or you can have an organic growth. Organic growth, many times, is just word of mouth. Happy customers tell other customers. Yeah, it might be slow, but it’s really inexpensive. If you try to force growth, it’s very expensive—many times, not worth it. And there are ways of growing.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Right, </a:t>
            </a:r>
            <a:r>
              <a:rPr lang="en-US" sz="1800" dirty="0" err="1">
                <a:solidFill>
                  <a:srgbClr val="000000"/>
                </a:solidFill>
                <a:latin typeface="Times New Roman"/>
                <a:ea typeface="Times New Roman"/>
                <a:cs typeface="Times New Roman"/>
                <a:sym typeface="Times New Roman"/>
              </a:rPr>
              <a:t>Ashi</a:t>
            </a:r>
            <a:r>
              <a:rPr lang="en-US" sz="1800" dirty="0">
                <a:solidFill>
                  <a:srgbClr val="000000"/>
                </a:solidFill>
                <a:latin typeface="Times New Roman"/>
                <a:ea typeface="Times New Roman"/>
                <a:cs typeface="Times New Roman"/>
                <a:sym typeface="Times New Roman"/>
              </a:rPr>
              <a:t>?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He says, ‘Yes.’ </a:t>
            </a:r>
          </a:p>
          <a:p>
            <a:pPr marL="0" lvl="0" indent="0" algn="l" rtl="0">
              <a:spcBef>
                <a:spcPts val="1000"/>
              </a:spcBef>
              <a:spcAft>
                <a:spcPts val="100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focusing on profitability does not prevent Exit.</a:t>
            </a:r>
          </a:p>
        </p:txBody>
      </p:sp>
      <p:sp>
        <p:nvSpPr>
          <p:cNvPr id="4" name="Slide Number Placeholder 3"/>
          <p:cNvSpPr>
            <a:spLocks noGrp="1"/>
          </p:cNvSpPr>
          <p:nvPr>
            <p:ph type="sldNum" sz="quarter" idx="5"/>
          </p:nvPr>
        </p:nvSpPr>
        <p:spPr/>
        <p:txBody>
          <a:bodyPr/>
          <a:lstStyle/>
          <a:p>
            <a:fld id="{D15BB681-500F-4D70-BBF7-617634AA2AC7}" type="slidenum">
              <a:rPr lang="en-US" smtClean="0"/>
              <a:t>47</a:t>
            </a:fld>
            <a:endParaRPr lang="en-US"/>
          </a:p>
        </p:txBody>
      </p:sp>
    </p:spTree>
    <p:extLst>
      <p:ext uri="{BB962C8B-B14F-4D97-AF65-F5344CB8AC3E}">
        <p14:creationId xmlns:p14="http://schemas.microsoft.com/office/powerpoint/2010/main" val="21189225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SzPts val="1100"/>
              <a:buNone/>
            </a:pPr>
            <a:r>
              <a:rPr lang="en-US" sz="1800" dirty="0">
                <a:solidFill>
                  <a:srgbClr val="000000"/>
                </a:solidFill>
                <a:latin typeface="Times New Roman"/>
                <a:ea typeface="Times New Roman"/>
                <a:cs typeface="Times New Roman"/>
                <a:sym typeface="Times New Roman"/>
              </a:rPr>
              <a:t>Founders focusing on profitability are more likely to make more money. </a:t>
            </a:r>
          </a:p>
          <a:p>
            <a:pPr marL="0" lvl="0" indent="0" algn="l" rtl="0">
              <a:spcBef>
                <a:spcPts val="1000"/>
              </a:spcBef>
              <a:spcAft>
                <a:spcPts val="0"/>
              </a:spcAft>
              <a:buSzPts val="1100"/>
              <a:buNone/>
            </a:pPr>
            <a:r>
              <a:rPr lang="en-US" sz="1800" dirty="0">
                <a:solidFill>
                  <a:srgbClr val="000000"/>
                </a:solidFill>
                <a:latin typeface="Times New Roman"/>
                <a:ea typeface="Times New Roman"/>
                <a:cs typeface="Times New Roman"/>
                <a:sym typeface="Times New Roman"/>
              </a:rPr>
              <a:t>So I’ll do another model very quickly because we are running out of time—unless you really want to stay here till 7:30 and then you have all the time in the world. </a:t>
            </a:r>
          </a:p>
          <a:p>
            <a:pPr marL="0" lvl="0" indent="0" algn="l" rtl="0">
              <a:spcBef>
                <a:spcPts val="1000"/>
              </a:spcBef>
              <a:spcAft>
                <a:spcPts val="0"/>
              </a:spcAft>
              <a:buSzPts val="1100"/>
              <a:buNone/>
            </a:pPr>
            <a:r>
              <a:rPr lang="en-US" sz="1800" dirty="0">
                <a:solidFill>
                  <a:srgbClr val="000000"/>
                </a:solidFill>
                <a:latin typeface="Times New Roman"/>
                <a:ea typeface="Times New Roman"/>
                <a:cs typeface="Times New Roman"/>
                <a:sym typeface="Times New Roman"/>
              </a:rPr>
              <a:t>So let’s take a small company. On Year 5, they did $5 million in revenues with 20% profits. </a:t>
            </a:r>
          </a:p>
          <a:p>
            <a:pPr marL="0" lvl="0" indent="0" algn="l" rtl="0">
              <a:spcBef>
                <a:spcPts val="1000"/>
              </a:spcBef>
              <a:spcAft>
                <a:spcPts val="0"/>
              </a:spcAft>
              <a:buSzPts val="1100"/>
              <a:buNone/>
            </a:pPr>
            <a:r>
              <a:rPr lang="en-US" sz="1800" dirty="0">
                <a:solidFill>
                  <a:srgbClr val="000000"/>
                </a:solidFill>
                <a:latin typeface="Times New Roman"/>
                <a:ea typeface="Times New Roman"/>
                <a:cs typeface="Times New Roman"/>
                <a:sym typeface="Times New Roman"/>
              </a:rPr>
              <a:t>The company grows at 20% year over year but remains profitable at 20%. </a:t>
            </a:r>
          </a:p>
          <a:p>
            <a:pPr marL="0" lvl="0" indent="0" algn="l" rtl="0">
              <a:spcBef>
                <a:spcPts val="1000"/>
              </a:spcBef>
              <a:spcAft>
                <a:spcPts val="0"/>
              </a:spcAft>
              <a:buSzPts val="1100"/>
              <a:buNone/>
            </a:pPr>
            <a:r>
              <a:rPr lang="en-US" sz="1800" dirty="0">
                <a:solidFill>
                  <a:srgbClr val="000000"/>
                </a:solidFill>
                <a:latin typeface="Times New Roman"/>
                <a:ea typeface="Times New Roman"/>
                <a:cs typeface="Times New Roman"/>
                <a:sym typeface="Times New Roman"/>
              </a:rPr>
              <a:t>And the Founders, because they raised, you know, just a little bit of money from angel investors, still hold 50% of the equity, </a:t>
            </a:r>
          </a:p>
          <a:p>
            <a:pPr marL="0" lvl="0" indent="0" algn="l" rtl="0">
              <a:spcBef>
                <a:spcPts val="1000"/>
              </a:spcBef>
              <a:spcAft>
                <a:spcPts val="0"/>
              </a:spcAft>
              <a:buSzPts val="1100"/>
              <a:buNone/>
            </a:pPr>
            <a:r>
              <a:rPr lang="en-US" sz="1800" dirty="0">
                <a:solidFill>
                  <a:srgbClr val="000000"/>
                </a:solidFill>
                <a:latin typeface="Times New Roman"/>
                <a:ea typeface="Times New Roman"/>
                <a:cs typeface="Times New Roman"/>
                <a:sym typeface="Times New Roman"/>
              </a:rPr>
              <a:t>And the company value is 20 x P/E. P says price-to-earning per share. Because you buy shares in the market, so they have a price. Usually, they calculate the price-to-earning per share.</a:t>
            </a:r>
          </a:p>
          <a:p>
            <a:pPr marL="0" lvl="0" indent="0" algn="l" rtl="0">
              <a:spcBef>
                <a:spcPts val="1000"/>
              </a:spcBef>
              <a:spcAft>
                <a:spcPts val="1000"/>
              </a:spcAft>
              <a:buSzPts val="1100"/>
              <a:buNone/>
            </a:pPr>
            <a:r>
              <a:rPr lang="en-US" sz="1800" dirty="0">
                <a:solidFill>
                  <a:srgbClr val="000000"/>
                </a:solidFill>
                <a:latin typeface="Times New Roman"/>
                <a:ea typeface="Times New Roman"/>
                <a:cs typeface="Times New Roman"/>
                <a:sym typeface="Times New Roman"/>
              </a:rPr>
              <a:t>So, if your company earns a million dollars, your value is $20,000,000. 20 x P/E is like giving 5% interest in a bank. I put $100; I want to get $5 every year—1 to 20.</a:t>
            </a:r>
          </a:p>
        </p:txBody>
      </p:sp>
      <p:sp>
        <p:nvSpPr>
          <p:cNvPr id="4" name="Slide Number Placeholder 3"/>
          <p:cNvSpPr>
            <a:spLocks noGrp="1"/>
          </p:cNvSpPr>
          <p:nvPr>
            <p:ph type="sldNum" sz="quarter" idx="5"/>
          </p:nvPr>
        </p:nvSpPr>
        <p:spPr/>
        <p:txBody>
          <a:bodyPr/>
          <a:lstStyle/>
          <a:p>
            <a:fld id="{D15BB681-500F-4D70-BBF7-617634AA2AC7}" type="slidenum">
              <a:rPr lang="en-US" smtClean="0"/>
              <a:t>48</a:t>
            </a:fld>
            <a:endParaRPr lang="en-US"/>
          </a:p>
        </p:txBody>
      </p:sp>
    </p:spTree>
    <p:extLst>
      <p:ext uri="{BB962C8B-B14F-4D97-AF65-F5344CB8AC3E}">
        <p14:creationId xmlns:p14="http://schemas.microsoft.com/office/powerpoint/2010/main" val="29042248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So, these are the things, and here’s what happens.</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So the revenues: 5 million, 6,000,000, 7-2, and so forth to 12 million. That’s the profit: a million, a million-two, a million-four, and so forth.</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And this is the cumulative here.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So in five years—or six years, sorry—the company will generate $10 million in profits. It will also be valued at $60 million.</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Why? Because you generated two and a half million.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Right, this year, and you multiply it by 20 and you have another 10 million in the bank, so it’s $60 million.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Okay?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So the founders—or founder—is worth $30 million after ten years. And let’s say we made a mistake, so he will be worth 20 million, 10 million.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But you can calculate it; you can work for it. It’s much more predictable than IPO—that is out of your hands. </a:t>
            </a:r>
          </a:p>
          <a:p>
            <a:pPr marL="0" lvl="0" indent="0" algn="l" rtl="0">
              <a:spcBef>
                <a:spcPts val="1000"/>
              </a:spcBef>
              <a:spcAft>
                <a:spcPts val="100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Second, because you generate cash, if you took money from angel investors, you have a way to pay it back —because you generate cash.</a:t>
            </a:r>
          </a:p>
        </p:txBody>
      </p:sp>
      <p:sp>
        <p:nvSpPr>
          <p:cNvPr id="4" name="Slide Number Placeholder 3"/>
          <p:cNvSpPr>
            <a:spLocks noGrp="1"/>
          </p:cNvSpPr>
          <p:nvPr>
            <p:ph type="sldNum" sz="quarter" idx="5"/>
          </p:nvPr>
        </p:nvSpPr>
        <p:spPr/>
        <p:txBody>
          <a:bodyPr/>
          <a:lstStyle/>
          <a:p>
            <a:fld id="{D15BB681-500F-4D70-BBF7-617634AA2AC7}" type="slidenum">
              <a:rPr lang="en-US" smtClean="0"/>
              <a:t>49</a:t>
            </a:fld>
            <a:endParaRPr lang="en-US"/>
          </a:p>
        </p:txBody>
      </p:sp>
    </p:spTree>
    <p:extLst>
      <p:ext uri="{BB962C8B-B14F-4D97-AF65-F5344CB8AC3E}">
        <p14:creationId xmlns:p14="http://schemas.microsoft.com/office/powerpoint/2010/main" val="34793496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So, a profitable company attracts many types of buyers. You have to remember that. </a:t>
            </a:r>
          </a:p>
          <a:p>
            <a:pPr marL="0" lvl="0" indent="0" algn="l" rtl="0">
              <a:spcBef>
                <a:spcPts val="1000"/>
              </a:spcBef>
              <a:spcAft>
                <a:spcPts val="0"/>
              </a:spcAft>
              <a:buSzPts val="1100"/>
              <a:buNone/>
            </a:pPr>
            <a:r>
              <a:rPr lang="en-US" dirty="0">
                <a:solidFill>
                  <a:srgbClr val="000000"/>
                </a:solidFill>
                <a:latin typeface="Times New Roman"/>
                <a:ea typeface="Times New Roman"/>
                <a:cs typeface="Times New Roman"/>
                <a:sym typeface="Times New Roman"/>
              </a:rPr>
              <a:t>If you create a profitable company, then there are a lot of people who like to buy machines that generate cash. It’s really simple.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It’s like why people buy apartments: I can rent it and I can make money. It’s that simple. I don’t have to be a developer. I don’t have to be smart. It generates cash.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So, companies that generate cash are like buying real estate. They grow, they generate cash. They are attractive to many, many buyers.</a:t>
            </a:r>
          </a:p>
          <a:p>
            <a:pPr marL="0" lvl="0" indent="0" algn="l" rtl="0">
              <a:spcBef>
                <a:spcPts val="1000"/>
              </a:spcBef>
              <a:spcAft>
                <a:spcPts val="0"/>
              </a:spcAft>
              <a:buSzPts val="1100"/>
              <a:buNone/>
            </a:pPr>
            <a:r>
              <a:rPr lang="en-US" dirty="0">
                <a:solidFill>
                  <a:srgbClr val="000000"/>
                </a:solidFill>
                <a:latin typeface="Times New Roman"/>
                <a:ea typeface="Times New Roman"/>
                <a:cs typeface="Times New Roman"/>
                <a:sym typeface="Times New Roman"/>
              </a:rPr>
              <a:t>A company that have a potential—so, many of the M&amp;As are potential—wow, they have a technology that this other company really needs at this moment.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That happens. But there are very few buyers like that.</a:t>
            </a:r>
          </a:p>
          <a:p>
            <a:pPr marL="0" lvl="0" indent="0" algn="l" rtl="0">
              <a:spcBef>
                <a:spcPts val="1000"/>
              </a:spcBef>
              <a:spcAft>
                <a:spcPts val="0"/>
              </a:spcAft>
              <a:buSzPts val="1100"/>
              <a:buNone/>
            </a:pPr>
            <a:r>
              <a:rPr lang="en-US" dirty="0">
                <a:solidFill>
                  <a:srgbClr val="000000"/>
                </a:solidFill>
                <a:latin typeface="Times New Roman"/>
                <a:ea typeface="Times New Roman"/>
                <a:cs typeface="Times New Roman"/>
                <a:sym typeface="Times New Roman"/>
              </a:rPr>
              <a:t>For </a:t>
            </a:r>
            <a:r>
              <a:rPr lang="en-US" dirty="0" err="1">
                <a:solidFill>
                  <a:srgbClr val="000000"/>
                </a:solidFill>
                <a:latin typeface="Times New Roman"/>
                <a:ea typeface="Times New Roman"/>
                <a:cs typeface="Times New Roman"/>
                <a:sym typeface="Times New Roman"/>
              </a:rPr>
              <a:t>Opster</a:t>
            </a:r>
            <a:r>
              <a:rPr lang="en-US" dirty="0">
                <a:solidFill>
                  <a:srgbClr val="000000"/>
                </a:solidFill>
                <a:latin typeface="Times New Roman"/>
                <a:ea typeface="Times New Roman"/>
                <a:cs typeface="Times New Roman"/>
                <a:sym typeface="Times New Roman"/>
              </a:rPr>
              <a:t>, we had two buyers, Elastic and Amazon AWS, and Elastic won. But it’s just we had two potential big buyers. That’s it, you know.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So it’s very, very different.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And a company that is profitable and growing can fetch a really good P/E—really good price. </a:t>
            </a:r>
          </a:p>
          <a:p>
            <a:pPr marL="0" lvl="0" indent="0" algn="l" rtl="0">
              <a:spcBef>
                <a:spcPts val="1000"/>
              </a:spcBef>
              <a:spcAft>
                <a:spcPts val="0"/>
              </a:spcAft>
              <a:buSzPts val="1100"/>
              <a:buNone/>
            </a:pPr>
            <a:r>
              <a:rPr lang="en-US" dirty="0">
                <a:solidFill>
                  <a:srgbClr val="000000"/>
                </a:solidFill>
                <a:latin typeface="Times New Roman"/>
                <a:ea typeface="Times New Roman"/>
                <a:cs typeface="Times New Roman"/>
                <a:sym typeface="Times New Roman"/>
              </a:rPr>
              <a:t>So I’m running out of time, but I will just give you </a:t>
            </a:r>
            <a:r>
              <a:rPr lang="en-US" dirty="0" err="1">
                <a:solidFill>
                  <a:srgbClr val="000000"/>
                </a:solidFill>
                <a:latin typeface="Times New Roman"/>
                <a:ea typeface="Times New Roman"/>
                <a:cs typeface="Times New Roman"/>
                <a:sym typeface="Times New Roman"/>
              </a:rPr>
              <a:t>CardScan</a:t>
            </a:r>
            <a:r>
              <a:rPr lang="en-US" dirty="0">
                <a:solidFill>
                  <a:srgbClr val="000000"/>
                </a:solidFill>
                <a:latin typeface="Times New Roman"/>
                <a:ea typeface="Times New Roman"/>
                <a:cs typeface="Times New Roman"/>
                <a:sym typeface="Times New Roman"/>
              </a:rPr>
              <a:t>. I sold it in 2006. I was already not running it; there was—they brought in another CEO.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A lot of it was for the brand. We built a really strong brand in that market. We controlled the market. </a:t>
            </a:r>
          </a:p>
          <a:p>
            <a:pPr marL="0" lvl="0" indent="0" algn="l" rtl="0">
              <a:spcBef>
                <a:spcPts val="1000"/>
              </a:spcBef>
              <a:spcAft>
                <a:spcPts val="0"/>
              </a:spcAft>
              <a:buClr>
                <a:schemeClr val="dk1"/>
              </a:buClr>
              <a:buSzPts val="1100"/>
              <a:buFont typeface="Arial"/>
              <a:buNone/>
            </a:pPr>
            <a:r>
              <a:rPr lang="en-US" dirty="0" err="1">
                <a:solidFill>
                  <a:srgbClr val="000000"/>
                </a:solidFill>
                <a:latin typeface="Times New Roman"/>
                <a:ea typeface="Times New Roman"/>
                <a:cs typeface="Times New Roman"/>
                <a:sym typeface="Times New Roman"/>
              </a:rPr>
              <a:t>Bizo</a:t>
            </a:r>
            <a:r>
              <a:rPr lang="en-US" dirty="0">
                <a:solidFill>
                  <a:srgbClr val="000000"/>
                </a:solidFill>
                <a:latin typeface="Times New Roman"/>
                <a:ea typeface="Times New Roman"/>
                <a:cs typeface="Times New Roman"/>
                <a:sym typeface="Times New Roman"/>
              </a:rPr>
              <a:t> sold for $175 million—exactly like I described in here.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ZoomInfo, I started selling it because I was in Boston; I moved to Israel in 2004—my family moved to Israel; I kept flying every three weeks to Boston, back and forth, back and forth.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After a while, it became a little bit too much and I said, ‘Enough is enough. My flag on the hill is to do something else. So it’s about time to sell the company.’ </a:t>
            </a:r>
          </a:p>
          <a:p>
            <a:pPr marL="0" lvl="0" indent="0" algn="l" rtl="0">
              <a:spcBef>
                <a:spcPts val="1000"/>
              </a:spcBef>
              <a:spcAft>
                <a:spcPts val="0"/>
              </a:spcAft>
              <a:buSzPts val="1100"/>
              <a:buNone/>
            </a:pPr>
            <a:r>
              <a:rPr lang="en-US" dirty="0">
                <a:solidFill>
                  <a:srgbClr val="000000"/>
                </a:solidFill>
                <a:latin typeface="Times New Roman"/>
                <a:ea typeface="Times New Roman"/>
                <a:cs typeface="Times New Roman"/>
                <a:sym typeface="Times New Roman"/>
              </a:rPr>
              <a:t>So I sold the company to private equity and we had a deal with two Exits in it. One Exit and then an Earn Out, it’s called. So I made money once, then twice—and I stayed with enough shares, and six months later, we sold it to </a:t>
            </a:r>
            <a:r>
              <a:rPr lang="en-US" dirty="0" err="1">
                <a:solidFill>
                  <a:srgbClr val="000000"/>
                </a:solidFill>
                <a:latin typeface="Times New Roman"/>
                <a:ea typeface="Times New Roman"/>
                <a:cs typeface="Times New Roman"/>
                <a:sym typeface="Times New Roman"/>
              </a:rPr>
              <a:t>DiscoverOrg</a:t>
            </a:r>
            <a:r>
              <a:rPr lang="en-US" dirty="0">
                <a:solidFill>
                  <a:srgbClr val="000000"/>
                </a:solidFill>
                <a:latin typeface="Times New Roman"/>
                <a:ea typeface="Times New Roman"/>
                <a:cs typeface="Times New Roman"/>
                <a:sym typeface="Times New Roman"/>
              </a:rPr>
              <a:t>.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And I did three Exit in two years, which made me very happy.</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Why did we sell ZoomInfo and all of the story we talk about brand?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I will bring the story of ZoomInfo and the brand because you will see what happened there—and </a:t>
            </a:r>
            <a:r>
              <a:rPr lang="en-US" dirty="0" err="1">
                <a:solidFill>
                  <a:srgbClr val="000000"/>
                </a:solidFill>
                <a:latin typeface="Times New Roman"/>
                <a:ea typeface="Times New Roman"/>
                <a:cs typeface="Times New Roman"/>
                <a:sym typeface="Times New Roman"/>
              </a:rPr>
              <a:t>Opster</a:t>
            </a:r>
            <a:r>
              <a:rPr lang="en-US" dirty="0">
                <a:solidFill>
                  <a:srgbClr val="000000"/>
                </a:solidFill>
                <a:latin typeface="Times New Roman"/>
                <a:ea typeface="Times New Roman"/>
                <a:cs typeface="Times New Roman"/>
                <a:sym typeface="Times New Roman"/>
              </a:rPr>
              <a:t>, the same. It was a small company, wasn’t even really profitable. It was close but not really profitable.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But it had a huge brand in the Elasticsearch business, and because of that, it was very attractive to these two big players—and Elastic won the deal at the end.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So the brand, as I mentioned at the beginning, branding first has value. It generates value independent of the product and the revenues. </a:t>
            </a:r>
          </a:p>
          <a:p>
            <a:pPr marL="0" lvl="0" indent="0" algn="l" rtl="0">
              <a:spcBef>
                <a:spcPts val="1000"/>
              </a:spcBef>
              <a:spcAft>
                <a:spcPts val="1000"/>
              </a:spcAft>
              <a:buSzPts val="1100"/>
              <a:buNone/>
            </a:pPr>
            <a:r>
              <a:rPr lang="en-US" dirty="0">
                <a:solidFill>
                  <a:srgbClr val="000000"/>
                </a:solidFill>
                <a:latin typeface="Times New Roman"/>
                <a:ea typeface="Times New Roman"/>
                <a:cs typeface="Times New Roman"/>
                <a:sym typeface="Times New Roman"/>
              </a:rPr>
              <a:t>Bear that in mind.</a:t>
            </a:r>
          </a:p>
        </p:txBody>
      </p:sp>
      <p:sp>
        <p:nvSpPr>
          <p:cNvPr id="4" name="Slide Number Placeholder 3"/>
          <p:cNvSpPr>
            <a:spLocks noGrp="1"/>
          </p:cNvSpPr>
          <p:nvPr>
            <p:ph type="sldNum" sz="quarter" idx="5"/>
          </p:nvPr>
        </p:nvSpPr>
        <p:spPr/>
        <p:txBody>
          <a:bodyPr/>
          <a:lstStyle/>
          <a:p>
            <a:fld id="{D15BB681-500F-4D70-BBF7-617634AA2AC7}" type="slidenum">
              <a:rPr lang="en-US" smtClean="0"/>
              <a:t>50</a:t>
            </a:fld>
            <a:endParaRPr lang="en-US"/>
          </a:p>
        </p:txBody>
      </p:sp>
    </p:spTree>
    <p:extLst>
      <p:ext uri="{BB962C8B-B14F-4D97-AF65-F5344CB8AC3E}">
        <p14:creationId xmlns:p14="http://schemas.microsoft.com/office/powerpoint/2010/main" val="31030913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So, as I said, the takeaway is: there are more options than going the VC ways.</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You can make good amount of money, a happy company, and infinite game by taking a different direction; and building a successful company is a profession; and we are keen on proving that we can teach how to build a good company. </a:t>
            </a:r>
          </a:p>
          <a:p>
            <a:pPr marL="0" lvl="0" indent="0" algn="l" rtl="0">
              <a:spcBef>
                <a:spcPts val="1000"/>
              </a:spcBef>
              <a:spcAft>
                <a:spcPts val="0"/>
              </a:spcAft>
              <a:buClr>
                <a:schemeClr val="dk1"/>
              </a:buClr>
              <a:buSzPts val="1100"/>
              <a:buFont typeface="Arial"/>
              <a:buNone/>
            </a:pPr>
            <a:r>
              <a:rPr lang="en-US" sz="1800" dirty="0">
                <a:solidFill>
                  <a:srgbClr val="000000"/>
                </a:solidFill>
                <a:latin typeface="Times New Roman"/>
                <a:ea typeface="Times New Roman"/>
                <a:cs typeface="Times New Roman"/>
                <a:sym typeface="Times New Roman"/>
              </a:rPr>
              <a:t>I can’t promise success but I can promise to try.</a:t>
            </a:r>
          </a:p>
          <a:p>
            <a:pPr marL="0" lvl="0" indent="0" algn="l" rtl="0">
              <a:spcBef>
                <a:spcPts val="1000"/>
              </a:spcBef>
              <a:spcAft>
                <a:spcPts val="1000"/>
              </a:spcAft>
              <a:buSzPts val="1100"/>
              <a:buNone/>
            </a:pPr>
            <a:r>
              <a:rPr lang="en-US" sz="1800" dirty="0">
                <a:solidFill>
                  <a:srgbClr val="000000"/>
                </a:solidFill>
                <a:latin typeface="Times New Roman"/>
                <a:ea typeface="Times New Roman"/>
                <a:cs typeface="Times New Roman"/>
                <a:sym typeface="Times New Roman"/>
              </a:rPr>
              <a:t>Questions?</a:t>
            </a:r>
          </a:p>
        </p:txBody>
      </p:sp>
      <p:sp>
        <p:nvSpPr>
          <p:cNvPr id="4" name="Slide Number Placeholder 3"/>
          <p:cNvSpPr>
            <a:spLocks noGrp="1"/>
          </p:cNvSpPr>
          <p:nvPr>
            <p:ph type="sldNum" sz="quarter" idx="5"/>
          </p:nvPr>
        </p:nvSpPr>
        <p:spPr/>
        <p:txBody>
          <a:bodyPr/>
          <a:lstStyle/>
          <a:p>
            <a:fld id="{D15BB681-500F-4D70-BBF7-617634AA2AC7}" type="slidenum">
              <a:rPr lang="en-US" smtClean="0"/>
              <a:t>51</a:t>
            </a:fld>
            <a:endParaRPr lang="en-US"/>
          </a:p>
        </p:txBody>
      </p:sp>
    </p:spTree>
    <p:extLst>
      <p:ext uri="{BB962C8B-B14F-4D97-AF65-F5344CB8AC3E}">
        <p14:creationId xmlns:p14="http://schemas.microsoft.com/office/powerpoint/2010/main" val="732669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i="0" u="none" strike="noStrike" dirty="0">
                <a:solidFill>
                  <a:srgbClr val="000000"/>
                </a:solidFill>
                <a:latin typeface="Times New Roman"/>
                <a:ea typeface="Times New Roman"/>
                <a:cs typeface="Times New Roman"/>
                <a:sym typeface="Times New Roman"/>
              </a:rPr>
              <a:t>So ZoomInfo was started in the year 2000, almost as a spinoff from </a:t>
            </a:r>
            <a:r>
              <a:rPr lang="en-US" i="0" u="none" strike="noStrike" dirty="0" err="1">
                <a:solidFill>
                  <a:srgbClr val="000000"/>
                </a:solidFill>
                <a:latin typeface="Times New Roman"/>
                <a:ea typeface="Times New Roman"/>
                <a:cs typeface="Times New Roman"/>
                <a:sym typeface="Times New Roman"/>
              </a:rPr>
              <a:t>Cardscan</a:t>
            </a:r>
            <a:r>
              <a:rPr lang="en-US" i="0" u="none" strike="noStrike" dirty="0">
                <a:solidFill>
                  <a:srgbClr val="000000"/>
                </a:solidFill>
                <a:latin typeface="Times New Roman"/>
                <a:ea typeface="Times New Roman"/>
                <a:cs typeface="Times New Roman"/>
                <a:sym typeface="Times New Roman"/>
              </a:rPr>
              <a:t>. We didn</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t do it as a spinoff, but it was kind of a spinoff to the shareholders, and we financed the company from the profits of </a:t>
            </a:r>
            <a:r>
              <a:rPr lang="en-US" i="0" u="none" strike="noStrike" dirty="0" err="1">
                <a:solidFill>
                  <a:srgbClr val="000000"/>
                </a:solidFill>
                <a:latin typeface="Times New Roman"/>
                <a:ea typeface="Times New Roman"/>
                <a:cs typeface="Times New Roman"/>
                <a:sym typeface="Times New Roman"/>
              </a:rPr>
              <a:t>CardScan</a:t>
            </a:r>
            <a:r>
              <a:rPr lang="en-US" i="0" u="none" strike="noStrike" dirty="0">
                <a:solidFill>
                  <a:srgbClr val="000000"/>
                </a:solidFill>
                <a:latin typeface="Times New Roman"/>
                <a:ea typeface="Times New Roman"/>
                <a:cs typeface="Times New Roman"/>
                <a:sym typeface="Times New Roman"/>
              </a:rPr>
              <a:t>.</a:t>
            </a:r>
          </a:p>
          <a:p>
            <a:pPr marL="0" lvl="0" indent="0" algn="l" rtl="0">
              <a:spcBef>
                <a:spcPts val="1000"/>
              </a:spcBef>
              <a:spcAft>
                <a:spcPts val="0"/>
              </a:spcAft>
              <a:buNone/>
            </a:pPr>
            <a:r>
              <a:rPr lang="en-US" i="0" u="none" strike="noStrike" dirty="0">
                <a:solidFill>
                  <a:srgbClr val="000000"/>
                </a:solidFill>
                <a:latin typeface="Times New Roman"/>
                <a:ea typeface="Times New Roman"/>
                <a:cs typeface="Times New Roman"/>
                <a:sym typeface="Times New Roman"/>
              </a:rPr>
              <a:t>I</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ll talk about profitability at length throughout this course. So that</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s why I stress all of that stuff</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that we generated a lot of money at </a:t>
            </a:r>
            <a:r>
              <a:rPr lang="en-US" i="0" u="none" strike="noStrike" dirty="0" err="1">
                <a:solidFill>
                  <a:srgbClr val="000000"/>
                </a:solidFill>
                <a:latin typeface="Times New Roman"/>
                <a:ea typeface="Times New Roman"/>
                <a:cs typeface="Times New Roman"/>
                <a:sym typeface="Times New Roman"/>
              </a:rPr>
              <a:t>Cardscan</a:t>
            </a:r>
            <a:r>
              <a:rPr lang="en-US" i="0" u="none" strike="noStrike" dirty="0">
                <a:solidFill>
                  <a:srgbClr val="000000"/>
                </a:solidFill>
                <a:latin typeface="Times New Roman"/>
                <a:ea typeface="Times New Roman"/>
                <a:cs typeface="Times New Roman"/>
                <a:sym typeface="Times New Roman"/>
              </a:rPr>
              <a:t>, and we used it to build another company called ZoomInfo</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 </a:t>
            </a:r>
            <a:r>
              <a:rPr lang="en-US" dirty="0">
                <a:solidFill>
                  <a:srgbClr val="000000"/>
                </a:solidFill>
                <a:latin typeface="Times New Roman"/>
                <a:ea typeface="Times New Roman"/>
                <a:cs typeface="Times New Roman"/>
                <a:sym typeface="Times New Roman"/>
              </a:rPr>
              <a:t>s</a:t>
            </a:r>
            <a:r>
              <a:rPr lang="en-US" i="0" u="none" strike="noStrike" dirty="0">
                <a:solidFill>
                  <a:srgbClr val="000000"/>
                </a:solidFill>
                <a:latin typeface="Times New Roman"/>
                <a:ea typeface="Times New Roman"/>
                <a:cs typeface="Times New Roman"/>
                <a:sym typeface="Times New Roman"/>
              </a:rPr>
              <a:t>tarted in the year 2000. </a:t>
            </a:r>
            <a:endParaRPr lang="en-US" dirty="0">
              <a:latin typeface="Times New Roman"/>
              <a:ea typeface="Times New Roman"/>
              <a:cs typeface="Times New Roman"/>
              <a:sym typeface="Times New Roman"/>
            </a:endParaRPr>
          </a:p>
          <a:p>
            <a:pPr marL="0" lvl="0" indent="0" algn="l" rtl="0">
              <a:spcBef>
                <a:spcPts val="1000"/>
              </a:spcBef>
              <a:spcAft>
                <a:spcPts val="0"/>
              </a:spcAft>
              <a:buNone/>
            </a:pPr>
            <a:r>
              <a:rPr lang="en-US" i="0" u="none" strike="noStrike" dirty="0">
                <a:solidFill>
                  <a:srgbClr val="000000"/>
                </a:solidFill>
                <a:latin typeface="Times New Roman"/>
                <a:ea typeface="Times New Roman"/>
                <a:cs typeface="Times New Roman"/>
                <a:sym typeface="Times New Roman"/>
              </a:rPr>
              <a:t>Zoom Info became profitable itself in the year 2002. And we built a directory of people. We</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ll talk about it in one of the lectures. </a:t>
            </a:r>
            <a:endParaRPr lang="en-US" dirty="0">
              <a:latin typeface="Times New Roman"/>
              <a:ea typeface="Times New Roman"/>
              <a:cs typeface="Times New Roman"/>
              <a:sym typeface="Times New Roman"/>
            </a:endParaRPr>
          </a:p>
          <a:p>
            <a:pPr marL="0" lvl="0" indent="0" algn="l" rtl="0">
              <a:spcBef>
                <a:spcPts val="1000"/>
              </a:spcBef>
              <a:spcAft>
                <a:spcPts val="0"/>
              </a:spcAft>
              <a:buNone/>
            </a:pPr>
            <a:r>
              <a:rPr lang="en-US" i="0" u="none" strike="noStrike" dirty="0">
                <a:solidFill>
                  <a:srgbClr val="000000"/>
                </a:solidFill>
                <a:latin typeface="Times New Roman"/>
                <a:ea typeface="Times New Roman"/>
                <a:cs typeface="Times New Roman"/>
                <a:sym typeface="Times New Roman"/>
              </a:rPr>
              <a:t>And we started having a lot of traffic on our website. And we tried to build a business of advertising on our website on </a:t>
            </a:r>
            <a:r>
              <a:rPr lang="en-US" i="0" u="none" strike="noStrike" dirty="0" err="1">
                <a:solidFill>
                  <a:srgbClr val="000000"/>
                </a:solidFill>
                <a:latin typeface="Times New Roman"/>
                <a:ea typeface="Times New Roman"/>
                <a:cs typeface="Times New Roman"/>
                <a:sym typeface="Times New Roman"/>
              </a:rPr>
              <a:t>B</a:t>
            </a:r>
            <a:r>
              <a:rPr lang="en-US" dirty="0" err="1">
                <a:solidFill>
                  <a:srgbClr val="000000"/>
                </a:solidFill>
                <a:latin typeface="Times New Roman"/>
                <a:ea typeface="Times New Roman"/>
                <a:cs typeface="Times New Roman"/>
                <a:sym typeface="Times New Roman"/>
              </a:rPr>
              <a:t>i</a:t>
            </a:r>
            <a:r>
              <a:rPr lang="en-US" i="0" u="none" strike="noStrike" dirty="0" err="1">
                <a:solidFill>
                  <a:srgbClr val="000000"/>
                </a:solidFill>
                <a:latin typeface="Times New Roman"/>
                <a:ea typeface="Times New Roman"/>
                <a:cs typeface="Times New Roman"/>
                <a:sym typeface="Times New Roman"/>
              </a:rPr>
              <a:t>zo</a:t>
            </a:r>
            <a:r>
              <a:rPr lang="en-US" i="0" u="none" strike="noStrike" dirty="0">
                <a:solidFill>
                  <a:srgbClr val="000000"/>
                </a:solidFill>
                <a:latin typeface="Times New Roman"/>
                <a:ea typeface="Times New Roman"/>
                <a:cs typeface="Times New Roman"/>
                <a:sym typeface="Times New Roman"/>
              </a:rPr>
              <a:t>. </a:t>
            </a:r>
          </a:p>
          <a:p>
            <a:pPr marL="0" lvl="0" indent="0" algn="l" rtl="0">
              <a:spcBef>
                <a:spcPts val="1000"/>
              </a:spcBef>
              <a:spcAft>
                <a:spcPts val="0"/>
              </a:spcAft>
              <a:buNone/>
            </a:pPr>
            <a:r>
              <a:rPr lang="en-US" i="0" u="none" strike="noStrike" dirty="0">
                <a:solidFill>
                  <a:srgbClr val="000000"/>
                </a:solidFill>
                <a:latin typeface="Times New Roman"/>
                <a:ea typeface="Times New Roman"/>
                <a:cs typeface="Times New Roman"/>
                <a:sym typeface="Times New Roman"/>
              </a:rPr>
              <a:t>It went okay.</a:t>
            </a:r>
            <a:endParaRPr lang="en-US" dirty="0">
              <a:latin typeface="Times New Roman"/>
              <a:ea typeface="Times New Roman"/>
              <a:cs typeface="Times New Roman"/>
              <a:sym typeface="Times New Roman"/>
            </a:endParaRPr>
          </a:p>
          <a:p>
            <a:pPr marL="0" lvl="0" indent="0" algn="l" rtl="0">
              <a:spcBef>
                <a:spcPts val="1000"/>
              </a:spcBef>
              <a:spcAft>
                <a:spcPts val="0"/>
              </a:spcAft>
              <a:buNone/>
            </a:pPr>
            <a:r>
              <a:rPr lang="en-US" i="0" u="none" strike="noStrike" dirty="0">
                <a:solidFill>
                  <a:srgbClr val="000000"/>
                </a:solidFill>
                <a:latin typeface="Times New Roman"/>
                <a:ea typeface="Times New Roman"/>
                <a:cs typeface="Times New Roman"/>
                <a:sym typeface="Times New Roman"/>
              </a:rPr>
              <a:t>We reached about $750,000 a year in sales, which didn't make a lot of sense for us. So then we changed. </a:t>
            </a:r>
          </a:p>
          <a:p>
            <a:pPr marL="0" lvl="0" indent="0" algn="l" rtl="0">
              <a:spcBef>
                <a:spcPts val="1000"/>
              </a:spcBef>
              <a:spcAft>
                <a:spcPts val="0"/>
              </a:spcAft>
              <a:buNone/>
            </a:pPr>
            <a:r>
              <a:rPr lang="en-US" i="0" u="none" strike="noStrike" dirty="0">
                <a:solidFill>
                  <a:srgbClr val="000000"/>
                </a:solidFill>
                <a:latin typeface="Times New Roman"/>
                <a:ea typeface="Times New Roman"/>
                <a:cs typeface="Times New Roman"/>
                <a:sym typeface="Times New Roman"/>
              </a:rPr>
              <a:t>It was again spun off from Zoom</a:t>
            </a:r>
            <a:r>
              <a:rPr lang="en-US" dirty="0">
                <a:solidFill>
                  <a:srgbClr val="000000"/>
                </a:solidFill>
                <a:latin typeface="Times New Roman"/>
                <a:ea typeface="Times New Roman"/>
                <a:cs typeface="Times New Roman"/>
                <a:sym typeface="Times New Roman"/>
              </a:rPr>
              <a:t>I</a:t>
            </a:r>
            <a:r>
              <a:rPr lang="en-US" i="0" u="none" strike="noStrike" dirty="0">
                <a:solidFill>
                  <a:srgbClr val="000000"/>
                </a:solidFill>
                <a:latin typeface="Times New Roman"/>
                <a:ea typeface="Times New Roman"/>
                <a:cs typeface="Times New Roman"/>
                <a:sym typeface="Times New Roman"/>
              </a:rPr>
              <a:t>nfo and in 2007. And then we switched the business model to use the data from Zoom</a:t>
            </a:r>
            <a:r>
              <a:rPr lang="en-US" dirty="0">
                <a:solidFill>
                  <a:srgbClr val="000000"/>
                </a:solidFill>
                <a:latin typeface="Times New Roman"/>
                <a:ea typeface="Times New Roman"/>
                <a:cs typeface="Times New Roman"/>
                <a:sym typeface="Times New Roman"/>
              </a:rPr>
              <a:t>I</a:t>
            </a:r>
            <a:r>
              <a:rPr lang="en-US" i="0" u="none" strike="noStrike" dirty="0">
                <a:solidFill>
                  <a:srgbClr val="000000"/>
                </a:solidFill>
                <a:latin typeface="Times New Roman"/>
                <a:ea typeface="Times New Roman"/>
                <a:cs typeface="Times New Roman"/>
                <a:sym typeface="Times New Roman"/>
              </a:rPr>
              <a:t>nfo as a targeting data. </a:t>
            </a:r>
          </a:p>
          <a:p>
            <a:pPr marL="0" lvl="0" indent="0" algn="l" rtl="0">
              <a:spcBef>
                <a:spcPts val="1000"/>
              </a:spcBef>
              <a:spcAft>
                <a:spcPts val="0"/>
              </a:spcAft>
              <a:buNone/>
            </a:pPr>
            <a:r>
              <a:rPr lang="en-US" i="0" u="none" strike="noStrike" dirty="0">
                <a:solidFill>
                  <a:srgbClr val="000000"/>
                </a:solidFill>
                <a:latin typeface="Times New Roman"/>
                <a:ea typeface="Times New Roman"/>
                <a:cs typeface="Times New Roman"/>
                <a:sym typeface="Times New Roman"/>
              </a:rPr>
              <a:t>And we sold </a:t>
            </a:r>
            <a:r>
              <a:rPr lang="en-US" i="0" u="none" strike="noStrike" dirty="0" err="1">
                <a:solidFill>
                  <a:srgbClr val="000000"/>
                </a:solidFill>
                <a:latin typeface="Times New Roman"/>
                <a:ea typeface="Times New Roman"/>
                <a:cs typeface="Times New Roman"/>
                <a:sym typeface="Times New Roman"/>
              </a:rPr>
              <a:t>B</a:t>
            </a:r>
            <a:r>
              <a:rPr lang="en-US" dirty="0" err="1">
                <a:solidFill>
                  <a:srgbClr val="000000"/>
                </a:solidFill>
                <a:latin typeface="Times New Roman"/>
                <a:ea typeface="Times New Roman"/>
                <a:cs typeface="Times New Roman"/>
                <a:sym typeface="Times New Roman"/>
              </a:rPr>
              <a:t>i</a:t>
            </a:r>
            <a:r>
              <a:rPr lang="en-US" i="0" u="none" strike="noStrike" dirty="0" err="1">
                <a:solidFill>
                  <a:srgbClr val="000000"/>
                </a:solidFill>
                <a:latin typeface="Times New Roman"/>
                <a:ea typeface="Times New Roman"/>
                <a:cs typeface="Times New Roman"/>
                <a:sym typeface="Times New Roman"/>
              </a:rPr>
              <a:t>zo</a:t>
            </a:r>
            <a:r>
              <a:rPr lang="en-US" i="0" u="none" strike="noStrike" dirty="0">
                <a:solidFill>
                  <a:srgbClr val="000000"/>
                </a:solidFill>
                <a:latin typeface="Times New Roman"/>
                <a:ea typeface="Times New Roman"/>
                <a:cs typeface="Times New Roman"/>
                <a:sym typeface="Times New Roman"/>
              </a:rPr>
              <a:t> to LinkedIn in 2014, I think, for $175 million. </a:t>
            </a:r>
          </a:p>
          <a:p>
            <a:pPr marL="0" lvl="0" indent="0" algn="l" rtl="0">
              <a:spcBef>
                <a:spcPts val="1000"/>
              </a:spcBef>
              <a:spcAft>
                <a:spcPts val="0"/>
              </a:spcAft>
              <a:buNone/>
            </a:pPr>
            <a:r>
              <a:rPr lang="en-US" i="0" u="none" strike="noStrike" dirty="0">
                <a:solidFill>
                  <a:srgbClr val="000000"/>
                </a:solidFill>
                <a:latin typeface="Times New Roman"/>
                <a:ea typeface="Times New Roman"/>
                <a:cs typeface="Times New Roman"/>
                <a:sym typeface="Times New Roman"/>
              </a:rPr>
              <a:t>Then I started </a:t>
            </a:r>
            <a:r>
              <a:rPr lang="en-US" i="0" u="none" strike="noStrike" dirty="0" err="1">
                <a:solidFill>
                  <a:srgbClr val="000000"/>
                </a:solidFill>
                <a:latin typeface="Times New Roman"/>
                <a:ea typeface="Times New Roman"/>
                <a:cs typeface="Times New Roman"/>
                <a:sym typeface="Times New Roman"/>
              </a:rPr>
              <a:t>Smart</a:t>
            </a:r>
            <a:r>
              <a:rPr lang="en-US" dirty="0" err="1">
                <a:solidFill>
                  <a:srgbClr val="000000"/>
                </a:solidFill>
                <a:latin typeface="Times New Roman"/>
                <a:ea typeface="Times New Roman"/>
                <a:cs typeface="Times New Roman"/>
                <a:sym typeface="Times New Roman"/>
              </a:rPr>
              <a:t>U</a:t>
            </a:r>
            <a:r>
              <a:rPr lang="en-US" i="0" u="none" strike="noStrike" dirty="0" err="1">
                <a:solidFill>
                  <a:srgbClr val="000000"/>
                </a:solidFill>
                <a:latin typeface="Times New Roman"/>
                <a:ea typeface="Times New Roman"/>
                <a:cs typeface="Times New Roman"/>
                <a:sym typeface="Times New Roman"/>
              </a:rPr>
              <a:t>p</a:t>
            </a:r>
            <a:r>
              <a:rPr lang="en-US" i="0" u="none" strike="noStrike" dirty="0">
                <a:solidFill>
                  <a:srgbClr val="000000"/>
                </a:solidFill>
                <a:latin typeface="Times New Roman"/>
                <a:ea typeface="Times New Roman"/>
                <a:cs typeface="Times New Roman"/>
                <a:sym typeface="Times New Roman"/>
              </a:rPr>
              <a:t> Academy, which we</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ll talk about it later. </a:t>
            </a:r>
            <a:r>
              <a:rPr lang="en-US" dirty="0">
                <a:solidFill>
                  <a:srgbClr val="000000"/>
                </a:solidFill>
                <a:latin typeface="Times New Roman"/>
                <a:ea typeface="Times New Roman"/>
                <a:cs typeface="Times New Roman"/>
                <a:sym typeface="Times New Roman"/>
              </a:rPr>
              <a:t>B</a:t>
            </a:r>
            <a:r>
              <a:rPr lang="en-US" i="0" u="none" strike="noStrike" dirty="0">
                <a:solidFill>
                  <a:srgbClr val="000000"/>
                </a:solidFill>
                <a:latin typeface="Times New Roman"/>
                <a:ea typeface="Times New Roman"/>
                <a:cs typeface="Times New Roman"/>
                <a:sym typeface="Times New Roman"/>
              </a:rPr>
              <a:t>ut, out of it,</a:t>
            </a:r>
            <a:r>
              <a:rPr lang="en-US" dirty="0">
                <a:solidFill>
                  <a:srgbClr val="000000"/>
                </a:solidFill>
                <a:latin typeface="Times New Roman"/>
                <a:ea typeface="Times New Roman"/>
                <a:cs typeface="Times New Roman"/>
                <a:sym typeface="Times New Roman"/>
              </a:rPr>
              <a:t> o</a:t>
            </a:r>
            <a:r>
              <a:rPr lang="en-US" i="0" u="none" strike="noStrike" dirty="0">
                <a:solidFill>
                  <a:srgbClr val="000000"/>
                </a:solidFill>
                <a:latin typeface="Times New Roman"/>
                <a:ea typeface="Times New Roman"/>
                <a:cs typeface="Times New Roman"/>
                <a:sym typeface="Times New Roman"/>
              </a:rPr>
              <a:t>ne of the first companies that joined us was a company called </a:t>
            </a:r>
            <a:r>
              <a:rPr lang="en-US" dirty="0" err="1">
                <a:solidFill>
                  <a:srgbClr val="000000"/>
                </a:solidFill>
                <a:latin typeface="Times New Roman"/>
                <a:ea typeface="Times New Roman"/>
                <a:cs typeface="Times New Roman"/>
                <a:sym typeface="Times New Roman"/>
              </a:rPr>
              <a:t>Opster</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 </a:t>
            </a:r>
            <a:r>
              <a:rPr lang="en-US" dirty="0">
                <a:solidFill>
                  <a:srgbClr val="000000"/>
                </a:solidFill>
                <a:latin typeface="Times New Roman"/>
                <a:ea typeface="Times New Roman"/>
                <a:cs typeface="Times New Roman"/>
                <a:sym typeface="Times New Roman"/>
              </a:rPr>
              <a:t>A</a:t>
            </a:r>
            <a:r>
              <a:rPr lang="en-US" i="0" u="none" strike="noStrike" dirty="0">
                <a:solidFill>
                  <a:srgbClr val="000000"/>
                </a:solidFill>
                <a:latin typeface="Times New Roman"/>
                <a:ea typeface="Times New Roman"/>
                <a:cs typeface="Times New Roman"/>
                <a:sym typeface="Times New Roman"/>
              </a:rPr>
              <a:t>nd we sold </a:t>
            </a:r>
            <a:r>
              <a:rPr lang="en-US" i="0" u="none" strike="noStrike" dirty="0" err="1">
                <a:solidFill>
                  <a:srgbClr val="000000"/>
                </a:solidFill>
                <a:latin typeface="Times New Roman"/>
                <a:ea typeface="Times New Roman"/>
                <a:cs typeface="Times New Roman"/>
                <a:sym typeface="Times New Roman"/>
              </a:rPr>
              <a:t>Opster</a:t>
            </a:r>
            <a:r>
              <a:rPr lang="en-US" i="0" u="none" strike="noStrike" dirty="0">
                <a:solidFill>
                  <a:srgbClr val="000000"/>
                </a:solidFill>
                <a:latin typeface="Times New Roman"/>
                <a:ea typeface="Times New Roman"/>
                <a:cs typeface="Times New Roman"/>
                <a:sym typeface="Times New Roman"/>
              </a:rPr>
              <a:t> to Elastic in October</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November of last year. </a:t>
            </a:r>
          </a:p>
          <a:p>
            <a:pPr marL="0" lvl="0" indent="0" algn="l" rtl="0">
              <a:spcBef>
                <a:spcPts val="1000"/>
              </a:spcBef>
              <a:spcAft>
                <a:spcPts val="1000"/>
              </a:spcAft>
              <a:buNone/>
            </a:pPr>
            <a:r>
              <a:rPr lang="en-US" i="0" u="none" strike="noStrike" dirty="0">
                <a:solidFill>
                  <a:srgbClr val="000000"/>
                </a:solidFill>
                <a:latin typeface="Times New Roman"/>
                <a:ea typeface="Times New Roman"/>
                <a:cs typeface="Times New Roman"/>
                <a:sym typeface="Times New Roman"/>
              </a:rPr>
              <a:t>So I had quite a number of </a:t>
            </a:r>
            <a:r>
              <a:rPr lang="en-US" dirty="0">
                <a:solidFill>
                  <a:srgbClr val="000000"/>
                </a:solidFill>
                <a:latin typeface="Times New Roman"/>
                <a:ea typeface="Times New Roman"/>
                <a:cs typeface="Times New Roman"/>
                <a:sym typeface="Times New Roman"/>
              </a:rPr>
              <a:t>E</a:t>
            </a:r>
            <a:r>
              <a:rPr lang="en-US" i="0" u="none" strike="noStrike" dirty="0">
                <a:solidFill>
                  <a:srgbClr val="000000"/>
                </a:solidFill>
                <a:latin typeface="Times New Roman"/>
                <a:ea typeface="Times New Roman"/>
                <a:cs typeface="Times New Roman"/>
                <a:sym typeface="Times New Roman"/>
              </a:rPr>
              <a:t>xits that I</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m very pleased with. </a:t>
            </a:r>
            <a:endParaRPr lang="en-US" dirty="0">
              <a:latin typeface="Times New Roman"/>
              <a:ea typeface="Times New Roman"/>
              <a:cs typeface="Times New Roman"/>
              <a:sym typeface="Times New Roman"/>
            </a:endParaRPr>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7C27C420-0933-4FF8-972B-334922133F57}"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5</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859862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b="1" dirty="0">
                <a:solidFill>
                  <a:srgbClr val="000000"/>
                </a:solidFill>
                <a:latin typeface="Times New Roman"/>
                <a:ea typeface="Times New Roman"/>
                <a:cs typeface="Times New Roman"/>
                <a:sym typeface="Times New Roman"/>
              </a:rPr>
              <a:t>Questions:</a:t>
            </a:r>
          </a:p>
          <a:p>
            <a:pPr marL="0" lvl="0" indent="0" algn="l" rtl="0">
              <a:spcBef>
                <a:spcPts val="1000"/>
              </a:spcBef>
              <a:spcAft>
                <a:spcPts val="0"/>
              </a:spcAft>
              <a:buClr>
                <a:schemeClr val="dk1"/>
              </a:buClr>
              <a:buSzPts val="1100"/>
              <a:buFont typeface="Arial"/>
              <a:buNone/>
            </a:pPr>
            <a:r>
              <a:rPr lang="en-US" b="1" dirty="0">
                <a:solidFill>
                  <a:srgbClr val="000000"/>
                </a:solidFill>
                <a:latin typeface="Times New Roman"/>
                <a:ea typeface="Times New Roman"/>
                <a:cs typeface="Times New Roman"/>
                <a:sym typeface="Times New Roman"/>
              </a:rPr>
              <a:t>Question:</a:t>
            </a:r>
            <a:r>
              <a:rPr lang="en-US" dirty="0">
                <a:solidFill>
                  <a:srgbClr val="000000"/>
                </a:solidFill>
                <a:latin typeface="Times New Roman"/>
                <a:ea typeface="Times New Roman"/>
                <a:cs typeface="Times New Roman"/>
                <a:sym typeface="Times New Roman"/>
              </a:rPr>
              <a:t> Talking about the model. In the end, to be profitable—in order to be profitable somehow, you need to get money. It takes time. Usually, the one who gives you this money are demanding of you to go, based on different strategies that you show. So how do you do that?  You find only small angel investors on the way? </a:t>
            </a:r>
          </a:p>
          <a:p>
            <a:pPr marL="0" lvl="0" indent="0" algn="l" rtl="0">
              <a:spcBef>
                <a:spcPts val="1000"/>
              </a:spcBef>
              <a:spcAft>
                <a:spcPts val="0"/>
              </a:spcAft>
              <a:buClr>
                <a:schemeClr val="dk1"/>
              </a:buClr>
              <a:buSzPts val="1100"/>
              <a:buFont typeface="Arial"/>
              <a:buNone/>
            </a:pPr>
            <a:r>
              <a:rPr lang="en-US" b="1" dirty="0">
                <a:solidFill>
                  <a:srgbClr val="000000"/>
                </a:solidFill>
                <a:latin typeface="Times New Roman"/>
                <a:ea typeface="Times New Roman"/>
                <a:cs typeface="Times New Roman"/>
                <a:sym typeface="Times New Roman"/>
              </a:rPr>
              <a:t>Answer:</a:t>
            </a:r>
            <a:r>
              <a:rPr lang="en-US" dirty="0">
                <a:solidFill>
                  <a:srgbClr val="000000"/>
                </a:solidFill>
                <a:latin typeface="Times New Roman"/>
                <a:ea typeface="Times New Roman"/>
                <a:cs typeface="Times New Roman"/>
                <a:sym typeface="Times New Roman"/>
              </a:rPr>
              <a:t> I don’t have a good answer for you. If I had, I would say it right away. I don’t have a good answer for you. But what I would like to do—and it’s part of the flag on the hill—is get enough investors to understand what we’re doing so that they will be able to support the companies.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The amounts of money are not big, and if you focus first on branding, with a few hundred thousand dollars, you can start creating a brand that will convince people you know what you’re doing.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And we will talk at length about how do you build a brand, okay? But I think that with a fairly small amount of money—remember I asked you to give names of customers? I did the trick on you, too—you need to build a brand. There’s just no other way to be able to raise money and show results with relatively small investment.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If you try to develop your product, yeah, you need big money. </a:t>
            </a:r>
          </a:p>
          <a:p>
            <a:pPr marL="0" lvl="0" indent="0" algn="l" rtl="0">
              <a:spcBef>
                <a:spcPts val="1000"/>
              </a:spcBef>
              <a:spcAft>
                <a:spcPts val="0"/>
              </a:spcAft>
              <a:buClr>
                <a:schemeClr val="dk1"/>
              </a:buClr>
              <a:buSzPts val="1100"/>
              <a:buFont typeface="Arial"/>
              <a:buNone/>
            </a:pPr>
            <a:r>
              <a:rPr lang="en-US" b="1" dirty="0">
                <a:solidFill>
                  <a:srgbClr val="000000"/>
                </a:solidFill>
                <a:highlight>
                  <a:srgbClr val="FFFF00"/>
                </a:highlight>
                <a:latin typeface="Times New Roman"/>
                <a:ea typeface="Times New Roman"/>
                <a:cs typeface="Times New Roman"/>
                <a:sym typeface="Times New Roman"/>
              </a:rPr>
              <a:t>[Question unknown]</a:t>
            </a:r>
          </a:p>
          <a:p>
            <a:pPr marL="0" lvl="0" indent="0" algn="l" rtl="0">
              <a:spcBef>
                <a:spcPts val="1000"/>
              </a:spcBef>
              <a:spcAft>
                <a:spcPts val="0"/>
              </a:spcAft>
              <a:buClr>
                <a:schemeClr val="dk1"/>
              </a:buClr>
              <a:buSzPts val="1100"/>
              <a:buFont typeface="Arial"/>
              <a:buNone/>
            </a:pPr>
            <a:r>
              <a:rPr lang="en-US" b="1" dirty="0">
                <a:solidFill>
                  <a:srgbClr val="000000"/>
                </a:solidFill>
                <a:latin typeface="Times New Roman"/>
                <a:ea typeface="Times New Roman"/>
                <a:cs typeface="Times New Roman"/>
                <a:sym typeface="Times New Roman"/>
              </a:rPr>
              <a:t>Answer:</a:t>
            </a:r>
            <a:r>
              <a:rPr lang="en-US" dirty="0">
                <a:solidFill>
                  <a:srgbClr val="000000"/>
                </a:solidFill>
                <a:latin typeface="Times New Roman"/>
                <a:ea typeface="Times New Roman"/>
                <a:cs typeface="Times New Roman"/>
                <a:sym typeface="Times New Roman"/>
              </a:rPr>
              <a:t> Yes, he says, well, wherever you go, they talk about “the lean startup.” You have to be out in the market and, you know, come up with some MVP and go to the market and learn and evolve and learn and evolve, and everything is great.’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They forgot to explain, how do you go to the market? It’s kind of, ‘You go to the market.’</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No. Who is the market?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Usually, it’s people you know or people who know people, right? Which is not something repeatable. This is not a market. This is a group of friends.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When I say branding, you try to figure out how do you reach total strangers and what makes them respond to you. Because what people tell you when you ask them, especially Americans—they are tremendously polite. We joke at home about this, that Americans will say, ‘Oh, this is interesting.’</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You are laughing, right? Right. ‘This is interesting’ means ‘When are you getting out of here?’ You know?</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It’s like, ‘We must get together sometime.’ You know? You’re American, right? I see you know all the jargon, right?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‘We might get together sometime’ means ‘That’s the last time I really want to see you.’ Okay. That’s what ‘We must get together sometime.’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So, people are polite. They tell you what you want to hear because they’re polite. </a:t>
            </a:r>
          </a:p>
          <a:p>
            <a:pPr marL="0" lvl="0" indent="0" algn="l" rtl="0">
              <a:spcBef>
                <a:spcPts val="1000"/>
              </a:spcBef>
              <a:spcAft>
                <a:spcPts val="0"/>
              </a:spcAft>
              <a:buClr>
                <a:schemeClr val="dk1"/>
              </a:buClr>
              <a:buSzPts val="1100"/>
              <a:buFont typeface="Arial"/>
              <a:buNone/>
            </a:pPr>
            <a:r>
              <a:rPr lang="en-US" dirty="0">
                <a:solidFill>
                  <a:srgbClr val="000000"/>
                </a:solidFill>
                <a:highlight>
                  <a:srgbClr val="FFFF00"/>
                </a:highlight>
                <a:latin typeface="Times New Roman"/>
                <a:ea typeface="Times New Roman"/>
                <a:cs typeface="Times New Roman"/>
                <a:sym typeface="Times New Roman"/>
              </a:rPr>
              <a:t>[Unintelligible comment from the audience]</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Americans understand it. You immediately understood it. So, it’s not really polite in American. </a:t>
            </a:r>
          </a:p>
          <a:p>
            <a:pPr marL="0" lvl="0" indent="0" algn="l" rtl="0">
              <a:spcBef>
                <a:spcPts val="1000"/>
              </a:spcBef>
              <a:spcAft>
                <a:spcPts val="0"/>
              </a:spcAft>
              <a:buClr>
                <a:schemeClr val="dk1"/>
              </a:buClr>
              <a:buSzPts val="1100"/>
              <a:buFont typeface="Arial"/>
              <a:buNone/>
            </a:pPr>
            <a:r>
              <a:rPr lang="en-US" dirty="0">
                <a:solidFill>
                  <a:srgbClr val="000000"/>
                </a:solidFill>
                <a:highlight>
                  <a:srgbClr val="FFFF00"/>
                </a:highlight>
                <a:latin typeface="Times New Roman"/>
                <a:ea typeface="Times New Roman"/>
                <a:cs typeface="Times New Roman"/>
                <a:sym typeface="Times New Roman"/>
              </a:rPr>
              <a:t>[Unintelligible comment from the audience]</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In American, it’s very clear that you are not interesting, but that’s the way it is.</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So, the only way you find when people are really interested is when you ask them to sign a check. That’s when you hear the real answer is when you ask them to sign a check.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Why?</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Because then you realize suddenly they don’t have the authority to sign the check. It has to go through this and that and a committee and what have you.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I don’t have a really clear solution to tell you, but I say if you at least create a brand and you see people respond, you, at least, get a definition of your picture. These people are not just going to sell them, but I know how to get out to them, how to get them to listen to me.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It’s so difficult to get people to listen to you. It’s unbelievably difficult. Unbelievably difficult. That’s the number one problem of every company—not to develop a product. Products are easy. </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Now, of course, you know, medicine for cancer is difficult, but most of what we do is relatively straightforward. But getting people to listen to you is really, really hard.</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Any other questions?</a:t>
            </a:r>
          </a:p>
          <a:p>
            <a:pPr marL="0" lvl="0" indent="0" algn="l" rtl="0">
              <a:spcBef>
                <a:spcPts val="1000"/>
              </a:spcBef>
              <a:spcAft>
                <a:spcPts val="0"/>
              </a:spcAft>
              <a:buClr>
                <a:schemeClr val="dk1"/>
              </a:buClr>
              <a:buSzPts val="1100"/>
              <a:buFont typeface="Arial"/>
              <a:buNone/>
            </a:pPr>
            <a:r>
              <a:rPr lang="en-US" b="1" dirty="0">
                <a:solidFill>
                  <a:srgbClr val="000000"/>
                </a:solidFill>
                <a:latin typeface="Times New Roman"/>
                <a:ea typeface="Times New Roman"/>
                <a:cs typeface="Times New Roman"/>
                <a:sym typeface="Times New Roman"/>
              </a:rPr>
              <a:t>[From the audience:]</a:t>
            </a:r>
            <a:r>
              <a:rPr lang="en-US" dirty="0">
                <a:solidFill>
                  <a:srgbClr val="000000"/>
                </a:solidFill>
                <a:latin typeface="Times New Roman"/>
                <a:ea typeface="Times New Roman"/>
                <a:cs typeface="Times New Roman"/>
                <a:sym typeface="Times New Roman"/>
              </a:rPr>
              <a:t> Maybe they can ask you privately after?</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But then I will have to answer.</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Thank you.</a:t>
            </a:r>
          </a:p>
          <a:p>
            <a:pPr marL="0" lvl="0" indent="0" algn="l" rtl="0">
              <a:spcBef>
                <a:spcPts val="1000"/>
              </a:spcBef>
              <a:spcAft>
                <a:spcPts val="0"/>
              </a:spcAft>
              <a:buClr>
                <a:schemeClr val="dk1"/>
              </a:buClr>
              <a:buSzPts val="1100"/>
              <a:buFont typeface="Arial"/>
              <a:buNone/>
            </a:pPr>
            <a:r>
              <a:rPr lang="en-US" dirty="0">
                <a:solidFill>
                  <a:srgbClr val="000000"/>
                </a:solidFill>
                <a:latin typeface="Times New Roman"/>
                <a:ea typeface="Times New Roman"/>
                <a:cs typeface="Times New Roman"/>
                <a:sym typeface="Times New Roman"/>
              </a:rPr>
              <a:t>One last thing, I was very, very serious about saying that, we need your feedback, we need your input—feel free to give it to us. Whether we like it or not, that’s a different story. But, we need you to help us develop a program that can help a lot of people.</a:t>
            </a:r>
          </a:p>
          <a:p>
            <a:pPr marL="0" lvl="0" indent="0" algn="l" rtl="0">
              <a:spcBef>
                <a:spcPts val="1000"/>
              </a:spcBef>
              <a:spcAft>
                <a:spcPts val="1000"/>
              </a:spcAft>
              <a:buSzPts val="1100"/>
              <a:buNone/>
            </a:pPr>
            <a:r>
              <a:rPr lang="en-US" dirty="0">
                <a:solidFill>
                  <a:srgbClr val="000000"/>
                </a:solidFill>
                <a:latin typeface="Times New Roman"/>
                <a:ea typeface="Times New Roman"/>
                <a:cs typeface="Times New Roman"/>
                <a:sym typeface="Times New Roman"/>
              </a:rPr>
              <a:t>Thanks.</a:t>
            </a:r>
          </a:p>
        </p:txBody>
      </p:sp>
      <p:sp>
        <p:nvSpPr>
          <p:cNvPr id="4" name="Slide Number Placeholder 3"/>
          <p:cNvSpPr>
            <a:spLocks noGrp="1"/>
          </p:cNvSpPr>
          <p:nvPr>
            <p:ph type="sldNum" sz="quarter" idx="5"/>
          </p:nvPr>
        </p:nvSpPr>
        <p:spPr/>
        <p:txBody>
          <a:bodyPr/>
          <a:lstStyle/>
          <a:p>
            <a:fld id="{D15BB681-500F-4D70-BBF7-617634AA2AC7}" type="slidenum">
              <a:rPr lang="en-US" smtClean="0"/>
              <a:t>52</a:t>
            </a:fld>
            <a:endParaRPr lang="en-US"/>
          </a:p>
        </p:txBody>
      </p:sp>
    </p:spTree>
    <p:extLst>
      <p:ext uri="{BB962C8B-B14F-4D97-AF65-F5344CB8AC3E}">
        <p14:creationId xmlns:p14="http://schemas.microsoft.com/office/powerpoint/2010/main" val="701380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Times New Roman"/>
              <a:buNone/>
            </a:pPr>
            <a:r>
              <a:rPr lang="en-US" i="0" u="none" strike="noStrike" dirty="0">
                <a:solidFill>
                  <a:srgbClr val="000000"/>
                </a:solidFill>
                <a:latin typeface="Times New Roman"/>
                <a:ea typeface="Times New Roman"/>
                <a:cs typeface="Times New Roman"/>
                <a:sym typeface="Times New Roman"/>
              </a:rPr>
              <a:t>So then I thought, </a:t>
            </a:r>
            <a:r>
              <a:rPr lang="en-US" dirty="0">
                <a:solidFill>
                  <a:srgbClr val="000000"/>
                </a:solidFill>
                <a:latin typeface="Times New Roman"/>
                <a:ea typeface="Times New Roman"/>
                <a:cs typeface="Times New Roman"/>
                <a:sym typeface="Times New Roman"/>
              </a:rPr>
              <a:t>‘O</a:t>
            </a:r>
            <a:r>
              <a:rPr lang="en-US" i="0" u="none" strike="noStrike" dirty="0">
                <a:solidFill>
                  <a:srgbClr val="000000"/>
                </a:solidFill>
                <a:latin typeface="Times New Roman"/>
                <a:ea typeface="Times New Roman"/>
                <a:cs typeface="Times New Roman"/>
                <a:sym typeface="Times New Roman"/>
              </a:rPr>
              <a:t>kay, I did all of these companies</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 </a:t>
            </a:r>
            <a:r>
              <a:rPr lang="en-US" dirty="0">
                <a:solidFill>
                  <a:srgbClr val="000000"/>
                </a:solidFill>
                <a:latin typeface="Times New Roman"/>
                <a:ea typeface="Times New Roman"/>
                <a:cs typeface="Times New Roman"/>
                <a:sym typeface="Times New Roman"/>
              </a:rPr>
              <a:t>W</a:t>
            </a:r>
            <a:r>
              <a:rPr lang="en-US" i="0" u="none" strike="noStrike" dirty="0">
                <a:solidFill>
                  <a:srgbClr val="000000"/>
                </a:solidFill>
                <a:latin typeface="Times New Roman"/>
                <a:ea typeface="Times New Roman"/>
                <a:cs typeface="Times New Roman"/>
                <a:sym typeface="Times New Roman"/>
              </a:rPr>
              <a:t>hat did I learn from all of these activities, and what am I going to do with it?</a:t>
            </a:r>
            <a:r>
              <a:rPr lang="en-US" dirty="0">
                <a:solidFill>
                  <a:srgbClr val="000000"/>
                </a:solidFill>
                <a:latin typeface="Times New Roman"/>
                <a:ea typeface="Times New Roman"/>
                <a:cs typeface="Times New Roman"/>
                <a:sym typeface="Times New Roman"/>
              </a:rPr>
              <a:t>’</a:t>
            </a:r>
            <a:endParaRPr lang="en-US" dirty="0">
              <a:latin typeface="Times New Roman"/>
              <a:ea typeface="Times New Roman"/>
              <a:cs typeface="Times New Roman"/>
              <a:sym typeface="Times New Roman"/>
            </a:endParaRPr>
          </a:p>
          <a:p>
            <a:pPr marL="0" lvl="0" indent="0" algn="l" rtl="0">
              <a:spcBef>
                <a:spcPts val="1000"/>
              </a:spcBef>
              <a:spcAft>
                <a:spcPts val="0"/>
              </a:spcAft>
              <a:buNone/>
            </a:pPr>
            <a:r>
              <a:rPr lang="en-US" i="0" u="none" strike="noStrike" dirty="0">
                <a:solidFill>
                  <a:srgbClr val="000000"/>
                </a:solidFill>
                <a:latin typeface="Times New Roman"/>
                <a:ea typeface="Times New Roman"/>
                <a:cs typeface="Times New Roman"/>
                <a:sym typeface="Times New Roman"/>
              </a:rPr>
              <a:t>And gradually, it came to me that the companies</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even though they were different from one another and were doing different things</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the</a:t>
            </a:r>
            <a:r>
              <a:rPr lang="en-US" dirty="0">
                <a:solidFill>
                  <a:srgbClr val="000000"/>
                </a:solidFill>
                <a:latin typeface="Times New Roman"/>
                <a:ea typeface="Times New Roman"/>
                <a:cs typeface="Times New Roman"/>
                <a:sym typeface="Times New Roman"/>
              </a:rPr>
              <a:t>re</a:t>
            </a:r>
            <a:r>
              <a:rPr lang="en-US" i="0" u="none" strike="noStrike" dirty="0">
                <a:solidFill>
                  <a:srgbClr val="000000"/>
                </a:solidFill>
                <a:latin typeface="Times New Roman"/>
                <a:ea typeface="Times New Roman"/>
                <a:cs typeface="Times New Roman"/>
                <a:sym typeface="Times New Roman"/>
              </a:rPr>
              <a:t> were principles that were common to all the companies that we </a:t>
            </a:r>
            <a:r>
              <a:rPr lang="en-US" dirty="0">
                <a:solidFill>
                  <a:srgbClr val="000000"/>
                </a:solidFill>
                <a:latin typeface="Times New Roman"/>
                <a:ea typeface="Times New Roman"/>
                <a:cs typeface="Times New Roman"/>
                <a:sym typeface="Times New Roman"/>
              </a:rPr>
              <a:t>we</a:t>
            </a:r>
            <a:r>
              <a:rPr lang="en-US" i="0" u="none" strike="noStrike" dirty="0">
                <a:solidFill>
                  <a:srgbClr val="000000"/>
                </a:solidFill>
                <a:latin typeface="Times New Roman"/>
                <a:ea typeface="Times New Roman"/>
                <a:cs typeface="Times New Roman"/>
                <a:sym typeface="Times New Roman"/>
              </a:rPr>
              <a:t>re building. </a:t>
            </a:r>
          </a:p>
          <a:p>
            <a:pPr marL="0" lvl="0" indent="0" algn="l" rtl="0">
              <a:spcBef>
                <a:spcPts val="1000"/>
              </a:spcBef>
              <a:spcAft>
                <a:spcPts val="0"/>
              </a:spcAft>
              <a:buNone/>
            </a:pPr>
            <a:r>
              <a:rPr lang="en-US" i="0" u="none" strike="noStrike" dirty="0">
                <a:solidFill>
                  <a:srgbClr val="000000"/>
                </a:solidFill>
                <a:latin typeface="Times New Roman"/>
                <a:ea typeface="Times New Roman"/>
                <a:cs typeface="Times New Roman"/>
                <a:sym typeface="Times New Roman"/>
              </a:rPr>
              <a:t>And that these principles led us in a fairly safe way through the lifecycle of a company. </a:t>
            </a:r>
          </a:p>
          <a:p>
            <a:pPr marL="0" lvl="0" indent="0" algn="l" rtl="0">
              <a:spcBef>
                <a:spcPts val="1000"/>
              </a:spcBef>
              <a:spcAft>
                <a:spcPts val="0"/>
              </a:spcAft>
              <a:buNone/>
            </a:pPr>
            <a:r>
              <a:rPr lang="en-US" i="0" u="none" strike="noStrike" dirty="0">
                <a:solidFill>
                  <a:srgbClr val="000000"/>
                </a:solidFill>
                <a:latin typeface="Times New Roman"/>
                <a:ea typeface="Times New Roman"/>
                <a:cs typeface="Times New Roman"/>
                <a:sym typeface="Times New Roman"/>
              </a:rPr>
              <a:t>And I thought that we can teach it to other people. </a:t>
            </a:r>
          </a:p>
          <a:p>
            <a:pPr marL="0" lvl="0" indent="0" algn="l" rtl="0">
              <a:spcBef>
                <a:spcPts val="1000"/>
              </a:spcBef>
              <a:spcAft>
                <a:spcPts val="0"/>
              </a:spcAft>
              <a:buNone/>
            </a:pPr>
            <a:r>
              <a:rPr lang="en-US" i="0" u="none" strike="noStrike" dirty="0">
                <a:solidFill>
                  <a:srgbClr val="000000"/>
                </a:solidFill>
                <a:latin typeface="Times New Roman"/>
                <a:ea typeface="Times New Roman"/>
                <a:cs typeface="Times New Roman"/>
                <a:sym typeface="Times New Roman"/>
              </a:rPr>
              <a:t>So we started </a:t>
            </a:r>
            <a:r>
              <a:rPr lang="en-US" dirty="0" err="1">
                <a:solidFill>
                  <a:srgbClr val="000000"/>
                </a:solidFill>
                <a:latin typeface="Times New Roman"/>
                <a:ea typeface="Times New Roman"/>
                <a:cs typeface="Times New Roman"/>
                <a:sym typeface="Times New Roman"/>
              </a:rPr>
              <a:t>S</a:t>
            </a:r>
            <a:r>
              <a:rPr lang="en-US" i="0" u="none" strike="noStrike" dirty="0" err="1">
                <a:solidFill>
                  <a:srgbClr val="000000"/>
                </a:solidFill>
                <a:latin typeface="Times New Roman"/>
                <a:ea typeface="Times New Roman"/>
                <a:cs typeface="Times New Roman"/>
                <a:sym typeface="Times New Roman"/>
              </a:rPr>
              <a:t>mart</a:t>
            </a:r>
            <a:r>
              <a:rPr lang="en-US" dirty="0" err="1">
                <a:solidFill>
                  <a:srgbClr val="000000"/>
                </a:solidFill>
                <a:latin typeface="Times New Roman"/>
                <a:ea typeface="Times New Roman"/>
                <a:cs typeface="Times New Roman"/>
                <a:sym typeface="Times New Roman"/>
              </a:rPr>
              <a:t>U</a:t>
            </a:r>
            <a:r>
              <a:rPr lang="en-US" i="0" u="none" strike="noStrike" dirty="0" err="1">
                <a:solidFill>
                  <a:srgbClr val="000000"/>
                </a:solidFill>
                <a:latin typeface="Times New Roman"/>
                <a:ea typeface="Times New Roman"/>
                <a:cs typeface="Times New Roman"/>
                <a:sym typeface="Times New Roman"/>
              </a:rPr>
              <a:t>p</a:t>
            </a:r>
            <a:r>
              <a:rPr lang="en-US" i="0" u="none" strike="noStrike" dirty="0">
                <a:solidFill>
                  <a:srgbClr val="000000"/>
                </a:solidFill>
                <a:latin typeface="Times New Roman"/>
                <a:ea typeface="Times New Roman"/>
                <a:cs typeface="Times New Roman"/>
                <a:sym typeface="Times New Roman"/>
              </a:rPr>
              <a:t> about three, four years ago. And the idea is to teach entrepreneurs, people who want to be entrepreneurs, people who are in </a:t>
            </a:r>
            <a:r>
              <a:rPr lang="en-US" dirty="0" err="1">
                <a:solidFill>
                  <a:srgbClr val="000000"/>
                </a:solidFill>
                <a:latin typeface="Times New Roman"/>
                <a:ea typeface="Times New Roman"/>
                <a:cs typeface="Times New Roman"/>
                <a:sym typeface="Times New Roman"/>
              </a:rPr>
              <a:t>S</a:t>
            </a:r>
            <a:r>
              <a:rPr lang="en-US" i="0" u="none" strike="noStrike" dirty="0" err="1">
                <a:solidFill>
                  <a:srgbClr val="000000"/>
                </a:solidFill>
                <a:latin typeface="Times New Roman"/>
                <a:ea typeface="Times New Roman"/>
                <a:cs typeface="Times New Roman"/>
                <a:sym typeface="Times New Roman"/>
              </a:rPr>
              <a:t>mart</a:t>
            </a:r>
            <a:r>
              <a:rPr lang="en-US" dirty="0" err="1">
                <a:solidFill>
                  <a:srgbClr val="000000"/>
                </a:solidFill>
                <a:latin typeface="Times New Roman"/>
                <a:ea typeface="Times New Roman"/>
                <a:cs typeface="Times New Roman"/>
                <a:sym typeface="Times New Roman"/>
              </a:rPr>
              <a:t>U</a:t>
            </a:r>
            <a:r>
              <a:rPr lang="en-US" i="0" u="none" strike="noStrike" dirty="0" err="1">
                <a:solidFill>
                  <a:srgbClr val="000000"/>
                </a:solidFill>
                <a:latin typeface="Times New Roman"/>
                <a:ea typeface="Times New Roman"/>
                <a:cs typeface="Times New Roman"/>
                <a:sym typeface="Times New Roman"/>
              </a:rPr>
              <a:t>p</a:t>
            </a:r>
            <a:r>
              <a:rPr lang="en-US" i="0" u="none" strike="noStrike" dirty="0">
                <a:solidFill>
                  <a:srgbClr val="000000"/>
                </a:solidFill>
                <a:latin typeface="Times New Roman"/>
                <a:ea typeface="Times New Roman"/>
                <a:cs typeface="Times New Roman"/>
                <a:sym typeface="Times New Roman"/>
              </a:rPr>
              <a:t> companies, the </a:t>
            </a:r>
            <a:r>
              <a:rPr lang="en-US" b="1" i="0" u="none" strike="noStrike" dirty="0">
                <a:solidFill>
                  <a:srgbClr val="000000"/>
                </a:solidFill>
                <a:latin typeface="Times New Roman"/>
                <a:ea typeface="Times New Roman"/>
                <a:cs typeface="Times New Roman"/>
                <a:sym typeface="Times New Roman"/>
              </a:rPr>
              <a:t>profession</a:t>
            </a:r>
            <a:r>
              <a:rPr lang="en-US" i="0" u="none" strike="noStrike" dirty="0">
                <a:solidFill>
                  <a:srgbClr val="000000"/>
                </a:solidFill>
                <a:latin typeface="Times New Roman"/>
                <a:ea typeface="Times New Roman"/>
                <a:cs typeface="Times New Roman"/>
                <a:sym typeface="Times New Roman"/>
              </a:rPr>
              <a:t> of building successful companies. </a:t>
            </a:r>
          </a:p>
          <a:p>
            <a:pPr marL="0" lvl="0" indent="0" algn="l" rtl="0">
              <a:spcBef>
                <a:spcPts val="1000"/>
              </a:spcBef>
              <a:spcAft>
                <a:spcPts val="0"/>
              </a:spcAft>
              <a:buNone/>
            </a:pPr>
            <a:r>
              <a:rPr lang="en-US" i="0" u="none" strike="noStrike" dirty="0">
                <a:solidFill>
                  <a:srgbClr val="000000"/>
                </a:solidFill>
                <a:latin typeface="Times New Roman"/>
                <a:ea typeface="Times New Roman"/>
                <a:cs typeface="Times New Roman"/>
                <a:sym typeface="Times New Roman"/>
              </a:rPr>
              <a:t>And as you see, the word profession is highlighted. And the reason it is highlighted is that it</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s a profession very much like any other profession. </a:t>
            </a:r>
          </a:p>
          <a:p>
            <a:pPr marL="0" lvl="0" indent="0" algn="l" rtl="0">
              <a:spcBef>
                <a:spcPts val="1000"/>
              </a:spcBef>
              <a:spcAft>
                <a:spcPts val="0"/>
              </a:spcAft>
              <a:buNone/>
            </a:pPr>
            <a:r>
              <a:rPr lang="en-US" i="0" u="none" strike="noStrike" dirty="0">
                <a:solidFill>
                  <a:srgbClr val="000000"/>
                </a:solidFill>
                <a:latin typeface="Times New Roman"/>
                <a:ea typeface="Times New Roman"/>
                <a:cs typeface="Times New Roman"/>
                <a:sym typeface="Times New Roman"/>
              </a:rPr>
              <a:t>So you go to an </a:t>
            </a:r>
            <a:r>
              <a:rPr lang="en-US" dirty="0">
                <a:solidFill>
                  <a:srgbClr val="000000"/>
                </a:solidFill>
                <a:latin typeface="Times New Roman"/>
                <a:ea typeface="Times New Roman"/>
                <a:cs typeface="Times New Roman"/>
                <a:sym typeface="Times New Roman"/>
              </a:rPr>
              <a:t>e</a:t>
            </a:r>
            <a:r>
              <a:rPr lang="en-US" i="0" u="none" strike="noStrike" dirty="0">
                <a:solidFill>
                  <a:srgbClr val="000000"/>
                </a:solidFill>
                <a:latin typeface="Times New Roman"/>
                <a:ea typeface="Times New Roman"/>
                <a:cs typeface="Times New Roman"/>
                <a:sym typeface="Times New Roman"/>
              </a:rPr>
              <a:t>ngineering </a:t>
            </a:r>
            <a:r>
              <a:rPr lang="en-US" dirty="0">
                <a:solidFill>
                  <a:srgbClr val="000000"/>
                </a:solidFill>
                <a:latin typeface="Times New Roman"/>
                <a:ea typeface="Times New Roman"/>
                <a:cs typeface="Times New Roman"/>
                <a:sym typeface="Times New Roman"/>
              </a:rPr>
              <a:t>s</a:t>
            </a:r>
            <a:r>
              <a:rPr lang="en-US" i="0" u="none" strike="noStrike" dirty="0">
                <a:solidFill>
                  <a:srgbClr val="000000"/>
                </a:solidFill>
                <a:latin typeface="Times New Roman"/>
                <a:ea typeface="Times New Roman"/>
                <a:cs typeface="Times New Roman"/>
                <a:sym typeface="Times New Roman"/>
              </a:rPr>
              <a:t>chool, you study civil engineering, you are on the </a:t>
            </a:r>
            <a:r>
              <a:rPr lang="en-US" dirty="0">
                <a:solidFill>
                  <a:srgbClr val="000000"/>
                </a:solidFill>
                <a:latin typeface="Times New Roman"/>
                <a:ea typeface="Times New Roman"/>
                <a:cs typeface="Times New Roman"/>
                <a:sym typeface="Times New Roman"/>
              </a:rPr>
              <a:t>D</a:t>
            </a:r>
            <a:r>
              <a:rPr lang="en-US" i="0" u="none" strike="noStrike" dirty="0">
                <a:solidFill>
                  <a:srgbClr val="000000"/>
                </a:solidFill>
                <a:latin typeface="Times New Roman"/>
                <a:ea typeface="Times New Roman"/>
                <a:cs typeface="Times New Roman"/>
                <a:sym typeface="Times New Roman"/>
              </a:rPr>
              <a:t>ean</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s </a:t>
            </a:r>
            <a:r>
              <a:rPr lang="en-US" dirty="0">
                <a:solidFill>
                  <a:srgbClr val="000000"/>
                </a:solidFill>
                <a:latin typeface="Times New Roman"/>
                <a:ea typeface="Times New Roman"/>
                <a:cs typeface="Times New Roman"/>
                <a:sym typeface="Times New Roman"/>
              </a:rPr>
              <a:t>L</a:t>
            </a:r>
            <a:r>
              <a:rPr lang="en-US" i="0" u="none" strike="noStrike" dirty="0">
                <a:solidFill>
                  <a:srgbClr val="000000"/>
                </a:solidFill>
                <a:latin typeface="Times New Roman"/>
                <a:ea typeface="Times New Roman"/>
                <a:cs typeface="Times New Roman"/>
                <a:sym typeface="Times New Roman"/>
              </a:rPr>
              <a:t>ist, and you finish the Technion. Nobody, but really nobody, will let you design a high</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rise building, right? Because you have no idea what you're doing. </a:t>
            </a:r>
            <a:r>
              <a:rPr lang="en-US" dirty="0">
                <a:solidFill>
                  <a:srgbClr val="000000"/>
                </a:solidFill>
                <a:latin typeface="Times New Roman"/>
                <a:ea typeface="Times New Roman"/>
                <a:cs typeface="Times New Roman"/>
                <a:sym typeface="Times New Roman"/>
              </a:rPr>
              <a:t>A few of you know that.</a:t>
            </a:r>
            <a:endParaRPr lang="en-US" i="0" u="none" strike="noStrike" dirty="0">
              <a:solidFill>
                <a:srgbClr val="000000"/>
              </a:solidFill>
              <a:latin typeface="Times New Roman"/>
              <a:ea typeface="Times New Roman"/>
              <a:cs typeface="Times New Roman"/>
              <a:sym typeface="Times New Roman"/>
            </a:endParaRPr>
          </a:p>
          <a:p>
            <a:pPr marL="0" lvl="0" indent="0" algn="l" rtl="0">
              <a:spcBef>
                <a:spcPts val="1000"/>
              </a:spcBef>
              <a:spcAft>
                <a:spcPts val="0"/>
              </a:spcAft>
              <a:buNone/>
            </a:pPr>
            <a:r>
              <a:rPr lang="en-US" i="0" u="none" strike="noStrike" dirty="0">
                <a:solidFill>
                  <a:srgbClr val="000000"/>
                </a:solidFill>
                <a:latin typeface="Times New Roman"/>
                <a:ea typeface="Times New Roman"/>
                <a:cs typeface="Times New Roman"/>
                <a:sym typeface="Times New Roman"/>
              </a:rPr>
              <a:t>Why? Because then you </a:t>
            </a:r>
            <a:r>
              <a:rPr lang="en-US" dirty="0">
                <a:solidFill>
                  <a:srgbClr val="000000"/>
                </a:solidFill>
                <a:latin typeface="Times New Roman"/>
                <a:ea typeface="Times New Roman"/>
                <a:cs typeface="Times New Roman"/>
                <a:sym typeface="Times New Roman"/>
              </a:rPr>
              <a:t>left</a:t>
            </a:r>
            <a:r>
              <a:rPr lang="en-US" i="0" u="none" strike="noStrike" dirty="0">
                <a:solidFill>
                  <a:srgbClr val="000000"/>
                </a:solidFill>
                <a:latin typeface="Times New Roman"/>
                <a:ea typeface="Times New Roman"/>
                <a:cs typeface="Times New Roman"/>
                <a:sym typeface="Times New Roman"/>
              </a:rPr>
              <a:t> the Technion, you go and you work at an</a:t>
            </a:r>
            <a:r>
              <a:rPr lang="en-US" dirty="0">
                <a:solidFill>
                  <a:srgbClr val="000000"/>
                </a:solidFill>
                <a:latin typeface="Times New Roman"/>
                <a:ea typeface="Times New Roman"/>
                <a:cs typeface="Times New Roman"/>
                <a:sym typeface="Times New Roman"/>
              </a:rPr>
              <a:t> e</a:t>
            </a:r>
            <a:r>
              <a:rPr lang="en-US" i="0" u="none" strike="noStrike" dirty="0">
                <a:solidFill>
                  <a:srgbClr val="000000"/>
                </a:solidFill>
                <a:latin typeface="Times New Roman"/>
                <a:ea typeface="Times New Roman"/>
                <a:cs typeface="Times New Roman"/>
                <a:sym typeface="Times New Roman"/>
              </a:rPr>
              <a:t>ngineering </a:t>
            </a:r>
            <a:r>
              <a:rPr lang="en-US" dirty="0">
                <a:solidFill>
                  <a:srgbClr val="000000"/>
                </a:solidFill>
                <a:latin typeface="Times New Roman"/>
                <a:ea typeface="Times New Roman"/>
                <a:cs typeface="Times New Roman"/>
                <a:sym typeface="Times New Roman"/>
              </a:rPr>
              <a:t>f</a:t>
            </a:r>
            <a:r>
              <a:rPr lang="en-US" i="0" u="none" strike="noStrike" dirty="0">
                <a:solidFill>
                  <a:srgbClr val="000000"/>
                </a:solidFill>
                <a:latin typeface="Times New Roman"/>
                <a:ea typeface="Times New Roman"/>
                <a:cs typeface="Times New Roman"/>
                <a:sym typeface="Times New Roman"/>
              </a:rPr>
              <a:t>irm for a few years. You learn and you specialize</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whether you want to build bridges or high</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rise buildings or tunnels or whatever it is</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because it's a profession. </a:t>
            </a:r>
          </a:p>
          <a:p>
            <a:pPr marL="0" lvl="0" indent="0" algn="l" rtl="0">
              <a:spcBef>
                <a:spcPts val="1000"/>
              </a:spcBef>
              <a:spcAft>
                <a:spcPts val="0"/>
              </a:spcAft>
              <a:buNone/>
            </a:pPr>
            <a:r>
              <a:rPr lang="en-US" i="0" u="none" strike="noStrike" dirty="0">
                <a:solidFill>
                  <a:srgbClr val="000000"/>
                </a:solidFill>
                <a:latin typeface="Times New Roman"/>
                <a:ea typeface="Times New Roman"/>
                <a:cs typeface="Times New Roman"/>
                <a:sym typeface="Times New Roman"/>
              </a:rPr>
              <a:t>For entrepreneurs, there is no place to learn. </a:t>
            </a:r>
          </a:p>
          <a:p>
            <a:pPr marL="0" lvl="0" indent="0" algn="l" rtl="0">
              <a:spcBef>
                <a:spcPts val="1000"/>
              </a:spcBef>
              <a:spcAft>
                <a:spcPts val="0"/>
              </a:spcAft>
              <a:buNone/>
            </a:pPr>
            <a:r>
              <a:rPr lang="en-US" dirty="0">
                <a:solidFill>
                  <a:srgbClr val="000000"/>
                </a:solidFill>
                <a:latin typeface="Times New Roman"/>
                <a:ea typeface="Times New Roman"/>
                <a:cs typeface="Times New Roman"/>
                <a:sym typeface="Times New Roman"/>
              </a:rPr>
              <a:t>Y</a:t>
            </a:r>
            <a:r>
              <a:rPr lang="en-US" i="0" u="none" strike="noStrike" dirty="0">
                <a:solidFill>
                  <a:srgbClr val="000000"/>
                </a:solidFill>
                <a:latin typeface="Times New Roman"/>
                <a:ea typeface="Times New Roman"/>
                <a:cs typeface="Times New Roman"/>
                <a:sym typeface="Times New Roman"/>
              </a:rPr>
              <a:t>ou have a great idea</a:t>
            </a:r>
            <a:r>
              <a:rPr lang="en-US" dirty="0">
                <a:solidFill>
                  <a:srgbClr val="000000"/>
                </a:solidFill>
                <a:latin typeface="Times New Roman"/>
                <a:ea typeface="Times New Roman"/>
                <a:cs typeface="Times New Roman"/>
                <a:sym typeface="Times New Roman"/>
              </a:rPr>
              <a:t>, y</a:t>
            </a:r>
            <a:r>
              <a:rPr lang="en-US" i="0" u="none" strike="noStrike" dirty="0">
                <a:solidFill>
                  <a:srgbClr val="000000"/>
                </a:solidFill>
                <a:latin typeface="Times New Roman"/>
                <a:ea typeface="Times New Roman"/>
                <a:cs typeface="Times New Roman"/>
                <a:sym typeface="Times New Roman"/>
              </a:rPr>
              <a:t>ou work at a company, you develop an algorithm or whatever it is, and you say, </a:t>
            </a:r>
            <a:r>
              <a:rPr lang="en-US" dirty="0">
                <a:solidFill>
                  <a:srgbClr val="000000"/>
                </a:solidFill>
                <a:latin typeface="Times New Roman"/>
                <a:ea typeface="Times New Roman"/>
                <a:cs typeface="Times New Roman"/>
                <a:sym typeface="Times New Roman"/>
              </a:rPr>
              <a:t>‘A</a:t>
            </a:r>
            <a:r>
              <a:rPr lang="en-US" i="0" u="none" strike="noStrike" dirty="0">
                <a:solidFill>
                  <a:srgbClr val="000000"/>
                </a:solidFill>
                <a:latin typeface="Times New Roman"/>
                <a:ea typeface="Times New Roman"/>
                <a:cs typeface="Times New Roman"/>
                <a:sym typeface="Times New Roman"/>
              </a:rPr>
              <a:t>ll right, great, I'm going to go and raise money and start a company.</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 And honestly, you have no clue what you</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re doing because the software you develop is the easiest part of what you can do. Literally, the easiest part.</a:t>
            </a:r>
            <a:endParaRPr lang="en-US" dirty="0">
              <a:latin typeface="Times New Roman"/>
              <a:ea typeface="Times New Roman"/>
              <a:cs typeface="Times New Roman"/>
              <a:sym typeface="Times New Roman"/>
            </a:endParaRPr>
          </a:p>
          <a:p>
            <a:pPr marL="0" lvl="0" indent="0" algn="l" rtl="0">
              <a:spcBef>
                <a:spcPts val="1000"/>
              </a:spcBef>
              <a:spcAft>
                <a:spcPts val="0"/>
              </a:spcAft>
              <a:buNone/>
            </a:pPr>
            <a:r>
              <a:rPr lang="en-US" i="0" u="none" strike="noStrike" dirty="0">
                <a:solidFill>
                  <a:srgbClr val="000000"/>
                </a:solidFill>
                <a:latin typeface="Times New Roman"/>
                <a:ea typeface="Times New Roman"/>
                <a:cs typeface="Times New Roman"/>
                <a:sym typeface="Times New Roman"/>
              </a:rPr>
              <a:t>In all the lectures I'm going to give, I</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ll never talk about product development, because most entrepreneurs come with knowledge about the product they want to build and zero knowledge about everything else, which is what we</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re talking about now</a:t>
            </a:r>
            <a:r>
              <a:rPr lang="en-US" dirty="0">
                <a:solidFill>
                  <a:srgbClr val="000000"/>
                </a:solidFill>
                <a:latin typeface="Times New Roman"/>
                <a:ea typeface="Times New Roman"/>
                <a:cs typeface="Times New Roman"/>
                <a:sym typeface="Times New Roman"/>
              </a:rPr>
              <a:t>. </a:t>
            </a:r>
          </a:p>
          <a:p>
            <a:pPr marL="0" lvl="0" indent="0" algn="l" rtl="0">
              <a:spcBef>
                <a:spcPts val="1000"/>
              </a:spcBef>
              <a:spcAft>
                <a:spcPts val="0"/>
              </a:spcAft>
              <a:buNone/>
            </a:pPr>
            <a:r>
              <a:rPr lang="en-US" dirty="0">
                <a:solidFill>
                  <a:srgbClr val="000000"/>
                </a:solidFill>
                <a:latin typeface="Times New Roman"/>
                <a:ea typeface="Times New Roman"/>
                <a:cs typeface="Times New Roman"/>
                <a:sym typeface="Times New Roman"/>
              </a:rPr>
              <a:t>Now, h</a:t>
            </a:r>
            <a:r>
              <a:rPr lang="en-US" i="0" u="none" strike="noStrike" dirty="0">
                <a:solidFill>
                  <a:srgbClr val="000000"/>
                </a:solidFill>
                <a:latin typeface="Times New Roman"/>
                <a:ea typeface="Times New Roman"/>
                <a:cs typeface="Times New Roman"/>
                <a:sym typeface="Times New Roman"/>
              </a:rPr>
              <a:t>ow I define </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successful company</a:t>
            </a:r>
            <a:r>
              <a:rPr lang="en-US" dirty="0">
                <a:solidFill>
                  <a:srgbClr val="000000"/>
                </a:solidFill>
                <a:latin typeface="Times New Roman"/>
                <a:ea typeface="Times New Roman"/>
                <a:cs typeface="Times New Roman"/>
                <a:sym typeface="Times New Roman"/>
              </a:rPr>
              <a:t>.” S</a:t>
            </a:r>
            <a:r>
              <a:rPr lang="en-US" i="0" u="none" strike="noStrike" dirty="0">
                <a:solidFill>
                  <a:srgbClr val="000000"/>
                </a:solidFill>
                <a:latin typeface="Times New Roman"/>
                <a:ea typeface="Times New Roman"/>
                <a:cs typeface="Times New Roman"/>
                <a:sym typeface="Times New Roman"/>
              </a:rPr>
              <a:t>o, first of all, </a:t>
            </a:r>
            <a:r>
              <a:rPr lang="en-US" b="1" u="none" strike="noStrike" dirty="0">
                <a:solidFill>
                  <a:srgbClr val="000000"/>
                </a:solidFill>
                <a:latin typeface="Times New Roman"/>
                <a:ea typeface="Times New Roman"/>
                <a:cs typeface="Times New Roman"/>
                <a:sym typeface="Times New Roman"/>
              </a:rPr>
              <a:t>profitable</a:t>
            </a:r>
            <a:r>
              <a:rPr lang="en-US" i="0" u="none" strike="noStrike" dirty="0">
                <a:solidFill>
                  <a:srgbClr val="000000"/>
                </a:solidFill>
                <a:latin typeface="Times New Roman"/>
                <a:ea typeface="Times New Roman"/>
                <a:cs typeface="Times New Roman"/>
                <a:sym typeface="Times New Roman"/>
              </a:rPr>
              <a:t>. </a:t>
            </a:r>
            <a:endParaRPr lang="en-US" dirty="0">
              <a:latin typeface="Times New Roman"/>
              <a:ea typeface="Times New Roman"/>
              <a:cs typeface="Times New Roman"/>
              <a:sym typeface="Times New Roman"/>
            </a:endParaRPr>
          </a:p>
          <a:p>
            <a:pPr marL="0" lvl="0" indent="0" algn="l" rtl="0">
              <a:spcBef>
                <a:spcPts val="1000"/>
              </a:spcBef>
              <a:spcAft>
                <a:spcPts val="0"/>
              </a:spcAft>
              <a:buNone/>
            </a:pPr>
            <a:r>
              <a:rPr lang="en-US" i="0" u="none" strike="noStrike" dirty="0">
                <a:solidFill>
                  <a:srgbClr val="000000"/>
                </a:solidFill>
                <a:latin typeface="Times New Roman"/>
                <a:ea typeface="Times New Roman"/>
                <a:cs typeface="Times New Roman"/>
                <a:sym typeface="Times New Roman"/>
              </a:rPr>
              <a:t>Profitable means that the company is a grown</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up company. So you have kids</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many of you have kids, I guess</a:t>
            </a:r>
            <a:r>
              <a:rPr lang="en-US" dirty="0">
                <a:solidFill>
                  <a:srgbClr val="000000"/>
                </a:solidFill>
                <a:latin typeface="Times New Roman"/>
                <a:ea typeface="Times New Roman"/>
                <a:cs typeface="Times New Roman"/>
                <a:sym typeface="Times New Roman"/>
              </a:rPr>
              <a:t>—a</a:t>
            </a:r>
            <a:r>
              <a:rPr lang="en-US" i="0" u="none" strike="noStrike" dirty="0">
                <a:solidFill>
                  <a:srgbClr val="000000"/>
                </a:solidFill>
                <a:latin typeface="Times New Roman"/>
                <a:ea typeface="Times New Roman"/>
                <a:cs typeface="Times New Roman"/>
                <a:sym typeface="Times New Roman"/>
              </a:rPr>
              <a:t>nd if the kid is 30 years old and still lives at home and gets money from the parents every month, they are not grown</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ups. </a:t>
            </a:r>
          </a:p>
          <a:p>
            <a:pPr marL="0" lvl="0" indent="0" algn="l" rtl="0">
              <a:spcBef>
                <a:spcPts val="1000"/>
              </a:spcBef>
              <a:spcAft>
                <a:spcPts val="0"/>
              </a:spcAft>
              <a:buNone/>
            </a:pPr>
            <a:r>
              <a:rPr lang="en-US" i="0" u="none" strike="noStrike" dirty="0">
                <a:solidFill>
                  <a:srgbClr val="000000"/>
                </a:solidFill>
                <a:latin typeface="Times New Roman"/>
                <a:ea typeface="Times New Roman"/>
                <a:cs typeface="Times New Roman"/>
                <a:sym typeface="Times New Roman"/>
              </a:rPr>
              <a:t>A grown</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up is when you can sustain yourself. </a:t>
            </a:r>
          </a:p>
          <a:p>
            <a:pPr marL="0" lvl="0" indent="0" algn="l" rtl="0">
              <a:spcBef>
                <a:spcPts val="1000"/>
              </a:spcBef>
              <a:spcAft>
                <a:spcPts val="0"/>
              </a:spcAft>
              <a:buNone/>
            </a:pPr>
            <a:r>
              <a:rPr lang="en-US" i="0" u="none" strike="noStrike" dirty="0">
                <a:solidFill>
                  <a:srgbClr val="000000"/>
                </a:solidFill>
                <a:latin typeface="Times New Roman"/>
                <a:ea typeface="Times New Roman"/>
                <a:cs typeface="Times New Roman"/>
                <a:sym typeface="Times New Roman"/>
              </a:rPr>
              <a:t>A company that needs investment all the time</a:t>
            </a:r>
            <a:r>
              <a:rPr lang="en-US" dirty="0">
                <a:solidFill>
                  <a:srgbClr val="000000"/>
                </a:solidFill>
                <a:latin typeface="Times New Roman"/>
                <a:ea typeface="Times New Roman"/>
                <a:cs typeface="Times New Roman"/>
                <a:sym typeface="Times New Roman"/>
              </a:rPr>
              <a:t> i</a:t>
            </a:r>
            <a:r>
              <a:rPr lang="en-US" i="0" u="none" strike="noStrike" dirty="0">
                <a:solidFill>
                  <a:srgbClr val="000000"/>
                </a:solidFill>
                <a:latin typeface="Times New Roman"/>
                <a:ea typeface="Times New Roman"/>
                <a:cs typeface="Times New Roman"/>
                <a:sym typeface="Times New Roman"/>
              </a:rPr>
              <a:t>s like a baby. They can</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t survive. The moment you take the investment out, they die. So, a successful company is a profitable company.</a:t>
            </a:r>
            <a:endParaRPr lang="en-US" dirty="0">
              <a:latin typeface="Times New Roman"/>
              <a:ea typeface="Times New Roman"/>
              <a:cs typeface="Times New Roman"/>
              <a:sym typeface="Times New Roman"/>
            </a:endParaRPr>
          </a:p>
          <a:p>
            <a:pPr marL="0" lvl="0" indent="0" algn="l" rtl="0">
              <a:spcBef>
                <a:spcPts val="1000"/>
              </a:spcBef>
              <a:spcAft>
                <a:spcPts val="0"/>
              </a:spcAft>
              <a:buNone/>
            </a:pPr>
            <a:r>
              <a:rPr lang="en-US" i="0" u="none" strike="noStrike" dirty="0">
                <a:solidFill>
                  <a:srgbClr val="000000"/>
                </a:solidFill>
                <a:latin typeface="Times New Roman"/>
                <a:ea typeface="Times New Roman"/>
                <a:cs typeface="Times New Roman"/>
                <a:sym typeface="Times New Roman"/>
              </a:rPr>
              <a:t>It</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s fast</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growing because, otherwise it</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s just not interesting.</a:t>
            </a:r>
            <a:endParaRPr lang="en-US" dirty="0">
              <a:latin typeface="Times New Roman"/>
              <a:ea typeface="Times New Roman"/>
              <a:cs typeface="Times New Roman"/>
              <a:sym typeface="Times New Roman"/>
            </a:endParaRPr>
          </a:p>
          <a:p>
            <a:pPr marL="0" lvl="0" indent="0" algn="l" rtl="0">
              <a:spcBef>
                <a:spcPts val="1000"/>
              </a:spcBef>
              <a:spcAft>
                <a:spcPts val="0"/>
              </a:spcAft>
              <a:buNone/>
            </a:pPr>
            <a:r>
              <a:rPr lang="en-US" i="0" u="none" strike="noStrike" dirty="0">
                <a:solidFill>
                  <a:srgbClr val="000000"/>
                </a:solidFill>
                <a:latin typeface="Times New Roman"/>
                <a:ea typeface="Times New Roman"/>
                <a:cs typeface="Times New Roman"/>
                <a:sym typeface="Times New Roman"/>
              </a:rPr>
              <a:t>So if you have a company selling a half a million dollars a year for ten years, it</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s good</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 </a:t>
            </a:r>
            <a:r>
              <a:rPr lang="en-US" dirty="0">
                <a:solidFill>
                  <a:srgbClr val="000000"/>
                </a:solidFill>
                <a:latin typeface="Times New Roman"/>
                <a:ea typeface="Times New Roman"/>
                <a:cs typeface="Times New Roman"/>
                <a:sym typeface="Times New Roman"/>
              </a:rPr>
              <a:t>I</a:t>
            </a:r>
            <a:r>
              <a:rPr lang="en-US" i="0" u="none" strike="noStrike" dirty="0">
                <a:solidFill>
                  <a:srgbClr val="000000"/>
                </a:solidFill>
                <a:latin typeface="Times New Roman"/>
                <a:ea typeface="Times New Roman"/>
                <a:cs typeface="Times New Roman"/>
                <a:sym typeface="Times New Roman"/>
              </a:rPr>
              <a:t>t's a nice vacation, I would call it, but it</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s not an interesting, successful company. </a:t>
            </a:r>
            <a:endParaRPr lang="en-US" dirty="0">
              <a:latin typeface="Times New Roman"/>
              <a:ea typeface="Times New Roman"/>
              <a:cs typeface="Times New Roman"/>
              <a:sym typeface="Times New Roman"/>
            </a:endParaRPr>
          </a:p>
          <a:p>
            <a:pPr marL="0" lvl="0" indent="0" algn="l" rtl="0">
              <a:spcBef>
                <a:spcPts val="1000"/>
              </a:spcBef>
              <a:spcAft>
                <a:spcPts val="0"/>
              </a:spcAft>
              <a:buNone/>
            </a:pPr>
            <a:r>
              <a:rPr lang="en-US" i="0" u="none" strike="noStrike" dirty="0">
                <a:solidFill>
                  <a:srgbClr val="000000"/>
                </a:solidFill>
                <a:latin typeface="Times New Roman"/>
                <a:ea typeface="Times New Roman"/>
                <a:cs typeface="Times New Roman"/>
                <a:sym typeface="Times New Roman"/>
              </a:rPr>
              <a:t>And the last point is, what we</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re going to teach in here is how to do it with a modest investment. And we will talk about that in following lectures many, many times. </a:t>
            </a:r>
          </a:p>
          <a:p>
            <a:pPr marL="0" lvl="0" indent="0" algn="l" rtl="0">
              <a:spcBef>
                <a:spcPts val="1000"/>
              </a:spcBef>
              <a:spcAft>
                <a:spcPts val="0"/>
              </a:spcAft>
              <a:buNone/>
            </a:pPr>
            <a:r>
              <a:rPr lang="en-US" i="0" u="none" strike="noStrike" dirty="0">
                <a:solidFill>
                  <a:srgbClr val="000000"/>
                </a:solidFill>
                <a:latin typeface="Times New Roman"/>
                <a:ea typeface="Times New Roman"/>
                <a:cs typeface="Times New Roman"/>
                <a:sym typeface="Times New Roman"/>
              </a:rPr>
              <a:t>So, what is the modest investment? It depends on the company you want to build, but definitely, it</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s not in the tens of millions of dollars. </a:t>
            </a:r>
          </a:p>
          <a:p>
            <a:pPr marL="0" lvl="0" indent="0" algn="l" rtl="0">
              <a:spcBef>
                <a:spcPts val="1000"/>
              </a:spcBef>
              <a:spcAft>
                <a:spcPts val="1000"/>
              </a:spcAft>
              <a:buNone/>
            </a:pPr>
            <a:r>
              <a:rPr lang="en-US" i="0" u="none" strike="noStrike" dirty="0">
                <a:solidFill>
                  <a:srgbClr val="000000"/>
                </a:solidFill>
                <a:latin typeface="Times New Roman"/>
                <a:ea typeface="Times New Roman"/>
                <a:cs typeface="Times New Roman"/>
                <a:sym typeface="Times New Roman"/>
              </a:rPr>
              <a:t>I</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m laughing now that they call </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pre</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seed</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 with the $5 million round. I started </a:t>
            </a:r>
            <a:r>
              <a:rPr lang="en-US" dirty="0" err="1">
                <a:solidFill>
                  <a:srgbClr val="000000"/>
                </a:solidFill>
                <a:latin typeface="Times New Roman"/>
                <a:ea typeface="Times New Roman"/>
                <a:cs typeface="Times New Roman"/>
                <a:sym typeface="Times New Roman"/>
              </a:rPr>
              <a:t>C</a:t>
            </a:r>
            <a:r>
              <a:rPr lang="en-US" i="0" u="none" strike="noStrike" dirty="0" err="1">
                <a:solidFill>
                  <a:srgbClr val="000000"/>
                </a:solidFill>
                <a:latin typeface="Times New Roman"/>
                <a:ea typeface="Times New Roman"/>
                <a:cs typeface="Times New Roman"/>
                <a:sym typeface="Times New Roman"/>
              </a:rPr>
              <a:t>ard</a:t>
            </a:r>
            <a:r>
              <a:rPr lang="en-US" dirty="0" err="1">
                <a:solidFill>
                  <a:srgbClr val="000000"/>
                </a:solidFill>
                <a:latin typeface="Times New Roman"/>
                <a:ea typeface="Times New Roman"/>
                <a:cs typeface="Times New Roman"/>
                <a:sym typeface="Times New Roman"/>
              </a:rPr>
              <a:t>S</a:t>
            </a:r>
            <a:r>
              <a:rPr lang="en-US" i="0" u="none" strike="noStrike" dirty="0" err="1">
                <a:solidFill>
                  <a:srgbClr val="000000"/>
                </a:solidFill>
                <a:latin typeface="Times New Roman"/>
                <a:ea typeface="Times New Roman"/>
                <a:cs typeface="Times New Roman"/>
                <a:sym typeface="Times New Roman"/>
              </a:rPr>
              <a:t>can</a:t>
            </a:r>
            <a:r>
              <a:rPr lang="en-US" i="0" u="none" strike="noStrike" dirty="0">
                <a:solidFill>
                  <a:srgbClr val="000000"/>
                </a:solidFill>
                <a:latin typeface="Times New Roman"/>
                <a:ea typeface="Times New Roman"/>
                <a:cs typeface="Times New Roman"/>
                <a:sym typeface="Times New Roman"/>
              </a:rPr>
              <a:t> and </a:t>
            </a:r>
            <a:r>
              <a:rPr lang="en-US" dirty="0">
                <a:solidFill>
                  <a:srgbClr val="000000"/>
                </a:solidFill>
                <a:latin typeface="Times New Roman"/>
                <a:ea typeface="Times New Roman"/>
                <a:cs typeface="Times New Roman"/>
                <a:sym typeface="Times New Roman"/>
              </a:rPr>
              <a:t>Z</a:t>
            </a:r>
            <a:r>
              <a:rPr lang="en-US" i="0" u="none" strike="noStrike" dirty="0">
                <a:solidFill>
                  <a:srgbClr val="000000"/>
                </a:solidFill>
                <a:latin typeface="Times New Roman"/>
                <a:ea typeface="Times New Roman"/>
                <a:cs typeface="Times New Roman"/>
                <a:sym typeface="Times New Roman"/>
              </a:rPr>
              <a:t>oom</a:t>
            </a:r>
            <a:r>
              <a:rPr lang="en-US" dirty="0">
                <a:solidFill>
                  <a:srgbClr val="000000"/>
                </a:solidFill>
                <a:latin typeface="Times New Roman"/>
                <a:ea typeface="Times New Roman"/>
                <a:cs typeface="Times New Roman"/>
                <a:sym typeface="Times New Roman"/>
              </a:rPr>
              <a:t>I</a:t>
            </a:r>
            <a:r>
              <a:rPr lang="en-US" i="0" u="none" strike="noStrike" dirty="0">
                <a:solidFill>
                  <a:srgbClr val="000000"/>
                </a:solidFill>
                <a:latin typeface="Times New Roman"/>
                <a:ea typeface="Times New Roman"/>
                <a:cs typeface="Times New Roman"/>
                <a:sym typeface="Times New Roman"/>
              </a:rPr>
              <a:t>nfo and </a:t>
            </a:r>
            <a:r>
              <a:rPr lang="en-US" dirty="0" err="1">
                <a:solidFill>
                  <a:srgbClr val="000000"/>
                </a:solidFill>
                <a:latin typeface="Times New Roman"/>
                <a:ea typeface="Times New Roman"/>
                <a:cs typeface="Times New Roman"/>
                <a:sym typeface="Times New Roman"/>
              </a:rPr>
              <a:t>B</a:t>
            </a:r>
            <a:r>
              <a:rPr lang="en-US" i="0" u="none" strike="noStrike" dirty="0" err="1">
                <a:solidFill>
                  <a:srgbClr val="000000"/>
                </a:solidFill>
                <a:latin typeface="Times New Roman"/>
                <a:ea typeface="Times New Roman"/>
                <a:cs typeface="Times New Roman"/>
                <a:sym typeface="Times New Roman"/>
              </a:rPr>
              <a:t>izo</a:t>
            </a:r>
            <a:r>
              <a:rPr lang="en-US" i="0" u="none" strike="noStrike" dirty="0">
                <a:solidFill>
                  <a:srgbClr val="000000"/>
                </a:solidFill>
                <a:latin typeface="Times New Roman"/>
                <a:ea typeface="Times New Roman"/>
                <a:cs typeface="Times New Roman"/>
                <a:sym typeface="Times New Roman"/>
              </a:rPr>
              <a:t> for less than $5 million altogethe</a:t>
            </a:r>
            <a:r>
              <a:rPr lang="en-US" dirty="0">
                <a:solidFill>
                  <a:srgbClr val="000000"/>
                </a:solidFill>
                <a:latin typeface="Times New Roman"/>
                <a:ea typeface="Times New Roman"/>
                <a:cs typeface="Times New Roman"/>
                <a:sym typeface="Times New Roman"/>
              </a:rPr>
              <a:t>r, so I don’t understand what that means.</a:t>
            </a:r>
            <a:endParaRPr lang="en-US" dirty="0">
              <a:latin typeface="Times New Roman"/>
              <a:ea typeface="Times New Roman"/>
              <a:cs typeface="Times New Roman"/>
              <a:sym typeface="Times New Roman"/>
            </a:endParaRPr>
          </a:p>
        </p:txBody>
      </p:sp>
      <p:sp>
        <p:nvSpPr>
          <p:cNvPr id="4" name="Slide Number Placeholder 3"/>
          <p:cNvSpPr>
            <a:spLocks noGrp="1"/>
          </p:cNvSpPr>
          <p:nvPr>
            <p:ph type="sldNum" sz="quarter" idx="5"/>
          </p:nvPr>
        </p:nvSpPr>
        <p:spPr/>
        <p:txBody>
          <a:bodyPr/>
          <a:lstStyle/>
          <a:p>
            <a:fld id="{D15BB681-500F-4D70-BBF7-617634AA2AC7}" type="slidenum">
              <a:rPr lang="en-US" smtClean="0"/>
              <a:t>6</a:t>
            </a:fld>
            <a:endParaRPr lang="en-US"/>
          </a:p>
        </p:txBody>
      </p:sp>
    </p:spTree>
    <p:extLst>
      <p:ext uri="{BB962C8B-B14F-4D97-AF65-F5344CB8AC3E}">
        <p14:creationId xmlns:p14="http://schemas.microsoft.com/office/powerpoint/2010/main" val="2531020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i="0" u="none" strike="noStrike" dirty="0">
                <a:solidFill>
                  <a:srgbClr val="000000"/>
                </a:solidFill>
                <a:latin typeface="Times New Roman"/>
                <a:ea typeface="Times New Roman"/>
                <a:cs typeface="Times New Roman"/>
                <a:sym typeface="Times New Roman"/>
              </a:rPr>
              <a:t>You can see the words </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work in progress.</a:t>
            </a:r>
            <a:r>
              <a:rPr lang="en-US" dirty="0">
                <a:solidFill>
                  <a:srgbClr val="000000"/>
                </a:solidFill>
                <a:latin typeface="Times New Roman"/>
                <a:ea typeface="Times New Roman"/>
                <a:cs typeface="Times New Roman"/>
                <a:sym typeface="Times New Roman"/>
              </a:rPr>
              <a:t>”</a:t>
            </a:r>
            <a:endParaRPr lang="en-US" dirty="0">
              <a:latin typeface="Times New Roman"/>
              <a:ea typeface="Times New Roman"/>
              <a:cs typeface="Times New Roman"/>
              <a:sym typeface="Times New Roman"/>
            </a:endParaRPr>
          </a:p>
          <a:p>
            <a:pPr marL="0" lvl="0" indent="0" algn="l" rtl="0">
              <a:spcBef>
                <a:spcPts val="1000"/>
              </a:spcBef>
              <a:spcAft>
                <a:spcPts val="0"/>
              </a:spcAft>
              <a:buNone/>
            </a:pPr>
            <a:r>
              <a:rPr lang="en-US" i="0" u="none" strike="noStrike" dirty="0">
                <a:solidFill>
                  <a:srgbClr val="000000"/>
                </a:solidFill>
                <a:latin typeface="Times New Roman"/>
                <a:ea typeface="Times New Roman"/>
                <a:cs typeface="Times New Roman"/>
                <a:sym typeface="Times New Roman"/>
              </a:rPr>
              <a:t>Honestly, we are doing the methodology that I</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m going to teach you internally here, which is we try things, we see what works, see what doesn't work, and we keep improving. </a:t>
            </a:r>
          </a:p>
          <a:p>
            <a:pPr marL="0" lvl="0" indent="0" algn="l" rtl="0">
              <a:spcBef>
                <a:spcPts val="1000"/>
              </a:spcBef>
              <a:spcAft>
                <a:spcPts val="0"/>
              </a:spcAft>
              <a:buNone/>
            </a:pPr>
            <a:r>
              <a:rPr lang="en-US" i="0" u="none" strike="noStrike" dirty="0">
                <a:solidFill>
                  <a:srgbClr val="000000"/>
                </a:solidFill>
                <a:latin typeface="Times New Roman"/>
                <a:ea typeface="Times New Roman"/>
                <a:cs typeface="Times New Roman"/>
                <a:sym typeface="Times New Roman"/>
              </a:rPr>
              <a:t>So those of you who were with us at WOPA</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the other building and small office</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so as you can see, we have progress</a:t>
            </a:r>
            <a:r>
              <a:rPr lang="en-US" dirty="0">
                <a:solidFill>
                  <a:srgbClr val="000000"/>
                </a:solidFill>
                <a:latin typeface="Times New Roman"/>
                <a:ea typeface="Times New Roman"/>
                <a:cs typeface="Times New Roman"/>
                <a:sym typeface="Times New Roman"/>
              </a:rPr>
              <a:t>ed.</a:t>
            </a:r>
            <a:r>
              <a:rPr lang="en-US" i="0" u="none" strike="noStrike" dirty="0">
                <a:solidFill>
                  <a:srgbClr val="000000"/>
                </a:solidFill>
                <a:latin typeface="Times New Roman"/>
                <a:ea typeface="Times New Roman"/>
                <a:cs typeface="Times New Roman"/>
                <a:sym typeface="Times New Roman"/>
              </a:rPr>
              <a:t> This is a much nicer office. </a:t>
            </a:r>
          </a:p>
          <a:p>
            <a:pPr marL="0" lvl="0" indent="0" algn="l" rtl="0">
              <a:spcBef>
                <a:spcPts val="1000"/>
              </a:spcBef>
              <a:spcAft>
                <a:spcPts val="0"/>
              </a:spcAft>
              <a:buNone/>
            </a:pPr>
            <a:r>
              <a:rPr lang="en-US" i="0" u="none" strike="noStrike" dirty="0">
                <a:solidFill>
                  <a:srgbClr val="000000"/>
                </a:solidFill>
                <a:latin typeface="Times New Roman"/>
                <a:ea typeface="Times New Roman"/>
                <a:cs typeface="Times New Roman"/>
                <a:sym typeface="Times New Roman"/>
              </a:rPr>
              <a:t>Yeah, stop laughing at us. They were sitting next to us in the office building. Yeah, in the same floor.</a:t>
            </a:r>
          </a:p>
          <a:p>
            <a:pPr marL="0" lvl="0" indent="0" algn="l" rtl="0">
              <a:spcBef>
                <a:spcPts val="1000"/>
              </a:spcBef>
              <a:spcAft>
                <a:spcPts val="0"/>
              </a:spcAft>
              <a:buNone/>
            </a:pPr>
            <a:r>
              <a:rPr lang="en-US" i="0" u="none" strike="noStrike" dirty="0">
                <a:solidFill>
                  <a:srgbClr val="000000"/>
                </a:solidFill>
                <a:latin typeface="Times New Roman"/>
                <a:ea typeface="Times New Roman"/>
                <a:cs typeface="Times New Roman"/>
                <a:sym typeface="Times New Roman"/>
              </a:rPr>
              <a:t>So what we originally started back four years ago, is we started helping and building companies. So we built companies. I</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ll show you later what we built. </a:t>
            </a:r>
          </a:p>
          <a:p>
            <a:pPr marL="0" lvl="0" indent="0" algn="l" rtl="0">
              <a:spcBef>
                <a:spcPts val="1000"/>
              </a:spcBef>
              <a:spcAft>
                <a:spcPts val="0"/>
              </a:spcAft>
              <a:buNone/>
            </a:pPr>
            <a:r>
              <a:rPr lang="en-US" i="0" u="none" strike="noStrike" dirty="0">
                <a:solidFill>
                  <a:srgbClr val="000000"/>
                </a:solidFill>
                <a:latin typeface="Times New Roman"/>
                <a:ea typeface="Times New Roman"/>
                <a:cs typeface="Times New Roman"/>
                <a:sym typeface="Times New Roman"/>
              </a:rPr>
              <a:t>But that</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s kind of narrow because it's a lot of work. It takes a long time to build a company. So were looking for ways to teach and train more people on the profession of building a company.</a:t>
            </a:r>
            <a:endParaRPr lang="en-US" dirty="0">
              <a:latin typeface="Times New Roman"/>
              <a:ea typeface="Times New Roman"/>
              <a:cs typeface="Times New Roman"/>
              <a:sym typeface="Times New Roman"/>
            </a:endParaRPr>
          </a:p>
          <a:p>
            <a:pPr marL="0" lvl="0" indent="0" algn="l" rtl="0">
              <a:spcBef>
                <a:spcPts val="1000"/>
              </a:spcBef>
              <a:spcAft>
                <a:spcPts val="0"/>
              </a:spcAft>
              <a:buNone/>
            </a:pPr>
            <a:r>
              <a:rPr lang="en-US" i="0" u="none" strike="noStrike" dirty="0">
                <a:solidFill>
                  <a:srgbClr val="000000"/>
                </a:solidFill>
                <a:latin typeface="Times New Roman"/>
                <a:ea typeface="Times New Roman"/>
                <a:cs typeface="Times New Roman"/>
                <a:sym typeface="Times New Roman"/>
              </a:rPr>
              <a:t>And so what we decided to do is several things</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 </a:t>
            </a:r>
          </a:p>
          <a:p>
            <a:pPr marL="0" lvl="0" indent="0" algn="l" rtl="0">
              <a:spcBef>
                <a:spcPts val="1000"/>
              </a:spcBef>
              <a:spcAft>
                <a:spcPts val="0"/>
              </a:spcAft>
              <a:buNone/>
            </a:pPr>
            <a:r>
              <a:rPr lang="en-US" i="0" u="none" strike="noStrike" dirty="0">
                <a:solidFill>
                  <a:srgbClr val="000000"/>
                </a:solidFill>
                <a:latin typeface="Times New Roman"/>
                <a:ea typeface="Times New Roman"/>
                <a:cs typeface="Times New Roman"/>
                <a:sym typeface="Times New Roman"/>
              </a:rPr>
              <a:t>First one is the </a:t>
            </a:r>
            <a:r>
              <a:rPr lang="en-US" dirty="0">
                <a:solidFill>
                  <a:srgbClr val="000000"/>
                </a:solidFill>
                <a:latin typeface="Times New Roman"/>
                <a:ea typeface="Times New Roman"/>
                <a:cs typeface="Times New Roman"/>
                <a:sym typeface="Times New Roman"/>
              </a:rPr>
              <a:t>F</a:t>
            </a:r>
            <a:r>
              <a:rPr lang="en-US" i="0" u="none" strike="noStrike" dirty="0">
                <a:solidFill>
                  <a:srgbClr val="000000"/>
                </a:solidFill>
                <a:latin typeface="Times New Roman"/>
                <a:ea typeface="Times New Roman"/>
                <a:cs typeface="Times New Roman"/>
                <a:sym typeface="Times New Roman"/>
              </a:rPr>
              <a:t>oundation </a:t>
            </a:r>
            <a:r>
              <a:rPr lang="en-US" dirty="0">
                <a:solidFill>
                  <a:srgbClr val="000000"/>
                </a:solidFill>
                <a:latin typeface="Times New Roman"/>
                <a:ea typeface="Times New Roman"/>
                <a:cs typeface="Times New Roman"/>
                <a:sym typeface="Times New Roman"/>
              </a:rPr>
              <a:t>C</a:t>
            </a:r>
            <a:r>
              <a:rPr lang="en-US" i="0" u="none" strike="noStrike" dirty="0">
                <a:solidFill>
                  <a:srgbClr val="000000"/>
                </a:solidFill>
                <a:latin typeface="Times New Roman"/>
                <a:ea typeface="Times New Roman"/>
                <a:cs typeface="Times New Roman"/>
                <a:sym typeface="Times New Roman"/>
              </a:rPr>
              <a:t>ourse. You are on the first lecture of the first round of the </a:t>
            </a:r>
            <a:r>
              <a:rPr lang="en-US" dirty="0">
                <a:solidFill>
                  <a:srgbClr val="000000"/>
                </a:solidFill>
                <a:latin typeface="Times New Roman"/>
                <a:ea typeface="Times New Roman"/>
                <a:cs typeface="Times New Roman"/>
                <a:sym typeface="Times New Roman"/>
              </a:rPr>
              <a:t>F</a:t>
            </a:r>
            <a:r>
              <a:rPr lang="en-US" i="0" u="none" strike="noStrike" dirty="0">
                <a:solidFill>
                  <a:srgbClr val="000000"/>
                </a:solidFill>
                <a:latin typeface="Times New Roman"/>
                <a:ea typeface="Times New Roman"/>
                <a:cs typeface="Times New Roman"/>
                <a:sym typeface="Times New Roman"/>
              </a:rPr>
              <a:t>oundations, and I</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ll talk about it later. </a:t>
            </a:r>
          </a:p>
          <a:p>
            <a:pPr marL="0" lvl="0" indent="0" algn="l" rtl="0">
              <a:spcBef>
                <a:spcPts val="1000"/>
              </a:spcBef>
              <a:spcAft>
                <a:spcPts val="0"/>
              </a:spcAft>
              <a:buNone/>
            </a:pPr>
            <a:r>
              <a:rPr lang="en-US" i="0" u="none" strike="noStrike" dirty="0">
                <a:solidFill>
                  <a:srgbClr val="000000"/>
                </a:solidFill>
                <a:latin typeface="Times New Roman"/>
                <a:ea typeface="Times New Roman"/>
                <a:cs typeface="Times New Roman"/>
                <a:sym typeface="Times New Roman"/>
              </a:rPr>
              <a:t>And then we</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re going to do workshops. </a:t>
            </a:r>
          </a:p>
          <a:p>
            <a:pPr marL="0" lvl="0" indent="0" algn="l" rtl="0">
              <a:spcBef>
                <a:spcPts val="1000"/>
              </a:spcBef>
              <a:spcAft>
                <a:spcPts val="0"/>
              </a:spcAft>
              <a:buNone/>
            </a:pPr>
            <a:r>
              <a:rPr lang="en-US" i="0" u="none" strike="noStrike" dirty="0">
                <a:solidFill>
                  <a:srgbClr val="000000"/>
                </a:solidFill>
                <a:latin typeface="Times New Roman"/>
                <a:ea typeface="Times New Roman"/>
                <a:cs typeface="Times New Roman"/>
                <a:sym typeface="Times New Roman"/>
              </a:rPr>
              <a:t>So here we</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re going to talk about this in general terms, but later on we would like to do workshops. So, if you want to talk about </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how do I do marketing for my company?</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 we will put three or four companies in a room and work with them on their specific needs. So they will learn how to do so, and others will learn, as we do that. </a:t>
            </a:r>
            <a:endParaRPr lang="en-US" dirty="0">
              <a:latin typeface="Times New Roman"/>
              <a:ea typeface="Times New Roman"/>
              <a:cs typeface="Times New Roman"/>
              <a:sym typeface="Times New Roman"/>
            </a:endParaRPr>
          </a:p>
          <a:p>
            <a:pPr marL="0" lvl="0" indent="0" algn="l" rtl="0">
              <a:spcBef>
                <a:spcPts val="1000"/>
              </a:spcBef>
              <a:spcAft>
                <a:spcPts val="0"/>
              </a:spcAft>
              <a:buNone/>
            </a:pPr>
            <a:r>
              <a:rPr lang="en-US" i="0" u="none" strike="noStrike" dirty="0">
                <a:solidFill>
                  <a:srgbClr val="000000"/>
                </a:solidFill>
                <a:latin typeface="Times New Roman"/>
                <a:ea typeface="Times New Roman"/>
                <a:cs typeface="Times New Roman"/>
                <a:sym typeface="Times New Roman"/>
              </a:rPr>
              <a:t>The last element is the </a:t>
            </a:r>
            <a:r>
              <a:rPr lang="en-US" dirty="0">
                <a:solidFill>
                  <a:srgbClr val="000000"/>
                </a:solidFill>
                <a:latin typeface="Times New Roman"/>
                <a:ea typeface="Times New Roman"/>
                <a:cs typeface="Times New Roman"/>
                <a:sym typeface="Times New Roman"/>
              </a:rPr>
              <a:t>R</a:t>
            </a:r>
            <a:r>
              <a:rPr lang="en-US" i="0" u="none" strike="noStrike" dirty="0">
                <a:solidFill>
                  <a:srgbClr val="000000"/>
                </a:solidFill>
                <a:latin typeface="Times New Roman"/>
                <a:ea typeface="Times New Roman"/>
                <a:cs typeface="Times New Roman"/>
                <a:sym typeface="Times New Roman"/>
              </a:rPr>
              <a:t>esidency </a:t>
            </a:r>
            <a:r>
              <a:rPr lang="en-US" dirty="0">
                <a:solidFill>
                  <a:srgbClr val="000000"/>
                </a:solidFill>
                <a:latin typeface="Times New Roman"/>
                <a:ea typeface="Times New Roman"/>
                <a:cs typeface="Times New Roman"/>
                <a:sym typeface="Times New Roman"/>
              </a:rPr>
              <a:t>P</a:t>
            </a:r>
            <a:r>
              <a:rPr lang="en-US" i="0" u="none" strike="noStrike" dirty="0">
                <a:solidFill>
                  <a:srgbClr val="000000"/>
                </a:solidFill>
                <a:latin typeface="Times New Roman"/>
                <a:ea typeface="Times New Roman"/>
                <a:cs typeface="Times New Roman"/>
                <a:sym typeface="Times New Roman"/>
              </a:rPr>
              <a:t>rogram. As you can see, we</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re talking about a very, very long period of time.</a:t>
            </a:r>
            <a:endParaRPr lang="en-US" dirty="0">
              <a:latin typeface="Times New Roman"/>
              <a:ea typeface="Times New Roman"/>
              <a:cs typeface="Times New Roman"/>
              <a:sym typeface="Times New Roman"/>
            </a:endParaRPr>
          </a:p>
          <a:p>
            <a:pPr marL="0" lvl="0" indent="0" algn="l" rtl="0">
              <a:spcBef>
                <a:spcPts val="1000"/>
              </a:spcBef>
              <a:spcAft>
                <a:spcPts val="0"/>
              </a:spcAft>
              <a:buNone/>
            </a:pPr>
            <a:r>
              <a:rPr lang="en-US" i="0" u="none" strike="noStrike" dirty="0">
                <a:solidFill>
                  <a:srgbClr val="000000"/>
                </a:solidFill>
                <a:latin typeface="Times New Roman"/>
                <a:ea typeface="Times New Roman"/>
                <a:cs typeface="Times New Roman"/>
                <a:sym typeface="Times New Roman"/>
              </a:rPr>
              <a:t>It takes years to build a successful company, usually anywhere from three to five to even ten years. Takes a long time to build a successful company. </a:t>
            </a:r>
          </a:p>
          <a:p>
            <a:pPr marL="0" lvl="0" indent="0" algn="l" rtl="0">
              <a:spcBef>
                <a:spcPts val="1000"/>
              </a:spcBef>
              <a:spcAft>
                <a:spcPts val="0"/>
              </a:spcAft>
              <a:buNone/>
            </a:pPr>
            <a:r>
              <a:rPr lang="en-US" i="0" u="none" strike="noStrike" dirty="0">
                <a:solidFill>
                  <a:srgbClr val="000000"/>
                </a:solidFill>
                <a:latin typeface="Times New Roman"/>
                <a:ea typeface="Times New Roman"/>
                <a:cs typeface="Times New Roman"/>
                <a:sym typeface="Times New Roman"/>
              </a:rPr>
              <a:t>That doesn</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t mean that it</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s crazy hard work</a:t>
            </a:r>
            <a:r>
              <a:rPr lang="en-US" dirty="0">
                <a:solidFill>
                  <a:srgbClr val="000000"/>
                </a:solidFill>
                <a:latin typeface="Times New Roman"/>
                <a:ea typeface="Times New Roman"/>
                <a:cs typeface="Times New Roman"/>
                <a:sym typeface="Times New Roman"/>
              </a:rPr>
              <a:t>—y</a:t>
            </a:r>
            <a:r>
              <a:rPr lang="en-US" i="0" u="none" strike="noStrike" dirty="0">
                <a:solidFill>
                  <a:srgbClr val="000000"/>
                </a:solidFill>
                <a:latin typeface="Times New Roman"/>
                <a:ea typeface="Times New Roman"/>
                <a:cs typeface="Times New Roman"/>
                <a:sym typeface="Times New Roman"/>
              </a:rPr>
              <a:t>ou don</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t sleep at night</a:t>
            </a:r>
            <a:r>
              <a:rPr lang="en-US" dirty="0">
                <a:solidFill>
                  <a:srgbClr val="000000"/>
                </a:solidFill>
                <a:latin typeface="Times New Roman"/>
                <a:ea typeface="Times New Roman"/>
                <a:cs typeface="Times New Roman"/>
                <a:sym typeface="Times New Roman"/>
              </a:rPr>
              <a:t>—t</a:t>
            </a:r>
            <a:r>
              <a:rPr lang="en-US" i="0" u="none" strike="noStrike" dirty="0">
                <a:solidFill>
                  <a:srgbClr val="000000"/>
                </a:solidFill>
                <a:latin typeface="Times New Roman"/>
                <a:ea typeface="Times New Roman"/>
                <a:cs typeface="Times New Roman"/>
                <a:sym typeface="Times New Roman"/>
              </a:rPr>
              <a:t>o the contrary. But there is a time it takes to do things. </a:t>
            </a:r>
          </a:p>
          <a:p>
            <a:pPr marL="0" lvl="0" indent="0" algn="l" rtl="0">
              <a:spcBef>
                <a:spcPts val="1000"/>
              </a:spcBef>
              <a:spcAft>
                <a:spcPts val="0"/>
              </a:spcAft>
              <a:buNone/>
            </a:pPr>
            <a:r>
              <a:rPr lang="en-US" i="0" u="none" strike="noStrike" dirty="0">
                <a:solidFill>
                  <a:srgbClr val="000000"/>
                </a:solidFill>
                <a:latin typeface="Times New Roman"/>
                <a:ea typeface="Times New Roman"/>
                <a:cs typeface="Times New Roman"/>
                <a:sym typeface="Times New Roman"/>
              </a:rPr>
              <a:t>So, the </a:t>
            </a:r>
            <a:r>
              <a:rPr lang="en-US" dirty="0">
                <a:solidFill>
                  <a:srgbClr val="000000"/>
                </a:solidFill>
                <a:latin typeface="Times New Roman"/>
                <a:ea typeface="Times New Roman"/>
                <a:cs typeface="Times New Roman"/>
                <a:sym typeface="Times New Roman"/>
              </a:rPr>
              <a:t>R</a:t>
            </a:r>
            <a:r>
              <a:rPr lang="en-US" i="0" u="none" strike="noStrike" dirty="0">
                <a:solidFill>
                  <a:srgbClr val="000000"/>
                </a:solidFill>
                <a:latin typeface="Times New Roman"/>
                <a:ea typeface="Times New Roman"/>
                <a:cs typeface="Times New Roman"/>
                <a:sym typeface="Times New Roman"/>
              </a:rPr>
              <a:t>esidency </a:t>
            </a:r>
            <a:r>
              <a:rPr lang="en-US" dirty="0">
                <a:solidFill>
                  <a:srgbClr val="000000"/>
                </a:solidFill>
                <a:latin typeface="Times New Roman"/>
                <a:ea typeface="Times New Roman"/>
                <a:cs typeface="Times New Roman"/>
                <a:sym typeface="Times New Roman"/>
              </a:rPr>
              <a:t>P</a:t>
            </a:r>
            <a:r>
              <a:rPr lang="en-US" i="0" u="none" strike="noStrike" dirty="0">
                <a:solidFill>
                  <a:srgbClr val="000000"/>
                </a:solidFill>
                <a:latin typeface="Times New Roman"/>
                <a:ea typeface="Times New Roman"/>
                <a:cs typeface="Times New Roman"/>
                <a:sym typeface="Times New Roman"/>
              </a:rPr>
              <a:t>rogram is a big investment on our part</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there are a lot of people in here who are in this </a:t>
            </a:r>
            <a:r>
              <a:rPr lang="en-US" dirty="0">
                <a:solidFill>
                  <a:srgbClr val="000000"/>
                </a:solidFill>
                <a:latin typeface="Times New Roman"/>
                <a:ea typeface="Times New Roman"/>
                <a:cs typeface="Times New Roman"/>
                <a:sym typeface="Times New Roman"/>
              </a:rPr>
              <a:t>R</a:t>
            </a:r>
            <a:r>
              <a:rPr lang="en-US" i="0" u="none" strike="noStrike" dirty="0">
                <a:solidFill>
                  <a:srgbClr val="000000"/>
                </a:solidFill>
                <a:latin typeface="Times New Roman"/>
                <a:ea typeface="Times New Roman"/>
                <a:cs typeface="Times New Roman"/>
                <a:sym typeface="Times New Roman"/>
              </a:rPr>
              <a:t>esidency </a:t>
            </a:r>
            <a:r>
              <a:rPr lang="en-US" dirty="0">
                <a:solidFill>
                  <a:srgbClr val="000000"/>
                </a:solidFill>
                <a:latin typeface="Times New Roman"/>
                <a:ea typeface="Times New Roman"/>
                <a:cs typeface="Times New Roman"/>
                <a:sym typeface="Times New Roman"/>
              </a:rPr>
              <a:t>P</a:t>
            </a:r>
            <a:r>
              <a:rPr lang="en-US" i="0" u="none" strike="noStrike" dirty="0">
                <a:solidFill>
                  <a:srgbClr val="000000"/>
                </a:solidFill>
                <a:latin typeface="Times New Roman"/>
                <a:ea typeface="Times New Roman"/>
                <a:cs typeface="Times New Roman"/>
                <a:sym typeface="Times New Roman"/>
              </a:rPr>
              <a:t>rogram, and they know how many hours we spend with them throughout that period. So we</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re very, very selective at the companies we take for the </a:t>
            </a:r>
            <a:r>
              <a:rPr lang="en-US" dirty="0">
                <a:solidFill>
                  <a:srgbClr val="000000"/>
                </a:solidFill>
                <a:latin typeface="Times New Roman"/>
                <a:ea typeface="Times New Roman"/>
                <a:cs typeface="Times New Roman"/>
                <a:sym typeface="Times New Roman"/>
              </a:rPr>
              <a:t>R</a:t>
            </a:r>
            <a:r>
              <a:rPr lang="en-US" i="0" u="none" strike="noStrike" dirty="0">
                <a:solidFill>
                  <a:srgbClr val="000000"/>
                </a:solidFill>
                <a:latin typeface="Times New Roman"/>
                <a:ea typeface="Times New Roman"/>
                <a:cs typeface="Times New Roman"/>
                <a:sym typeface="Times New Roman"/>
              </a:rPr>
              <a:t>esidency. </a:t>
            </a:r>
          </a:p>
          <a:p>
            <a:pPr marL="0" lvl="0" indent="0" algn="l" rtl="0">
              <a:spcBef>
                <a:spcPts val="1000"/>
              </a:spcBef>
              <a:spcAft>
                <a:spcPts val="1000"/>
              </a:spcAft>
              <a:buNone/>
            </a:pPr>
            <a:r>
              <a:rPr lang="en-US" i="0" u="none" strike="noStrike" dirty="0">
                <a:solidFill>
                  <a:srgbClr val="000000"/>
                </a:solidFill>
                <a:latin typeface="Times New Roman"/>
                <a:ea typeface="Times New Roman"/>
                <a:cs typeface="Times New Roman"/>
                <a:sym typeface="Times New Roman"/>
              </a:rPr>
              <a:t>So now you see the logic, which is the course</a:t>
            </a:r>
            <a:r>
              <a:rPr lang="en-US" dirty="0">
                <a:solidFill>
                  <a:srgbClr val="000000"/>
                </a:solidFill>
                <a:latin typeface="Times New Roman"/>
                <a:ea typeface="Times New Roman"/>
                <a:cs typeface="Times New Roman"/>
                <a:sym typeface="Times New Roman"/>
              </a:rPr>
              <a:t>—a</a:t>
            </a:r>
            <a:r>
              <a:rPr lang="en-US" i="0" u="none" strike="noStrike" dirty="0">
                <a:solidFill>
                  <a:srgbClr val="000000"/>
                </a:solidFill>
                <a:latin typeface="Times New Roman"/>
                <a:ea typeface="Times New Roman"/>
                <a:cs typeface="Times New Roman"/>
                <a:sym typeface="Times New Roman"/>
              </a:rPr>
              <a:t>nybody who wants to join is welcome to join. They will learn as much as they can</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 </a:t>
            </a:r>
            <a:r>
              <a:rPr lang="en-US" dirty="0">
                <a:solidFill>
                  <a:srgbClr val="000000"/>
                </a:solidFill>
                <a:latin typeface="Times New Roman"/>
                <a:ea typeface="Times New Roman"/>
                <a:cs typeface="Times New Roman"/>
                <a:sym typeface="Times New Roman"/>
              </a:rPr>
              <a:t>T</a:t>
            </a:r>
            <a:r>
              <a:rPr lang="en-US" i="0" u="none" strike="noStrike" dirty="0">
                <a:solidFill>
                  <a:srgbClr val="000000"/>
                </a:solidFill>
                <a:latin typeface="Times New Roman"/>
                <a:ea typeface="Times New Roman"/>
                <a:cs typeface="Times New Roman"/>
                <a:sym typeface="Times New Roman"/>
              </a:rPr>
              <a:t>he workshops is kind of in</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between</a:t>
            </a:r>
            <a:r>
              <a:rPr lang="en-US" dirty="0">
                <a:solidFill>
                  <a:srgbClr val="000000"/>
                </a:solidFill>
                <a:latin typeface="Times New Roman"/>
                <a:ea typeface="Times New Roman"/>
                <a:cs typeface="Times New Roman"/>
                <a:sym typeface="Times New Roman"/>
              </a:rPr>
              <a:t>—n</a:t>
            </a:r>
            <a:r>
              <a:rPr lang="en-US" i="0" u="none" strike="noStrike" dirty="0">
                <a:solidFill>
                  <a:srgbClr val="000000"/>
                </a:solidFill>
                <a:latin typeface="Times New Roman"/>
                <a:ea typeface="Times New Roman"/>
                <a:cs typeface="Times New Roman"/>
                <a:sym typeface="Times New Roman"/>
              </a:rPr>
              <a:t>ot a big investment on our time, but much more specific to the specific companies. </a:t>
            </a:r>
            <a:r>
              <a:rPr lang="en-US" dirty="0">
                <a:solidFill>
                  <a:srgbClr val="000000"/>
                </a:solidFill>
                <a:latin typeface="Times New Roman"/>
                <a:ea typeface="Times New Roman"/>
                <a:cs typeface="Times New Roman"/>
                <a:sym typeface="Times New Roman"/>
              </a:rPr>
              <a:t>A</a:t>
            </a:r>
            <a:r>
              <a:rPr lang="en-US" i="0" u="none" strike="noStrike" dirty="0">
                <a:solidFill>
                  <a:srgbClr val="000000"/>
                </a:solidFill>
                <a:latin typeface="Times New Roman"/>
                <a:ea typeface="Times New Roman"/>
                <a:cs typeface="Times New Roman"/>
                <a:sym typeface="Times New Roman"/>
              </a:rPr>
              <a:t>nd the </a:t>
            </a:r>
            <a:r>
              <a:rPr lang="en-US" dirty="0">
                <a:solidFill>
                  <a:srgbClr val="000000"/>
                </a:solidFill>
                <a:latin typeface="Times New Roman"/>
                <a:ea typeface="Times New Roman"/>
                <a:cs typeface="Times New Roman"/>
                <a:sym typeface="Times New Roman"/>
              </a:rPr>
              <a:t>R</a:t>
            </a:r>
            <a:r>
              <a:rPr lang="en-US" i="0" u="none" strike="noStrike" dirty="0">
                <a:solidFill>
                  <a:srgbClr val="000000"/>
                </a:solidFill>
                <a:latin typeface="Times New Roman"/>
                <a:ea typeface="Times New Roman"/>
                <a:cs typeface="Times New Roman"/>
                <a:sym typeface="Times New Roman"/>
              </a:rPr>
              <a:t>esidency </a:t>
            </a:r>
            <a:r>
              <a:rPr lang="en-US" dirty="0">
                <a:solidFill>
                  <a:srgbClr val="000000"/>
                </a:solidFill>
                <a:latin typeface="Times New Roman"/>
                <a:ea typeface="Times New Roman"/>
                <a:cs typeface="Times New Roman"/>
                <a:sym typeface="Times New Roman"/>
              </a:rPr>
              <a:t>P</a:t>
            </a:r>
            <a:r>
              <a:rPr lang="en-US" i="0" u="none" strike="noStrike" dirty="0">
                <a:solidFill>
                  <a:srgbClr val="000000"/>
                </a:solidFill>
                <a:latin typeface="Times New Roman"/>
                <a:ea typeface="Times New Roman"/>
                <a:cs typeface="Times New Roman"/>
                <a:sym typeface="Times New Roman"/>
              </a:rPr>
              <a:t>rogram</a:t>
            </a:r>
            <a:r>
              <a:rPr lang="en-US" dirty="0">
                <a:solidFill>
                  <a:srgbClr val="000000"/>
                </a:solidFill>
                <a:latin typeface="Times New Roman"/>
                <a:ea typeface="Times New Roman"/>
                <a:cs typeface="Times New Roman"/>
                <a:sym typeface="Times New Roman"/>
              </a:rPr>
              <a:t>—w</a:t>
            </a:r>
            <a:r>
              <a:rPr lang="en-US" i="0" u="none" strike="noStrike" dirty="0">
                <a:solidFill>
                  <a:srgbClr val="000000"/>
                </a:solidFill>
                <a:latin typeface="Times New Roman"/>
                <a:ea typeface="Times New Roman"/>
                <a:cs typeface="Times New Roman"/>
                <a:sym typeface="Times New Roman"/>
              </a:rPr>
              <a:t>e</a:t>
            </a:r>
            <a:r>
              <a:rPr lang="en-US" dirty="0">
                <a:solidFill>
                  <a:srgbClr val="000000"/>
                </a:solidFill>
                <a:latin typeface="Times New Roman"/>
                <a:ea typeface="Times New Roman"/>
                <a:cs typeface="Times New Roman"/>
                <a:sym typeface="Times New Roman"/>
              </a:rPr>
              <a:t>’</a:t>
            </a:r>
            <a:r>
              <a:rPr lang="en-US" i="0" u="none" strike="noStrike" dirty="0">
                <a:solidFill>
                  <a:srgbClr val="000000"/>
                </a:solidFill>
                <a:latin typeface="Times New Roman"/>
                <a:ea typeface="Times New Roman"/>
                <a:cs typeface="Times New Roman"/>
                <a:sym typeface="Times New Roman"/>
              </a:rPr>
              <a:t>re going to be very, very selective at who we work with.</a:t>
            </a:r>
            <a:endParaRPr lang="en-US" dirty="0">
              <a:latin typeface="Times New Roman"/>
              <a:ea typeface="Times New Roman"/>
              <a:cs typeface="Times New Roman"/>
              <a:sym typeface="Times New Roman"/>
            </a:endParaRPr>
          </a:p>
        </p:txBody>
      </p:sp>
      <p:sp>
        <p:nvSpPr>
          <p:cNvPr id="4" name="Slide Number Placeholder 3"/>
          <p:cNvSpPr>
            <a:spLocks noGrp="1"/>
          </p:cNvSpPr>
          <p:nvPr>
            <p:ph type="sldNum" sz="quarter" idx="5"/>
          </p:nvPr>
        </p:nvSpPr>
        <p:spPr/>
        <p:txBody>
          <a:bodyPr/>
          <a:lstStyle/>
          <a:p>
            <a:fld id="{D15BB681-500F-4D70-BBF7-617634AA2AC7}" type="slidenum">
              <a:rPr lang="en-US" smtClean="0"/>
              <a:t>7</a:t>
            </a:fld>
            <a:endParaRPr lang="en-US"/>
          </a:p>
        </p:txBody>
      </p:sp>
    </p:spTree>
    <p:extLst>
      <p:ext uri="{BB962C8B-B14F-4D97-AF65-F5344CB8AC3E}">
        <p14:creationId xmlns:p14="http://schemas.microsoft.com/office/powerpoint/2010/main" val="577507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800" i="0" u="none" strike="noStrike" dirty="0">
                <a:solidFill>
                  <a:srgbClr val="000000"/>
                </a:solidFill>
                <a:latin typeface="Times New Roman"/>
                <a:ea typeface="Times New Roman"/>
                <a:cs typeface="Times New Roman"/>
                <a:sym typeface="Times New Roman"/>
              </a:rPr>
              <a:t>So what are the companies? </a:t>
            </a:r>
          </a:p>
          <a:p>
            <a:pPr marL="0" lvl="0" indent="0" algn="l" rtl="0">
              <a:spcBef>
                <a:spcPts val="1000"/>
              </a:spcBef>
              <a:spcAft>
                <a:spcPts val="0"/>
              </a:spcAft>
              <a:buNone/>
            </a:pPr>
            <a:r>
              <a:rPr lang="en-US" sz="1800" i="0" u="none" strike="noStrike" dirty="0">
                <a:solidFill>
                  <a:srgbClr val="000000"/>
                </a:solidFill>
                <a:latin typeface="Times New Roman"/>
                <a:ea typeface="Times New Roman"/>
                <a:cs typeface="Times New Roman"/>
                <a:sym typeface="Times New Roman"/>
              </a:rPr>
              <a:t>The first one is </a:t>
            </a:r>
            <a:r>
              <a:rPr lang="en-US" sz="1800" i="0" u="none" strike="noStrike" dirty="0" err="1">
                <a:solidFill>
                  <a:srgbClr val="000000"/>
                </a:solidFill>
                <a:latin typeface="Times New Roman"/>
                <a:ea typeface="Times New Roman"/>
                <a:cs typeface="Times New Roman"/>
                <a:sym typeface="Times New Roman"/>
              </a:rPr>
              <a:t>Altnext</a:t>
            </a:r>
            <a:r>
              <a:rPr lang="en-US" sz="1800" i="0" u="none" strike="noStrike" dirty="0">
                <a:solidFill>
                  <a:srgbClr val="000000"/>
                </a:solidFill>
                <a:latin typeface="Times New Roman"/>
                <a:ea typeface="Times New Roman"/>
                <a:cs typeface="Times New Roman"/>
                <a:sym typeface="Times New Roman"/>
              </a:rPr>
              <a:t>. </a:t>
            </a:r>
            <a:r>
              <a:rPr lang="en-US" sz="1800" dirty="0">
                <a:solidFill>
                  <a:srgbClr val="000000"/>
                </a:solidFill>
                <a:latin typeface="Times New Roman"/>
                <a:ea typeface="Times New Roman"/>
                <a:cs typeface="Times New Roman"/>
                <a:sym typeface="Times New Roman"/>
              </a:rPr>
              <a:t>W</a:t>
            </a:r>
            <a:r>
              <a:rPr lang="en-US" sz="1800" i="0" u="none" strike="noStrike" dirty="0">
                <a:solidFill>
                  <a:srgbClr val="000000"/>
                </a:solidFill>
                <a:latin typeface="Times New Roman"/>
                <a:ea typeface="Times New Roman"/>
                <a:cs typeface="Times New Roman"/>
                <a:sym typeface="Times New Roman"/>
              </a:rPr>
              <a:t>as one of the first</a:t>
            </a:r>
            <a:r>
              <a:rPr lang="en-US" sz="1800" dirty="0">
                <a:solidFill>
                  <a:srgbClr val="000000"/>
                </a:solidFill>
                <a:latin typeface="Times New Roman"/>
                <a:ea typeface="Times New Roman"/>
                <a:cs typeface="Times New Roman"/>
                <a:sym typeface="Times New Roman"/>
              </a:rPr>
              <a:t>,</a:t>
            </a:r>
            <a:r>
              <a:rPr lang="en-US" sz="1800" i="0" u="none" strike="noStrike" dirty="0">
                <a:solidFill>
                  <a:srgbClr val="000000"/>
                </a:solidFill>
                <a:latin typeface="Times New Roman"/>
                <a:ea typeface="Times New Roman"/>
                <a:cs typeface="Times New Roman"/>
                <a:sym typeface="Times New Roman"/>
              </a:rPr>
              <a:t> </a:t>
            </a:r>
            <a:r>
              <a:rPr lang="en-US" sz="1800" dirty="0">
                <a:solidFill>
                  <a:srgbClr val="000000"/>
                </a:solidFill>
                <a:latin typeface="Times New Roman"/>
                <a:ea typeface="Times New Roman"/>
                <a:cs typeface="Times New Roman"/>
                <a:sym typeface="Times New Roman"/>
              </a:rPr>
              <a:t>w</a:t>
            </a:r>
            <a:r>
              <a:rPr lang="en-US" sz="1800" i="0" u="none" strike="noStrike" dirty="0">
                <a:solidFill>
                  <a:srgbClr val="000000"/>
                </a:solidFill>
                <a:latin typeface="Times New Roman"/>
                <a:ea typeface="Times New Roman"/>
                <a:cs typeface="Times New Roman"/>
                <a:sym typeface="Times New Roman"/>
              </a:rPr>
              <a:t>e started working with them, and we failed. </a:t>
            </a:r>
          </a:p>
          <a:p>
            <a:pPr marL="0" lvl="0" indent="0" algn="l" rtl="0">
              <a:spcBef>
                <a:spcPts val="1000"/>
              </a:spcBef>
              <a:spcAft>
                <a:spcPts val="0"/>
              </a:spcAft>
              <a:buNone/>
            </a:pPr>
            <a:r>
              <a:rPr lang="en-US" sz="1800" i="0" u="none" strike="noStrike" dirty="0">
                <a:solidFill>
                  <a:srgbClr val="000000"/>
                </a:solidFill>
                <a:latin typeface="Times New Roman"/>
                <a:ea typeface="Times New Roman"/>
                <a:cs typeface="Times New Roman"/>
                <a:sym typeface="Times New Roman"/>
              </a:rPr>
              <a:t>Okay, so, with all due respect to how smart we are, we failed, and we had to shut down the company. </a:t>
            </a:r>
          </a:p>
          <a:p>
            <a:pPr marL="0" lvl="0" indent="0" algn="l" rtl="0">
              <a:spcBef>
                <a:spcPts val="1000"/>
              </a:spcBef>
              <a:spcAft>
                <a:spcPts val="0"/>
              </a:spcAft>
              <a:buNone/>
            </a:pPr>
            <a:r>
              <a:rPr lang="en-US" sz="1800" i="0" u="none" strike="noStrike" dirty="0">
                <a:solidFill>
                  <a:srgbClr val="000000"/>
                </a:solidFill>
                <a:latin typeface="Times New Roman"/>
                <a:ea typeface="Times New Roman"/>
                <a:cs typeface="Times New Roman"/>
                <a:sym typeface="Times New Roman"/>
              </a:rPr>
              <a:t>Then </a:t>
            </a:r>
            <a:r>
              <a:rPr lang="en-US" sz="1800" dirty="0" err="1">
                <a:solidFill>
                  <a:srgbClr val="000000"/>
                </a:solidFill>
                <a:latin typeface="Times New Roman"/>
                <a:ea typeface="Times New Roman"/>
                <a:cs typeface="Times New Roman"/>
                <a:sym typeface="Times New Roman"/>
              </a:rPr>
              <a:t>Opster</a:t>
            </a:r>
            <a:r>
              <a:rPr lang="en-US" sz="1800" i="0" u="none" strike="noStrike" dirty="0">
                <a:solidFill>
                  <a:srgbClr val="000000"/>
                </a:solidFill>
                <a:latin typeface="Times New Roman"/>
                <a:ea typeface="Times New Roman"/>
                <a:cs typeface="Times New Roman"/>
                <a:sym typeface="Times New Roman"/>
              </a:rPr>
              <a:t>, I told you, was in a very arcane technology, </a:t>
            </a:r>
            <a:r>
              <a:rPr lang="en-US" sz="1800" dirty="0">
                <a:solidFill>
                  <a:srgbClr val="000000"/>
                </a:solidFill>
                <a:latin typeface="Times New Roman"/>
                <a:ea typeface="Times New Roman"/>
                <a:cs typeface="Times New Roman"/>
                <a:sym typeface="Times New Roman"/>
              </a:rPr>
              <a:t>E</a:t>
            </a:r>
            <a:r>
              <a:rPr lang="en-US" sz="1800" i="0" u="none" strike="noStrike" dirty="0">
                <a:solidFill>
                  <a:srgbClr val="000000"/>
                </a:solidFill>
                <a:latin typeface="Times New Roman"/>
                <a:ea typeface="Times New Roman"/>
                <a:cs typeface="Times New Roman"/>
                <a:sym typeface="Times New Roman"/>
              </a:rPr>
              <a:t>lasticsearch, and they built tools for DevOps in </a:t>
            </a:r>
            <a:r>
              <a:rPr lang="en-US" sz="1800" dirty="0">
                <a:solidFill>
                  <a:srgbClr val="000000"/>
                </a:solidFill>
                <a:latin typeface="Times New Roman"/>
                <a:ea typeface="Times New Roman"/>
                <a:cs typeface="Times New Roman"/>
                <a:sym typeface="Times New Roman"/>
              </a:rPr>
              <a:t>E</a:t>
            </a:r>
            <a:r>
              <a:rPr lang="en-US" sz="1800" i="0" u="none" strike="noStrike" dirty="0">
                <a:solidFill>
                  <a:srgbClr val="000000"/>
                </a:solidFill>
                <a:latin typeface="Times New Roman"/>
                <a:ea typeface="Times New Roman"/>
                <a:cs typeface="Times New Roman"/>
                <a:sym typeface="Times New Roman"/>
              </a:rPr>
              <a:t>lasticsearch. And </a:t>
            </a:r>
            <a:r>
              <a:rPr lang="en-US" sz="1800" dirty="0">
                <a:solidFill>
                  <a:srgbClr val="000000"/>
                </a:solidFill>
                <a:latin typeface="Times New Roman"/>
                <a:ea typeface="Times New Roman"/>
                <a:cs typeface="Times New Roman"/>
                <a:sym typeface="Times New Roman"/>
              </a:rPr>
              <a:t>we </a:t>
            </a:r>
            <a:r>
              <a:rPr lang="en-US" sz="1800" i="0" u="none" strike="noStrike" dirty="0">
                <a:solidFill>
                  <a:srgbClr val="000000"/>
                </a:solidFill>
                <a:latin typeface="Times New Roman"/>
                <a:ea typeface="Times New Roman"/>
                <a:cs typeface="Times New Roman"/>
                <a:sym typeface="Times New Roman"/>
              </a:rPr>
              <a:t>were very successful there. We sold the company to </a:t>
            </a:r>
            <a:r>
              <a:rPr lang="en-US" sz="1800" dirty="0">
                <a:solidFill>
                  <a:srgbClr val="000000"/>
                </a:solidFill>
                <a:latin typeface="Times New Roman"/>
                <a:ea typeface="Times New Roman"/>
                <a:cs typeface="Times New Roman"/>
                <a:sym typeface="Times New Roman"/>
              </a:rPr>
              <a:t>E</a:t>
            </a:r>
            <a:r>
              <a:rPr lang="en-US" sz="1800" i="0" u="none" strike="noStrike" dirty="0">
                <a:solidFill>
                  <a:srgbClr val="000000"/>
                </a:solidFill>
                <a:latin typeface="Times New Roman"/>
                <a:ea typeface="Times New Roman"/>
                <a:cs typeface="Times New Roman"/>
                <a:sym typeface="Times New Roman"/>
              </a:rPr>
              <a:t>lastic, which is the company that produced the technology.</a:t>
            </a:r>
            <a:endParaRPr lang="en-US" sz="1800" dirty="0">
              <a:solidFill>
                <a:srgbClr val="000000"/>
              </a:solidFill>
              <a:latin typeface="Times New Roman"/>
              <a:ea typeface="Times New Roman"/>
              <a:cs typeface="Times New Roman"/>
              <a:sym typeface="Times New Roman"/>
            </a:endParaRPr>
          </a:p>
          <a:p>
            <a:pPr marL="0" lvl="0" indent="0" algn="l" rtl="0">
              <a:spcBef>
                <a:spcPts val="1000"/>
              </a:spcBef>
              <a:spcAft>
                <a:spcPts val="0"/>
              </a:spcAft>
              <a:buNone/>
            </a:pPr>
            <a:r>
              <a:rPr lang="en-US" sz="1800" i="0" u="none" strike="noStrike" dirty="0" err="1">
                <a:solidFill>
                  <a:srgbClr val="000000"/>
                </a:solidFill>
                <a:latin typeface="Times New Roman"/>
                <a:ea typeface="Times New Roman"/>
                <a:cs typeface="Times New Roman"/>
                <a:sym typeface="Times New Roman"/>
              </a:rPr>
              <a:t>Bioforum</a:t>
            </a:r>
            <a:r>
              <a:rPr lang="en-US" sz="1800" i="0" u="none" strike="noStrike" dirty="0">
                <a:solidFill>
                  <a:srgbClr val="000000"/>
                </a:solidFill>
                <a:latin typeface="Times New Roman"/>
                <a:ea typeface="Times New Roman"/>
                <a:cs typeface="Times New Roman"/>
                <a:sym typeface="Times New Roman"/>
              </a:rPr>
              <a:t> is in the clinical data, clinical trials data, and we have two companies with them</a:t>
            </a:r>
            <a:r>
              <a:rPr lang="en-US" sz="1800" dirty="0">
                <a:solidFill>
                  <a:srgbClr val="000000"/>
                </a:solidFill>
                <a:latin typeface="Times New Roman"/>
                <a:ea typeface="Times New Roman"/>
                <a:cs typeface="Times New Roman"/>
                <a:sym typeface="Times New Roman"/>
              </a:rPr>
              <a:t>:</a:t>
            </a:r>
            <a:r>
              <a:rPr lang="en-US" sz="1800" i="0" u="none" strike="noStrike" dirty="0">
                <a:solidFill>
                  <a:srgbClr val="000000"/>
                </a:solidFill>
                <a:latin typeface="Times New Roman"/>
                <a:ea typeface="Times New Roman"/>
                <a:cs typeface="Times New Roman"/>
                <a:sym typeface="Times New Roman"/>
              </a:rPr>
              <a:t> </a:t>
            </a:r>
            <a:r>
              <a:rPr lang="en-US" sz="1800" i="0" u="none" strike="noStrike" dirty="0" err="1">
                <a:solidFill>
                  <a:srgbClr val="000000"/>
                </a:solidFill>
                <a:latin typeface="Times New Roman"/>
                <a:ea typeface="Times New Roman"/>
                <a:cs typeface="Times New Roman"/>
                <a:sym typeface="Times New Roman"/>
              </a:rPr>
              <a:t>Bioforum</a:t>
            </a:r>
            <a:r>
              <a:rPr lang="en-US" sz="1800" i="0" u="none" strike="noStrike" dirty="0">
                <a:solidFill>
                  <a:srgbClr val="000000"/>
                </a:solidFill>
                <a:latin typeface="Times New Roman"/>
                <a:ea typeface="Times New Roman"/>
                <a:cs typeface="Times New Roman"/>
                <a:sym typeface="Times New Roman"/>
              </a:rPr>
              <a:t> and </a:t>
            </a:r>
            <a:r>
              <a:rPr lang="en-US" sz="1800" dirty="0" err="1">
                <a:solidFill>
                  <a:srgbClr val="000000"/>
                </a:solidFill>
                <a:latin typeface="Times New Roman"/>
                <a:ea typeface="Times New Roman"/>
                <a:cs typeface="Times New Roman"/>
                <a:sym typeface="Times New Roman"/>
              </a:rPr>
              <a:t>BionData</a:t>
            </a:r>
            <a:r>
              <a:rPr lang="en-US" sz="1800" i="0" u="none" strike="noStrike" dirty="0">
                <a:solidFill>
                  <a:srgbClr val="000000"/>
                </a:solidFill>
                <a:latin typeface="Times New Roman"/>
                <a:ea typeface="Times New Roman"/>
                <a:cs typeface="Times New Roman"/>
                <a:sym typeface="Times New Roman"/>
              </a:rPr>
              <a:t> joined us three years ago</a:t>
            </a:r>
            <a:r>
              <a:rPr lang="en-US" sz="1800" dirty="0">
                <a:solidFill>
                  <a:srgbClr val="000000"/>
                </a:solidFill>
                <a:latin typeface="Times New Roman"/>
                <a:ea typeface="Times New Roman"/>
                <a:cs typeface="Times New Roman"/>
                <a:sym typeface="Times New Roman"/>
              </a:rPr>
              <a:t>—t</a:t>
            </a:r>
            <a:r>
              <a:rPr lang="en-US" sz="1800" i="0" u="none" strike="noStrike" dirty="0">
                <a:solidFill>
                  <a:srgbClr val="000000"/>
                </a:solidFill>
                <a:latin typeface="Times New Roman"/>
                <a:ea typeface="Times New Roman"/>
                <a:cs typeface="Times New Roman"/>
                <a:sym typeface="Times New Roman"/>
              </a:rPr>
              <a:t>wo years ago</a:t>
            </a:r>
            <a:r>
              <a:rPr lang="en-US" sz="1800" dirty="0">
                <a:solidFill>
                  <a:srgbClr val="000000"/>
                </a:solidFill>
                <a:latin typeface="Times New Roman"/>
                <a:ea typeface="Times New Roman"/>
                <a:cs typeface="Times New Roman"/>
                <a:sym typeface="Times New Roman"/>
              </a:rPr>
              <a:t>?</a:t>
            </a:r>
            <a:r>
              <a:rPr lang="en-US" sz="1800" i="0" u="none" strike="noStrike" dirty="0">
                <a:solidFill>
                  <a:srgbClr val="000000"/>
                </a:solidFill>
                <a:latin typeface="Times New Roman"/>
                <a:ea typeface="Times New Roman"/>
                <a:cs typeface="Times New Roman"/>
                <a:sym typeface="Times New Roman"/>
              </a:rPr>
              <a:t> </a:t>
            </a:r>
            <a:r>
              <a:rPr lang="en-US" sz="1800" dirty="0">
                <a:solidFill>
                  <a:srgbClr val="000000"/>
                </a:solidFill>
                <a:latin typeface="Times New Roman"/>
                <a:ea typeface="Times New Roman"/>
                <a:cs typeface="Times New Roman"/>
                <a:sym typeface="Times New Roman"/>
              </a:rPr>
              <a:t>T</a:t>
            </a:r>
            <a:r>
              <a:rPr lang="en-US" sz="1800" i="0" u="none" strike="noStrike" dirty="0">
                <a:solidFill>
                  <a:srgbClr val="000000"/>
                </a:solidFill>
                <a:latin typeface="Times New Roman"/>
                <a:ea typeface="Times New Roman"/>
                <a:cs typeface="Times New Roman"/>
                <a:sym typeface="Times New Roman"/>
              </a:rPr>
              <a:t>hree years ago. And we</a:t>
            </a:r>
            <a:r>
              <a:rPr lang="en-US" sz="1800" dirty="0">
                <a:solidFill>
                  <a:srgbClr val="000000"/>
                </a:solidFill>
                <a:latin typeface="Times New Roman"/>
                <a:ea typeface="Times New Roman"/>
                <a:cs typeface="Times New Roman"/>
                <a:sym typeface="Times New Roman"/>
              </a:rPr>
              <a:t>’</a:t>
            </a:r>
            <a:r>
              <a:rPr lang="en-US" sz="1800" i="0" u="none" strike="noStrike" dirty="0">
                <a:solidFill>
                  <a:srgbClr val="000000"/>
                </a:solidFill>
                <a:latin typeface="Times New Roman"/>
                <a:ea typeface="Times New Roman"/>
                <a:cs typeface="Times New Roman"/>
                <a:sym typeface="Times New Roman"/>
              </a:rPr>
              <a:t>re doing really well, I think. </a:t>
            </a:r>
            <a:r>
              <a:rPr lang="en-US" sz="1800" dirty="0">
                <a:solidFill>
                  <a:srgbClr val="000000"/>
                </a:solidFill>
                <a:latin typeface="Times New Roman"/>
                <a:ea typeface="Times New Roman"/>
                <a:cs typeface="Times New Roman"/>
                <a:sym typeface="Times New Roman"/>
              </a:rPr>
              <a:t>W</a:t>
            </a:r>
            <a:r>
              <a:rPr lang="en-US" sz="1800" i="0" u="none" strike="noStrike" dirty="0">
                <a:solidFill>
                  <a:srgbClr val="000000"/>
                </a:solidFill>
                <a:latin typeface="Times New Roman"/>
                <a:ea typeface="Times New Roman"/>
                <a:cs typeface="Times New Roman"/>
                <a:sym typeface="Times New Roman"/>
              </a:rPr>
              <a:t>e</a:t>
            </a:r>
            <a:r>
              <a:rPr lang="en-US" sz="1800" dirty="0">
                <a:solidFill>
                  <a:srgbClr val="000000"/>
                </a:solidFill>
                <a:latin typeface="Times New Roman"/>
                <a:ea typeface="Times New Roman"/>
                <a:cs typeface="Times New Roman"/>
                <a:sym typeface="Times New Roman"/>
              </a:rPr>
              <a:t>’</a:t>
            </a:r>
            <a:r>
              <a:rPr lang="en-US" sz="1800" i="0" u="none" strike="noStrike" dirty="0">
                <a:solidFill>
                  <a:srgbClr val="000000"/>
                </a:solidFill>
                <a:latin typeface="Times New Roman"/>
                <a:ea typeface="Times New Roman"/>
                <a:cs typeface="Times New Roman"/>
                <a:sym typeface="Times New Roman"/>
              </a:rPr>
              <a:t>re very excited about what</a:t>
            </a:r>
            <a:r>
              <a:rPr lang="en-US" sz="1800" dirty="0">
                <a:solidFill>
                  <a:srgbClr val="000000"/>
                </a:solidFill>
                <a:latin typeface="Times New Roman"/>
                <a:ea typeface="Times New Roman"/>
                <a:cs typeface="Times New Roman"/>
                <a:sym typeface="Times New Roman"/>
              </a:rPr>
              <a:t>’</a:t>
            </a:r>
            <a:r>
              <a:rPr lang="en-US" sz="1800" i="0" u="none" strike="noStrike" dirty="0">
                <a:solidFill>
                  <a:srgbClr val="000000"/>
                </a:solidFill>
                <a:latin typeface="Times New Roman"/>
                <a:ea typeface="Times New Roman"/>
                <a:cs typeface="Times New Roman"/>
                <a:sym typeface="Times New Roman"/>
              </a:rPr>
              <a:t>s going on there. I won</a:t>
            </a:r>
            <a:r>
              <a:rPr lang="en-US" sz="1800" dirty="0">
                <a:solidFill>
                  <a:srgbClr val="000000"/>
                </a:solidFill>
                <a:latin typeface="Times New Roman"/>
                <a:ea typeface="Times New Roman"/>
                <a:cs typeface="Times New Roman"/>
                <a:sym typeface="Times New Roman"/>
              </a:rPr>
              <a:t>’</a:t>
            </a:r>
            <a:r>
              <a:rPr lang="en-US" sz="1800" i="0" u="none" strike="noStrike" dirty="0">
                <a:solidFill>
                  <a:srgbClr val="000000"/>
                </a:solidFill>
                <a:latin typeface="Times New Roman"/>
                <a:ea typeface="Times New Roman"/>
                <a:cs typeface="Times New Roman"/>
                <a:sym typeface="Times New Roman"/>
              </a:rPr>
              <a:t>t go into the details because I</a:t>
            </a:r>
            <a:r>
              <a:rPr lang="en-US" sz="1800" dirty="0">
                <a:solidFill>
                  <a:srgbClr val="000000"/>
                </a:solidFill>
                <a:latin typeface="Times New Roman"/>
                <a:ea typeface="Times New Roman"/>
                <a:cs typeface="Times New Roman"/>
                <a:sym typeface="Times New Roman"/>
              </a:rPr>
              <a:t>’</a:t>
            </a:r>
            <a:r>
              <a:rPr lang="en-US" sz="1800" i="0" u="none" strike="noStrike" dirty="0">
                <a:solidFill>
                  <a:srgbClr val="000000"/>
                </a:solidFill>
                <a:latin typeface="Times New Roman"/>
                <a:ea typeface="Times New Roman"/>
                <a:cs typeface="Times New Roman"/>
                <a:sym typeface="Times New Roman"/>
              </a:rPr>
              <a:t>ll talk about it in one of the following lectures. </a:t>
            </a:r>
          </a:p>
          <a:p>
            <a:pPr marL="0" lvl="0" indent="0" algn="l" rtl="0">
              <a:spcBef>
                <a:spcPts val="1000"/>
              </a:spcBef>
              <a:spcAft>
                <a:spcPts val="0"/>
              </a:spcAft>
              <a:buNone/>
            </a:pPr>
            <a:r>
              <a:rPr lang="en-US" sz="1800" i="0" u="none" strike="noStrike" dirty="0" err="1">
                <a:solidFill>
                  <a:srgbClr val="000000"/>
                </a:solidFill>
                <a:latin typeface="Times New Roman"/>
                <a:ea typeface="Times New Roman"/>
                <a:cs typeface="Times New Roman"/>
                <a:sym typeface="Times New Roman"/>
              </a:rPr>
              <a:t>Tick</a:t>
            </a:r>
            <a:r>
              <a:rPr lang="en-US" sz="1800" dirty="0" err="1">
                <a:solidFill>
                  <a:srgbClr val="000000"/>
                </a:solidFill>
                <a:latin typeface="Times New Roman"/>
                <a:ea typeface="Times New Roman"/>
                <a:cs typeface="Times New Roman"/>
                <a:sym typeface="Times New Roman"/>
              </a:rPr>
              <a:t>c</a:t>
            </a:r>
            <a:r>
              <a:rPr lang="en-US" sz="1800" i="0" u="none" strike="noStrike" dirty="0" err="1">
                <a:solidFill>
                  <a:srgbClr val="000000"/>
                </a:solidFill>
                <a:latin typeface="Times New Roman"/>
                <a:ea typeface="Times New Roman"/>
                <a:cs typeface="Times New Roman"/>
                <a:sym typeface="Times New Roman"/>
              </a:rPr>
              <a:t>hak</a:t>
            </a:r>
            <a:r>
              <a:rPr lang="en-US" sz="1800" i="0" u="none" strike="noStrike" dirty="0">
                <a:solidFill>
                  <a:srgbClr val="000000"/>
                </a:solidFill>
                <a:latin typeface="Times New Roman"/>
                <a:ea typeface="Times New Roman"/>
                <a:cs typeface="Times New Roman"/>
                <a:sym typeface="Times New Roman"/>
              </a:rPr>
              <a:t>, I</a:t>
            </a:r>
            <a:r>
              <a:rPr lang="en-US" sz="1800" dirty="0">
                <a:solidFill>
                  <a:srgbClr val="000000"/>
                </a:solidFill>
                <a:latin typeface="Times New Roman"/>
                <a:ea typeface="Times New Roman"/>
                <a:cs typeface="Times New Roman"/>
                <a:sym typeface="Times New Roman"/>
              </a:rPr>
              <a:t>’</a:t>
            </a:r>
            <a:r>
              <a:rPr lang="en-US" sz="1800" i="0" u="none" strike="noStrike" dirty="0">
                <a:solidFill>
                  <a:srgbClr val="000000"/>
                </a:solidFill>
                <a:latin typeface="Times New Roman"/>
                <a:ea typeface="Times New Roman"/>
                <a:cs typeface="Times New Roman"/>
                <a:sym typeface="Times New Roman"/>
              </a:rPr>
              <a:t>ve been with you, </a:t>
            </a:r>
            <a:r>
              <a:rPr lang="en-US" sz="1800" i="1" dirty="0" err="1">
                <a:solidFill>
                  <a:srgbClr val="000000"/>
                </a:solidFill>
                <a:latin typeface="Times New Roman"/>
                <a:ea typeface="Times New Roman"/>
                <a:cs typeface="Times New Roman"/>
                <a:sym typeface="Times New Roman"/>
              </a:rPr>
              <a:t>kama</a:t>
            </a:r>
            <a:r>
              <a:rPr lang="en-US" sz="1800" i="1" u="none" strike="noStrike" dirty="0">
                <a:solidFill>
                  <a:srgbClr val="000000"/>
                </a:solidFill>
                <a:latin typeface="Times New Roman"/>
                <a:ea typeface="Times New Roman"/>
                <a:cs typeface="Times New Roman"/>
                <a:sym typeface="Times New Roman"/>
              </a:rPr>
              <a:t> </a:t>
            </a:r>
            <a:r>
              <a:rPr lang="en-US" sz="1800" i="1" dirty="0" err="1">
                <a:solidFill>
                  <a:srgbClr val="000000"/>
                </a:solidFill>
                <a:latin typeface="Times New Roman"/>
                <a:ea typeface="Times New Roman"/>
                <a:cs typeface="Times New Roman"/>
                <a:sym typeface="Times New Roman"/>
              </a:rPr>
              <a:t>s</a:t>
            </a:r>
            <a:r>
              <a:rPr lang="en-US" sz="1800" i="1" u="none" strike="noStrike" dirty="0" err="1">
                <a:solidFill>
                  <a:srgbClr val="000000"/>
                </a:solidFill>
                <a:latin typeface="Times New Roman"/>
                <a:ea typeface="Times New Roman"/>
                <a:cs typeface="Times New Roman"/>
                <a:sym typeface="Times New Roman"/>
              </a:rPr>
              <a:t>hanim</a:t>
            </a:r>
            <a:r>
              <a:rPr lang="en-US" sz="1800" i="1" u="none" strike="noStrike" dirty="0">
                <a:solidFill>
                  <a:srgbClr val="000000"/>
                </a:solidFill>
                <a:latin typeface="Times New Roman"/>
                <a:ea typeface="Times New Roman"/>
                <a:cs typeface="Times New Roman"/>
                <a:sym typeface="Times New Roman"/>
              </a:rPr>
              <a:t> [how many years</a:t>
            </a:r>
            <a:r>
              <a:rPr lang="en-US" sz="1800" i="1" dirty="0">
                <a:solidFill>
                  <a:srgbClr val="000000"/>
                </a:solidFill>
                <a:latin typeface="Times New Roman"/>
                <a:ea typeface="Times New Roman"/>
                <a:cs typeface="Times New Roman"/>
                <a:sym typeface="Times New Roman"/>
              </a:rPr>
              <a:t>]</a:t>
            </a:r>
            <a:r>
              <a:rPr lang="en-US" sz="1800" i="1" u="none" strike="noStrike" dirty="0">
                <a:solidFill>
                  <a:srgbClr val="000000"/>
                </a:solidFill>
                <a:latin typeface="Times New Roman"/>
                <a:ea typeface="Times New Roman"/>
                <a:cs typeface="Times New Roman"/>
                <a:sym typeface="Times New Roman"/>
              </a:rPr>
              <a:t>?</a:t>
            </a:r>
            <a:r>
              <a:rPr lang="en-US" sz="1800" i="0" u="none" strike="noStrike" dirty="0">
                <a:solidFill>
                  <a:srgbClr val="000000"/>
                </a:solidFill>
                <a:latin typeface="Times New Roman"/>
                <a:ea typeface="Times New Roman"/>
                <a:cs typeface="Times New Roman"/>
                <a:sym typeface="Times New Roman"/>
              </a:rPr>
              <a:t> Okay, so I</a:t>
            </a:r>
            <a:r>
              <a:rPr lang="en-US" sz="1800" dirty="0">
                <a:solidFill>
                  <a:srgbClr val="000000"/>
                </a:solidFill>
                <a:latin typeface="Times New Roman"/>
                <a:ea typeface="Times New Roman"/>
                <a:cs typeface="Times New Roman"/>
                <a:sym typeface="Times New Roman"/>
              </a:rPr>
              <a:t>’</a:t>
            </a:r>
            <a:r>
              <a:rPr lang="en-US" sz="1800" i="0" u="none" strike="noStrike" dirty="0">
                <a:solidFill>
                  <a:srgbClr val="000000"/>
                </a:solidFill>
                <a:latin typeface="Times New Roman"/>
                <a:ea typeface="Times New Roman"/>
                <a:cs typeface="Times New Roman"/>
                <a:sym typeface="Times New Roman"/>
              </a:rPr>
              <a:t>ve been with them for a year and a half or so, and we're moving rea</a:t>
            </a:r>
            <a:r>
              <a:rPr lang="en-US" sz="1800" dirty="0">
                <a:solidFill>
                  <a:srgbClr val="000000"/>
                </a:solidFill>
                <a:latin typeface="Times New Roman"/>
                <a:ea typeface="Times New Roman"/>
                <a:cs typeface="Times New Roman"/>
                <a:sym typeface="Times New Roman"/>
              </a:rPr>
              <a:t>lly, </a:t>
            </a:r>
            <a:r>
              <a:rPr lang="en-US" sz="1800" i="0" u="none" strike="noStrike" dirty="0">
                <a:solidFill>
                  <a:srgbClr val="000000"/>
                </a:solidFill>
                <a:latin typeface="Times New Roman"/>
                <a:ea typeface="Times New Roman"/>
                <a:cs typeface="Times New Roman"/>
                <a:sym typeface="Times New Roman"/>
              </a:rPr>
              <a:t>really nice. Again, I won</a:t>
            </a:r>
            <a:r>
              <a:rPr lang="en-US" sz="1800" dirty="0">
                <a:solidFill>
                  <a:srgbClr val="000000"/>
                </a:solidFill>
                <a:latin typeface="Times New Roman"/>
                <a:ea typeface="Times New Roman"/>
                <a:cs typeface="Times New Roman"/>
                <a:sym typeface="Times New Roman"/>
              </a:rPr>
              <a:t>’</a:t>
            </a:r>
            <a:r>
              <a:rPr lang="en-US" sz="1800" i="0" u="none" strike="noStrike" dirty="0">
                <a:solidFill>
                  <a:srgbClr val="000000"/>
                </a:solidFill>
                <a:latin typeface="Times New Roman"/>
                <a:ea typeface="Times New Roman"/>
                <a:cs typeface="Times New Roman"/>
                <a:sym typeface="Times New Roman"/>
              </a:rPr>
              <a:t>t talk about it because there</a:t>
            </a:r>
            <a:r>
              <a:rPr lang="en-US" sz="1800" dirty="0">
                <a:solidFill>
                  <a:srgbClr val="000000"/>
                </a:solidFill>
                <a:latin typeface="Times New Roman"/>
                <a:ea typeface="Times New Roman"/>
                <a:cs typeface="Times New Roman"/>
                <a:sym typeface="Times New Roman"/>
              </a:rPr>
              <a:t>’</a:t>
            </a:r>
            <a:r>
              <a:rPr lang="en-US" sz="1800" i="0" u="none" strike="noStrike" dirty="0">
                <a:solidFill>
                  <a:srgbClr val="000000"/>
                </a:solidFill>
                <a:latin typeface="Times New Roman"/>
                <a:ea typeface="Times New Roman"/>
                <a:cs typeface="Times New Roman"/>
                <a:sym typeface="Times New Roman"/>
              </a:rPr>
              <a:t>s a whole lecture where we talk about these companies and show what we do there. </a:t>
            </a:r>
          </a:p>
          <a:p>
            <a:pPr marL="0" lvl="0" indent="0" algn="l" rtl="0">
              <a:spcBef>
                <a:spcPts val="1000"/>
              </a:spcBef>
              <a:spcAft>
                <a:spcPts val="1000"/>
              </a:spcAft>
              <a:buNone/>
            </a:pPr>
            <a:r>
              <a:rPr lang="en-US" sz="1800" i="0" u="none" strike="noStrike" dirty="0" err="1">
                <a:solidFill>
                  <a:srgbClr val="000000"/>
                </a:solidFill>
                <a:latin typeface="Times New Roman"/>
                <a:ea typeface="Times New Roman"/>
                <a:cs typeface="Times New Roman"/>
                <a:sym typeface="Times New Roman"/>
              </a:rPr>
              <a:t>Intellichain</a:t>
            </a:r>
            <a:r>
              <a:rPr lang="en-US" sz="1800" i="0" u="none" strike="noStrike" dirty="0">
                <a:solidFill>
                  <a:srgbClr val="000000"/>
                </a:solidFill>
                <a:latin typeface="Times New Roman"/>
                <a:ea typeface="Times New Roman"/>
                <a:cs typeface="Times New Roman"/>
                <a:sym typeface="Times New Roman"/>
              </a:rPr>
              <a:t> is another one. We work with you for a year, right? About a year. Same with </a:t>
            </a:r>
            <a:r>
              <a:rPr lang="en-US" sz="1800" i="0" u="none" strike="noStrike" dirty="0" err="1">
                <a:solidFill>
                  <a:srgbClr val="000000"/>
                </a:solidFill>
                <a:latin typeface="Times New Roman"/>
                <a:ea typeface="Times New Roman"/>
                <a:cs typeface="Times New Roman"/>
                <a:sym typeface="Times New Roman"/>
              </a:rPr>
              <a:t>Sogomatic</a:t>
            </a:r>
            <a:r>
              <a:rPr lang="en-US" sz="1800" i="0" u="none" strike="noStrike" dirty="0">
                <a:solidFill>
                  <a:srgbClr val="000000"/>
                </a:solidFill>
                <a:latin typeface="Times New Roman"/>
                <a:ea typeface="Times New Roman"/>
                <a:cs typeface="Times New Roman"/>
                <a:sym typeface="Times New Roman"/>
              </a:rPr>
              <a:t>, which, right here. </a:t>
            </a:r>
            <a:r>
              <a:rPr lang="en-US" sz="1800" dirty="0">
                <a:solidFill>
                  <a:srgbClr val="000000"/>
                </a:solidFill>
                <a:latin typeface="Times New Roman"/>
                <a:ea typeface="Times New Roman"/>
                <a:cs typeface="Times New Roman"/>
                <a:sym typeface="Times New Roman"/>
              </a:rPr>
              <a:t>And,</a:t>
            </a:r>
            <a:r>
              <a:rPr lang="en-US" sz="1800" i="0" u="none" strike="noStrike" dirty="0">
                <a:solidFill>
                  <a:srgbClr val="000000"/>
                </a:solidFill>
                <a:latin typeface="Times New Roman"/>
                <a:ea typeface="Times New Roman"/>
                <a:cs typeface="Times New Roman"/>
                <a:sym typeface="Times New Roman"/>
              </a:rPr>
              <a:t> </a:t>
            </a:r>
            <a:r>
              <a:rPr lang="en-US" sz="1800" dirty="0" err="1">
                <a:solidFill>
                  <a:srgbClr val="000000"/>
                </a:solidFill>
                <a:latin typeface="Times New Roman"/>
                <a:ea typeface="Times New Roman"/>
                <a:cs typeface="Times New Roman"/>
                <a:sym typeface="Times New Roman"/>
              </a:rPr>
              <a:t>C</a:t>
            </a:r>
            <a:r>
              <a:rPr lang="en-US" sz="1800" i="0" u="none" strike="noStrike" dirty="0" err="1">
                <a:solidFill>
                  <a:srgbClr val="000000"/>
                </a:solidFill>
                <a:latin typeface="Times New Roman"/>
                <a:ea typeface="Times New Roman"/>
                <a:cs typeface="Times New Roman"/>
                <a:sym typeface="Times New Roman"/>
              </a:rPr>
              <a:t>linical</a:t>
            </a:r>
            <a:r>
              <a:rPr lang="en-US" sz="1800" dirty="0" err="1">
                <a:solidFill>
                  <a:srgbClr val="000000"/>
                </a:solidFill>
                <a:latin typeface="Times New Roman"/>
                <a:ea typeface="Times New Roman"/>
                <a:cs typeface="Times New Roman"/>
                <a:sym typeface="Times New Roman"/>
              </a:rPr>
              <a:t>S</a:t>
            </a:r>
            <a:r>
              <a:rPr lang="en-US" sz="1800" i="0" u="none" strike="noStrike" dirty="0" err="1">
                <a:solidFill>
                  <a:srgbClr val="000000"/>
                </a:solidFill>
                <a:latin typeface="Times New Roman"/>
                <a:ea typeface="Times New Roman"/>
                <a:cs typeface="Times New Roman"/>
                <a:sym typeface="Times New Roman"/>
              </a:rPr>
              <a:t>ite</a:t>
            </a:r>
            <a:r>
              <a:rPr lang="en-US" sz="1800" i="0" u="none" strike="noStrike" dirty="0">
                <a:solidFill>
                  <a:srgbClr val="000000"/>
                </a:solidFill>
                <a:latin typeface="Times New Roman"/>
                <a:ea typeface="Times New Roman"/>
                <a:cs typeface="Times New Roman"/>
                <a:sym typeface="Times New Roman"/>
              </a:rPr>
              <a:t> is a company that we developed in</a:t>
            </a:r>
            <a:r>
              <a:rPr lang="en-US" sz="1800" dirty="0">
                <a:solidFill>
                  <a:srgbClr val="000000"/>
                </a:solidFill>
                <a:latin typeface="Times New Roman"/>
                <a:ea typeface="Times New Roman"/>
                <a:cs typeface="Times New Roman"/>
                <a:sym typeface="Times New Roman"/>
              </a:rPr>
              <a:t>-</a:t>
            </a:r>
            <a:r>
              <a:rPr lang="en-US" sz="1800" i="0" u="none" strike="noStrike" dirty="0">
                <a:solidFill>
                  <a:srgbClr val="000000"/>
                </a:solidFill>
                <a:latin typeface="Times New Roman"/>
                <a:ea typeface="Times New Roman"/>
                <a:cs typeface="Times New Roman"/>
                <a:sym typeface="Times New Roman"/>
              </a:rPr>
              <a:t>house.</a:t>
            </a:r>
            <a:r>
              <a:rPr lang="en-US" sz="1800" dirty="0">
                <a:latin typeface="Times New Roman"/>
                <a:ea typeface="Times New Roman"/>
                <a:cs typeface="Times New Roman"/>
                <a:sym typeface="Times New Roman"/>
              </a:rPr>
              <a:t> </a:t>
            </a:r>
            <a:r>
              <a:rPr lang="en-US" sz="1800" i="0" u="none" strike="noStrike" dirty="0">
                <a:solidFill>
                  <a:srgbClr val="000000"/>
                </a:solidFill>
                <a:latin typeface="Times New Roman"/>
                <a:ea typeface="Times New Roman"/>
                <a:cs typeface="Times New Roman"/>
                <a:sym typeface="Times New Roman"/>
              </a:rPr>
              <a:t>And actually it</a:t>
            </a:r>
            <a:r>
              <a:rPr lang="en-US" sz="1800" dirty="0">
                <a:solidFill>
                  <a:srgbClr val="000000"/>
                </a:solidFill>
                <a:latin typeface="Times New Roman"/>
                <a:ea typeface="Times New Roman"/>
                <a:cs typeface="Times New Roman"/>
                <a:sym typeface="Times New Roman"/>
              </a:rPr>
              <a:t>’</a:t>
            </a:r>
            <a:r>
              <a:rPr lang="en-US" sz="1800" i="0" u="none" strike="noStrike" dirty="0">
                <a:solidFill>
                  <a:srgbClr val="000000"/>
                </a:solidFill>
                <a:latin typeface="Times New Roman"/>
                <a:ea typeface="Times New Roman"/>
                <a:cs typeface="Times New Roman"/>
                <a:sym typeface="Times New Roman"/>
              </a:rPr>
              <a:t>s now on hold because we just don't have enough resources to do all of these things together.</a:t>
            </a:r>
            <a:endParaRPr lang="en-US" sz="1800" dirty="0">
              <a:latin typeface="Times New Roman"/>
              <a:ea typeface="Times New Roman"/>
              <a:cs typeface="Times New Roman"/>
              <a:sym typeface="Times New Roman"/>
            </a:endParaRPr>
          </a:p>
        </p:txBody>
      </p:sp>
      <p:sp>
        <p:nvSpPr>
          <p:cNvPr id="4" name="Slide Number Placeholder 3"/>
          <p:cNvSpPr>
            <a:spLocks noGrp="1"/>
          </p:cNvSpPr>
          <p:nvPr>
            <p:ph type="sldNum" sz="quarter" idx="5"/>
          </p:nvPr>
        </p:nvSpPr>
        <p:spPr/>
        <p:txBody>
          <a:bodyPr/>
          <a:lstStyle/>
          <a:p>
            <a:fld id="{D15BB681-500F-4D70-BBF7-617634AA2AC7}" type="slidenum">
              <a:rPr lang="en-US" smtClean="0"/>
              <a:t>8</a:t>
            </a:fld>
            <a:endParaRPr lang="en-US"/>
          </a:p>
        </p:txBody>
      </p:sp>
    </p:spTree>
    <p:extLst>
      <p:ext uri="{BB962C8B-B14F-4D97-AF65-F5344CB8AC3E}">
        <p14:creationId xmlns:p14="http://schemas.microsoft.com/office/powerpoint/2010/main" val="288051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800" i="0" u="none" strike="noStrike" dirty="0">
                <a:solidFill>
                  <a:srgbClr val="000000"/>
                </a:solidFill>
                <a:latin typeface="Times New Roman"/>
                <a:ea typeface="Times New Roman"/>
                <a:cs typeface="Times New Roman"/>
                <a:sym typeface="Times New Roman"/>
              </a:rPr>
              <a:t>Okay, so what is the </a:t>
            </a:r>
            <a:r>
              <a:rPr lang="en-US" sz="1800" dirty="0">
                <a:solidFill>
                  <a:srgbClr val="000000"/>
                </a:solidFill>
                <a:latin typeface="Times New Roman"/>
                <a:ea typeface="Times New Roman"/>
                <a:cs typeface="Times New Roman"/>
                <a:sym typeface="Times New Roman"/>
              </a:rPr>
              <a:t>F</a:t>
            </a:r>
            <a:r>
              <a:rPr lang="en-US" sz="1800" i="0" u="none" strike="noStrike" dirty="0">
                <a:solidFill>
                  <a:srgbClr val="000000"/>
                </a:solidFill>
                <a:latin typeface="Times New Roman"/>
                <a:ea typeface="Times New Roman"/>
                <a:cs typeface="Times New Roman"/>
                <a:sym typeface="Times New Roman"/>
              </a:rPr>
              <a:t>oundation</a:t>
            </a:r>
            <a:r>
              <a:rPr lang="en-US" sz="1800" dirty="0">
                <a:solidFill>
                  <a:srgbClr val="000000"/>
                </a:solidFill>
                <a:latin typeface="Times New Roman"/>
                <a:ea typeface="Times New Roman"/>
                <a:cs typeface="Times New Roman"/>
                <a:sym typeface="Times New Roman"/>
              </a:rPr>
              <a:t>’</a:t>
            </a:r>
            <a:r>
              <a:rPr lang="en-US" sz="1800" i="0" u="none" strike="noStrike" dirty="0">
                <a:solidFill>
                  <a:srgbClr val="000000"/>
                </a:solidFill>
                <a:latin typeface="Times New Roman"/>
                <a:ea typeface="Times New Roman"/>
                <a:cs typeface="Times New Roman"/>
                <a:sym typeface="Times New Roman"/>
              </a:rPr>
              <a:t>s </a:t>
            </a:r>
            <a:r>
              <a:rPr lang="en-US" sz="1800" dirty="0">
                <a:solidFill>
                  <a:srgbClr val="000000"/>
                </a:solidFill>
                <a:latin typeface="Times New Roman"/>
                <a:ea typeface="Times New Roman"/>
                <a:cs typeface="Times New Roman"/>
                <a:sym typeface="Times New Roman"/>
              </a:rPr>
              <a:t>C</a:t>
            </a:r>
            <a:r>
              <a:rPr lang="en-US" sz="1800" i="0" u="none" strike="noStrike" dirty="0">
                <a:solidFill>
                  <a:srgbClr val="000000"/>
                </a:solidFill>
                <a:latin typeface="Times New Roman"/>
                <a:ea typeface="Times New Roman"/>
                <a:cs typeface="Times New Roman"/>
                <a:sym typeface="Times New Roman"/>
              </a:rPr>
              <a:t>ourse? </a:t>
            </a:r>
          </a:p>
          <a:p>
            <a:pPr marL="0" lvl="0" indent="0" algn="l" rtl="0">
              <a:spcBef>
                <a:spcPts val="1000"/>
              </a:spcBef>
              <a:spcAft>
                <a:spcPts val="0"/>
              </a:spcAft>
              <a:buNone/>
            </a:pPr>
            <a:r>
              <a:rPr lang="en-US" sz="1800" i="0" u="none" strike="noStrike" dirty="0">
                <a:solidFill>
                  <a:srgbClr val="000000"/>
                </a:solidFill>
                <a:latin typeface="Times New Roman"/>
                <a:ea typeface="Times New Roman"/>
                <a:cs typeface="Times New Roman"/>
                <a:sym typeface="Times New Roman"/>
              </a:rPr>
              <a:t>We aimed, we timed it as if it is a semester, 13 lectures. And the reason is that next year, I</a:t>
            </a:r>
            <a:r>
              <a:rPr lang="en-US" sz="1800" dirty="0">
                <a:solidFill>
                  <a:srgbClr val="000000"/>
                </a:solidFill>
                <a:latin typeface="Times New Roman"/>
                <a:ea typeface="Times New Roman"/>
                <a:cs typeface="Times New Roman"/>
                <a:sym typeface="Times New Roman"/>
              </a:rPr>
              <a:t>’</a:t>
            </a:r>
            <a:r>
              <a:rPr lang="en-US" sz="1800" i="0" u="none" strike="noStrike" dirty="0">
                <a:solidFill>
                  <a:srgbClr val="000000"/>
                </a:solidFill>
                <a:latin typeface="Times New Roman"/>
                <a:ea typeface="Times New Roman"/>
                <a:cs typeface="Times New Roman"/>
                <a:sym typeface="Times New Roman"/>
              </a:rPr>
              <a:t>m going to give that as a course in university,</a:t>
            </a:r>
            <a:r>
              <a:rPr lang="en-US" sz="1800" dirty="0">
                <a:solidFill>
                  <a:srgbClr val="000000"/>
                </a:solidFill>
                <a:latin typeface="Times New Roman"/>
                <a:ea typeface="Times New Roman"/>
                <a:cs typeface="Times New Roman"/>
                <a:sym typeface="Times New Roman"/>
              </a:rPr>
              <a:t> s</a:t>
            </a:r>
            <a:r>
              <a:rPr lang="en-US" sz="1800" i="0" u="none" strike="noStrike" dirty="0">
                <a:solidFill>
                  <a:srgbClr val="000000"/>
                </a:solidFill>
                <a:latin typeface="Times New Roman"/>
                <a:ea typeface="Times New Roman"/>
                <a:cs typeface="Times New Roman"/>
                <a:sym typeface="Times New Roman"/>
              </a:rPr>
              <a:t>o I wanted to try and build the curriculum for a semester. So, there will be 13 lectures every two, three weeks. There are holidays in between and so forth. </a:t>
            </a:r>
          </a:p>
          <a:p>
            <a:pPr marL="0" lvl="0" indent="0" algn="l" rtl="0">
              <a:spcBef>
                <a:spcPts val="1000"/>
              </a:spcBef>
              <a:spcAft>
                <a:spcPts val="0"/>
              </a:spcAft>
              <a:buNone/>
            </a:pPr>
            <a:r>
              <a:rPr lang="en-US" sz="1800" i="0" u="none" strike="noStrike" dirty="0">
                <a:solidFill>
                  <a:srgbClr val="000000"/>
                </a:solidFill>
                <a:latin typeface="Times New Roman"/>
                <a:ea typeface="Times New Roman"/>
                <a:cs typeface="Times New Roman"/>
                <a:sym typeface="Times New Roman"/>
              </a:rPr>
              <a:t>And your feedback and input is vital. So really, as we do it the first time around, anything you can tell me</a:t>
            </a:r>
            <a:r>
              <a:rPr lang="en-US" sz="1800" dirty="0">
                <a:solidFill>
                  <a:srgbClr val="000000"/>
                </a:solidFill>
                <a:latin typeface="Times New Roman"/>
                <a:ea typeface="Times New Roman"/>
                <a:cs typeface="Times New Roman"/>
                <a:sym typeface="Times New Roman"/>
              </a:rPr>
              <a:t>—g</a:t>
            </a:r>
            <a:r>
              <a:rPr lang="en-US" sz="1800" i="0" u="none" strike="noStrike" dirty="0">
                <a:solidFill>
                  <a:srgbClr val="000000"/>
                </a:solidFill>
                <a:latin typeface="Times New Roman"/>
                <a:ea typeface="Times New Roman"/>
                <a:cs typeface="Times New Roman"/>
                <a:sym typeface="Times New Roman"/>
              </a:rPr>
              <a:t>ood, bad, ugly and actually what you are missing that I didn</a:t>
            </a:r>
            <a:r>
              <a:rPr lang="en-US" sz="1800" dirty="0">
                <a:solidFill>
                  <a:srgbClr val="000000"/>
                </a:solidFill>
                <a:latin typeface="Times New Roman"/>
                <a:ea typeface="Times New Roman"/>
                <a:cs typeface="Times New Roman"/>
                <a:sym typeface="Times New Roman"/>
              </a:rPr>
              <a:t>’</a:t>
            </a:r>
            <a:r>
              <a:rPr lang="en-US" sz="1800" i="0" u="none" strike="noStrike" dirty="0">
                <a:solidFill>
                  <a:srgbClr val="000000"/>
                </a:solidFill>
                <a:latin typeface="Times New Roman"/>
                <a:ea typeface="Times New Roman"/>
                <a:cs typeface="Times New Roman"/>
                <a:sym typeface="Times New Roman"/>
              </a:rPr>
              <a:t>t talk about,</a:t>
            </a:r>
            <a:r>
              <a:rPr lang="en-US" sz="1800" dirty="0">
                <a:solidFill>
                  <a:srgbClr val="000000"/>
                </a:solidFill>
                <a:latin typeface="Times New Roman"/>
                <a:ea typeface="Times New Roman"/>
                <a:cs typeface="Times New Roman"/>
                <a:sym typeface="Times New Roman"/>
              </a:rPr>
              <a:t> </a:t>
            </a:r>
            <a:r>
              <a:rPr lang="en-US" sz="1800" i="0" u="none" strike="noStrike" dirty="0">
                <a:solidFill>
                  <a:srgbClr val="000000"/>
                </a:solidFill>
                <a:latin typeface="Times New Roman"/>
                <a:ea typeface="Times New Roman"/>
                <a:cs typeface="Times New Roman"/>
                <a:sym typeface="Times New Roman"/>
              </a:rPr>
              <a:t>please </a:t>
            </a:r>
            <a:r>
              <a:rPr lang="en-US" sz="1800" dirty="0">
                <a:solidFill>
                  <a:srgbClr val="000000"/>
                </a:solidFill>
                <a:latin typeface="Times New Roman"/>
                <a:ea typeface="Times New Roman"/>
                <a:cs typeface="Times New Roman"/>
                <a:sym typeface="Times New Roman"/>
              </a:rPr>
              <a:t>let</a:t>
            </a:r>
            <a:r>
              <a:rPr lang="en-US" sz="1800" i="0" u="none" strike="noStrike" dirty="0">
                <a:solidFill>
                  <a:srgbClr val="000000"/>
                </a:solidFill>
                <a:latin typeface="Times New Roman"/>
                <a:ea typeface="Times New Roman"/>
                <a:cs typeface="Times New Roman"/>
                <a:sym typeface="Times New Roman"/>
              </a:rPr>
              <a:t> us </a:t>
            </a:r>
            <a:r>
              <a:rPr lang="en-US" sz="1800" dirty="0">
                <a:solidFill>
                  <a:srgbClr val="000000"/>
                </a:solidFill>
                <a:latin typeface="Times New Roman"/>
                <a:ea typeface="Times New Roman"/>
                <a:cs typeface="Times New Roman"/>
                <a:sym typeface="Times New Roman"/>
              </a:rPr>
              <a:t>know.</a:t>
            </a:r>
            <a:endParaRPr lang="en-US" sz="1800" i="0" u="none" strike="noStrike" dirty="0">
              <a:solidFill>
                <a:srgbClr val="000000"/>
              </a:solidFill>
              <a:latin typeface="Times New Roman"/>
              <a:ea typeface="Times New Roman"/>
              <a:cs typeface="Times New Roman"/>
              <a:sym typeface="Times New Roman"/>
            </a:endParaRPr>
          </a:p>
          <a:p>
            <a:pPr marL="0" lvl="0" indent="0" algn="l" rtl="0">
              <a:spcBef>
                <a:spcPts val="1000"/>
              </a:spcBef>
              <a:spcAft>
                <a:spcPts val="0"/>
              </a:spcAft>
              <a:buNone/>
            </a:pPr>
            <a:r>
              <a:rPr lang="en-US" sz="1800" i="0" u="none" strike="noStrike" dirty="0">
                <a:solidFill>
                  <a:srgbClr val="000000"/>
                </a:solidFill>
                <a:latin typeface="Times New Roman"/>
                <a:ea typeface="Times New Roman"/>
                <a:cs typeface="Times New Roman"/>
                <a:sym typeface="Times New Roman"/>
              </a:rPr>
              <a:t>Who do we expect to be the audience?</a:t>
            </a:r>
            <a:r>
              <a:rPr lang="en-US" sz="1800" dirty="0">
                <a:latin typeface="Times New Roman"/>
                <a:ea typeface="Times New Roman"/>
                <a:cs typeface="Times New Roman"/>
                <a:sym typeface="Times New Roman"/>
              </a:rPr>
              <a:t> </a:t>
            </a:r>
          </a:p>
          <a:p>
            <a:pPr marL="0" lvl="0" indent="0" algn="l" rtl="0">
              <a:spcBef>
                <a:spcPts val="1000"/>
              </a:spcBef>
              <a:spcAft>
                <a:spcPts val="0"/>
              </a:spcAft>
              <a:buNone/>
            </a:pPr>
            <a:r>
              <a:rPr lang="en-US" sz="1800" i="0" u="none" strike="noStrike" dirty="0">
                <a:solidFill>
                  <a:srgbClr val="000000"/>
                </a:solidFill>
                <a:latin typeface="Times New Roman"/>
                <a:ea typeface="Times New Roman"/>
                <a:cs typeface="Times New Roman"/>
                <a:sym typeface="Times New Roman"/>
              </a:rPr>
              <a:t>So, obviously, the </a:t>
            </a:r>
            <a:r>
              <a:rPr lang="en-US" sz="1800" dirty="0" err="1">
                <a:solidFill>
                  <a:srgbClr val="000000"/>
                </a:solidFill>
                <a:latin typeface="Times New Roman"/>
                <a:ea typeface="Times New Roman"/>
                <a:cs typeface="Times New Roman"/>
                <a:sym typeface="Times New Roman"/>
              </a:rPr>
              <a:t>SmartUp</a:t>
            </a:r>
            <a:r>
              <a:rPr lang="en-US" sz="1800" i="0" u="none" strike="noStrike" dirty="0">
                <a:solidFill>
                  <a:srgbClr val="000000"/>
                </a:solidFill>
                <a:latin typeface="Times New Roman"/>
                <a:ea typeface="Times New Roman"/>
                <a:cs typeface="Times New Roman"/>
                <a:sym typeface="Times New Roman"/>
              </a:rPr>
              <a:t> companies, as you can see, they have a representative here. </a:t>
            </a:r>
          </a:p>
          <a:p>
            <a:pPr marL="0" lvl="0" indent="0" algn="l" rtl="0">
              <a:spcBef>
                <a:spcPts val="1000"/>
              </a:spcBef>
              <a:spcAft>
                <a:spcPts val="0"/>
              </a:spcAft>
              <a:buNone/>
            </a:pPr>
            <a:r>
              <a:rPr lang="en-US" sz="1800" i="0" u="none" strike="noStrike" dirty="0">
                <a:solidFill>
                  <a:srgbClr val="000000"/>
                </a:solidFill>
                <a:latin typeface="Times New Roman"/>
                <a:ea typeface="Times New Roman"/>
                <a:cs typeface="Times New Roman"/>
                <a:sym typeface="Times New Roman"/>
              </a:rPr>
              <a:t>Entrepreneurs, founders, CEOs, executives of companies are welcome to join us.</a:t>
            </a:r>
          </a:p>
          <a:p>
            <a:pPr marL="0" lvl="0" indent="0" algn="l" rtl="0">
              <a:spcBef>
                <a:spcPts val="1000"/>
              </a:spcBef>
              <a:spcAft>
                <a:spcPts val="0"/>
              </a:spcAft>
              <a:buNone/>
            </a:pPr>
            <a:r>
              <a:rPr lang="en-US" sz="1800" dirty="0">
                <a:solidFill>
                  <a:srgbClr val="000000"/>
                </a:solidFill>
                <a:latin typeface="Times New Roman"/>
                <a:ea typeface="Times New Roman"/>
                <a:cs typeface="Times New Roman"/>
                <a:sym typeface="Times New Roman"/>
              </a:rPr>
              <a:t>A</a:t>
            </a:r>
            <a:r>
              <a:rPr lang="en-US" sz="1800" i="0" u="none" strike="noStrike" dirty="0">
                <a:solidFill>
                  <a:srgbClr val="000000"/>
                </a:solidFill>
                <a:latin typeface="Times New Roman"/>
                <a:ea typeface="Times New Roman"/>
                <a:cs typeface="Times New Roman"/>
                <a:sym typeface="Times New Roman"/>
              </a:rPr>
              <a:t>ngel investors, because we are</a:t>
            </a:r>
            <a:r>
              <a:rPr lang="en-US" sz="1800" dirty="0">
                <a:solidFill>
                  <a:srgbClr val="000000"/>
                </a:solidFill>
                <a:latin typeface="Times New Roman"/>
                <a:ea typeface="Times New Roman"/>
                <a:cs typeface="Times New Roman"/>
                <a:sym typeface="Times New Roman"/>
              </a:rPr>
              <a:t>—</a:t>
            </a:r>
            <a:r>
              <a:rPr lang="en-US" sz="1800" i="0" u="none" strike="noStrike" dirty="0">
                <a:solidFill>
                  <a:srgbClr val="000000"/>
                </a:solidFill>
                <a:latin typeface="Times New Roman"/>
                <a:ea typeface="Times New Roman"/>
                <a:cs typeface="Times New Roman"/>
                <a:sym typeface="Times New Roman"/>
              </a:rPr>
              <a:t>I will not get to it now</a:t>
            </a:r>
            <a:r>
              <a:rPr lang="en-US" sz="1800" dirty="0">
                <a:solidFill>
                  <a:srgbClr val="000000"/>
                </a:solidFill>
                <a:latin typeface="Times New Roman"/>
                <a:ea typeface="Times New Roman"/>
                <a:cs typeface="Times New Roman"/>
                <a:sym typeface="Times New Roman"/>
              </a:rPr>
              <a:t>—</a:t>
            </a:r>
            <a:r>
              <a:rPr lang="en-US" sz="1800" i="0" u="none" strike="noStrike" dirty="0">
                <a:solidFill>
                  <a:srgbClr val="000000"/>
                </a:solidFill>
                <a:latin typeface="Times New Roman"/>
                <a:ea typeface="Times New Roman"/>
                <a:cs typeface="Times New Roman"/>
                <a:sym typeface="Times New Roman"/>
              </a:rPr>
              <a:t>but in one of the lectures I will talk about funding. So, you will see that the funding issue is a critical issue in all of th</a:t>
            </a:r>
            <a:r>
              <a:rPr lang="en-US" sz="1800" dirty="0">
                <a:solidFill>
                  <a:srgbClr val="000000"/>
                </a:solidFill>
                <a:latin typeface="Times New Roman"/>
                <a:ea typeface="Times New Roman"/>
                <a:cs typeface="Times New Roman"/>
                <a:sym typeface="Times New Roman"/>
              </a:rPr>
              <a:t>ese</a:t>
            </a:r>
            <a:r>
              <a:rPr lang="en-US" sz="1800" i="0" u="none" strike="noStrike" dirty="0">
                <a:solidFill>
                  <a:srgbClr val="000000"/>
                </a:solidFill>
                <a:latin typeface="Times New Roman"/>
                <a:ea typeface="Times New Roman"/>
                <a:cs typeface="Times New Roman"/>
                <a:sym typeface="Times New Roman"/>
              </a:rPr>
              <a:t> discussions. So, we would like to help angel investors invest in these companies</a:t>
            </a:r>
            <a:r>
              <a:rPr lang="en-US" sz="1800" dirty="0">
                <a:solidFill>
                  <a:srgbClr val="000000"/>
                </a:solidFill>
                <a:latin typeface="Times New Roman"/>
                <a:ea typeface="Times New Roman"/>
                <a:cs typeface="Times New Roman"/>
                <a:sym typeface="Times New Roman"/>
              </a:rPr>
              <a:t>.</a:t>
            </a:r>
            <a:r>
              <a:rPr lang="en-US" sz="1800" i="0" u="none" strike="noStrike" dirty="0">
                <a:solidFill>
                  <a:srgbClr val="000000"/>
                </a:solidFill>
                <a:latin typeface="Times New Roman"/>
                <a:ea typeface="Times New Roman"/>
                <a:cs typeface="Times New Roman"/>
                <a:sym typeface="Times New Roman"/>
              </a:rPr>
              <a:t> </a:t>
            </a:r>
          </a:p>
          <a:p>
            <a:pPr marL="0" lvl="0" indent="0" algn="l" rtl="0">
              <a:spcBef>
                <a:spcPts val="1000"/>
              </a:spcBef>
              <a:spcAft>
                <a:spcPts val="0"/>
              </a:spcAft>
              <a:buNone/>
            </a:pPr>
            <a:r>
              <a:rPr lang="en-US" sz="1800" dirty="0">
                <a:solidFill>
                  <a:srgbClr val="000000"/>
                </a:solidFill>
                <a:latin typeface="Times New Roman"/>
                <a:ea typeface="Times New Roman"/>
                <a:cs typeface="Times New Roman"/>
                <a:sym typeface="Times New Roman"/>
              </a:rPr>
              <a:t>O</a:t>
            </a:r>
            <a:r>
              <a:rPr lang="en-US" sz="1800" i="0" u="none" strike="noStrike" dirty="0">
                <a:solidFill>
                  <a:srgbClr val="000000"/>
                </a:solidFill>
                <a:latin typeface="Times New Roman"/>
                <a:ea typeface="Times New Roman"/>
                <a:cs typeface="Times New Roman"/>
                <a:sym typeface="Times New Roman"/>
              </a:rPr>
              <a:t>bviously, startup companies. When I differentiate between the entrepreneurs and founders and startup companies, I</a:t>
            </a:r>
            <a:r>
              <a:rPr lang="en-US" sz="1800" dirty="0">
                <a:solidFill>
                  <a:srgbClr val="000000"/>
                </a:solidFill>
                <a:latin typeface="Times New Roman"/>
                <a:ea typeface="Times New Roman"/>
                <a:cs typeface="Times New Roman"/>
                <a:sym typeface="Times New Roman"/>
              </a:rPr>
              <a:t>’</a:t>
            </a:r>
            <a:r>
              <a:rPr lang="en-US" sz="1800" i="0" u="none" strike="noStrike" dirty="0">
                <a:solidFill>
                  <a:srgbClr val="000000"/>
                </a:solidFill>
                <a:latin typeface="Times New Roman"/>
                <a:ea typeface="Times New Roman"/>
                <a:cs typeface="Times New Roman"/>
                <a:sym typeface="Times New Roman"/>
              </a:rPr>
              <a:t>m talking here about companies that are already midway</a:t>
            </a:r>
            <a:r>
              <a:rPr lang="en-US" sz="1800" dirty="0">
                <a:solidFill>
                  <a:srgbClr val="000000"/>
                </a:solidFill>
                <a:latin typeface="Times New Roman"/>
                <a:ea typeface="Times New Roman"/>
                <a:cs typeface="Times New Roman"/>
                <a:sym typeface="Times New Roman"/>
              </a:rPr>
              <a:t>—t</a:t>
            </a:r>
            <a:r>
              <a:rPr lang="en-US" sz="1800" i="0" u="none" strike="noStrike" dirty="0">
                <a:solidFill>
                  <a:srgbClr val="000000"/>
                </a:solidFill>
                <a:latin typeface="Times New Roman"/>
                <a:ea typeface="Times New Roman"/>
                <a:cs typeface="Times New Roman"/>
                <a:sym typeface="Times New Roman"/>
              </a:rPr>
              <a:t>hey raise money from VCs, and they get stuck. They feel that they need help.</a:t>
            </a:r>
          </a:p>
          <a:p>
            <a:pPr marL="0" lvl="0" indent="0" algn="l" rtl="0">
              <a:spcBef>
                <a:spcPts val="1000"/>
              </a:spcBef>
              <a:spcAft>
                <a:spcPts val="1000"/>
              </a:spcAft>
              <a:buNone/>
            </a:pPr>
            <a:r>
              <a:rPr lang="en-US" sz="1800" dirty="0">
                <a:solidFill>
                  <a:srgbClr val="000000"/>
                </a:solidFill>
                <a:latin typeface="Times New Roman"/>
                <a:ea typeface="Times New Roman"/>
                <a:cs typeface="Times New Roman"/>
                <a:sym typeface="Times New Roman"/>
              </a:rPr>
              <a:t>A</a:t>
            </a:r>
            <a:r>
              <a:rPr lang="en-US" sz="1800" i="0" u="none" strike="noStrike" dirty="0">
                <a:solidFill>
                  <a:srgbClr val="000000"/>
                </a:solidFill>
                <a:latin typeface="Times New Roman"/>
                <a:ea typeface="Times New Roman"/>
                <a:cs typeface="Times New Roman"/>
                <a:sym typeface="Times New Roman"/>
              </a:rPr>
              <a:t>nd others, which means I have no clue who is going to come.</a:t>
            </a:r>
            <a:endParaRPr lang="en-US" sz="1800" dirty="0">
              <a:latin typeface="Times New Roman"/>
              <a:ea typeface="Times New Roman"/>
              <a:cs typeface="Times New Roman"/>
              <a:sym typeface="Times New Roman"/>
            </a:endParaRPr>
          </a:p>
        </p:txBody>
      </p:sp>
      <p:sp>
        <p:nvSpPr>
          <p:cNvPr id="4" name="Slide Number Placeholder 3"/>
          <p:cNvSpPr>
            <a:spLocks noGrp="1"/>
          </p:cNvSpPr>
          <p:nvPr>
            <p:ph type="sldNum" sz="quarter" idx="5"/>
          </p:nvPr>
        </p:nvSpPr>
        <p:spPr/>
        <p:txBody>
          <a:bodyPr/>
          <a:lstStyle/>
          <a:p>
            <a:fld id="{D15BB681-500F-4D70-BBF7-617634AA2AC7}" type="slidenum">
              <a:rPr lang="en-US" smtClean="0"/>
              <a:t>9</a:t>
            </a:fld>
            <a:endParaRPr lang="en-US"/>
          </a:p>
        </p:txBody>
      </p:sp>
    </p:spTree>
    <p:extLst>
      <p:ext uri="{BB962C8B-B14F-4D97-AF65-F5344CB8AC3E}">
        <p14:creationId xmlns:p14="http://schemas.microsoft.com/office/powerpoint/2010/main" val="3900837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44798" y="888061"/>
            <a:ext cx="9476719" cy="573875"/>
          </a:xfrm>
        </p:spPr>
        <p:txBody>
          <a:bodyPr lIns="0" tIns="0" rIns="0" bIns="0"/>
          <a:lstStyle>
            <a:lvl1pPr>
              <a:defRPr sz="3729" b="1" i="0">
                <a:solidFill>
                  <a:srgbClr val="000032"/>
                </a:solidFill>
                <a:latin typeface="Comfortaa"/>
                <a:cs typeface="Comfortaa"/>
              </a:defRPr>
            </a:lvl1pPr>
          </a:lstStyle>
          <a:p>
            <a:endParaRPr/>
          </a:p>
        </p:txBody>
      </p:sp>
      <p:sp>
        <p:nvSpPr>
          <p:cNvPr id="3" name="Holder 3"/>
          <p:cNvSpPr>
            <a:spLocks noGrp="1"/>
          </p:cNvSpPr>
          <p:nvPr>
            <p:ph type="body" idx="1"/>
          </p:nvPr>
        </p:nvSpPr>
        <p:spPr>
          <a:xfrm>
            <a:off x="944077" y="1840493"/>
            <a:ext cx="10303847" cy="1169551"/>
          </a:xfrm>
        </p:spPr>
        <p:txBody>
          <a:bodyPr lIns="0" tIns="0" rIns="0" bIns="0"/>
          <a:lstStyle>
            <a:lvl1pPr marL="457200" indent="-457200">
              <a:buFont typeface="Arial" panose="020B0604020202020204" pitchFamily="34" charset="0"/>
              <a:buChar char="•"/>
              <a:defRPr sz="2800" b="0" i="0">
                <a:solidFill>
                  <a:srgbClr val="000032"/>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stStyle>
          <a:p>
            <a:endParaRPr lang="en-US" dirty="0"/>
          </a:p>
          <a:p>
            <a:pPr lvl="1"/>
            <a:endParaRPr lang="en-US" sz="24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	</a:t>
            </a:r>
            <a:endParaRPr dirty="0"/>
          </a:p>
        </p:txBody>
      </p:sp>
      <p:pic>
        <p:nvPicPr>
          <p:cNvPr id="7" name="Picture 6">
            <a:extLst>
              <a:ext uri="{FF2B5EF4-FFF2-40B4-BE49-F238E27FC236}">
                <a16:creationId xmlns:a16="http://schemas.microsoft.com/office/drawing/2014/main" id="{92601BDD-711C-4838-89D8-23DC4B789878}"/>
              </a:ext>
            </a:extLst>
          </p:cNvPr>
          <p:cNvPicPr>
            <a:picLocks noChangeAspect="1"/>
          </p:cNvPicPr>
          <p:nvPr userDrawn="1"/>
        </p:nvPicPr>
        <p:blipFill>
          <a:blip r:embed="rId2"/>
          <a:stretch>
            <a:fillRect/>
          </a:stretch>
        </p:blipFill>
        <p:spPr>
          <a:xfrm>
            <a:off x="944077" y="1461936"/>
            <a:ext cx="5681964" cy="42676"/>
          </a:xfrm>
          <a:prstGeom prst="rect">
            <a:avLst/>
          </a:prstGeom>
        </p:spPr>
      </p:pic>
      <p:sp>
        <p:nvSpPr>
          <p:cNvPr id="4" name="Date Placeholder 3">
            <a:extLst>
              <a:ext uri="{FF2B5EF4-FFF2-40B4-BE49-F238E27FC236}">
                <a16:creationId xmlns:a16="http://schemas.microsoft.com/office/drawing/2014/main" id="{6A4530B5-DEDF-4A59-90E7-AEC03CC26FA8}"/>
              </a:ext>
            </a:extLst>
          </p:cNvPr>
          <p:cNvSpPr>
            <a:spLocks noGrp="1"/>
          </p:cNvSpPr>
          <p:nvPr>
            <p:ph type="dt" sz="half" idx="10"/>
          </p:nvPr>
        </p:nvSpPr>
        <p:spPr/>
        <p:txBody>
          <a:bodyPr/>
          <a:lstStyle/>
          <a:p>
            <a:fld id="{A6D8AFF1-E854-433B-AC16-27AA01AAAE9E}" type="datetime1">
              <a:rPr lang="en-US" smtClean="0"/>
              <a:t>7/19/2024</a:t>
            </a:fld>
            <a:endParaRPr lang="en-US"/>
          </a:p>
        </p:txBody>
      </p:sp>
      <p:sp>
        <p:nvSpPr>
          <p:cNvPr id="5" name="Footer Placeholder 4">
            <a:extLst>
              <a:ext uri="{FF2B5EF4-FFF2-40B4-BE49-F238E27FC236}">
                <a16:creationId xmlns:a16="http://schemas.microsoft.com/office/drawing/2014/main" id="{B4551791-3145-497C-B39B-091452077CD0}"/>
              </a:ext>
            </a:extLst>
          </p:cNvPr>
          <p:cNvSpPr>
            <a:spLocks noGrp="1"/>
          </p:cNvSpPr>
          <p:nvPr>
            <p:ph type="ftr" sz="quarter" idx="11"/>
          </p:nvPr>
        </p:nvSpPr>
        <p:spPr/>
        <p:txBody>
          <a:bodyPr/>
          <a:lstStyle/>
          <a:p>
            <a:pPr marL="7701">
              <a:lnSpc>
                <a:spcPts val="1516"/>
              </a:lnSpc>
            </a:pPr>
            <a:r>
              <a:rPr lang="en-US" dirty="0"/>
              <a:t>THE</a:t>
            </a:r>
            <a:r>
              <a:rPr lang="en-US" spc="6" dirty="0"/>
              <a:t> </a:t>
            </a:r>
            <a:r>
              <a:rPr lang="en-US" dirty="0"/>
              <a:t>SMART</a:t>
            </a:r>
            <a:r>
              <a:rPr lang="en-US" spc="9" dirty="0"/>
              <a:t> </a:t>
            </a:r>
            <a:r>
              <a:rPr lang="en-US" spc="-42" dirty="0"/>
              <a:t>WAY</a:t>
            </a:r>
            <a:r>
              <a:rPr lang="en-US" spc="9" dirty="0"/>
              <a:t> </a:t>
            </a:r>
            <a:r>
              <a:rPr lang="en-US" dirty="0"/>
              <a:t>TO</a:t>
            </a:r>
            <a:r>
              <a:rPr lang="en-US" spc="9" dirty="0"/>
              <a:t> </a:t>
            </a:r>
            <a:r>
              <a:rPr lang="en-US" dirty="0"/>
              <a:t>BUILD</a:t>
            </a:r>
            <a:r>
              <a:rPr lang="en-US" spc="9" dirty="0"/>
              <a:t> </a:t>
            </a:r>
            <a:r>
              <a:rPr lang="en-US" dirty="0"/>
              <a:t>A</a:t>
            </a:r>
            <a:r>
              <a:rPr lang="en-US" spc="9" dirty="0"/>
              <a:t> </a:t>
            </a:r>
            <a:r>
              <a:rPr lang="en-US" spc="-6" dirty="0"/>
              <a:t>STARTUP</a:t>
            </a:r>
          </a:p>
        </p:txBody>
      </p:sp>
      <p:sp>
        <p:nvSpPr>
          <p:cNvPr id="6" name="Slide Number Placeholder 5">
            <a:extLst>
              <a:ext uri="{FF2B5EF4-FFF2-40B4-BE49-F238E27FC236}">
                <a16:creationId xmlns:a16="http://schemas.microsoft.com/office/drawing/2014/main" id="{D0A40528-4BE5-470A-ABFF-1CE5BAE57038}"/>
              </a:ext>
            </a:extLst>
          </p:cNvPr>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3626227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334" b="1" i="0">
                <a:solidFill>
                  <a:srgbClr val="004B9B"/>
                </a:solidFill>
                <a:latin typeface="Comfortaa"/>
                <a:cs typeface="Comfortaa"/>
              </a:defRPr>
            </a:lvl1p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A7546-7893-4C54-931D-75ABCDA7295A}" type="datetime1">
              <a:rPr lang="en-US" smtClean="0"/>
              <a:t>7/19/2024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4962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44798" y="888061"/>
            <a:ext cx="9476719" cy="573875"/>
          </a:xfrm>
        </p:spPr>
        <p:txBody>
          <a:bodyPr lIns="0" tIns="0" rIns="0" bIns="0"/>
          <a:lstStyle>
            <a:lvl1pPr>
              <a:defRPr sz="3729" b="1" i="0">
                <a:solidFill>
                  <a:srgbClr val="000032"/>
                </a:solidFill>
                <a:latin typeface="Comfortaa"/>
                <a:cs typeface="Comfortaa"/>
              </a:defRPr>
            </a:lvl1pPr>
          </a:lstStyle>
          <a:p>
            <a:endParaRPr/>
          </a:p>
        </p:txBody>
      </p:sp>
      <p:sp>
        <p:nvSpPr>
          <p:cNvPr id="3" name="Holder 3"/>
          <p:cNvSpPr>
            <a:spLocks noGrp="1"/>
          </p:cNvSpPr>
          <p:nvPr>
            <p:ph type="body" idx="1"/>
          </p:nvPr>
        </p:nvSpPr>
        <p:spPr>
          <a:xfrm>
            <a:off x="944077" y="1840493"/>
            <a:ext cx="10303847" cy="430887"/>
          </a:xfrm>
        </p:spPr>
        <p:txBody>
          <a:bodyPr lIns="0" tIns="0" rIns="0" bIns="0"/>
          <a:lstStyle>
            <a:lvl1pPr>
              <a:defRPr sz="2800" b="0" i="0">
                <a:solidFill>
                  <a:srgbClr val="000032"/>
                </a:solidFill>
                <a:latin typeface="Arial" panose="020B0604020202020204" pitchFamily="34" charset="0"/>
                <a:cs typeface="Arial" panose="020B0604020202020204" pitchFamily="34" charset="0"/>
              </a:defRPr>
            </a:lvl1pPr>
          </a:lstStyle>
          <a:p>
            <a:endParaRPr dirty="0"/>
          </a:p>
        </p:txBody>
      </p:sp>
      <p:pic>
        <p:nvPicPr>
          <p:cNvPr id="7" name="Picture 6">
            <a:extLst>
              <a:ext uri="{FF2B5EF4-FFF2-40B4-BE49-F238E27FC236}">
                <a16:creationId xmlns:a16="http://schemas.microsoft.com/office/drawing/2014/main" id="{92601BDD-711C-4838-89D8-23DC4B789878}"/>
              </a:ext>
            </a:extLst>
          </p:cNvPr>
          <p:cNvPicPr>
            <a:picLocks noChangeAspect="1"/>
          </p:cNvPicPr>
          <p:nvPr userDrawn="1"/>
        </p:nvPicPr>
        <p:blipFill>
          <a:blip r:embed="rId2"/>
          <a:stretch>
            <a:fillRect/>
          </a:stretch>
        </p:blipFill>
        <p:spPr>
          <a:xfrm>
            <a:off x="944077" y="1461936"/>
            <a:ext cx="5681964" cy="42676"/>
          </a:xfrm>
          <a:prstGeom prst="rect">
            <a:avLst/>
          </a:prstGeom>
        </p:spPr>
      </p:pic>
      <p:sp>
        <p:nvSpPr>
          <p:cNvPr id="4" name="Date Placeholder 3">
            <a:extLst>
              <a:ext uri="{FF2B5EF4-FFF2-40B4-BE49-F238E27FC236}">
                <a16:creationId xmlns:a16="http://schemas.microsoft.com/office/drawing/2014/main" id="{6A4530B5-DEDF-4A59-90E7-AEC03CC26FA8}"/>
              </a:ext>
            </a:extLst>
          </p:cNvPr>
          <p:cNvSpPr>
            <a:spLocks noGrp="1"/>
          </p:cNvSpPr>
          <p:nvPr>
            <p:ph type="dt" sz="half" idx="10"/>
          </p:nvPr>
        </p:nvSpPr>
        <p:spPr/>
        <p:txBody>
          <a:bodyPr/>
          <a:lstStyle/>
          <a:p>
            <a:fld id="{E7C46285-8713-4A3F-B4F3-6E807D9E9AE1}" type="datetime1">
              <a:rPr lang="en-US" smtClean="0"/>
              <a:t>7/19/2024</a:t>
            </a:fld>
            <a:endParaRPr lang="en-US"/>
          </a:p>
        </p:txBody>
      </p:sp>
      <p:sp>
        <p:nvSpPr>
          <p:cNvPr id="5" name="Footer Placeholder 4">
            <a:extLst>
              <a:ext uri="{FF2B5EF4-FFF2-40B4-BE49-F238E27FC236}">
                <a16:creationId xmlns:a16="http://schemas.microsoft.com/office/drawing/2014/main" id="{B4551791-3145-497C-B39B-091452077CD0}"/>
              </a:ext>
            </a:extLst>
          </p:cNvPr>
          <p:cNvSpPr>
            <a:spLocks noGrp="1"/>
          </p:cNvSpPr>
          <p:nvPr>
            <p:ph type="ftr" sz="quarter" idx="11"/>
          </p:nvPr>
        </p:nvSpPr>
        <p:spPr/>
        <p:txBody>
          <a:bodyPr/>
          <a:lstStyle/>
          <a:p>
            <a:pPr marL="7701">
              <a:lnSpc>
                <a:spcPts val="1516"/>
              </a:lnSpc>
            </a:pPr>
            <a:r>
              <a:rPr lang="en-US" dirty="0"/>
              <a:t>THE</a:t>
            </a:r>
            <a:r>
              <a:rPr lang="en-US" spc="6" dirty="0"/>
              <a:t> </a:t>
            </a:r>
            <a:r>
              <a:rPr lang="en-US" dirty="0"/>
              <a:t>SMART</a:t>
            </a:r>
            <a:r>
              <a:rPr lang="en-US" spc="9" dirty="0"/>
              <a:t> </a:t>
            </a:r>
            <a:r>
              <a:rPr lang="en-US" spc="-42" dirty="0"/>
              <a:t>WAY</a:t>
            </a:r>
            <a:r>
              <a:rPr lang="en-US" spc="9" dirty="0"/>
              <a:t> </a:t>
            </a:r>
            <a:r>
              <a:rPr lang="en-US" dirty="0"/>
              <a:t>TO</a:t>
            </a:r>
            <a:r>
              <a:rPr lang="en-US" spc="9" dirty="0"/>
              <a:t> </a:t>
            </a:r>
            <a:r>
              <a:rPr lang="en-US" dirty="0"/>
              <a:t>BUILD</a:t>
            </a:r>
            <a:r>
              <a:rPr lang="en-US" spc="9" dirty="0"/>
              <a:t> </a:t>
            </a:r>
            <a:r>
              <a:rPr lang="en-US" dirty="0"/>
              <a:t>A</a:t>
            </a:r>
            <a:r>
              <a:rPr lang="en-US" spc="9" dirty="0"/>
              <a:t> </a:t>
            </a:r>
            <a:r>
              <a:rPr lang="en-US" spc="-6" dirty="0"/>
              <a:t>STARTUP</a:t>
            </a:r>
          </a:p>
        </p:txBody>
      </p:sp>
      <p:sp>
        <p:nvSpPr>
          <p:cNvPr id="6" name="Slide Number Placeholder 5">
            <a:extLst>
              <a:ext uri="{FF2B5EF4-FFF2-40B4-BE49-F238E27FC236}">
                <a16:creationId xmlns:a16="http://schemas.microsoft.com/office/drawing/2014/main" id="{D0A40528-4BE5-470A-ABFF-1CE5BAE57038}"/>
              </a:ext>
            </a:extLst>
          </p:cNvPr>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74776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44798" y="888061"/>
            <a:ext cx="8384214" cy="587223"/>
          </a:xfrm>
          <a:prstGeom prst="rect">
            <a:avLst/>
          </a:prstGeom>
        </p:spPr>
        <p:txBody>
          <a:bodyPr wrap="square" lIns="0" tIns="0" rIns="0" bIns="0">
            <a:spAutoFit/>
          </a:bodyPr>
          <a:lstStyle>
            <a:lvl1pPr>
              <a:defRPr sz="3729" b="1" i="0">
                <a:solidFill>
                  <a:srgbClr val="000032"/>
                </a:solidFill>
                <a:latin typeface="Comfortaa"/>
                <a:cs typeface="Comfortaa"/>
              </a:defRPr>
            </a:lvl1pPr>
          </a:lstStyle>
          <a:p>
            <a:endParaRPr/>
          </a:p>
        </p:txBody>
      </p:sp>
      <p:sp>
        <p:nvSpPr>
          <p:cNvPr id="3" name="Holder 3"/>
          <p:cNvSpPr>
            <a:spLocks noGrp="1"/>
          </p:cNvSpPr>
          <p:nvPr>
            <p:ph type="subTitle" idx="4"/>
          </p:nvPr>
        </p:nvSpPr>
        <p:spPr>
          <a:xfrm>
            <a:off x="4748520" y="4500482"/>
            <a:ext cx="6498806" cy="382541"/>
          </a:xfrm>
          <a:prstGeom prst="rect">
            <a:avLst/>
          </a:prstGeom>
        </p:spPr>
        <p:txBody>
          <a:bodyPr wrap="square" lIns="0" tIns="0" rIns="0" bIns="0">
            <a:spAutoFit/>
          </a:bodyPr>
          <a:lstStyle>
            <a:lvl1pPr>
              <a:defRPr sz="2486" b="0" i="0">
                <a:solidFill>
                  <a:srgbClr val="000032"/>
                </a:solidFill>
                <a:latin typeface="Lato Light"/>
                <a:cs typeface="Lato Light"/>
              </a:defRPr>
            </a:lvl1pPr>
          </a:lstStyle>
          <a:p>
            <a:endParaRPr/>
          </a:p>
        </p:txBody>
      </p:sp>
      <p:sp>
        <p:nvSpPr>
          <p:cNvPr id="4" name="Holder 4"/>
          <p:cNvSpPr>
            <a:spLocks noGrp="1"/>
          </p:cNvSpPr>
          <p:nvPr>
            <p:ph type="ftr" sz="quarter" idx="5"/>
          </p:nvPr>
        </p:nvSpPr>
        <p:spPr/>
        <p:txBody>
          <a:bodyPr lIns="0" tIns="0" rIns="0" bIns="0"/>
          <a:lstStyle>
            <a:lvl1pPr>
              <a:defRPr sz="1334" b="1" i="0">
                <a:solidFill>
                  <a:schemeClr val="tx2">
                    <a:lumMod val="75000"/>
                  </a:schemeClr>
                </a:solidFill>
                <a:latin typeface="Comfortaa"/>
                <a:cs typeface="Comfortaa"/>
              </a:defRPr>
            </a:lvl1pPr>
          </a:lstStyle>
          <a:p>
            <a:pPr marL="7701">
              <a:lnSpc>
                <a:spcPts val="1516"/>
              </a:lnSpc>
            </a:pPr>
            <a:r>
              <a:rPr lang="en-US" dirty="0"/>
              <a:t>THE</a:t>
            </a:r>
            <a:r>
              <a:rPr lang="en-US" spc="6" dirty="0"/>
              <a:t> </a:t>
            </a:r>
            <a:r>
              <a:rPr lang="en-US" dirty="0"/>
              <a:t>SMART</a:t>
            </a:r>
            <a:r>
              <a:rPr lang="en-US" spc="9" dirty="0"/>
              <a:t> </a:t>
            </a:r>
            <a:r>
              <a:rPr lang="en-US" spc="-42" dirty="0"/>
              <a:t>WAY</a:t>
            </a:r>
            <a:r>
              <a:rPr lang="en-US" spc="9" dirty="0"/>
              <a:t> </a:t>
            </a:r>
            <a:r>
              <a:rPr lang="en-US" dirty="0"/>
              <a:t>TO</a:t>
            </a:r>
            <a:r>
              <a:rPr lang="en-US" spc="9" dirty="0"/>
              <a:t> </a:t>
            </a:r>
            <a:r>
              <a:rPr lang="en-US" dirty="0"/>
              <a:t>BUILD</a:t>
            </a:r>
            <a:r>
              <a:rPr lang="en-US" spc="9" dirty="0"/>
              <a:t> </a:t>
            </a:r>
            <a:r>
              <a:rPr lang="en-US" dirty="0"/>
              <a:t>A</a:t>
            </a:r>
            <a:r>
              <a:rPr lang="en-US" spc="9" dirty="0"/>
              <a:t> </a:t>
            </a:r>
            <a:r>
              <a:rPr lang="en-US" spc="-6" dirty="0"/>
              <a:t>STARTUP</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42C50B3-6F72-404D-B860-BF400CD29F9D}" type="datetime1">
              <a:rPr lang="en-US" smtClean="0"/>
              <a:t>7/19/2024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7677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944798" y="888061"/>
            <a:ext cx="9476719" cy="573875"/>
          </a:xfrm>
        </p:spPr>
        <p:txBody>
          <a:bodyPr lIns="0" tIns="0" rIns="0" bIns="0"/>
          <a:lstStyle>
            <a:lvl1pPr>
              <a:defRPr sz="3729" b="1" i="0">
                <a:solidFill>
                  <a:srgbClr val="000032"/>
                </a:solidFill>
                <a:latin typeface="Comfortaa"/>
                <a:cs typeface="Comfortaa"/>
              </a:defRPr>
            </a:lvl1pPr>
          </a:lstStyle>
          <a:p>
            <a:endParaRPr/>
          </a:p>
        </p:txBody>
      </p:sp>
      <p:sp>
        <p:nvSpPr>
          <p:cNvPr id="3" name="Holder 3"/>
          <p:cNvSpPr>
            <a:spLocks noGrp="1"/>
          </p:cNvSpPr>
          <p:nvPr>
            <p:ph sz="half" idx="2"/>
          </p:nvPr>
        </p:nvSpPr>
        <p:spPr>
          <a:xfrm>
            <a:off x="609600" y="1577340"/>
            <a:ext cx="5303520" cy="63094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63094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334" b="1" i="0">
                <a:solidFill>
                  <a:srgbClr val="004B9B"/>
                </a:solidFill>
                <a:latin typeface="Comfortaa"/>
                <a:cs typeface="Comfortaa"/>
              </a:defRPr>
            </a:lvl1p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295CE078-AE85-4036-95EF-7CE423DE97D6}" type="datetime1">
              <a:rPr lang="en-US" smtClean="0"/>
              <a:t>7/19/2024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371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944798" y="888061"/>
            <a:ext cx="9476719" cy="573875"/>
          </a:xfrm>
        </p:spPr>
        <p:txBody>
          <a:bodyPr lIns="0" tIns="0" rIns="0" bIns="0"/>
          <a:lstStyle>
            <a:lvl1pPr>
              <a:defRPr sz="3729" b="1" i="0">
                <a:solidFill>
                  <a:srgbClr val="000032"/>
                </a:solidFill>
                <a:latin typeface="Comfortaa"/>
                <a:cs typeface="Comfortaa"/>
              </a:defRPr>
            </a:lvl1pPr>
          </a:lstStyle>
          <a:p>
            <a:endParaRPr/>
          </a:p>
        </p:txBody>
      </p:sp>
      <p:sp>
        <p:nvSpPr>
          <p:cNvPr id="3" name="Holder 3"/>
          <p:cNvSpPr>
            <a:spLocks noGrp="1"/>
          </p:cNvSpPr>
          <p:nvPr>
            <p:ph type="ftr" sz="quarter" idx="5"/>
          </p:nvPr>
        </p:nvSpPr>
        <p:spPr/>
        <p:txBody>
          <a:bodyPr lIns="0" tIns="0" rIns="0" bIns="0"/>
          <a:lstStyle>
            <a:lvl1pPr>
              <a:defRPr sz="1334" b="1" i="0">
                <a:solidFill>
                  <a:srgbClr val="004B9B"/>
                </a:solidFill>
                <a:latin typeface="Comfortaa"/>
                <a:cs typeface="Comfortaa"/>
              </a:defRPr>
            </a:lvl1p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B36E8F93-C94E-4656-9B6A-6DF3D148BD26}" type="datetime1">
              <a:rPr lang="en-US" smtClean="0"/>
              <a:t>7/19/2024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9585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334" b="1" i="0">
                <a:solidFill>
                  <a:srgbClr val="004B9B"/>
                </a:solidFill>
                <a:latin typeface="Comfortaa"/>
                <a:cs typeface="Comfortaa"/>
              </a:defRPr>
            </a:lvl1p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D5FBABB-22C9-4B04-97D2-C6AD2EBCA484}" type="datetime1">
              <a:rPr lang="en-US" smtClean="0"/>
              <a:t>7/19/2024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3453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44798" y="888061"/>
            <a:ext cx="8384214" cy="587223"/>
          </a:xfrm>
          <a:prstGeom prst="rect">
            <a:avLst/>
          </a:prstGeom>
        </p:spPr>
        <p:txBody>
          <a:bodyPr wrap="square" lIns="0" tIns="0" rIns="0" bIns="0">
            <a:spAutoFit/>
          </a:bodyPr>
          <a:lstStyle>
            <a:lvl1pPr>
              <a:defRPr sz="3729" b="1" i="0">
                <a:solidFill>
                  <a:srgbClr val="000032"/>
                </a:solidFill>
                <a:latin typeface="Comfortaa"/>
                <a:cs typeface="Comfortaa"/>
              </a:defRPr>
            </a:lvl1pPr>
          </a:lstStyle>
          <a:p>
            <a:endParaRPr/>
          </a:p>
        </p:txBody>
      </p:sp>
      <p:sp>
        <p:nvSpPr>
          <p:cNvPr id="3" name="Holder 3"/>
          <p:cNvSpPr>
            <a:spLocks noGrp="1"/>
          </p:cNvSpPr>
          <p:nvPr>
            <p:ph type="subTitle" idx="4"/>
          </p:nvPr>
        </p:nvSpPr>
        <p:spPr>
          <a:xfrm>
            <a:off x="4748520" y="4500482"/>
            <a:ext cx="6498806" cy="382541"/>
          </a:xfrm>
          <a:prstGeom prst="rect">
            <a:avLst/>
          </a:prstGeom>
        </p:spPr>
        <p:txBody>
          <a:bodyPr wrap="square" lIns="0" tIns="0" rIns="0" bIns="0">
            <a:spAutoFit/>
          </a:bodyPr>
          <a:lstStyle>
            <a:lvl1pPr>
              <a:defRPr sz="2486" b="0" i="0">
                <a:solidFill>
                  <a:srgbClr val="000032"/>
                </a:solidFill>
                <a:latin typeface="Lato Light"/>
                <a:cs typeface="Lato Light"/>
              </a:defRPr>
            </a:lvl1pPr>
          </a:lstStyle>
          <a:p>
            <a:endParaRPr/>
          </a:p>
        </p:txBody>
      </p:sp>
      <p:sp>
        <p:nvSpPr>
          <p:cNvPr id="4" name="Holder 4"/>
          <p:cNvSpPr>
            <a:spLocks noGrp="1"/>
          </p:cNvSpPr>
          <p:nvPr>
            <p:ph type="ftr" sz="quarter" idx="5"/>
          </p:nvPr>
        </p:nvSpPr>
        <p:spPr/>
        <p:txBody>
          <a:bodyPr lIns="0" tIns="0" rIns="0" bIns="0"/>
          <a:lstStyle>
            <a:lvl1pPr>
              <a:defRPr sz="1334" b="1" i="0">
                <a:solidFill>
                  <a:schemeClr val="tx2">
                    <a:lumMod val="75000"/>
                  </a:schemeClr>
                </a:solidFill>
                <a:latin typeface="Comfortaa"/>
                <a:cs typeface="Comfortaa"/>
              </a:defRPr>
            </a:lvl1pPr>
          </a:lstStyle>
          <a:p>
            <a:pPr marL="7701">
              <a:lnSpc>
                <a:spcPts val="1516"/>
              </a:lnSpc>
            </a:pPr>
            <a:r>
              <a:rPr lang="en-US" dirty="0"/>
              <a:t>THE</a:t>
            </a:r>
            <a:r>
              <a:rPr lang="en-US" spc="6" dirty="0"/>
              <a:t> </a:t>
            </a:r>
            <a:r>
              <a:rPr lang="en-US" dirty="0"/>
              <a:t>SMART</a:t>
            </a:r>
            <a:r>
              <a:rPr lang="en-US" spc="9" dirty="0"/>
              <a:t> </a:t>
            </a:r>
            <a:r>
              <a:rPr lang="en-US" spc="-42" dirty="0"/>
              <a:t>WAY</a:t>
            </a:r>
            <a:r>
              <a:rPr lang="en-US" spc="9" dirty="0"/>
              <a:t> </a:t>
            </a:r>
            <a:r>
              <a:rPr lang="en-US" dirty="0"/>
              <a:t>TO</a:t>
            </a:r>
            <a:r>
              <a:rPr lang="en-US" spc="9" dirty="0"/>
              <a:t> </a:t>
            </a:r>
            <a:r>
              <a:rPr lang="en-US" dirty="0"/>
              <a:t>BUILD</a:t>
            </a:r>
            <a:r>
              <a:rPr lang="en-US" spc="9" dirty="0"/>
              <a:t> </a:t>
            </a:r>
            <a:r>
              <a:rPr lang="en-US" dirty="0"/>
              <a:t>A</a:t>
            </a:r>
            <a:r>
              <a:rPr lang="en-US" spc="9" dirty="0"/>
              <a:t> </a:t>
            </a:r>
            <a:r>
              <a:rPr lang="en-US" spc="-6" dirty="0"/>
              <a:t>STARTUP</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B5CBAE6-8AFD-458F-BE5F-095B27D0921F}" type="datetime1">
              <a:rPr lang="en-US" smtClean="0"/>
              <a:t>7/19/2024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84310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944798" y="888061"/>
            <a:ext cx="9476719" cy="573875"/>
          </a:xfrm>
        </p:spPr>
        <p:txBody>
          <a:bodyPr lIns="0" tIns="0" rIns="0" bIns="0"/>
          <a:lstStyle>
            <a:lvl1pPr>
              <a:defRPr sz="3729" b="1" i="0">
                <a:solidFill>
                  <a:srgbClr val="000032"/>
                </a:solidFill>
                <a:latin typeface="Comfortaa"/>
                <a:cs typeface="Comfortaa"/>
              </a:defRPr>
            </a:lvl1pPr>
          </a:lstStyle>
          <a:p>
            <a:endParaRPr/>
          </a:p>
        </p:txBody>
      </p:sp>
      <p:sp>
        <p:nvSpPr>
          <p:cNvPr id="3" name="Holder 3"/>
          <p:cNvSpPr>
            <a:spLocks noGrp="1"/>
          </p:cNvSpPr>
          <p:nvPr>
            <p:ph sz="half" idx="2"/>
          </p:nvPr>
        </p:nvSpPr>
        <p:spPr>
          <a:xfrm>
            <a:off x="609600" y="1577340"/>
            <a:ext cx="5303520" cy="63094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63094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334" b="1" i="0">
                <a:solidFill>
                  <a:srgbClr val="004B9B"/>
                </a:solidFill>
                <a:latin typeface="Comfortaa"/>
                <a:cs typeface="Comfortaa"/>
              </a:defRPr>
            </a:lvl1p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06A5A6AE-C81F-41DD-8E97-70E8F5D43AF5}" type="datetime1">
              <a:rPr lang="en-US" smtClean="0"/>
              <a:t>7/19/2024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0780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944798" y="888061"/>
            <a:ext cx="9476719" cy="573875"/>
          </a:xfrm>
        </p:spPr>
        <p:txBody>
          <a:bodyPr lIns="0" tIns="0" rIns="0" bIns="0"/>
          <a:lstStyle>
            <a:lvl1pPr>
              <a:defRPr sz="3729" b="1" i="0">
                <a:solidFill>
                  <a:srgbClr val="000032"/>
                </a:solidFill>
                <a:latin typeface="Comfortaa"/>
                <a:cs typeface="Comfortaa"/>
              </a:defRPr>
            </a:lvl1pPr>
          </a:lstStyle>
          <a:p>
            <a:endParaRPr/>
          </a:p>
        </p:txBody>
      </p:sp>
      <p:sp>
        <p:nvSpPr>
          <p:cNvPr id="3" name="Holder 3"/>
          <p:cNvSpPr>
            <a:spLocks noGrp="1"/>
          </p:cNvSpPr>
          <p:nvPr>
            <p:ph type="ftr" sz="quarter" idx="5"/>
          </p:nvPr>
        </p:nvSpPr>
        <p:spPr/>
        <p:txBody>
          <a:bodyPr lIns="0" tIns="0" rIns="0" bIns="0"/>
          <a:lstStyle>
            <a:lvl1pPr>
              <a:defRPr sz="1334" b="1" i="0">
                <a:solidFill>
                  <a:srgbClr val="004B9B"/>
                </a:solidFill>
                <a:latin typeface="Comfortaa"/>
                <a:cs typeface="Comfortaa"/>
              </a:defRPr>
            </a:lvl1p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D06B58B4-004C-4698-A00F-64260616C459}" type="datetime1">
              <a:rPr lang="en-US" smtClean="0"/>
              <a:t>7/19/2024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2865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334" b="1" i="0">
                <a:solidFill>
                  <a:srgbClr val="004B9B"/>
                </a:solidFill>
                <a:latin typeface="Comfortaa"/>
                <a:cs typeface="Comfortaa"/>
              </a:defRPr>
            </a:lvl1p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F5E631FA-0E8A-471C-B74E-5D2D33DB1263}" type="datetime1">
              <a:rPr lang="en-US" smtClean="0"/>
              <a:t>7/19/2024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5664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44798" y="888061"/>
            <a:ext cx="8384214" cy="587223"/>
          </a:xfrm>
          <a:prstGeom prst="rect">
            <a:avLst/>
          </a:prstGeom>
        </p:spPr>
        <p:txBody>
          <a:bodyPr wrap="square" lIns="0" tIns="0" rIns="0" bIns="0">
            <a:spAutoFit/>
          </a:bodyPr>
          <a:lstStyle>
            <a:lvl1pPr>
              <a:defRPr sz="3729" b="1" i="0">
                <a:solidFill>
                  <a:srgbClr val="000032"/>
                </a:solidFill>
                <a:latin typeface="Comfortaa"/>
                <a:cs typeface="Comfortaa"/>
              </a:defRPr>
            </a:lvl1pPr>
          </a:lstStyle>
          <a:p>
            <a:endParaRPr/>
          </a:p>
        </p:txBody>
      </p:sp>
      <p:sp>
        <p:nvSpPr>
          <p:cNvPr id="3" name="Holder 3"/>
          <p:cNvSpPr>
            <a:spLocks noGrp="1"/>
          </p:cNvSpPr>
          <p:nvPr>
            <p:ph type="subTitle" idx="4"/>
          </p:nvPr>
        </p:nvSpPr>
        <p:spPr>
          <a:xfrm>
            <a:off x="4748520" y="4500482"/>
            <a:ext cx="6498806" cy="382541"/>
          </a:xfrm>
          <a:prstGeom prst="rect">
            <a:avLst/>
          </a:prstGeom>
        </p:spPr>
        <p:txBody>
          <a:bodyPr wrap="square" lIns="0" tIns="0" rIns="0" bIns="0">
            <a:spAutoFit/>
          </a:bodyPr>
          <a:lstStyle>
            <a:lvl1pPr>
              <a:defRPr sz="2486" b="0" i="0">
                <a:solidFill>
                  <a:srgbClr val="000032"/>
                </a:solidFill>
                <a:latin typeface="Lato Light"/>
                <a:cs typeface="Lato Light"/>
              </a:defRPr>
            </a:lvl1pPr>
          </a:lstStyle>
          <a:p>
            <a:endParaRPr/>
          </a:p>
        </p:txBody>
      </p:sp>
      <p:sp>
        <p:nvSpPr>
          <p:cNvPr id="4" name="Holder 4"/>
          <p:cNvSpPr>
            <a:spLocks noGrp="1"/>
          </p:cNvSpPr>
          <p:nvPr>
            <p:ph type="ftr" sz="quarter" idx="5"/>
          </p:nvPr>
        </p:nvSpPr>
        <p:spPr/>
        <p:txBody>
          <a:bodyPr lIns="0" tIns="0" rIns="0" bIns="0"/>
          <a:lstStyle>
            <a:lvl1pPr>
              <a:defRPr sz="1334" b="1" i="0">
                <a:solidFill>
                  <a:srgbClr val="004B9B"/>
                </a:solidFill>
                <a:latin typeface="Comfortaa"/>
                <a:cs typeface="Comfortaa"/>
              </a:defRPr>
            </a:lvl1p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D960543-6BA8-43DE-89A6-22A43A0D7D2F}" type="datetime1">
              <a:rPr lang="en-US" smtClean="0"/>
              <a:t>7/19/2024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65298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44798" y="888061"/>
            <a:ext cx="9476719" cy="573875"/>
          </a:xfrm>
        </p:spPr>
        <p:txBody>
          <a:bodyPr lIns="0" tIns="0" rIns="0" bIns="0"/>
          <a:lstStyle>
            <a:lvl1pPr>
              <a:defRPr sz="3729" b="1" i="0">
                <a:solidFill>
                  <a:srgbClr val="000032"/>
                </a:solidFill>
                <a:latin typeface="Comfortaa"/>
                <a:cs typeface="Comfortaa"/>
              </a:defRPr>
            </a:lvl1pPr>
          </a:lstStyle>
          <a:p>
            <a:endParaRPr/>
          </a:p>
        </p:txBody>
      </p:sp>
      <p:sp>
        <p:nvSpPr>
          <p:cNvPr id="3" name="Holder 3"/>
          <p:cNvSpPr>
            <a:spLocks noGrp="1"/>
          </p:cNvSpPr>
          <p:nvPr>
            <p:ph type="body" idx="1"/>
          </p:nvPr>
        </p:nvSpPr>
        <p:spPr>
          <a:xfrm>
            <a:off x="944077" y="1840493"/>
            <a:ext cx="10303847" cy="382541"/>
          </a:xfrm>
        </p:spPr>
        <p:txBody>
          <a:bodyPr lIns="0" tIns="0" rIns="0" bIns="0"/>
          <a:lstStyle>
            <a:lvl1pPr>
              <a:defRPr sz="2486" b="0" i="0">
                <a:solidFill>
                  <a:srgbClr val="000032"/>
                </a:solidFill>
                <a:latin typeface="Lato Light"/>
                <a:cs typeface="Lato Light"/>
              </a:defRPr>
            </a:lvl1pPr>
          </a:lstStyle>
          <a:p>
            <a:endParaRPr/>
          </a:p>
        </p:txBody>
      </p:sp>
      <p:sp>
        <p:nvSpPr>
          <p:cNvPr id="4" name="Holder 4"/>
          <p:cNvSpPr>
            <a:spLocks noGrp="1"/>
          </p:cNvSpPr>
          <p:nvPr>
            <p:ph type="ftr" sz="quarter" idx="5"/>
          </p:nvPr>
        </p:nvSpPr>
        <p:spPr/>
        <p:txBody>
          <a:bodyPr lIns="0" tIns="0" rIns="0" bIns="0"/>
          <a:lstStyle>
            <a:lvl1pPr>
              <a:defRPr sz="1334" b="1" i="0">
                <a:solidFill>
                  <a:srgbClr val="004B9B"/>
                </a:solidFill>
                <a:latin typeface="Comfortaa"/>
                <a:cs typeface="Comfortaa"/>
              </a:defRPr>
            </a:lvl1p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E0860EE9-ECDD-4BA7-AEF5-A3CFB939DD6C}" type="datetime1">
              <a:rPr lang="en-US" smtClean="0"/>
              <a:t>7/19/2024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1680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944798" y="888061"/>
            <a:ext cx="9476719" cy="573875"/>
          </a:xfrm>
        </p:spPr>
        <p:txBody>
          <a:bodyPr lIns="0" tIns="0" rIns="0" bIns="0"/>
          <a:lstStyle>
            <a:lvl1pPr>
              <a:defRPr sz="3729" b="1" i="0">
                <a:solidFill>
                  <a:srgbClr val="000032"/>
                </a:solidFill>
                <a:latin typeface="Comfortaa"/>
                <a:cs typeface="Comfortaa"/>
              </a:defRPr>
            </a:lvl1pPr>
          </a:lstStyle>
          <a:p>
            <a:endParaRPr/>
          </a:p>
        </p:txBody>
      </p:sp>
      <p:sp>
        <p:nvSpPr>
          <p:cNvPr id="3" name="Holder 3"/>
          <p:cNvSpPr>
            <a:spLocks noGrp="1"/>
          </p:cNvSpPr>
          <p:nvPr>
            <p:ph sz="half" idx="2"/>
          </p:nvPr>
        </p:nvSpPr>
        <p:spPr>
          <a:xfrm>
            <a:off x="609600" y="1577340"/>
            <a:ext cx="5303520" cy="63094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63094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334" b="1" i="0">
                <a:solidFill>
                  <a:srgbClr val="004B9B"/>
                </a:solidFill>
                <a:latin typeface="Comfortaa"/>
                <a:cs typeface="Comfortaa"/>
              </a:defRPr>
            </a:lvl1p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0B09120-2D32-40EA-BE47-BECAB113B88E}" type="datetime1">
              <a:rPr lang="en-US" smtClean="0"/>
              <a:t>7/19/2024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89521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944798" y="888061"/>
            <a:ext cx="9476719" cy="573875"/>
          </a:xfrm>
        </p:spPr>
        <p:txBody>
          <a:bodyPr lIns="0" tIns="0" rIns="0" bIns="0"/>
          <a:lstStyle>
            <a:lvl1pPr>
              <a:defRPr sz="3729" b="1" i="0">
                <a:solidFill>
                  <a:srgbClr val="000032"/>
                </a:solidFill>
                <a:latin typeface="Comfortaa"/>
                <a:cs typeface="Comfortaa"/>
              </a:defRPr>
            </a:lvl1pPr>
          </a:lstStyle>
          <a:p>
            <a:endParaRPr/>
          </a:p>
        </p:txBody>
      </p:sp>
      <p:sp>
        <p:nvSpPr>
          <p:cNvPr id="3" name="Holder 3"/>
          <p:cNvSpPr>
            <a:spLocks noGrp="1"/>
          </p:cNvSpPr>
          <p:nvPr>
            <p:ph type="ftr" sz="quarter" idx="5"/>
          </p:nvPr>
        </p:nvSpPr>
        <p:spPr/>
        <p:txBody>
          <a:bodyPr lIns="0" tIns="0" rIns="0" bIns="0"/>
          <a:lstStyle>
            <a:lvl1pPr>
              <a:defRPr sz="1334" b="1" i="0">
                <a:solidFill>
                  <a:srgbClr val="004B9B"/>
                </a:solidFill>
                <a:latin typeface="Comfortaa"/>
                <a:cs typeface="Comfortaa"/>
              </a:defRPr>
            </a:lvl1p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768283B0-64EE-4D77-AD11-098E86480781}" type="datetime1">
              <a:rPr lang="en-US" smtClean="0"/>
              <a:t>7/19/2024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1189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7946258" y="626136"/>
            <a:ext cx="4017139" cy="6222643"/>
          </a:xfrm>
          <a:prstGeom prst="rect">
            <a:avLst/>
          </a:prstGeom>
        </p:spPr>
      </p:pic>
      <p:sp>
        <p:nvSpPr>
          <p:cNvPr id="17" name="bg object 17"/>
          <p:cNvSpPr/>
          <p:nvPr/>
        </p:nvSpPr>
        <p:spPr>
          <a:xfrm>
            <a:off x="0" y="5811493"/>
            <a:ext cx="3356458" cy="1046220"/>
          </a:xfrm>
          <a:custGeom>
            <a:avLst/>
            <a:gdLst/>
            <a:ahLst/>
            <a:cxnLst/>
            <a:rect l="l" t="t" r="r" b="b"/>
            <a:pathLst>
              <a:path w="5534660" h="1725295">
                <a:moveTo>
                  <a:pt x="0" y="0"/>
                </a:moveTo>
                <a:lnTo>
                  <a:pt x="0" y="1724973"/>
                </a:lnTo>
                <a:lnTo>
                  <a:pt x="5534072" y="1724973"/>
                </a:lnTo>
                <a:lnTo>
                  <a:pt x="0" y="0"/>
                </a:lnTo>
                <a:close/>
              </a:path>
            </a:pathLst>
          </a:custGeom>
          <a:solidFill>
            <a:srgbClr val="004B9B"/>
          </a:solidFill>
        </p:spPr>
        <p:txBody>
          <a:bodyPr wrap="square" lIns="0" tIns="0" rIns="0" bIns="0" rtlCol="0"/>
          <a:lstStyle/>
          <a:p>
            <a:endParaRPr sz="1092"/>
          </a:p>
        </p:txBody>
      </p:sp>
      <p:sp>
        <p:nvSpPr>
          <p:cNvPr id="18" name="bg object 18"/>
          <p:cNvSpPr/>
          <p:nvPr/>
        </p:nvSpPr>
        <p:spPr>
          <a:xfrm>
            <a:off x="0" y="5811493"/>
            <a:ext cx="2861231" cy="1046220"/>
          </a:xfrm>
          <a:custGeom>
            <a:avLst/>
            <a:gdLst/>
            <a:ahLst/>
            <a:cxnLst/>
            <a:rect l="l" t="t" r="r" b="b"/>
            <a:pathLst>
              <a:path w="4718050" h="1725295">
                <a:moveTo>
                  <a:pt x="0" y="0"/>
                </a:moveTo>
                <a:lnTo>
                  <a:pt x="0" y="1724973"/>
                </a:lnTo>
                <a:lnTo>
                  <a:pt x="4717835" y="1724973"/>
                </a:lnTo>
                <a:lnTo>
                  <a:pt x="0" y="0"/>
                </a:lnTo>
                <a:close/>
              </a:path>
            </a:pathLst>
          </a:custGeom>
          <a:solidFill>
            <a:srgbClr val="000032"/>
          </a:solidFill>
        </p:spPr>
        <p:txBody>
          <a:bodyPr wrap="square" lIns="0" tIns="0" rIns="0" bIns="0" rtlCol="0"/>
          <a:lstStyle/>
          <a:p>
            <a:endParaRPr sz="1092"/>
          </a:p>
        </p:txBody>
      </p:sp>
      <p:sp>
        <p:nvSpPr>
          <p:cNvPr id="19" name="bg object 19"/>
          <p:cNvSpPr/>
          <p:nvPr/>
        </p:nvSpPr>
        <p:spPr>
          <a:xfrm>
            <a:off x="228603" y="6271850"/>
            <a:ext cx="357365" cy="357340"/>
          </a:xfrm>
          <a:custGeom>
            <a:avLst/>
            <a:gdLst/>
            <a:ahLst/>
            <a:cxnLst/>
            <a:rect l="l" t="t" r="r" b="b"/>
            <a:pathLst>
              <a:path w="589280" h="589279">
                <a:moveTo>
                  <a:pt x="518444" y="0"/>
                </a:moveTo>
                <a:lnTo>
                  <a:pt x="70395" y="0"/>
                </a:lnTo>
                <a:lnTo>
                  <a:pt x="42994" y="5532"/>
                </a:lnTo>
                <a:lnTo>
                  <a:pt x="20618" y="20619"/>
                </a:lnTo>
                <a:lnTo>
                  <a:pt x="5532" y="42999"/>
                </a:lnTo>
                <a:lnTo>
                  <a:pt x="0" y="70406"/>
                </a:lnTo>
                <a:lnTo>
                  <a:pt x="73" y="521795"/>
                </a:lnTo>
                <a:lnTo>
                  <a:pt x="6489" y="548022"/>
                </a:lnTo>
                <a:lnTo>
                  <a:pt x="21731" y="569326"/>
                </a:lnTo>
                <a:lnTo>
                  <a:pt x="43724" y="583631"/>
                </a:lnTo>
                <a:lnTo>
                  <a:pt x="70395" y="588861"/>
                </a:lnTo>
                <a:lnTo>
                  <a:pt x="279949" y="588861"/>
                </a:lnTo>
                <a:lnTo>
                  <a:pt x="279949" y="516162"/>
                </a:lnTo>
                <a:lnTo>
                  <a:pt x="226118" y="516162"/>
                </a:lnTo>
                <a:lnTo>
                  <a:pt x="221218" y="512926"/>
                </a:lnTo>
                <a:lnTo>
                  <a:pt x="217019" y="499199"/>
                </a:lnTo>
                <a:lnTo>
                  <a:pt x="211820" y="470925"/>
                </a:lnTo>
                <a:lnTo>
                  <a:pt x="201890" y="444625"/>
                </a:lnTo>
                <a:lnTo>
                  <a:pt x="187698" y="420766"/>
                </a:lnTo>
                <a:lnTo>
                  <a:pt x="169712" y="399820"/>
                </a:lnTo>
                <a:lnTo>
                  <a:pt x="167335" y="397726"/>
                </a:lnTo>
                <a:lnTo>
                  <a:pt x="165010" y="395579"/>
                </a:lnTo>
                <a:lnTo>
                  <a:pt x="130676" y="352194"/>
                </a:lnTo>
                <a:lnTo>
                  <a:pt x="109936" y="298789"/>
                </a:lnTo>
                <a:lnTo>
                  <a:pt x="105559" y="258924"/>
                </a:lnTo>
                <a:lnTo>
                  <a:pt x="105684" y="250735"/>
                </a:lnTo>
                <a:lnTo>
                  <a:pt x="111012" y="212412"/>
                </a:lnTo>
                <a:lnTo>
                  <a:pt x="138946" y="150559"/>
                </a:lnTo>
                <a:lnTo>
                  <a:pt x="168556" y="117024"/>
                </a:lnTo>
                <a:lnTo>
                  <a:pt x="205294" y="91296"/>
                </a:lnTo>
                <a:lnTo>
                  <a:pt x="247727" y="74807"/>
                </a:lnTo>
                <a:lnTo>
                  <a:pt x="294420" y="68992"/>
                </a:lnTo>
                <a:lnTo>
                  <a:pt x="588565" y="68992"/>
                </a:lnTo>
                <a:lnTo>
                  <a:pt x="583317" y="42999"/>
                </a:lnTo>
                <a:lnTo>
                  <a:pt x="568227" y="20619"/>
                </a:lnTo>
                <a:lnTo>
                  <a:pt x="545847" y="5532"/>
                </a:lnTo>
                <a:lnTo>
                  <a:pt x="518444" y="0"/>
                </a:lnTo>
                <a:close/>
              </a:path>
              <a:path w="589280" h="589279">
                <a:moveTo>
                  <a:pt x="454415" y="257918"/>
                </a:moveTo>
                <a:lnTo>
                  <a:pt x="414353" y="257918"/>
                </a:lnTo>
                <a:lnTo>
                  <a:pt x="420835" y="264389"/>
                </a:lnTo>
                <a:lnTo>
                  <a:pt x="420801" y="278675"/>
                </a:lnTo>
                <a:lnTo>
                  <a:pt x="416877" y="283949"/>
                </a:lnTo>
                <a:lnTo>
                  <a:pt x="404092" y="288629"/>
                </a:lnTo>
                <a:lnTo>
                  <a:pt x="397066" y="292001"/>
                </a:lnTo>
                <a:lnTo>
                  <a:pt x="364920" y="313089"/>
                </a:lnTo>
                <a:lnTo>
                  <a:pt x="334335" y="347455"/>
                </a:lnTo>
                <a:lnTo>
                  <a:pt x="315550" y="386951"/>
                </a:lnTo>
                <a:lnTo>
                  <a:pt x="314262" y="391831"/>
                </a:lnTo>
                <a:lnTo>
                  <a:pt x="311372" y="401568"/>
                </a:lnTo>
                <a:lnTo>
                  <a:pt x="310231" y="406553"/>
                </a:lnTo>
                <a:lnTo>
                  <a:pt x="308974" y="414270"/>
                </a:lnTo>
                <a:lnTo>
                  <a:pt x="308891" y="588861"/>
                </a:lnTo>
                <a:lnTo>
                  <a:pt x="518444" y="588861"/>
                </a:lnTo>
                <a:lnTo>
                  <a:pt x="557210" y="577237"/>
                </a:lnTo>
                <a:lnTo>
                  <a:pt x="582736" y="547197"/>
                </a:lnTo>
                <a:lnTo>
                  <a:pt x="588851" y="515963"/>
                </a:lnTo>
                <a:lnTo>
                  <a:pt x="349224" y="515963"/>
                </a:lnTo>
                <a:lnTo>
                  <a:pt x="342837" y="509701"/>
                </a:lnTo>
                <a:lnTo>
                  <a:pt x="342615" y="501900"/>
                </a:lnTo>
                <a:lnTo>
                  <a:pt x="342732" y="499199"/>
                </a:lnTo>
                <a:lnTo>
                  <a:pt x="342984" y="495922"/>
                </a:lnTo>
                <a:lnTo>
                  <a:pt x="353315" y="449383"/>
                </a:lnTo>
                <a:lnTo>
                  <a:pt x="374865" y="407170"/>
                </a:lnTo>
                <a:lnTo>
                  <a:pt x="400103" y="377098"/>
                </a:lnTo>
                <a:lnTo>
                  <a:pt x="410594" y="367905"/>
                </a:lnTo>
                <a:lnTo>
                  <a:pt x="426503" y="348213"/>
                </a:lnTo>
                <a:lnTo>
                  <a:pt x="448243" y="302050"/>
                </a:lnTo>
                <a:lnTo>
                  <a:pt x="454400" y="264389"/>
                </a:lnTo>
                <a:lnTo>
                  <a:pt x="454415" y="257918"/>
                </a:lnTo>
                <a:close/>
              </a:path>
              <a:path w="589280" h="589279">
                <a:moveTo>
                  <a:pt x="294420" y="97923"/>
                </a:moveTo>
                <a:lnTo>
                  <a:pt x="247820" y="104817"/>
                </a:lnTo>
                <a:lnTo>
                  <a:pt x="206632" y="124140"/>
                </a:lnTo>
                <a:lnTo>
                  <a:pt x="172888" y="153856"/>
                </a:lnTo>
                <a:lnTo>
                  <a:pt x="148623" y="191931"/>
                </a:lnTo>
                <a:lnTo>
                  <a:pt x="137002" y="229195"/>
                </a:lnTo>
                <a:lnTo>
                  <a:pt x="134539" y="258924"/>
                </a:lnTo>
                <a:lnTo>
                  <a:pt x="137764" y="290534"/>
                </a:lnTo>
                <a:lnTo>
                  <a:pt x="147305" y="320886"/>
                </a:lnTo>
                <a:lnTo>
                  <a:pt x="162393" y="348295"/>
                </a:lnTo>
                <a:lnTo>
                  <a:pt x="182402" y="372135"/>
                </a:lnTo>
                <a:lnTo>
                  <a:pt x="184832" y="374250"/>
                </a:lnTo>
                <a:lnTo>
                  <a:pt x="187177" y="376438"/>
                </a:lnTo>
                <a:lnTo>
                  <a:pt x="221487" y="419805"/>
                </a:lnTo>
                <a:lnTo>
                  <a:pt x="238601" y="459360"/>
                </a:lnTo>
                <a:lnTo>
                  <a:pt x="246118" y="499806"/>
                </a:lnTo>
                <a:lnTo>
                  <a:pt x="246222" y="509701"/>
                </a:lnTo>
                <a:lnTo>
                  <a:pt x="239762" y="516162"/>
                </a:lnTo>
                <a:lnTo>
                  <a:pt x="279949" y="516162"/>
                </a:lnTo>
                <a:lnTo>
                  <a:pt x="279949" y="342973"/>
                </a:lnTo>
                <a:lnTo>
                  <a:pt x="266007" y="305329"/>
                </a:lnTo>
                <a:lnTo>
                  <a:pt x="243543" y="272839"/>
                </a:lnTo>
                <a:lnTo>
                  <a:pt x="213919" y="246868"/>
                </a:lnTo>
                <a:lnTo>
                  <a:pt x="178497" y="228778"/>
                </a:lnTo>
                <a:lnTo>
                  <a:pt x="172748" y="226589"/>
                </a:lnTo>
                <a:lnTo>
                  <a:pt x="168884" y="221323"/>
                </a:lnTo>
                <a:lnTo>
                  <a:pt x="168884" y="207155"/>
                </a:lnTo>
                <a:lnTo>
                  <a:pt x="175355" y="200684"/>
                </a:lnTo>
                <a:lnTo>
                  <a:pt x="279949" y="200684"/>
                </a:lnTo>
                <a:lnTo>
                  <a:pt x="279949" y="170403"/>
                </a:lnTo>
                <a:lnTo>
                  <a:pt x="286431" y="163921"/>
                </a:lnTo>
                <a:lnTo>
                  <a:pt x="422931" y="163921"/>
                </a:lnTo>
                <a:lnTo>
                  <a:pt x="419894" y="158637"/>
                </a:lnTo>
                <a:lnTo>
                  <a:pt x="385641" y="126457"/>
                </a:lnTo>
                <a:lnTo>
                  <a:pt x="343041" y="105444"/>
                </a:lnTo>
                <a:lnTo>
                  <a:pt x="294420" y="97923"/>
                </a:lnTo>
                <a:close/>
              </a:path>
              <a:path w="589280" h="589279">
                <a:moveTo>
                  <a:pt x="588565" y="68992"/>
                </a:moveTo>
                <a:lnTo>
                  <a:pt x="294420" y="68992"/>
                </a:lnTo>
                <a:lnTo>
                  <a:pt x="342996" y="75296"/>
                </a:lnTo>
                <a:lnTo>
                  <a:pt x="386881" y="93125"/>
                </a:lnTo>
                <a:lnTo>
                  <a:pt x="424451" y="120858"/>
                </a:lnTo>
                <a:lnTo>
                  <a:pt x="454084" y="156873"/>
                </a:lnTo>
                <a:lnTo>
                  <a:pt x="474155" y="199547"/>
                </a:lnTo>
                <a:lnTo>
                  <a:pt x="482970" y="246868"/>
                </a:lnTo>
                <a:lnTo>
                  <a:pt x="483332" y="264389"/>
                </a:lnTo>
                <a:lnTo>
                  <a:pt x="483050" y="270253"/>
                </a:lnTo>
                <a:lnTo>
                  <a:pt x="472321" y="321651"/>
                </a:lnTo>
                <a:lnTo>
                  <a:pt x="450668" y="364145"/>
                </a:lnTo>
                <a:lnTo>
                  <a:pt x="425421" y="394207"/>
                </a:lnTo>
                <a:lnTo>
                  <a:pt x="414992" y="403359"/>
                </a:lnTo>
                <a:lnTo>
                  <a:pt x="399261" y="422775"/>
                </a:lnTo>
                <a:lnTo>
                  <a:pt x="377591" y="468262"/>
                </a:lnTo>
                <a:lnTo>
                  <a:pt x="371444" y="503398"/>
                </a:lnTo>
                <a:lnTo>
                  <a:pt x="371056" y="505188"/>
                </a:lnTo>
                <a:lnTo>
                  <a:pt x="369412" y="511408"/>
                </a:lnTo>
                <a:lnTo>
                  <a:pt x="363779" y="515963"/>
                </a:lnTo>
                <a:lnTo>
                  <a:pt x="588851" y="515963"/>
                </a:lnTo>
                <a:lnTo>
                  <a:pt x="588851" y="70406"/>
                </a:lnTo>
                <a:lnTo>
                  <a:pt x="588565" y="68992"/>
                </a:lnTo>
                <a:close/>
              </a:path>
              <a:path w="589280" h="589279">
                <a:moveTo>
                  <a:pt x="422931" y="163921"/>
                </a:moveTo>
                <a:lnTo>
                  <a:pt x="298420" y="163921"/>
                </a:lnTo>
                <a:lnTo>
                  <a:pt x="302043" y="165544"/>
                </a:lnTo>
                <a:lnTo>
                  <a:pt x="307268" y="170780"/>
                </a:lnTo>
                <a:lnTo>
                  <a:pt x="308891" y="174403"/>
                </a:lnTo>
                <a:lnTo>
                  <a:pt x="308891" y="333843"/>
                </a:lnTo>
                <a:lnTo>
                  <a:pt x="327054" y="309902"/>
                </a:lnTo>
                <a:lnTo>
                  <a:pt x="373475" y="272048"/>
                </a:lnTo>
                <a:lnTo>
                  <a:pt x="404615" y="257918"/>
                </a:lnTo>
                <a:lnTo>
                  <a:pt x="454415" y="257918"/>
                </a:lnTo>
                <a:lnTo>
                  <a:pt x="454289" y="250735"/>
                </a:lnTo>
                <a:lnTo>
                  <a:pt x="454059" y="247196"/>
                </a:lnTo>
                <a:lnTo>
                  <a:pt x="443475" y="199658"/>
                </a:lnTo>
                <a:lnTo>
                  <a:pt x="422931" y="163921"/>
                </a:lnTo>
                <a:close/>
              </a:path>
              <a:path w="589280" h="589279">
                <a:moveTo>
                  <a:pt x="279949" y="200684"/>
                </a:moveTo>
                <a:lnTo>
                  <a:pt x="185104" y="200684"/>
                </a:lnTo>
                <a:lnTo>
                  <a:pt x="186779" y="200988"/>
                </a:lnTo>
                <a:lnTo>
                  <a:pt x="188329" y="201564"/>
                </a:lnTo>
                <a:lnTo>
                  <a:pt x="215336" y="213811"/>
                </a:lnTo>
                <a:lnTo>
                  <a:pt x="239876" y="229978"/>
                </a:lnTo>
                <a:lnTo>
                  <a:pt x="261547" y="249665"/>
                </a:lnTo>
                <a:lnTo>
                  <a:pt x="279949" y="272473"/>
                </a:lnTo>
                <a:lnTo>
                  <a:pt x="279949" y="200684"/>
                </a:lnTo>
                <a:close/>
              </a:path>
            </a:pathLst>
          </a:custGeom>
          <a:solidFill>
            <a:srgbClr val="FF6900"/>
          </a:solidFill>
        </p:spPr>
        <p:txBody>
          <a:bodyPr wrap="square" lIns="0" tIns="0" rIns="0" bIns="0" rtlCol="0"/>
          <a:lstStyle/>
          <a:p>
            <a:endParaRPr sz="1092"/>
          </a:p>
        </p:txBody>
      </p:sp>
      <p:pic>
        <p:nvPicPr>
          <p:cNvPr id="20" name="bg object 20"/>
          <p:cNvPicPr/>
          <p:nvPr/>
        </p:nvPicPr>
        <p:blipFill>
          <a:blip r:embed="rId9" cstate="print"/>
          <a:stretch>
            <a:fillRect/>
          </a:stretch>
        </p:blipFill>
        <p:spPr>
          <a:xfrm>
            <a:off x="669132" y="6450136"/>
            <a:ext cx="765968" cy="178797"/>
          </a:xfrm>
          <a:prstGeom prst="rect">
            <a:avLst/>
          </a:prstGeom>
        </p:spPr>
      </p:pic>
      <p:sp>
        <p:nvSpPr>
          <p:cNvPr id="2" name="Holder 2"/>
          <p:cNvSpPr>
            <a:spLocks noGrp="1"/>
          </p:cNvSpPr>
          <p:nvPr>
            <p:ph type="title"/>
          </p:nvPr>
        </p:nvSpPr>
        <p:spPr>
          <a:xfrm>
            <a:off x="944798" y="888061"/>
            <a:ext cx="9476719" cy="946413"/>
          </a:xfrm>
          <a:prstGeom prst="rect">
            <a:avLst/>
          </a:prstGeom>
        </p:spPr>
        <p:txBody>
          <a:bodyPr wrap="square" lIns="0" tIns="0" rIns="0" bIns="0">
            <a:spAutoFit/>
          </a:bodyPr>
          <a:lstStyle>
            <a:lvl1pPr>
              <a:defRPr sz="6150" b="1" i="0">
                <a:solidFill>
                  <a:srgbClr val="000032"/>
                </a:solidFill>
                <a:latin typeface="Comfortaa"/>
                <a:cs typeface="Comfortaa"/>
              </a:defRPr>
            </a:lvl1pPr>
          </a:lstStyle>
          <a:p>
            <a:endParaRPr dirty="0"/>
          </a:p>
        </p:txBody>
      </p:sp>
      <p:sp>
        <p:nvSpPr>
          <p:cNvPr id="3" name="Holder 3"/>
          <p:cNvSpPr>
            <a:spLocks noGrp="1"/>
          </p:cNvSpPr>
          <p:nvPr>
            <p:ph type="body" idx="1"/>
          </p:nvPr>
        </p:nvSpPr>
        <p:spPr>
          <a:xfrm>
            <a:off x="944077" y="1840493"/>
            <a:ext cx="10303847" cy="630942"/>
          </a:xfrm>
          <a:prstGeom prst="rect">
            <a:avLst/>
          </a:prstGeom>
        </p:spPr>
        <p:txBody>
          <a:bodyPr wrap="square" lIns="0" tIns="0" rIns="0" bIns="0">
            <a:spAutoFit/>
          </a:bodyPr>
          <a:lstStyle>
            <a:lvl1pPr>
              <a:defRPr sz="4100" b="0" i="0">
                <a:solidFill>
                  <a:srgbClr val="000032"/>
                </a:solidFill>
                <a:latin typeface="Lato Light"/>
                <a:cs typeface="Lato Light"/>
              </a:defRPr>
            </a:lvl1pPr>
          </a:lstStyle>
          <a:p>
            <a:endParaRPr dirty="0"/>
          </a:p>
        </p:txBody>
      </p:sp>
      <p:sp>
        <p:nvSpPr>
          <p:cNvPr id="4" name="Holder 4"/>
          <p:cNvSpPr>
            <a:spLocks noGrp="1"/>
          </p:cNvSpPr>
          <p:nvPr>
            <p:ph type="ftr" sz="quarter" idx="5"/>
          </p:nvPr>
        </p:nvSpPr>
        <p:spPr>
          <a:xfrm>
            <a:off x="8519529" y="6429192"/>
            <a:ext cx="3451961" cy="192360"/>
          </a:xfrm>
          <a:prstGeom prst="rect">
            <a:avLst/>
          </a:prstGeom>
        </p:spPr>
        <p:txBody>
          <a:bodyPr wrap="square" lIns="0" tIns="0" rIns="0" bIns="0">
            <a:spAutoFit/>
          </a:bodyPr>
          <a:lstStyle>
            <a:lvl1pPr>
              <a:defRPr sz="1334" b="1" i="0">
                <a:solidFill>
                  <a:schemeClr val="tx2">
                    <a:lumMod val="75000"/>
                  </a:schemeClr>
                </a:solidFill>
                <a:latin typeface="Comfortaa"/>
                <a:cs typeface="Comfortaa"/>
              </a:defRPr>
            </a:lvl1pPr>
          </a:lstStyle>
          <a:p>
            <a:pPr marL="7701">
              <a:lnSpc>
                <a:spcPts val="1516"/>
              </a:lnSpc>
            </a:pPr>
            <a:r>
              <a:rPr lang="en-US" dirty="0"/>
              <a:t>THE</a:t>
            </a:r>
            <a:r>
              <a:rPr lang="en-US" spc="6" dirty="0"/>
              <a:t> </a:t>
            </a:r>
            <a:r>
              <a:rPr lang="en-US" dirty="0"/>
              <a:t>SMART</a:t>
            </a:r>
            <a:r>
              <a:rPr lang="en-US" spc="9" dirty="0"/>
              <a:t> </a:t>
            </a:r>
            <a:r>
              <a:rPr lang="en-US" spc="-42" dirty="0"/>
              <a:t>WAY</a:t>
            </a:r>
            <a:r>
              <a:rPr lang="en-US" spc="9" dirty="0"/>
              <a:t> </a:t>
            </a:r>
            <a:r>
              <a:rPr lang="en-US" dirty="0"/>
              <a:t>TO</a:t>
            </a:r>
            <a:r>
              <a:rPr lang="en-US" spc="9" dirty="0"/>
              <a:t> </a:t>
            </a:r>
            <a:r>
              <a:rPr lang="en-US" dirty="0"/>
              <a:t>BUILD</a:t>
            </a:r>
            <a:r>
              <a:rPr lang="en-US" spc="9" dirty="0"/>
              <a:t> </a:t>
            </a:r>
            <a:r>
              <a:rPr lang="en-US" dirty="0"/>
              <a:t>A</a:t>
            </a:r>
            <a:r>
              <a:rPr lang="en-US" spc="9" dirty="0"/>
              <a:t> </a:t>
            </a:r>
            <a:r>
              <a:rPr lang="en-US" spc="-6" dirty="0"/>
              <a:t>STARTUP</a:t>
            </a: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370548B-7033-4BDD-8299-CE22690642D8}" type="datetime1">
              <a:rPr lang="en-US" smtClean="0"/>
              <a:t>7/19/2024</a:t>
            </a:fld>
            <a:endParaRPr lang="en-US"/>
          </a:p>
        </p:txBody>
      </p:sp>
      <p:sp>
        <p:nvSpPr>
          <p:cNvPr id="6" name="Holder 6"/>
          <p:cNvSpPr>
            <a:spLocks noGrp="1"/>
          </p:cNvSpPr>
          <p:nvPr>
            <p:ph type="sldNum" sz="quarter" idx="7"/>
          </p:nvPr>
        </p:nvSpPr>
        <p:spPr>
          <a:xfrm>
            <a:off x="8702041" y="5988924"/>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4698883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7946210" y="634875"/>
            <a:ext cx="4017139" cy="6222643"/>
          </a:xfrm>
          <a:prstGeom prst="rect">
            <a:avLst/>
          </a:prstGeom>
        </p:spPr>
      </p:pic>
      <p:sp>
        <p:nvSpPr>
          <p:cNvPr id="17" name="bg object 17"/>
          <p:cNvSpPr/>
          <p:nvPr/>
        </p:nvSpPr>
        <p:spPr>
          <a:xfrm>
            <a:off x="0" y="5811493"/>
            <a:ext cx="3356458" cy="1046220"/>
          </a:xfrm>
          <a:custGeom>
            <a:avLst/>
            <a:gdLst/>
            <a:ahLst/>
            <a:cxnLst/>
            <a:rect l="l" t="t" r="r" b="b"/>
            <a:pathLst>
              <a:path w="5534660" h="1725295">
                <a:moveTo>
                  <a:pt x="0" y="0"/>
                </a:moveTo>
                <a:lnTo>
                  <a:pt x="0" y="1724973"/>
                </a:lnTo>
                <a:lnTo>
                  <a:pt x="5534072" y="1724973"/>
                </a:lnTo>
                <a:lnTo>
                  <a:pt x="0" y="0"/>
                </a:lnTo>
                <a:close/>
              </a:path>
            </a:pathLst>
          </a:custGeom>
          <a:solidFill>
            <a:srgbClr val="004B9B"/>
          </a:solidFill>
        </p:spPr>
        <p:txBody>
          <a:bodyPr wrap="square" lIns="0" tIns="0" rIns="0" bIns="0" rtlCol="0"/>
          <a:lstStyle/>
          <a:p>
            <a:endParaRPr sz="1092"/>
          </a:p>
        </p:txBody>
      </p:sp>
      <p:sp>
        <p:nvSpPr>
          <p:cNvPr id="18" name="bg object 18"/>
          <p:cNvSpPr/>
          <p:nvPr/>
        </p:nvSpPr>
        <p:spPr>
          <a:xfrm>
            <a:off x="0" y="5811493"/>
            <a:ext cx="2861231" cy="1046220"/>
          </a:xfrm>
          <a:custGeom>
            <a:avLst/>
            <a:gdLst/>
            <a:ahLst/>
            <a:cxnLst/>
            <a:rect l="l" t="t" r="r" b="b"/>
            <a:pathLst>
              <a:path w="4718050" h="1725295">
                <a:moveTo>
                  <a:pt x="0" y="0"/>
                </a:moveTo>
                <a:lnTo>
                  <a:pt x="0" y="1724973"/>
                </a:lnTo>
                <a:lnTo>
                  <a:pt x="4717835" y="1724973"/>
                </a:lnTo>
                <a:lnTo>
                  <a:pt x="0" y="0"/>
                </a:lnTo>
                <a:close/>
              </a:path>
            </a:pathLst>
          </a:custGeom>
          <a:solidFill>
            <a:srgbClr val="000032"/>
          </a:solidFill>
        </p:spPr>
        <p:txBody>
          <a:bodyPr wrap="square" lIns="0" tIns="0" rIns="0" bIns="0" rtlCol="0"/>
          <a:lstStyle/>
          <a:p>
            <a:endParaRPr sz="1092"/>
          </a:p>
        </p:txBody>
      </p:sp>
      <p:sp>
        <p:nvSpPr>
          <p:cNvPr id="19" name="bg object 19"/>
          <p:cNvSpPr/>
          <p:nvPr/>
        </p:nvSpPr>
        <p:spPr>
          <a:xfrm>
            <a:off x="228603" y="6271850"/>
            <a:ext cx="357365" cy="357340"/>
          </a:xfrm>
          <a:custGeom>
            <a:avLst/>
            <a:gdLst/>
            <a:ahLst/>
            <a:cxnLst/>
            <a:rect l="l" t="t" r="r" b="b"/>
            <a:pathLst>
              <a:path w="589280" h="589279">
                <a:moveTo>
                  <a:pt x="518444" y="0"/>
                </a:moveTo>
                <a:lnTo>
                  <a:pt x="70395" y="0"/>
                </a:lnTo>
                <a:lnTo>
                  <a:pt x="42994" y="5532"/>
                </a:lnTo>
                <a:lnTo>
                  <a:pt x="20618" y="20619"/>
                </a:lnTo>
                <a:lnTo>
                  <a:pt x="5532" y="42999"/>
                </a:lnTo>
                <a:lnTo>
                  <a:pt x="0" y="70406"/>
                </a:lnTo>
                <a:lnTo>
                  <a:pt x="73" y="521795"/>
                </a:lnTo>
                <a:lnTo>
                  <a:pt x="6489" y="548022"/>
                </a:lnTo>
                <a:lnTo>
                  <a:pt x="21731" y="569326"/>
                </a:lnTo>
                <a:lnTo>
                  <a:pt x="43724" y="583631"/>
                </a:lnTo>
                <a:lnTo>
                  <a:pt x="70395" y="588861"/>
                </a:lnTo>
                <a:lnTo>
                  <a:pt x="279949" y="588861"/>
                </a:lnTo>
                <a:lnTo>
                  <a:pt x="279949" y="516162"/>
                </a:lnTo>
                <a:lnTo>
                  <a:pt x="226118" y="516162"/>
                </a:lnTo>
                <a:lnTo>
                  <a:pt x="221218" y="512926"/>
                </a:lnTo>
                <a:lnTo>
                  <a:pt x="217019" y="499199"/>
                </a:lnTo>
                <a:lnTo>
                  <a:pt x="211820" y="470925"/>
                </a:lnTo>
                <a:lnTo>
                  <a:pt x="201890" y="444625"/>
                </a:lnTo>
                <a:lnTo>
                  <a:pt x="187698" y="420766"/>
                </a:lnTo>
                <a:lnTo>
                  <a:pt x="169712" y="399820"/>
                </a:lnTo>
                <a:lnTo>
                  <a:pt x="167335" y="397726"/>
                </a:lnTo>
                <a:lnTo>
                  <a:pt x="165010" y="395579"/>
                </a:lnTo>
                <a:lnTo>
                  <a:pt x="130676" y="352194"/>
                </a:lnTo>
                <a:lnTo>
                  <a:pt x="109936" y="298789"/>
                </a:lnTo>
                <a:lnTo>
                  <a:pt x="105559" y="258924"/>
                </a:lnTo>
                <a:lnTo>
                  <a:pt x="105684" y="250735"/>
                </a:lnTo>
                <a:lnTo>
                  <a:pt x="111012" y="212412"/>
                </a:lnTo>
                <a:lnTo>
                  <a:pt x="138946" y="150559"/>
                </a:lnTo>
                <a:lnTo>
                  <a:pt x="168556" y="117024"/>
                </a:lnTo>
                <a:lnTo>
                  <a:pt x="205294" y="91296"/>
                </a:lnTo>
                <a:lnTo>
                  <a:pt x="247727" y="74807"/>
                </a:lnTo>
                <a:lnTo>
                  <a:pt x="294420" y="68992"/>
                </a:lnTo>
                <a:lnTo>
                  <a:pt x="588565" y="68992"/>
                </a:lnTo>
                <a:lnTo>
                  <a:pt x="583317" y="42999"/>
                </a:lnTo>
                <a:lnTo>
                  <a:pt x="568227" y="20619"/>
                </a:lnTo>
                <a:lnTo>
                  <a:pt x="545847" y="5532"/>
                </a:lnTo>
                <a:lnTo>
                  <a:pt x="518444" y="0"/>
                </a:lnTo>
                <a:close/>
              </a:path>
              <a:path w="589280" h="589279">
                <a:moveTo>
                  <a:pt x="454415" y="257918"/>
                </a:moveTo>
                <a:lnTo>
                  <a:pt x="414353" y="257918"/>
                </a:lnTo>
                <a:lnTo>
                  <a:pt x="420835" y="264389"/>
                </a:lnTo>
                <a:lnTo>
                  <a:pt x="420801" y="278675"/>
                </a:lnTo>
                <a:lnTo>
                  <a:pt x="416877" y="283949"/>
                </a:lnTo>
                <a:lnTo>
                  <a:pt x="404092" y="288629"/>
                </a:lnTo>
                <a:lnTo>
                  <a:pt x="397066" y="292001"/>
                </a:lnTo>
                <a:lnTo>
                  <a:pt x="364920" y="313089"/>
                </a:lnTo>
                <a:lnTo>
                  <a:pt x="334335" y="347455"/>
                </a:lnTo>
                <a:lnTo>
                  <a:pt x="315550" y="386951"/>
                </a:lnTo>
                <a:lnTo>
                  <a:pt x="314262" y="391831"/>
                </a:lnTo>
                <a:lnTo>
                  <a:pt x="311372" y="401568"/>
                </a:lnTo>
                <a:lnTo>
                  <a:pt x="310231" y="406553"/>
                </a:lnTo>
                <a:lnTo>
                  <a:pt x="308974" y="414270"/>
                </a:lnTo>
                <a:lnTo>
                  <a:pt x="308891" y="588861"/>
                </a:lnTo>
                <a:lnTo>
                  <a:pt x="518444" y="588861"/>
                </a:lnTo>
                <a:lnTo>
                  <a:pt x="557210" y="577237"/>
                </a:lnTo>
                <a:lnTo>
                  <a:pt x="582736" y="547197"/>
                </a:lnTo>
                <a:lnTo>
                  <a:pt x="588851" y="515963"/>
                </a:lnTo>
                <a:lnTo>
                  <a:pt x="349224" y="515963"/>
                </a:lnTo>
                <a:lnTo>
                  <a:pt x="342837" y="509701"/>
                </a:lnTo>
                <a:lnTo>
                  <a:pt x="342615" y="501900"/>
                </a:lnTo>
                <a:lnTo>
                  <a:pt x="342732" y="499199"/>
                </a:lnTo>
                <a:lnTo>
                  <a:pt x="342984" y="495922"/>
                </a:lnTo>
                <a:lnTo>
                  <a:pt x="353315" y="449383"/>
                </a:lnTo>
                <a:lnTo>
                  <a:pt x="374865" y="407170"/>
                </a:lnTo>
                <a:lnTo>
                  <a:pt x="400103" y="377098"/>
                </a:lnTo>
                <a:lnTo>
                  <a:pt x="410594" y="367905"/>
                </a:lnTo>
                <a:lnTo>
                  <a:pt x="426503" y="348213"/>
                </a:lnTo>
                <a:lnTo>
                  <a:pt x="448243" y="302050"/>
                </a:lnTo>
                <a:lnTo>
                  <a:pt x="454400" y="264389"/>
                </a:lnTo>
                <a:lnTo>
                  <a:pt x="454415" y="257918"/>
                </a:lnTo>
                <a:close/>
              </a:path>
              <a:path w="589280" h="589279">
                <a:moveTo>
                  <a:pt x="294420" y="97923"/>
                </a:moveTo>
                <a:lnTo>
                  <a:pt x="247820" y="104817"/>
                </a:lnTo>
                <a:lnTo>
                  <a:pt x="206632" y="124140"/>
                </a:lnTo>
                <a:lnTo>
                  <a:pt x="172888" y="153856"/>
                </a:lnTo>
                <a:lnTo>
                  <a:pt x="148623" y="191931"/>
                </a:lnTo>
                <a:lnTo>
                  <a:pt x="137002" y="229195"/>
                </a:lnTo>
                <a:lnTo>
                  <a:pt x="134539" y="258924"/>
                </a:lnTo>
                <a:lnTo>
                  <a:pt x="137764" y="290534"/>
                </a:lnTo>
                <a:lnTo>
                  <a:pt x="147305" y="320886"/>
                </a:lnTo>
                <a:lnTo>
                  <a:pt x="162393" y="348295"/>
                </a:lnTo>
                <a:lnTo>
                  <a:pt x="182402" y="372135"/>
                </a:lnTo>
                <a:lnTo>
                  <a:pt x="184832" y="374250"/>
                </a:lnTo>
                <a:lnTo>
                  <a:pt x="187177" y="376438"/>
                </a:lnTo>
                <a:lnTo>
                  <a:pt x="221487" y="419805"/>
                </a:lnTo>
                <a:lnTo>
                  <a:pt x="238601" y="459360"/>
                </a:lnTo>
                <a:lnTo>
                  <a:pt x="246118" y="499806"/>
                </a:lnTo>
                <a:lnTo>
                  <a:pt x="246222" y="509701"/>
                </a:lnTo>
                <a:lnTo>
                  <a:pt x="239762" y="516162"/>
                </a:lnTo>
                <a:lnTo>
                  <a:pt x="279949" y="516162"/>
                </a:lnTo>
                <a:lnTo>
                  <a:pt x="279949" y="342973"/>
                </a:lnTo>
                <a:lnTo>
                  <a:pt x="266007" y="305329"/>
                </a:lnTo>
                <a:lnTo>
                  <a:pt x="243543" y="272839"/>
                </a:lnTo>
                <a:lnTo>
                  <a:pt x="213919" y="246868"/>
                </a:lnTo>
                <a:lnTo>
                  <a:pt x="178497" y="228778"/>
                </a:lnTo>
                <a:lnTo>
                  <a:pt x="172748" y="226589"/>
                </a:lnTo>
                <a:lnTo>
                  <a:pt x="168884" y="221323"/>
                </a:lnTo>
                <a:lnTo>
                  <a:pt x="168884" y="207155"/>
                </a:lnTo>
                <a:lnTo>
                  <a:pt x="175355" y="200684"/>
                </a:lnTo>
                <a:lnTo>
                  <a:pt x="279949" y="200684"/>
                </a:lnTo>
                <a:lnTo>
                  <a:pt x="279949" y="170403"/>
                </a:lnTo>
                <a:lnTo>
                  <a:pt x="286431" y="163921"/>
                </a:lnTo>
                <a:lnTo>
                  <a:pt x="422931" y="163921"/>
                </a:lnTo>
                <a:lnTo>
                  <a:pt x="419894" y="158637"/>
                </a:lnTo>
                <a:lnTo>
                  <a:pt x="385641" y="126457"/>
                </a:lnTo>
                <a:lnTo>
                  <a:pt x="343041" y="105444"/>
                </a:lnTo>
                <a:lnTo>
                  <a:pt x="294420" y="97923"/>
                </a:lnTo>
                <a:close/>
              </a:path>
              <a:path w="589280" h="589279">
                <a:moveTo>
                  <a:pt x="588565" y="68992"/>
                </a:moveTo>
                <a:lnTo>
                  <a:pt x="294420" y="68992"/>
                </a:lnTo>
                <a:lnTo>
                  <a:pt x="342996" y="75296"/>
                </a:lnTo>
                <a:lnTo>
                  <a:pt x="386881" y="93125"/>
                </a:lnTo>
                <a:lnTo>
                  <a:pt x="424451" y="120858"/>
                </a:lnTo>
                <a:lnTo>
                  <a:pt x="454084" y="156873"/>
                </a:lnTo>
                <a:lnTo>
                  <a:pt x="474155" y="199547"/>
                </a:lnTo>
                <a:lnTo>
                  <a:pt x="482970" y="246868"/>
                </a:lnTo>
                <a:lnTo>
                  <a:pt x="483332" y="264389"/>
                </a:lnTo>
                <a:lnTo>
                  <a:pt x="483050" y="270253"/>
                </a:lnTo>
                <a:lnTo>
                  <a:pt x="472321" y="321651"/>
                </a:lnTo>
                <a:lnTo>
                  <a:pt x="450668" y="364145"/>
                </a:lnTo>
                <a:lnTo>
                  <a:pt x="425421" y="394207"/>
                </a:lnTo>
                <a:lnTo>
                  <a:pt x="414992" y="403359"/>
                </a:lnTo>
                <a:lnTo>
                  <a:pt x="399261" y="422775"/>
                </a:lnTo>
                <a:lnTo>
                  <a:pt x="377591" y="468262"/>
                </a:lnTo>
                <a:lnTo>
                  <a:pt x="371444" y="503398"/>
                </a:lnTo>
                <a:lnTo>
                  <a:pt x="371056" y="505188"/>
                </a:lnTo>
                <a:lnTo>
                  <a:pt x="369412" y="511408"/>
                </a:lnTo>
                <a:lnTo>
                  <a:pt x="363779" y="515963"/>
                </a:lnTo>
                <a:lnTo>
                  <a:pt x="588851" y="515963"/>
                </a:lnTo>
                <a:lnTo>
                  <a:pt x="588851" y="70406"/>
                </a:lnTo>
                <a:lnTo>
                  <a:pt x="588565" y="68992"/>
                </a:lnTo>
                <a:close/>
              </a:path>
              <a:path w="589280" h="589279">
                <a:moveTo>
                  <a:pt x="422931" y="163921"/>
                </a:moveTo>
                <a:lnTo>
                  <a:pt x="298420" y="163921"/>
                </a:lnTo>
                <a:lnTo>
                  <a:pt x="302043" y="165544"/>
                </a:lnTo>
                <a:lnTo>
                  <a:pt x="307268" y="170780"/>
                </a:lnTo>
                <a:lnTo>
                  <a:pt x="308891" y="174403"/>
                </a:lnTo>
                <a:lnTo>
                  <a:pt x="308891" y="333843"/>
                </a:lnTo>
                <a:lnTo>
                  <a:pt x="327054" y="309902"/>
                </a:lnTo>
                <a:lnTo>
                  <a:pt x="373475" y="272048"/>
                </a:lnTo>
                <a:lnTo>
                  <a:pt x="404615" y="257918"/>
                </a:lnTo>
                <a:lnTo>
                  <a:pt x="454415" y="257918"/>
                </a:lnTo>
                <a:lnTo>
                  <a:pt x="454289" y="250735"/>
                </a:lnTo>
                <a:lnTo>
                  <a:pt x="454059" y="247196"/>
                </a:lnTo>
                <a:lnTo>
                  <a:pt x="443475" y="199658"/>
                </a:lnTo>
                <a:lnTo>
                  <a:pt x="422931" y="163921"/>
                </a:lnTo>
                <a:close/>
              </a:path>
              <a:path w="589280" h="589279">
                <a:moveTo>
                  <a:pt x="279949" y="200684"/>
                </a:moveTo>
                <a:lnTo>
                  <a:pt x="185104" y="200684"/>
                </a:lnTo>
                <a:lnTo>
                  <a:pt x="186779" y="200988"/>
                </a:lnTo>
                <a:lnTo>
                  <a:pt x="188329" y="201564"/>
                </a:lnTo>
                <a:lnTo>
                  <a:pt x="215336" y="213811"/>
                </a:lnTo>
                <a:lnTo>
                  <a:pt x="239876" y="229978"/>
                </a:lnTo>
                <a:lnTo>
                  <a:pt x="261547" y="249665"/>
                </a:lnTo>
                <a:lnTo>
                  <a:pt x="279949" y="272473"/>
                </a:lnTo>
                <a:lnTo>
                  <a:pt x="279949" y="200684"/>
                </a:lnTo>
                <a:close/>
              </a:path>
            </a:pathLst>
          </a:custGeom>
          <a:solidFill>
            <a:srgbClr val="FF6900"/>
          </a:solidFill>
        </p:spPr>
        <p:txBody>
          <a:bodyPr wrap="square" lIns="0" tIns="0" rIns="0" bIns="0" rtlCol="0"/>
          <a:lstStyle/>
          <a:p>
            <a:endParaRPr sz="1092"/>
          </a:p>
        </p:txBody>
      </p:sp>
      <p:pic>
        <p:nvPicPr>
          <p:cNvPr id="20" name="bg object 20"/>
          <p:cNvPicPr/>
          <p:nvPr/>
        </p:nvPicPr>
        <p:blipFill>
          <a:blip r:embed="rId9" cstate="print"/>
          <a:stretch>
            <a:fillRect/>
          </a:stretch>
        </p:blipFill>
        <p:spPr>
          <a:xfrm>
            <a:off x="669132" y="6450136"/>
            <a:ext cx="765968" cy="178797"/>
          </a:xfrm>
          <a:prstGeom prst="rect">
            <a:avLst/>
          </a:prstGeom>
        </p:spPr>
      </p:pic>
      <p:sp>
        <p:nvSpPr>
          <p:cNvPr id="2" name="Holder 2"/>
          <p:cNvSpPr>
            <a:spLocks noGrp="1"/>
          </p:cNvSpPr>
          <p:nvPr>
            <p:ph type="title"/>
          </p:nvPr>
        </p:nvSpPr>
        <p:spPr>
          <a:xfrm>
            <a:off x="944798" y="888061"/>
            <a:ext cx="9476719" cy="946413"/>
          </a:xfrm>
          <a:prstGeom prst="rect">
            <a:avLst/>
          </a:prstGeom>
        </p:spPr>
        <p:txBody>
          <a:bodyPr wrap="square" lIns="0" tIns="0" rIns="0" bIns="0">
            <a:spAutoFit/>
          </a:bodyPr>
          <a:lstStyle>
            <a:lvl1pPr>
              <a:defRPr sz="6150" b="1" i="0">
                <a:solidFill>
                  <a:srgbClr val="000032"/>
                </a:solidFill>
                <a:latin typeface="Comfortaa"/>
                <a:cs typeface="Comfortaa"/>
              </a:defRPr>
            </a:lvl1pPr>
          </a:lstStyle>
          <a:p>
            <a:endParaRPr/>
          </a:p>
        </p:txBody>
      </p:sp>
      <p:sp>
        <p:nvSpPr>
          <p:cNvPr id="3" name="Holder 3"/>
          <p:cNvSpPr>
            <a:spLocks noGrp="1"/>
          </p:cNvSpPr>
          <p:nvPr>
            <p:ph type="body" idx="1"/>
          </p:nvPr>
        </p:nvSpPr>
        <p:spPr>
          <a:xfrm>
            <a:off x="944077" y="1840493"/>
            <a:ext cx="10303847" cy="630942"/>
          </a:xfrm>
          <a:prstGeom prst="rect">
            <a:avLst/>
          </a:prstGeom>
        </p:spPr>
        <p:txBody>
          <a:bodyPr wrap="square" lIns="0" tIns="0" rIns="0" bIns="0">
            <a:spAutoFit/>
          </a:bodyPr>
          <a:lstStyle>
            <a:lvl1pPr>
              <a:defRPr sz="4100" b="0" i="0">
                <a:solidFill>
                  <a:srgbClr val="000032"/>
                </a:solidFill>
                <a:latin typeface="Lato Light"/>
                <a:cs typeface="Lato Light"/>
              </a:defRPr>
            </a:lvl1pPr>
          </a:lstStyle>
          <a:p>
            <a:endParaRPr/>
          </a:p>
        </p:txBody>
      </p:sp>
      <p:sp>
        <p:nvSpPr>
          <p:cNvPr id="4" name="Holder 4"/>
          <p:cNvSpPr>
            <a:spLocks noGrp="1"/>
          </p:cNvSpPr>
          <p:nvPr>
            <p:ph type="ftr" sz="quarter" idx="5"/>
          </p:nvPr>
        </p:nvSpPr>
        <p:spPr>
          <a:xfrm>
            <a:off x="8519529" y="6429192"/>
            <a:ext cx="3451961" cy="192360"/>
          </a:xfrm>
          <a:prstGeom prst="rect">
            <a:avLst/>
          </a:prstGeom>
        </p:spPr>
        <p:txBody>
          <a:bodyPr wrap="square" lIns="0" tIns="0" rIns="0" bIns="0">
            <a:spAutoFit/>
          </a:bodyPr>
          <a:lstStyle>
            <a:lvl1pPr>
              <a:defRPr sz="1334" b="1" i="0">
                <a:solidFill>
                  <a:srgbClr val="004B9B"/>
                </a:solidFill>
                <a:latin typeface="Comfortaa"/>
                <a:cs typeface="Comfortaa"/>
              </a:defRPr>
            </a:lvl1p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C2F73322-11EE-4369-8856-E3BEF0C345B8}" type="datetime1">
              <a:rPr lang="en-US" smtClean="0"/>
              <a:t>7/19/2024</a:t>
            </a:fld>
            <a:endParaRPr lang="en-US"/>
          </a:p>
        </p:txBody>
      </p:sp>
      <p:sp>
        <p:nvSpPr>
          <p:cNvPr id="6" name="Holder 6"/>
          <p:cNvSpPr>
            <a:spLocks noGrp="1"/>
          </p:cNvSpPr>
          <p:nvPr>
            <p:ph type="sldNum" sz="quarter" idx="7"/>
          </p:nvPr>
        </p:nvSpPr>
        <p:spPr>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8267459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7946258" y="626136"/>
            <a:ext cx="4017139" cy="6222643"/>
          </a:xfrm>
          <a:prstGeom prst="rect">
            <a:avLst/>
          </a:prstGeom>
        </p:spPr>
      </p:pic>
      <p:sp>
        <p:nvSpPr>
          <p:cNvPr id="17" name="bg object 17"/>
          <p:cNvSpPr/>
          <p:nvPr/>
        </p:nvSpPr>
        <p:spPr>
          <a:xfrm>
            <a:off x="0" y="5811493"/>
            <a:ext cx="3356458" cy="1046220"/>
          </a:xfrm>
          <a:custGeom>
            <a:avLst/>
            <a:gdLst/>
            <a:ahLst/>
            <a:cxnLst/>
            <a:rect l="l" t="t" r="r" b="b"/>
            <a:pathLst>
              <a:path w="5534660" h="1725295">
                <a:moveTo>
                  <a:pt x="0" y="0"/>
                </a:moveTo>
                <a:lnTo>
                  <a:pt x="0" y="1724973"/>
                </a:lnTo>
                <a:lnTo>
                  <a:pt x="5534072" y="1724973"/>
                </a:lnTo>
                <a:lnTo>
                  <a:pt x="0" y="0"/>
                </a:lnTo>
                <a:close/>
              </a:path>
            </a:pathLst>
          </a:custGeom>
          <a:solidFill>
            <a:srgbClr val="004B9B"/>
          </a:solidFill>
        </p:spPr>
        <p:txBody>
          <a:bodyPr wrap="square" lIns="0" tIns="0" rIns="0" bIns="0" rtlCol="0"/>
          <a:lstStyle/>
          <a:p>
            <a:endParaRPr sz="1092"/>
          </a:p>
        </p:txBody>
      </p:sp>
      <p:sp>
        <p:nvSpPr>
          <p:cNvPr id="18" name="bg object 18"/>
          <p:cNvSpPr/>
          <p:nvPr/>
        </p:nvSpPr>
        <p:spPr>
          <a:xfrm>
            <a:off x="0" y="5811493"/>
            <a:ext cx="2861231" cy="1046220"/>
          </a:xfrm>
          <a:custGeom>
            <a:avLst/>
            <a:gdLst/>
            <a:ahLst/>
            <a:cxnLst/>
            <a:rect l="l" t="t" r="r" b="b"/>
            <a:pathLst>
              <a:path w="4718050" h="1725295">
                <a:moveTo>
                  <a:pt x="0" y="0"/>
                </a:moveTo>
                <a:lnTo>
                  <a:pt x="0" y="1724973"/>
                </a:lnTo>
                <a:lnTo>
                  <a:pt x="4717835" y="1724973"/>
                </a:lnTo>
                <a:lnTo>
                  <a:pt x="0" y="0"/>
                </a:lnTo>
                <a:close/>
              </a:path>
            </a:pathLst>
          </a:custGeom>
          <a:solidFill>
            <a:srgbClr val="000032"/>
          </a:solidFill>
        </p:spPr>
        <p:txBody>
          <a:bodyPr wrap="square" lIns="0" tIns="0" rIns="0" bIns="0" rtlCol="0"/>
          <a:lstStyle/>
          <a:p>
            <a:endParaRPr sz="1092"/>
          </a:p>
        </p:txBody>
      </p:sp>
      <p:sp>
        <p:nvSpPr>
          <p:cNvPr id="19" name="bg object 19"/>
          <p:cNvSpPr/>
          <p:nvPr/>
        </p:nvSpPr>
        <p:spPr>
          <a:xfrm>
            <a:off x="228603" y="6271850"/>
            <a:ext cx="357365" cy="357340"/>
          </a:xfrm>
          <a:custGeom>
            <a:avLst/>
            <a:gdLst/>
            <a:ahLst/>
            <a:cxnLst/>
            <a:rect l="l" t="t" r="r" b="b"/>
            <a:pathLst>
              <a:path w="589280" h="589279">
                <a:moveTo>
                  <a:pt x="518444" y="0"/>
                </a:moveTo>
                <a:lnTo>
                  <a:pt x="70395" y="0"/>
                </a:lnTo>
                <a:lnTo>
                  <a:pt x="42994" y="5532"/>
                </a:lnTo>
                <a:lnTo>
                  <a:pt x="20618" y="20619"/>
                </a:lnTo>
                <a:lnTo>
                  <a:pt x="5532" y="42999"/>
                </a:lnTo>
                <a:lnTo>
                  <a:pt x="0" y="70406"/>
                </a:lnTo>
                <a:lnTo>
                  <a:pt x="73" y="521795"/>
                </a:lnTo>
                <a:lnTo>
                  <a:pt x="6489" y="548022"/>
                </a:lnTo>
                <a:lnTo>
                  <a:pt x="21731" y="569326"/>
                </a:lnTo>
                <a:lnTo>
                  <a:pt x="43724" y="583631"/>
                </a:lnTo>
                <a:lnTo>
                  <a:pt x="70395" y="588861"/>
                </a:lnTo>
                <a:lnTo>
                  <a:pt x="279949" y="588861"/>
                </a:lnTo>
                <a:lnTo>
                  <a:pt x="279949" y="516162"/>
                </a:lnTo>
                <a:lnTo>
                  <a:pt x="226118" y="516162"/>
                </a:lnTo>
                <a:lnTo>
                  <a:pt x="221218" y="512926"/>
                </a:lnTo>
                <a:lnTo>
                  <a:pt x="217019" y="499199"/>
                </a:lnTo>
                <a:lnTo>
                  <a:pt x="211820" y="470925"/>
                </a:lnTo>
                <a:lnTo>
                  <a:pt x="201890" y="444625"/>
                </a:lnTo>
                <a:lnTo>
                  <a:pt x="187698" y="420766"/>
                </a:lnTo>
                <a:lnTo>
                  <a:pt x="169712" y="399820"/>
                </a:lnTo>
                <a:lnTo>
                  <a:pt x="167335" y="397726"/>
                </a:lnTo>
                <a:lnTo>
                  <a:pt x="165010" y="395579"/>
                </a:lnTo>
                <a:lnTo>
                  <a:pt x="130676" y="352194"/>
                </a:lnTo>
                <a:lnTo>
                  <a:pt x="109936" y="298789"/>
                </a:lnTo>
                <a:lnTo>
                  <a:pt x="105559" y="258924"/>
                </a:lnTo>
                <a:lnTo>
                  <a:pt x="105684" y="250735"/>
                </a:lnTo>
                <a:lnTo>
                  <a:pt x="111012" y="212412"/>
                </a:lnTo>
                <a:lnTo>
                  <a:pt x="138946" y="150559"/>
                </a:lnTo>
                <a:lnTo>
                  <a:pt x="168556" y="117024"/>
                </a:lnTo>
                <a:lnTo>
                  <a:pt x="205294" y="91296"/>
                </a:lnTo>
                <a:lnTo>
                  <a:pt x="247727" y="74807"/>
                </a:lnTo>
                <a:lnTo>
                  <a:pt x="294420" y="68992"/>
                </a:lnTo>
                <a:lnTo>
                  <a:pt x="588565" y="68992"/>
                </a:lnTo>
                <a:lnTo>
                  <a:pt x="583317" y="42999"/>
                </a:lnTo>
                <a:lnTo>
                  <a:pt x="568227" y="20619"/>
                </a:lnTo>
                <a:lnTo>
                  <a:pt x="545847" y="5532"/>
                </a:lnTo>
                <a:lnTo>
                  <a:pt x="518444" y="0"/>
                </a:lnTo>
                <a:close/>
              </a:path>
              <a:path w="589280" h="589279">
                <a:moveTo>
                  <a:pt x="454415" y="257918"/>
                </a:moveTo>
                <a:lnTo>
                  <a:pt x="414353" y="257918"/>
                </a:lnTo>
                <a:lnTo>
                  <a:pt x="420835" y="264389"/>
                </a:lnTo>
                <a:lnTo>
                  <a:pt x="420801" y="278675"/>
                </a:lnTo>
                <a:lnTo>
                  <a:pt x="416877" y="283949"/>
                </a:lnTo>
                <a:lnTo>
                  <a:pt x="404092" y="288629"/>
                </a:lnTo>
                <a:lnTo>
                  <a:pt x="397066" y="292001"/>
                </a:lnTo>
                <a:lnTo>
                  <a:pt x="364920" y="313089"/>
                </a:lnTo>
                <a:lnTo>
                  <a:pt x="334335" y="347455"/>
                </a:lnTo>
                <a:lnTo>
                  <a:pt x="315550" y="386951"/>
                </a:lnTo>
                <a:lnTo>
                  <a:pt x="314262" y="391831"/>
                </a:lnTo>
                <a:lnTo>
                  <a:pt x="311372" y="401568"/>
                </a:lnTo>
                <a:lnTo>
                  <a:pt x="310231" y="406553"/>
                </a:lnTo>
                <a:lnTo>
                  <a:pt x="308974" y="414270"/>
                </a:lnTo>
                <a:lnTo>
                  <a:pt x="308891" y="588861"/>
                </a:lnTo>
                <a:lnTo>
                  <a:pt x="518444" y="588861"/>
                </a:lnTo>
                <a:lnTo>
                  <a:pt x="557210" y="577237"/>
                </a:lnTo>
                <a:lnTo>
                  <a:pt x="582736" y="547197"/>
                </a:lnTo>
                <a:lnTo>
                  <a:pt x="588851" y="515963"/>
                </a:lnTo>
                <a:lnTo>
                  <a:pt x="349224" y="515963"/>
                </a:lnTo>
                <a:lnTo>
                  <a:pt x="342837" y="509701"/>
                </a:lnTo>
                <a:lnTo>
                  <a:pt x="342615" y="501900"/>
                </a:lnTo>
                <a:lnTo>
                  <a:pt x="342732" y="499199"/>
                </a:lnTo>
                <a:lnTo>
                  <a:pt x="342984" y="495922"/>
                </a:lnTo>
                <a:lnTo>
                  <a:pt x="353315" y="449383"/>
                </a:lnTo>
                <a:lnTo>
                  <a:pt x="374865" y="407170"/>
                </a:lnTo>
                <a:lnTo>
                  <a:pt x="400103" y="377098"/>
                </a:lnTo>
                <a:lnTo>
                  <a:pt x="410594" y="367905"/>
                </a:lnTo>
                <a:lnTo>
                  <a:pt x="426503" y="348213"/>
                </a:lnTo>
                <a:lnTo>
                  <a:pt x="448243" y="302050"/>
                </a:lnTo>
                <a:lnTo>
                  <a:pt x="454400" y="264389"/>
                </a:lnTo>
                <a:lnTo>
                  <a:pt x="454415" y="257918"/>
                </a:lnTo>
                <a:close/>
              </a:path>
              <a:path w="589280" h="589279">
                <a:moveTo>
                  <a:pt x="294420" y="97923"/>
                </a:moveTo>
                <a:lnTo>
                  <a:pt x="247820" y="104817"/>
                </a:lnTo>
                <a:lnTo>
                  <a:pt x="206632" y="124140"/>
                </a:lnTo>
                <a:lnTo>
                  <a:pt x="172888" y="153856"/>
                </a:lnTo>
                <a:lnTo>
                  <a:pt x="148623" y="191931"/>
                </a:lnTo>
                <a:lnTo>
                  <a:pt x="137002" y="229195"/>
                </a:lnTo>
                <a:lnTo>
                  <a:pt x="134539" y="258924"/>
                </a:lnTo>
                <a:lnTo>
                  <a:pt x="137764" y="290534"/>
                </a:lnTo>
                <a:lnTo>
                  <a:pt x="147305" y="320886"/>
                </a:lnTo>
                <a:lnTo>
                  <a:pt x="162393" y="348295"/>
                </a:lnTo>
                <a:lnTo>
                  <a:pt x="182402" y="372135"/>
                </a:lnTo>
                <a:lnTo>
                  <a:pt x="184832" y="374250"/>
                </a:lnTo>
                <a:lnTo>
                  <a:pt x="187177" y="376438"/>
                </a:lnTo>
                <a:lnTo>
                  <a:pt x="221487" y="419805"/>
                </a:lnTo>
                <a:lnTo>
                  <a:pt x="238601" y="459360"/>
                </a:lnTo>
                <a:lnTo>
                  <a:pt x="246118" y="499806"/>
                </a:lnTo>
                <a:lnTo>
                  <a:pt x="246222" y="509701"/>
                </a:lnTo>
                <a:lnTo>
                  <a:pt x="239762" y="516162"/>
                </a:lnTo>
                <a:lnTo>
                  <a:pt x="279949" y="516162"/>
                </a:lnTo>
                <a:lnTo>
                  <a:pt x="279949" y="342973"/>
                </a:lnTo>
                <a:lnTo>
                  <a:pt x="266007" y="305329"/>
                </a:lnTo>
                <a:lnTo>
                  <a:pt x="243543" y="272839"/>
                </a:lnTo>
                <a:lnTo>
                  <a:pt x="213919" y="246868"/>
                </a:lnTo>
                <a:lnTo>
                  <a:pt x="178497" y="228778"/>
                </a:lnTo>
                <a:lnTo>
                  <a:pt x="172748" y="226589"/>
                </a:lnTo>
                <a:lnTo>
                  <a:pt x="168884" y="221323"/>
                </a:lnTo>
                <a:lnTo>
                  <a:pt x="168884" y="207155"/>
                </a:lnTo>
                <a:lnTo>
                  <a:pt x="175355" y="200684"/>
                </a:lnTo>
                <a:lnTo>
                  <a:pt x="279949" y="200684"/>
                </a:lnTo>
                <a:lnTo>
                  <a:pt x="279949" y="170403"/>
                </a:lnTo>
                <a:lnTo>
                  <a:pt x="286431" y="163921"/>
                </a:lnTo>
                <a:lnTo>
                  <a:pt x="422931" y="163921"/>
                </a:lnTo>
                <a:lnTo>
                  <a:pt x="419894" y="158637"/>
                </a:lnTo>
                <a:lnTo>
                  <a:pt x="385641" y="126457"/>
                </a:lnTo>
                <a:lnTo>
                  <a:pt x="343041" y="105444"/>
                </a:lnTo>
                <a:lnTo>
                  <a:pt x="294420" y="97923"/>
                </a:lnTo>
                <a:close/>
              </a:path>
              <a:path w="589280" h="589279">
                <a:moveTo>
                  <a:pt x="588565" y="68992"/>
                </a:moveTo>
                <a:lnTo>
                  <a:pt x="294420" y="68992"/>
                </a:lnTo>
                <a:lnTo>
                  <a:pt x="342996" y="75296"/>
                </a:lnTo>
                <a:lnTo>
                  <a:pt x="386881" y="93125"/>
                </a:lnTo>
                <a:lnTo>
                  <a:pt x="424451" y="120858"/>
                </a:lnTo>
                <a:lnTo>
                  <a:pt x="454084" y="156873"/>
                </a:lnTo>
                <a:lnTo>
                  <a:pt x="474155" y="199547"/>
                </a:lnTo>
                <a:lnTo>
                  <a:pt x="482970" y="246868"/>
                </a:lnTo>
                <a:lnTo>
                  <a:pt x="483332" y="264389"/>
                </a:lnTo>
                <a:lnTo>
                  <a:pt x="483050" y="270253"/>
                </a:lnTo>
                <a:lnTo>
                  <a:pt x="472321" y="321651"/>
                </a:lnTo>
                <a:lnTo>
                  <a:pt x="450668" y="364145"/>
                </a:lnTo>
                <a:lnTo>
                  <a:pt x="425421" y="394207"/>
                </a:lnTo>
                <a:lnTo>
                  <a:pt x="414992" y="403359"/>
                </a:lnTo>
                <a:lnTo>
                  <a:pt x="399261" y="422775"/>
                </a:lnTo>
                <a:lnTo>
                  <a:pt x="377591" y="468262"/>
                </a:lnTo>
                <a:lnTo>
                  <a:pt x="371444" y="503398"/>
                </a:lnTo>
                <a:lnTo>
                  <a:pt x="371056" y="505188"/>
                </a:lnTo>
                <a:lnTo>
                  <a:pt x="369412" y="511408"/>
                </a:lnTo>
                <a:lnTo>
                  <a:pt x="363779" y="515963"/>
                </a:lnTo>
                <a:lnTo>
                  <a:pt x="588851" y="515963"/>
                </a:lnTo>
                <a:lnTo>
                  <a:pt x="588851" y="70406"/>
                </a:lnTo>
                <a:lnTo>
                  <a:pt x="588565" y="68992"/>
                </a:lnTo>
                <a:close/>
              </a:path>
              <a:path w="589280" h="589279">
                <a:moveTo>
                  <a:pt x="422931" y="163921"/>
                </a:moveTo>
                <a:lnTo>
                  <a:pt x="298420" y="163921"/>
                </a:lnTo>
                <a:lnTo>
                  <a:pt x="302043" y="165544"/>
                </a:lnTo>
                <a:lnTo>
                  <a:pt x="307268" y="170780"/>
                </a:lnTo>
                <a:lnTo>
                  <a:pt x="308891" y="174403"/>
                </a:lnTo>
                <a:lnTo>
                  <a:pt x="308891" y="333843"/>
                </a:lnTo>
                <a:lnTo>
                  <a:pt x="327054" y="309902"/>
                </a:lnTo>
                <a:lnTo>
                  <a:pt x="373475" y="272048"/>
                </a:lnTo>
                <a:lnTo>
                  <a:pt x="404615" y="257918"/>
                </a:lnTo>
                <a:lnTo>
                  <a:pt x="454415" y="257918"/>
                </a:lnTo>
                <a:lnTo>
                  <a:pt x="454289" y="250735"/>
                </a:lnTo>
                <a:lnTo>
                  <a:pt x="454059" y="247196"/>
                </a:lnTo>
                <a:lnTo>
                  <a:pt x="443475" y="199658"/>
                </a:lnTo>
                <a:lnTo>
                  <a:pt x="422931" y="163921"/>
                </a:lnTo>
                <a:close/>
              </a:path>
              <a:path w="589280" h="589279">
                <a:moveTo>
                  <a:pt x="279949" y="200684"/>
                </a:moveTo>
                <a:lnTo>
                  <a:pt x="185104" y="200684"/>
                </a:lnTo>
                <a:lnTo>
                  <a:pt x="186779" y="200988"/>
                </a:lnTo>
                <a:lnTo>
                  <a:pt x="188329" y="201564"/>
                </a:lnTo>
                <a:lnTo>
                  <a:pt x="215336" y="213811"/>
                </a:lnTo>
                <a:lnTo>
                  <a:pt x="239876" y="229978"/>
                </a:lnTo>
                <a:lnTo>
                  <a:pt x="261547" y="249665"/>
                </a:lnTo>
                <a:lnTo>
                  <a:pt x="279949" y="272473"/>
                </a:lnTo>
                <a:lnTo>
                  <a:pt x="279949" y="200684"/>
                </a:lnTo>
                <a:close/>
              </a:path>
            </a:pathLst>
          </a:custGeom>
          <a:solidFill>
            <a:srgbClr val="FF6900"/>
          </a:solidFill>
        </p:spPr>
        <p:txBody>
          <a:bodyPr wrap="square" lIns="0" tIns="0" rIns="0" bIns="0" rtlCol="0"/>
          <a:lstStyle/>
          <a:p>
            <a:endParaRPr sz="1092"/>
          </a:p>
        </p:txBody>
      </p:sp>
      <p:pic>
        <p:nvPicPr>
          <p:cNvPr id="20" name="bg object 20"/>
          <p:cNvPicPr/>
          <p:nvPr/>
        </p:nvPicPr>
        <p:blipFill>
          <a:blip r:embed="rId9" cstate="print"/>
          <a:stretch>
            <a:fillRect/>
          </a:stretch>
        </p:blipFill>
        <p:spPr>
          <a:xfrm>
            <a:off x="669132" y="6450136"/>
            <a:ext cx="765968" cy="178797"/>
          </a:xfrm>
          <a:prstGeom prst="rect">
            <a:avLst/>
          </a:prstGeom>
        </p:spPr>
      </p:pic>
      <p:sp>
        <p:nvSpPr>
          <p:cNvPr id="2" name="Holder 2"/>
          <p:cNvSpPr>
            <a:spLocks noGrp="1"/>
          </p:cNvSpPr>
          <p:nvPr>
            <p:ph type="title"/>
          </p:nvPr>
        </p:nvSpPr>
        <p:spPr>
          <a:xfrm>
            <a:off x="944798" y="888061"/>
            <a:ext cx="9476719" cy="946413"/>
          </a:xfrm>
          <a:prstGeom prst="rect">
            <a:avLst/>
          </a:prstGeom>
        </p:spPr>
        <p:txBody>
          <a:bodyPr wrap="square" lIns="0" tIns="0" rIns="0" bIns="0">
            <a:spAutoFit/>
          </a:bodyPr>
          <a:lstStyle>
            <a:lvl1pPr>
              <a:defRPr sz="6150" b="1" i="0">
                <a:solidFill>
                  <a:srgbClr val="000032"/>
                </a:solidFill>
                <a:latin typeface="Comfortaa"/>
                <a:cs typeface="Comfortaa"/>
              </a:defRPr>
            </a:lvl1pPr>
          </a:lstStyle>
          <a:p>
            <a:endParaRPr dirty="0"/>
          </a:p>
        </p:txBody>
      </p:sp>
      <p:sp>
        <p:nvSpPr>
          <p:cNvPr id="3" name="Holder 3"/>
          <p:cNvSpPr>
            <a:spLocks noGrp="1"/>
          </p:cNvSpPr>
          <p:nvPr>
            <p:ph type="body" idx="1"/>
          </p:nvPr>
        </p:nvSpPr>
        <p:spPr>
          <a:xfrm>
            <a:off x="944077" y="1840493"/>
            <a:ext cx="10303847" cy="630942"/>
          </a:xfrm>
          <a:prstGeom prst="rect">
            <a:avLst/>
          </a:prstGeom>
        </p:spPr>
        <p:txBody>
          <a:bodyPr wrap="square" lIns="0" tIns="0" rIns="0" bIns="0">
            <a:spAutoFit/>
          </a:bodyPr>
          <a:lstStyle>
            <a:lvl1pPr>
              <a:defRPr sz="4100" b="0" i="0">
                <a:solidFill>
                  <a:srgbClr val="000032"/>
                </a:solidFill>
                <a:latin typeface="Lato Light"/>
                <a:cs typeface="Lato Light"/>
              </a:defRPr>
            </a:lvl1pPr>
          </a:lstStyle>
          <a:p>
            <a:endParaRPr dirty="0"/>
          </a:p>
        </p:txBody>
      </p:sp>
      <p:sp>
        <p:nvSpPr>
          <p:cNvPr id="4" name="Holder 4"/>
          <p:cNvSpPr>
            <a:spLocks noGrp="1"/>
          </p:cNvSpPr>
          <p:nvPr>
            <p:ph type="ftr" sz="quarter" idx="5"/>
          </p:nvPr>
        </p:nvSpPr>
        <p:spPr>
          <a:xfrm>
            <a:off x="8519529" y="6429192"/>
            <a:ext cx="3451961" cy="192360"/>
          </a:xfrm>
          <a:prstGeom prst="rect">
            <a:avLst/>
          </a:prstGeom>
        </p:spPr>
        <p:txBody>
          <a:bodyPr wrap="square" lIns="0" tIns="0" rIns="0" bIns="0">
            <a:spAutoFit/>
          </a:bodyPr>
          <a:lstStyle>
            <a:lvl1pPr>
              <a:defRPr sz="1334" b="1" i="0">
                <a:solidFill>
                  <a:schemeClr val="tx2">
                    <a:lumMod val="75000"/>
                  </a:schemeClr>
                </a:solidFill>
                <a:latin typeface="Comfortaa"/>
                <a:cs typeface="Comfortaa"/>
              </a:defRPr>
            </a:lvl1pPr>
          </a:lstStyle>
          <a:p>
            <a:pPr marL="7701">
              <a:lnSpc>
                <a:spcPts val="1516"/>
              </a:lnSpc>
            </a:pPr>
            <a:r>
              <a:rPr lang="en-US" dirty="0"/>
              <a:t>THE</a:t>
            </a:r>
            <a:r>
              <a:rPr lang="en-US" spc="6" dirty="0"/>
              <a:t> </a:t>
            </a:r>
            <a:r>
              <a:rPr lang="en-US" dirty="0"/>
              <a:t>SMART</a:t>
            </a:r>
            <a:r>
              <a:rPr lang="en-US" spc="9" dirty="0"/>
              <a:t> </a:t>
            </a:r>
            <a:r>
              <a:rPr lang="en-US" spc="-42" dirty="0"/>
              <a:t>WAY</a:t>
            </a:r>
            <a:r>
              <a:rPr lang="en-US" spc="9" dirty="0"/>
              <a:t> </a:t>
            </a:r>
            <a:r>
              <a:rPr lang="en-US" dirty="0"/>
              <a:t>TO</a:t>
            </a:r>
            <a:r>
              <a:rPr lang="en-US" spc="9" dirty="0"/>
              <a:t> </a:t>
            </a:r>
            <a:r>
              <a:rPr lang="en-US" dirty="0"/>
              <a:t>BUILD</a:t>
            </a:r>
            <a:r>
              <a:rPr lang="en-US" spc="9" dirty="0"/>
              <a:t> </a:t>
            </a:r>
            <a:r>
              <a:rPr lang="en-US" dirty="0"/>
              <a:t>A</a:t>
            </a:r>
            <a:r>
              <a:rPr lang="en-US" spc="9" dirty="0"/>
              <a:t> </a:t>
            </a:r>
            <a:r>
              <a:rPr lang="en-US" spc="-6" dirty="0"/>
              <a:t>STARTUP</a:t>
            </a: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AD422E1F-33E4-4B3A-AFAA-BF7B179659CF}" type="datetime1">
              <a:rPr lang="en-US" smtClean="0"/>
              <a:t>7/19/2024</a:t>
            </a:fld>
            <a:endParaRPr lang="en-US"/>
          </a:p>
        </p:txBody>
      </p:sp>
      <p:sp>
        <p:nvSpPr>
          <p:cNvPr id="6" name="Holder 6"/>
          <p:cNvSpPr>
            <a:spLocks noGrp="1"/>
          </p:cNvSpPr>
          <p:nvPr>
            <p:ph type="sldNum" sz="quarter" idx="7"/>
          </p:nvPr>
        </p:nvSpPr>
        <p:spPr>
          <a:xfrm>
            <a:off x="8702041" y="5988924"/>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1424067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hyperlink" Target="mailto:Yonatan@smartupacademy.or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3.png"/><Relationship Id="rId10" Type="http://schemas.openxmlformats.org/officeDocument/2006/relationships/image" Target="../media/image22.png"/><Relationship Id="rId4" Type="http://schemas.openxmlformats.org/officeDocument/2006/relationships/image" Target="../media/image12.png"/><Relationship Id="rId9" Type="http://schemas.openxmlformats.org/officeDocument/2006/relationships/image" Target="../media/image21.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object 8"/>
          <p:cNvSpPr txBox="1"/>
          <p:nvPr/>
        </p:nvSpPr>
        <p:spPr>
          <a:xfrm>
            <a:off x="1900017" y="1111981"/>
            <a:ext cx="8628635" cy="3363943"/>
          </a:xfrm>
          <a:prstGeom prst="rect">
            <a:avLst/>
          </a:prstGeom>
        </p:spPr>
        <p:txBody>
          <a:bodyPr vert="horz" wrap="square" lIns="0" tIns="6931" rIns="0" bIns="0" rtlCol="0">
            <a:spAutoFit/>
          </a:bodyPr>
          <a:lstStyle/>
          <a:p>
            <a:pPr marL="7701" marR="3081" algn="ctr" defTabSz="554492">
              <a:spcBef>
                <a:spcPts val="55"/>
              </a:spcBef>
            </a:pPr>
            <a:r>
              <a:rPr lang="en-US" sz="7216" b="1" kern="0" dirty="0">
                <a:solidFill>
                  <a:srgbClr val="FF6900"/>
                </a:solidFill>
                <a:latin typeface="Comfortaa"/>
                <a:cs typeface="Comfortaa"/>
              </a:rPr>
              <a:t>SmartUp Academy </a:t>
            </a:r>
          </a:p>
          <a:p>
            <a:pPr marL="7701" marR="3081" algn="ctr" defTabSz="554492">
              <a:spcBef>
                <a:spcPts val="55"/>
              </a:spcBef>
            </a:pPr>
            <a:r>
              <a:rPr lang="en-US" sz="7216" b="1" kern="0" dirty="0">
                <a:solidFill>
                  <a:prstClr val="white"/>
                </a:solidFill>
                <a:latin typeface="Comfortaa"/>
                <a:cs typeface="Comfortaa"/>
              </a:rPr>
              <a:t>Foundations Course</a:t>
            </a:r>
          </a:p>
          <a:p>
            <a:pPr marL="7701" marR="3081" algn="ctr" defTabSz="554492">
              <a:spcBef>
                <a:spcPts val="55"/>
              </a:spcBef>
            </a:pPr>
            <a:r>
              <a:rPr lang="en-US" sz="7216" b="1" kern="0" dirty="0">
                <a:solidFill>
                  <a:prstClr val="white"/>
                </a:solidFill>
                <a:latin typeface="Comfortaa"/>
                <a:cs typeface="Comfortaa Medium"/>
              </a:rPr>
              <a:t>Lecture 1 </a:t>
            </a:r>
            <a:endParaRPr sz="5821" b="1" kern="0" dirty="0">
              <a:solidFill>
                <a:prstClr val="white"/>
              </a:solidFill>
              <a:latin typeface="Comfortaa Medium"/>
              <a:cs typeface="Comfortaa Medium"/>
            </a:endParaRPr>
          </a:p>
        </p:txBody>
      </p:sp>
      <p:sp>
        <p:nvSpPr>
          <p:cNvPr id="2" name="Footer Placeholder 1">
            <a:extLst>
              <a:ext uri="{FF2B5EF4-FFF2-40B4-BE49-F238E27FC236}">
                <a16:creationId xmlns:a16="http://schemas.microsoft.com/office/drawing/2014/main" id="{F4308660-8A07-C288-E273-EAC47607FEB5}"/>
              </a:ext>
            </a:extLst>
          </p:cNvPr>
          <p:cNvSpPr>
            <a:spLocks noGrp="1"/>
          </p:cNvSpPr>
          <p:nvPr>
            <p:ph type="ftr" sz="quarter" idx="5"/>
          </p:nvPr>
        </p:nvSpPr>
        <p:spPr/>
        <p:txBody>
          <a:body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19677-F4C2-0E6A-C85D-C156F0E4F35C}"/>
              </a:ext>
            </a:extLst>
          </p:cNvPr>
          <p:cNvSpPr>
            <a:spLocks noGrp="1"/>
          </p:cNvSpPr>
          <p:nvPr>
            <p:ph type="title"/>
          </p:nvPr>
        </p:nvSpPr>
        <p:spPr>
          <a:xfrm>
            <a:off x="944798" y="888061"/>
            <a:ext cx="9476719" cy="1147750"/>
          </a:xfrm>
        </p:spPr>
        <p:txBody>
          <a:bodyPr/>
          <a:lstStyle/>
          <a:p>
            <a:r>
              <a:rPr lang="en-US" dirty="0"/>
              <a:t>The Language of Business </a:t>
            </a:r>
            <a:br>
              <a:rPr lang="en-US" dirty="0"/>
            </a:br>
            <a:endParaRPr lang="en-US" dirty="0"/>
          </a:p>
        </p:txBody>
      </p:sp>
      <p:sp>
        <p:nvSpPr>
          <p:cNvPr id="3" name="Text Placeholder 2">
            <a:extLst>
              <a:ext uri="{FF2B5EF4-FFF2-40B4-BE49-F238E27FC236}">
                <a16:creationId xmlns:a16="http://schemas.microsoft.com/office/drawing/2014/main" id="{DF018401-1F64-DD56-D427-6DE5FEDDBE41}"/>
              </a:ext>
            </a:extLst>
          </p:cNvPr>
          <p:cNvSpPr>
            <a:spLocks noGrp="1"/>
          </p:cNvSpPr>
          <p:nvPr>
            <p:ph type="body" idx="1"/>
          </p:nvPr>
        </p:nvSpPr>
        <p:spPr>
          <a:xfrm>
            <a:off x="943355" y="1750058"/>
            <a:ext cx="10303847" cy="4601260"/>
          </a:xfrm>
        </p:spPr>
        <p:txBody>
          <a:bodyPr/>
          <a:lstStyle/>
          <a:p>
            <a:r>
              <a:rPr lang="en-US" dirty="0"/>
              <a:t>Moving from Science to Business </a:t>
            </a:r>
          </a:p>
          <a:p>
            <a:endParaRPr lang="en-US" dirty="0"/>
          </a:p>
          <a:p>
            <a:r>
              <a:rPr lang="en-US" dirty="0"/>
              <a:t>“Mathematics is the language in which God has written </a:t>
            </a:r>
            <a:br>
              <a:rPr lang="en-US" dirty="0"/>
            </a:br>
            <a:r>
              <a:rPr lang="en-US" dirty="0"/>
              <a:t>the universe !”   Galileo Galilei   1564 – 1642</a:t>
            </a:r>
          </a:p>
          <a:p>
            <a:endParaRPr lang="en-US" sz="1100" dirty="0"/>
          </a:p>
          <a:p>
            <a:r>
              <a:rPr lang="en-US" dirty="0"/>
              <a:t>Galileo was the first to write an equation in </a:t>
            </a:r>
            <a:br>
              <a:rPr lang="en-US" dirty="0"/>
            </a:br>
            <a:r>
              <a:rPr lang="en-US" dirty="0"/>
              <a:t>physics, and paved the way to Newton </a:t>
            </a:r>
          </a:p>
          <a:p>
            <a:r>
              <a:rPr lang="en-US" dirty="0"/>
              <a:t> </a:t>
            </a:r>
          </a:p>
          <a:p>
            <a:r>
              <a:rPr lang="en-US" dirty="0">
                <a:solidFill>
                  <a:srgbClr val="FF0000"/>
                </a:solidFill>
              </a:rPr>
              <a:t>What is the language of business?  </a:t>
            </a:r>
          </a:p>
          <a:p>
            <a:endParaRPr lang="en-US" dirty="0"/>
          </a:p>
          <a:p>
            <a:r>
              <a:rPr lang="en-US" dirty="0"/>
              <a:t>      </a:t>
            </a:r>
            <a:r>
              <a:rPr lang="en-US" sz="3600" b="1" dirty="0">
                <a:solidFill>
                  <a:srgbClr val="FF0000"/>
                </a:solidFill>
              </a:rPr>
              <a:t>Money !!  </a:t>
            </a:r>
            <a:r>
              <a:rPr lang="en-US" sz="3600" b="1" dirty="0">
                <a:solidFill>
                  <a:schemeClr val="tx1"/>
                </a:solidFill>
              </a:rPr>
              <a:t>Models to evaluate options </a:t>
            </a:r>
          </a:p>
        </p:txBody>
      </p:sp>
      <p:pic>
        <p:nvPicPr>
          <p:cNvPr id="4" name="Picture 3">
            <a:extLst>
              <a:ext uri="{FF2B5EF4-FFF2-40B4-BE49-F238E27FC236}">
                <a16:creationId xmlns:a16="http://schemas.microsoft.com/office/drawing/2014/main" id="{CC295A62-24A0-4BF6-AC14-FC4FCD378D5F}"/>
              </a:ext>
            </a:extLst>
          </p:cNvPr>
          <p:cNvPicPr>
            <a:picLocks noChangeAspect="1"/>
          </p:cNvPicPr>
          <p:nvPr/>
        </p:nvPicPr>
        <p:blipFill>
          <a:blip r:embed="rId3"/>
          <a:stretch>
            <a:fillRect/>
          </a:stretch>
        </p:blipFill>
        <p:spPr>
          <a:xfrm>
            <a:off x="8023661" y="57873"/>
            <a:ext cx="4120969" cy="2522374"/>
          </a:xfrm>
          <a:prstGeom prst="rect">
            <a:avLst/>
          </a:prstGeom>
        </p:spPr>
      </p:pic>
      <p:sp>
        <p:nvSpPr>
          <p:cNvPr id="5" name="Footer Placeholder 4">
            <a:extLst>
              <a:ext uri="{FF2B5EF4-FFF2-40B4-BE49-F238E27FC236}">
                <a16:creationId xmlns:a16="http://schemas.microsoft.com/office/drawing/2014/main" id="{6C152F79-C43D-4762-9649-025FDA698EE6}"/>
              </a:ext>
            </a:extLst>
          </p:cNvPr>
          <p:cNvSpPr>
            <a:spLocks noGrp="1"/>
          </p:cNvSpPr>
          <p:nvPr>
            <p:ph type="ftr" sz="quarter" idx="5"/>
          </p:nvPr>
        </p:nvSpPr>
        <p:spPr>
          <a:xfrm>
            <a:off x="8519529" y="6429192"/>
            <a:ext cx="3451961" cy="192360"/>
          </a:xfrm>
          <a:prstGeom prst="rect">
            <a:avLst/>
          </a:prstGeom>
        </p:spPr>
        <p:txBody>
          <a:bodyPr wrap="square" lIns="0" tIns="0" rIns="0" bIns="0">
            <a:spAutoFit/>
          </a:bodyPr>
          <a:lstStyle>
            <a:defPPr>
              <a:defRPr lang="en-US"/>
            </a:defPPr>
            <a:lvl1pPr marL="0" algn="l" defTabSz="914400" rtl="0" eaLnBrk="1" latinLnBrk="0" hangingPunct="1">
              <a:defRPr sz="1334" b="1" i="0" kern="1200">
                <a:solidFill>
                  <a:srgbClr val="004B9B"/>
                </a:solidFill>
                <a:latin typeface="Comfortaa"/>
                <a:ea typeface="+mn-ea"/>
                <a:cs typeface="Comforta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pic>
        <p:nvPicPr>
          <p:cNvPr id="6" name="Picture 5">
            <a:extLst>
              <a:ext uri="{FF2B5EF4-FFF2-40B4-BE49-F238E27FC236}">
                <a16:creationId xmlns:a16="http://schemas.microsoft.com/office/drawing/2014/main" id="{6BCD0548-00E9-4183-A206-C7AD4C0E80CB}"/>
              </a:ext>
            </a:extLst>
          </p:cNvPr>
          <p:cNvPicPr>
            <a:picLocks noChangeAspect="1"/>
          </p:cNvPicPr>
          <p:nvPr/>
        </p:nvPicPr>
        <p:blipFill>
          <a:blip r:embed="rId4"/>
          <a:stretch>
            <a:fillRect/>
          </a:stretch>
        </p:blipFill>
        <p:spPr>
          <a:xfrm>
            <a:off x="9799536" y="2580247"/>
            <a:ext cx="2345094" cy="3727258"/>
          </a:xfrm>
          <a:prstGeom prst="rect">
            <a:avLst/>
          </a:prstGeom>
        </p:spPr>
      </p:pic>
    </p:spTree>
    <p:extLst>
      <p:ext uri="{BB962C8B-B14F-4D97-AF65-F5344CB8AC3E}">
        <p14:creationId xmlns:p14="http://schemas.microsoft.com/office/powerpoint/2010/main" val="388909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F03FB-A051-B56D-EB77-904920CD072E}"/>
              </a:ext>
            </a:extLst>
          </p:cNvPr>
          <p:cNvSpPr>
            <a:spLocks noGrp="1"/>
          </p:cNvSpPr>
          <p:nvPr>
            <p:ph type="title"/>
          </p:nvPr>
        </p:nvSpPr>
        <p:spPr/>
        <p:txBody>
          <a:bodyPr/>
          <a:lstStyle/>
          <a:p>
            <a:r>
              <a:rPr lang="en-US" dirty="0"/>
              <a:t>SmartUp Foundations Course – The VC model  </a:t>
            </a:r>
          </a:p>
        </p:txBody>
      </p:sp>
      <p:sp>
        <p:nvSpPr>
          <p:cNvPr id="3" name="Text Placeholder 2">
            <a:extLst>
              <a:ext uri="{FF2B5EF4-FFF2-40B4-BE49-F238E27FC236}">
                <a16:creationId xmlns:a16="http://schemas.microsoft.com/office/drawing/2014/main" id="{56858A1D-68D4-A1CA-2AE4-ACB1EB096981}"/>
              </a:ext>
            </a:extLst>
          </p:cNvPr>
          <p:cNvSpPr>
            <a:spLocks noGrp="1"/>
          </p:cNvSpPr>
          <p:nvPr>
            <p:ph type="body" idx="1"/>
          </p:nvPr>
        </p:nvSpPr>
        <p:spPr>
          <a:xfrm>
            <a:off x="944077" y="1840493"/>
            <a:ext cx="10303847" cy="4582665"/>
          </a:xfrm>
        </p:spPr>
        <p:txBody>
          <a:bodyPr/>
          <a:lstStyle/>
          <a:p>
            <a:pPr marL="637154">
              <a:lnSpc>
                <a:spcPct val="107000"/>
              </a:lnSpc>
            </a:pPr>
            <a:r>
              <a:rPr lang="en-US" dirty="0">
                <a:effectLst/>
                <a:ea typeface="Calibri" panose="020F0502020204030204" pitchFamily="34" charset="0"/>
              </a:rPr>
              <a:t>Understanding the VC business model and its impact on VC backed companies </a:t>
            </a:r>
          </a:p>
          <a:p>
            <a:pPr marL="637154">
              <a:lnSpc>
                <a:spcPct val="107000"/>
              </a:lnSpc>
            </a:pPr>
            <a:r>
              <a:rPr lang="en-US" dirty="0">
                <a:ea typeface="Calibri" panose="020F0502020204030204" pitchFamily="34" charset="0"/>
              </a:rPr>
              <a:t>Expectations:  Out of 10 startups  </a:t>
            </a:r>
            <a:endParaRPr lang="en-US" dirty="0">
              <a:effectLst/>
              <a:ea typeface="Calibri" panose="020F0502020204030204" pitchFamily="34" charset="0"/>
            </a:endParaRPr>
          </a:p>
          <a:p>
            <a:pPr marL="897392" lvl="2"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5 will shut down </a:t>
            </a:r>
          </a:p>
          <a:p>
            <a:pPr marL="897392" lvl="2"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3 will barely return the investment, or just drag along (“walking dead”) </a:t>
            </a:r>
          </a:p>
          <a:p>
            <a:pPr marL="897392" lvl="2"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1 will generate a 2-3 return on investment </a:t>
            </a:r>
          </a:p>
          <a:p>
            <a:pPr marL="897392" lvl="2"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1 will be a star, a huge exit, by IPO or M&amp;A.  Generating above 10x </a:t>
            </a:r>
          </a:p>
          <a:p>
            <a:pPr marL="637154">
              <a:lnSpc>
                <a:spcPct val="107000"/>
              </a:lnSpc>
            </a:pPr>
            <a:r>
              <a:rPr lang="en-US" dirty="0"/>
              <a:t>9 out of 10 companies fail – very bad outcome for entrepreneurs</a:t>
            </a:r>
            <a:endParaRPr lang="en-US" dirty="0">
              <a:effectLst/>
              <a:ea typeface="Calibri" panose="020F0502020204030204" pitchFamily="34" charset="0"/>
            </a:endParaRPr>
          </a:p>
          <a:p>
            <a:endParaRPr lang="en-US" dirty="0"/>
          </a:p>
        </p:txBody>
      </p:sp>
      <p:sp>
        <p:nvSpPr>
          <p:cNvPr id="4" name="Footer Placeholder 3">
            <a:extLst>
              <a:ext uri="{FF2B5EF4-FFF2-40B4-BE49-F238E27FC236}">
                <a16:creationId xmlns:a16="http://schemas.microsoft.com/office/drawing/2014/main" id="{A2FC3A0C-7363-A28D-7A91-391017BC0157}"/>
              </a:ext>
            </a:extLst>
          </p:cNvPr>
          <p:cNvSpPr>
            <a:spLocks noGrp="1"/>
          </p:cNvSpPr>
          <p:nvPr>
            <p:ph type="ftr" sz="quarter" idx="11"/>
          </p:nvPr>
        </p:nvSpPr>
        <p:spPr/>
        <p:txBody>
          <a:body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Tree>
    <p:extLst>
      <p:ext uri="{BB962C8B-B14F-4D97-AF65-F5344CB8AC3E}">
        <p14:creationId xmlns:p14="http://schemas.microsoft.com/office/powerpoint/2010/main" val="9435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1AAA9-4355-4296-9038-755DF16D09A4}"/>
              </a:ext>
            </a:extLst>
          </p:cNvPr>
          <p:cNvSpPr>
            <a:spLocks noGrp="1"/>
          </p:cNvSpPr>
          <p:nvPr>
            <p:ph type="title"/>
          </p:nvPr>
        </p:nvSpPr>
        <p:spPr/>
        <p:txBody>
          <a:bodyPr/>
          <a:lstStyle/>
          <a:p>
            <a:r>
              <a:rPr lang="en-US" dirty="0"/>
              <a:t>SmartUp Foundations Course – The VC model </a:t>
            </a:r>
          </a:p>
        </p:txBody>
      </p:sp>
      <p:sp>
        <p:nvSpPr>
          <p:cNvPr id="3" name="Text Placeholder 2">
            <a:extLst>
              <a:ext uri="{FF2B5EF4-FFF2-40B4-BE49-F238E27FC236}">
                <a16:creationId xmlns:a16="http://schemas.microsoft.com/office/drawing/2014/main" id="{B6351E0C-84A7-43FF-83C3-20F37860683A}"/>
              </a:ext>
            </a:extLst>
          </p:cNvPr>
          <p:cNvSpPr>
            <a:spLocks noGrp="1"/>
          </p:cNvSpPr>
          <p:nvPr>
            <p:ph type="body" idx="1"/>
          </p:nvPr>
        </p:nvSpPr>
        <p:spPr>
          <a:xfrm>
            <a:off x="944077" y="1840493"/>
            <a:ext cx="10303847" cy="2274982"/>
          </a:xfrm>
        </p:spPr>
        <p:txBody>
          <a:bodyPr/>
          <a:lstStyle/>
          <a:p>
            <a:pPr marL="637154">
              <a:lnSpc>
                <a:spcPct val="107000"/>
              </a:lnSpc>
            </a:pPr>
            <a:r>
              <a:rPr lang="en-US" dirty="0">
                <a:ea typeface="Calibri" panose="020F0502020204030204" pitchFamily="34" charset="0"/>
              </a:rPr>
              <a:t>The FINITE game, impact of Exit on the founders  </a:t>
            </a:r>
          </a:p>
          <a:p>
            <a:pPr marL="637154">
              <a:lnSpc>
                <a:spcPct val="107000"/>
              </a:lnSpc>
            </a:pPr>
            <a:r>
              <a:rPr lang="en-US" dirty="0">
                <a:ea typeface="Calibri" panose="020F0502020204030204" pitchFamily="34" charset="0"/>
              </a:rPr>
              <a:t>Profitability vs. Exit </a:t>
            </a:r>
          </a:p>
          <a:p>
            <a:pPr marL="637154">
              <a:lnSpc>
                <a:spcPct val="107000"/>
              </a:lnSpc>
            </a:pPr>
            <a:r>
              <a:rPr lang="en-US" dirty="0">
                <a:ea typeface="Calibri" panose="020F0502020204030204" pitchFamily="34" charset="0"/>
              </a:rPr>
              <a:t>The INFINITE Game </a:t>
            </a:r>
          </a:p>
          <a:p>
            <a:pPr marL="637154">
              <a:lnSpc>
                <a:spcPct val="107000"/>
              </a:lnSpc>
            </a:pPr>
            <a:r>
              <a:rPr lang="en-US" dirty="0">
                <a:ea typeface="Calibri" panose="020F0502020204030204" pitchFamily="34" charset="0"/>
              </a:rPr>
              <a:t>Why fail if you can succeed</a:t>
            </a:r>
          </a:p>
          <a:p>
            <a:endParaRPr lang="en-US" dirty="0"/>
          </a:p>
        </p:txBody>
      </p:sp>
      <p:sp>
        <p:nvSpPr>
          <p:cNvPr id="4" name="Footer Placeholder 3">
            <a:extLst>
              <a:ext uri="{FF2B5EF4-FFF2-40B4-BE49-F238E27FC236}">
                <a16:creationId xmlns:a16="http://schemas.microsoft.com/office/drawing/2014/main" id="{9FA4487D-DA85-4D6C-B901-6AAA6BA9BF7F}"/>
              </a:ext>
            </a:extLst>
          </p:cNvPr>
          <p:cNvSpPr>
            <a:spLocks noGrp="1"/>
          </p:cNvSpPr>
          <p:nvPr>
            <p:ph type="ftr" sz="quarter" idx="11"/>
          </p:nvPr>
        </p:nvSpPr>
        <p:spPr/>
        <p:txBody>
          <a:body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Tree>
    <p:extLst>
      <p:ext uri="{BB962C8B-B14F-4D97-AF65-F5344CB8AC3E}">
        <p14:creationId xmlns:p14="http://schemas.microsoft.com/office/powerpoint/2010/main" val="2258074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F03FB-A051-B56D-EB77-904920CD072E}"/>
              </a:ext>
            </a:extLst>
          </p:cNvPr>
          <p:cNvSpPr>
            <a:spLocks noGrp="1"/>
          </p:cNvSpPr>
          <p:nvPr>
            <p:ph type="title"/>
          </p:nvPr>
        </p:nvSpPr>
        <p:spPr/>
        <p:txBody>
          <a:bodyPr/>
          <a:lstStyle/>
          <a:p>
            <a:r>
              <a:rPr lang="en-US" dirty="0"/>
              <a:t>SmartUp Foundations Course – Profitability </a:t>
            </a:r>
          </a:p>
        </p:txBody>
      </p:sp>
      <p:sp>
        <p:nvSpPr>
          <p:cNvPr id="3" name="Text Placeholder 2">
            <a:extLst>
              <a:ext uri="{FF2B5EF4-FFF2-40B4-BE49-F238E27FC236}">
                <a16:creationId xmlns:a16="http://schemas.microsoft.com/office/drawing/2014/main" id="{56858A1D-68D4-A1CA-2AE4-ACB1EB096981}"/>
              </a:ext>
            </a:extLst>
          </p:cNvPr>
          <p:cNvSpPr>
            <a:spLocks noGrp="1"/>
          </p:cNvSpPr>
          <p:nvPr>
            <p:ph type="body" idx="1"/>
          </p:nvPr>
        </p:nvSpPr>
        <p:spPr>
          <a:xfrm>
            <a:off x="944077" y="1840493"/>
            <a:ext cx="10303847" cy="4308872"/>
          </a:xfrm>
        </p:spPr>
        <p:txBody>
          <a:bodyPr/>
          <a:lstStyle/>
          <a:p>
            <a:pPr rtl="0"/>
            <a:r>
              <a:rPr lang="en-US" dirty="0">
                <a:effectLst/>
                <a:ea typeface="Calibri" panose="020F0502020204030204" pitchFamily="34" charset="0"/>
              </a:rPr>
              <a:t>How to build a profitable company - Almost any decision has direct impact on profitability </a:t>
            </a:r>
          </a:p>
          <a:p>
            <a:pPr rtl="0"/>
            <a:r>
              <a:rPr lang="en-US" dirty="0">
                <a:ea typeface="Calibri" panose="020F0502020204030204" pitchFamily="34" charset="0"/>
              </a:rPr>
              <a:t>Terra Incognita – Life is hard.  Spend less than you make  </a:t>
            </a:r>
          </a:p>
          <a:p>
            <a:pPr rtl="0"/>
            <a:r>
              <a:rPr lang="en-US" dirty="0">
                <a:ea typeface="Calibri" panose="020F0502020204030204" pitchFamily="34" charset="0"/>
              </a:rPr>
              <a:t>The order of activities have a great impact on profitability </a:t>
            </a:r>
            <a:endParaRPr lang="he-IL" dirty="0">
              <a:ea typeface="Calibri" panose="020F0502020204030204" pitchFamily="34" charset="0"/>
            </a:endParaRPr>
          </a:p>
          <a:p>
            <a:pPr rtl="0"/>
            <a:r>
              <a:rPr lang="en-US" dirty="0">
                <a:ea typeface="Calibri" panose="020F0502020204030204" pitchFamily="34" charset="0"/>
              </a:rPr>
              <a:t>Branding First </a:t>
            </a:r>
          </a:p>
          <a:p>
            <a:pPr rtl="0"/>
            <a:r>
              <a:rPr lang="en-US" dirty="0">
                <a:ea typeface="Calibri" panose="020F0502020204030204" pitchFamily="34" charset="0"/>
              </a:rPr>
              <a:t>The size of the team – the biggest weight on profitability </a:t>
            </a:r>
          </a:p>
          <a:p>
            <a:pPr rtl="0"/>
            <a:r>
              <a:rPr lang="en-US" dirty="0">
                <a:ea typeface="Calibri" panose="020F0502020204030204" pitchFamily="34" charset="0"/>
              </a:rPr>
              <a:t>Measure Sales per employee </a:t>
            </a:r>
          </a:p>
          <a:p>
            <a:pPr rtl="0"/>
            <a:r>
              <a:rPr lang="en-US" dirty="0">
                <a:ea typeface="Calibri" panose="020F0502020204030204" pitchFamily="34" charset="0"/>
              </a:rPr>
              <a:t>Continuous incremental improvements </a:t>
            </a:r>
          </a:p>
          <a:p>
            <a:pPr rtl="0"/>
            <a:r>
              <a:rPr lang="en-US" dirty="0">
                <a:effectLst/>
                <a:ea typeface="Calibri" panose="020F0502020204030204" pitchFamily="34" charset="0"/>
              </a:rPr>
              <a:t>Intro to business models </a:t>
            </a:r>
          </a:p>
          <a:p>
            <a:endParaRPr lang="en-US" dirty="0"/>
          </a:p>
        </p:txBody>
      </p:sp>
      <p:sp>
        <p:nvSpPr>
          <p:cNvPr id="4" name="Footer Placeholder 3">
            <a:extLst>
              <a:ext uri="{FF2B5EF4-FFF2-40B4-BE49-F238E27FC236}">
                <a16:creationId xmlns:a16="http://schemas.microsoft.com/office/drawing/2014/main" id="{A2FC3A0C-7363-A28D-7A91-391017BC0157}"/>
              </a:ext>
            </a:extLst>
          </p:cNvPr>
          <p:cNvSpPr>
            <a:spLocks noGrp="1"/>
          </p:cNvSpPr>
          <p:nvPr>
            <p:ph type="ftr" sz="quarter" idx="11"/>
          </p:nvPr>
        </p:nvSpPr>
        <p:spPr/>
        <p:txBody>
          <a:body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Tree>
    <p:extLst>
      <p:ext uri="{BB962C8B-B14F-4D97-AF65-F5344CB8AC3E}">
        <p14:creationId xmlns:p14="http://schemas.microsoft.com/office/powerpoint/2010/main" val="419353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F03FB-A051-B56D-EB77-904920CD072E}"/>
              </a:ext>
            </a:extLst>
          </p:cNvPr>
          <p:cNvSpPr>
            <a:spLocks noGrp="1"/>
          </p:cNvSpPr>
          <p:nvPr>
            <p:ph type="title"/>
          </p:nvPr>
        </p:nvSpPr>
        <p:spPr>
          <a:xfrm>
            <a:off x="944076" y="898221"/>
            <a:ext cx="11027414" cy="1147750"/>
          </a:xfrm>
        </p:spPr>
        <p:txBody>
          <a:bodyPr/>
          <a:lstStyle/>
          <a:p>
            <a:r>
              <a:rPr lang="en-US" dirty="0"/>
              <a:t>SmartUp Foundations Course – First movers Advantage </a:t>
            </a:r>
          </a:p>
        </p:txBody>
      </p:sp>
      <p:sp>
        <p:nvSpPr>
          <p:cNvPr id="3" name="Text Placeholder 2">
            <a:extLst>
              <a:ext uri="{FF2B5EF4-FFF2-40B4-BE49-F238E27FC236}">
                <a16:creationId xmlns:a16="http://schemas.microsoft.com/office/drawing/2014/main" id="{56858A1D-68D4-A1CA-2AE4-ACB1EB096981}"/>
              </a:ext>
            </a:extLst>
          </p:cNvPr>
          <p:cNvSpPr>
            <a:spLocks noGrp="1"/>
          </p:cNvSpPr>
          <p:nvPr>
            <p:ph type="body" idx="1"/>
          </p:nvPr>
        </p:nvSpPr>
        <p:spPr>
          <a:xfrm>
            <a:off x="944077" y="1840493"/>
            <a:ext cx="10303847" cy="3447098"/>
          </a:xfrm>
        </p:spPr>
        <p:txBody>
          <a:bodyPr/>
          <a:lstStyle/>
          <a:p>
            <a:r>
              <a:rPr lang="en-US" dirty="0"/>
              <a:t>What is innovation?</a:t>
            </a:r>
          </a:p>
          <a:p>
            <a:r>
              <a:rPr lang="en-US" dirty="0"/>
              <a:t>Do you need to be first? </a:t>
            </a:r>
          </a:p>
          <a:p>
            <a:r>
              <a:rPr lang="en-US" dirty="0"/>
              <a:t>“The Innovator’s Dilemma” – Clayton Christensen  </a:t>
            </a:r>
          </a:p>
          <a:p>
            <a:r>
              <a:rPr lang="en-US" dirty="0"/>
              <a:t>Sustaining Innovation vs. Disruptive Innovation </a:t>
            </a:r>
          </a:p>
          <a:p>
            <a:r>
              <a:rPr lang="en-US" dirty="0"/>
              <a:t>Advantages and disadvantages of being first </a:t>
            </a:r>
          </a:p>
          <a:p>
            <a:r>
              <a:rPr lang="en-US" dirty="0"/>
              <a:t>Disruptive innovations or Incremental innovations </a:t>
            </a:r>
          </a:p>
          <a:p>
            <a:r>
              <a:rPr lang="en-US" dirty="0"/>
              <a:t>The concept of Enablers </a:t>
            </a:r>
            <a:endParaRPr lang="he-IL" dirty="0"/>
          </a:p>
          <a:p>
            <a:r>
              <a:rPr lang="en-US" dirty="0"/>
              <a:t>Business model innovations – Ealy Netflix, </a:t>
            </a:r>
            <a:r>
              <a:rPr lang="en-US" dirty="0" err="1"/>
              <a:t>Pango</a:t>
            </a:r>
            <a:r>
              <a:rPr lang="en-US" dirty="0"/>
              <a:t>, </a:t>
            </a:r>
            <a:r>
              <a:rPr lang="en-US" dirty="0" err="1"/>
              <a:t>Wolt</a:t>
            </a:r>
            <a:r>
              <a:rPr lang="en-US" dirty="0"/>
              <a:t>, </a:t>
            </a:r>
          </a:p>
        </p:txBody>
      </p:sp>
      <p:sp>
        <p:nvSpPr>
          <p:cNvPr id="4" name="Footer Placeholder 3">
            <a:extLst>
              <a:ext uri="{FF2B5EF4-FFF2-40B4-BE49-F238E27FC236}">
                <a16:creationId xmlns:a16="http://schemas.microsoft.com/office/drawing/2014/main" id="{A2FC3A0C-7363-A28D-7A91-391017BC0157}"/>
              </a:ext>
            </a:extLst>
          </p:cNvPr>
          <p:cNvSpPr>
            <a:spLocks noGrp="1"/>
          </p:cNvSpPr>
          <p:nvPr>
            <p:ph type="ftr" sz="quarter" idx="11"/>
          </p:nvPr>
        </p:nvSpPr>
        <p:spPr/>
        <p:txBody>
          <a:body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Tree>
    <p:extLst>
      <p:ext uri="{BB962C8B-B14F-4D97-AF65-F5344CB8AC3E}">
        <p14:creationId xmlns:p14="http://schemas.microsoft.com/office/powerpoint/2010/main" val="29516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F03FB-A051-B56D-EB77-904920CD072E}"/>
              </a:ext>
            </a:extLst>
          </p:cNvPr>
          <p:cNvSpPr>
            <a:spLocks noGrp="1"/>
          </p:cNvSpPr>
          <p:nvPr>
            <p:ph type="title"/>
          </p:nvPr>
        </p:nvSpPr>
        <p:spPr/>
        <p:txBody>
          <a:bodyPr/>
          <a:lstStyle/>
          <a:p>
            <a:r>
              <a:rPr lang="en-US" dirty="0"/>
              <a:t>SmartUp Foundations Course – Market size </a:t>
            </a:r>
          </a:p>
        </p:txBody>
      </p:sp>
      <p:sp>
        <p:nvSpPr>
          <p:cNvPr id="3" name="Text Placeholder 2">
            <a:extLst>
              <a:ext uri="{FF2B5EF4-FFF2-40B4-BE49-F238E27FC236}">
                <a16:creationId xmlns:a16="http://schemas.microsoft.com/office/drawing/2014/main" id="{56858A1D-68D4-A1CA-2AE4-ACB1EB096981}"/>
              </a:ext>
            </a:extLst>
          </p:cNvPr>
          <p:cNvSpPr>
            <a:spLocks noGrp="1"/>
          </p:cNvSpPr>
          <p:nvPr>
            <p:ph type="body" idx="1"/>
          </p:nvPr>
        </p:nvSpPr>
        <p:spPr>
          <a:xfrm>
            <a:off x="944077" y="1840493"/>
            <a:ext cx="10303847" cy="4124206"/>
          </a:xfrm>
        </p:spPr>
        <p:txBody>
          <a:bodyPr/>
          <a:lstStyle/>
          <a:p>
            <a:r>
              <a:rPr lang="en-US" dirty="0"/>
              <a:t>Do you need a very big market? </a:t>
            </a:r>
          </a:p>
          <a:p>
            <a:r>
              <a:rPr lang="en-US" dirty="0"/>
              <a:t>Exit vs. Profitability and its impact on market size selection</a:t>
            </a:r>
          </a:p>
          <a:p>
            <a:r>
              <a:rPr lang="en-US" dirty="0"/>
              <a:t>Big markets are not uniform – The archipelago concept </a:t>
            </a:r>
          </a:p>
          <a:p>
            <a:r>
              <a:rPr lang="en-US" dirty="0"/>
              <a:t>Who are your customers? </a:t>
            </a:r>
          </a:p>
          <a:p>
            <a:pPr marL="897392" lvl="2"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Can you name them? </a:t>
            </a:r>
          </a:p>
          <a:p>
            <a:pPr marL="897392" lvl="2"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Do you know how to contact them? </a:t>
            </a:r>
          </a:p>
          <a:p>
            <a:pPr marL="897392" lvl="2"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What do you know about them? </a:t>
            </a:r>
          </a:p>
          <a:p>
            <a:r>
              <a:rPr lang="en-US" dirty="0"/>
              <a:t>Find your beachhead – Branding First </a:t>
            </a:r>
          </a:p>
          <a:p>
            <a:r>
              <a:rPr lang="en-US" dirty="0"/>
              <a:t>Terra Incognita </a:t>
            </a:r>
          </a:p>
          <a:p>
            <a:endParaRPr lang="en-US" dirty="0"/>
          </a:p>
        </p:txBody>
      </p:sp>
      <p:sp>
        <p:nvSpPr>
          <p:cNvPr id="4" name="Footer Placeholder 3">
            <a:extLst>
              <a:ext uri="{FF2B5EF4-FFF2-40B4-BE49-F238E27FC236}">
                <a16:creationId xmlns:a16="http://schemas.microsoft.com/office/drawing/2014/main" id="{A2FC3A0C-7363-A28D-7A91-391017BC0157}"/>
              </a:ext>
            </a:extLst>
          </p:cNvPr>
          <p:cNvSpPr>
            <a:spLocks noGrp="1"/>
          </p:cNvSpPr>
          <p:nvPr>
            <p:ph type="ftr" sz="quarter" idx="11"/>
          </p:nvPr>
        </p:nvSpPr>
        <p:spPr/>
        <p:txBody>
          <a:body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Tree>
    <p:extLst>
      <p:ext uri="{BB962C8B-B14F-4D97-AF65-F5344CB8AC3E}">
        <p14:creationId xmlns:p14="http://schemas.microsoft.com/office/powerpoint/2010/main" val="165828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F03FB-A051-B56D-EB77-904920CD072E}"/>
              </a:ext>
            </a:extLst>
          </p:cNvPr>
          <p:cNvSpPr>
            <a:spLocks noGrp="1"/>
          </p:cNvSpPr>
          <p:nvPr>
            <p:ph type="title"/>
          </p:nvPr>
        </p:nvSpPr>
        <p:spPr/>
        <p:txBody>
          <a:bodyPr/>
          <a:lstStyle/>
          <a:p>
            <a:r>
              <a:rPr lang="en-US" dirty="0"/>
              <a:t>SmartUp Foundations Course – Branding First </a:t>
            </a:r>
          </a:p>
        </p:txBody>
      </p:sp>
      <p:sp>
        <p:nvSpPr>
          <p:cNvPr id="3" name="Text Placeholder 2">
            <a:extLst>
              <a:ext uri="{FF2B5EF4-FFF2-40B4-BE49-F238E27FC236}">
                <a16:creationId xmlns:a16="http://schemas.microsoft.com/office/drawing/2014/main" id="{56858A1D-68D4-A1CA-2AE4-ACB1EB096981}"/>
              </a:ext>
            </a:extLst>
          </p:cNvPr>
          <p:cNvSpPr>
            <a:spLocks noGrp="1"/>
          </p:cNvSpPr>
          <p:nvPr>
            <p:ph type="body" idx="1"/>
          </p:nvPr>
        </p:nvSpPr>
        <p:spPr>
          <a:xfrm>
            <a:off x="944077" y="1840493"/>
            <a:ext cx="10303847" cy="4555093"/>
          </a:xfrm>
        </p:spPr>
        <p:txBody>
          <a:bodyPr/>
          <a:lstStyle/>
          <a:p>
            <a:r>
              <a:rPr lang="en-US" dirty="0"/>
              <a:t>Branding vs. Marketing </a:t>
            </a:r>
          </a:p>
          <a:p>
            <a:r>
              <a:rPr lang="en-US" dirty="0"/>
              <a:t>Examples of branding </a:t>
            </a:r>
          </a:p>
          <a:p>
            <a:r>
              <a:rPr lang="en-US" dirty="0"/>
              <a:t>What do you do first – build your product or try to sell it? </a:t>
            </a:r>
          </a:p>
          <a:p>
            <a:r>
              <a:rPr lang="en-US" dirty="0"/>
              <a:t>The cost of building a brand </a:t>
            </a:r>
          </a:p>
          <a:p>
            <a:r>
              <a:rPr lang="en-US" dirty="0"/>
              <a:t>Is “Viral” a reliable option? </a:t>
            </a:r>
          </a:p>
          <a:p>
            <a:r>
              <a:rPr lang="en-US" dirty="0"/>
              <a:t>How to create a brand without having a product </a:t>
            </a:r>
          </a:p>
          <a:p>
            <a:pPr marL="897392" lvl="2"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Long Tail SEO</a:t>
            </a:r>
          </a:p>
          <a:p>
            <a:pPr marL="897392" lvl="2"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Industry analyst </a:t>
            </a:r>
          </a:p>
          <a:p>
            <a:pPr marL="897392" lvl="2"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Free tools </a:t>
            </a:r>
          </a:p>
          <a:p>
            <a:pPr rtl="0"/>
            <a:r>
              <a:rPr lang="en-US" dirty="0"/>
              <a:t>A brand has a high value, independent of the product </a:t>
            </a:r>
          </a:p>
          <a:p>
            <a:endParaRPr lang="en-US" dirty="0"/>
          </a:p>
        </p:txBody>
      </p:sp>
      <p:sp>
        <p:nvSpPr>
          <p:cNvPr id="4" name="Footer Placeholder 3">
            <a:extLst>
              <a:ext uri="{FF2B5EF4-FFF2-40B4-BE49-F238E27FC236}">
                <a16:creationId xmlns:a16="http://schemas.microsoft.com/office/drawing/2014/main" id="{A2FC3A0C-7363-A28D-7A91-391017BC0157}"/>
              </a:ext>
            </a:extLst>
          </p:cNvPr>
          <p:cNvSpPr>
            <a:spLocks noGrp="1"/>
          </p:cNvSpPr>
          <p:nvPr>
            <p:ph type="ftr" sz="quarter" idx="11"/>
          </p:nvPr>
        </p:nvSpPr>
        <p:spPr/>
        <p:txBody>
          <a:body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Tree>
    <p:extLst>
      <p:ext uri="{BB962C8B-B14F-4D97-AF65-F5344CB8AC3E}">
        <p14:creationId xmlns:p14="http://schemas.microsoft.com/office/powerpoint/2010/main" val="155673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777D3-B393-45A6-9CEC-722F08535AC0}"/>
              </a:ext>
            </a:extLst>
          </p:cNvPr>
          <p:cNvSpPr>
            <a:spLocks noGrp="1"/>
          </p:cNvSpPr>
          <p:nvPr>
            <p:ph type="title"/>
          </p:nvPr>
        </p:nvSpPr>
        <p:spPr/>
        <p:txBody>
          <a:bodyPr/>
          <a:lstStyle/>
          <a:p>
            <a:r>
              <a:rPr lang="en-US" dirty="0"/>
              <a:t>SmartUp Foundations Course – Business Model</a:t>
            </a:r>
          </a:p>
        </p:txBody>
      </p:sp>
      <p:sp>
        <p:nvSpPr>
          <p:cNvPr id="3" name="Text Placeholder 2">
            <a:extLst>
              <a:ext uri="{FF2B5EF4-FFF2-40B4-BE49-F238E27FC236}">
                <a16:creationId xmlns:a16="http://schemas.microsoft.com/office/drawing/2014/main" id="{42DBB252-7A03-4DFD-A04F-9C6CF2A3D0F6}"/>
              </a:ext>
            </a:extLst>
          </p:cNvPr>
          <p:cNvSpPr>
            <a:spLocks noGrp="1"/>
          </p:cNvSpPr>
          <p:nvPr>
            <p:ph type="body" idx="1"/>
          </p:nvPr>
        </p:nvSpPr>
        <p:spPr>
          <a:xfrm>
            <a:off x="944078" y="1840493"/>
            <a:ext cx="3314158" cy="2585323"/>
          </a:xfrm>
        </p:spPr>
        <p:txBody>
          <a:bodyPr/>
          <a:lstStyle/>
          <a:p>
            <a:pPr marL="0" indent="0">
              <a:buNone/>
            </a:pPr>
            <a:r>
              <a:rPr lang="en-US" dirty="0"/>
              <a:t>What is a business model?</a:t>
            </a:r>
          </a:p>
          <a:p>
            <a:endParaRPr lang="en-US" dirty="0"/>
          </a:p>
          <a:p>
            <a:pPr marL="0" indent="0">
              <a:buNone/>
            </a:pPr>
            <a:r>
              <a:rPr lang="en-US" dirty="0"/>
              <a:t>The business model Canvas </a:t>
            </a:r>
          </a:p>
          <a:p>
            <a:endParaRPr lang="en-US" dirty="0"/>
          </a:p>
        </p:txBody>
      </p:sp>
      <p:sp>
        <p:nvSpPr>
          <p:cNvPr id="4" name="Footer Placeholder 3">
            <a:extLst>
              <a:ext uri="{FF2B5EF4-FFF2-40B4-BE49-F238E27FC236}">
                <a16:creationId xmlns:a16="http://schemas.microsoft.com/office/drawing/2014/main" id="{452641DE-4766-4203-9A4F-EDA8E476FD9A}"/>
              </a:ext>
            </a:extLst>
          </p:cNvPr>
          <p:cNvSpPr>
            <a:spLocks noGrp="1"/>
          </p:cNvSpPr>
          <p:nvPr>
            <p:ph type="ftr" sz="quarter" idx="11"/>
          </p:nvPr>
        </p:nvSpPr>
        <p:spPr/>
        <p:txBody>
          <a:body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pic>
        <p:nvPicPr>
          <p:cNvPr id="5" name="Picture 4">
            <a:extLst>
              <a:ext uri="{FF2B5EF4-FFF2-40B4-BE49-F238E27FC236}">
                <a16:creationId xmlns:a16="http://schemas.microsoft.com/office/drawing/2014/main" id="{6743DBEE-156A-4D07-93EC-BF3CD1B41CCC}"/>
              </a:ext>
            </a:extLst>
          </p:cNvPr>
          <p:cNvPicPr>
            <a:picLocks noChangeAspect="1"/>
          </p:cNvPicPr>
          <p:nvPr/>
        </p:nvPicPr>
        <p:blipFill>
          <a:blip r:embed="rId3"/>
          <a:stretch>
            <a:fillRect/>
          </a:stretch>
        </p:blipFill>
        <p:spPr>
          <a:xfrm>
            <a:off x="4429260" y="1840493"/>
            <a:ext cx="7646200" cy="4949332"/>
          </a:xfrm>
          <a:prstGeom prst="rect">
            <a:avLst/>
          </a:prstGeom>
        </p:spPr>
      </p:pic>
    </p:spTree>
    <p:extLst>
      <p:ext uri="{BB962C8B-B14F-4D97-AF65-F5344CB8AC3E}">
        <p14:creationId xmlns:p14="http://schemas.microsoft.com/office/powerpoint/2010/main" val="374706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F03FB-A051-B56D-EB77-904920CD072E}"/>
              </a:ext>
            </a:extLst>
          </p:cNvPr>
          <p:cNvSpPr>
            <a:spLocks noGrp="1"/>
          </p:cNvSpPr>
          <p:nvPr>
            <p:ph type="title"/>
          </p:nvPr>
        </p:nvSpPr>
        <p:spPr/>
        <p:txBody>
          <a:bodyPr/>
          <a:lstStyle/>
          <a:p>
            <a:r>
              <a:rPr lang="en-US" dirty="0"/>
              <a:t>SmartUp Foundations Course – Business Model</a:t>
            </a:r>
          </a:p>
        </p:txBody>
      </p:sp>
      <p:sp>
        <p:nvSpPr>
          <p:cNvPr id="3" name="Text Placeholder 2">
            <a:extLst>
              <a:ext uri="{FF2B5EF4-FFF2-40B4-BE49-F238E27FC236}">
                <a16:creationId xmlns:a16="http://schemas.microsoft.com/office/drawing/2014/main" id="{56858A1D-68D4-A1CA-2AE4-ACB1EB096981}"/>
              </a:ext>
            </a:extLst>
          </p:cNvPr>
          <p:cNvSpPr>
            <a:spLocks noGrp="1"/>
          </p:cNvSpPr>
          <p:nvPr>
            <p:ph type="body" idx="1"/>
          </p:nvPr>
        </p:nvSpPr>
        <p:spPr>
          <a:xfrm>
            <a:off x="944077" y="1840493"/>
            <a:ext cx="10303847" cy="4308872"/>
          </a:xfrm>
        </p:spPr>
        <p:txBody>
          <a:bodyPr/>
          <a:lstStyle/>
          <a:p>
            <a:r>
              <a:rPr lang="en-US" dirty="0"/>
              <a:t>Where is the value? technology, patents, products, customers, infrastructure, services, …. </a:t>
            </a:r>
          </a:p>
          <a:p>
            <a:r>
              <a:rPr lang="en-US" dirty="0"/>
              <a:t>The concept of “The complete product” </a:t>
            </a:r>
          </a:p>
          <a:p>
            <a:r>
              <a:rPr lang="en-US" dirty="0"/>
              <a:t>Customers First </a:t>
            </a:r>
          </a:p>
          <a:p>
            <a:r>
              <a:rPr lang="en-US" dirty="0"/>
              <a:t>Customer satisfaction vs. Customer delight </a:t>
            </a:r>
          </a:p>
          <a:p>
            <a:r>
              <a:rPr lang="en-US" dirty="0"/>
              <a:t>Direct sales model vs. eCommerce</a:t>
            </a:r>
          </a:p>
          <a:p>
            <a:r>
              <a:rPr lang="en-US" dirty="0"/>
              <a:t>Consultative sales </a:t>
            </a:r>
          </a:p>
          <a:p>
            <a:r>
              <a:rPr lang="en-US" dirty="0"/>
              <a:t>Owning the customer </a:t>
            </a:r>
          </a:p>
          <a:p>
            <a:r>
              <a:rPr lang="en-US" dirty="0"/>
              <a:t>Distribution channels, resellers, international sales </a:t>
            </a:r>
          </a:p>
          <a:p>
            <a:r>
              <a:rPr lang="en-US" dirty="0"/>
              <a:t>How to increase subscription renewals </a:t>
            </a:r>
          </a:p>
        </p:txBody>
      </p:sp>
      <p:sp>
        <p:nvSpPr>
          <p:cNvPr id="4" name="Footer Placeholder 3">
            <a:extLst>
              <a:ext uri="{FF2B5EF4-FFF2-40B4-BE49-F238E27FC236}">
                <a16:creationId xmlns:a16="http://schemas.microsoft.com/office/drawing/2014/main" id="{A2FC3A0C-7363-A28D-7A91-391017BC0157}"/>
              </a:ext>
            </a:extLst>
          </p:cNvPr>
          <p:cNvSpPr>
            <a:spLocks noGrp="1"/>
          </p:cNvSpPr>
          <p:nvPr>
            <p:ph type="ftr" sz="quarter" idx="11"/>
          </p:nvPr>
        </p:nvSpPr>
        <p:spPr/>
        <p:txBody>
          <a:body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Tree>
    <p:extLst>
      <p:ext uri="{BB962C8B-B14F-4D97-AF65-F5344CB8AC3E}">
        <p14:creationId xmlns:p14="http://schemas.microsoft.com/office/powerpoint/2010/main" val="147339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F03FB-A051-B56D-EB77-904920CD072E}"/>
              </a:ext>
            </a:extLst>
          </p:cNvPr>
          <p:cNvSpPr>
            <a:spLocks noGrp="1"/>
          </p:cNvSpPr>
          <p:nvPr>
            <p:ph type="title"/>
          </p:nvPr>
        </p:nvSpPr>
        <p:spPr>
          <a:xfrm>
            <a:off x="944798" y="888061"/>
            <a:ext cx="9906082" cy="1147750"/>
          </a:xfrm>
        </p:spPr>
        <p:txBody>
          <a:bodyPr/>
          <a:lstStyle/>
          <a:p>
            <a:r>
              <a:rPr lang="en-US" dirty="0"/>
              <a:t>SmartUp Foundations Course – Yonatan’s Model </a:t>
            </a:r>
          </a:p>
        </p:txBody>
      </p:sp>
      <p:sp>
        <p:nvSpPr>
          <p:cNvPr id="3" name="Text Placeholder 2">
            <a:extLst>
              <a:ext uri="{FF2B5EF4-FFF2-40B4-BE49-F238E27FC236}">
                <a16:creationId xmlns:a16="http://schemas.microsoft.com/office/drawing/2014/main" id="{56858A1D-68D4-A1CA-2AE4-ACB1EB096981}"/>
              </a:ext>
            </a:extLst>
          </p:cNvPr>
          <p:cNvSpPr>
            <a:spLocks noGrp="1"/>
          </p:cNvSpPr>
          <p:nvPr>
            <p:ph type="body" idx="1"/>
          </p:nvPr>
        </p:nvSpPr>
        <p:spPr>
          <a:xfrm>
            <a:off x="944077" y="1840493"/>
            <a:ext cx="10872003" cy="4985980"/>
          </a:xfrm>
        </p:spPr>
        <p:txBody>
          <a:bodyPr/>
          <a:lstStyle/>
          <a:p>
            <a:r>
              <a:rPr lang="en-US" dirty="0"/>
              <a:t>Yonatan’s computational financial model – a tool to evaluate different options </a:t>
            </a:r>
          </a:p>
          <a:p>
            <a:r>
              <a:rPr lang="en-US" dirty="0"/>
              <a:t>Two dimensions – Time (months) and Money (Sales &amp; Expenses) </a:t>
            </a:r>
          </a:p>
          <a:p>
            <a:r>
              <a:rPr lang="en-US" dirty="0"/>
              <a:t>Convert every element of the business model to money placed on the timeline – use parameters for stress testing </a:t>
            </a:r>
          </a:p>
          <a:p>
            <a:r>
              <a:rPr lang="en-US" dirty="0"/>
              <a:t>Compute 3 outcomes </a:t>
            </a:r>
          </a:p>
          <a:p>
            <a:pPr marL="1174638" lvl="3" indent="-342900">
              <a:buFont typeface="+mj-lt"/>
              <a:buAutoNum type="arabicPeriod"/>
            </a:pPr>
            <a:r>
              <a:rPr lang="en-US" sz="2400" dirty="0">
                <a:latin typeface="Arial" panose="020B0604020202020204" pitchFamily="34" charset="0"/>
                <a:cs typeface="Arial" panose="020B0604020202020204" pitchFamily="34" charset="0"/>
              </a:rPr>
              <a:t>Total investment needed to reach profitability </a:t>
            </a:r>
          </a:p>
          <a:p>
            <a:pPr marL="1174638" lvl="3" indent="-342900">
              <a:buFont typeface="+mj-lt"/>
              <a:buAutoNum type="arabicPeriod"/>
            </a:pPr>
            <a:r>
              <a:rPr lang="en-US" sz="2400" dirty="0">
                <a:latin typeface="Arial" panose="020B0604020202020204" pitchFamily="34" charset="0"/>
                <a:cs typeface="Arial" panose="020B0604020202020204" pitchFamily="34" charset="0"/>
              </a:rPr>
              <a:t>Number of months to profitability </a:t>
            </a:r>
          </a:p>
          <a:p>
            <a:pPr marL="1174638" lvl="3" indent="-342900">
              <a:buFont typeface="+mj-lt"/>
              <a:buAutoNum type="arabicPeriod"/>
            </a:pPr>
            <a:r>
              <a:rPr lang="en-US" sz="2400" dirty="0">
                <a:latin typeface="Arial" panose="020B0604020202020204" pitchFamily="34" charset="0"/>
                <a:cs typeface="Arial" panose="020B0604020202020204" pitchFamily="34" charset="0"/>
              </a:rPr>
              <a:t>Investment payback period </a:t>
            </a:r>
          </a:p>
          <a:p>
            <a:r>
              <a:rPr lang="en-US" dirty="0"/>
              <a:t>Startup financial model compared to real estate financial model</a:t>
            </a:r>
          </a:p>
          <a:p>
            <a:r>
              <a:rPr lang="en-US" dirty="0"/>
              <a:t>Sales per employee, stress tests, </a:t>
            </a:r>
          </a:p>
          <a:p>
            <a:endParaRPr lang="en-US" dirty="0"/>
          </a:p>
        </p:txBody>
      </p:sp>
      <p:sp>
        <p:nvSpPr>
          <p:cNvPr id="4" name="Footer Placeholder 3">
            <a:extLst>
              <a:ext uri="{FF2B5EF4-FFF2-40B4-BE49-F238E27FC236}">
                <a16:creationId xmlns:a16="http://schemas.microsoft.com/office/drawing/2014/main" id="{A2FC3A0C-7363-A28D-7A91-391017BC0157}"/>
              </a:ext>
            </a:extLst>
          </p:cNvPr>
          <p:cNvSpPr>
            <a:spLocks noGrp="1"/>
          </p:cNvSpPr>
          <p:nvPr>
            <p:ph type="ftr" sz="quarter" idx="11"/>
          </p:nvPr>
        </p:nvSpPr>
        <p:spPr/>
        <p:txBody>
          <a:body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Tree>
    <p:extLst>
      <p:ext uri="{BB962C8B-B14F-4D97-AF65-F5344CB8AC3E}">
        <p14:creationId xmlns:p14="http://schemas.microsoft.com/office/powerpoint/2010/main" val="354736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EEC435A-5F4B-401D-92E9-5EFA3AF401CD}"/>
              </a:ext>
            </a:extLst>
          </p:cNvPr>
          <p:cNvGrpSpPr/>
          <p:nvPr/>
        </p:nvGrpSpPr>
        <p:grpSpPr>
          <a:xfrm>
            <a:off x="952510" y="2292970"/>
            <a:ext cx="1866019" cy="3261195"/>
            <a:chOff x="1570053" y="3781277"/>
            <a:chExt cx="3077204" cy="5377953"/>
          </a:xfrm>
        </p:grpSpPr>
        <p:sp>
          <p:nvSpPr>
            <p:cNvPr id="9" name="object 9"/>
            <p:cNvSpPr txBox="1"/>
            <p:nvPr/>
          </p:nvSpPr>
          <p:spPr>
            <a:xfrm>
              <a:off x="1696295" y="7720617"/>
              <a:ext cx="2528564" cy="1438613"/>
            </a:xfrm>
            <a:prstGeom prst="rect">
              <a:avLst/>
            </a:prstGeom>
          </p:spPr>
          <p:txBody>
            <a:bodyPr vert="horz" wrap="square" lIns="0" tIns="56219" rIns="0" bIns="0" rtlCol="0">
              <a:spAutoFit/>
            </a:bodyPr>
            <a:lstStyle/>
            <a:p>
              <a:pPr marL="0" marR="0" lvl="0" indent="0" algn="ctr" defTabSz="914400" rtl="0" eaLnBrk="1" fontAlgn="auto" latinLnBrk="0" hangingPunct="1">
                <a:lnSpc>
                  <a:spcPct val="100000"/>
                </a:lnSpc>
                <a:spcBef>
                  <a:spcPts val="443"/>
                </a:spcBef>
                <a:spcAft>
                  <a:spcPts val="0"/>
                </a:spcAft>
                <a:buClrTx/>
                <a:buSzTx/>
                <a:buFontTx/>
                <a:buNone/>
                <a:tabLst/>
                <a:defRPr/>
              </a:pPr>
              <a:r>
                <a:rPr kumimoji="0" sz="1600" b="1" i="0" u="none" strike="noStrike" kern="1200" cap="none" spc="-6" normalizeH="0" baseline="0" noProof="0" dirty="0">
                  <a:ln>
                    <a:noFill/>
                  </a:ln>
                  <a:solidFill>
                    <a:srgbClr val="004B9B"/>
                  </a:solidFill>
                  <a:effectLst/>
                  <a:uLnTx/>
                  <a:uFillTx/>
                  <a:latin typeface="Arial" panose="020B0604020202020204" pitchFamily="34" charset="0"/>
                  <a:ea typeface="+mn-ea"/>
                  <a:cs typeface="Arial" panose="020B0604020202020204" pitchFamily="34" charset="0"/>
                </a:rPr>
                <a:t>Yonatan</a:t>
              </a:r>
              <a:r>
                <a:rPr kumimoji="0" sz="1600" b="1" i="0" u="none" strike="noStrike" kern="1200" cap="none" spc="-91" normalizeH="0" baseline="0" noProof="0" dirty="0">
                  <a:ln>
                    <a:noFill/>
                  </a:ln>
                  <a:solidFill>
                    <a:srgbClr val="004B9B"/>
                  </a:solidFill>
                  <a:effectLst/>
                  <a:uLnTx/>
                  <a:uFillTx/>
                  <a:latin typeface="Arial" panose="020B0604020202020204" pitchFamily="34" charset="0"/>
                  <a:ea typeface="+mn-ea"/>
                  <a:cs typeface="Arial" panose="020B0604020202020204" pitchFamily="34" charset="0"/>
                </a:rPr>
                <a:t> </a:t>
              </a:r>
              <a:r>
                <a:rPr kumimoji="0" sz="1600" b="1" i="0" u="none" strike="noStrike" kern="1200" cap="none" spc="-6" normalizeH="0" baseline="0" noProof="0" dirty="0">
                  <a:ln>
                    <a:noFill/>
                  </a:ln>
                  <a:solidFill>
                    <a:srgbClr val="004B9B"/>
                  </a:solidFill>
                  <a:effectLst/>
                  <a:uLnTx/>
                  <a:uFillTx/>
                  <a:latin typeface="Arial" panose="020B0604020202020204" pitchFamily="34" charset="0"/>
                  <a:ea typeface="+mn-ea"/>
                  <a:cs typeface="Arial" panose="020B0604020202020204" pitchFamily="34" charset="0"/>
                </a:rPr>
                <a:t>Stern</a:t>
              </a: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sz="1600" b="0" i="0" u="none" strike="noStrike" kern="1200" cap="none" spc="-6"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Founder</a:t>
              </a:r>
              <a:endParaRPr kumimoji="0" lang="en-US" sz="1600" b="0" i="0" u="none" strike="noStrike" kern="1200" cap="none" spc="-6"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600" b="0" i="0" u="none" strike="noStrike" kern="1200" cap="none" spc="-6"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And CEO</a:t>
              </a: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6" name="Picture 15">
              <a:extLst>
                <a:ext uri="{FF2B5EF4-FFF2-40B4-BE49-F238E27FC236}">
                  <a16:creationId xmlns:a16="http://schemas.microsoft.com/office/drawing/2014/main" id="{10E537C5-8E67-48C9-9B2A-649D9A56FB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302" t="3920" r="20696" b="4777"/>
            <a:stretch/>
          </p:blipFill>
          <p:spPr>
            <a:xfrm>
              <a:off x="1570053" y="3781277"/>
              <a:ext cx="3077204" cy="3745977"/>
            </a:xfrm>
            <a:prstGeom prst="round2DiagRect">
              <a:avLst>
                <a:gd name="adj1" fmla="val 34591"/>
                <a:gd name="adj2" fmla="val 0"/>
              </a:avLst>
            </a:prstGeom>
            <a:ln w="88900" cap="sq">
              <a:noFill/>
              <a:miter lim="800000"/>
            </a:ln>
            <a:effectLst>
              <a:outerShdw blurRad="254000" algn="tl" rotWithShape="0">
                <a:srgbClr val="000000">
                  <a:alpha val="43000"/>
                </a:srgbClr>
              </a:outerShdw>
            </a:effectLst>
          </p:spPr>
        </p:pic>
      </p:grpSp>
      <p:sp>
        <p:nvSpPr>
          <p:cNvPr id="3" name="object 3"/>
          <p:cNvSpPr txBox="1">
            <a:spLocks noGrp="1"/>
          </p:cNvSpPr>
          <p:nvPr>
            <p:ph type="title"/>
          </p:nvPr>
        </p:nvSpPr>
        <p:spPr>
          <a:xfrm>
            <a:off x="991938" y="795159"/>
            <a:ext cx="5746691" cy="583985"/>
          </a:xfrm>
          <a:prstGeom prst="rect">
            <a:avLst/>
          </a:prstGeom>
        </p:spPr>
        <p:txBody>
          <a:bodyPr vert="horz" wrap="square" lIns="0" tIns="10012" rIns="0" bIns="0" rtlCol="0">
            <a:spAutoFit/>
          </a:bodyPr>
          <a:lstStyle/>
          <a:p>
            <a:pPr marL="7701">
              <a:spcBef>
                <a:spcPts val="79"/>
              </a:spcBef>
            </a:pPr>
            <a:r>
              <a:rPr dirty="0"/>
              <a:t>The</a:t>
            </a:r>
            <a:r>
              <a:rPr spc="3" dirty="0"/>
              <a:t> </a:t>
            </a:r>
            <a:r>
              <a:rPr dirty="0"/>
              <a:t>SmartUp</a:t>
            </a:r>
            <a:r>
              <a:rPr spc="3" dirty="0"/>
              <a:t> </a:t>
            </a:r>
            <a:r>
              <a:rPr lang="en-US" spc="3" dirty="0"/>
              <a:t>Founding </a:t>
            </a:r>
            <a:r>
              <a:rPr spc="-576" dirty="0"/>
              <a:t>T</a:t>
            </a:r>
            <a:r>
              <a:rPr spc="-88" dirty="0"/>
              <a:t>e</a:t>
            </a:r>
            <a:r>
              <a:rPr spc="-12" dirty="0"/>
              <a:t>am</a:t>
            </a:r>
          </a:p>
        </p:txBody>
      </p:sp>
      <p:grpSp>
        <p:nvGrpSpPr>
          <p:cNvPr id="5" name="Group 4">
            <a:extLst>
              <a:ext uri="{FF2B5EF4-FFF2-40B4-BE49-F238E27FC236}">
                <a16:creationId xmlns:a16="http://schemas.microsoft.com/office/drawing/2014/main" id="{4FED434E-F38E-4C1A-BAED-80CCBCE077E8}"/>
              </a:ext>
            </a:extLst>
          </p:cNvPr>
          <p:cNvGrpSpPr/>
          <p:nvPr/>
        </p:nvGrpSpPr>
        <p:grpSpPr>
          <a:xfrm>
            <a:off x="3058224" y="2292970"/>
            <a:ext cx="1866019" cy="3222723"/>
            <a:chOff x="5042532" y="3781277"/>
            <a:chExt cx="3077204" cy="5314508"/>
          </a:xfrm>
        </p:grpSpPr>
        <p:sp>
          <p:nvSpPr>
            <p:cNvPr id="10" name="object 10"/>
            <p:cNvSpPr txBox="1"/>
            <p:nvPr/>
          </p:nvSpPr>
          <p:spPr>
            <a:xfrm>
              <a:off x="5316211" y="7720616"/>
              <a:ext cx="2114448" cy="1375169"/>
            </a:xfrm>
            <a:prstGeom prst="rect">
              <a:avLst/>
            </a:prstGeom>
          </p:spPr>
          <p:txBody>
            <a:bodyPr vert="horz" wrap="square" lIns="0" tIns="56219" rIns="0" bIns="0" rtlCol="0">
              <a:spAutoFit/>
            </a:bodyPr>
            <a:lstStyle/>
            <a:p>
              <a:pPr marL="0" marR="0" lvl="0" indent="0" algn="ctr" defTabSz="914400" rtl="0" eaLnBrk="1" fontAlgn="auto" latinLnBrk="0" hangingPunct="1">
                <a:lnSpc>
                  <a:spcPct val="100000"/>
                </a:lnSpc>
                <a:spcBef>
                  <a:spcPts val="443"/>
                </a:spcBef>
                <a:spcAft>
                  <a:spcPts val="0"/>
                </a:spcAft>
                <a:buClrTx/>
                <a:buSzTx/>
                <a:buFontTx/>
                <a:buNone/>
                <a:tabLst/>
                <a:defRPr/>
              </a:pPr>
              <a:r>
                <a:rPr kumimoji="0" sz="1600" b="1" i="0" u="none" strike="noStrike" kern="1200" cap="none" spc="0" normalizeH="0" baseline="0" noProof="0" dirty="0">
                  <a:ln>
                    <a:noFill/>
                  </a:ln>
                  <a:solidFill>
                    <a:srgbClr val="004B9B"/>
                  </a:solidFill>
                  <a:effectLst/>
                  <a:uLnTx/>
                  <a:uFillTx/>
                  <a:latin typeface="Comfortaa"/>
                  <a:ea typeface="+mn-ea"/>
                  <a:cs typeface="Comfortaa"/>
                </a:rPr>
                <a:t>Libby</a:t>
              </a:r>
              <a:r>
                <a:rPr kumimoji="0" sz="1600" b="1" i="0" u="none" strike="noStrike" kern="1200" cap="none" spc="-45" normalizeH="0" baseline="0" noProof="0" dirty="0">
                  <a:ln>
                    <a:noFill/>
                  </a:ln>
                  <a:solidFill>
                    <a:srgbClr val="004B9B"/>
                  </a:solidFill>
                  <a:effectLst/>
                  <a:uLnTx/>
                  <a:uFillTx/>
                  <a:latin typeface="Comfortaa"/>
                  <a:ea typeface="+mn-ea"/>
                  <a:cs typeface="Comfortaa"/>
                </a:rPr>
                <a:t> </a:t>
              </a:r>
              <a:r>
                <a:rPr kumimoji="0" sz="1600" b="1" i="0" u="none" strike="noStrike" kern="1200" cap="none" spc="-6" normalizeH="0" baseline="0" noProof="0" dirty="0">
                  <a:ln>
                    <a:noFill/>
                  </a:ln>
                  <a:solidFill>
                    <a:srgbClr val="004B9B"/>
                  </a:solidFill>
                  <a:effectLst/>
                  <a:uLnTx/>
                  <a:uFillTx/>
                  <a:latin typeface="Comfortaa"/>
                  <a:ea typeface="+mn-ea"/>
                  <a:cs typeface="Comfortaa"/>
                </a:rPr>
                <a:t>Molad</a:t>
              </a:r>
              <a:endParaRPr kumimoji="0" sz="1600" b="0" i="0" u="none" strike="noStrike" kern="1200" cap="none" spc="0" normalizeH="0" baseline="0" noProof="0" dirty="0">
                <a:ln>
                  <a:noFill/>
                </a:ln>
                <a:solidFill>
                  <a:prstClr val="black"/>
                </a:solidFill>
                <a:effectLst/>
                <a:uLnTx/>
                <a:uFillTx/>
                <a:latin typeface="Comfortaa Medium"/>
                <a:ea typeface="+mn-ea"/>
                <a:cs typeface="Comfortaa Medium"/>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600" b="0" i="0" u="none" strike="noStrike" kern="1200" cap="none" spc="-6"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Co-Founder and </a:t>
              </a:r>
              <a:r>
                <a:rPr kumimoji="0" sz="1600" b="0" i="0" u="none" strike="noStrike" kern="1200" cap="none" spc="-6"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COO</a:t>
              </a:r>
            </a:p>
          </p:txBody>
        </p:sp>
        <p:pic>
          <p:nvPicPr>
            <p:cNvPr id="17" name="Picture 16">
              <a:extLst>
                <a:ext uri="{FF2B5EF4-FFF2-40B4-BE49-F238E27FC236}">
                  <a16:creationId xmlns:a16="http://schemas.microsoft.com/office/drawing/2014/main" id="{1EE3ADEB-57BC-41B8-997B-BAD0F8B71D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665" t="4987" r="28845" b="33390"/>
            <a:stretch/>
          </p:blipFill>
          <p:spPr>
            <a:xfrm>
              <a:off x="5042532" y="3781277"/>
              <a:ext cx="3077204" cy="3745977"/>
            </a:xfrm>
            <a:prstGeom prst="round2DiagRect">
              <a:avLst>
                <a:gd name="adj1" fmla="val 34591"/>
                <a:gd name="adj2" fmla="val 0"/>
              </a:avLst>
            </a:prstGeom>
            <a:ln w="88900" cap="sq">
              <a:noFill/>
              <a:miter lim="800000"/>
            </a:ln>
            <a:effectLst>
              <a:outerShdw blurRad="254000" algn="tl" rotWithShape="0">
                <a:srgbClr val="000000">
                  <a:alpha val="43000"/>
                </a:srgbClr>
              </a:outerShdw>
            </a:effectLst>
          </p:spPr>
        </p:pic>
      </p:grpSp>
      <p:grpSp>
        <p:nvGrpSpPr>
          <p:cNvPr id="6" name="Group 5">
            <a:extLst>
              <a:ext uri="{FF2B5EF4-FFF2-40B4-BE49-F238E27FC236}">
                <a16:creationId xmlns:a16="http://schemas.microsoft.com/office/drawing/2014/main" id="{75B6F0E3-FA14-4C7B-8B50-56A015E49578}"/>
              </a:ext>
            </a:extLst>
          </p:cNvPr>
          <p:cNvGrpSpPr/>
          <p:nvPr/>
        </p:nvGrpSpPr>
        <p:grpSpPr>
          <a:xfrm>
            <a:off x="5168183" y="2287620"/>
            <a:ext cx="1866019" cy="3247309"/>
            <a:chOff x="8522010" y="3772455"/>
            <a:chExt cx="3077204" cy="5355052"/>
          </a:xfrm>
        </p:grpSpPr>
        <p:sp>
          <p:nvSpPr>
            <p:cNvPr id="11" name="object 11"/>
            <p:cNvSpPr txBox="1"/>
            <p:nvPr/>
          </p:nvSpPr>
          <p:spPr>
            <a:xfrm>
              <a:off x="8522010" y="7688895"/>
              <a:ext cx="3060700" cy="1438612"/>
            </a:xfrm>
            <a:prstGeom prst="rect">
              <a:avLst/>
            </a:prstGeom>
          </p:spPr>
          <p:txBody>
            <a:bodyPr vert="horz" wrap="square" lIns="0" tIns="56219" rIns="0" bIns="0" rtlCol="0">
              <a:spAutoFit/>
            </a:bodyPr>
            <a:lstStyle/>
            <a:p>
              <a:pPr marL="0" marR="0" lvl="0" indent="0" algn="ctr" defTabSz="914400" rtl="0" eaLnBrk="1" fontAlgn="auto" latinLnBrk="0" hangingPunct="1">
                <a:lnSpc>
                  <a:spcPct val="100000"/>
                </a:lnSpc>
                <a:spcBef>
                  <a:spcPts val="443"/>
                </a:spcBef>
                <a:spcAft>
                  <a:spcPts val="0"/>
                </a:spcAft>
                <a:buClrTx/>
                <a:buSzTx/>
                <a:buFontTx/>
                <a:buNone/>
                <a:tabLst/>
                <a:defRPr/>
              </a:pPr>
              <a:r>
                <a:rPr kumimoji="0" sz="1600" b="1" i="0" u="none" strike="noStrike" kern="1200" cap="none" spc="0" normalizeH="0" baseline="0" noProof="0" dirty="0">
                  <a:ln>
                    <a:noFill/>
                  </a:ln>
                  <a:solidFill>
                    <a:srgbClr val="004B9B"/>
                  </a:solidFill>
                  <a:effectLst/>
                  <a:uLnTx/>
                  <a:uFillTx/>
                  <a:latin typeface="Comfortaa"/>
                  <a:ea typeface="+mn-ea"/>
                  <a:cs typeface="Comfortaa"/>
                </a:rPr>
                <a:t>Ayala</a:t>
              </a:r>
              <a:r>
                <a:rPr kumimoji="0" sz="1600" b="1" i="0" u="none" strike="noStrike" kern="1200" cap="none" spc="-33" normalizeH="0" baseline="0" noProof="0" dirty="0">
                  <a:ln>
                    <a:noFill/>
                  </a:ln>
                  <a:solidFill>
                    <a:srgbClr val="004B9B"/>
                  </a:solidFill>
                  <a:effectLst/>
                  <a:uLnTx/>
                  <a:uFillTx/>
                  <a:latin typeface="Comfortaa"/>
                  <a:ea typeface="+mn-ea"/>
                  <a:cs typeface="Comfortaa"/>
                </a:rPr>
                <a:t> </a:t>
              </a:r>
              <a:r>
                <a:rPr kumimoji="0" sz="1600" b="1" i="0" u="none" strike="noStrike" kern="1200" cap="none" spc="0" normalizeH="0" baseline="0" noProof="0" dirty="0">
                  <a:ln>
                    <a:noFill/>
                  </a:ln>
                  <a:solidFill>
                    <a:srgbClr val="004B9B"/>
                  </a:solidFill>
                  <a:effectLst/>
                  <a:uLnTx/>
                  <a:uFillTx/>
                  <a:latin typeface="Comfortaa"/>
                  <a:ea typeface="+mn-ea"/>
                  <a:cs typeface="Comfortaa"/>
                </a:rPr>
                <a:t>Dinur</a:t>
              </a:r>
              <a:r>
                <a:rPr kumimoji="0" sz="1600" b="1" i="0" u="none" strike="noStrike" kern="1200" cap="none" spc="-33" normalizeH="0" baseline="0" noProof="0" dirty="0">
                  <a:ln>
                    <a:noFill/>
                  </a:ln>
                  <a:solidFill>
                    <a:srgbClr val="004B9B"/>
                  </a:solidFill>
                  <a:effectLst/>
                  <a:uLnTx/>
                  <a:uFillTx/>
                  <a:latin typeface="Comfortaa"/>
                  <a:ea typeface="+mn-ea"/>
                  <a:cs typeface="Comfortaa"/>
                </a:rPr>
                <a:t> </a:t>
              </a:r>
              <a:r>
                <a:rPr kumimoji="0" sz="1600" b="1" i="0" u="none" strike="noStrike" kern="1200" cap="none" spc="-12" normalizeH="0" baseline="0" noProof="0" dirty="0">
                  <a:ln>
                    <a:noFill/>
                  </a:ln>
                  <a:solidFill>
                    <a:srgbClr val="004B9B"/>
                  </a:solidFill>
                  <a:effectLst/>
                  <a:uLnTx/>
                  <a:uFillTx/>
                  <a:latin typeface="Comfortaa"/>
                  <a:ea typeface="+mn-ea"/>
                  <a:cs typeface="Comfortaa"/>
                </a:rPr>
                <a:t>Turgeman</a:t>
              </a:r>
              <a:endParaRPr kumimoji="0" sz="1600" b="0" i="0" u="none" strike="noStrike" kern="1200" cap="none" spc="0" normalizeH="0" baseline="0" noProof="0" dirty="0">
                <a:ln>
                  <a:noFill/>
                </a:ln>
                <a:solidFill>
                  <a:prstClr val="black"/>
                </a:solidFill>
                <a:effectLst/>
                <a:uLnTx/>
                <a:uFillTx/>
                <a:latin typeface="Comfortaa Medium"/>
                <a:ea typeface="+mn-ea"/>
                <a:cs typeface="Comfortaa Medium"/>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600" b="0" i="0" u="none" strike="noStrike" kern="1200" cap="none" spc="-6"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Co-Founder </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600" b="0" i="0" u="none" strike="noStrike" kern="1200" cap="none" spc="-6"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and </a:t>
              </a:r>
              <a:r>
                <a:rPr kumimoji="0" sz="1600" b="0" i="0" u="none" strike="noStrike" kern="1200" cap="none" spc="-6"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CFO</a:t>
              </a:r>
            </a:p>
          </p:txBody>
        </p:sp>
        <p:pic>
          <p:nvPicPr>
            <p:cNvPr id="18" name="Picture 17">
              <a:extLst>
                <a:ext uri="{FF2B5EF4-FFF2-40B4-BE49-F238E27FC236}">
                  <a16:creationId xmlns:a16="http://schemas.microsoft.com/office/drawing/2014/main" id="{E46DC987-E2F5-4BC9-8A61-E9AB22DFC3E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091" t="5376" r="22790" b="12257"/>
            <a:stretch/>
          </p:blipFill>
          <p:spPr>
            <a:xfrm>
              <a:off x="8522010" y="3772455"/>
              <a:ext cx="3077204" cy="3745977"/>
            </a:xfrm>
            <a:prstGeom prst="round2DiagRect">
              <a:avLst>
                <a:gd name="adj1" fmla="val 34591"/>
                <a:gd name="adj2" fmla="val 0"/>
              </a:avLst>
            </a:prstGeom>
            <a:ln w="88900" cap="sq">
              <a:noFill/>
              <a:miter lim="800000"/>
            </a:ln>
            <a:effectLst>
              <a:outerShdw blurRad="254000" algn="tl" rotWithShape="0">
                <a:srgbClr val="000000">
                  <a:alpha val="43000"/>
                </a:srgbClr>
              </a:outerShdw>
            </a:effectLst>
          </p:spPr>
        </p:pic>
      </p:grpSp>
      <p:grpSp>
        <p:nvGrpSpPr>
          <p:cNvPr id="25" name="Group 24">
            <a:extLst>
              <a:ext uri="{FF2B5EF4-FFF2-40B4-BE49-F238E27FC236}">
                <a16:creationId xmlns:a16="http://schemas.microsoft.com/office/drawing/2014/main" id="{C55C167A-2AF8-42BB-8B42-F8FFA990E891}"/>
              </a:ext>
            </a:extLst>
          </p:cNvPr>
          <p:cNvGrpSpPr/>
          <p:nvPr/>
        </p:nvGrpSpPr>
        <p:grpSpPr>
          <a:xfrm>
            <a:off x="8631534" y="592852"/>
            <a:ext cx="3279112" cy="924448"/>
            <a:chOff x="1968299" y="3257400"/>
            <a:chExt cx="9374128" cy="2781300"/>
          </a:xfrm>
        </p:grpSpPr>
        <p:sp>
          <p:nvSpPr>
            <p:cNvPr id="26" name="object 3">
              <a:extLst>
                <a:ext uri="{FF2B5EF4-FFF2-40B4-BE49-F238E27FC236}">
                  <a16:creationId xmlns:a16="http://schemas.microsoft.com/office/drawing/2014/main" id="{C7CEE06E-0AAE-4CC1-B311-B245EB24FAFC}"/>
                </a:ext>
              </a:extLst>
            </p:cNvPr>
            <p:cNvSpPr/>
            <p:nvPr/>
          </p:nvSpPr>
          <p:spPr>
            <a:xfrm>
              <a:off x="1968299" y="3257400"/>
              <a:ext cx="2792730" cy="2781300"/>
            </a:xfrm>
            <a:custGeom>
              <a:avLst/>
              <a:gdLst/>
              <a:ahLst/>
              <a:cxnLst/>
              <a:rect l="l" t="t" r="r" b="b"/>
              <a:pathLst>
                <a:path w="2792729" h="2781300">
                  <a:moveTo>
                    <a:pt x="2508136" y="0"/>
                  </a:moveTo>
                  <a:lnTo>
                    <a:pt x="284555" y="0"/>
                  </a:lnTo>
                  <a:lnTo>
                    <a:pt x="237463" y="12700"/>
                  </a:lnTo>
                  <a:lnTo>
                    <a:pt x="193134" y="25400"/>
                  </a:lnTo>
                  <a:lnTo>
                    <a:pt x="152087" y="50800"/>
                  </a:lnTo>
                  <a:lnTo>
                    <a:pt x="114836" y="76200"/>
                  </a:lnTo>
                  <a:lnTo>
                    <a:pt x="81899" y="114300"/>
                  </a:lnTo>
                  <a:lnTo>
                    <a:pt x="53793" y="152400"/>
                  </a:lnTo>
                  <a:lnTo>
                    <a:pt x="31033" y="190500"/>
                  </a:lnTo>
                  <a:lnTo>
                    <a:pt x="14137" y="228600"/>
                  </a:lnTo>
                  <a:lnTo>
                    <a:pt x="3620" y="279400"/>
                  </a:lnTo>
                  <a:lnTo>
                    <a:pt x="0" y="330200"/>
                  </a:lnTo>
                  <a:lnTo>
                    <a:pt x="0" y="2463800"/>
                  </a:lnTo>
                  <a:lnTo>
                    <a:pt x="376" y="2463800"/>
                  </a:lnTo>
                  <a:lnTo>
                    <a:pt x="5972" y="2514600"/>
                  </a:lnTo>
                  <a:lnTo>
                    <a:pt x="17932" y="2565400"/>
                  </a:lnTo>
                  <a:lnTo>
                    <a:pt x="35782" y="2603500"/>
                  </a:lnTo>
                  <a:lnTo>
                    <a:pt x="59051" y="2641600"/>
                  </a:lnTo>
                  <a:lnTo>
                    <a:pt x="87264" y="2679700"/>
                  </a:lnTo>
                  <a:lnTo>
                    <a:pt x="119949" y="2705100"/>
                  </a:lnTo>
                  <a:lnTo>
                    <a:pt x="156633" y="2730500"/>
                  </a:lnTo>
                  <a:lnTo>
                    <a:pt x="196843" y="2755900"/>
                  </a:lnTo>
                  <a:lnTo>
                    <a:pt x="240105" y="2768600"/>
                  </a:lnTo>
                  <a:lnTo>
                    <a:pt x="285947" y="2781300"/>
                  </a:lnTo>
                  <a:lnTo>
                    <a:pt x="1327729" y="2781300"/>
                  </a:lnTo>
                  <a:lnTo>
                    <a:pt x="1327729" y="2438400"/>
                  </a:lnTo>
                  <a:lnTo>
                    <a:pt x="1062743" y="2438400"/>
                  </a:lnTo>
                  <a:lnTo>
                    <a:pt x="1048490" y="2425700"/>
                  </a:lnTo>
                  <a:lnTo>
                    <a:pt x="1037936" y="2400300"/>
                  </a:lnTo>
                  <a:lnTo>
                    <a:pt x="1033675" y="2400300"/>
                  </a:lnTo>
                  <a:lnTo>
                    <a:pt x="1032429" y="2387600"/>
                  </a:lnTo>
                  <a:lnTo>
                    <a:pt x="1030743" y="2387600"/>
                  </a:lnTo>
                  <a:lnTo>
                    <a:pt x="1030335" y="2374900"/>
                  </a:lnTo>
                  <a:lnTo>
                    <a:pt x="1029832" y="2374900"/>
                  </a:lnTo>
                  <a:lnTo>
                    <a:pt x="1029246" y="2362200"/>
                  </a:lnTo>
                  <a:lnTo>
                    <a:pt x="1023013" y="2311400"/>
                  </a:lnTo>
                  <a:lnTo>
                    <a:pt x="1013628" y="2260600"/>
                  </a:lnTo>
                  <a:lnTo>
                    <a:pt x="1001197" y="2222500"/>
                  </a:lnTo>
                  <a:lnTo>
                    <a:pt x="985826" y="2171700"/>
                  </a:lnTo>
                  <a:lnTo>
                    <a:pt x="967624" y="2120900"/>
                  </a:lnTo>
                  <a:lnTo>
                    <a:pt x="946696" y="2082800"/>
                  </a:lnTo>
                  <a:lnTo>
                    <a:pt x="923150" y="2044700"/>
                  </a:lnTo>
                  <a:lnTo>
                    <a:pt x="897092" y="1993900"/>
                  </a:lnTo>
                  <a:lnTo>
                    <a:pt x="868629" y="1955800"/>
                  </a:lnTo>
                  <a:lnTo>
                    <a:pt x="837869" y="1930400"/>
                  </a:lnTo>
                  <a:lnTo>
                    <a:pt x="804917" y="1892300"/>
                  </a:lnTo>
                  <a:lnTo>
                    <a:pt x="796498" y="1879600"/>
                  </a:lnTo>
                  <a:lnTo>
                    <a:pt x="788182" y="1879600"/>
                  </a:lnTo>
                  <a:lnTo>
                    <a:pt x="779965" y="1866900"/>
                  </a:lnTo>
                  <a:lnTo>
                    <a:pt x="771840" y="1854200"/>
                  </a:lnTo>
                  <a:lnTo>
                    <a:pt x="738865" y="1828800"/>
                  </a:lnTo>
                  <a:lnTo>
                    <a:pt x="707697" y="1790700"/>
                  </a:lnTo>
                  <a:lnTo>
                    <a:pt x="678409" y="1752600"/>
                  </a:lnTo>
                  <a:lnTo>
                    <a:pt x="651074" y="1714500"/>
                  </a:lnTo>
                  <a:lnTo>
                    <a:pt x="625765" y="1676400"/>
                  </a:lnTo>
                  <a:lnTo>
                    <a:pt x="602557" y="1638300"/>
                  </a:lnTo>
                  <a:lnTo>
                    <a:pt x="581521" y="1587500"/>
                  </a:lnTo>
                  <a:lnTo>
                    <a:pt x="563068" y="1549400"/>
                  </a:lnTo>
                  <a:lnTo>
                    <a:pt x="546850" y="1498600"/>
                  </a:lnTo>
                  <a:lnTo>
                    <a:pt x="532935" y="1460500"/>
                  </a:lnTo>
                  <a:lnTo>
                    <a:pt x="521395" y="1409700"/>
                  </a:lnTo>
                  <a:lnTo>
                    <a:pt x="512297" y="1358900"/>
                  </a:lnTo>
                  <a:lnTo>
                    <a:pt x="505713" y="1320800"/>
                  </a:lnTo>
                  <a:lnTo>
                    <a:pt x="501711" y="1270000"/>
                  </a:lnTo>
                  <a:lnTo>
                    <a:pt x="500361" y="1219200"/>
                  </a:lnTo>
                  <a:lnTo>
                    <a:pt x="501520" y="1168400"/>
                  </a:lnTo>
                  <a:lnTo>
                    <a:pt x="504955" y="1130300"/>
                  </a:lnTo>
                  <a:lnTo>
                    <a:pt x="510610" y="1079500"/>
                  </a:lnTo>
                  <a:lnTo>
                    <a:pt x="518424" y="1041400"/>
                  </a:lnTo>
                  <a:lnTo>
                    <a:pt x="526514" y="1003300"/>
                  </a:lnTo>
                  <a:lnTo>
                    <a:pt x="536017" y="965200"/>
                  </a:lnTo>
                  <a:lnTo>
                    <a:pt x="546907" y="927100"/>
                  </a:lnTo>
                  <a:lnTo>
                    <a:pt x="559155" y="901700"/>
                  </a:lnTo>
                  <a:lnTo>
                    <a:pt x="577059" y="850900"/>
                  </a:lnTo>
                  <a:lnTo>
                    <a:pt x="597133" y="812800"/>
                  </a:lnTo>
                  <a:lnTo>
                    <a:pt x="619308" y="774700"/>
                  </a:lnTo>
                  <a:lnTo>
                    <a:pt x="643514" y="736600"/>
                  </a:lnTo>
                  <a:lnTo>
                    <a:pt x="669681" y="698500"/>
                  </a:lnTo>
                  <a:lnTo>
                    <a:pt x="697739" y="660400"/>
                  </a:lnTo>
                  <a:lnTo>
                    <a:pt x="727618" y="622300"/>
                  </a:lnTo>
                  <a:lnTo>
                    <a:pt x="759248" y="584200"/>
                  </a:lnTo>
                  <a:lnTo>
                    <a:pt x="792560" y="558800"/>
                  </a:lnTo>
                  <a:lnTo>
                    <a:pt x="827484" y="520700"/>
                  </a:lnTo>
                  <a:lnTo>
                    <a:pt x="863949" y="495300"/>
                  </a:lnTo>
                  <a:lnTo>
                    <a:pt x="901886" y="469900"/>
                  </a:lnTo>
                  <a:lnTo>
                    <a:pt x="941225" y="444500"/>
                  </a:lnTo>
                  <a:lnTo>
                    <a:pt x="981896" y="419100"/>
                  </a:lnTo>
                  <a:lnTo>
                    <a:pt x="1023830" y="406400"/>
                  </a:lnTo>
                  <a:lnTo>
                    <a:pt x="1066955" y="381000"/>
                  </a:lnTo>
                  <a:lnTo>
                    <a:pt x="1202786" y="342900"/>
                  </a:lnTo>
                  <a:lnTo>
                    <a:pt x="1249981" y="330200"/>
                  </a:lnTo>
                  <a:lnTo>
                    <a:pt x="1298019" y="330200"/>
                  </a:lnTo>
                  <a:lnTo>
                    <a:pt x="1346830" y="317500"/>
                  </a:lnTo>
                  <a:lnTo>
                    <a:pt x="2791784" y="317500"/>
                  </a:lnTo>
                  <a:lnTo>
                    <a:pt x="2789069" y="279400"/>
                  </a:lnTo>
                  <a:lnTo>
                    <a:pt x="2778553" y="228600"/>
                  </a:lnTo>
                  <a:lnTo>
                    <a:pt x="2761658" y="190500"/>
                  </a:lnTo>
                  <a:lnTo>
                    <a:pt x="2738899" y="152400"/>
                  </a:lnTo>
                  <a:lnTo>
                    <a:pt x="2710793" y="114300"/>
                  </a:lnTo>
                  <a:lnTo>
                    <a:pt x="2677857" y="76200"/>
                  </a:lnTo>
                  <a:lnTo>
                    <a:pt x="2640607" y="50800"/>
                  </a:lnTo>
                  <a:lnTo>
                    <a:pt x="2599559" y="25400"/>
                  </a:lnTo>
                  <a:lnTo>
                    <a:pt x="2555230" y="12700"/>
                  </a:lnTo>
                  <a:lnTo>
                    <a:pt x="2508136" y="0"/>
                  </a:lnTo>
                  <a:close/>
                </a:path>
                <a:path w="2792729" h="2781300">
                  <a:moveTo>
                    <a:pt x="2155107" y="1219200"/>
                  </a:moveTo>
                  <a:lnTo>
                    <a:pt x="1953951" y="1219200"/>
                  </a:lnTo>
                  <a:lnTo>
                    <a:pt x="1975761" y="1231900"/>
                  </a:lnTo>
                  <a:lnTo>
                    <a:pt x="1990464" y="1257300"/>
                  </a:lnTo>
                  <a:lnTo>
                    <a:pt x="1995855" y="1282700"/>
                  </a:lnTo>
                  <a:lnTo>
                    <a:pt x="1992514" y="1308100"/>
                  </a:lnTo>
                  <a:lnTo>
                    <a:pt x="1983194" y="1320800"/>
                  </a:lnTo>
                  <a:lnTo>
                    <a:pt x="1968949" y="1346200"/>
                  </a:lnTo>
                  <a:lnTo>
                    <a:pt x="1950830" y="1346200"/>
                  </a:lnTo>
                  <a:lnTo>
                    <a:pt x="1925263" y="1358900"/>
                  </a:lnTo>
                  <a:lnTo>
                    <a:pt x="1875406" y="1384300"/>
                  </a:lnTo>
                  <a:lnTo>
                    <a:pt x="1827504" y="1409700"/>
                  </a:lnTo>
                  <a:lnTo>
                    <a:pt x="1781686" y="1435100"/>
                  </a:lnTo>
                  <a:lnTo>
                    <a:pt x="1759621" y="1460500"/>
                  </a:lnTo>
                  <a:lnTo>
                    <a:pt x="1738226" y="1473200"/>
                  </a:lnTo>
                  <a:lnTo>
                    <a:pt x="1717452" y="1498600"/>
                  </a:lnTo>
                  <a:lnTo>
                    <a:pt x="1697327" y="1511300"/>
                  </a:lnTo>
                  <a:lnTo>
                    <a:pt x="1677875" y="1524000"/>
                  </a:lnTo>
                  <a:lnTo>
                    <a:pt x="1659116" y="1549400"/>
                  </a:lnTo>
                  <a:lnTo>
                    <a:pt x="1641080" y="1574800"/>
                  </a:lnTo>
                  <a:lnTo>
                    <a:pt x="1623791" y="1587500"/>
                  </a:lnTo>
                  <a:lnTo>
                    <a:pt x="1607270" y="1612900"/>
                  </a:lnTo>
                  <a:lnTo>
                    <a:pt x="1591471" y="1638300"/>
                  </a:lnTo>
                  <a:lnTo>
                    <a:pt x="1576491" y="1663700"/>
                  </a:lnTo>
                  <a:lnTo>
                    <a:pt x="1562351" y="1676400"/>
                  </a:lnTo>
                  <a:lnTo>
                    <a:pt x="1536567" y="1727200"/>
                  </a:lnTo>
                  <a:lnTo>
                    <a:pt x="1514308" y="1778000"/>
                  </a:lnTo>
                  <a:lnTo>
                    <a:pt x="1498888" y="1828800"/>
                  </a:lnTo>
                  <a:lnTo>
                    <a:pt x="1493660" y="1841500"/>
                  </a:lnTo>
                  <a:lnTo>
                    <a:pt x="1483640" y="1879600"/>
                  </a:lnTo>
                  <a:lnTo>
                    <a:pt x="1478750" y="1892300"/>
                  </a:lnTo>
                  <a:lnTo>
                    <a:pt x="1474418" y="1905000"/>
                  </a:lnTo>
                  <a:lnTo>
                    <a:pt x="1470647" y="1930400"/>
                  </a:lnTo>
                  <a:lnTo>
                    <a:pt x="1467442" y="1943100"/>
                  </a:lnTo>
                  <a:lnTo>
                    <a:pt x="1466177" y="1955800"/>
                  </a:lnTo>
                  <a:lnTo>
                    <a:pt x="1465425" y="1968500"/>
                  </a:lnTo>
                  <a:lnTo>
                    <a:pt x="1465064" y="1981200"/>
                  </a:lnTo>
                  <a:lnTo>
                    <a:pt x="1464971" y="2781300"/>
                  </a:lnTo>
                  <a:lnTo>
                    <a:pt x="2508762" y="2781300"/>
                  </a:lnTo>
                  <a:lnTo>
                    <a:pt x="2556416" y="2768600"/>
                  </a:lnTo>
                  <a:lnTo>
                    <a:pt x="2601218" y="2755900"/>
                  </a:lnTo>
                  <a:lnTo>
                    <a:pt x="2642632" y="2730500"/>
                  </a:lnTo>
                  <a:lnTo>
                    <a:pt x="2680123" y="2705100"/>
                  </a:lnTo>
                  <a:lnTo>
                    <a:pt x="2713152" y="2667000"/>
                  </a:lnTo>
                  <a:lnTo>
                    <a:pt x="2741185" y="2628900"/>
                  </a:lnTo>
                  <a:lnTo>
                    <a:pt x="2763685" y="2590800"/>
                  </a:lnTo>
                  <a:lnTo>
                    <a:pt x="2776084" y="2552700"/>
                  </a:lnTo>
                  <a:lnTo>
                    <a:pt x="2785180" y="2527300"/>
                  </a:lnTo>
                  <a:lnTo>
                    <a:pt x="2790780" y="2489200"/>
                  </a:lnTo>
                  <a:lnTo>
                    <a:pt x="2792689" y="2451100"/>
                  </a:lnTo>
                  <a:lnTo>
                    <a:pt x="2792689" y="2438400"/>
                  </a:lnTo>
                  <a:lnTo>
                    <a:pt x="1667200" y="2438400"/>
                  </a:lnTo>
                  <a:lnTo>
                    <a:pt x="1645618" y="2425700"/>
                  </a:lnTo>
                  <a:lnTo>
                    <a:pt x="1630828" y="2400300"/>
                  </a:lnTo>
                  <a:lnTo>
                    <a:pt x="1624924" y="2374900"/>
                  </a:lnTo>
                  <a:lnTo>
                    <a:pt x="1625207" y="2362200"/>
                  </a:lnTo>
                  <a:lnTo>
                    <a:pt x="1625720" y="2362200"/>
                  </a:lnTo>
                  <a:lnTo>
                    <a:pt x="1626302" y="2349500"/>
                  </a:lnTo>
                  <a:lnTo>
                    <a:pt x="1626948" y="2349500"/>
                  </a:lnTo>
                  <a:lnTo>
                    <a:pt x="1627657" y="2336800"/>
                  </a:lnTo>
                  <a:lnTo>
                    <a:pt x="1633963" y="2286000"/>
                  </a:lnTo>
                  <a:lnTo>
                    <a:pt x="1642823" y="2235200"/>
                  </a:lnTo>
                  <a:lnTo>
                    <a:pt x="1654165" y="2197100"/>
                  </a:lnTo>
                  <a:lnTo>
                    <a:pt x="1667916" y="2146300"/>
                  </a:lnTo>
                  <a:lnTo>
                    <a:pt x="1684004" y="2108200"/>
                  </a:lnTo>
                  <a:lnTo>
                    <a:pt x="1702356" y="2057400"/>
                  </a:lnTo>
                  <a:lnTo>
                    <a:pt x="1725011" y="2019300"/>
                  </a:lnTo>
                  <a:lnTo>
                    <a:pt x="1750212" y="1968500"/>
                  </a:lnTo>
                  <a:lnTo>
                    <a:pt x="1777867" y="1930400"/>
                  </a:lnTo>
                  <a:lnTo>
                    <a:pt x="1807881" y="1879600"/>
                  </a:lnTo>
                  <a:lnTo>
                    <a:pt x="1840161" y="1841500"/>
                  </a:lnTo>
                  <a:lnTo>
                    <a:pt x="1874613" y="1803400"/>
                  </a:lnTo>
                  <a:lnTo>
                    <a:pt x="1892080" y="1790700"/>
                  </a:lnTo>
                  <a:lnTo>
                    <a:pt x="1910000" y="1778000"/>
                  </a:lnTo>
                  <a:lnTo>
                    <a:pt x="1928393" y="1752600"/>
                  </a:lnTo>
                  <a:lnTo>
                    <a:pt x="1947249" y="1739900"/>
                  </a:lnTo>
                  <a:lnTo>
                    <a:pt x="1979240" y="1701800"/>
                  </a:lnTo>
                  <a:lnTo>
                    <a:pt x="2008845" y="1663700"/>
                  </a:lnTo>
                  <a:lnTo>
                    <a:pt x="2036051" y="1625600"/>
                  </a:lnTo>
                  <a:lnTo>
                    <a:pt x="2060748" y="1587500"/>
                  </a:lnTo>
                  <a:lnTo>
                    <a:pt x="2082827" y="1536700"/>
                  </a:lnTo>
                  <a:lnTo>
                    <a:pt x="2102181" y="1498600"/>
                  </a:lnTo>
                  <a:lnTo>
                    <a:pt x="2118699" y="1447800"/>
                  </a:lnTo>
                  <a:lnTo>
                    <a:pt x="2132273" y="1409700"/>
                  </a:lnTo>
                  <a:lnTo>
                    <a:pt x="2142794" y="1358900"/>
                  </a:lnTo>
                  <a:lnTo>
                    <a:pt x="2150154" y="1308100"/>
                  </a:lnTo>
                  <a:lnTo>
                    <a:pt x="2152306" y="1282700"/>
                  </a:lnTo>
                  <a:lnTo>
                    <a:pt x="2153855" y="1257300"/>
                  </a:lnTo>
                  <a:lnTo>
                    <a:pt x="2154792" y="1244600"/>
                  </a:lnTo>
                  <a:lnTo>
                    <a:pt x="2155107" y="1219200"/>
                  </a:lnTo>
                  <a:close/>
                </a:path>
                <a:path w="2792729" h="2781300">
                  <a:moveTo>
                    <a:pt x="1537505" y="469900"/>
                  </a:moveTo>
                  <a:lnTo>
                    <a:pt x="1246632" y="469900"/>
                  </a:lnTo>
                  <a:lnTo>
                    <a:pt x="1152192" y="495300"/>
                  </a:lnTo>
                  <a:lnTo>
                    <a:pt x="1106899" y="520700"/>
                  </a:lnTo>
                  <a:lnTo>
                    <a:pt x="1063033" y="533400"/>
                  </a:lnTo>
                  <a:lnTo>
                    <a:pt x="1020699" y="558800"/>
                  </a:lnTo>
                  <a:lnTo>
                    <a:pt x="980002" y="584200"/>
                  </a:lnTo>
                  <a:lnTo>
                    <a:pt x="941050" y="609600"/>
                  </a:lnTo>
                  <a:lnTo>
                    <a:pt x="903947" y="635000"/>
                  </a:lnTo>
                  <a:lnTo>
                    <a:pt x="868799" y="673100"/>
                  </a:lnTo>
                  <a:lnTo>
                    <a:pt x="835712" y="711200"/>
                  </a:lnTo>
                  <a:lnTo>
                    <a:pt x="804792" y="736600"/>
                  </a:lnTo>
                  <a:lnTo>
                    <a:pt x="776145" y="774700"/>
                  </a:lnTo>
                  <a:lnTo>
                    <a:pt x="749877" y="825500"/>
                  </a:lnTo>
                  <a:lnTo>
                    <a:pt x="726093" y="863600"/>
                  </a:lnTo>
                  <a:lnTo>
                    <a:pt x="704900" y="901700"/>
                  </a:lnTo>
                  <a:lnTo>
                    <a:pt x="691212" y="939800"/>
                  </a:lnTo>
                  <a:lnTo>
                    <a:pt x="678981" y="965200"/>
                  </a:lnTo>
                  <a:lnTo>
                    <a:pt x="668247" y="1003300"/>
                  </a:lnTo>
                  <a:lnTo>
                    <a:pt x="659047" y="1041400"/>
                  </a:lnTo>
                  <a:lnTo>
                    <a:pt x="649761" y="1079500"/>
                  </a:lnTo>
                  <a:lnTo>
                    <a:pt x="643049" y="1130300"/>
                  </a:lnTo>
                  <a:lnTo>
                    <a:pt x="638963" y="1168400"/>
                  </a:lnTo>
                  <a:lnTo>
                    <a:pt x="637582" y="1219200"/>
                  </a:lnTo>
                  <a:lnTo>
                    <a:pt x="639375" y="1270000"/>
                  </a:lnTo>
                  <a:lnTo>
                    <a:pt x="644676" y="1320800"/>
                  </a:lnTo>
                  <a:lnTo>
                    <a:pt x="653369" y="1371600"/>
                  </a:lnTo>
                  <a:lnTo>
                    <a:pt x="665335" y="1422400"/>
                  </a:lnTo>
                  <a:lnTo>
                    <a:pt x="680458" y="1473200"/>
                  </a:lnTo>
                  <a:lnTo>
                    <a:pt x="698621" y="1511300"/>
                  </a:lnTo>
                  <a:lnTo>
                    <a:pt x="719707" y="1562100"/>
                  </a:lnTo>
                  <a:lnTo>
                    <a:pt x="743599" y="1600200"/>
                  </a:lnTo>
                  <a:lnTo>
                    <a:pt x="770179" y="1651000"/>
                  </a:lnTo>
                  <a:lnTo>
                    <a:pt x="799332" y="1689100"/>
                  </a:lnTo>
                  <a:lnTo>
                    <a:pt x="830939" y="1727200"/>
                  </a:lnTo>
                  <a:lnTo>
                    <a:pt x="864884" y="1765300"/>
                  </a:lnTo>
                  <a:lnTo>
                    <a:pt x="873658" y="1765300"/>
                  </a:lnTo>
                  <a:lnTo>
                    <a:pt x="882098" y="1778000"/>
                  </a:lnTo>
                  <a:lnTo>
                    <a:pt x="890436" y="1778000"/>
                  </a:lnTo>
                  <a:lnTo>
                    <a:pt x="898684" y="1790700"/>
                  </a:lnTo>
                  <a:lnTo>
                    <a:pt x="931631" y="1828800"/>
                  </a:lnTo>
                  <a:lnTo>
                    <a:pt x="962715" y="1854200"/>
                  </a:lnTo>
                  <a:lnTo>
                    <a:pt x="991926" y="1892300"/>
                  </a:lnTo>
                  <a:lnTo>
                    <a:pt x="1019191" y="1930400"/>
                  </a:lnTo>
                  <a:lnTo>
                    <a:pt x="1044438" y="1981200"/>
                  </a:lnTo>
                  <a:lnTo>
                    <a:pt x="1067593" y="2019300"/>
                  </a:lnTo>
                  <a:lnTo>
                    <a:pt x="1088584" y="2057400"/>
                  </a:lnTo>
                  <a:lnTo>
                    <a:pt x="1107591" y="2108200"/>
                  </a:lnTo>
                  <a:lnTo>
                    <a:pt x="1124215" y="2146300"/>
                  </a:lnTo>
                  <a:lnTo>
                    <a:pt x="1138379" y="2197100"/>
                  </a:lnTo>
                  <a:lnTo>
                    <a:pt x="1150007" y="2247900"/>
                  </a:lnTo>
                  <a:lnTo>
                    <a:pt x="1159022" y="2298700"/>
                  </a:lnTo>
                  <a:lnTo>
                    <a:pt x="1161596" y="2311400"/>
                  </a:lnTo>
                  <a:lnTo>
                    <a:pt x="1163821" y="2324100"/>
                  </a:lnTo>
                  <a:lnTo>
                    <a:pt x="1165699" y="2349500"/>
                  </a:lnTo>
                  <a:lnTo>
                    <a:pt x="1167231" y="2362200"/>
                  </a:lnTo>
                  <a:lnTo>
                    <a:pt x="1167618" y="2362200"/>
                  </a:lnTo>
                  <a:lnTo>
                    <a:pt x="1167807" y="2374900"/>
                  </a:lnTo>
                  <a:lnTo>
                    <a:pt x="1162437" y="2400300"/>
                  </a:lnTo>
                  <a:lnTo>
                    <a:pt x="1147734" y="2425700"/>
                  </a:lnTo>
                  <a:lnTo>
                    <a:pt x="1125924" y="2438400"/>
                  </a:lnTo>
                  <a:lnTo>
                    <a:pt x="1327729" y="2438400"/>
                  </a:lnTo>
                  <a:lnTo>
                    <a:pt x="1327729" y="1625600"/>
                  </a:lnTo>
                  <a:lnTo>
                    <a:pt x="1314412" y="1574800"/>
                  </a:lnTo>
                  <a:lnTo>
                    <a:pt x="1297884" y="1524000"/>
                  </a:lnTo>
                  <a:lnTo>
                    <a:pt x="1278267" y="1473200"/>
                  </a:lnTo>
                  <a:lnTo>
                    <a:pt x="1255685" y="1435100"/>
                  </a:lnTo>
                  <a:lnTo>
                    <a:pt x="1230259" y="1384300"/>
                  </a:lnTo>
                  <a:lnTo>
                    <a:pt x="1202112" y="1346200"/>
                  </a:lnTo>
                  <a:lnTo>
                    <a:pt x="1171367" y="1308100"/>
                  </a:lnTo>
                  <a:lnTo>
                    <a:pt x="1138146" y="1270000"/>
                  </a:lnTo>
                  <a:lnTo>
                    <a:pt x="1102572" y="1231900"/>
                  </a:lnTo>
                  <a:lnTo>
                    <a:pt x="1064766" y="1206500"/>
                  </a:lnTo>
                  <a:lnTo>
                    <a:pt x="1024852" y="1168400"/>
                  </a:lnTo>
                  <a:lnTo>
                    <a:pt x="982952" y="1143000"/>
                  </a:lnTo>
                  <a:lnTo>
                    <a:pt x="939188" y="1117600"/>
                  </a:lnTo>
                  <a:lnTo>
                    <a:pt x="893683" y="1104900"/>
                  </a:lnTo>
                  <a:lnTo>
                    <a:pt x="846560" y="1079500"/>
                  </a:lnTo>
                  <a:lnTo>
                    <a:pt x="845073" y="1079500"/>
                  </a:lnTo>
                  <a:lnTo>
                    <a:pt x="827300" y="1066800"/>
                  </a:lnTo>
                  <a:lnTo>
                    <a:pt x="813345" y="1054100"/>
                  </a:lnTo>
                  <a:lnTo>
                    <a:pt x="804226" y="1041400"/>
                  </a:lnTo>
                  <a:lnTo>
                    <a:pt x="800959" y="1016000"/>
                  </a:lnTo>
                  <a:lnTo>
                    <a:pt x="806352" y="990600"/>
                  </a:lnTo>
                  <a:lnTo>
                    <a:pt x="821058" y="965200"/>
                  </a:lnTo>
                  <a:lnTo>
                    <a:pt x="842872" y="952500"/>
                  </a:lnTo>
                  <a:lnTo>
                    <a:pt x="1327729" y="952500"/>
                  </a:lnTo>
                  <a:lnTo>
                    <a:pt x="1327729" y="838200"/>
                  </a:lnTo>
                  <a:lnTo>
                    <a:pt x="1333120" y="812800"/>
                  </a:lnTo>
                  <a:lnTo>
                    <a:pt x="1347822" y="787400"/>
                  </a:lnTo>
                  <a:lnTo>
                    <a:pt x="1369632" y="774700"/>
                  </a:lnTo>
                  <a:lnTo>
                    <a:pt x="2009259" y="774700"/>
                  </a:lnTo>
                  <a:lnTo>
                    <a:pt x="1991413" y="749300"/>
                  </a:lnTo>
                  <a:lnTo>
                    <a:pt x="1962620" y="711200"/>
                  </a:lnTo>
                  <a:lnTo>
                    <a:pt x="1931891" y="685800"/>
                  </a:lnTo>
                  <a:lnTo>
                    <a:pt x="1899313" y="647700"/>
                  </a:lnTo>
                  <a:lnTo>
                    <a:pt x="1864975" y="622300"/>
                  </a:lnTo>
                  <a:lnTo>
                    <a:pt x="1828966" y="596900"/>
                  </a:lnTo>
                  <a:lnTo>
                    <a:pt x="1791373" y="571500"/>
                  </a:lnTo>
                  <a:lnTo>
                    <a:pt x="1752284" y="546100"/>
                  </a:lnTo>
                  <a:lnTo>
                    <a:pt x="1711789" y="533400"/>
                  </a:lnTo>
                  <a:lnTo>
                    <a:pt x="1669976" y="508000"/>
                  </a:lnTo>
                  <a:lnTo>
                    <a:pt x="1582745" y="482600"/>
                  </a:lnTo>
                  <a:lnTo>
                    <a:pt x="1537505" y="469900"/>
                  </a:lnTo>
                  <a:close/>
                </a:path>
                <a:path w="2792729" h="2781300">
                  <a:moveTo>
                    <a:pt x="2791784" y="317500"/>
                  </a:moveTo>
                  <a:lnTo>
                    <a:pt x="1445458" y="317500"/>
                  </a:lnTo>
                  <a:lnTo>
                    <a:pt x="1493881" y="330200"/>
                  </a:lnTo>
                  <a:lnTo>
                    <a:pt x="1541544" y="330200"/>
                  </a:lnTo>
                  <a:lnTo>
                    <a:pt x="1588379" y="342900"/>
                  </a:lnTo>
                  <a:lnTo>
                    <a:pt x="1723236" y="381000"/>
                  </a:lnTo>
                  <a:lnTo>
                    <a:pt x="1766079" y="406400"/>
                  </a:lnTo>
                  <a:lnTo>
                    <a:pt x="1807753" y="419100"/>
                  </a:lnTo>
                  <a:lnTo>
                    <a:pt x="1848191" y="444500"/>
                  </a:lnTo>
                  <a:lnTo>
                    <a:pt x="1887323" y="469900"/>
                  </a:lnTo>
                  <a:lnTo>
                    <a:pt x="1925083" y="495300"/>
                  </a:lnTo>
                  <a:lnTo>
                    <a:pt x="1961402" y="520700"/>
                  </a:lnTo>
                  <a:lnTo>
                    <a:pt x="1996211" y="558800"/>
                  </a:lnTo>
                  <a:lnTo>
                    <a:pt x="2029443" y="584200"/>
                  </a:lnTo>
                  <a:lnTo>
                    <a:pt x="2061030" y="622300"/>
                  </a:lnTo>
                  <a:lnTo>
                    <a:pt x="2090902" y="647700"/>
                  </a:lnTo>
                  <a:lnTo>
                    <a:pt x="2118993" y="685800"/>
                  </a:lnTo>
                  <a:lnTo>
                    <a:pt x="2145234" y="723900"/>
                  </a:lnTo>
                  <a:lnTo>
                    <a:pt x="2169557" y="762000"/>
                  </a:lnTo>
                  <a:lnTo>
                    <a:pt x="2191894" y="800100"/>
                  </a:lnTo>
                  <a:lnTo>
                    <a:pt x="2212176" y="850900"/>
                  </a:lnTo>
                  <a:lnTo>
                    <a:pt x="2230336" y="889000"/>
                  </a:lnTo>
                  <a:lnTo>
                    <a:pt x="2246305" y="939800"/>
                  </a:lnTo>
                  <a:lnTo>
                    <a:pt x="2260015" y="977900"/>
                  </a:lnTo>
                  <a:lnTo>
                    <a:pt x="2271398" y="1028700"/>
                  </a:lnTo>
                  <a:lnTo>
                    <a:pt x="2280386" y="1066800"/>
                  </a:lnTo>
                  <a:lnTo>
                    <a:pt x="2286910" y="1117600"/>
                  </a:lnTo>
                  <a:lnTo>
                    <a:pt x="2290904" y="1168400"/>
                  </a:lnTo>
                  <a:lnTo>
                    <a:pt x="2292238" y="1206500"/>
                  </a:lnTo>
                  <a:lnTo>
                    <a:pt x="2292328" y="1219200"/>
                  </a:lnTo>
                  <a:lnTo>
                    <a:pt x="2292065" y="1244600"/>
                  </a:lnTo>
                  <a:lnTo>
                    <a:pt x="2291277" y="1257300"/>
                  </a:lnTo>
                  <a:lnTo>
                    <a:pt x="2289964" y="1282700"/>
                  </a:lnTo>
                  <a:lnTo>
                    <a:pt x="2288129" y="1308100"/>
                  </a:lnTo>
                  <a:lnTo>
                    <a:pt x="2281976" y="1358900"/>
                  </a:lnTo>
                  <a:lnTo>
                    <a:pt x="2273169" y="1397000"/>
                  </a:lnTo>
                  <a:lnTo>
                    <a:pt x="2261785" y="1447800"/>
                  </a:lnTo>
                  <a:lnTo>
                    <a:pt x="2247900" y="1498600"/>
                  </a:lnTo>
                  <a:lnTo>
                    <a:pt x="2231588" y="1536700"/>
                  </a:lnTo>
                  <a:lnTo>
                    <a:pt x="2212927" y="1587500"/>
                  </a:lnTo>
                  <a:lnTo>
                    <a:pt x="2190252" y="1638300"/>
                  </a:lnTo>
                  <a:lnTo>
                    <a:pt x="2165030" y="1676400"/>
                  </a:lnTo>
                  <a:lnTo>
                    <a:pt x="2137353" y="1727200"/>
                  </a:lnTo>
                  <a:lnTo>
                    <a:pt x="2107314" y="1765300"/>
                  </a:lnTo>
                  <a:lnTo>
                    <a:pt x="2075003" y="1803400"/>
                  </a:lnTo>
                  <a:lnTo>
                    <a:pt x="2040513" y="1841500"/>
                  </a:lnTo>
                  <a:lnTo>
                    <a:pt x="2023108" y="1854200"/>
                  </a:lnTo>
                  <a:lnTo>
                    <a:pt x="2005262" y="1879600"/>
                  </a:lnTo>
                  <a:lnTo>
                    <a:pt x="1986943" y="1892300"/>
                  </a:lnTo>
                  <a:lnTo>
                    <a:pt x="1968159" y="1905000"/>
                  </a:lnTo>
                  <a:lnTo>
                    <a:pt x="1936633" y="1943100"/>
                  </a:lnTo>
                  <a:lnTo>
                    <a:pt x="1907338" y="1981200"/>
                  </a:lnTo>
                  <a:lnTo>
                    <a:pt x="1880379" y="2019300"/>
                  </a:lnTo>
                  <a:lnTo>
                    <a:pt x="1855861" y="2057400"/>
                  </a:lnTo>
                  <a:lnTo>
                    <a:pt x="1833890" y="2108200"/>
                  </a:lnTo>
                  <a:lnTo>
                    <a:pt x="1814571" y="2146300"/>
                  </a:lnTo>
                  <a:lnTo>
                    <a:pt x="1798010" y="2197100"/>
                  </a:lnTo>
                  <a:lnTo>
                    <a:pt x="1784311" y="2235200"/>
                  </a:lnTo>
                  <a:lnTo>
                    <a:pt x="1773581" y="2286000"/>
                  </a:lnTo>
                  <a:lnTo>
                    <a:pt x="1765925" y="2336800"/>
                  </a:lnTo>
                  <a:lnTo>
                    <a:pt x="1764746" y="2349500"/>
                  </a:lnTo>
                  <a:lnTo>
                    <a:pt x="1763708" y="2362200"/>
                  </a:lnTo>
                  <a:lnTo>
                    <a:pt x="1762806" y="2362200"/>
                  </a:lnTo>
                  <a:lnTo>
                    <a:pt x="1762040" y="2374900"/>
                  </a:lnTo>
                  <a:lnTo>
                    <a:pt x="1761883" y="2374900"/>
                  </a:lnTo>
                  <a:lnTo>
                    <a:pt x="1761663" y="2387600"/>
                  </a:lnTo>
                  <a:lnTo>
                    <a:pt x="1759747" y="2387600"/>
                  </a:lnTo>
                  <a:lnTo>
                    <a:pt x="1750591" y="2413000"/>
                  </a:lnTo>
                  <a:lnTo>
                    <a:pt x="1735627" y="2425700"/>
                  </a:lnTo>
                  <a:lnTo>
                    <a:pt x="1716156" y="2438400"/>
                  </a:lnTo>
                  <a:lnTo>
                    <a:pt x="2792689" y="2438400"/>
                  </a:lnTo>
                  <a:lnTo>
                    <a:pt x="2792689" y="330200"/>
                  </a:lnTo>
                  <a:lnTo>
                    <a:pt x="2791784" y="317500"/>
                  </a:lnTo>
                  <a:close/>
                </a:path>
                <a:path w="2792729" h="2781300">
                  <a:moveTo>
                    <a:pt x="2009259" y="774700"/>
                  </a:moveTo>
                  <a:lnTo>
                    <a:pt x="1423065" y="774700"/>
                  </a:lnTo>
                  <a:lnTo>
                    <a:pt x="1434724" y="787400"/>
                  </a:lnTo>
                  <a:lnTo>
                    <a:pt x="1444877" y="787400"/>
                  </a:lnTo>
                  <a:lnTo>
                    <a:pt x="1453247" y="800100"/>
                  </a:lnTo>
                  <a:lnTo>
                    <a:pt x="1459573" y="812800"/>
                  </a:lnTo>
                  <a:lnTo>
                    <a:pt x="1463574" y="825500"/>
                  </a:lnTo>
                  <a:lnTo>
                    <a:pt x="1464971" y="838200"/>
                  </a:lnTo>
                  <a:lnTo>
                    <a:pt x="1464971" y="1574800"/>
                  </a:lnTo>
                  <a:lnTo>
                    <a:pt x="1494236" y="1536700"/>
                  </a:lnTo>
                  <a:lnTo>
                    <a:pt x="1525877" y="1498600"/>
                  </a:lnTo>
                  <a:lnTo>
                    <a:pt x="1559792" y="1460500"/>
                  </a:lnTo>
                  <a:lnTo>
                    <a:pt x="1595885" y="1422400"/>
                  </a:lnTo>
                  <a:lnTo>
                    <a:pt x="1634055" y="1384300"/>
                  </a:lnTo>
                  <a:lnTo>
                    <a:pt x="1674205" y="1346200"/>
                  </a:lnTo>
                  <a:lnTo>
                    <a:pt x="1716235" y="1320800"/>
                  </a:lnTo>
                  <a:lnTo>
                    <a:pt x="1760048" y="1295400"/>
                  </a:lnTo>
                  <a:lnTo>
                    <a:pt x="1805543" y="1270000"/>
                  </a:lnTo>
                  <a:lnTo>
                    <a:pt x="1852623" y="1244600"/>
                  </a:lnTo>
                  <a:lnTo>
                    <a:pt x="1902025" y="1219200"/>
                  </a:lnTo>
                  <a:lnTo>
                    <a:pt x="2155107" y="1219200"/>
                  </a:lnTo>
                  <a:lnTo>
                    <a:pt x="2155001" y="1206500"/>
                  </a:lnTo>
                  <a:lnTo>
                    <a:pt x="2153421" y="1168400"/>
                  </a:lnTo>
                  <a:lnTo>
                    <a:pt x="2148847" y="1117600"/>
                  </a:lnTo>
                  <a:lnTo>
                    <a:pt x="2141454" y="1079500"/>
                  </a:lnTo>
                  <a:lnTo>
                    <a:pt x="2131330" y="1028700"/>
                  </a:lnTo>
                  <a:lnTo>
                    <a:pt x="2118564" y="990600"/>
                  </a:lnTo>
                  <a:lnTo>
                    <a:pt x="2103243" y="939800"/>
                  </a:lnTo>
                  <a:lnTo>
                    <a:pt x="2085456" y="901700"/>
                  </a:lnTo>
                  <a:lnTo>
                    <a:pt x="2065291" y="863600"/>
                  </a:lnTo>
                  <a:lnTo>
                    <a:pt x="2042837" y="825500"/>
                  </a:lnTo>
                  <a:lnTo>
                    <a:pt x="2018182" y="787400"/>
                  </a:lnTo>
                  <a:lnTo>
                    <a:pt x="2009259" y="774700"/>
                  </a:lnTo>
                  <a:close/>
                </a:path>
                <a:path w="2792729" h="2781300">
                  <a:moveTo>
                    <a:pt x="1327729" y="952500"/>
                  </a:moveTo>
                  <a:lnTo>
                    <a:pt x="893187" y="952500"/>
                  </a:lnTo>
                  <a:lnTo>
                    <a:pt x="941001" y="965200"/>
                  </a:lnTo>
                  <a:lnTo>
                    <a:pt x="987427" y="990600"/>
                  </a:lnTo>
                  <a:lnTo>
                    <a:pt x="1032373" y="1016000"/>
                  </a:lnTo>
                  <a:lnTo>
                    <a:pt x="1075748" y="1041400"/>
                  </a:lnTo>
                  <a:lnTo>
                    <a:pt x="1117461" y="1066800"/>
                  </a:lnTo>
                  <a:lnTo>
                    <a:pt x="1157420" y="1104900"/>
                  </a:lnTo>
                  <a:lnTo>
                    <a:pt x="1195535" y="1130300"/>
                  </a:lnTo>
                  <a:lnTo>
                    <a:pt x="1231715" y="1168400"/>
                  </a:lnTo>
                  <a:lnTo>
                    <a:pt x="1265868" y="1206500"/>
                  </a:lnTo>
                  <a:lnTo>
                    <a:pt x="1297903" y="1244600"/>
                  </a:lnTo>
                  <a:lnTo>
                    <a:pt x="1327729" y="1282700"/>
                  </a:lnTo>
                  <a:lnTo>
                    <a:pt x="1327729" y="952500"/>
                  </a:lnTo>
                  <a:close/>
                </a:path>
                <a:path w="2792729" h="2781300">
                  <a:moveTo>
                    <a:pt x="1444217" y="457200"/>
                  </a:moveTo>
                  <a:lnTo>
                    <a:pt x="1345508" y="457200"/>
                  </a:lnTo>
                  <a:lnTo>
                    <a:pt x="1295569" y="469900"/>
                  </a:lnTo>
                  <a:lnTo>
                    <a:pt x="1491300" y="469900"/>
                  </a:lnTo>
                  <a:lnTo>
                    <a:pt x="1444217" y="457200"/>
                  </a:lnTo>
                  <a:close/>
                </a:path>
              </a:pathLst>
            </a:custGeom>
            <a:solidFill>
              <a:srgbClr val="FF6900"/>
            </a:solidFill>
            <a:ln>
              <a:solidFill>
                <a:srgbClr val="FF69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a:ea typeface="+mn-ea"/>
                <a:cs typeface="+mn-cs"/>
              </a:endParaRPr>
            </a:p>
          </p:txBody>
        </p:sp>
        <p:pic>
          <p:nvPicPr>
            <p:cNvPr id="27" name="object 4">
              <a:extLst>
                <a:ext uri="{FF2B5EF4-FFF2-40B4-BE49-F238E27FC236}">
                  <a16:creationId xmlns:a16="http://schemas.microsoft.com/office/drawing/2014/main" id="{B21F5DB9-0B81-45A2-90F7-D5FA7C823BBE}"/>
                </a:ext>
              </a:extLst>
            </p:cNvPr>
            <p:cNvPicPr/>
            <p:nvPr/>
          </p:nvPicPr>
          <p:blipFill>
            <a:blip r:embed="rId6" cstate="print"/>
            <a:stretch>
              <a:fillRect/>
            </a:stretch>
          </p:blipFill>
          <p:spPr>
            <a:xfrm>
              <a:off x="5352296" y="3677448"/>
              <a:ext cx="5990131" cy="1929773"/>
            </a:xfrm>
            <a:prstGeom prst="rect">
              <a:avLst/>
            </a:prstGeom>
          </p:spPr>
        </p:pic>
      </p:grpSp>
      <p:sp>
        <p:nvSpPr>
          <p:cNvPr id="19" name="TextBox 18">
            <a:extLst>
              <a:ext uri="{FF2B5EF4-FFF2-40B4-BE49-F238E27FC236}">
                <a16:creationId xmlns:a16="http://schemas.microsoft.com/office/drawing/2014/main" id="{3F27305A-46C5-4CA3-9078-33EE124A0143}"/>
              </a:ext>
            </a:extLst>
          </p:cNvPr>
          <p:cNvSpPr txBox="1"/>
          <p:nvPr/>
        </p:nvSpPr>
        <p:spPr>
          <a:xfrm>
            <a:off x="8375299" y="5247199"/>
            <a:ext cx="372961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Libby@smartupacademy.org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Yonatan@smartupacademy.org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4" name="Footer Placeholder 3">
            <a:extLst>
              <a:ext uri="{FF2B5EF4-FFF2-40B4-BE49-F238E27FC236}">
                <a16:creationId xmlns:a16="http://schemas.microsoft.com/office/drawing/2014/main" id="{E009D5AB-4F8C-4049-9A97-EEF36CB286A3}"/>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361322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0-#ppt_w/2"/>
                                          </p:val>
                                        </p:tav>
                                        <p:tav tm="100000">
                                          <p:val>
                                            <p:strVal val="#ppt_x"/>
                                          </p:val>
                                        </p:tav>
                                      </p:tavLst>
                                    </p:anim>
                                    <p:anim calcmode="lin" valueType="num">
                                      <p:cBhvr additive="base">
                                        <p:cTn id="8" dur="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5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F03FB-A051-B56D-EB77-904920CD072E}"/>
              </a:ext>
            </a:extLst>
          </p:cNvPr>
          <p:cNvSpPr>
            <a:spLocks noGrp="1"/>
          </p:cNvSpPr>
          <p:nvPr>
            <p:ph type="title"/>
          </p:nvPr>
        </p:nvSpPr>
        <p:spPr>
          <a:xfrm>
            <a:off x="944798" y="888061"/>
            <a:ext cx="10099122" cy="1147750"/>
          </a:xfrm>
        </p:spPr>
        <p:txBody>
          <a:bodyPr/>
          <a:lstStyle/>
          <a:p>
            <a:r>
              <a:rPr lang="en-US" dirty="0"/>
              <a:t>SmartUp Foundations Course – Pricing &amp; Packaging </a:t>
            </a:r>
          </a:p>
        </p:txBody>
      </p:sp>
      <p:sp>
        <p:nvSpPr>
          <p:cNvPr id="3" name="Text Placeholder 2">
            <a:extLst>
              <a:ext uri="{FF2B5EF4-FFF2-40B4-BE49-F238E27FC236}">
                <a16:creationId xmlns:a16="http://schemas.microsoft.com/office/drawing/2014/main" id="{56858A1D-68D4-A1CA-2AE4-ACB1EB096981}"/>
              </a:ext>
            </a:extLst>
          </p:cNvPr>
          <p:cNvSpPr>
            <a:spLocks noGrp="1"/>
          </p:cNvSpPr>
          <p:nvPr>
            <p:ph type="body" idx="1"/>
          </p:nvPr>
        </p:nvSpPr>
        <p:spPr>
          <a:xfrm>
            <a:off x="944077" y="1840493"/>
            <a:ext cx="10303847" cy="5170646"/>
          </a:xfrm>
        </p:spPr>
        <p:txBody>
          <a:bodyPr/>
          <a:lstStyle/>
          <a:p>
            <a:pPr rtl="0"/>
            <a:r>
              <a:rPr lang="en-US" dirty="0"/>
              <a:t>Pricing and price elasticity models (competition, expectations, new product, differentiation, etc.) </a:t>
            </a:r>
          </a:p>
          <a:p>
            <a:pPr rtl="0"/>
            <a:r>
              <a:rPr lang="en-US" dirty="0"/>
              <a:t>Consumer pricing vs. Business pricing </a:t>
            </a:r>
          </a:p>
          <a:p>
            <a:pPr rtl="0"/>
            <a:r>
              <a:rPr lang="en-US" dirty="0"/>
              <a:t>Business decision-making process</a:t>
            </a:r>
          </a:p>
          <a:p>
            <a:pPr rtl="0"/>
            <a:r>
              <a:rPr lang="en-US" dirty="0"/>
              <a:t>Sales models and pricing – eCommerce or sales people </a:t>
            </a:r>
          </a:p>
          <a:p>
            <a:pPr rtl="0"/>
            <a:r>
              <a:rPr lang="en-US" dirty="0"/>
              <a:t>Price as a signal of quality and distinction </a:t>
            </a:r>
          </a:p>
          <a:p>
            <a:pPr rtl="0"/>
            <a:r>
              <a:rPr lang="en-US" dirty="0"/>
              <a:t>Pricing elements: subscription, one time, seats, records, data types, packages (by country..), etc. etc. </a:t>
            </a:r>
          </a:p>
          <a:p>
            <a:pPr rtl="0"/>
            <a:r>
              <a:rPr lang="en-US" dirty="0"/>
              <a:t>How to make money on FREE products? (consumer free </a:t>
            </a:r>
            <a:r>
              <a:rPr lang="en-US" dirty="0">
                <a:sym typeface="Wingdings" panose="05000000000000000000" pitchFamily="2" charset="2"/>
              </a:rPr>
              <a:t></a:t>
            </a:r>
            <a:r>
              <a:rPr lang="en-US" dirty="0"/>
              <a:t> business pays, games, advertising, ) </a:t>
            </a:r>
          </a:p>
          <a:p>
            <a:endParaRPr lang="en-US" dirty="0"/>
          </a:p>
          <a:p>
            <a:endParaRPr lang="en-US" dirty="0"/>
          </a:p>
        </p:txBody>
      </p:sp>
      <p:sp>
        <p:nvSpPr>
          <p:cNvPr id="4" name="Footer Placeholder 3">
            <a:extLst>
              <a:ext uri="{FF2B5EF4-FFF2-40B4-BE49-F238E27FC236}">
                <a16:creationId xmlns:a16="http://schemas.microsoft.com/office/drawing/2014/main" id="{A2FC3A0C-7363-A28D-7A91-391017BC0157}"/>
              </a:ext>
            </a:extLst>
          </p:cNvPr>
          <p:cNvSpPr>
            <a:spLocks noGrp="1"/>
          </p:cNvSpPr>
          <p:nvPr>
            <p:ph type="ftr" sz="quarter" idx="11"/>
          </p:nvPr>
        </p:nvSpPr>
        <p:spPr/>
        <p:txBody>
          <a:body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Tree>
    <p:extLst>
      <p:ext uri="{BB962C8B-B14F-4D97-AF65-F5344CB8AC3E}">
        <p14:creationId xmlns:p14="http://schemas.microsoft.com/office/powerpoint/2010/main" val="247492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F03FB-A051-B56D-EB77-904920CD072E}"/>
              </a:ext>
            </a:extLst>
          </p:cNvPr>
          <p:cNvSpPr>
            <a:spLocks noGrp="1"/>
          </p:cNvSpPr>
          <p:nvPr>
            <p:ph type="title"/>
          </p:nvPr>
        </p:nvSpPr>
        <p:spPr/>
        <p:txBody>
          <a:bodyPr/>
          <a:lstStyle/>
          <a:p>
            <a:r>
              <a:rPr lang="en-US" dirty="0"/>
              <a:t>SmartUp Foundations Course – The team </a:t>
            </a:r>
          </a:p>
        </p:txBody>
      </p:sp>
      <p:sp>
        <p:nvSpPr>
          <p:cNvPr id="3" name="Text Placeholder 2">
            <a:extLst>
              <a:ext uri="{FF2B5EF4-FFF2-40B4-BE49-F238E27FC236}">
                <a16:creationId xmlns:a16="http://schemas.microsoft.com/office/drawing/2014/main" id="{56858A1D-68D4-A1CA-2AE4-ACB1EB096981}"/>
              </a:ext>
            </a:extLst>
          </p:cNvPr>
          <p:cNvSpPr>
            <a:spLocks noGrp="1"/>
          </p:cNvSpPr>
          <p:nvPr>
            <p:ph type="body" idx="1"/>
          </p:nvPr>
        </p:nvSpPr>
        <p:spPr>
          <a:xfrm>
            <a:off x="944076" y="1689433"/>
            <a:ext cx="10303847" cy="4739759"/>
          </a:xfrm>
        </p:spPr>
        <p:txBody>
          <a:bodyPr/>
          <a:lstStyle/>
          <a:p>
            <a:r>
              <a:rPr lang="en-US" dirty="0"/>
              <a:t>What is a co-founder and how to find co-founders</a:t>
            </a:r>
          </a:p>
          <a:p>
            <a:r>
              <a:rPr lang="en-US" dirty="0"/>
              <a:t>Team for a VC backed company vs. a team for building a profitable company </a:t>
            </a:r>
          </a:p>
          <a:p>
            <a:r>
              <a:rPr lang="en-US" dirty="0"/>
              <a:t>When to hire a new person</a:t>
            </a:r>
          </a:p>
          <a:p>
            <a:pPr marL="1117488" lvl="3"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Parkinson's Law - work will expand to fill the time allotted for its completion</a:t>
            </a:r>
          </a:p>
          <a:p>
            <a:pPr marL="1117488" lvl="3"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Price’s Law - 50% of the work is done by the square root of the total number of people who participate in the work (like the 20/80 rule)</a:t>
            </a:r>
          </a:p>
          <a:p>
            <a:r>
              <a:rPr lang="en-US" dirty="0"/>
              <a:t>Who to hire – </a:t>
            </a:r>
          </a:p>
          <a:p>
            <a:pPr marL="1117488" lvl="3"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No ego, Results oriented, Smart as hell </a:t>
            </a:r>
          </a:p>
          <a:p>
            <a:pPr marL="1117488" lvl="3"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Peter’s Principle - In an organization, every employee tends to rise to his level of incompetence</a:t>
            </a:r>
          </a:p>
        </p:txBody>
      </p:sp>
      <p:sp>
        <p:nvSpPr>
          <p:cNvPr id="4" name="Footer Placeholder 3">
            <a:extLst>
              <a:ext uri="{FF2B5EF4-FFF2-40B4-BE49-F238E27FC236}">
                <a16:creationId xmlns:a16="http://schemas.microsoft.com/office/drawing/2014/main" id="{A2FC3A0C-7363-A28D-7A91-391017BC0157}"/>
              </a:ext>
            </a:extLst>
          </p:cNvPr>
          <p:cNvSpPr>
            <a:spLocks noGrp="1"/>
          </p:cNvSpPr>
          <p:nvPr>
            <p:ph type="ftr" sz="quarter" idx="11"/>
          </p:nvPr>
        </p:nvSpPr>
        <p:spPr/>
        <p:txBody>
          <a:body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Tree>
    <p:extLst>
      <p:ext uri="{BB962C8B-B14F-4D97-AF65-F5344CB8AC3E}">
        <p14:creationId xmlns:p14="http://schemas.microsoft.com/office/powerpoint/2010/main" val="183387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F03FB-A051-B56D-EB77-904920CD072E}"/>
              </a:ext>
            </a:extLst>
          </p:cNvPr>
          <p:cNvSpPr>
            <a:spLocks noGrp="1"/>
          </p:cNvSpPr>
          <p:nvPr>
            <p:ph type="title"/>
          </p:nvPr>
        </p:nvSpPr>
        <p:spPr/>
        <p:txBody>
          <a:bodyPr/>
          <a:lstStyle/>
          <a:p>
            <a:r>
              <a:rPr lang="en-US" dirty="0"/>
              <a:t>SmartUp Foundations Course – The team </a:t>
            </a:r>
          </a:p>
        </p:txBody>
      </p:sp>
      <p:sp>
        <p:nvSpPr>
          <p:cNvPr id="3" name="Text Placeholder 2">
            <a:extLst>
              <a:ext uri="{FF2B5EF4-FFF2-40B4-BE49-F238E27FC236}">
                <a16:creationId xmlns:a16="http://schemas.microsoft.com/office/drawing/2014/main" id="{56858A1D-68D4-A1CA-2AE4-ACB1EB096981}"/>
              </a:ext>
            </a:extLst>
          </p:cNvPr>
          <p:cNvSpPr>
            <a:spLocks noGrp="1"/>
          </p:cNvSpPr>
          <p:nvPr>
            <p:ph type="body" idx="1"/>
          </p:nvPr>
        </p:nvSpPr>
        <p:spPr>
          <a:xfrm>
            <a:off x="944076" y="1689433"/>
            <a:ext cx="11027414" cy="4739759"/>
          </a:xfrm>
        </p:spPr>
        <p:txBody>
          <a:bodyPr/>
          <a:lstStyle/>
          <a:p>
            <a:r>
              <a:rPr lang="en-US" dirty="0"/>
              <a:t>Leadership is personal – Founder/CEO sets the company DNA  </a:t>
            </a:r>
          </a:p>
          <a:p>
            <a:r>
              <a:rPr lang="en-US" dirty="0"/>
              <a:t>How to make people productive and happy – title vs. jobs</a:t>
            </a:r>
          </a:p>
          <a:p>
            <a:r>
              <a:rPr lang="en-US" dirty="0"/>
              <a:t>Compensation pitfalls – annual review, bonus structure, stock options, salary fairness, new employee salary vs. salary increase, ”exposed” pay chart, “Employee of the month” vs “Night on town” </a:t>
            </a:r>
          </a:p>
          <a:p>
            <a:r>
              <a:rPr lang="en-US" dirty="0"/>
              <a:t>Company morale</a:t>
            </a:r>
          </a:p>
          <a:p>
            <a:r>
              <a:rPr lang="en-US" dirty="0"/>
              <a:t>Paying attention – feedback</a:t>
            </a:r>
          </a:p>
          <a:p>
            <a:r>
              <a:rPr lang="en-US" dirty="0"/>
              <a:t>Openness, transparency, listening</a:t>
            </a:r>
          </a:p>
          <a:p>
            <a:pPr rtl="0"/>
            <a:r>
              <a:rPr lang="en-US" dirty="0"/>
              <a:t>Official org chart vs. actual influencers </a:t>
            </a:r>
          </a:p>
          <a:p>
            <a:pPr rtl="0"/>
            <a:r>
              <a:rPr lang="en-US" dirty="0"/>
              <a:t>When to fire and how to fire – time is money squared </a:t>
            </a:r>
          </a:p>
          <a:p>
            <a:pPr rtl="0"/>
            <a:endParaRPr lang="en-US" dirty="0"/>
          </a:p>
        </p:txBody>
      </p:sp>
      <p:sp>
        <p:nvSpPr>
          <p:cNvPr id="4" name="Footer Placeholder 3">
            <a:extLst>
              <a:ext uri="{FF2B5EF4-FFF2-40B4-BE49-F238E27FC236}">
                <a16:creationId xmlns:a16="http://schemas.microsoft.com/office/drawing/2014/main" id="{A2FC3A0C-7363-A28D-7A91-391017BC0157}"/>
              </a:ext>
            </a:extLst>
          </p:cNvPr>
          <p:cNvSpPr>
            <a:spLocks noGrp="1"/>
          </p:cNvSpPr>
          <p:nvPr>
            <p:ph type="ftr" sz="quarter" idx="11"/>
          </p:nvPr>
        </p:nvSpPr>
        <p:spPr/>
        <p:txBody>
          <a:body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Tree>
    <p:extLst>
      <p:ext uri="{BB962C8B-B14F-4D97-AF65-F5344CB8AC3E}">
        <p14:creationId xmlns:p14="http://schemas.microsoft.com/office/powerpoint/2010/main" val="262519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4AF42-7F11-4AED-9193-79DFB0595EDA}"/>
              </a:ext>
            </a:extLst>
          </p:cNvPr>
          <p:cNvSpPr>
            <a:spLocks noGrp="1"/>
          </p:cNvSpPr>
          <p:nvPr>
            <p:ph type="title"/>
          </p:nvPr>
        </p:nvSpPr>
        <p:spPr>
          <a:xfrm>
            <a:off x="944798" y="888061"/>
            <a:ext cx="10303125" cy="1147750"/>
          </a:xfrm>
        </p:spPr>
        <p:txBody>
          <a:bodyPr/>
          <a:lstStyle/>
          <a:p>
            <a:r>
              <a:rPr lang="en-US" dirty="0"/>
              <a:t>SmartUp Foundations Course – Financing options</a:t>
            </a:r>
          </a:p>
        </p:txBody>
      </p:sp>
      <p:sp>
        <p:nvSpPr>
          <p:cNvPr id="3" name="Text Placeholder 2">
            <a:extLst>
              <a:ext uri="{FF2B5EF4-FFF2-40B4-BE49-F238E27FC236}">
                <a16:creationId xmlns:a16="http://schemas.microsoft.com/office/drawing/2014/main" id="{9727DED8-DCD1-42C7-BBD5-EE28C43F9B2D}"/>
              </a:ext>
            </a:extLst>
          </p:cNvPr>
          <p:cNvSpPr>
            <a:spLocks noGrp="1"/>
          </p:cNvSpPr>
          <p:nvPr>
            <p:ph type="body" idx="1"/>
          </p:nvPr>
        </p:nvSpPr>
        <p:spPr>
          <a:xfrm>
            <a:off x="944077" y="1699816"/>
            <a:ext cx="10400512" cy="5601533"/>
          </a:xfrm>
        </p:spPr>
        <p:txBody>
          <a:bodyPr/>
          <a:lstStyle/>
          <a:p>
            <a:r>
              <a:rPr lang="en-US" dirty="0"/>
              <a:t>Companies that focus on profitability need smaller investments than companies focusing on an Exit </a:t>
            </a:r>
          </a:p>
          <a:p>
            <a:r>
              <a:rPr lang="en-US" dirty="0"/>
              <a:t>Smaller investments with relatively big equity and a much higher success rate  can be attractive to Angel investors</a:t>
            </a:r>
          </a:p>
          <a:p>
            <a:r>
              <a:rPr lang="en-US" dirty="0"/>
              <a:t>If Exit is not the target, how do investors make money? </a:t>
            </a:r>
          </a:p>
          <a:p>
            <a:r>
              <a:rPr lang="en-US" dirty="0"/>
              <a:t>Use creative financing options, like a loan plus equity, with the loan gradually paid back out of profits.  </a:t>
            </a:r>
          </a:p>
          <a:p>
            <a:r>
              <a:rPr lang="en-US" dirty="0"/>
              <a:t>Other options exist</a:t>
            </a:r>
          </a:p>
          <a:p>
            <a:r>
              <a:rPr lang="en-US" dirty="0"/>
              <a:t>Over time, VC firms will support companies using the SmartUp approach as part of their portfolio </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D932F7B1-424A-4916-A501-6CAEA0CB5699}"/>
              </a:ext>
            </a:extLst>
          </p:cNvPr>
          <p:cNvSpPr>
            <a:spLocks noGrp="1"/>
          </p:cNvSpPr>
          <p:nvPr>
            <p:ph type="ftr" sz="quarter" idx="11"/>
          </p:nvPr>
        </p:nvSpPr>
        <p:spPr/>
        <p:txBody>
          <a:body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Tree>
    <p:extLst>
      <p:ext uri="{BB962C8B-B14F-4D97-AF65-F5344CB8AC3E}">
        <p14:creationId xmlns:p14="http://schemas.microsoft.com/office/powerpoint/2010/main" val="152108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F03FB-A051-B56D-EB77-904920CD072E}"/>
              </a:ext>
            </a:extLst>
          </p:cNvPr>
          <p:cNvSpPr>
            <a:spLocks noGrp="1"/>
          </p:cNvSpPr>
          <p:nvPr>
            <p:ph type="title"/>
          </p:nvPr>
        </p:nvSpPr>
        <p:spPr>
          <a:xfrm>
            <a:off x="944798" y="888061"/>
            <a:ext cx="9476719" cy="573875"/>
          </a:xfrm>
        </p:spPr>
        <p:txBody>
          <a:bodyPr/>
          <a:lstStyle/>
          <a:p>
            <a:r>
              <a:rPr lang="en-US" dirty="0"/>
              <a:t>Venture Capital Model</a:t>
            </a:r>
          </a:p>
        </p:txBody>
      </p:sp>
      <p:sp>
        <p:nvSpPr>
          <p:cNvPr id="3" name="Text Placeholder 2">
            <a:extLst>
              <a:ext uri="{FF2B5EF4-FFF2-40B4-BE49-F238E27FC236}">
                <a16:creationId xmlns:a16="http://schemas.microsoft.com/office/drawing/2014/main" id="{56858A1D-68D4-A1CA-2AE4-ACB1EB096981}"/>
              </a:ext>
            </a:extLst>
          </p:cNvPr>
          <p:cNvSpPr>
            <a:spLocks noGrp="1"/>
          </p:cNvSpPr>
          <p:nvPr>
            <p:ph type="body" idx="1"/>
          </p:nvPr>
        </p:nvSpPr>
        <p:spPr>
          <a:xfrm>
            <a:off x="944077" y="1840493"/>
            <a:ext cx="10628163" cy="4308872"/>
          </a:xfrm>
        </p:spPr>
        <p:txBody>
          <a:bodyPr/>
          <a:lstStyle/>
          <a:p>
            <a:pPr marL="457200" indent="-457200">
              <a:buFont typeface="Arial" panose="020B0604020202020204" pitchFamily="34" charset="0"/>
              <a:buChar char="•"/>
            </a:pPr>
            <a:r>
              <a:rPr lang="en-US" dirty="0"/>
              <a:t>Venture Capital firms say that 9 out of 10 companies fail</a:t>
            </a:r>
          </a:p>
          <a:p>
            <a:pPr marL="0" indent="0">
              <a:buNone/>
            </a:pPr>
            <a:r>
              <a:rPr lang="en-US" dirty="0"/>
              <a:t>	In reality it is much worse </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9 out of 10 companies fail – very bad outcome for the founders and employees</a:t>
            </a:r>
            <a:br>
              <a:rPr lang="en-US" dirty="0"/>
            </a:br>
            <a:r>
              <a:rPr lang="en-US" dirty="0"/>
              <a:t> </a:t>
            </a:r>
          </a:p>
          <a:p>
            <a:pPr marL="457200" indent="-457200">
              <a:buFont typeface="Arial" panose="020B0604020202020204" pitchFamily="34" charset="0"/>
              <a:buChar char="•"/>
            </a:pPr>
            <a:r>
              <a:rPr lang="en-US" dirty="0"/>
              <a:t>Why fail if you can succeed?  </a:t>
            </a:r>
            <a:br>
              <a:rPr lang="en-US" dirty="0"/>
            </a:br>
            <a:endParaRPr lang="en-US" dirty="0"/>
          </a:p>
          <a:p>
            <a:pPr marL="457200" indent="-457200">
              <a:buFont typeface="Arial" panose="020B0604020202020204" pitchFamily="34" charset="0"/>
              <a:buChar char="•"/>
            </a:pPr>
            <a:r>
              <a:rPr lang="en-US" dirty="0"/>
              <a:t>SmartUp Academy – Learn how to build a successful company </a:t>
            </a:r>
          </a:p>
          <a:p>
            <a:endParaRPr lang="en-US" dirty="0"/>
          </a:p>
        </p:txBody>
      </p:sp>
      <p:sp>
        <p:nvSpPr>
          <p:cNvPr id="4" name="Footer Placeholder 3">
            <a:extLst>
              <a:ext uri="{FF2B5EF4-FFF2-40B4-BE49-F238E27FC236}">
                <a16:creationId xmlns:a16="http://schemas.microsoft.com/office/drawing/2014/main" id="{A2FC3A0C-7363-A28D-7A91-391017BC0157}"/>
              </a:ext>
            </a:extLst>
          </p:cNvPr>
          <p:cNvSpPr>
            <a:spLocks noGrp="1"/>
          </p:cNvSpPr>
          <p:nvPr>
            <p:ph type="ftr" sz="quarter" idx="11"/>
          </p:nvPr>
        </p:nvSpPr>
        <p:spPr/>
        <p:txBody>
          <a:body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Tree>
    <p:extLst>
      <p:ext uri="{BB962C8B-B14F-4D97-AF65-F5344CB8AC3E}">
        <p14:creationId xmlns:p14="http://schemas.microsoft.com/office/powerpoint/2010/main" val="35414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F1B48-50A9-496D-B54C-7C1AD245F137}"/>
              </a:ext>
            </a:extLst>
          </p:cNvPr>
          <p:cNvSpPr>
            <a:spLocks noGrp="1"/>
          </p:cNvSpPr>
          <p:nvPr>
            <p:ph type="title"/>
          </p:nvPr>
        </p:nvSpPr>
        <p:spPr/>
        <p:txBody>
          <a:bodyPr/>
          <a:lstStyle/>
          <a:p>
            <a:r>
              <a:rPr lang="en-US" dirty="0"/>
              <a:t>Questions ? </a:t>
            </a:r>
          </a:p>
        </p:txBody>
      </p:sp>
      <p:sp>
        <p:nvSpPr>
          <p:cNvPr id="3" name="Text Placeholder 2">
            <a:extLst>
              <a:ext uri="{FF2B5EF4-FFF2-40B4-BE49-F238E27FC236}">
                <a16:creationId xmlns:a16="http://schemas.microsoft.com/office/drawing/2014/main" id="{A171E833-582B-4A30-9D73-79FDAEC0BC3B}"/>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90CCBEE9-70E6-4D52-A68C-46CF37171338}"/>
              </a:ext>
            </a:extLst>
          </p:cNvPr>
          <p:cNvSpPr>
            <a:spLocks noGrp="1"/>
          </p:cNvSpPr>
          <p:nvPr>
            <p:ph type="ftr" sz="quarter" idx="11"/>
          </p:nvPr>
        </p:nvSpPr>
        <p:spPr/>
        <p:txBody>
          <a:body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Tree>
    <p:extLst>
      <p:ext uri="{BB962C8B-B14F-4D97-AF65-F5344CB8AC3E}">
        <p14:creationId xmlns:p14="http://schemas.microsoft.com/office/powerpoint/2010/main" val="14536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CD685-545D-3832-0058-DAD34EE8F38D}"/>
              </a:ext>
            </a:extLst>
          </p:cNvPr>
          <p:cNvSpPr>
            <a:spLocks noGrp="1"/>
          </p:cNvSpPr>
          <p:nvPr>
            <p:ph type="title"/>
          </p:nvPr>
        </p:nvSpPr>
        <p:spPr/>
        <p:txBody>
          <a:bodyPr/>
          <a:lstStyle/>
          <a:p>
            <a:r>
              <a:rPr lang="en-US" dirty="0"/>
              <a:t>Venture Capital View of a Good Startup </a:t>
            </a:r>
          </a:p>
        </p:txBody>
      </p:sp>
      <p:sp>
        <p:nvSpPr>
          <p:cNvPr id="3" name="Text Placeholder 2">
            <a:extLst>
              <a:ext uri="{FF2B5EF4-FFF2-40B4-BE49-F238E27FC236}">
                <a16:creationId xmlns:a16="http://schemas.microsoft.com/office/drawing/2014/main" id="{41182B0F-6FEF-0861-2761-1156AD581A62}"/>
              </a:ext>
            </a:extLst>
          </p:cNvPr>
          <p:cNvSpPr>
            <a:spLocks noGrp="1"/>
          </p:cNvSpPr>
          <p:nvPr>
            <p:ph type="body" idx="1"/>
          </p:nvPr>
        </p:nvSpPr>
        <p:spPr>
          <a:xfrm>
            <a:off x="944077" y="1840493"/>
            <a:ext cx="10557043" cy="4924425"/>
          </a:xfrm>
        </p:spPr>
        <p:txBody>
          <a:bodyPr/>
          <a:lstStyle/>
          <a:p>
            <a:pPr marL="0" indent="0">
              <a:spcAft>
                <a:spcPts val="1200"/>
              </a:spcAft>
              <a:buNone/>
            </a:pPr>
            <a:r>
              <a:rPr lang="en-US" dirty="0"/>
              <a:t>One of the first things most entrepreneurs and startup companies do is seek to raise money from Venture Capital firms.  VCs look for</a:t>
            </a:r>
            <a:endParaRPr lang="he-IL" dirty="0"/>
          </a:p>
          <a:p>
            <a:pPr>
              <a:spcAft>
                <a:spcPts val="600"/>
              </a:spcAft>
            </a:pPr>
            <a:r>
              <a:rPr lang="en-US" dirty="0"/>
              <a:t>A great team – experienced, rounded – all functions, work well together</a:t>
            </a:r>
          </a:p>
          <a:p>
            <a:pPr>
              <a:spcAft>
                <a:spcPts val="600"/>
              </a:spcAft>
            </a:pPr>
            <a:r>
              <a:rPr lang="en-US" dirty="0"/>
              <a:t>Target a significant problem of a big market </a:t>
            </a:r>
          </a:p>
          <a:p>
            <a:pPr>
              <a:spcAft>
                <a:spcPts val="600"/>
              </a:spcAft>
            </a:pPr>
            <a:r>
              <a:rPr lang="en-US" dirty="0"/>
              <a:t>Disruptive technology, or at least a disruptive model</a:t>
            </a:r>
          </a:p>
          <a:p>
            <a:pPr>
              <a:spcAft>
                <a:spcPts val="600"/>
              </a:spcAft>
            </a:pPr>
            <a:r>
              <a:rPr lang="en-US" dirty="0"/>
              <a:t>First to market – an advantage  </a:t>
            </a:r>
          </a:p>
          <a:p>
            <a:pPr>
              <a:spcAft>
                <a:spcPts val="600"/>
              </a:spcAft>
            </a:pPr>
            <a:r>
              <a:rPr lang="en-US" dirty="0"/>
              <a:t>Need to be able to grow fast </a:t>
            </a:r>
          </a:p>
          <a:p>
            <a:pPr>
              <a:spcAft>
                <a:spcPts val="600"/>
              </a:spcAft>
            </a:pPr>
            <a:r>
              <a:rPr lang="en-US" dirty="0"/>
              <a:t>Profitable model ??  In 2021 – NO, now Yes </a:t>
            </a:r>
          </a:p>
          <a:p>
            <a:endParaRPr lang="en-US" dirty="0"/>
          </a:p>
        </p:txBody>
      </p:sp>
      <p:sp>
        <p:nvSpPr>
          <p:cNvPr id="4" name="Footer Placeholder 3">
            <a:extLst>
              <a:ext uri="{FF2B5EF4-FFF2-40B4-BE49-F238E27FC236}">
                <a16:creationId xmlns:a16="http://schemas.microsoft.com/office/drawing/2014/main" id="{7DADC6D6-2625-5308-77EE-2BFF5ECE62B6}"/>
              </a:ext>
            </a:extLst>
          </p:cNvPr>
          <p:cNvSpPr>
            <a:spLocks noGrp="1"/>
          </p:cNvSpPr>
          <p:nvPr>
            <p:ph type="ftr" sz="quarter" idx="11"/>
          </p:nvPr>
        </p:nvSpPr>
        <p:spPr/>
        <p:txBody>
          <a:body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Tree>
    <p:extLst>
      <p:ext uri="{BB962C8B-B14F-4D97-AF65-F5344CB8AC3E}">
        <p14:creationId xmlns:p14="http://schemas.microsoft.com/office/powerpoint/2010/main" val="278350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CD685-545D-3832-0058-DAD34EE8F38D}"/>
              </a:ext>
            </a:extLst>
          </p:cNvPr>
          <p:cNvSpPr>
            <a:spLocks noGrp="1"/>
          </p:cNvSpPr>
          <p:nvPr>
            <p:ph type="title"/>
          </p:nvPr>
        </p:nvSpPr>
        <p:spPr>
          <a:xfrm>
            <a:off x="944798" y="888061"/>
            <a:ext cx="9640727" cy="573875"/>
          </a:xfrm>
        </p:spPr>
        <p:txBody>
          <a:bodyPr/>
          <a:lstStyle/>
          <a:p>
            <a:r>
              <a:rPr lang="en-US" dirty="0"/>
              <a:t>Venture Capital View of the Startup process</a:t>
            </a:r>
          </a:p>
        </p:txBody>
      </p:sp>
      <p:sp>
        <p:nvSpPr>
          <p:cNvPr id="3" name="Text Placeholder 2">
            <a:extLst>
              <a:ext uri="{FF2B5EF4-FFF2-40B4-BE49-F238E27FC236}">
                <a16:creationId xmlns:a16="http://schemas.microsoft.com/office/drawing/2014/main" id="{41182B0F-6FEF-0861-2761-1156AD581A62}"/>
              </a:ext>
            </a:extLst>
          </p:cNvPr>
          <p:cNvSpPr>
            <a:spLocks noGrp="1"/>
          </p:cNvSpPr>
          <p:nvPr>
            <p:ph type="body" idx="1"/>
          </p:nvPr>
        </p:nvSpPr>
        <p:spPr>
          <a:xfrm>
            <a:off x="944076" y="1697127"/>
            <a:ext cx="10534333" cy="4062651"/>
          </a:xfrm>
        </p:spPr>
        <p:txBody>
          <a:bodyPr/>
          <a:lstStyle/>
          <a:p>
            <a:r>
              <a:rPr lang="en-US" dirty="0"/>
              <a:t>Invest seed money or round A money </a:t>
            </a:r>
          </a:p>
          <a:p>
            <a:r>
              <a:rPr lang="en-US" dirty="0"/>
              <a:t>Raise more money every year or two years, at rising valuations</a:t>
            </a:r>
          </a:p>
          <a:p>
            <a:r>
              <a:rPr lang="en-US" dirty="0"/>
              <a:t>Push the company to grow as fast as it can grow</a:t>
            </a:r>
          </a:p>
          <a:p>
            <a:r>
              <a:rPr lang="en-US" dirty="0"/>
              <a:t>Have an </a:t>
            </a:r>
            <a:r>
              <a:rPr lang="en-US" b="1" u="sng" dirty="0"/>
              <a:t>Exit</a:t>
            </a:r>
            <a:r>
              <a:rPr lang="en-US" dirty="0"/>
              <a:t> – preferably an IPO (Initial Public Offering) in the USA, or sell the company at a profit to another company (M&amp;A) </a:t>
            </a:r>
          </a:p>
          <a:p>
            <a:r>
              <a:rPr lang="en-US" dirty="0"/>
              <a:t>VC Expectations:  Out of 10 startups  </a:t>
            </a:r>
          </a:p>
          <a:p>
            <a:pPr marL="897392" lvl="2"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5 will shut down </a:t>
            </a:r>
          </a:p>
          <a:p>
            <a:pPr marL="897392" lvl="2"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3 will return the investment, or just drag along (“walking dead”) </a:t>
            </a:r>
          </a:p>
          <a:p>
            <a:pPr marL="897392" lvl="2"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1 will generate a 2-3 return on investment </a:t>
            </a:r>
          </a:p>
          <a:p>
            <a:pPr marL="897392" lvl="2"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1 will be a star, a huge exit, by IPO or M&amp;A.  Generating above 10x </a:t>
            </a:r>
          </a:p>
        </p:txBody>
      </p:sp>
      <p:sp>
        <p:nvSpPr>
          <p:cNvPr id="4" name="Footer Placeholder 3">
            <a:extLst>
              <a:ext uri="{FF2B5EF4-FFF2-40B4-BE49-F238E27FC236}">
                <a16:creationId xmlns:a16="http://schemas.microsoft.com/office/drawing/2014/main" id="{7DADC6D6-2625-5308-77EE-2BFF5ECE62B6}"/>
              </a:ext>
            </a:extLst>
          </p:cNvPr>
          <p:cNvSpPr>
            <a:spLocks noGrp="1"/>
          </p:cNvSpPr>
          <p:nvPr>
            <p:ph type="ftr" sz="quarter" idx="11"/>
          </p:nvPr>
        </p:nvSpPr>
        <p:spPr/>
        <p:txBody>
          <a:body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Tree>
    <p:extLst>
      <p:ext uri="{BB962C8B-B14F-4D97-AF65-F5344CB8AC3E}">
        <p14:creationId xmlns:p14="http://schemas.microsoft.com/office/powerpoint/2010/main" val="288610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F03FB-A051-B56D-EB77-904920CD072E}"/>
              </a:ext>
            </a:extLst>
          </p:cNvPr>
          <p:cNvSpPr>
            <a:spLocks noGrp="1"/>
          </p:cNvSpPr>
          <p:nvPr>
            <p:ph type="title"/>
          </p:nvPr>
        </p:nvSpPr>
        <p:spPr>
          <a:xfrm>
            <a:off x="944798" y="888061"/>
            <a:ext cx="9476719" cy="573875"/>
          </a:xfrm>
        </p:spPr>
        <p:txBody>
          <a:bodyPr/>
          <a:lstStyle/>
          <a:p>
            <a:r>
              <a:rPr lang="en-US" dirty="0"/>
              <a:t>Venture Capital Model</a:t>
            </a:r>
          </a:p>
        </p:txBody>
      </p:sp>
      <p:sp>
        <p:nvSpPr>
          <p:cNvPr id="3" name="Text Placeholder 2">
            <a:extLst>
              <a:ext uri="{FF2B5EF4-FFF2-40B4-BE49-F238E27FC236}">
                <a16:creationId xmlns:a16="http://schemas.microsoft.com/office/drawing/2014/main" id="{56858A1D-68D4-A1CA-2AE4-ACB1EB096981}"/>
              </a:ext>
            </a:extLst>
          </p:cNvPr>
          <p:cNvSpPr>
            <a:spLocks noGrp="1"/>
          </p:cNvSpPr>
          <p:nvPr>
            <p:ph type="body" idx="1"/>
          </p:nvPr>
        </p:nvSpPr>
        <p:spPr>
          <a:xfrm>
            <a:off x="944077" y="1840493"/>
            <a:ext cx="10628163" cy="3877985"/>
          </a:xfrm>
        </p:spPr>
        <p:txBody>
          <a:bodyPr/>
          <a:lstStyle/>
          <a:p>
            <a:pPr marL="457200" indent="-457200">
              <a:buFont typeface="Arial" panose="020B0604020202020204" pitchFamily="34" charset="0"/>
              <a:buChar char="•"/>
            </a:pPr>
            <a:r>
              <a:rPr lang="en-US" dirty="0"/>
              <a:t>Venture Capital model is that 9 out of 10 companies fail</a:t>
            </a:r>
          </a:p>
          <a:p>
            <a:pPr marL="457200" indent="-457200">
              <a:buFont typeface="Arial" panose="020B0604020202020204" pitchFamily="34" charset="0"/>
              <a:buChar char="•"/>
            </a:pPr>
            <a:r>
              <a:rPr lang="en-US" dirty="0"/>
              <a:t>In reality it is much worse </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9 out of 10 companies fail – very bad outcome for entrepreneurs</a:t>
            </a:r>
            <a:br>
              <a:rPr lang="en-US" dirty="0"/>
            </a:br>
            <a:r>
              <a:rPr lang="en-US" dirty="0"/>
              <a:t> </a:t>
            </a:r>
          </a:p>
          <a:p>
            <a:pPr marL="457200" indent="-457200">
              <a:buFont typeface="Arial" panose="020B0604020202020204" pitchFamily="34" charset="0"/>
              <a:buChar char="•"/>
            </a:pPr>
            <a:r>
              <a:rPr lang="en-US" dirty="0"/>
              <a:t>Why fail if you can succeed?  </a:t>
            </a:r>
            <a:br>
              <a:rPr lang="en-US" dirty="0"/>
            </a:br>
            <a:endParaRPr lang="en-US" dirty="0"/>
          </a:p>
          <a:p>
            <a:pPr marL="457200" indent="-457200">
              <a:buFont typeface="Arial" panose="020B0604020202020204" pitchFamily="34" charset="0"/>
              <a:buChar char="•"/>
            </a:pPr>
            <a:r>
              <a:rPr lang="en-US" dirty="0"/>
              <a:t>SmartUp Academy – Learn how to build a successful company </a:t>
            </a:r>
          </a:p>
          <a:p>
            <a:endParaRPr lang="en-US" dirty="0"/>
          </a:p>
        </p:txBody>
      </p:sp>
      <p:sp>
        <p:nvSpPr>
          <p:cNvPr id="4" name="Footer Placeholder 3">
            <a:extLst>
              <a:ext uri="{FF2B5EF4-FFF2-40B4-BE49-F238E27FC236}">
                <a16:creationId xmlns:a16="http://schemas.microsoft.com/office/drawing/2014/main" id="{A2FC3A0C-7363-A28D-7A91-391017BC0157}"/>
              </a:ext>
            </a:extLst>
          </p:cNvPr>
          <p:cNvSpPr>
            <a:spLocks noGrp="1"/>
          </p:cNvSpPr>
          <p:nvPr>
            <p:ph type="ftr" sz="quarter" idx="11"/>
          </p:nvPr>
        </p:nvSpPr>
        <p:spPr/>
        <p:txBody>
          <a:body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Tree>
    <p:extLst>
      <p:ext uri="{BB962C8B-B14F-4D97-AF65-F5344CB8AC3E}">
        <p14:creationId xmlns:p14="http://schemas.microsoft.com/office/powerpoint/2010/main" val="392693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63714090-AA8A-4888-891E-47A1073CEE9F}"/>
              </a:ext>
            </a:extLst>
          </p:cNvPr>
          <p:cNvGrpSpPr/>
          <p:nvPr/>
        </p:nvGrpSpPr>
        <p:grpSpPr>
          <a:xfrm>
            <a:off x="7333397" y="4726302"/>
            <a:ext cx="1479645" cy="654225"/>
            <a:chOff x="12077182" y="2606675"/>
            <a:chExt cx="2440044" cy="1078865"/>
          </a:xfrm>
        </p:grpSpPr>
        <p:sp>
          <p:nvSpPr>
            <p:cNvPr id="50" name="object 12">
              <a:extLst>
                <a:ext uri="{FF2B5EF4-FFF2-40B4-BE49-F238E27FC236}">
                  <a16:creationId xmlns:a16="http://schemas.microsoft.com/office/drawing/2014/main" id="{2CECE302-E303-49DC-AE82-9D15554A68BA}"/>
                </a:ext>
              </a:extLst>
            </p:cNvPr>
            <p:cNvSpPr/>
            <p:nvPr/>
          </p:nvSpPr>
          <p:spPr>
            <a:xfrm>
              <a:off x="12092609" y="2606675"/>
              <a:ext cx="2409190" cy="1078865"/>
            </a:xfrm>
            <a:custGeom>
              <a:avLst/>
              <a:gdLst/>
              <a:ahLst/>
              <a:cxnLst/>
              <a:rect l="l" t="t" r="r" b="b"/>
              <a:pathLst>
                <a:path w="2409190" h="1078864">
                  <a:moveTo>
                    <a:pt x="155094" y="0"/>
                  </a:moveTo>
                  <a:lnTo>
                    <a:pt x="106070" y="5891"/>
                  </a:lnTo>
                  <a:lnTo>
                    <a:pt x="63495" y="22295"/>
                  </a:lnTo>
                  <a:lnTo>
                    <a:pt x="29922" y="47310"/>
                  </a:lnTo>
                  <a:lnTo>
                    <a:pt x="7906" y="79031"/>
                  </a:lnTo>
                  <a:lnTo>
                    <a:pt x="0" y="115556"/>
                  </a:lnTo>
                  <a:lnTo>
                    <a:pt x="0" y="962944"/>
                  </a:lnTo>
                  <a:lnTo>
                    <a:pt x="29922" y="1031190"/>
                  </a:lnTo>
                  <a:lnTo>
                    <a:pt x="63495" y="1056205"/>
                  </a:lnTo>
                  <a:lnTo>
                    <a:pt x="106070" y="1072610"/>
                  </a:lnTo>
                  <a:lnTo>
                    <a:pt x="155094" y="1078501"/>
                  </a:lnTo>
                  <a:lnTo>
                    <a:pt x="2254077" y="1078501"/>
                  </a:lnTo>
                  <a:lnTo>
                    <a:pt x="2303102" y="1072610"/>
                  </a:lnTo>
                  <a:lnTo>
                    <a:pt x="2345677" y="1056205"/>
                  </a:lnTo>
                  <a:lnTo>
                    <a:pt x="2379250" y="1031190"/>
                  </a:lnTo>
                  <a:lnTo>
                    <a:pt x="2401266" y="999469"/>
                  </a:lnTo>
                  <a:lnTo>
                    <a:pt x="2409172" y="962944"/>
                  </a:lnTo>
                  <a:lnTo>
                    <a:pt x="2409172" y="115556"/>
                  </a:lnTo>
                  <a:lnTo>
                    <a:pt x="2379250" y="47310"/>
                  </a:lnTo>
                  <a:lnTo>
                    <a:pt x="2345677" y="22295"/>
                  </a:lnTo>
                  <a:lnTo>
                    <a:pt x="2303102" y="5891"/>
                  </a:lnTo>
                  <a:lnTo>
                    <a:pt x="2254077" y="0"/>
                  </a:lnTo>
                  <a:lnTo>
                    <a:pt x="155094" y="0"/>
                  </a:lnTo>
                  <a:close/>
                </a:path>
              </a:pathLst>
            </a:custGeom>
            <a:ln w="104708">
              <a:solidFill>
                <a:srgbClr val="000031"/>
              </a:solidFill>
            </a:ln>
          </p:spPr>
          <p:txBody>
            <a:bodyPr wrap="square" lIns="0" tIns="0" rIns="0" bIns="0" rtlCol="0"/>
            <a:lstStyle/>
            <a:p>
              <a:endParaRPr sz="1092"/>
            </a:p>
          </p:txBody>
        </p:sp>
        <p:sp>
          <p:nvSpPr>
            <p:cNvPr id="51" name="TextBox 50">
              <a:extLst>
                <a:ext uri="{FF2B5EF4-FFF2-40B4-BE49-F238E27FC236}">
                  <a16:creationId xmlns:a16="http://schemas.microsoft.com/office/drawing/2014/main" id="{7A23C480-70D1-43DC-B427-B6B1B90E694C}"/>
                </a:ext>
              </a:extLst>
            </p:cNvPr>
            <p:cNvSpPr txBox="1"/>
            <p:nvPr/>
          </p:nvSpPr>
          <p:spPr>
            <a:xfrm>
              <a:off x="12077182" y="2915274"/>
              <a:ext cx="2440044" cy="521503"/>
            </a:xfrm>
            <a:prstGeom prst="rect">
              <a:avLst/>
            </a:prstGeom>
            <a:noFill/>
            <a:ln>
              <a:noFill/>
            </a:ln>
          </p:spPr>
          <p:txBody>
            <a:bodyPr wrap="square" rtlCol="0">
              <a:spAutoFit/>
            </a:bodyPr>
            <a:lstStyle/>
            <a:p>
              <a:pPr algn="ctr"/>
              <a:r>
                <a:rPr lang="en-US" sz="1455" spc="-15" dirty="0">
                  <a:solidFill>
                    <a:srgbClr val="004B9B"/>
                  </a:solidFill>
                  <a:latin typeface="Lato" panose="020F0502020204030203" pitchFamily="34" charset="0"/>
                  <a:cs typeface="Lato Light"/>
                </a:rPr>
                <a:t>Startup 3</a:t>
              </a:r>
              <a:endParaRPr lang="en-IL" sz="1455" dirty="0">
                <a:solidFill>
                  <a:srgbClr val="004B9B"/>
                </a:solidFill>
                <a:latin typeface="Lato" panose="020F0502020204030203" pitchFamily="34" charset="0"/>
              </a:endParaRPr>
            </a:p>
          </p:txBody>
        </p:sp>
      </p:grpSp>
      <p:grpSp>
        <p:nvGrpSpPr>
          <p:cNvPr id="35" name="Group 34">
            <a:extLst>
              <a:ext uri="{FF2B5EF4-FFF2-40B4-BE49-F238E27FC236}">
                <a16:creationId xmlns:a16="http://schemas.microsoft.com/office/drawing/2014/main" id="{268E89E7-7DFA-4DF7-9BED-10CF372C3559}"/>
              </a:ext>
            </a:extLst>
          </p:cNvPr>
          <p:cNvGrpSpPr/>
          <p:nvPr/>
        </p:nvGrpSpPr>
        <p:grpSpPr>
          <a:xfrm>
            <a:off x="952842" y="2537212"/>
            <a:ext cx="3022757" cy="2125941"/>
            <a:chOff x="1570632" y="2414110"/>
            <a:chExt cx="4984750" cy="3505835"/>
          </a:xfrm>
        </p:grpSpPr>
        <p:grpSp>
          <p:nvGrpSpPr>
            <p:cNvPr id="6" name="object 3">
              <a:extLst>
                <a:ext uri="{FF2B5EF4-FFF2-40B4-BE49-F238E27FC236}">
                  <a16:creationId xmlns:a16="http://schemas.microsoft.com/office/drawing/2014/main" id="{1C387E98-BA12-4785-846A-7B044693A9FB}"/>
                </a:ext>
              </a:extLst>
            </p:cNvPr>
            <p:cNvGrpSpPr/>
            <p:nvPr/>
          </p:nvGrpSpPr>
          <p:grpSpPr>
            <a:xfrm>
              <a:off x="1570632" y="2414110"/>
              <a:ext cx="4984750" cy="3505835"/>
              <a:chOff x="1570632" y="3666817"/>
              <a:chExt cx="4984750" cy="3505835"/>
            </a:xfrm>
          </p:grpSpPr>
          <p:sp>
            <p:nvSpPr>
              <p:cNvPr id="7" name="object 4">
                <a:extLst>
                  <a:ext uri="{FF2B5EF4-FFF2-40B4-BE49-F238E27FC236}">
                    <a16:creationId xmlns:a16="http://schemas.microsoft.com/office/drawing/2014/main" id="{92B3A5D1-AA89-4E8A-94F8-C4D19001D799}"/>
                  </a:ext>
                </a:extLst>
              </p:cNvPr>
              <p:cNvSpPr/>
              <p:nvPr/>
            </p:nvSpPr>
            <p:spPr>
              <a:xfrm>
                <a:off x="1622987" y="4188354"/>
                <a:ext cx="4879975" cy="2932430"/>
              </a:xfrm>
              <a:custGeom>
                <a:avLst/>
                <a:gdLst/>
                <a:ahLst/>
                <a:cxnLst/>
                <a:rect l="l" t="t" r="r" b="b"/>
                <a:pathLst>
                  <a:path w="4879975" h="2932429">
                    <a:moveTo>
                      <a:pt x="1434511" y="0"/>
                    </a:moveTo>
                    <a:lnTo>
                      <a:pt x="314126" y="0"/>
                    </a:lnTo>
                    <a:lnTo>
                      <a:pt x="267706" y="3406"/>
                    </a:lnTo>
                    <a:lnTo>
                      <a:pt x="223400" y="13300"/>
                    </a:lnTo>
                    <a:lnTo>
                      <a:pt x="181696" y="29196"/>
                    </a:lnTo>
                    <a:lnTo>
                      <a:pt x="143079" y="50609"/>
                    </a:lnTo>
                    <a:lnTo>
                      <a:pt x="108034" y="77051"/>
                    </a:lnTo>
                    <a:lnTo>
                      <a:pt x="77048" y="108038"/>
                    </a:lnTo>
                    <a:lnTo>
                      <a:pt x="50606" y="143083"/>
                    </a:lnTo>
                    <a:lnTo>
                      <a:pt x="29194" y="181701"/>
                    </a:lnTo>
                    <a:lnTo>
                      <a:pt x="13299" y="223404"/>
                    </a:lnTo>
                    <a:lnTo>
                      <a:pt x="3405" y="267708"/>
                    </a:lnTo>
                    <a:lnTo>
                      <a:pt x="0" y="314126"/>
                    </a:lnTo>
                    <a:lnTo>
                      <a:pt x="0" y="2617721"/>
                    </a:lnTo>
                    <a:lnTo>
                      <a:pt x="3405" y="2664139"/>
                    </a:lnTo>
                    <a:lnTo>
                      <a:pt x="13299" y="2708443"/>
                    </a:lnTo>
                    <a:lnTo>
                      <a:pt x="29194" y="2750146"/>
                    </a:lnTo>
                    <a:lnTo>
                      <a:pt x="50606" y="2788764"/>
                    </a:lnTo>
                    <a:lnTo>
                      <a:pt x="77048" y="2823809"/>
                    </a:lnTo>
                    <a:lnTo>
                      <a:pt x="108034" y="2854796"/>
                    </a:lnTo>
                    <a:lnTo>
                      <a:pt x="143079" y="2881238"/>
                    </a:lnTo>
                    <a:lnTo>
                      <a:pt x="181696" y="2902651"/>
                    </a:lnTo>
                    <a:lnTo>
                      <a:pt x="223400" y="2918547"/>
                    </a:lnTo>
                    <a:lnTo>
                      <a:pt x="267706" y="2928441"/>
                    </a:lnTo>
                    <a:lnTo>
                      <a:pt x="314126" y="2931847"/>
                    </a:lnTo>
                    <a:lnTo>
                      <a:pt x="4565306" y="2931847"/>
                    </a:lnTo>
                    <a:lnTo>
                      <a:pt x="4611726" y="2928441"/>
                    </a:lnTo>
                    <a:lnTo>
                      <a:pt x="4656031" y="2918547"/>
                    </a:lnTo>
                    <a:lnTo>
                      <a:pt x="4697735" y="2902651"/>
                    </a:lnTo>
                    <a:lnTo>
                      <a:pt x="4736353" y="2881238"/>
                    </a:lnTo>
                    <a:lnTo>
                      <a:pt x="4771398" y="2854796"/>
                    </a:lnTo>
                    <a:lnTo>
                      <a:pt x="4802384" y="2823809"/>
                    </a:lnTo>
                    <a:lnTo>
                      <a:pt x="4828826" y="2788764"/>
                    </a:lnTo>
                    <a:lnTo>
                      <a:pt x="4850237" y="2750146"/>
                    </a:lnTo>
                    <a:lnTo>
                      <a:pt x="4866133" y="2708443"/>
                    </a:lnTo>
                    <a:lnTo>
                      <a:pt x="4876026" y="2664139"/>
                    </a:lnTo>
                    <a:lnTo>
                      <a:pt x="4879432" y="2617721"/>
                    </a:lnTo>
                    <a:lnTo>
                      <a:pt x="4879432" y="314126"/>
                    </a:lnTo>
                    <a:lnTo>
                      <a:pt x="4876026" y="267708"/>
                    </a:lnTo>
                    <a:lnTo>
                      <a:pt x="4866133" y="223404"/>
                    </a:lnTo>
                    <a:lnTo>
                      <a:pt x="4850237" y="181701"/>
                    </a:lnTo>
                    <a:lnTo>
                      <a:pt x="4828826" y="143083"/>
                    </a:lnTo>
                    <a:lnTo>
                      <a:pt x="4802384" y="108038"/>
                    </a:lnTo>
                    <a:lnTo>
                      <a:pt x="4771398" y="77051"/>
                    </a:lnTo>
                    <a:lnTo>
                      <a:pt x="4736353" y="50609"/>
                    </a:lnTo>
                    <a:lnTo>
                      <a:pt x="4697735" y="29196"/>
                    </a:lnTo>
                    <a:lnTo>
                      <a:pt x="4656031" y="13300"/>
                    </a:lnTo>
                    <a:lnTo>
                      <a:pt x="4611726" y="3406"/>
                    </a:lnTo>
                    <a:lnTo>
                      <a:pt x="4565306" y="0"/>
                    </a:lnTo>
                    <a:lnTo>
                      <a:pt x="3444921" y="0"/>
                    </a:lnTo>
                  </a:path>
                </a:pathLst>
              </a:custGeom>
              <a:noFill/>
              <a:ln w="104708" cap="rnd">
                <a:solidFill>
                  <a:srgbClr val="000032"/>
                </a:solidFill>
              </a:ln>
            </p:spPr>
            <p:txBody>
              <a:bodyPr wrap="square" lIns="0" tIns="0" rIns="0" bIns="0" rtlCol="0"/>
              <a:lstStyle/>
              <a:p>
                <a:endParaRPr sz="1092"/>
              </a:p>
            </p:txBody>
          </p:sp>
          <p:sp>
            <p:nvSpPr>
              <p:cNvPr id="8" name="object 5">
                <a:extLst>
                  <a:ext uri="{FF2B5EF4-FFF2-40B4-BE49-F238E27FC236}">
                    <a16:creationId xmlns:a16="http://schemas.microsoft.com/office/drawing/2014/main" id="{E9946CCD-DDB5-4300-A29A-C9DAE6F07173}"/>
                  </a:ext>
                </a:extLst>
              </p:cNvPr>
              <p:cNvSpPr/>
              <p:nvPr/>
            </p:nvSpPr>
            <p:spPr>
              <a:xfrm>
                <a:off x="3477715" y="3666817"/>
                <a:ext cx="1170305" cy="835660"/>
              </a:xfrm>
              <a:custGeom>
                <a:avLst/>
                <a:gdLst/>
                <a:ahLst/>
                <a:cxnLst/>
                <a:rect l="l" t="t" r="r" b="b"/>
                <a:pathLst>
                  <a:path w="1170304" h="835660">
                    <a:moveTo>
                      <a:pt x="1111337" y="256540"/>
                    </a:moveTo>
                    <a:lnTo>
                      <a:pt x="188297" y="256540"/>
                    </a:lnTo>
                    <a:lnTo>
                      <a:pt x="165501" y="261620"/>
                    </a:lnTo>
                    <a:lnTo>
                      <a:pt x="146863" y="274320"/>
                    </a:lnTo>
                    <a:lnTo>
                      <a:pt x="134286" y="293370"/>
                    </a:lnTo>
                    <a:lnTo>
                      <a:pt x="129671" y="316230"/>
                    </a:lnTo>
                    <a:lnTo>
                      <a:pt x="129671" y="777240"/>
                    </a:lnTo>
                    <a:lnTo>
                      <a:pt x="134286" y="800100"/>
                    </a:lnTo>
                    <a:lnTo>
                      <a:pt x="146863" y="819150"/>
                    </a:lnTo>
                    <a:lnTo>
                      <a:pt x="165501" y="831850"/>
                    </a:lnTo>
                    <a:lnTo>
                      <a:pt x="188297" y="835660"/>
                    </a:lnTo>
                    <a:lnTo>
                      <a:pt x="1111337" y="835660"/>
                    </a:lnTo>
                    <a:lnTo>
                      <a:pt x="1134140" y="831850"/>
                    </a:lnTo>
                    <a:lnTo>
                      <a:pt x="1152781" y="819150"/>
                    </a:lnTo>
                    <a:lnTo>
                      <a:pt x="1163682" y="802640"/>
                    </a:lnTo>
                    <a:lnTo>
                      <a:pt x="188297" y="802640"/>
                    </a:lnTo>
                    <a:lnTo>
                      <a:pt x="178451" y="801370"/>
                    </a:lnTo>
                    <a:lnTo>
                      <a:pt x="170399" y="795020"/>
                    </a:lnTo>
                    <a:lnTo>
                      <a:pt x="164963" y="787400"/>
                    </a:lnTo>
                    <a:lnTo>
                      <a:pt x="162968" y="777240"/>
                    </a:lnTo>
                    <a:lnTo>
                      <a:pt x="162968" y="316230"/>
                    </a:lnTo>
                    <a:lnTo>
                      <a:pt x="164963" y="306070"/>
                    </a:lnTo>
                    <a:lnTo>
                      <a:pt x="170399" y="297180"/>
                    </a:lnTo>
                    <a:lnTo>
                      <a:pt x="178451" y="292100"/>
                    </a:lnTo>
                    <a:lnTo>
                      <a:pt x="188297" y="290830"/>
                    </a:lnTo>
                    <a:lnTo>
                      <a:pt x="1163682" y="290830"/>
                    </a:lnTo>
                    <a:lnTo>
                      <a:pt x="1152781" y="274320"/>
                    </a:lnTo>
                    <a:lnTo>
                      <a:pt x="1134140" y="261620"/>
                    </a:lnTo>
                    <a:lnTo>
                      <a:pt x="1111337" y="256540"/>
                    </a:lnTo>
                    <a:close/>
                  </a:path>
                  <a:path w="1170304" h="835660">
                    <a:moveTo>
                      <a:pt x="1163682" y="290830"/>
                    </a:moveTo>
                    <a:lnTo>
                      <a:pt x="1111337" y="290830"/>
                    </a:lnTo>
                    <a:lnTo>
                      <a:pt x="1121188" y="292100"/>
                    </a:lnTo>
                    <a:lnTo>
                      <a:pt x="1129240" y="297180"/>
                    </a:lnTo>
                    <a:lnTo>
                      <a:pt x="1134673" y="306070"/>
                    </a:lnTo>
                    <a:lnTo>
                      <a:pt x="1136666" y="316230"/>
                    </a:lnTo>
                    <a:lnTo>
                      <a:pt x="1136666" y="777240"/>
                    </a:lnTo>
                    <a:lnTo>
                      <a:pt x="1134673" y="787400"/>
                    </a:lnTo>
                    <a:lnTo>
                      <a:pt x="1129240" y="795020"/>
                    </a:lnTo>
                    <a:lnTo>
                      <a:pt x="1121188" y="801370"/>
                    </a:lnTo>
                    <a:lnTo>
                      <a:pt x="1111337" y="802640"/>
                    </a:lnTo>
                    <a:lnTo>
                      <a:pt x="1163682" y="802640"/>
                    </a:lnTo>
                    <a:lnTo>
                      <a:pt x="1165359" y="800100"/>
                    </a:lnTo>
                    <a:lnTo>
                      <a:pt x="1169974" y="777240"/>
                    </a:lnTo>
                    <a:lnTo>
                      <a:pt x="1169974" y="316230"/>
                    </a:lnTo>
                    <a:lnTo>
                      <a:pt x="1165359" y="293370"/>
                    </a:lnTo>
                    <a:lnTo>
                      <a:pt x="1163682" y="290830"/>
                    </a:lnTo>
                    <a:close/>
                  </a:path>
                  <a:path w="1170304" h="835660">
                    <a:moveTo>
                      <a:pt x="1016785" y="304800"/>
                    </a:moveTo>
                    <a:lnTo>
                      <a:pt x="282860" y="304800"/>
                    </a:lnTo>
                    <a:lnTo>
                      <a:pt x="273853" y="306070"/>
                    </a:lnTo>
                    <a:lnTo>
                      <a:pt x="265790" y="309880"/>
                    </a:lnTo>
                    <a:lnTo>
                      <a:pt x="259144" y="314960"/>
                    </a:lnTo>
                    <a:lnTo>
                      <a:pt x="254390" y="322580"/>
                    </a:lnTo>
                    <a:lnTo>
                      <a:pt x="244089" y="341630"/>
                    </a:lnTo>
                    <a:lnTo>
                      <a:pt x="230595" y="358140"/>
                    </a:lnTo>
                    <a:lnTo>
                      <a:pt x="214265" y="372110"/>
                    </a:lnTo>
                    <a:lnTo>
                      <a:pt x="195460" y="382270"/>
                    </a:lnTo>
                    <a:lnTo>
                      <a:pt x="187872" y="387350"/>
                    </a:lnTo>
                    <a:lnTo>
                      <a:pt x="182071" y="393700"/>
                    </a:lnTo>
                    <a:lnTo>
                      <a:pt x="178366" y="402590"/>
                    </a:lnTo>
                    <a:lnTo>
                      <a:pt x="177062" y="411480"/>
                    </a:lnTo>
                    <a:lnTo>
                      <a:pt x="177062" y="681990"/>
                    </a:lnTo>
                    <a:lnTo>
                      <a:pt x="214265" y="721360"/>
                    </a:lnTo>
                    <a:lnTo>
                      <a:pt x="230595" y="735330"/>
                    </a:lnTo>
                    <a:lnTo>
                      <a:pt x="244089" y="751840"/>
                    </a:lnTo>
                    <a:lnTo>
                      <a:pt x="254390" y="769620"/>
                    </a:lnTo>
                    <a:lnTo>
                      <a:pt x="259144" y="778510"/>
                    </a:lnTo>
                    <a:lnTo>
                      <a:pt x="265790" y="783590"/>
                    </a:lnTo>
                    <a:lnTo>
                      <a:pt x="273853" y="787400"/>
                    </a:lnTo>
                    <a:lnTo>
                      <a:pt x="282860" y="788670"/>
                    </a:lnTo>
                    <a:lnTo>
                      <a:pt x="1016785" y="788670"/>
                    </a:lnTo>
                    <a:lnTo>
                      <a:pt x="1025793" y="787400"/>
                    </a:lnTo>
                    <a:lnTo>
                      <a:pt x="1033855" y="783590"/>
                    </a:lnTo>
                    <a:lnTo>
                      <a:pt x="1040501" y="778510"/>
                    </a:lnTo>
                    <a:lnTo>
                      <a:pt x="1045256" y="769620"/>
                    </a:lnTo>
                    <a:lnTo>
                      <a:pt x="1053346" y="755650"/>
                    </a:lnTo>
                    <a:lnTo>
                      <a:pt x="284347" y="755650"/>
                    </a:lnTo>
                    <a:lnTo>
                      <a:pt x="271245" y="731520"/>
                    </a:lnTo>
                    <a:lnTo>
                      <a:pt x="254260" y="711200"/>
                    </a:lnTo>
                    <a:lnTo>
                      <a:pt x="233822" y="694690"/>
                    </a:lnTo>
                    <a:lnTo>
                      <a:pt x="210360" y="680720"/>
                    </a:lnTo>
                    <a:lnTo>
                      <a:pt x="210360" y="412750"/>
                    </a:lnTo>
                    <a:lnTo>
                      <a:pt x="233822" y="398780"/>
                    </a:lnTo>
                    <a:lnTo>
                      <a:pt x="254260" y="382270"/>
                    </a:lnTo>
                    <a:lnTo>
                      <a:pt x="271245" y="361950"/>
                    </a:lnTo>
                    <a:lnTo>
                      <a:pt x="284347" y="337820"/>
                    </a:lnTo>
                    <a:lnTo>
                      <a:pt x="1053494" y="337820"/>
                    </a:lnTo>
                    <a:lnTo>
                      <a:pt x="1045256" y="322580"/>
                    </a:lnTo>
                    <a:lnTo>
                      <a:pt x="1040501" y="314960"/>
                    </a:lnTo>
                    <a:lnTo>
                      <a:pt x="1033855" y="309880"/>
                    </a:lnTo>
                    <a:lnTo>
                      <a:pt x="1025793" y="306070"/>
                    </a:lnTo>
                    <a:lnTo>
                      <a:pt x="1016785" y="304800"/>
                    </a:lnTo>
                    <a:close/>
                  </a:path>
                  <a:path w="1170304" h="835660">
                    <a:moveTo>
                      <a:pt x="1053494" y="337820"/>
                    </a:moveTo>
                    <a:lnTo>
                      <a:pt x="1015298" y="337820"/>
                    </a:lnTo>
                    <a:lnTo>
                      <a:pt x="1028399" y="361950"/>
                    </a:lnTo>
                    <a:lnTo>
                      <a:pt x="1045381" y="382270"/>
                    </a:lnTo>
                    <a:lnTo>
                      <a:pt x="1065819" y="398780"/>
                    </a:lnTo>
                    <a:lnTo>
                      <a:pt x="1089286" y="412750"/>
                    </a:lnTo>
                    <a:lnTo>
                      <a:pt x="1089286" y="680720"/>
                    </a:lnTo>
                    <a:lnTo>
                      <a:pt x="1065819" y="694690"/>
                    </a:lnTo>
                    <a:lnTo>
                      <a:pt x="1045381" y="711200"/>
                    </a:lnTo>
                    <a:lnTo>
                      <a:pt x="1028399" y="731520"/>
                    </a:lnTo>
                    <a:lnTo>
                      <a:pt x="1015298" y="755650"/>
                    </a:lnTo>
                    <a:lnTo>
                      <a:pt x="1053346" y="755650"/>
                    </a:lnTo>
                    <a:lnTo>
                      <a:pt x="1055553" y="751840"/>
                    </a:lnTo>
                    <a:lnTo>
                      <a:pt x="1069051" y="735330"/>
                    </a:lnTo>
                    <a:lnTo>
                      <a:pt x="1085383" y="721360"/>
                    </a:lnTo>
                    <a:lnTo>
                      <a:pt x="1104186" y="711200"/>
                    </a:lnTo>
                    <a:lnTo>
                      <a:pt x="1111774" y="706120"/>
                    </a:lnTo>
                    <a:lnTo>
                      <a:pt x="1117574" y="699770"/>
                    </a:lnTo>
                    <a:lnTo>
                      <a:pt x="1121280" y="690880"/>
                    </a:lnTo>
                    <a:lnTo>
                      <a:pt x="1122583" y="681990"/>
                    </a:lnTo>
                    <a:lnTo>
                      <a:pt x="1122583" y="411480"/>
                    </a:lnTo>
                    <a:lnTo>
                      <a:pt x="1085383" y="372110"/>
                    </a:lnTo>
                    <a:lnTo>
                      <a:pt x="1069051" y="358140"/>
                    </a:lnTo>
                    <a:lnTo>
                      <a:pt x="1055553" y="341630"/>
                    </a:lnTo>
                    <a:lnTo>
                      <a:pt x="1053494" y="337820"/>
                    </a:lnTo>
                    <a:close/>
                  </a:path>
                  <a:path w="1170304" h="835660">
                    <a:moveTo>
                      <a:pt x="649812" y="359410"/>
                    </a:moveTo>
                    <a:lnTo>
                      <a:pt x="600129" y="365760"/>
                    </a:lnTo>
                    <a:lnTo>
                      <a:pt x="555448" y="384810"/>
                    </a:lnTo>
                    <a:lnTo>
                      <a:pt x="517566" y="414020"/>
                    </a:lnTo>
                    <a:lnTo>
                      <a:pt x="488282" y="452120"/>
                    </a:lnTo>
                    <a:lnTo>
                      <a:pt x="469393" y="496570"/>
                    </a:lnTo>
                    <a:lnTo>
                      <a:pt x="462697" y="546100"/>
                    </a:lnTo>
                    <a:lnTo>
                      <a:pt x="469393" y="596900"/>
                    </a:lnTo>
                    <a:lnTo>
                      <a:pt x="488282" y="641350"/>
                    </a:lnTo>
                    <a:lnTo>
                      <a:pt x="517566" y="679450"/>
                    </a:lnTo>
                    <a:lnTo>
                      <a:pt x="555448" y="708660"/>
                    </a:lnTo>
                    <a:lnTo>
                      <a:pt x="600129" y="727710"/>
                    </a:lnTo>
                    <a:lnTo>
                      <a:pt x="649812" y="734060"/>
                    </a:lnTo>
                    <a:lnTo>
                      <a:pt x="699504" y="727710"/>
                    </a:lnTo>
                    <a:lnTo>
                      <a:pt x="744191" y="708660"/>
                    </a:lnTo>
                    <a:lnTo>
                      <a:pt x="754074" y="701040"/>
                    </a:lnTo>
                    <a:lnTo>
                      <a:pt x="649812" y="701040"/>
                    </a:lnTo>
                    <a:lnTo>
                      <a:pt x="601252" y="692150"/>
                    </a:lnTo>
                    <a:lnTo>
                      <a:pt x="559037" y="670560"/>
                    </a:lnTo>
                    <a:lnTo>
                      <a:pt x="525722" y="637540"/>
                    </a:lnTo>
                    <a:lnTo>
                      <a:pt x="503860" y="595630"/>
                    </a:lnTo>
                    <a:lnTo>
                      <a:pt x="496005" y="546100"/>
                    </a:lnTo>
                    <a:lnTo>
                      <a:pt x="503860" y="497840"/>
                    </a:lnTo>
                    <a:lnTo>
                      <a:pt x="525722" y="455930"/>
                    </a:lnTo>
                    <a:lnTo>
                      <a:pt x="559037" y="422910"/>
                    </a:lnTo>
                    <a:lnTo>
                      <a:pt x="601252" y="401320"/>
                    </a:lnTo>
                    <a:lnTo>
                      <a:pt x="649812" y="392430"/>
                    </a:lnTo>
                    <a:lnTo>
                      <a:pt x="754074" y="392430"/>
                    </a:lnTo>
                    <a:lnTo>
                      <a:pt x="744191" y="384810"/>
                    </a:lnTo>
                    <a:lnTo>
                      <a:pt x="699504" y="365760"/>
                    </a:lnTo>
                    <a:lnTo>
                      <a:pt x="649812" y="359410"/>
                    </a:lnTo>
                    <a:close/>
                  </a:path>
                  <a:path w="1170304" h="835660">
                    <a:moveTo>
                      <a:pt x="754074" y="392430"/>
                    </a:moveTo>
                    <a:lnTo>
                      <a:pt x="649812" y="392430"/>
                    </a:lnTo>
                    <a:lnTo>
                      <a:pt x="698383" y="401320"/>
                    </a:lnTo>
                    <a:lnTo>
                      <a:pt x="740604" y="422910"/>
                    </a:lnTo>
                    <a:lnTo>
                      <a:pt x="773922" y="455930"/>
                    </a:lnTo>
                    <a:lnTo>
                      <a:pt x="795785" y="497840"/>
                    </a:lnTo>
                    <a:lnTo>
                      <a:pt x="803640" y="546100"/>
                    </a:lnTo>
                    <a:lnTo>
                      <a:pt x="795785" y="595630"/>
                    </a:lnTo>
                    <a:lnTo>
                      <a:pt x="773922" y="637540"/>
                    </a:lnTo>
                    <a:lnTo>
                      <a:pt x="740604" y="670560"/>
                    </a:lnTo>
                    <a:lnTo>
                      <a:pt x="698383" y="692150"/>
                    </a:lnTo>
                    <a:lnTo>
                      <a:pt x="649812" y="701040"/>
                    </a:lnTo>
                    <a:lnTo>
                      <a:pt x="754074" y="701040"/>
                    </a:lnTo>
                    <a:lnTo>
                      <a:pt x="782076" y="679450"/>
                    </a:lnTo>
                    <a:lnTo>
                      <a:pt x="811362" y="641350"/>
                    </a:lnTo>
                    <a:lnTo>
                      <a:pt x="830252" y="596900"/>
                    </a:lnTo>
                    <a:lnTo>
                      <a:pt x="836948" y="546100"/>
                    </a:lnTo>
                    <a:lnTo>
                      <a:pt x="830252" y="496570"/>
                    </a:lnTo>
                    <a:lnTo>
                      <a:pt x="811362" y="452120"/>
                    </a:lnTo>
                    <a:lnTo>
                      <a:pt x="782076" y="414020"/>
                    </a:lnTo>
                    <a:lnTo>
                      <a:pt x="754074" y="392430"/>
                    </a:lnTo>
                    <a:close/>
                  </a:path>
                  <a:path w="1170304" h="835660">
                    <a:moveTo>
                      <a:pt x="592641" y="601980"/>
                    </a:moveTo>
                    <a:lnTo>
                      <a:pt x="584966" y="601980"/>
                    </a:lnTo>
                    <a:lnTo>
                      <a:pt x="578505" y="612140"/>
                    </a:lnTo>
                    <a:lnTo>
                      <a:pt x="578505" y="619760"/>
                    </a:lnTo>
                    <a:lnTo>
                      <a:pt x="583136" y="631190"/>
                    </a:lnTo>
                    <a:lnTo>
                      <a:pt x="596180" y="643890"/>
                    </a:lnTo>
                    <a:lnTo>
                      <a:pt x="616371" y="652780"/>
                    </a:lnTo>
                    <a:lnTo>
                      <a:pt x="642441" y="656590"/>
                    </a:lnTo>
                    <a:lnTo>
                      <a:pt x="642441" y="669290"/>
                    </a:lnTo>
                    <a:lnTo>
                      <a:pt x="646126" y="673100"/>
                    </a:lnTo>
                    <a:lnTo>
                      <a:pt x="655969" y="673100"/>
                    </a:lnTo>
                    <a:lnTo>
                      <a:pt x="660576" y="669290"/>
                    </a:lnTo>
                    <a:lnTo>
                      <a:pt x="660576" y="655320"/>
                    </a:lnTo>
                    <a:lnTo>
                      <a:pt x="683321" y="648970"/>
                    </a:lnTo>
                    <a:lnTo>
                      <a:pt x="700996" y="636270"/>
                    </a:lnTo>
                    <a:lnTo>
                      <a:pt x="707104" y="626110"/>
                    </a:lnTo>
                    <a:lnTo>
                      <a:pt x="642441" y="626110"/>
                    </a:lnTo>
                    <a:lnTo>
                      <a:pt x="622862" y="621030"/>
                    </a:lnTo>
                    <a:lnTo>
                      <a:pt x="609594" y="613410"/>
                    </a:lnTo>
                    <a:lnTo>
                      <a:pt x="600299" y="605790"/>
                    </a:lnTo>
                    <a:lnTo>
                      <a:pt x="592641" y="601980"/>
                    </a:lnTo>
                    <a:close/>
                  </a:path>
                  <a:path w="1170304" h="835660">
                    <a:moveTo>
                      <a:pt x="655969" y="420370"/>
                    </a:moveTo>
                    <a:lnTo>
                      <a:pt x="646126" y="420370"/>
                    </a:lnTo>
                    <a:lnTo>
                      <a:pt x="642441" y="424180"/>
                    </a:lnTo>
                    <a:lnTo>
                      <a:pt x="642441" y="436880"/>
                    </a:lnTo>
                    <a:lnTo>
                      <a:pt x="620994" y="441960"/>
                    </a:lnTo>
                    <a:lnTo>
                      <a:pt x="602286" y="452120"/>
                    </a:lnTo>
                    <a:lnTo>
                      <a:pt x="589053" y="468630"/>
                    </a:lnTo>
                    <a:lnTo>
                      <a:pt x="584034" y="494030"/>
                    </a:lnTo>
                    <a:lnTo>
                      <a:pt x="589270" y="518160"/>
                    </a:lnTo>
                    <a:lnTo>
                      <a:pt x="602863" y="534670"/>
                    </a:lnTo>
                    <a:lnTo>
                      <a:pt x="621644" y="546100"/>
                    </a:lnTo>
                    <a:lnTo>
                      <a:pt x="642441" y="553720"/>
                    </a:lnTo>
                    <a:lnTo>
                      <a:pt x="642441" y="626110"/>
                    </a:lnTo>
                    <a:lnTo>
                      <a:pt x="658733" y="626110"/>
                    </a:lnTo>
                    <a:lnTo>
                      <a:pt x="658733" y="561340"/>
                    </a:lnTo>
                    <a:lnTo>
                      <a:pt x="708763" y="561340"/>
                    </a:lnTo>
                    <a:lnTo>
                      <a:pt x="698578" y="547370"/>
                    </a:lnTo>
                    <a:lnTo>
                      <a:pt x="680600" y="534670"/>
                    </a:lnTo>
                    <a:lnTo>
                      <a:pt x="660576" y="527050"/>
                    </a:lnTo>
                    <a:lnTo>
                      <a:pt x="660576" y="520700"/>
                    </a:lnTo>
                    <a:lnTo>
                      <a:pt x="644284" y="520700"/>
                    </a:lnTo>
                    <a:lnTo>
                      <a:pt x="632800" y="515620"/>
                    </a:lnTo>
                    <a:lnTo>
                      <a:pt x="623420" y="510540"/>
                    </a:lnTo>
                    <a:lnTo>
                      <a:pt x="617096" y="501650"/>
                    </a:lnTo>
                    <a:lnTo>
                      <a:pt x="614777" y="490220"/>
                    </a:lnTo>
                    <a:lnTo>
                      <a:pt x="616966" y="480060"/>
                    </a:lnTo>
                    <a:lnTo>
                      <a:pt x="623075" y="472440"/>
                    </a:lnTo>
                    <a:lnTo>
                      <a:pt x="632411" y="467360"/>
                    </a:lnTo>
                    <a:lnTo>
                      <a:pt x="644284" y="464820"/>
                    </a:lnTo>
                    <a:lnTo>
                      <a:pt x="710562" y="464820"/>
                    </a:lnTo>
                    <a:lnTo>
                      <a:pt x="710994" y="463550"/>
                    </a:lnTo>
                    <a:lnTo>
                      <a:pt x="710994" y="458470"/>
                    </a:lnTo>
                    <a:lnTo>
                      <a:pt x="706055" y="448310"/>
                    </a:lnTo>
                    <a:lnTo>
                      <a:pt x="693622" y="441960"/>
                    </a:lnTo>
                    <a:lnTo>
                      <a:pt x="677271" y="438150"/>
                    </a:lnTo>
                    <a:lnTo>
                      <a:pt x="660576" y="435610"/>
                    </a:lnTo>
                    <a:lnTo>
                      <a:pt x="660576" y="424180"/>
                    </a:lnTo>
                    <a:lnTo>
                      <a:pt x="655969" y="420370"/>
                    </a:lnTo>
                    <a:close/>
                  </a:path>
                  <a:path w="1170304" h="835660">
                    <a:moveTo>
                      <a:pt x="708763" y="561340"/>
                    </a:moveTo>
                    <a:lnTo>
                      <a:pt x="658733" y="561340"/>
                    </a:lnTo>
                    <a:lnTo>
                      <a:pt x="669316" y="566420"/>
                    </a:lnTo>
                    <a:lnTo>
                      <a:pt x="677907" y="572770"/>
                    </a:lnTo>
                    <a:lnTo>
                      <a:pt x="683673" y="582930"/>
                    </a:lnTo>
                    <a:lnTo>
                      <a:pt x="685780" y="595630"/>
                    </a:lnTo>
                    <a:lnTo>
                      <a:pt x="683888" y="607060"/>
                    </a:lnTo>
                    <a:lnTo>
                      <a:pt x="678480" y="615950"/>
                    </a:lnTo>
                    <a:lnTo>
                      <a:pt x="669961" y="622300"/>
                    </a:lnTo>
                    <a:lnTo>
                      <a:pt x="658733" y="626110"/>
                    </a:lnTo>
                    <a:lnTo>
                      <a:pt x="707104" y="626110"/>
                    </a:lnTo>
                    <a:lnTo>
                      <a:pt x="712448" y="617220"/>
                    </a:lnTo>
                    <a:lnTo>
                      <a:pt x="716522" y="591820"/>
                    </a:lnTo>
                    <a:lnTo>
                      <a:pt x="711541" y="565150"/>
                    </a:lnTo>
                    <a:lnTo>
                      <a:pt x="708763" y="561340"/>
                    </a:lnTo>
                    <a:close/>
                  </a:path>
                  <a:path w="1170304" h="835660">
                    <a:moveTo>
                      <a:pt x="981666" y="0"/>
                    </a:moveTo>
                    <a:lnTo>
                      <a:pt x="58647" y="0"/>
                    </a:lnTo>
                    <a:lnTo>
                      <a:pt x="35838" y="5080"/>
                    </a:lnTo>
                    <a:lnTo>
                      <a:pt x="17194" y="17780"/>
                    </a:lnTo>
                    <a:lnTo>
                      <a:pt x="4615" y="35560"/>
                    </a:lnTo>
                    <a:lnTo>
                      <a:pt x="0" y="58420"/>
                    </a:lnTo>
                    <a:lnTo>
                      <a:pt x="0" y="520700"/>
                    </a:lnTo>
                    <a:lnTo>
                      <a:pt x="4615" y="543560"/>
                    </a:lnTo>
                    <a:lnTo>
                      <a:pt x="17194" y="562610"/>
                    </a:lnTo>
                    <a:lnTo>
                      <a:pt x="35838" y="575310"/>
                    </a:lnTo>
                    <a:lnTo>
                      <a:pt x="58647" y="579120"/>
                    </a:lnTo>
                    <a:lnTo>
                      <a:pt x="103211" y="579120"/>
                    </a:lnTo>
                    <a:lnTo>
                      <a:pt x="110666" y="571500"/>
                    </a:lnTo>
                    <a:lnTo>
                      <a:pt x="110666" y="553720"/>
                    </a:lnTo>
                    <a:lnTo>
                      <a:pt x="103211" y="546100"/>
                    </a:lnTo>
                    <a:lnTo>
                      <a:pt x="58647" y="546100"/>
                    </a:lnTo>
                    <a:lnTo>
                      <a:pt x="48790" y="544830"/>
                    </a:lnTo>
                    <a:lnTo>
                      <a:pt x="40735" y="538480"/>
                    </a:lnTo>
                    <a:lnTo>
                      <a:pt x="35301" y="530860"/>
                    </a:lnTo>
                    <a:lnTo>
                      <a:pt x="33307" y="520700"/>
                    </a:lnTo>
                    <a:lnTo>
                      <a:pt x="33307" y="58420"/>
                    </a:lnTo>
                    <a:lnTo>
                      <a:pt x="35301" y="49530"/>
                    </a:lnTo>
                    <a:lnTo>
                      <a:pt x="40735" y="40640"/>
                    </a:lnTo>
                    <a:lnTo>
                      <a:pt x="48790" y="35560"/>
                    </a:lnTo>
                    <a:lnTo>
                      <a:pt x="58647" y="33020"/>
                    </a:lnTo>
                    <a:lnTo>
                      <a:pt x="1033891" y="33020"/>
                    </a:lnTo>
                    <a:lnTo>
                      <a:pt x="1023110" y="17780"/>
                    </a:lnTo>
                    <a:lnTo>
                      <a:pt x="1004469" y="5080"/>
                    </a:lnTo>
                    <a:lnTo>
                      <a:pt x="981666" y="0"/>
                    </a:lnTo>
                    <a:close/>
                  </a:path>
                  <a:path w="1170304" h="835660">
                    <a:moveTo>
                      <a:pt x="660576" y="464820"/>
                    </a:moveTo>
                    <a:lnTo>
                      <a:pt x="644284" y="464820"/>
                    </a:lnTo>
                    <a:lnTo>
                      <a:pt x="644284" y="520700"/>
                    </a:lnTo>
                    <a:lnTo>
                      <a:pt x="660576" y="520700"/>
                    </a:lnTo>
                    <a:lnTo>
                      <a:pt x="660576" y="464820"/>
                    </a:lnTo>
                    <a:close/>
                  </a:path>
                  <a:path w="1170304" h="835660">
                    <a:moveTo>
                      <a:pt x="710562" y="464820"/>
                    </a:moveTo>
                    <a:lnTo>
                      <a:pt x="660576" y="464820"/>
                    </a:lnTo>
                    <a:lnTo>
                      <a:pt x="674380" y="466090"/>
                    </a:lnTo>
                    <a:lnTo>
                      <a:pt x="684320" y="471170"/>
                    </a:lnTo>
                    <a:lnTo>
                      <a:pt x="691609" y="473710"/>
                    </a:lnTo>
                    <a:lnTo>
                      <a:pt x="697455" y="476250"/>
                    </a:lnTo>
                    <a:lnTo>
                      <a:pt x="706680" y="476250"/>
                    </a:lnTo>
                    <a:lnTo>
                      <a:pt x="710562" y="464820"/>
                    </a:lnTo>
                    <a:close/>
                  </a:path>
                  <a:path w="1170304" h="835660">
                    <a:moveTo>
                      <a:pt x="887124" y="48260"/>
                    </a:moveTo>
                    <a:lnTo>
                      <a:pt x="153189" y="48260"/>
                    </a:lnTo>
                    <a:lnTo>
                      <a:pt x="144181" y="49530"/>
                    </a:lnTo>
                    <a:lnTo>
                      <a:pt x="136118" y="53340"/>
                    </a:lnTo>
                    <a:lnTo>
                      <a:pt x="129473" y="58420"/>
                    </a:lnTo>
                    <a:lnTo>
                      <a:pt x="124718" y="66040"/>
                    </a:lnTo>
                    <a:lnTo>
                      <a:pt x="114422" y="85090"/>
                    </a:lnTo>
                    <a:lnTo>
                      <a:pt x="100928" y="101600"/>
                    </a:lnTo>
                    <a:lnTo>
                      <a:pt x="84599" y="115570"/>
                    </a:lnTo>
                    <a:lnTo>
                      <a:pt x="65799" y="125730"/>
                    </a:lnTo>
                    <a:lnTo>
                      <a:pt x="58211" y="130810"/>
                    </a:lnTo>
                    <a:lnTo>
                      <a:pt x="52410" y="137160"/>
                    </a:lnTo>
                    <a:lnTo>
                      <a:pt x="48705" y="144780"/>
                    </a:lnTo>
                    <a:lnTo>
                      <a:pt x="47401" y="153670"/>
                    </a:lnTo>
                    <a:lnTo>
                      <a:pt x="47401" y="425450"/>
                    </a:lnTo>
                    <a:lnTo>
                      <a:pt x="48705" y="434340"/>
                    </a:lnTo>
                    <a:lnTo>
                      <a:pt x="52410" y="441960"/>
                    </a:lnTo>
                    <a:lnTo>
                      <a:pt x="58211" y="449580"/>
                    </a:lnTo>
                    <a:lnTo>
                      <a:pt x="65799" y="453390"/>
                    </a:lnTo>
                    <a:lnTo>
                      <a:pt x="72259" y="457200"/>
                    </a:lnTo>
                    <a:lnTo>
                      <a:pt x="78510" y="459740"/>
                    </a:lnTo>
                    <a:lnTo>
                      <a:pt x="87232" y="466090"/>
                    </a:lnTo>
                    <a:lnTo>
                      <a:pt x="90520" y="467360"/>
                    </a:lnTo>
                    <a:lnTo>
                      <a:pt x="99065" y="467360"/>
                    </a:lnTo>
                    <a:lnTo>
                      <a:pt x="104279" y="464820"/>
                    </a:lnTo>
                    <a:lnTo>
                      <a:pt x="107494" y="459740"/>
                    </a:lnTo>
                    <a:lnTo>
                      <a:pt x="110089" y="453390"/>
                    </a:lnTo>
                    <a:lnTo>
                      <a:pt x="110145" y="447040"/>
                    </a:lnTo>
                    <a:lnTo>
                      <a:pt x="107803" y="441960"/>
                    </a:lnTo>
                    <a:lnTo>
                      <a:pt x="103201" y="436880"/>
                    </a:lnTo>
                    <a:lnTo>
                      <a:pt x="97791" y="433070"/>
                    </a:lnTo>
                    <a:lnTo>
                      <a:pt x="92224" y="430530"/>
                    </a:lnTo>
                    <a:lnTo>
                      <a:pt x="86520" y="426720"/>
                    </a:lnTo>
                    <a:lnTo>
                      <a:pt x="80699" y="424180"/>
                    </a:lnTo>
                    <a:lnTo>
                      <a:pt x="80699" y="156210"/>
                    </a:lnTo>
                    <a:lnTo>
                      <a:pt x="104159" y="142240"/>
                    </a:lnTo>
                    <a:lnTo>
                      <a:pt x="124594" y="125730"/>
                    </a:lnTo>
                    <a:lnTo>
                      <a:pt x="141575" y="104140"/>
                    </a:lnTo>
                    <a:lnTo>
                      <a:pt x="154675" y="81280"/>
                    </a:lnTo>
                    <a:lnTo>
                      <a:pt x="923831" y="81280"/>
                    </a:lnTo>
                    <a:lnTo>
                      <a:pt x="915595" y="66040"/>
                    </a:lnTo>
                    <a:lnTo>
                      <a:pt x="910838" y="58420"/>
                    </a:lnTo>
                    <a:lnTo>
                      <a:pt x="904191" y="53340"/>
                    </a:lnTo>
                    <a:lnTo>
                      <a:pt x="896127" y="49530"/>
                    </a:lnTo>
                    <a:lnTo>
                      <a:pt x="887124" y="48260"/>
                    </a:lnTo>
                    <a:close/>
                  </a:path>
                  <a:path w="1170304" h="835660">
                    <a:moveTo>
                      <a:pt x="526706" y="171450"/>
                    </a:moveTo>
                    <a:lnTo>
                      <a:pt x="516874" y="171450"/>
                    </a:lnTo>
                    <a:lnTo>
                      <a:pt x="513188" y="173990"/>
                    </a:lnTo>
                    <a:lnTo>
                      <a:pt x="513188" y="186690"/>
                    </a:lnTo>
                    <a:lnTo>
                      <a:pt x="491744" y="191770"/>
                    </a:lnTo>
                    <a:lnTo>
                      <a:pt x="473039" y="201930"/>
                    </a:lnTo>
                    <a:lnTo>
                      <a:pt x="459810" y="219710"/>
                    </a:lnTo>
                    <a:lnTo>
                      <a:pt x="454792" y="243840"/>
                    </a:lnTo>
                    <a:lnTo>
                      <a:pt x="454792" y="248920"/>
                    </a:lnTo>
                    <a:lnTo>
                      <a:pt x="455242" y="252730"/>
                    </a:lnTo>
                    <a:lnTo>
                      <a:pt x="456069" y="256540"/>
                    </a:lnTo>
                    <a:lnTo>
                      <a:pt x="490948" y="256540"/>
                    </a:lnTo>
                    <a:lnTo>
                      <a:pt x="487545" y="252730"/>
                    </a:lnTo>
                    <a:lnTo>
                      <a:pt x="485514" y="247650"/>
                    </a:lnTo>
                    <a:lnTo>
                      <a:pt x="485514" y="241300"/>
                    </a:lnTo>
                    <a:lnTo>
                      <a:pt x="487703" y="231140"/>
                    </a:lnTo>
                    <a:lnTo>
                      <a:pt x="493813" y="223520"/>
                    </a:lnTo>
                    <a:lnTo>
                      <a:pt x="503152" y="218440"/>
                    </a:lnTo>
                    <a:lnTo>
                      <a:pt x="515031" y="214630"/>
                    </a:lnTo>
                    <a:lnTo>
                      <a:pt x="581730" y="214630"/>
                    </a:lnTo>
                    <a:lnTo>
                      <a:pt x="581730" y="208280"/>
                    </a:lnTo>
                    <a:lnTo>
                      <a:pt x="576793" y="198120"/>
                    </a:lnTo>
                    <a:lnTo>
                      <a:pt x="564363" y="191770"/>
                    </a:lnTo>
                    <a:lnTo>
                      <a:pt x="548012" y="187960"/>
                    </a:lnTo>
                    <a:lnTo>
                      <a:pt x="531313" y="186690"/>
                    </a:lnTo>
                    <a:lnTo>
                      <a:pt x="531313" y="173990"/>
                    </a:lnTo>
                    <a:lnTo>
                      <a:pt x="526706" y="171450"/>
                    </a:lnTo>
                    <a:close/>
                  </a:path>
                  <a:path w="1170304" h="835660">
                    <a:moveTo>
                      <a:pt x="531313" y="214630"/>
                    </a:moveTo>
                    <a:lnTo>
                      <a:pt x="515031" y="214630"/>
                    </a:lnTo>
                    <a:lnTo>
                      <a:pt x="515031" y="256540"/>
                    </a:lnTo>
                    <a:lnTo>
                      <a:pt x="531313" y="256540"/>
                    </a:lnTo>
                    <a:lnTo>
                      <a:pt x="531313" y="214630"/>
                    </a:lnTo>
                    <a:close/>
                  </a:path>
                  <a:path w="1170304" h="835660">
                    <a:moveTo>
                      <a:pt x="520162" y="102870"/>
                    </a:moveTo>
                    <a:lnTo>
                      <a:pt x="476732" y="107950"/>
                    </a:lnTo>
                    <a:lnTo>
                      <a:pt x="436427" y="123190"/>
                    </a:lnTo>
                    <a:lnTo>
                      <a:pt x="400704" y="146050"/>
                    </a:lnTo>
                    <a:lnTo>
                      <a:pt x="371021" y="176530"/>
                    </a:lnTo>
                    <a:lnTo>
                      <a:pt x="348837" y="214630"/>
                    </a:lnTo>
                    <a:lnTo>
                      <a:pt x="347426" y="220980"/>
                    </a:lnTo>
                    <a:lnTo>
                      <a:pt x="348556" y="227330"/>
                    </a:lnTo>
                    <a:lnTo>
                      <a:pt x="351957" y="232410"/>
                    </a:lnTo>
                    <a:lnTo>
                      <a:pt x="357360" y="236220"/>
                    </a:lnTo>
                    <a:lnTo>
                      <a:pt x="363824" y="237490"/>
                    </a:lnTo>
                    <a:lnTo>
                      <a:pt x="370105" y="236220"/>
                    </a:lnTo>
                    <a:lnTo>
                      <a:pt x="375500" y="233680"/>
                    </a:lnTo>
                    <a:lnTo>
                      <a:pt x="379307" y="228600"/>
                    </a:lnTo>
                    <a:lnTo>
                      <a:pt x="403118" y="190500"/>
                    </a:lnTo>
                    <a:lnTo>
                      <a:pt x="436094" y="161290"/>
                    </a:lnTo>
                    <a:lnTo>
                      <a:pt x="475889" y="142240"/>
                    </a:lnTo>
                    <a:lnTo>
                      <a:pt x="520162" y="135890"/>
                    </a:lnTo>
                    <a:lnTo>
                      <a:pt x="623790" y="135890"/>
                    </a:lnTo>
                    <a:lnTo>
                      <a:pt x="603938" y="123190"/>
                    </a:lnTo>
                    <a:lnTo>
                      <a:pt x="563615" y="107950"/>
                    </a:lnTo>
                    <a:lnTo>
                      <a:pt x="520162" y="102870"/>
                    </a:lnTo>
                    <a:close/>
                  </a:path>
                  <a:path w="1170304" h="835660">
                    <a:moveTo>
                      <a:pt x="623790" y="135890"/>
                    </a:moveTo>
                    <a:lnTo>
                      <a:pt x="520162" y="135890"/>
                    </a:lnTo>
                    <a:lnTo>
                      <a:pt x="564455" y="142240"/>
                    </a:lnTo>
                    <a:lnTo>
                      <a:pt x="604264" y="161290"/>
                    </a:lnTo>
                    <a:lnTo>
                      <a:pt x="637241" y="190500"/>
                    </a:lnTo>
                    <a:lnTo>
                      <a:pt x="661037" y="228600"/>
                    </a:lnTo>
                    <a:lnTo>
                      <a:pt x="663791" y="234950"/>
                    </a:lnTo>
                    <a:lnTo>
                      <a:pt x="669895" y="237490"/>
                    </a:lnTo>
                    <a:lnTo>
                      <a:pt x="680806" y="237490"/>
                    </a:lnTo>
                    <a:lnTo>
                      <a:pt x="682984" y="236220"/>
                    </a:lnTo>
                    <a:lnTo>
                      <a:pt x="688392" y="232410"/>
                    </a:lnTo>
                    <a:lnTo>
                      <a:pt x="691803" y="227330"/>
                    </a:lnTo>
                    <a:lnTo>
                      <a:pt x="692941" y="220980"/>
                    </a:lnTo>
                    <a:lnTo>
                      <a:pt x="691528" y="214630"/>
                    </a:lnTo>
                    <a:lnTo>
                      <a:pt x="669356" y="176530"/>
                    </a:lnTo>
                    <a:lnTo>
                      <a:pt x="639672" y="146050"/>
                    </a:lnTo>
                    <a:lnTo>
                      <a:pt x="623790" y="135890"/>
                    </a:lnTo>
                    <a:close/>
                  </a:path>
                  <a:path w="1170304" h="835660">
                    <a:moveTo>
                      <a:pt x="923831" y="81280"/>
                    </a:moveTo>
                    <a:lnTo>
                      <a:pt x="885637" y="81280"/>
                    </a:lnTo>
                    <a:lnTo>
                      <a:pt x="898738" y="104140"/>
                    </a:lnTo>
                    <a:lnTo>
                      <a:pt x="915719" y="125730"/>
                    </a:lnTo>
                    <a:lnTo>
                      <a:pt x="936153" y="142240"/>
                    </a:lnTo>
                    <a:lnTo>
                      <a:pt x="959614" y="156210"/>
                    </a:lnTo>
                    <a:lnTo>
                      <a:pt x="959614" y="229870"/>
                    </a:lnTo>
                    <a:lnTo>
                      <a:pt x="967059" y="237490"/>
                    </a:lnTo>
                    <a:lnTo>
                      <a:pt x="985467" y="237490"/>
                    </a:lnTo>
                    <a:lnTo>
                      <a:pt x="992912" y="229870"/>
                    </a:lnTo>
                    <a:lnTo>
                      <a:pt x="992912" y="153670"/>
                    </a:lnTo>
                    <a:lnTo>
                      <a:pt x="955714" y="115570"/>
                    </a:lnTo>
                    <a:lnTo>
                      <a:pt x="939385" y="101600"/>
                    </a:lnTo>
                    <a:lnTo>
                      <a:pt x="925890" y="85090"/>
                    </a:lnTo>
                    <a:lnTo>
                      <a:pt x="923831" y="81280"/>
                    </a:lnTo>
                    <a:close/>
                  </a:path>
                  <a:path w="1170304" h="835660">
                    <a:moveTo>
                      <a:pt x="1033891" y="33020"/>
                    </a:moveTo>
                    <a:lnTo>
                      <a:pt x="981666" y="33020"/>
                    </a:lnTo>
                    <a:lnTo>
                      <a:pt x="991518" y="35560"/>
                    </a:lnTo>
                    <a:lnTo>
                      <a:pt x="999574" y="40640"/>
                    </a:lnTo>
                    <a:lnTo>
                      <a:pt x="1005010" y="49530"/>
                    </a:lnTo>
                    <a:lnTo>
                      <a:pt x="1007005" y="58420"/>
                    </a:lnTo>
                    <a:lnTo>
                      <a:pt x="1007005" y="229870"/>
                    </a:lnTo>
                    <a:lnTo>
                      <a:pt x="1014461" y="237490"/>
                    </a:lnTo>
                    <a:lnTo>
                      <a:pt x="1032858" y="237490"/>
                    </a:lnTo>
                    <a:lnTo>
                      <a:pt x="1040303" y="229870"/>
                    </a:lnTo>
                    <a:lnTo>
                      <a:pt x="1040303" y="58420"/>
                    </a:lnTo>
                    <a:lnTo>
                      <a:pt x="1035688" y="35560"/>
                    </a:lnTo>
                    <a:lnTo>
                      <a:pt x="1033891" y="33020"/>
                    </a:lnTo>
                    <a:close/>
                  </a:path>
                  <a:path w="1170304" h="835660">
                    <a:moveTo>
                      <a:pt x="581730" y="214630"/>
                    </a:moveTo>
                    <a:lnTo>
                      <a:pt x="531313" y="214630"/>
                    </a:lnTo>
                    <a:lnTo>
                      <a:pt x="545118" y="217170"/>
                    </a:lnTo>
                    <a:lnTo>
                      <a:pt x="555062" y="220980"/>
                    </a:lnTo>
                    <a:lnTo>
                      <a:pt x="562354" y="224790"/>
                    </a:lnTo>
                    <a:lnTo>
                      <a:pt x="568202" y="226060"/>
                    </a:lnTo>
                    <a:lnTo>
                      <a:pt x="577437" y="226060"/>
                    </a:lnTo>
                    <a:lnTo>
                      <a:pt x="581730" y="214630"/>
                    </a:lnTo>
                    <a:close/>
                  </a:path>
                </a:pathLst>
              </a:custGeom>
              <a:solidFill>
                <a:srgbClr val="000032"/>
              </a:solidFill>
            </p:spPr>
            <p:txBody>
              <a:bodyPr wrap="square" lIns="0" tIns="0" rIns="0" bIns="0" rtlCol="0"/>
              <a:lstStyle/>
              <a:p>
                <a:endParaRPr sz="1092"/>
              </a:p>
            </p:txBody>
          </p:sp>
        </p:grpSp>
        <p:sp>
          <p:nvSpPr>
            <p:cNvPr id="24" name="TextBox 23">
              <a:extLst>
                <a:ext uri="{FF2B5EF4-FFF2-40B4-BE49-F238E27FC236}">
                  <a16:creationId xmlns:a16="http://schemas.microsoft.com/office/drawing/2014/main" id="{C7254D6E-41BC-47FC-A2AD-27853426B7A3}"/>
                </a:ext>
              </a:extLst>
            </p:cNvPr>
            <p:cNvSpPr txBox="1"/>
            <p:nvPr/>
          </p:nvSpPr>
          <p:spPr>
            <a:xfrm>
              <a:off x="2385017" y="3403654"/>
              <a:ext cx="3323662" cy="2263656"/>
            </a:xfrm>
            <a:prstGeom prst="rect">
              <a:avLst/>
            </a:prstGeom>
            <a:noFill/>
          </p:spPr>
          <p:txBody>
            <a:bodyPr wrap="square" rtlCol="0">
              <a:spAutoFit/>
            </a:bodyPr>
            <a:lstStyle/>
            <a:p>
              <a:pPr algn="ctr"/>
              <a:r>
                <a:rPr lang="en-US" sz="1455" spc="-15" dirty="0">
                  <a:solidFill>
                    <a:srgbClr val="004B9B"/>
                  </a:solidFill>
                  <a:latin typeface="Lato" panose="020F0502020204030203" pitchFamily="34" charset="0"/>
                  <a:cs typeface="Lato Light"/>
                </a:rPr>
                <a:t>$$$$ Investors</a:t>
              </a:r>
            </a:p>
            <a:p>
              <a:pPr algn="ctr">
                <a:spcBef>
                  <a:spcPts val="1516"/>
                </a:spcBef>
              </a:pPr>
              <a:r>
                <a:rPr lang="en-US" sz="1455" spc="-15" dirty="0">
                  <a:solidFill>
                    <a:srgbClr val="004B9B"/>
                  </a:solidFill>
                  <a:latin typeface="Lato" panose="020F0502020204030203" pitchFamily="34" charset="0"/>
                  <a:cs typeface="Lato Light"/>
                </a:rPr>
                <a:t>Pension Funds, Insurance companies</a:t>
              </a:r>
            </a:p>
            <a:p>
              <a:pPr algn="ctr">
                <a:spcBef>
                  <a:spcPts val="1516"/>
                </a:spcBef>
              </a:pPr>
              <a:r>
                <a:rPr lang="en-US" sz="1455" spc="-15" dirty="0">
                  <a:solidFill>
                    <a:srgbClr val="004B9B"/>
                  </a:solidFill>
                  <a:latin typeface="Lato" panose="020F0502020204030203" pitchFamily="34" charset="0"/>
                  <a:cs typeface="Lato Light"/>
                </a:rPr>
                <a:t>Limited partners</a:t>
              </a:r>
              <a:endParaRPr lang="en-IL" sz="1455" dirty="0">
                <a:solidFill>
                  <a:srgbClr val="004B9B"/>
                </a:solidFill>
                <a:latin typeface="Lato" panose="020F0502020204030203" pitchFamily="34" charset="0"/>
              </a:endParaRPr>
            </a:p>
          </p:txBody>
        </p:sp>
      </p:grpSp>
      <p:grpSp>
        <p:nvGrpSpPr>
          <p:cNvPr id="34" name="Group 33">
            <a:extLst>
              <a:ext uri="{FF2B5EF4-FFF2-40B4-BE49-F238E27FC236}">
                <a16:creationId xmlns:a16="http://schemas.microsoft.com/office/drawing/2014/main" id="{8E9D825C-D3F4-49CE-895B-E92B6E26589B}"/>
              </a:ext>
            </a:extLst>
          </p:cNvPr>
          <p:cNvGrpSpPr/>
          <p:nvPr/>
        </p:nvGrpSpPr>
        <p:grpSpPr>
          <a:xfrm>
            <a:off x="4509509" y="2714149"/>
            <a:ext cx="2289979" cy="1772067"/>
            <a:chOff x="7239337" y="2819598"/>
            <a:chExt cx="3776345" cy="2922270"/>
          </a:xfrm>
        </p:grpSpPr>
        <p:grpSp>
          <p:nvGrpSpPr>
            <p:cNvPr id="9" name="object 6">
              <a:extLst>
                <a:ext uri="{FF2B5EF4-FFF2-40B4-BE49-F238E27FC236}">
                  <a16:creationId xmlns:a16="http://schemas.microsoft.com/office/drawing/2014/main" id="{7B3904B1-8357-4C46-B8A4-46584FBC60D3}"/>
                </a:ext>
              </a:extLst>
            </p:cNvPr>
            <p:cNvGrpSpPr/>
            <p:nvPr/>
          </p:nvGrpSpPr>
          <p:grpSpPr>
            <a:xfrm>
              <a:off x="7239337" y="2819598"/>
              <a:ext cx="3776345" cy="2922270"/>
              <a:chOff x="7239337" y="4072305"/>
              <a:chExt cx="3776345" cy="2922270"/>
            </a:xfrm>
          </p:grpSpPr>
          <p:sp>
            <p:nvSpPr>
              <p:cNvPr id="10" name="object 7">
                <a:extLst>
                  <a:ext uri="{FF2B5EF4-FFF2-40B4-BE49-F238E27FC236}">
                    <a16:creationId xmlns:a16="http://schemas.microsoft.com/office/drawing/2014/main" id="{857F4677-9C4A-4373-9DA5-C6EF969C13CE}"/>
                  </a:ext>
                </a:extLst>
              </p:cNvPr>
              <p:cNvSpPr/>
              <p:nvPr/>
            </p:nvSpPr>
            <p:spPr>
              <a:xfrm>
                <a:off x="7291692" y="4633366"/>
                <a:ext cx="3671570" cy="2308860"/>
              </a:xfrm>
              <a:custGeom>
                <a:avLst/>
                <a:gdLst/>
                <a:ahLst/>
                <a:cxnLst/>
                <a:rect l="l" t="t" r="r" b="b"/>
                <a:pathLst>
                  <a:path w="3671570" h="2308859">
                    <a:moveTo>
                      <a:pt x="1079338" y="0"/>
                    </a:moveTo>
                    <a:lnTo>
                      <a:pt x="236348" y="0"/>
                    </a:lnTo>
                    <a:lnTo>
                      <a:pt x="188716" y="5025"/>
                    </a:lnTo>
                    <a:lnTo>
                      <a:pt x="144351" y="19439"/>
                    </a:lnTo>
                    <a:lnTo>
                      <a:pt x="104204" y="42246"/>
                    </a:lnTo>
                    <a:lnTo>
                      <a:pt x="69225" y="72453"/>
                    </a:lnTo>
                    <a:lnTo>
                      <a:pt x="40365" y="109063"/>
                    </a:lnTo>
                    <a:lnTo>
                      <a:pt x="18573" y="151084"/>
                    </a:lnTo>
                    <a:lnTo>
                      <a:pt x="4801" y="197519"/>
                    </a:lnTo>
                    <a:lnTo>
                      <a:pt x="0" y="247374"/>
                    </a:lnTo>
                    <a:lnTo>
                      <a:pt x="0" y="2061455"/>
                    </a:lnTo>
                    <a:lnTo>
                      <a:pt x="4801" y="2111311"/>
                    </a:lnTo>
                    <a:lnTo>
                      <a:pt x="18573" y="2157746"/>
                    </a:lnTo>
                    <a:lnTo>
                      <a:pt x="40365" y="2199766"/>
                    </a:lnTo>
                    <a:lnTo>
                      <a:pt x="69225" y="2236376"/>
                    </a:lnTo>
                    <a:lnTo>
                      <a:pt x="104204" y="2266583"/>
                    </a:lnTo>
                    <a:lnTo>
                      <a:pt x="144351" y="2289390"/>
                    </a:lnTo>
                    <a:lnTo>
                      <a:pt x="188716" y="2303804"/>
                    </a:lnTo>
                    <a:lnTo>
                      <a:pt x="236348" y="2308830"/>
                    </a:lnTo>
                    <a:lnTo>
                      <a:pt x="3434973" y="2308830"/>
                    </a:lnTo>
                    <a:lnTo>
                      <a:pt x="3482605" y="2303804"/>
                    </a:lnTo>
                    <a:lnTo>
                      <a:pt x="3526970" y="2289390"/>
                    </a:lnTo>
                    <a:lnTo>
                      <a:pt x="3567118" y="2266583"/>
                    </a:lnTo>
                    <a:lnTo>
                      <a:pt x="3602097" y="2236376"/>
                    </a:lnTo>
                    <a:lnTo>
                      <a:pt x="3630957" y="2199766"/>
                    </a:lnTo>
                    <a:lnTo>
                      <a:pt x="3652749" y="2157746"/>
                    </a:lnTo>
                    <a:lnTo>
                      <a:pt x="3666520" y="2111311"/>
                    </a:lnTo>
                    <a:lnTo>
                      <a:pt x="3671322" y="2061455"/>
                    </a:lnTo>
                    <a:lnTo>
                      <a:pt x="3671322" y="247374"/>
                    </a:lnTo>
                    <a:lnTo>
                      <a:pt x="3666520" y="197519"/>
                    </a:lnTo>
                    <a:lnTo>
                      <a:pt x="3652749" y="151084"/>
                    </a:lnTo>
                    <a:lnTo>
                      <a:pt x="3630957" y="109063"/>
                    </a:lnTo>
                    <a:lnTo>
                      <a:pt x="3602097" y="72453"/>
                    </a:lnTo>
                    <a:lnTo>
                      <a:pt x="3567118" y="42246"/>
                    </a:lnTo>
                    <a:lnTo>
                      <a:pt x="3526970" y="19439"/>
                    </a:lnTo>
                    <a:lnTo>
                      <a:pt x="3482605" y="5025"/>
                    </a:lnTo>
                    <a:lnTo>
                      <a:pt x="3434973" y="0"/>
                    </a:lnTo>
                    <a:lnTo>
                      <a:pt x="2591983" y="0"/>
                    </a:lnTo>
                  </a:path>
                </a:pathLst>
              </a:custGeom>
              <a:ln w="104708" cap="rnd">
                <a:solidFill>
                  <a:srgbClr val="000032"/>
                </a:solidFill>
              </a:ln>
            </p:spPr>
            <p:txBody>
              <a:bodyPr wrap="square" lIns="0" tIns="0" rIns="0" bIns="0" rtlCol="0"/>
              <a:lstStyle/>
              <a:p>
                <a:endParaRPr sz="1092"/>
              </a:p>
            </p:txBody>
          </p:sp>
          <p:sp>
            <p:nvSpPr>
              <p:cNvPr id="11" name="object 8">
                <a:extLst>
                  <a:ext uri="{FF2B5EF4-FFF2-40B4-BE49-F238E27FC236}">
                    <a16:creationId xmlns:a16="http://schemas.microsoft.com/office/drawing/2014/main" id="{9CE8C121-B6E7-414C-A6C0-5F5FDEE70CD5}"/>
                  </a:ext>
                </a:extLst>
              </p:cNvPr>
              <p:cNvSpPr/>
              <p:nvPr/>
            </p:nvSpPr>
            <p:spPr>
              <a:xfrm>
                <a:off x="8692368" y="4072305"/>
                <a:ext cx="869315" cy="869950"/>
              </a:xfrm>
              <a:custGeom>
                <a:avLst/>
                <a:gdLst/>
                <a:ahLst/>
                <a:cxnLst/>
                <a:rect l="l" t="t" r="r" b="b"/>
                <a:pathLst>
                  <a:path w="869315" h="869950">
                    <a:moveTo>
                      <a:pt x="578680" y="607060"/>
                    </a:moveTo>
                    <a:lnTo>
                      <a:pt x="544109" y="607060"/>
                    </a:lnTo>
                    <a:lnTo>
                      <a:pt x="605552" y="669290"/>
                    </a:lnTo>
                    <a:lnTo>
                      <a:pt x="602379" y="674370"/>
                    </a:lnTo>
                    <a:lnTo>
                      <a:pt x="600651" y="679450"/>
                    </a:lnTo>
                    <a:lnTo>
                      <a:pt x="600651" y="685800"/>
                    </a:lnTo>
                    <a:lnTo>
                      <a:pt x="761589" y="861060"/>
                    </a:lnTo>
                    <a:lnTo>
                      <a:pt x="778733" y="869950"/>
                    </a:lnTo>
                    <a:lnTo>
                      <a:pt x="791438" y="869950"/>
                    </a:lnTo>
                    <a:lnTo>
                      <a:pt x="797601" y="868680"/>
                    </a:lnTo>
                    <a:lnTo>
                      <a:pt x="803382" y="864870"/>
                    </a:lnTo>
                    <a:lnTo>
                      <a:pt x="808593" y="861060"/>
                    </a:lnTo>
                    <a:lnTo>
                      <a:pt x="822599" y="847090"/>
                    </a:lnTo>
                    <a:lnTo>
                      <a:pt x="782405" y="847090"/>
                    </a:lnTo>
                    <a:lnTo>
                      <a:pt x="626316" y="690880"/>
                    </a:lnTo>
                    <a:lnTo>
                      <a:pt x="625436" y="688340"/>
                    </a:lnTo>
                    <a:lnTo>
                      <a:pt x="625436" y="684530"/>
                    </a:lnTo>
                    <a:lnTo>
                      <a:pt x="626316" y="681990"/>
                    </a:lnTo>
                    <a:lnTo>
                      <a:pt x="657813" y="650240"/>
                    </a:lnTo>
                    <a:lnTo>
                      <a:pt x="622399" y="650240"/>
                    </a:lnTo>
                    <a:lnTo>
                      <a:pt x="578680" y="607060"/>
                    </a:lnTo>
                    <a:close/>
                  </a:path>
                  <a:path w="869315" h="869950">
                    <a:moveTo>
                      <a:pt x="723570" y="627380"/>
                    </a:moveTo>
                    <a:lnTo>
                      <a:pt x="689151" y="627380"/>
                    </a:lnTo>
                    <a:lnTo>
                      <a:pt x="845293" y="783590"/>
                    </a:lnTo>
                    <a:lnTo>
                      <a:pt x="845293" y="788670"/>
                    </a:lnTo>
                    <a:lnTo>
                      <a:pt x="841995" y="792480"/>
                    </a:lnTo>
                    <a:lnTo>
                      <a:pt x="787766" y="847090"/>
                    </a:lnTo>
                    <a:lnTo>
                      <a:pt x="822599" y="847090"/>
                    </a:lnTo>
                    <a:lnTo>
                      <a:pt x="859523" y="810260"/>
                    </a:lnTo>
                    <a:lnTo>
                      <a:pt x="866815" y="798830"/>
                    </a:lnTo>
                    <a:lnTo>
                      <a:pt x="869245" y="786130"/>
                    </a:lnTo>
                    <a:lnTo>
                      <a:pt x="866815" y="773430"/>
                    </a:lnTo>
                    <a:lnTo>
                      <a:pt x="859523" y="763270"/>
                    </a:lnTo>
                    <a:lnTo>
                      <a:pt x="723570" y="627380"/>
                    </a:lnTo>
                    <a:close/>
                  </a:path>
                  <a:path w="869315" h="869950">
                    <a:moveTo>
                      <a:pt x="18428" y="365760"/>
                    </a:moveTo>
                    <a:lnTo>
                      <a:pt x="4848" y="367030"/>
                    </a:lnTo>
                    <a:lnTo>
                      <a:pt x="10" y="373380"/>
                    </a:lnTo>
                    <a:lnTo>
                      <a:pt x="848" y="379730"/>
                    </a:lnTo>
                    <a:lnTo>
                      <a:pt x="9267" y="424180"/>
                    </a:lnTo>
                    <a:lnTo>
                      <a:pt x="23329" y="467360"/>
                    </a:lnTo>
                    <a:lnTo>
                      <a:pt x="42859" y="506730"/>
                    </a:lnTo>
                    <a:lnTo>
                      <a:pt x="67684" y="544830"/>
                    </a:lnTo>
                    <a:lnTo>
                      <a:pt x="97630" y="577850"/>
                    </a:lnTo>
                    <a:lnTo>
                      <a:pt x="139606" y="614680"/>
                    </a:lnTo>
                    <a:lnTo>
                      <a:pt x="185561" y="641350"/>
                    </a:lnTo>
                    <a:lnTo>
                      <a:pt x="234500" y="661670"/>
                    </a:lnTo>
                    <a:lnTo>
                      <a:pt x="285428" y="673100"/>
                    </a:lnTo>
                    <a:lnTo>
                      <a:pt x="337350" y="678180"/>
                    </a:lnTo>
                    <a:lnTo>
                      <a:pt x="391933" y="673100"/>
                    </a:lnTo>
                    <a:lnTo>
                      <a:pt x="445359" y="660400"/>
                    </a:lnTo>
                    <a:lnTo>
                      <a:pt x="462396" y="652780"/>
                    </a:lnTo>
                    <a:lnTo>
                      <a:pt x="323809" y="652780"/>
                    </a:lnTo>
                    <a:lnTo>
                      <a:pt x="278516" y="647700"/>
                    </a:lnTo>
                    <a:lnTo>
                      <a:pt x="234229" y="635000"/>
                    </a:lnTo>
                    <a:lnTo>
                      <a:pt x="191724" y="617220"/>
                    </a:lnTo>
                    <a:lnTo>
                      <a:pt x="151775" y="591820"/>
                    </a:lnTo>
                    <a:lnTo>
                      <a:pt x="115158" y="561340"/>
                    </a:lnTo>
                    <a:lnTo>
                      <a:pt x="81199" y="520700"/>
                    </a:lnTo>
                    <a:lnTo>
                      <a:pt x="54716" y="476250"/>
                    </a:lnTo>
                    <a:lnTo>
                      <a:pt x="36026" y="427990"/>
                    </a:lnTo>
                    <a:lnTo>
                      <a:pt x="25444" y="377190"/>
                    </a:lnTo>
                    <a:lnTo>
                      <a:pt x="24617" y="369570"/>
                    </a:lnTo>
                    <a:lnTo>
                      <a:pt x="18428" y="365760"/>
                    </a:lnTo>
                    <a:close/>
                  </a:path>
                  <a:path w="869315" h="869950">
                    <a:moveTo>
                      <a:pt x="656346" y="364490"/>
                    </a:moveTo>
                    <a:lnTo>
                      <a:pt x="650168" y="369570"/>
                    </a:lnTo>
                    <a:lnTo>
                      <a:pt x="649362" y="375920"/>
                    </a:lnTo>
                    <a:lnTo>
                      <a:pt x="640890" y="420370"/>
                    </a:lnTo>
                    <a:lnTo>
                      <a:pt x="626410" y="462280"/>
                    </a:lnTo>
                    <a:lnTo>
                      <a:pt x="606118" y="501650"/>
                    </a:lnTo>
                    <a:lnTo>
                      <a:pt x="580212" y="538480"/>
                    </a:lnTo>
                    <a:lnTo>
                      <a:pt x="579898" y="538480"/>
                    </a:lnTo>
                    <a:lnTo>
                      <a:pt x="575144" y="544830"/>
                    </a:lnTo>
                    <a:lnTo>
                      <a:pt x="570192" y="549910"/>
                    </a:lnTo>
                    <a:lnTo>
                      <a:pt x="564956" y="554990"/>
                    </a:lnTo>
                    <a:lnTo>
                      <a:pt x="561406" y="558800"/>
                    </a:lnTo>
                    <a:lnTo>
                      <a:pt x="559553" y="561340"/>
                    </a:lnTo>
                    <a:lnTo>
                      <a:pt x="555899" y="563880"/>
                    </a:lnTo>
                    <a:lnTo>
                      <a:pt x="552684" y="567690"/>
                    </a:lnTo>
                    <a:lnTo>
                      <a:pt x="546946" y="572770"/>
                    </a:lnTo>
                    <a:lnTo>
                      <a:pt x="542831" y="576580"/>
                    </a:lnTo>
                    <a:lnTo>
                      <a:pt x="538224" y="580390"/>
                    </a:lnTo>
                    <a:lnTo>
                      <a:pt x="499532" y="608330"/>
                    </a:lnTo>
                    <a:lnTo>
                      <a:pt x="457969" y="628650"/>
                    </a:lnTo>
                    <a:lnTo>
                      <a:pt x="414311" y="643890"/>
                    </a:lnTo>
                    <a:lnTo>
                      <a:pt x="369332" y="651510"/>
                    </a:lnTo>
                    <a:lnTo>
                      <a:pt x="323809" y="652780"/>
                    </a:lnTo>
                    <a:lnTo>
                      <a:pt x="462396" y="652780"/>
                    </a:lnTo>
                    <a:lnTo>
                      <a:pt x="496470" y="637540"/>
                    </a:lnTo>
                    <a:lnTo>
                      <a:pt x="544109" y="607060"/>
                    </a:lnTo>
                    <a:lnTo>
                      <a:pt x="578680" y="607060"/>
                    </a:lnTo>
                    <a:lnTo>
                      <a:pt x="563249" y="591820"/>
                    </a:lnTo>
                    <a:lnTo>
                      <a:pt x="565501" y="589280"/>
                    </a:lnTo>
                    <a:lnTo>
                      <a:pt x="570401" y="585470"/>
                    </a:lnTo>
                    <a:lnTo>
                      <a:pt x="572652" y="582930"/>
                    </a:lnTo>
                    <a:lnTo>
                      <a:pt x="577081" y="577850"/>
                    </a:lnTo>
                    <a:lnTo>
                      <a:pt x="579197" y="576580"/>
                    </a:lnTo>
                    <a:lnTo>
                      <a:pt x="581270" y="574040"/>
                    </a:lnTo>
                    <a:lnTo>
                      <a:pt x="586181" y="568960"/>
                    </a:lnTo>
                    <a:lnTo>
                      <a:pt x="588181" y="566420"/>
                    </a:lnTo>
                    <a:lnTo>
                      <a:pt x="590149" y="565150"/>
                    </a:lnTo>
                    <a:lnTo>
                      <a:pt x="625274" y="565150"/>
                    </a:lnTo>
                    <a:lnTo>
                      <a:pt x="606086" y="546100"/>
                    </a:lnTo>
                    <a:lnTo>
                      <a:pt x="631388" y="508000"/>
                    </a:lnTo>
                    <a:lnTo>
                      <a:pt x="651258" y="467360"/>
                    </a:lnTo>
                    <a:lnTo>
                      <a:pt x="665516" y="424180"/>
                    </a:lnTo>
                    <a:lnTo>
                      <a:pt x="673979" y="379730"/>
                    </a:lnTo>
                    <a:lnTo>
                      <a:pt x="674775" y="372110"/>
                    </a:lnTo>
                    <a:lnTo>
                      <a:pt x="669927" y="365760"/>
                    </a:lnTo>
                    <a:lnTo>
                      <a:pt x="656346" y="364490"/>
                    </a:lnTo>
                    <a:close/>
                  </a:path>
                  <a:path w="869315" h="869950">
                    <a:moveTo>
                      <a:pt x="625274" y="565150"/>
                    </a:moveTo>
                    <a:lnTo>
                      <a:pt x="590149" y="565150"/>
                    </a:lnTo>
                    <a:lnTo>
                      <a:pt x="649289" y="623570"/>
                    </a:lnTo>
                    <a:lnTo>
                      <a:pt x="622399" y="650240"/>
                    </a:lnTo>
                    <a:lnTo>
                      <a:pt x="657813" y="650240"/>
                    </a:lnTo>
                    <a:lnTo>
                      <a:pt x="680492" y="627380"/>
                    </a:lnTo>
                    <a:lnTo>
                      <a:pt x="723570" y="627380"/>
                    </a:lnTo>
                    <a:lnTo>
                      <a:pt x="708323" y="612140"/>
                    </a:lnTo>
                    <a:lnTo>
                      <a:pt x="700924" y="607060"/>
                    </a:lnTo>
                    <a:lnTo>
                      <a:pt x="667487" y="607060"/>
                    </a:lnTo>
                    <a:lnTo>
                      <a:pt x="625274" y="565150"/>
                    </a:lnTo>
                    <a:close/>
                  </a:path>
                  <a:path w="869315" h="869950">
                    <a:moveTo>
                      <a:pt x="337354" y="54610"/>
                    </a:moveTo>
                    <a:lnTo>
                      <a:pt x="293807" y="58420"/>
                    </a:lnTo>
                    <a:lnTo>
                      <a:pt x="251093" y="67310"/>
                    </a:lnTo>
                    <a:lnTo>
                      <a:pt x="210048" y="83820"/>
                    </a:lnTo>
                    <a:lnTo>
                      <a:pt x="171505" y="107950"/>
                    </a:lnTo>
                    <a:lnTo>
                      <a:pt x="136299" y="137160"/>
                    </a:lnTo>
                    <a:lnTo>
                      <a:pt x="106365" y="172720"/>
                    </a:lnTo>
                    <a:lnTo>
                      <a:pt x="83083" y="210820"/>
                    </a:lnTo>
                    <a:lnTo>
                      <a:pt x="66454" y="252730"/>
                    </a:lnTo>
                    <a:lnTo>
                      <a:pt x="56476" y="294640"/>
                    </a:lnTo>
                    <a:lnTo>
                      <a:pt x="53150" y="339090"/>
                    </a:lnTo>
                    <a:lnTo>
                      <a:pt x="56476" y="382270"/>
                    </a:lnTo>
                    <a:lnTo>
                      <a:pt x="66454" y="425450"/>
                    </a:lnTo>
                    <a:lnTo>
                      <a:pt x="83083" y="466090"/>
                    </a:lnTo>
                    <a:lnTo>
                      <a:pt x="106365" y="504190"/>
                    </a:lnTo>
                    <a:lnTo>
                      <a:pt x="136299" y="539750"/>
                    </a:lnTo>
                    <a:lnTo>
                      <a:pt x="171505" y="570230"/>
                    </a:lnTo>
                    <a:lnTo>
                      <a:pt x="210049" y="593090"/>
                    </a:lnTo>
                    <a:lnTo>
                      <a:pt x="251094" y="609600"/>
                    </a:lnTo>
                    <a:lnTo>
                      <a:pt x="293806" y="619760"/>
                    </a:lnTo>
                    <a:lnTo>
                      <a:pt x="337350" y="622300"/>
                    </a:lnTo>
                    <a:lnTo>
                      <a:pt x="380899" y="619760"/>
                    </a:lnTo>
                    <a:lnTo>
                      <a:pt x="423612" y="609600"/>
                    </a:lnTo>
                    <a:lnTo>
                      <a:pt x="455184" y="596900"/>
                    </a:lnTo>
                    <a:lnTo>
                      <a:pt x="315218" y="596900"/>
                    </a:lnTo>
                    <a:lnTo>
                      <a:pt x="271474" y="589280"/>
                    </a:lnTo>
                    <a:lnTo>
                      <a:pt x="229298" y="575310"/>
                    </a:lnTo>
                    <a:lnTo>
                      <a:pt x="189734" y="552450"/>
                    </a:lnTo>
                    <a:lnTo>
                      <a:pt x="153827" y="521970"/>
                    </a:lnTo>
                    <a:lnTo>
                      <a:pt x="123842" y="486410"/>
                    </a:lnTo>
                    <a:lnTo>
                      <a:pt x="101353" y="447040"/>
                    </a:lnTo>
                    <a:lnTo>
                      <a:pt x="86360" y="405130"/>
                    </a:lnTo>
                    <a:lnTo>
                      <a:pt x="78863" y="360680"/>
                    </a:lnTo>
                    <a:lnTo>
                      <a:pt x="78863" y="316230"/>
                    </a:lnTo>
                    <a:lnTo>
                      <a:pt x="86360" y="273050"/>
                    </a:lnTo>
                    <a:lnTo>
                      <a:pt x="101353" y="231140"/>
                    </a:lnTo>
                    <a:lnTo>
                      <a:pt x="123842" y="190500"/>
                    </a:lnTo>
                    <a:lnTo>
                      <a:pt x="153827" y="154940"/>
                    </a:lnTo>
                    <a:lnTo>
                      <a:pt x="194502" y="121920"/>
                    </a:lnTo>
                    <a:lnTo>
                      <a:pt x="239640" y="97790"/>
                    </a:lnTo>
                    <a:lnTo>
                      <a:pt x="287753" y="83820"/>
                    </a:lnTo>
                    <a:lnTo>
                      <a:pt x="337350" y="78740"/>
                    </a:lnTo>
                    <a:lnTo>
                      <a:pt x="452029" y="78740"/>
                    </a:lnTo>
                    <a:lnTo>
                      <a:pt x="423614" y="67310"/>
                    </a:lnTo>
                    <a:lnTo>
                      <a:pt x="380902" y="58420"/>
                    </a:lnTo>
                    <a:lnTo>
                      <a:pt x="337354" y="54610"/>
                    </a:lnTo>
                    <a:close/>
                  </a:path>
                  <a:path w="869315" h="869950">
                    <a:moveTo>
                      <a:pt x="688557" y="601980"/>
                    </a:moveTo>
                    <a:lnTo>
                      <a:pt x="677714" y="603250"/>
                    </a:lnTo>
                    <a:lnTo>
                      <a:pt x="667487" y="607060"/>
                    </a:lnTo>
                    <a:lnTo>
                      <a:pt x="700924" y="607060"/>
                    </a:lnTo>
                    <a:lnTo>
                      <a:pt x="699074" y="605790"/>
                    </a:lnTo>
                    <a:lnTo>
                      <a:pt x="688557" y="601980"/>
                    </a:lnTo>
                    <a:close/>
                  </a:path>
                  <a:path w="869315" h="869950">
                    <a:moveTo>
                      <a:pt x="452029" y="78740"/>
                    </a:moveTo>
                    <a:lnTo>
                      <a:pt x="337350" y="78740"/>
                    </a:lnTo>
                    <a:lnTo>
                      <a:pt x="386953" y="83820"/>
                    </a:lnTo>
                    <a:lnTo>
                      <a:pt x="435065" y="97790"/>
                    </a:lnTo>
                    <a:lnTo>
                      <a:pt x="480201" y="121920"/>
                    </a:lnTo>
                    <a:lnTo>
                      <a:pt x="520874" y="154940"/>
                    </a:lnTo>
                    <a:lnTo>
                      <a:pt x="550859" y="190500"/>
                    </a:lnTo>
                    <a:lnTo>
                      <a:pt x="573348" y="231140"/>
                    </a:lnTo>
                    <a:lnTo>
                      <a:pt x="588341" y="273050"/>
                    </a:lnTo>
                    <a:lnTo>
                      <a:pt x="595837" y="316230"/>
                    </a:lnTo>
                    <a:lnTo>
                      <a:pt x="595837" y="360680"/>
                    </a:lnTo>
                    <a:lnTo>
                      <a:pt x="588341" y="405130"/>
                    </a:lnTo>
                    <a:lnTo>
                      <a:pt x="573348" y="447040"/>
                    </a:lnTo>
                    <a:lnTo>
                      <a:pt x="550859" y="486410"/>
                    </a:lnTo>
                    <a:lnTo>
                      <a:pt x="520874" y="521970"/>
                    </a:lnTo>
                    <a:lnTo>
                      <a:pt x="484967" y="552450"/>
                    </a:lnTo>
                    <a:lnTo>
                      <a:pt x="445403" y="575310"/>
                    </a:lnTo>
                    <a:lnTo>
                      <a:pt x="403227" y="589280"/>
                    </a:lnTo>
                    <a:lnTo>
                      <a:pt x="359483" y="596900"/>
                    </a:lnTo>
                    <a:lnTo>
                      <a:pt x="455184" y="596900"/>
                    </a:lnTo>
                    <a:lnTo>
                      <a:pt x="503197" y="570230"/>
                    </a:lnTo>
                    <a:lnTo>
                      <a:pt x="538402" y="539750"/>
                    </a:lnTo>
                    <a:lnTo>
                      <a:pt x="568336" y="504190"/>
                    </a:lnTo>
                    <a:lnTo>
                      <a:pt x="591618" y="466090"/>
                    </a:lnTo>
                    <a:lnTo>
                      <a:pt x="608247" y="425450"/>
                    </a:lnTo>
                    <a:lnTo>
                      <a:pt x="618225" y="382270"/>
                    </a:lnTo>
                    <a:lnTo>
                      <a:pt x="621551" y="339090"/>
                    </a:lnTo>
                    <a:lnTo>
                      <a:pt x="618225" y="294640"/>
                    </a:lnTo>
                    <a:lnTo>
                      <a:pt x="608247" y="252730"/>
                    </a:lnTo>
                    <a:lnTo>
                      <a:pt x="591618" y="210820"/>
                    </a:lnTo>
                    <a:lnTo>
                      <a:pt x="568336" y="172720"/>
                    </a:lnTo>
                    <a:lnTo>
                      <a:pt x="538402" y="137160"/>
                    </a:lnTo>
                    <a:lnTo>
                      <a:pt x="503199" y="107950"/>
                    </a:lnTo>
                    <a:lnTo>
                      <a:pt x="464658" y="83820"/>
                    </a:lnTo>
                    <a:lnTo>
                      <a:pt x="452029" y="78740"/>
                    </a:lnTo>
                    <a:close/>
                  </a:path>
                  <a:path w="869315" h="869950">
                    <a:moveTo>
                      <a:pt x="268337" y="427990"/>
                    </a:moveTo>
                    <a:lnTo>
                      <a:pt x="264128" y="427990"/>
                    </a:lnTo>
                    <a:lnTo>
                      <a:pt x="257873" y="429260"/>
                    </a:lnTo>
                    <a:lnTo>
                      <a:pt x="252454" y="434340"/>
                    </a:lnTo>
                    <a:lnTo>
                      <a:pt x="248639" y="441960"/>
                    </a:lnTo>
                    <a:lnTo>
                      <a:pt x="247196" y="449580"/>
                    </a:lnTo>
                    <a:lnTo>
                      <a:pt x="253434" y="464820"/>
                    </a:lnTo>
                    <a:lnTo>
                      <a:pt x="271214" y="480060"/>
                    </a:lnTo>
                    <a:lnTo>
                      <a:pt x="299136" y="492760"/>
                    </a:lnTo>
                    <a:lnTo>
                      <a:pt x="335801" y="497840"/>
                    </a:lnTo>
                    <a:lnTo>
                      <a:pt x="339151" y="497840"/>
                    </a:lnTo>
                    <a:lnTo>
                      <a:pt x="339151" y="518160"/>
                    </a:lnTo>
                    <a:lnTo>
                      <a:pt x="342743" y="521970"/>
                    </a:lnTo>
                    <a:lnTo>
                      <a:pt x="353779" y="521970"/>
                    </a:lnTo>
                    <a:lnTo>
                      <a:pt x="358428" y="518160"/>
                    </a:lnTo>
                    <a:lnTo>
                      <a:pt x="358428" y="496570"/>
                    </a:lnTo>
                    <a:lnTo>
                      <a:pt x="361360" y="496570"/>
                    </a:lnTo>
                    <a:lnTo>
                      <a:pt x="406452" y="480060"/>
                    </a:lnTo>
                    <a:lnTo>
                      <a:pt x="423085" y="462280"/>
                    </a:lnTo>
                    <a:lnTo>
                      <a:pt x="335487" y="462280"/>
                    </a:lnTo>
                    <a:lnTo>
                      <a:pt x="315898" y="458470"/>
                    </a:lnTo>
                    <a:lnTo>
                      <a:pt x="300552" y="452120"/>
                    </a:lnTo>
                    <a:lnTo>
                      <a:pt x="288561" y="444500"/>
                    </a:lnTo>
                    <a:lnTo>
                      <a:pt x="279038" y="436880"/>
                    </a:lnTo>
                    <a:lnTo>
                      <a:pt x="268337" y="427990"/>
                    </a:lnTo>
                    <a:close/>
                  </a:path>
                  <a:path w="869315" h="869950">
                    <a:moveTo>
                      <a:pt x="353779" y="166370"/>
                    </a:moveTo>
                    <a:lnTo>
                      <a:pt x="342743" y="166370"/>
                    </a:lnTo>
                    <a:lnTo>
                      <a:pt x="339151" y="170180"/>
                    </a:lnTo>
                    <a:lnTo>
                      <a:pt x="339151" y="189230"/>
                    </a:lnTo>
                    <a:lnTo>
                      <a:pt x="336104" y="189230"/>
                    </a:lnTo>
                    <a:lnTo>
                      <a:pt x="313185" y="193040"/>
                    </a:lnTo>
                    <a:lnTo>
                      <a:pt x="286500" y="205740"/>
                    </a:lnTo>
                    <a:lnTo>
                      <a:pt x="264379" y="228600"/>
                    </a:lnTo>
                    <a:lnTo>
                      <a:pt x="255154" y="267970"/>
                    </a:lnTo>
                    <a:lnTo>
                      <a:pt x="262537" y="302260"/>
                    </a:lnTo>
                    <a:lnTo>
                      <a:pt x="281653" y="325120"/>
                    </a:lnTo>
                    <a:lnTo>
                      <a:pt x="307951" y="340360"/>
                    </a:lnTo>
                    <a:lnTo>
                      <a:pt x="336879" y="351790"/>
                    </a:lnTo>
                    <a:lnTo>
                      <a:pt x="339151" y="351790"/>
                    </a:lnTo>
                    <a:lnTo>
                      <a:pt x="339151" y="462280"/>
                    </a:lnTo>
                    <a:lnTo>
                      <a:pt x="355779" y="462280"/>
                    </a:lnTo>
                    <a:lnTo>
                      <a:pt x="355779" y="359410"/>
                    </a:lnTo>
                    <a:lnTo>
                      <a:pt x="422542" y="359410"/>
                    </a:lnTo>
                    <a:lnTo>
                      <a:pt x="414615" y="347980"/>
                    </a:lnTo>
                    <a:lnTo>
                      <a:pt x="389580" y="330200"/>
                    </a:lnTo>
                    <a:lnTo>
                      <a:pt x="360659" y="318770"/>
                    </a:lnTo>
                    <a:lnTo>
                      <a:pt x="358428" y="317500"/>
                    </a:lnTo>
                    <a:lnTo>
                      <a:pt x="358428" y="311150"/>
                    </a:lnTo>
                    <a:lnTo>
                      <a:pt x="341801" y="311150"/>
                    </a:lnTo>
                    <a:lnTo>
                      <a:pt x="337204" y="309880"/>
                    </a:lnTo>
                    <a:lnTo>
                      <a:pt x="320302" y="302260"/>
                    </a:lnTo>
                    <a:lnTo>
                      <a:pt x="306057" y="293370"/>
                    </a:lnTo>
                    <a:lnTo>
                      <a:pt x="296224" y="280670"/>
                    </a:lnTo>
                    <a:lnTo>
                      <a:pt x="292556" y="262890"/>
                    </a:lnTo>
                    <a:lnTo>
                      <a:pt x="295474" y="247650"/>
                    </a:lnTo>
                    <a:lnTo>
                      <a:pt x="304124" y="236220"/>
                    </a:lnTo>
                    <a:lnTo>
                      <a:pt x="318345" y="227330"/>
                    </a:lnTo>
                    <a:lnTo>
                      <a:pt x="337979" y="223520"/>
                    </a:lnTo>
                    <a:lnTo>
                      <a:pt x="341801" y="222250"/>
                    </a:lnTo>
                    <a:lnTo>
                      <a:pt x="430007" y="222250"/>
                    </a:lnTo>
                    <a:lnTo>
                      <a:pt x="430929" y="217170"/>
                    </a:lnTo>
                    <a:lnTo>
                      <a:pt x="397999" y="193040"/>
                    </a:lnTo>
                    <a:lnTo>
                      <a:pt x="361727" y="187960"/>
                    </a:lnTo>
                    <a:lnTo>
                      <a:pt x="358428" y="187960"/>
                    </a:lnTo>
                    <a:lnTo>
                      <a:pt x="358428" y="170180"/>
                    </a:lnTo>
                    <a:lnTo>
                      <a:pt x="353779" y="166370"/>
                    </a:lnTo>
                    <a:close/>
                  </a:path>
                  <a:path w="869315" h="869950">
                    <a:moveTo>
                      <a:pt x="422542" y="359410"/>
                    </a:moveTo>
                    <a:lnTo>
                      <a:pt x="355779" y="359410"/>
                    </a:lnTo>
                    <a:lnTo>
                      <a:pt x="360512" y="360680"/>
                    </a:lnTo>
                    <a:lnTo>
                      <a:pt x="375462" y="368300"/>
                    </a:lnTo>
                    <a:lnTo>
                      <a:pt x="388596" y="379730"/>
                    </a:lnTo>
                    <a:lnTo>
                      <a:pt x="397932" y="393700"/>
                    </a:lnTo>
                    <a:lnTo>
                      <a:pt x="401485" y="414020"/>
                    </a:lnTo>
                    <a:lnTo>
                      <a:pt x="398751" y="431800"/>
                    </a:lnTo>
                    <a:lnTo>
                      <a:pt x="390722" y="444500"/>
                    </a:lnTo>
                    <a:lnTo>
                      <a:pt x="377653" y="454660"/>
                    </a:lnTo>
                    <a:lnTo>
                      <a:pt x="359800" y="461010"/>
                    </a:lnTo>
                    <a:lnTo>
                      <a:pt x="355779" y="462280"/>
                    </a:lnTo>
                    <a:lnTo>
                      <a:pt x="423085" y="462280"/>
                    </a:lnTo>
                    <a:lnTo>
                      <a:pt x="426818" y="457200"/>
                    </a:lnTo>
                    <a:lnTo>
                      <a:pt x="433510" y="443230"/>
                    </a:lnTo>
                    <a:lnTo>
                      <a:pt x="437539" y="426720"/>
                    </a:lnTo>
                    <a:lnTo>
                      <a:pt x="438887" y="408940"/>
                    </a:lnTo>
                    <a:lnTo>
                      <a:pt x="432229" y="373380"/>
                    </a:lnTo>
                    <a:lnTo>
                      <a:pt x="422542" y="359410"/>
                    </a:lnTo>
                    <a:close/>
                  </a:path>
                  <a:path w="869315" h="869950">
                    <a:moveTo>
                      <a:pt x="337352" y="0"/>
                    </a:moveTo>
                    <a:lnTo>
                      <a:pt x="294040" y="2540"/>
                    </a:lnTo>
                    <a:lnTo>
                      <a:pt x="251304" y="11430"/>
                    </a:lnTo>
                    <a:lnTo>
                      <a:pt x="209720" y="24130"/>
                    </a:lnTo>
                    <a:lnTo>
                      <a:pt x="169862" y="44450"/>
                    </a:lnTo>
                    <a:lnTo>
                      <a:pt x="132307" y="68580"/>
                    </a:lnTo>
                    <a:lnTo>
                      <a:pt x="97630" y="99060"/>
                    </a:lnTo>
                    <a:lnTo>
                      <a:pt x="67657" y="133350"/>
                    </a:lnTo>
                    <a:lnTo>
                      <a:pt x="42816" y="170180"/>
                    </a:lnTo>
                    <a:lnTo>
                      <a:pt x="23280" y="210820"/>
                    </a:lnTo>
                    <a:lnTo>
                      <a:pt x="9222" y="252730"/>
                    </a:lnTo>
                    <a:lnTo>
                      <a:pt x="816" y="297180"/>
                    </a:lnTo>
                    <a:lnTo>
                      <a:pt x="0" y="304800"/>
                    </a:lnTo>
                    <a:lnTo>
                      <a:pt x="4837" y="311150"/>
                    </a:lnTo>
                    <a:lnTo>
                      <a:pt x="18439" y="312420"/>
                    </a:lnTo>
                    <a:lnTo>
                      <a:pt x="24606" y="307340"/>
                    </a:lnTo>
                    <a:lnTo>
                      <a:pt x="25423" y="300990"/>
                    </a:lnTo>
                    <a:lnTo>
                      <a:pt x="35988" y="248920"/>
                    </a:lnTo>
                    <a:lnTo>
                      <a:pt x="54675" y="200660"/>
                    </a:lnTo>
                    <a:lnTo>
                      <a:pt x="81169" y="156210"/>
                    </a:lnTo>
                    <a:lnTo>
                      <a:pt x="115158" y="116840"/>
                    </a:lnTo>
                    <a:lnTo>
                      <a:pt x="150360" y="86360"/>
                    </a:lnTo>
                    <a:lnTo>
                      <a:pt x="188679" y="62230"/>
                    </a:lnTo>
                    <a:lnTo>
                      <a:pt x="229423" y="43180"/>
                    </a:lnTo>
                    <a:lnTo>
                      <a:pt x="271900" y="31750"/>
                    </a:lnTo>
                    <a:lnTo>
                      <a:pt x="315416" y="25400"/>
                    </a:lnTo>
                    <a:lnTo>
                      <a:pt x="467477" y="25400"/>
                    </a:lnTo>
                    <a:lnTo>
                      <a:pt x="464986" y="24130"/>
                    </a:lnTo>
                    <a:lnTo>
                      <a:pt x="423400" y="11430"/>
                    </a:lnTo>
                    <a:lnTo>
                      <a:pt x="380664" y="2540"/>
                    </a:lnTo>
                    <a:lnTo>
                      <a:pt x="337352" y="0"/>
                    </a:lnTo>
                    <a:close/>
                  </a:path>
                  <a:path w="869315" h="869950">
                    <a:moveTo>
                      <a:pt x="467477" y="25400"/>
                    </a:moveTo>
                    <a:lnTo>
                      <a:pt x="359280" y="25400"/>
                    </a:lnTo>
                    <a:lnTo>
                      <a:pt x="402797" y="31750"/>
                    </a:lnTo>
                    <a:lnTo>
                      <a:pt x="445276" y="43180"/>
                    </a:lnTo>
                    <a:lnTo>
                      <a:pt x="486023" y="62230"/>
                    </a:lnTo>
                    <a:lnTo>
                      <a:pt x="524346" y="86360"/>
                    </a:lnTo>
                    <a:lnTo>
                      <a:pt x="559553" y="116840"/>
                    </a:lnTo>
                    <a:lnTo>
                      <a:pt x="593606" y="156210"/>
                    </a:lnTo>
                    <a:lnTo>
                      <a:pt x="620132" y="200660"/>
                    </a:lnTo>
                    <a:lnTo>
                      <a:pt x="638813" y="250190"/>
                    </a:lnTo>
                    <a:lnTo>
                      <a:pt x="649331" y="300990"/>
                    </a:lnTo>
                    <a:lnTo>
                      <a:pt x="650095" y="307340"/>
                    </a:lnTo>
                    <a:lnTo>
                      <a:pt x="655446" y="312420"/>
                    </a:lnTo>
                    <a:lnTo>
                      <a:pt x="662618" y="312420"/>
                    </a:lnTo>
                    <a:lnTo>
                      <a:pt x="669916" y="311150"/>
                    </a:lnTo>
                    <a:lnTo>
                      <a:pt x="674764" y="304800"/>
                    </a:lnTo>
                    <a:lnTo>
                      <a:pt x="673948" y="298450"/>
                    </a:lnTo>
                    <a:lnTo>
                      <a:pt x="665579" y="254000"/>
                    </a:lnTo>
                    <a:lnTo>
                      <a:pt x="651535" y="210820"/>
                    </a:lnTo>
                    <a:lnTo>
                      <a:pt x="631988" y="170180"/>
                    </a:lnTo>
                    <a:lnTo>
                      <a:pt x="607112" y="133350"/>
                    </a:lnTo>
                    <a:lnTo>
                      <a:pt x="577081" y="99060"/>
                    </a:lnTo>
                    <a:lnTo>
                      <a:pt x="542402" y="68580"/>
                    </a:lnTo>
                    <a:lnTo>
                      <a:pt x="504845" y="44450"/>
                    </a:lnTo>
                    <a:lnTo>
                      <a:pt x="467477" y="25400"/>
                    </a:lnTo>
                    <a:close/>
                  </a:path>
                  <a:path w="869315" h="869950">
                    <a:moveTo>
                      <a:pt x="358428" y="222250"/>
                    </a:moveTo>
                    <a:lnTo>
                      <a:pt x="341801" y="222250"/>
                    </a:lnTo>
                    <a:lnTo>
                      <a:pt x="341801" y="311150"/>
                    </a:lnTo>
                    <a:lnTo>
                      <a:pt x="358428" y="311150"/>
                    </a:lnTo>
                    <a:lnTo>
                      <a:pt x="358428" y="222250"/>
                    </a:lnTo>
                    <a:close/>
                  </a:path>
                  <a:path w="869315" h="869950">
                    <a:moveTo>
                      <a:pt x="430007" y="222250"/>
                    </a:moveTo>
                    <a:lnTo>
                      <a:pt x="362072" y="222250"/>
                    </a:lnTo>
                    <a:lnTo>
                      <a:pt x="375447" y="223520"/>
                    </a:lnTo>
                    <a:lnTo>
                      <a:pt x="386390" y="227330"/>
                    </a:lnTo>
                    <a:lnTo>
                      <a:pt x="395304" y="229870"/>
                    </a:lnTo>
                    <a:lnTo>
                      <a:pt x="402595" y="233680"/>
                    </a:lnTo>
                    <a:lnTo>
                      <a:pt x="411568" y="238760"/>
                    </a:lnTo>
                    <a:lnTo>
                      <a:pt x="414877" y="238760"/>
                    </a:lnTo>
                    <a:lnTo>
                      <a:pt x="422143" y="236220"/>
                    </a:lnTo>
                    <a:lnTo>
                      <a:pt x="427132" y="229870"/>
                    </a:lnTo>
                    <a:lnTo>
                      <a:pt x="430007" y="222250"/>
                    </a:lnTo>
                    <a:close/>
                  </a:path>
                </a:pathLst>
              </a:custGeom>
              <a:solidFill>
                <a:srgbClr val="000032"/>
              </a:solidFill>
            </p:spPr>
            <p:txBody>
              <a:bodyPr wrap="square" lIns="0" tIns="0" rIns="0" bIns="0" rtlCol="0"/>
              <a:lstStyle/>
              <a:p>
                <a:endParaRPr sz="1092"/>
              </a:p>
            </p:txBody>
          </p:sp>
        </p:grpSp>
        <p:sp>
          <p:nvSpPr>
            <p:cNvPr id="25" name="TextBox 24">
              <a:extLst>
                <a:ext uri="{FF2B5EF4-FFF2-40B4-BE49-F238E27FC236}">
                  <a16:creationId xmlns:a16="http://schemas.microsoft.com/office/drawing/2014/main" id="{DA6B5ED4-02C2-4AF4-805D-5D71C156C9F8}"/>
                </a:ext>
              </a:extLst>
            </p:cNvPr>
            <p:cNvSpPr txBox="1"/>
            <p:nvPr/>
          </p:nvSpPr>
          <p:spPr>
            <a:xfrm>
              <a:off x="7907487" y="4159024"/>
              <a:ext cx="2440044" cy="1207960"/>
            </a:xfrm>
            <a:prstGeom prst="rect">
              <a:avLst/>
            </a:prstGeom>
            <a:noFill/>
          </p:spPr>
          <p:txBody>
            <a:bodyPr wrap="square" rtlCol="0">
              <a:spAutoFit/>
            </a:bodyPr>
            <a:lstStyle/>
            <a:p>
              <a:pPr algn="ctr"/>
              <a:r>
                <a:rPr lang="en-US" sz="1455" spc="-15" dirty="0">
                  <a:solidFill>
                    <a:srgbClr val="004B9B"/>
                  </a:solidFill>
                  <a:latin typeface="Lato" panose="020F0502020204030203" pitchFamily="34" charset="0"/>
                  <a:cs typeface="Lato Light"/>
                </a:rPr>
                <a:t>Venture Fund</a:t>
              </a:r>
            </a:p>
            <a:p>
              <a:pPr algn="ctr">
                <a:spcBef>
                  <a:spcPts val="1516"/>
                </a:spcBef>
              </a:pPr>
              <a:r>
                <a:rPr lang="en-US" sz="1455" spc="-15" dirty="0">
                  <a:solidFill>
                    <a:srgbClr val="004B9B"/>
                  </a:solidFill>
                  <a:latin typeface="Lato" panose="020F0502020204030203" pitchFamily="34" charset="0"/>
                  <a:cs typeface="Lato Light"/>
                </a:rPr>
                <a:t>General Partner</a:t>
              </a:r>
              <a:endParaRPr lang="en-IL" sz="1455" dirty="0">
                <a:solidFill>
                  <a:srgbClr val="004B9B"/>
                </a:solidFill>
                <a:latin typeface="Lato" panose="020F0502020204030203" pitchFamily="34" charset="0"/>
              </a:endParaRPr>
            </a:p>
          </p:txBody>
        </p:sp>
      </p:grpSp>
      <p:grpSp>
        <p:nvGrpSpPr>
          <p:cNvPr id="30" name="Group 29">
            <a:extLst>
              <a:ext uri="{FF2B5EF4-FFF2-40B4-BE49-F238E27FC236}">
                <a16:creationId xmlns:a16="http://schemas.microsoft.com/office/drawing/2014/main" id="{9850090C-4138-4944-B44E-9FAC8F3561CE}"/>
              </a:ext>
            </a:extLst>
          </p:cNvPr>
          <p:cNvGrpSpPr/>
          <p:nvPr/>
        </p:nvGrpSpPr>
        <p:grpSpPr>
          <a:xfrm>
            <a:off x="9346951" y="2537019"/>
            <a:ext cx="1892207" cy="2126327"/>
            <a:chOff x="15413139" y="2413804"/>
            <a:chExt cx="3120390" cy="3506470"/>
          </a:xfrm>
        </p:grpSpPr>
        <p:grpSp>
          <p:nvGrpSpPr>
            <p:cNvPr id="12" name="object 9">
              <a:extLst>
                <a:ext uri="{FF2B5EF4-FFF2-40B4-BE49-F238E27FC236}">
                  <a16:creationId xmlns:a16="http://schemas.microsoft.com/office/drawing/2014/main" id="{E2386272-7414-4A45-915F-A95D354FB136}"/>
                </a:ext>
              </a:extLst>
            </p:cNvPr>
            <p:cNvGrpSpPr/>
            <p:nvPr/>
          </p:nvGrpSpPr>
          <p:grpSpPr>
            <a:xfrm>
              <a:off x="15413139" y="2413804"/>
              <a:ext cx="3120390" cy="3506470"/>
              <a:chOff x="15413139" y="3666511"/>
              <a:chExt cx="3120390" cy="3506470"/>
            </a:xfrm>
          </p:grpSpPr>
          <p:sp>
            <p:nvSpPr>
              <p:cNvPr id="13" name="object 10">
                <a:extLst>
                  <a:ext uri="{FF2B5EF4-FFF2-40B4-BE49-F238E27FC236}">
                    <a16:creationId xmlns:a16="http://schemas.microsoft.com/office/drawing/2014/main" id="{3F9FEB6F-50FE-47ED-BD5B-20631A832571}"/>
                  </a:ext>
                </a:extLst>
              </p:cNvPr>
              <p:cNvSpPr/>
              <p:nvPr/>
            </p:nvSpPr>
            <p:spPr>
              <a:xfrm>
                <a:off x="15465494" y="4188354"/>
                <a:ext cx="3015615" cy="2932430"/>
              </a:xfrm>
              <a:custGeom>
                <a:avLst/>
                <a:gdLst/>
                <a:ahLst/>
                <a:cxnLst/>
                <a:rect l="l" t="t" r="r" b="b"/>
                <a:pathLst>
                  <a:path w="3015615" h="2932429">
                    <a:moveTo>
                      <a:pt x="886569" y="0"/>
                    </a:moveTo>
                    <a:lnTo>
                      <a:pt x="194140" y="0"/>
                    </a:lnTo>
                    <a:lnTo>
                      <a:pt x="159243" y="5061"/>
                    </a:lnTo>
                    <a:lnTo>
                      <a:pt x="96153" y="42888"/>
                    </a:lnTo>
                    <a:lnTo>
                      <a:pt x="69057" y="73880"/>
                    </a:lnTo>
                    <a:lnTo>
                      <a:pt x="45659" y="111741"/>
                    </a:lnTo>
                    <a:lnTo>
                      <a:pt x="26505" y="155583"/>
                    </a:lnTo>
                    <a:lnTo>
                      <a:pt x="12145" y="204519"/>
                    </a:lnTo>
                    <a:lnTo>
                      <a:pt x="3127" y="257663"/>
                    </a:lnTo>
                    <a:lnTo>
                      <a:pt x="0" y="314126"/>
                    </a:lnTo>
                    <a:lnTo>
                      <a:pt x="0" y="2617721"/>
                    </a:lnTo>
                    <a:lnTo>
                      <a:pt x="3127" y="2674184"/>
                    </a:lnTo>
                    <a:lnTo>
                      <a:pt x="12145" y="2727327"/>
                    </a:lnTo>
                    <a:lnTo>
                      <a:pt x="26505" y="2776264"/>
                    </a:lnTo>
                    <a:lnTo>
                      <a:pt x="45659" y="2820106"/>
                    </a:lnTo>
                    <a:lnTo>
                      <a:pt x="69057" y="2857967"/>
                    </a:lnTo>
                    <a:lnTo>
                      <a:pt x="96153" y="2888959"/>
                    </a:lnTo>
                    <a:lnTo>
                      <a:pt x="126398" y="2912194"/>
                    </a:lnTo>
                    <a:lnTo>
                      <a:pt x="194140" y="2931847"/>
                    </a:lnTo>
                    <a:lnTo>
                      <a:pt x="2821484" y="2931847"/>
                    </a:lnTo>
                    <a:lnTo>
                      <a:pt x="2889221" y="2912194"/>
                    </a:lnTo>
                    <a:lnTo>
                      <a:pt x="2919464" y="2888959"/>
                    </a:lnTo>
                    <a:lnTo>
                      <a:pt x="2946558" y="2857967"/>
                    </a:lnTo>
                    <a:lnTo>
                      <a:pt x="2969956" y="2820106"/>
                    </a:lnTo>
                    <a:lnTo>
                      <a:pt x="2989109" y="2776264"/>
                    </a:lnTo>
                    <a:lnTo>
                      <a:pt x="3003469" y="2727327"/>
                    </a:lnTo>
                    <a:lnTo>
                      <a:pt x="3012487" y="2674184"/>
                    </a:lnTo>
                    <a:lnTo>
                      <a:pt x="3015614" y="2617721"/>
                    </a:lnTo>
                    <a:lnTo>
                      <a:pt x="3015614" y="314126"/>
                    </a:lnTo>
                    <a:lnTo>
                      <a:pt x="3012487" y="257663"/>
                    </a:lnTo>
                    <a:lnTo>
                      <a:pt x="3003469" y="204519"/>
                    </a:lnTo>
                    <a:lnTo>
                      <a:pt x="2989109" y="155583"/>
                    </a:lnTo>
                    <a:lnTo>
                      <a:pt x="2969956" y="111741"/>
                    </a:lnTo>
                    <a:lnTo>
                      <a:pt x="2946558" y="73880"/>
                    </a:lnTo>
                    <a:lnTo>
                      <a:pt x="2919464" y="42888"/>
                    </a:lnTo>
                    <a:lnTo>
                      <a:pt x="2889221" y="19653"/>
                    </a:lnTo>
                    <a:lnTo>
                      <a:pt x="2821484" y="0"/>
                    </a:lnTo>
                    <a:lnTo>
                      <a:pt x="2129055" y="0"/>
                    </a:lnTo>
                  </a:path>
                </a:pathLst>
              </a:custGeom>
              <a:ln w="104708" cap="rnd">
                <a:solidFill>
                  <a:srgbClr val="000032"/>
                </a:solidFill>
              </a:ln>
            </p:spPr>
            <p:txBody>
              <a:bodyPr wrap="square" lIns="0" tIns="0" rIns="0" bIns="0" rtlCol="0"/>
              <a:lstStyle/>
              <a:p>
                <a:endParaRPr sz="1092"/>
              </a:p>
            </p:txBody>
          </p:sp>
          <p:sp>
            <p:nvSpPr>
              <p:cNvPr id="14" name="object 11">
                <a:extLst>
                  <a:ext uri="{FF2B5EF4-FFF2-40B4-BE49-F238E27FC236}">
                    <a16:creationId xmlns:a16="http://schemas.microsoft.com/office/drawing/2014/main" id="{715AD58B-6AEE-4214-8B18-D1AD5D9EBFEA}"/>
                  </a:ext>
                </a:extLst>
              </p:cNvPr>
              <p:cNvSpPr/>
              <p:nvPr/>
            </p:nvSpPr>
            <p:spPr>
              <a:xfrm>
                <a:off x="16506735" y="3666511"/>
                <a:ext cx="933450" cy="899160"/>
              </a:xfrm>
              <a:custGeom>
                <a:avLst/>
                <a:gdLst/>
                <a:ahLst/>
                <a:cxnLst/>
                <a:rect l="l" t="t" r="r" b="b"/>
                <a:pathLst>
                  <a:path w="933450" h="899160">
                    <a:moveTo>
                      <a:pt x="537334" y="773379"/>
                    </a:moveTo>
                    <a:lnTo>
                      <a:pt x="61453" y="773379"/>
                    </a:lnTo>
                    <a:lnTo>
                      <a:pt x="37556" y="778218"/>
                    </a:lnTo>
                    <a:lnTo>
                      <a:pt x="18020" y="791405"/>
                    </a:lnTo>
                    <a:lnTo>
                      <a:pt x="4837" y="810945"/>
                    </a:lnTo>
                    <a:lnTo>
                      <a:pt x="27" y="834707"/>
                    </a:lnTo>
                    <a:lnTo>
                      <a:pt x="0" y="875114"/>
                    </a:lnTo>
                    <a:lnTo>
                      <a:pt x="1864" y="884326"/>
                    </a:lnTo>
                    <a:lnTo>
                      <a:pt x="6944" y="891852"/>
                    </a:lnTo>
                    <a:lnTo>
                      <a:pt x="14471" y="896927"/>
                    </a:lnTo>
                    <a:lnTo>
                      <a:pt x="23674" y="898789"/>
                    </a:lnTo>
                    <a:lnTo>
                      <a:pt x="575123" y="898789"/>
                    </a:lnTo>
                    <a:lnTo>
                      <a:pt x="584331" y="896927"/>
                    </a:lnTo>
                    <a:lnTo>
                      <a:pt x="591857" y="891852"/>
                    </a:lnTo>
                    <a:lnTo>
                      <a:pt x="596935" y="884326"/>
                    </a:lnTo>
                    <a:lnTo>
                      <a:pt x="598798" y="875114"/>
                    </a:lnTo>
                    <a:lnTo>
                      <a:pt x="598798" y="870497"/>
                    </a:lnTo>
                    <a:lnTo>
                      <a:pt x="28302" y="870497"/>
                    </a:lnTo>
                    <a:lnTo>
                      <a:pt x="28330" y="834707"/>
                    </a:lnTo>
                    <a:lnTo>
                      <a:pt x="30914" y="821945"/>
                    </a:lnTo>
                    <a:lnTo>
                      <a:pt x="38028" y="811403"/>
                    </a:lnTo>
                    <a:lnTo>
                      <a:pt x="48568" y="804291"/>
                    </a:lnTo>
                    <a:lnTo>
                      <a:pt x="61453" y="801682"/>
                    </a:lnTo>
                    <a:lnTo>
                      <a:pt x="587708" y="801682"/>
                    </a:lnTo>
                    <a:lnTo>
                      <a:pt x="580772" y="791405"/>
                    </a:lnTo>
                    <a:lnTo>
                      <a:pt x="561232" y="778218"/>
                    </a:lnTo>
                    <a:lnTo>
                      <a:pt x="537334" y="773379"/>
                    </a:lnTo>
                    <a:close/>
                  </a:path>
                  <a:path w="933450" h="899160">
                    <a:moveTo>
                      <a:pt x="587708" y="801682"/>
                    </a:moveTo>
                    <a:lnTo>
                      <a:pt x="537344" y="801682"/>
                    </a:lnTo>
                    <a:lnTo>
                      <a:pt x="550241" y="804292"/>
                    </a:lnTo>
                    <a:lnTo>
                      <a:pt x="560784" y="811407"/>
                    </a:lnTo>
                    <a:lnTo>
                      <a:pt x="567896" y="821949"/>
                    </a:lnTo>
                    <a:lnTo>
                      <a:pt x="570478" y="834707"/>
                    </a:lnTo>
                    <a:lnTo>
                      <a:pt x="570506" y="870497"/>
                    </a:lnTo>
                    <a:lnTo>
                      <a:pt x="598798" y="870497"/>
                    </a:lnTo>
                    <a:lnTo>
                      <a:pt x="598770" y="834707"/>
                    </a:lnTo>
                    <a:lnTo>
                      <a:pt x="593959" y="810945"/>
                    </a:lnTo>
                    <a:lnTo>
                      <a:pt x="587708" y="801682"/>
                    </a:lnTo>
                    <a:close/>
                  </a:path>
                  <a:path w="933450" h="899160">
                    <a:moveTo>
                      <a:pt x="452248" y="421798"/>
                    </a:moveTo>
                    <a:lnTo>
                      <a:pt x="412228" y="421798"/>
                    </a:lnTo>
                    <a:lnTo>
                      <a:pt x="609353" y="618923"/>
                    </a:lnTo>
                    <a:lnTo>
                      <a:pt x="606128" y="624253"/>
                    </a:lnTo>
                    <a:lnTo>
                      <a:pt x="604369" y="630357"/>
                    </a:lnTo>
                    <a:lnTo>
                      <a:pt x="604464" y="637729"/>
                    </a:lnTo>
                    <a:lnTo>
                      <a:pt x="605033" y="643554"/>
                    </a:lnTo>
                    <a:lnTo>
                      <a:pt x="806404" y="853115"/>
                    </a:lnTo>
                    <a:lnTo>
                      <a:pt x="830864" y="863240"/>
                    </a:lnTo>
                    <a:lnTo>
                      <a:pt x="837663" y="862577"/>
                    </a:lnTo>
                    <a:lnTo>
                      <a:pt x="844107" y="860628"/>
                    </a:lnTo>
                    <a:lnTo>
                      <a:pt x="850045" y="857453"/>
                    </a:lnTo>
                    <a:lnTo>
                      <a:pt x="855324" y="853115"/>
                    </a:lnTo>
                    <a:lnTo>
                      <a:pt x="873491" y="834948"/>
                    </a:lnTo>
                    <a:lnTo>
                      <a:pt x="829890" y="834948"/>
                    </a:lnTo>
                    <a:lnTo>
                      <a:pt x="828016" y="834707"/>
                    </a:lnTo>
                    <a:lnTo>
                      <a:pt x="632902" y="639593"/>
                    </a:lnTo>
                    <a:lnTo>
                      <a:pt x="632671" y="637729"/>
                    </a:lnTo>
                    <a:lnTo>
                      <a:pt x="632671" y="635781"/>
                    </a:lnTo>
                    <a:lnTo>
                      <a:pt x="632902" y="633907"/>
                    </a:lnTo>
                    <a:lnTo>
                      <a:pt x="668634" y="598170"/>
                    </a:lnTo>
                    <a:lnTo>
                      <a:pt x="628619" y="598170"/>
                    </a:lnTo>
                    <a:lnTo>
                      <a:pt x="452248" y="421798"/>
                    </a:lnTo>
                    <a:close/>
                  </a:path>
                  <a:path w="933450" h="899160">
                    <a:moveTo>
                      <a:pt x="749266" y="562778"/>
                    </a:moveTo>
                    <a:lnTo>
                      <a:pt x="707622" y="562778"/>
                    </a:lnTo>
                    <a:lnTo>
                      <a:pt x="709486" y="563009"/>
                    </a:lnTo>
                    <a:lnTo>
                      <a:pt x="904600" y="758123"/>
                    </a:lnTo>
                    <a:lnTo>
                      <a:pt x="904841" y="759997"/>
                    </a:lnTo>
                    <a:lnTo>
                      <a:pt x="904841" y="761945"/>
                    </a:lnTo>
                    <a:lnTo>
                      <a:pt x="904600" y="763809"/>
                    </a:lnTo>
                    <a:lnTo>
                      <a:pt x="833702" y="834707"/>
                    </a:lnTo>
                    <a:lnTo>
                      <a:pt x="831828" y="834948"/>
                    </a:lnTo>
                    <a:lnTo>
                      <a:pt x="873491" y="834948"/>
                    </a:lnTo>
                    <a:lnTo>
                      <a:pt x="923008" y="785431"/>
                    </a:lnTo>
                    <a:lnTo>
                      <a:pt x="933038" y="759997"/>
                    </a:lnTo>
                    <a:lnTo>
                      <a:pt x="932470" y="754167"/>
                    </a:lnTo>
                    <a:lnTo>
                      <a:pt x="930521" y="747724"/>
                    </a:lnTo>
                    <a:lnTo>
                      <a:pt x="927347" y="741789"/>
                    </a:lnTo>
                    <a:lnTo>
                      <a:pt x="923008" y="736511"/>
                    </a:lnTo>
                    <a:lnTo>
                      <a:pt x="749266" y="562778"/>
                    </a:lnTo>
                    <a:close/>
                  </a:path>
                  <a:path w="933450" h="899160">
                    <a:moveTo>
                      <a:pt x="160539" y="668660"/>
                    </a:moveTo>
                    <a:lnTo>
                      <a:pt x="113294" y="668660"/>
                    </a:lnTo>
                    <a:lnTo>
                      <a:pt x="101568" y="671035"/>
                    </a:lnTo>
                    <a:lnTo>
                      <a:pt x="91981" y="677508"/>
                    </a:lnTo>
                    <a:lnTo>
                      <a:pt x="85512" y="687098"/>
                    </a:lnTo>
                    <a:lnTo>
                      <a:pt x="83138" y="698826"/>
                    </a:lnTo>
                    <a:lnTo>
                      <a:pt x="83138" y="773379"/>
                    </a:lnTo>
                    <a:lnTo>
                      <a:pt x="111431" y="773379"/>
                    </a:lnTo>
                    <a:lnTo>
                      <a:pt x="111431" y="697790"/>
                    </a:lnTo>
                    <a:lnTo>
                      <a:pt x="112268" y="696952"/>
                    </a:lnTo>
                    <a:lnTo>
                      <a:pt x="160539" y="696952"/>
                    </a:lnTo>
                    <a:lnTo>
                      <a:pt x="166864" y="690628"/>
                    </a:lnTo>
                    <a:lnTo>
                      <a:pt x="166864" y="675005"/>
                    </a:lnTo>
                    <a:lnTo>
                      <a:pt x="160539" y="668660"/>
                    </a:lnTo>
                    <a:close/>
                  </a:path>
                  <a:path w="933450" h="899160">
                    <a:moveTo>
                      <a:pt x="485493" y="668660"/>
                    </a:moveTo>
                    <a:lnTo>
                      <a:pt x="233804" y="668660"/>
                    </a:lnTo>
                    <a:lnTo>
                      <a:pt x="227469" y="675005"/>
                    </a:lnTo>
                    <a:lnTo>
                      <a:pt x="227469" y="690628"/>
                    </a:lnTo>
                    <a:lnTo>
                      <a:pt x="233804" y="696952"/>
                    </a:lnTo>
                    <a:lnTo>
                      <a:pt x="486529" y="696952"/>
                    </a:lnTo>
                    <a:lnTo>
                      <a:pt x="487367" y="697790"/>
                    </a:lnTo>
                    <a:lnTo>
                      <a:pt x="487367" y="773379"/>
                    </a:lnTo>
                    <a:lnTo>
                      <a:pt x="515659" y="773379"/>
                    </a:lnTo>
                    <a:lnTo>
                      <a:pt x="515659" y="698826"/>
                    </a:lnTo>
                    <a:lnTo>
                      <a:pt x="513285" y="687098"/>
                    </a:lnTo>
                    <a:lnTo>
                      <a:pt x="506815" y="677508"/>
                    </a:lnTo>
                    <a:lnTo>
                      <a:pt x="497225" y="671035"/>
                    </a:lnTo>
                    <a:lnTo>
                      <a:pt x="485493" y="668660"/>
                    </a:lnTo>
                    <a:close/>
                  </a:path>
                  <a:path w="933450" h="899160">
                    <a:moveTo>
                      <a:pt x="575469" y="426133"/>
                    </a:moveTo>
                    <a:lnTo>
                      <a:pt x="566527" y="426133"/>
                    </a:lnTo>
                    <a:lnTo>
                      <a:pt x="555480" y="437169"/>
                    </a:lnTo>
                    <a:lnTo>
                      <a:pt x="555480" y="446133"/>
                    </a:lnTo>
                    <a:lnTo>
                      <a:pt x="668063" y="558726"/>
                    </a:lnTo>
                    <a:lnTo>
                      <a:pt x="628619" y="598170"/>
                    </a:lnTo>
                    <a:lnTo>
                      <a:pt x="668634" y="598170"/>
                    </a:lnTo>
                    <a:lnTo>
                      <a:pt x="703790" y="563009"/>
                    </a:lnTo>
                    <a:lnTo>
                      <a:pt x="705674" y="562778"/>
                    </a:lnTo>
                    <a:lnTo>
                      <a:pt x="749266" y="562778"/>
                    </a:lnTo>
                    <a:lnTo>
                      <a:pt x="731098" y="544611"/>
                    </a:lnTo>
                    <a:lnTo>
                      <a:pt x="725824" y="540271"/>
                    </a:lnTo>
                    <a:lnTo>
                      <a:pt x="724308" y="539460"/>
                    </a:lnTo>
                    <a:lnTo>
                      <a:pt x="688816" y="539460"/>
                    </a:lnTo>
                    <a:lnTo>
                      <a:pt x="575469" y="426133"/>
                    </a:lnTo>
                    <a:close/>
                  </a:path>
                  <a:path w="933450" h="899160">
                    <a:moveTo>
                      <a:pt x="130685" y="291784"/>
                    </a:moveTo>
                    <a:lnTo>
                      <a:pt x="80322" y="327393"/>
                    </a:lnTo>
                    <a:lnTo>
                      <a:pt x="69893" y="352554"/>
                    </a:lnTo>
                    <a:lnTo>
                      <a:pt x="70577" y="359557"/>
                    </a:lnTo>
                    <a:lnTo>
                      <a:pt x="273719" y="571113"/>
                    </a:lnTo>
                    <a:lnTo>
                      <a:pt x="298880" y="581542"/>
                    </a:lnTo>
                    <a:lnTo>
                      <a:pt x="305878" y="580858"/>
                    </a:lnTo>
                    <a:lnTo>
                      <a:pt x="312506" y="578848"/>
                    </a:lnTo>
                    <a:lnTo>
                      <a:pt x="318612" y="575579"/>
                    </a:lnTo>
                    <a:lnTo>
                      <a:pt x="324042" y="571113"/>
                    </a:lnTo>
                    <a:lnTo>
                      <a:pt x="341312" y="553857"/>
                    </a:lnTo>
                    <a:lnTo>
                      <a:pt x="296472" y="553857"/>
                    </a:lnTo>
                    <a:lnTo>
                      <a:pt x="98949" y="356334"/>
                    </a:lnTo>
                    <a:lnTo>
                      <a:pt x="98195" y="354502"/>
                    </a:lnTo>
                    <a:lnTo>
                      <a:pt x="98195" y="350617"/>
                    </a:lnTo>
                    <a:lnTo>
                      <a:pt x="98939" y="348785"/>
                    </a:lnTo>
                    <a:lnTo>
                      <a:pt x="126949" y="320775"/>
                    </a:lnTo>
                    <a:lnTo>
                      <a:pt x="128812" y="320063"/>
                    </a:lnTo>
                    <a:lnTo>
                      <a:pt x="188821" y="320063"/>
                    </a:lnTo>
                    <a:lnTo>
                      <a:pt x="201281" y="307603"/>
                    </a:lnTo>
                    <a:lnTo>
                      <a:pt x="161262" y="307603"/>
                    </a:lnTo>
                    <a:lnTo>
                      <a:pt x="155848" y="302189"/>
                    </a:lnTo>
                    <a:lnTo>
                      <a:pt x="144083" y="294385"/>
                    </a:lnTo>
                    <a:lnTo>
                      <a:pt x="130685" y="291784"/>
                    </a:lnTo>
                    <a:close/>
                  </a:path>
                  <a:path w="933450" h="899160">
                    <a:moveTo>
                      <a:pt x="188821" y="320063"/>
                    </a:moveTo>
                    <a:lnTo>
                      <a:pt x="132550" y="320063"/>
                    </a:lnTo>
                    <a:lnTo>
                      <a:pt x="134425" y="320775"/>
                    </a:lnTo>
                    <a:lnTo>
                      <a:pt x="332084" y="518434"/>
                    </a:lnTo>
                    <a:lnTo>
                      <a:pt x="332084" y="523062"/>
                    </a:lnTo>
                    <a:lnTo>
                      <a:pt x="301278" y="553857"/>
                    </a:lnTo>
                    <a:lnTo>
                      <a:pt x="341312" y="553857"/>
                    </a:lnTo>
                    <a:lnTo>
                      <a:pt x="349256" y="545920"/>
                    </a:lnTo>
                    <a:lnTo>
                      <a:pt x="357054" y="534149"/>
                    </a:lnTo>
                    <a:lnTo>
                      <a:pt x="359653" y="520749"/>
                    </a:lnTo>
                    <a:lnTo>
                      <a:pt x="357054" y="507352"/>
                    </a:lnTo>
                    <a:lnTo>
                      <a:pt x="349256" y="495587"/>
                    </a:lnTo>
                    <a:lnTo>
                      <a:pt x="343842" y="490173"/>
                    </a:lnTo>
                    <a:lnTo>
                      <a:pt x="363855" y="470163"/>
                    </a:lnTo>
                    <a:lnTo>
                      <a:pt x="323833" y="470163"/>
                    </a:lnTo>
                    <a:lnTo>
                      <a:pt x="181271" y="327613"/>
                    </a:lnTo>
                    <a:lnTo>
                      <a:pt x="188821" y="320063"/>
                    </a:lnTo>
                    <a:close/>
                  </a:path>
                  <a:path w="933450" h="899160">
                    <a:moveTo>
                      <a:pt x="706638" y="534475"/>
                    </a:moveTo>
                    <a:lnTo>
                      <a:pt x="700250" y="534475"/>
                    </a:lnTo>
                    <a:lnTo>
                      <a:pt x="694146" y="536234"/>
                    </a:lnTo>
                    <a:lnTo>
                      <a:pt x="688816" y="539460"/>
                    </a:lnTo>
                    <a:lnTo>
                      <a:pt x="724308" y="539460"/>
                    </a:lnTo>
                    <a:lnTo>
                      <a:pt x="719889" y="537093"/>
                    </a:lnTo>
                    <a:lnTo>
                      <a:pt x="713443" y="535140"/>
                    </a:lnTo>
                    <a:lnTo>
                      <a:pt x="706638" y="534475"/>
                    </a:lnTo>
                    <a:close/>
                  </a:path>
                  <a:path w="933450" h="899160">
                    <a:moveTo>
                      <a:pt x="437525" y="111389"/>
                    </a:moveTo>
                    <a:lnTo>
                      <a:pt x="397495" y="111389"/>
                    </a:lnTo>
                    <a:lnTo>
                      <a:pt x="540056" y="253939"/>
                    </a:lnTo>
                    <a:lnTo>
                      <a:pt x="323833" y="470163"/>
                    </a:lnTo>
                    <a:lnTo>
                      <a:pt x="363855" y="470163"/>
                    </a:lnTo>
                    <a:lnTo>
                      <a:pt x="412228" y="421798"/>
                    </a:lnTo>
                    <a:lnTo>
                      <a:pt x="452248" y="421798"/>
                    </a:lnTo>
                    <a:lnTo>
                      <a:pt x="432238" y="401788"/>
                    </a:lnTo>
                    <a:lnTo>
                      <a:pt x="471681" y="362344"/>
                    </a:lnTo>
                    <a:lnTo>
                      <a:pt x="511691" y="362344"/>
                    </a:lnTo>
                    <a:lnTo>
                      <a:pt x="491681" y="342335"/>
                    </a:lnTo>
                    <a:lnTo>
                      <a:pt x="560066" y="273949"/>
                    </a:lnTo>
                    <a:lnTo>
                      <a:pt x="621216" y="273949"/>
                    </a:lnTo>
                    <a:lnTo>
                      <a:pt x="633059" y="262107"/>
                    </a:lnTo>
                    <a:lnTo>
                      <a:pt x="588243" y="262107"/>
                    </a:lnTo>
                    <a:lnTo>
                      <a:pt x="437525" y="111389"/>
                    </a:lnTo>
                    <a:close/>
                  </a:path>
                  <a:path w="933450" h="899160">
                    <a:moveTo>
                      <a:pt x="511691" y="362344"/>
                    </a:moveTo>
                    <a:lnTo>
                      <a:pt x="471681" y="362344"/>
                    </a:lnTo>
                    <a:lnTo>
                      <a:pt x="503482" y="394145"/>
                    </a:lnTo>
                    <a:lnTo>
                      <a:pt x="512434" y="394145"/>
                    </a:lnTo>
                    <a:lnTo>
                      <a:pt x="523481" y="383098"/>
                    </a:lnTo>
                    <a:lnTo>
                      <a:pt x="523481" y="374135"/>
                    </a:lnTo>
                    <a:lnTo>
                      <a:pt x="511691" y="362344"/>
                    </a:lnTo>
                    <a:close/>
                  </a:path>
                  <a:path w="933450" h="899160">
                    <a:moveTo>
                      <a:pt x="422447" y="0"/>
                    </a:moveTo>
                    <a:lnTo>
                      <a:pt x="372082" y="35632"/>
                    </a:lnTo>
                    <a:lnTo>
                      <a:pt x="361653" y="60793"/>
                    </a:lnTo>
                    <a:lnTo>
                      <a:pt x="362336" y="67791"/>
                    </a:lnTo>
                    <a:lnTo>
                      <a:pt x="364342" y="74419"/>
                    </a:lnTo>
                    <a:lnTo>
                      <a:pt x="367608" y="80525"/>
                    </a:lnTo>
                    <a:lnTo>
                      <a:pt x="372072" y="85955"/>
                    </a:lnTo>
                    <a:lnTo>
                      <a:pt x="377485" y="91368"/>
                    </a:lnTo>
                    <a:lnTo>
                      <a:pt x="161262" y="307603"/>
                    </a:lnTo>
                    <a:lnTo>
                      <a:pt x="201281" y="307603"/>
                    </a:lnTo>
                    <a:lnTo>
                      <a:pt x="397495" y="111389"/>
                    </a:lnTo>
                    <a:lnTo>
                      <a:pt x="437525" y="111389"/>
                    </a:lnTo>
                    <a:lnTo>
                      <a:pt x="390710" y="64573"/>
                    </a:lnTo>
                    <a:lnTo>
                      <a:pt x="389946" y="62752"/>
                    </a:lnTo>
                    <a:lnTo>
                      <a:pt x="389946" y="58846"/>
                    </a:lnTo>
                    <a:lnTo>
                      <a:pt x="390710" y="57024"/>
                    </a:lnTo>
                    <a:lnTo>
                      <a:pt x="418667" y="29056"/>
                    </a:lnTo>
                    <a:lnTo>
                      <a:pt x="420500" y="28302"/>
                    </a:lnTo>
                    <a:lnTo>
                      <a:pt x="465483" y="28302"/>
                    </a:lnTo>
                    <a:lnTo>
                      <a:pt x="447609" y="10429"/>
                    </a:lnTo>
                    <a:lnTo>
                      <a:pt x="442184" y="5963"/>
                    </a:lnTo>
                    <a:lnTo>
                      <a:pt x="436080" y="2693"/>
                    </a:lnTo>
                    <a:lnTo>
                      <a:pt x="429450" y="684"/>
                    </a:lnTo>
                    <a:lnTo>
                      <a:pt x="422447" y="0"/>
                    </a:lnTo>
                    <a:close/>
                  </a:path>
                  <a:path w="933450" h="899160">
                    <a:moveTo>
                      <a:pt x="621216" y="273949"/>
                    </a:moveTo>
                    <a:lnTo>
                      <a:pt x="560066" y="273949"/>
                    </a:lnTo>
                    <a:lnTo>
                      <a:pt x="565480" y="279363"/>
                    </a:lnTo>
                    <a:lnTo>
                      <a:pt x="570910" y="283827"/>
                    </a:lnTo>
                    <a:lnTo>
                      <a:pt x="577016" y="287093"/>
                    </a:lnTo>
                    <a:lnTo>
                      <a:pt x="583644" y="289099"/>
                    </a:lnTo>
                    <a:lnTo>
                      <a:pt x="590641" y="289781"/>
                    </a:lnTo>
                    <a:lnTo>
                      <a:pt x="597640" y="289099"/>
                    </a:lnTo>
                    <a:lnTo>
                      <a:pt x="604270" y="287093"/>
                    </a:lnTo>
                    <a:lnTo>
                      <a:pt x="610377" y="283827"/>
                    </a:lnTo>
                    <a:lnTo>
                      <a:pt x="615803" y="279363"/>
                    </a:lnTo>
                    <a:lnTo>
                      <a:pt x="621216" y="273949"/>
                    </a:lnTo>
                    <a:close/>
                  </a:path>
                  <a:path w="933450" h="899160">
                    <a:moveTo>
                      <a:pt x="465483" y="28302"/>
                    </a:moveTo>
                    <a:lnTo>
                      <a:pt x="424395" y="28302"/>
                    </a:lnTo>
                    <a:lnTo>
                      <a:pt x="426227" y="29056"/>
                    </a:lnTo>
                    <a:lnTo>
                      <a:pt x="622378" y="225207"/>
                    </a:lnTo>
                    <a:lnTo>
                      <a:pt x="623132" y="227040"/>
                    </a:lnTo>
                    <a:lnTo>
                      <a:pt x="623132" y="230935"/>
                    </a:lnTo>
                    <a:lnTo>
                      <a:pt x="622378" y="232767"/>
                    </a:lnTo>
                    <a:lnTo>
                      <a:pt x="593050" y="262107"/>
                    </a:lnTo>
                    <a:lnTo>
                      <a:pt x="633059" y="262107"/>
                    </a:lnTo>
                    <a:lnTo>
                      <a:pt x="651446" y="228998"/>
                    </a:lnTo>
                    <a:lnTo>
                      <a:pt x="650760" y="221995"/>
                    </a:lnTo>
                    <a:lnTo>
                      <a:pt x="648747" y="215363"/>
                    </a:lnTo>
                    <a:lnTo>
                      <a:pt x="645473" y="209256"/>
                    </a:lnTo>
                    <a:lnTo>
                      <a:pt x="641006" y="203826"/>
                    </a:lnTo>
                    <a:lnTo>
                      <a:pt x="465483" y="28302"/>
                    </a:lnTo>
                    <a:close/>
                  </a:path>
                </a:pathLst>
              </a:custGeom>
              <a:solidFill>
                <a:srgbClr val="000032"/>
              </a:solidFill>
            </p:spPr>
            <p:txBody>
              <a:bodyPr wrap="square" lIns="0" tIns="0" rIns="0" bIns="0" rtlCol="0"/>
              <a:lstStyle/>
              <a:p>
                <a:endParaRPr sz="1092"/>
              </a:p>
            </p:txBody>
          </p:sp>
        </p:grpSp>
        <p:sp>
          <p:nvSpPr>
            <p:cNvPr id="29" name="TextBox 28">
              <a:extLst>
                <a:ext uri="{FF2B5EF4-FFF2-40B4-BE49-F238E27FC236}">
                  <a16:creationId xmlns:a16="http://schemas.microsoft.com/office/drawing/2014/main" id="{33F17AF4-5000-4F19-8720-E9BD72241488}"/>
                </a:ext>
              </a:extLst>
            </p:cNvPr>
            <p:cNvSpPr txBox="1"/>
            <p:nvPr/>
          </p:nvSpPr>
          <p:spPr>
            <a:xfrm>
              <a:off x="15753279" y="4157464"/>
              <a:ext cx="2440045" cy="952390"/>
            </a:xfrm>
            <a:prstGeom prst="rect">
              <a:avLst/>
            </a:prstGeom>
            <a:noFill/>
          </p:spPr>
          <p:txBody>
            <a:bodyPr wrap="square" rtlCol="0">
              <a:spAutoFit/>
            </a:bodyPr>
            <a:lstStyle/>
            <a:p>
              <a:pPr algn="ctr"/>
              <a:r>
                <a:rPr lang="en-US" sz="1698" spc="-15" dirty="0">
                  <a:solidFill>
                    <a:srgbClr val="004B9B"/>
                  </a:solidFill>
                  <a:latin typeface="Lato" panose="020F0502020204030203" pitchFamily="34" charset="0"/>
                  <a:cs typeface="Lato Light"/>
                </a:rPr>
                <a:t>EXITS</a:t>
              </a:r>
              <a:endParaRPr lang="en-US" sz="1455" spc="-15" dirty="0">
                <a:solidFill>
                  <a:srgbClr val="004B9B"/>
                </a:solidFill>
                <a:latin typeface="Lato" panose="020F0502020204030203" pitchFamily="34" charset="0"/>
                <a:cs typeface="Lato Light"/>
              </a:endParaRPr>
            </a:p>
            <a:p>
              <a:pPr algn="ctr"/>
              <a:r>
                <a:rPr lang="en-US" sz="1455" spc="-15" dirty="0">
                  <a:solidFill>
                    <a:srgbClr val="004B9B"/>
                  </a:solidFill>
                  <a:latin typeface="Lato" panose="020F0502020204030203" pitchFamily="34" charset="0"/>
                  <a:cs typeface="Lato Light"/>
                </a:rPr>
                <a:t>$$$$</a:t>
              </a:r>
              <a:endParaRPr lang="en-IL" sz="1455" dirty="0">
                <a:solidFill>
                  <a:srgbClr val="004B9B"/>
                </a:solidFill>
                <a:latin typeface="Lato" panose="020F0502020204030203" pitchFamily="34" charset="0"/>
              </a:endParaRPr>
            </a:p>
          </p:txBody>
        </p:sp>
      </p:grpSp>
      <p:cxnSp>
        <p:nvCxnSpPr>
          <p:cNvPr id="38" name="Straight Arrow Connector 37">
            <a:extLst>
              <a:ext uri="{FF2B5EF4-FFF2-40B4-BE49-F238E27FC236}">
                <a16:creationId xmlns:a16="http://schemas.microsoft.com/office/drawing/2014/main" id="{F486E5CE-CDFF-4F56-9D22-35C07458AD36}"/>
              </a:ext>
            </a:extLst>
          </p:cNvPr>
          <p:cNvCxnSpPr>
            <a:cxnSpLocks/>
          </p:cNvCxnSpPr>
          <p:nvPr/>
        </p:nvCxnSpPr>
        <p:spPr>
          <a:xfrm>
            <a:off x="4080827" y="3600182"/>
            <a:ext cx="323454" cy="0"/>
          </a:xfrm>
          <a:prstGeom prst="straightConnector1">
            <a:avLst/>
          </a:prstGeom>
          <a:ln w="57150">
            <a:solidFill>
              <a:srgbClr val="FF69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F2376DA4-9539-493E-B236-819E6AEAA729}"/>
              </a:ext>
            </a:extLst>
          </p:cNvPr>
          <p:cNvCxnSpPr>
            <a:cxnSpLocks/>
          </p:cNvCxnSpPr>
          <p:nvPr/>
        </p:nvCxnSpPr>
        <p:spPr>
          <a:xfrm>
            <a:off x="6904715" y="3754120"/>
            <a:ext cx="323454" cy="0"/>
          </a:xfrm>
          <a:prstGeom prst="straightConnector1">
            <a:avLst/>
          </a:prstGeom>
          <a:ln w="57150">
            <a:solidFill>
              <a:srgbClr val="FF69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BAF435D-4A4F-4330-929F-87021148F314}"/>
              </a:ext>
            </a:extLst>
          </p:cNvPr>
          <p:cNvCxnSpPr>
            <a:cxnSpLocks/>
          </p:cNvCxnSpPr>
          <p:nvPr/>
        </p:nvCxnSpPr>
        <p:spPr>
          <a:xfrm flipV="1">
            <a:off x="6905941" y="2595419"/>
            <a:ext cx="321004" cy="398823"/>
          </a:xfrm>
          <a:prstGeom prst="straightConnector1">
            <a:avLst/>
          </a:prstGeom>
          <a:ln w="57150">
            <a:solidFill>
              <a:srgbClr val="FF69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A46BFAAE-B444-452F-8CD6-A763DDBBDEFE}"/>
              </a:ext>
            </a:extLst>
          </p:cNvPr>
          <p:cNvCxnSpPr>
            <a:cxnSpLocks/>
          </p:cNvCxnSpPr>
          <p:nvPr/>
        </p:nvCxnSpPr>
        <p:spPr>
          <a:xfrm>
            <a:off x="6905941" y="4585859"/>
            <a:ext cx="321004" cy="398823"/>
          </a:xfrm>
          <a:prstGeom prst="straightConnector1">
            <a:avLst/>
          </a:prstGeom>
          <a:ln w="57150">
            <a:solidFill>
              <a:srgbClr val="FF69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3BA5BD2-8BB0-4F92-84C4-C2E4813ACC4E}"/>
              </a:ext>
            </a:extLst>
          </p:cNvPr>
          <p:cNvCxnSpPr>
            <a:cxnSpLocks/>
          </p:cNvCxnSpPr>
          <p:nvPr/>
        </p:nvCxnSpPr>
        <p:spPr>
          <a:xfrm>
            <a:off x="8918269" y="3742579"/>
            <a:ext cx="323454" cy="0"/>
          </a:xfrm>
          <a:prstGeom prst="straightConnector1">
            <a:avLst/>
          </a:prstGeom>
          <a:ln w="57150">
            <a:solidFill>
              <a:srgbClr val="FF69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4F5AE31F-46F9-41A4-A117-18D25CBD05FD}"/>
              </a:ext>
            </a:extLst>
          </p:cNvPr>
          <p:cNvCxnSpPr>
            <a:cxnSpLocks/>
          </p:cNvCxnSpPr>
          <p:nvPr/>
        </p:nvCxnSpPr>
        <p:spPr>
          <a:xfrm flipV="1">
            <a:off x="8919494" y="4585859"/>
            <a:ext cx="321004" cy="398823"/>
          </a:xfrm>
          <a:prstGeom prst="straightConnector1">
            <a:avLst/>
          </a:prstGeom>
          <a:ln w="57150">
            <a:solidFill>
              <a:srgbClr val="FF69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B1420000-DFCB-4B2C-9E10-968224B2602C}"/>
              </a:ext>
            </a:extLst>
          </p:cNvPr>
          <p:cNvCxnSpPr>
            <a:cxnSpLocks/>
          </p:cNvCxnSpPr>
          <p:nvPr/>
        </p:nvCxnSpPr>
        <p:spPr>
          <a:xfrm>
            <a:off x="8919494" y="2595419"/>
            <a:ext cx="321004" cy="398823"/>
          </a:xfrm>
          <a:prstGeom prst="straightConnector1">
            <a:avLst/>
          </a:prstGeom>
          <a:ln w="57150">
            <a:solidFill>
              <a:srgbClr val="FF6900"/>
            </a:solidFill>
            <a:tailEnd type="triangle"/>
          </a:ln>
        </p:spPr>
        <p:style>
          <a:lnRef idx="1">
            <a:schemeClr val="accent1"/>
          </a:lnRef>
          <a:fillRef idx="0">
            <a:schemeClr val="accent1"/>
          </a:fillRef>
          <a:effectRef idx="0">
            <a:schemeClr val="accent1"/>
          </a:effectRef>
          <a:fontRef idx="minor">
            <a:schemeClr val="tx1"/>
          </a:fontRef>
        </p:style>
      </p:cxnSp>
      <p:sp>
        <p:nvSpPr>
          <p:cNvPr id="77" name="Freeform: Shape 76">
            <a:extLst>
              <a:ext uri="{FF2B5EF4-FFF2-40B4-BE49-F238E27FC236}">
                <a16:creationId xmlns:a16="http://schemas.microsoft.com/office/drawing/2014/main" id="{5423AE6D-DE5B-4097-96D4-688BEA4C5FD7}"/>
              </a:ext>
            </a:extLst>
          </p:cNvPr>
          <p:cNvSpPr/>
          <p:nvPr/>
        </p:nvSpPr>
        <p:spPr>
          <a:xfrm>
            <a:off x="2405514" y="4855420"/>
            <a:ext cx="7982869" cy="1438461"/>
          </a:xfrm>
          <a:custGeom>
            <a:avLst/>
            <a:gdLst>
              <a:gd name="connsiteX0" fmla="*/ 13330903 w 13330903"/>
              <a:gd name="connsiteY0" fmla="*/ 0 h 2381991"/>
              <a:gd name="connsiteX1" fmla="*/ 11696067 w 13330903"/>
              <a:gd name="connsiteY1" fmla="*/ 2078182 h 2381991"/>
              <a:gd name="connsiteX2" fmla="*/ 4463994 w 13330903"/>
              <a:gd name="connsiteY2" fmla="*/ 2355273 h 2381991"/>
              <a:gd name="connsiteX3" fmla="*/ 598576 w 13330903"/>
              <a:gd name="connsiteY3" fmla="*/ 2105891 h 2381991"/>
              <a:gd name="connsiteX4" fmla="*/ 72103 w 13330903"/>
              <a:gd name="connsiteY4" fmla="*/ 13854 h 2381991"/>
              <a:gd name="connsiteX0" fmla="*/ 13330903 w 13330903"/>
              <a:gd name="connsiteY0" fmla="*/ 0 h 2219050"/>
              <a:gd name="connsiteX1" fmla="*/ 11696067 w 13330903"/>
              <a:gd name="connsiteY1" fmla="*/ 2078182 h 2219050"/>
              <a:gd name="connsiteX2" fmla="*/ 6938025 w 13330903"/>
              <a:gd name="connsiteY2" fmla="*/ 1747560 h 2219050"/>
              <a:gd name="connsiteX3" fmla="*/ 598576 w 13330903"/>
              <a:gd name="connsiteY3" fmla="*/ 2105891 h 2219050"/>
              <a:gd name="connsiteX4" fmla="*/ 72103 w 13330903"/>
              <a:gd name="connsiteY4" fmla="*/ 13854 h 2219050"/>
              <a:gd name="connsiteX0" fmla="*/ 13270467 w 13270467"/>
              <a:gd name="connsiteY0" fmla="*/ 0 h 2160240"/>
              <a:gd name="connsiteX1" fmla="*/ 11635631 w 13270467"/>
              <a:gd name="connsiteY1" fmla="*/ 2078182 h 2160240"/>
              <a:gd name="connsiteX2" fmla="*/ 6877589 w 13270467"/>
              <a:gd name="connsiteY2" fmla="*/ 1747560 h 2160240"/>
              <a:gd name="connsiteX3" fmla="*/ 1230868 w 13270467"/>
              <a:gd name="connsiteY3" fmla="*/ 1790781 h 2160240"/>
              <a:gd name="connsiteX4" fmla="*/ 11667 w 13270467"/>
              <a:gd name="connsiteY4" fmla="*/ 13854 h 2160240"/>
              <a:gd name="connsiteX0" fmla="*/ 13335010 w 13335010"/>
              <a:gd name="connsiteY0" fmla="*/ 0 h 2161712"/>
              <a:gd name="connsiteX1" fmla="*/ 11700174 w 13335010"/>
              <a:gd name="connsiteY1" fmla="*/ 2078182 h 2161712"/>
              <a:gd name="connsiteX2" fmla="*/ 6942132 w 13335010"/>
              <a:gd name="connsiteY2" fmla="*/ 1747560 h 2161712"/>
              <a:gd name="connsiteX3" fmla="*/ 588545 w 13335010"/>
              <a:gd name="connsiteY3" fmla="*/ 1700749 h 2161712"/>
              <a:gd name="connsiteX4" fmla="*/ 76210 w 13335010"/>
              <a:gd name="connsiteY4" fmla="*/ 13854 h 2161712"/>
              <a:gd name="connsiteX0" fmla="*/ 13335010 w 13378558"/>
              <a:gd name="connsiteY0" fmla="*/ 0 h 2110936"/>
              <a:gd name="connsiteX1" fmla="*/ 12675648 w 13378558"/>
              <a:gd name="connsiteY1" fmla="*/ 2021912 h 2110936"/>
              <a:gd name="connsiteX2" fmla="*/ 6942132 w 13378558"/>
              <a:gd name="connsiteY2" fmla="*/ 1747560 h 2110936"/>
              <a:gd name="connsiteX3" fmla="*/ 588545 w 13378558"/>
              <a:gd name="connsiteY3" fmla="*/ 1700749 h 2110936"/>
              <a:gd name="connsiteX4" fmla="*/ 76210 w 13378558"/>
              <a:gd name="connsiteY4" fmla="*/ 13854 h 2110936"/>
              <a:gd name="connsiteX0" fmla="*/ 13320872 w 13369731"/>
              <a:gd name="connsiteY0" fmla="*/ 177464 h 2084419"/>
              <a:gd name="connsiteX1" fmla="*/ 12675648 w 13369731"/>
              <a:gd name="connsiteY1" fmla="*/ 2008058 h 2084419"/>
              <a:gd name="connsiteX2" fmla="*/ 6942132 w 13369731"/>
              <a:gd name="connsiteY2" fmla="*/ 1733706 h 2084419"/>
              <a:gd name="connsiteX3" fmla="*/ 588545 w 13369731"/>
              <a:gd name="connsiteY3" fmla="*/ 1686895 h 2084419"/>
              <a:gd name="connsiteX4" fmla="*/ 76210 w 13369731"/>
              <a:gd name="connsiteY4" fmla="*/ 0 h 2084419"/>
              <a:gd name="connsiteX0" fmla="*/ 13384169 w 13433028"/>
              <a:gd name="connsiteY0" fmla="*/ 19908 h 1926862"/>
              <a:gd name="connsiteX1" fmla="*/ 12738945 w 13433028"/>
              <a:gd name="connsiteY1" fmla="*/ 1850502 h 1926862"/>
              <a:gd name="connsiteX2" fmla="*/ 7005429 w 13433028"/>
              <a:gd name="connsiteY2" fmla="*/ 1576150 h 1926862"/>
              <a:gd name="connsiteX3" fmla="*/ 651842 w 13433028"/>
              <a:gd name="connsiteY3" fmla="*/ 1529339 h 1926862"/>
              <a:gd name="connsiteX4" fmla="*/ 54684 w 13433028"/>
              <a:gd name="connsiteY4" fmla="*/ 0 h 1926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3028" h="1926862">
                <a:moveTo>
                  <a:pt x="13384169" y="19908"/>
                </a:moveTo>
                <a:cubicBezTo>
                  <a:pt x="13305660" y="862726"/>
                  <a:pt x="13802068" y="1591128"/>
                  <a:pt x="12738945" y="1850502"/>
                </a:cubicBezTo>
                <a:cubicBezTo>
                  <a:pt x="11675822" y="2109876"/>
                  <a:pt x="9019946" y="1629677"/>
                  <a:pt x="7005429" y="1576150"/>
                </a:cubicBezTo>
                <a:cubicBezTo>
                  <a:pt x="4990912" y="1522623"/>
                  <a:pt x="1383824" y="1919575"/>
                  <a:pt x="651842" y="1529339"/>
                </a:cubicBezTo>
                <a:cubicBezTo>
                  <a:pt x="-80140" y="1139103"/>
                  <a:pt x="-48071" y="850900"/>
                  <a:pt x="54684" y="0"/>
                </a:cubicBezTo>
              </a:path>
            </a:pathLst>
          </a:custGeom>
          <a:noFill/>
          <a:ln w="76200">
            <a:solidFill>
              <a:srgbClr val="FF69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1092"/>
          </a:p>
        </p:txBody>
      </p:sp>
      <p:sp>
        <p:nvSpPr>
          <p:cNvPr id="43" name="object 3">
            <a:extLst>
              <a:ext uri="{FF2B5EF4-FFF2-40B4-BE49-F238E27FC236}">
                <a16:creationId xmlns:a16="http://schemas.microsoft.com/office/drawing/2014/main" id="{773D381C-4678-4D97-A296-255B457EB6D9}"/>
              </a:ext>
            </a:extLst>
          </p:cNvPr>
          <p:cNvSpPr txBox="1">
            <a:spLocks/>
          </p:cNvSpPr>
          <p:nvPr/>
        </p:nvSpPr>
        <p:spPr>
          <a:xfrm>
            <a:off x="965792" y="769851"/>
            <a:ext cx="9476054" cy="625984"/>
          </a:xfrm>
          <a:prstGeom prst="rect">
            <a:avLst/>
          </a:prstGeom>
        </p:spPr>
        <p:txBody>
          <a:bodyPr vert="horz" wrap="square" lIns="0" tIns="10012" rIns="0" bIns="0" rtlCol="0">
            <a:spAutoFit/>
          </a:bodyPr>
          <a:lstStyle>
            <a:lvl1pPr>
              <a:defRPr>
                <a:latin typeface="+mj-lt"/>
                <a:ea typeface="+mj-ea"/>
                <a:cs typeface="+mj-cs"/>
              </a:defRPr>
            </a:lvl1pPr>
          </a:lstStyle>
          <a:p>
            <a:pPr marL="7701">
              <a:spcBef>
                <a:spcPts val="79"/>
              </a:spcBef>
            </a:pPr>
            <a:r>
              <a:rPr lang="en-US" sz="4002" b="1" dirty="0">
                <a:solidFill>
                  <a:srgbClr val="000032"/>
                </a:solidFill>
                <a:latin typeface="Comfortaa" panose="00000500000000000000" pitchFamily="2" charset="0"/>
              </a:rPr>
              <a:t>Venture Capital Money Flow</a:t>
            </a:r>
          </a:p>
        </p:txBody>
      </p:sp>
      <p:grpSp>
        <p:nvGrpSpPr>
          <p:cNvPr id="2" name="Group 1">
            <a:extLst>
              <a:ext uri="{FF2B5EF4-FFF2-40B4-BE49-F238E27FC236}">
                <a16:creationId xmlns:a16="http://schemas.microsoft.com/office/drawing/2014/main" id="{C483FAB3-343F-4360-B8BE-135BCBF42E36}"/>
              </a:ext>
            </a:extLst>
          </p:cNvPr>
          <p:cNvGrpSpPr/>
          <p:nvPr/>
        </p:nvGrpSpPr>
        <p:grpSpPr>
          <a:xfrm>
            <a:off x="7333397" y="2166909"/>
            <a:ext cx="1479645" cy="654225"/>
            <a:chOff x="12077182" y="2606675"/>
            <a:chExt cx="2440044" cy="1078865"/>
          </a:xfrm>
        </p:grpSpPr>
        <p:sp>
          <p:nvSpPr>
            <p:cNvPr id="47" name="object 12">
              <a:extLst>
                <a:ext uri="{FF2B5EF4-FFF2-40B4-BE49-F238E27FC236}">
                  <a16:creationId xmlns:a16="http://schemas.microsoft.com/office/drawing/2014/main" id="{E68C42B3-56C2-4BC6-8C3D-B27BCE9768F3}"/>
                </a:ext>
              </a:extLst>
            </p:cNvPr>
            <p:cNvSpPr/>
            <p:nvPr/>
          </p:nvSpPr>
          <p:spPr>
            <a:xfrm>
              <a:off x="12092609" y="2606675"/>
              <a:ext cx="2409190" cy="1078865"/>
            </a:xfrm>
            <a:custGeom>
              <a:avLst/>
              <a:gdLst/>
              <a:ahLst/>
              <a:cxnLst/>
              <a:rect l="l" t="t" r="r" b="b"/>
              <a:pathLst>
                <a:path w="2409190" h="1078864">
                  <a:moveTo>
                    <a:pt x="155094" y="0"/>
                  </a:moveTo>
                  <a:lnTo>
                    <a:pt x="106070" y="5891"/>
                  </a:lnTo>
                  <a:lnTo>
                    <a:pt x="63495" y="22295"/>
                  </a:lnTo>
                  <a:lnTo>
                    <a:pt x="29922" y="47310"/>
                  </a:lnTo>
                  <a:lnTo>
                    <a:pt x="7906" y="79031"/>
                  </a:lnTo>
                  <a:lnTo>
                    <a:pt x="0" y="115556"/>
                  </a:lnTo>
                  <a:lnTo>
                    <a:pt x="0" y="962944"/>
                  </a:lnTo>
                  <a:lnTo>
                    <a:pt x="29922" y="1031190"/>
                  </a:lnTo>
                  <a:lnTo>
                    <a:pt x="63495" y="1056205"/>
                  </a:lnTo>
                  <a:lnTo>
                    <a:pt x="106070" y="1072610"/>
                  </a:lnTo>
                  <a:lnTo>
                    <a:pt x="155094" y="1078501"/>
                  </a:lnTo>
                  <a:lnTo>
                    <a:pt x="2254077" y="1078501"/>
                  </a:lnTo>
                  <a:lnTo>
                    <a:pt x="2303102" y="1072610"/>
                  </a:lnTo>
                  <a:lnTo>
                    <a:pt x="2345677" y="1056205"/>
                  </a:lnTo>
                  <a:lnTo>
                    <a:pt x="2379250" y="1031190"/>
                  </a:lnTo>
                  <a:lnTo>
                    <a:pt x="2401266" y="999469"/>
                  </a:lnTo>
                  <a:lnTo>
                    <a:pt x="2409172" y="962944"/>
                  </a:lnTo>
                  <a:lnTo>
                    <a:pt x="2409172" y="115556"/>
                  </a:lnTo>
                  <a:lnTo>
                    <a:pt x="2379250" y="47310"/>
                  </a:lnTo>
                  <a:lnTo>
                    <a:pt x="2345677" y="22295"/>
                  </a:lnTo>
                  <a:lnTo>
                    <a:pt x="2303102" y="5891"/>
                  </a:lnTo>
                  <a:lnTo>
                    <a:pt x="2254077" y="0"/>
                  </a:lnTo>
                  <a:lnTo>
                    <a:pt x="155094" y="0"/>
                  </a:lnTo>
                  <a:close/>
                </a:path>
              </a:pathLst>
            </a:custGeom>
            <a:ln w="104708">
              <a:solidFill>
                <a:srgbClr val="000031"/>
              </a:solidFill>
            </a:ln>
          </p:spPr>
          <p:txBody>
            <a:bodyPr wrap="square" lIns="0" tIns="0" rIns="0" bIns="0" rtlCol="0"/>
            <a:lstStyle/>
            <a:p>
              <a:endParaRPr sz="1092"/>
            </a:p>
          </p:txBody>
        </p:sp>
        <p:sp>
          <p:nvSpPr>
            <p:cNvPr id="48" name="TextBox 47">
              <a:extLst>
                <a:ext uri="{FF2B5EF4-FFF2-40B4-BE49-F238E27FC236}">
                  <a16:creationId xmlns:a16="http://schemas.microsoft.com/office/drawing/2014/main" id="{05EE0120-3F5F-4111-A7D2-3BB4141BCAF8}"/>
                </a:ext>
              </a:extLst>
            </p:cNvPr>
            <p:cNvSpPr txBox="1"/>
            <p:nvPr/>
          </p:nvSpPr>
          <p:spPr>
            <a:xfrm>
              <a:off x="12077182" y="2915274"/>
              <a:ext cx="2440044" cy="521503"/>
            </a:xfrm>
            <a:prstGeom prst="rect">
              <a:avLst/>
            </a:prstGeom>
            <a:noFill/>
            <a:ln>
              <a:noFill/>
            </a:ln>
          </p:spPr>
          <p:txBody>
            <a:bodyPr wrap="square" rtlCol="0">
              <a:spAutoFit/>
            </a:bodyPr>
            <a:lstStyle/>
            <a:p>
              <a:pPr algn="ctr"/>
              <a:r>
                <a:rPr lang="en-US" sz="1455" spc="-15" dirty="0">
                  <a:solidFill>
                    <a:srgbClr val="004B9B"/>
                  </a:solidFill>
                  <a:latin typeface="Lato" panose="020F0502020204030203" pitchFamily="34" charset="0"/>
                  <a:cs typeface="Lato Light"/>
                </a:rPr>
                <a:t>Startup 1</a:t>
              </a:r>
              <a:endParaRPr lang="en-IL" sz="1455" dirty="0">
                <a:solidFill>
                  <a:srgbClr val="004B9B"/>
                </a:solidFill>
                <a:latin typeface="Lato" panose="020F0502020204030203" pitchFamily="34" charset="0"/>
              </a:endParaRPr>
            </a:p>
          </p:txBody>
        </p:sp>
      </p:grpSp>
      <p:grpSp>
        <p:nvGrpSpPr>
          <p:cNvPr id="53" name="Group 52">
            <a:extLst>
              <a:ext uri="{FF2B5EF4-FFF2-40B4-BE49-F238E27FC236}">
                <a16:creationId xmlns:a16="http://schemas.microsoft.com/office/drawing/2014/main" id="{8E5200FF-B431-4EB2-BBD8-EE304C4E87A8}"/>
              </a:ext>
            </a:extLst>
          </p:cNvPr>
          <p:cNvGrpSpPr/>
          <p:nvPr/>
        </p:nvGrpSpPr>
        <p:grpSpPr>
          <a:xfrm>
            <a:off x="7333397" y="3446606"/>
            <a:ext cx="1479645" cy="654225"/>
            <a:chOff x="12077182" y="2606675"/>
            <a:chExt cx="2440044" cy="1078865"/>
          </a:xfrm>
        </p:grpSpPr>
        <p:sp>
          <p:nvSpPr>
            <p:cNvPr id="57" name="object 12">
              <a:extLst>
                <a:ext uri="{FF2B5EF4-FFF2-40B4-BE49-F238E27FC236}">
                  <a16:creationId xmlns:a16="http://schemas.microsoft.com/office/drawing/2014/main" id="{E310C607-0CF6-4AD2-BECF-0F622D49DC34}"/>
                </a:ext>
              </a:extLst>
            </p:cNvPr>
            <p:cNvSpPr/>
            <p:nvPr/>
          </p:nvSpPr>
          <p:spPr>
            <a:xfrm>
              <a:off x="12092609" y="2606675"/>
              <a:ext cx="2409190" cy="1078865"/>
            </a:xfrm>
            <a:custGeom>
              <a:avLst/>
              <a:gdLst/>
              <a:ahLst/>
              <a:cxnLst/>
              <a:rect l="l" t="t" r="r" b="b"/>
              <a:pathLst>
                <a:path w="2409190" h="1078864">
                  <a:moveTo>
                    <a:pt x="155094" y="0"/>
                  </a:moveTo>
                  <a:lnTo>
                    <a:pt x="106070" y="5891"/>
                  </a:lnTo>
                  <a:lnTo>
                    <a:pt x="63495" y="22295"/>
                  </a:lnTo>
                  <a:lnTo>
                    <a:pt x="29922" y="47310"/>
                  </a:lnTo>
                  <a:lnTo>
                    <a:pt x="7906" y="79031"/>
                  </a:lnTo>
                  <a:lnTo>
                    <a:pt x="0" y="115556"/>
                  </a:lnTo>
                  <a:lnTo>
                    <a:pt x="0" y="962944"/>
                  </a:lnTo>
                  <a:lnTo>
                    <a:pt x="29922" y="1031190"/>
                  </a:lnTo>
                  <a:lnTo>
                    <a:pt x="63495" y="1056205"/>
                  </a:lnTo>
                  <a:lnTo>
                    <a:pt x="106070" y="1072610"/>
                  </a:lnTo>
                  <a:lnTo>
                    <a:pt x="155094" y="1078501"/>
                  </a:lnTo>
                  <a:lnTo>
                    <a:pt x="2254077" y="1078501"/>
                  </a:lnTo>
                  <a:lnTo>
                    <a:pt x="2303102" y="1072610"/>
                  </a:lnTo>
                  <a:lnTo>
                    <a:pt x="2345677" y="1056205"/>
                  </a:lnTo>
                  <a:lnTo>
                    <a:pt x="2379250" y="1031190"/>
                  </a:lnTo>
                  <a:lnTo>
                    <a:pt x="2401266" y="999469"/>
                  </a:lnTo>
                  <a:lnTo>
                    <a:pt x="2409172" y="962944"/>
                  </a:lnTo>
                  <a:lnTo>
                    <a:pt x="2409172" y="115556"/>
                  </a:lnTo>
                  <a:lnTo>
                    <a:pt x="2379250" y="47310"/>
                  </a:lnTo>
                  <a:lnTo>
                    <a:pt x="2345677" y="22295"/>
                  </a:lnTo>
                  <a:lnTo>
                    <a:pt x="2303102" y="5891"/>
                  </a:lnTo>
                  <a:lnTo>
                    <a:pt x="2254077" y="0"/>
                  </a:lnTo>
                  <a:lnTo>
                    <a:pt x="155094" y="0"/>
                  </a:lnTo>
                  <a:close/>
                </a:path>
              </a:pathLst>
            </a:custGeom>
            <a:ln w="104708">
              <a:solidFill>
                <a:srgbClr val="000031"/>
              </a:solidFill>
            </a:ln>
          </p:spPr>
          <p:txBody>
            <a:bodyPr wrap="square" lIns="0" tIns="0" rIns="0" bIns="0" rtlCol="0"/>
            <a:lstStyle/>
            <a:p>
              <a:endParaRPr sz="1092"/>
            </a:p>
          </p:txBody>
        </p:sp>
        <p:sp>
          <p:nvSpPr>
            <p:cNvPr id="58" name="TextBox 57">
              <a:extLst>
                <a:ext uri="{FF2B5EF4-FFF2-40B4-BE49-F238E27FC236}">
                  <a16:creationId xmlns:a16="http://schemas.microsoft.com/office/drawing/2014/main" id="{748CCF01-2DBA-4344-9B34-93F0B905B58E}"/>
                </a:ext>
              </a:extLst>
            </p:cNvPr>
            <p:cNvSpPr txBox="1"/>
            <p:nvPr/>
          </p:nvSpPr>
          <p:spPr>
            <a:xfrm>
              <a:off x="12077182" y="2915274"/>
              <a:ext cx="2440044" cy="521503"/>
            </a:xfrm>
            <a:prstGeom prst="rect">
              <a:avLst/>
            </a:prstGeom>
            <a:noFill/>
            <a:ln>
              <a:noFill/>
            </a:ln>
          </p:spPr>
          <p:txBody>
            <a:bodyPr wrap="square" rtlCol="0">
              <a:spAutoFit/>
            </a:bodyPr>
            <a:lstStyle/>
            <a:p>
              <a:pPr algn="ctr"/>
              <a:r>
                <a:rPr lang="en-US" sz="1455" spc="-15" dirty="0">
                  <a:solidFill>
                    <a:srgbClr val="004B9B"/>
                  </a:solidFill>
                  <a:latin typeface="Lato" panose="020F0502020204030203" pitchFamily="34" charset="0"/>
                  <a:cs typeface="Lato Light"/>
                </a:rPr>
                <a:t>Startup 2</a:t>
              </a:r>
              <a:endParaRPr lang="en-IL" sz="1455" dirty="0">
                <a:solidFill>
                  <a:srgbClr val="004B9B"/>
                </a:solidFill>
                <a:latin typeface="Lato" panose="020F0502020204030203" pitchFamily="34" charset="0"/>
              </a:endParaRPr>
            </a:p>
          </p:txBody>
        </p:sp>
      </p:grpSp>
      <p:pic>
        <p:nvPicPr>
          <p:cNvPr id="36" name="Picture 35">
            <a:extLst>
              <a:ext uri="{FF2B5EF4-FFF2-40B4-BE49-F238E27FC236}">
                <a16:creationId xmlns:a16="http://schemas.microsoft.com/office/drawing/2014/main" id="{3B2231E0-8F9C-497B-ACB8-F4A79A885250}"/>
              </a:ext>
            </a:extLst>
          </p:cNvPr>
          <p:cNvPicPr>
            <a:picLocks noChangeAspect="1"/>
          </p:cNvPicPr>
          <p:nvPr/>
        </p:nvPicPr>
        <p:blipFill>
          <a:blip r:embed="rId3"/>
          <a:stretch>
            <a:fillRect/>
          </a:stretch>
        </p:blipFill>
        <p:spPr>
          <a:xfrm>
            <a:off x="965791" y="1591344"/>
            <a:ext cx="5682197" cy="44363"/>
          </a:xfrm>
          <a:prstGeom prst="rect">
            <a:avLst/>
          </a:prstGeom>
        </p:spPr>
      </p:pic>
      <p:sp>
        <p:nvSpPr>
          <p:cNvPr id="3" name="Footer Placeholder 2">
            <a:extLst>
              <a:ext uri="{FF2B5EF4-FFF2-40B4-BE49-F238E27FC236}">
                <a16:creationId xmlns:a16="http://schemas.microsoft.com/office/drawing/2014/main" id="{7E19F1E6-A7BD-EF93-5612-CFB2E41AB93D}"/>
              </a:ext>
            </a:extLst>
          </p:cNvPr>
          <p:cNvSpPr>
            <a:spLocks noGrp="1"/>
          </p:cNvSpPr>
          <p:nvPr>
            <p:ph type="ftr" sz="quarter" idx="5"/>
          </p:nvPr>
        </p:nvSpPr>
        <p:spPr/>
        <p:txBody>
          <a:body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250" fill="hold"/>
                                        <p:tgtEl>
                                          <p:spTgt spid="43"/>
                                        </p:tgtEl>
                                        <p:attrNameLst>
                                          <p:attrName>ppt_x</p:attrName>
                                        </p:attrNameLst>
                                      </p:cBhvr>
                                      <p:tavLst>
                                        <p:tav tm="0">
                                          <p:val>
                                            <p:strVal val="0-#ppt_w/2"/>
                                          </p:val>
                                        </p:tav>
                                        <p:tav tm="100000">
                                          <p:val>
                                            <p:strVal val="#ppt_x"/>
                                          </p:val>
                                        </p:tav>
                                      </p:tavLst>
                                    </p:anim>
                                    <p:anim calcmode="lin" valueType="num">
                                      <p:cBhvr additive="base">
                                        <p:cTn id="8" dur="25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 fill="hold"/>
                                        <p:tgtEl>
                                          <p:spTgt spid="36"/>
                                        </p:tgtEl>
                                        <p:attrNameLst>
                                          <p:attrName>ppt_x</p:attrName>
                                        </p:attrNameLst>
                                      </p:cBhvr>
                                      <p:tavLst>
                                        <p:tav tm="0">
                                          <p:val>
                                            <p:strVal val="0-#ppt_w/2"/>
                                          </p:val>
                                        </p:tav>
                                        <p:tav tm="100000">
                                          <p:val>
                                            <p:strVal val="#ppt_x"/>
                                          </p:val>
                                        </p:tav>
                                      </p:tavLst>
                                    </p:anim>
                                    <p:anim calcmode="lin" valueType="num">
                                      <p:cBhvr additive="base">
                                        <p:cTn id="12" dur="1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250"/>
                                        <p:tgtEl>
                                          <p:spTgt spid="38"/>
                                        </p:tgtEl>
                                      </p:cBhvr>
                                    </p:animEffect>
                                  </p:childTnLst>
                                </p:cTn>
                              </p:par>
                              <p:par>
                                <p:cTn id="23" presetID="10"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down)">
                                      <p:cBhvr>
                                        <p:cTn id="30" dur="250"/>
                                        <p:tgtEl>
                                          <p:spTgt spid="46"/>
                                        </p:tgtEl>
                                      </p:cBhvr>
                                    </p:animEffect>
                                  </p:childTnLst>
                                </p:cTn>
                              </p:par>
                              <p:par>
                                <p:cTn id="31" presetID="10"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250"/>
                                        <p:tgtEl>
                                          <p:spTgt spid="2"/>
                                        </p:tgtEl>
                                      </p:cBhvr>
                                    </p:animEffect>
                                  </p:childTnLst>
                                </p:cTn>
                              </p:par>
                            </p:childTnLst>
                          </p:cTn>
                        </p:par>
                        <p:par>
                          <p:cTn id="34" fill="hold">
                            <p:stCondLst>
                              <p:cond delay="25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250"/>
                                        <p:tgtEl>
                                          <p:spTgt spid="44"/>
                                        </p:tgtEl>
                                      </p:cBhvr>
                                    </p:animEffect>
                                  </p:childTnLst>
                                </p:cTn>
                              </p:par>
                              <p:par>
                                <p:cTn id="38" presetID="10" presetClass="entr" presetSubtype="0" fill="hold"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250"/>
                                        <p:tgtEl>
                                          <p:spTgt spid="53"/>
                                        </p:tgtEl>
                                      </p:cBhvr>
                                    </p:animEffect>
                                  </p:childTnLst>
                                </p:cTn>
                              </p:par>
                            </p:childTnLst>
                          </p:cTn>
                        </p:par>
                        <p:par>
                          <p:cTn id="41" fill="hold">
                            <p:stCondLst>
                              <p:cond delay="500"/>
                            </p:stCondLst>
                            <p:childTnLst>
                              <p:par>
                                <p:cTn id="42" presetID="22" presetClass="entr" presetSubtype="1" fill="hold"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wipe(up)">
                                      <p:cBhvr>
                                        <p:cTn id="44" dur="250"/>
                                        <p:tgtEl>
                                          <p:spTgt spid="52"/>
                                        </p:tgtEl>
                                      </p:cBhvr>
                                    </p:animEffect>
                                  </p:childTnLst>
                                </p:cTn>
                              </p:par>
                              <p:par>
                                <p:cTn id="45" presetID="10" presetClass="entr" presetSubtype="0" fill="hold" nodeType="with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250"/>
                                        <p:tgtEl>
                                          <p:spTgt spid="4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down)">
                                      <p:cBhvr>
                                        <p:cTn id="52" dur="250"/>
                                        <p:tgtEl>
                                          <p:spTgt spid="55"/>
                                        </p:tgtEl>
                                      </p:cBhvr>
                                    </p:animEffect>
                                  </p:childTnLst>
                                </p:cTn>
                              </p:par>
                              <p:par>
                                <p:cTn id="53" presetID="22" presetClass="entr" presetSubtype="8" fill="hold" nodeType="with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wipe(left)">
                                      <p:cBhvr>
                                        <p:cTn id="55" dur="250"/>
                                        <p:tgtEl>
                                          <p:spTgt spid="54"/>
                                        </p:tgtEl>
                                      </p:cBhvr>
                                    </p:animEffect>
                                  </p:childTnLst>
                                </p:cTn>
                              </p:par>
                              <p:par>
                                <p:cTn id="56" presetID="22" presetClass="entr" presetSubtype="1" fill="hold"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wipe(up)">
                                      <p:cBhvr>
                                        <p:cTn id="58" dur="250"/>
                                        <p:tgtEl>
                                          <p:spTgt spid="56"/>
                                        </p:tgtEl>
                                      </p:cBhvr>
                                    </p:animEffect>
                                  </p:childTnLst>
                                </p:cTn>
                              </p:par>
                              <p:par>
                                <p:cTn id="59" presetID="10" presetClass="entr" presetSubtype="0"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grpId="0" nodeType="clickEffect">
                                  <p:stCondLst>
                                    <p:cond delay="0"/>
                                  </p:stCondLst>
                                  <p:childTnLst>
                                    <p:set>
                                      <p:cBhvr>
                                        <p:cTn id="65" dur="1" fill="hold">
                                          <p:stCondLst>
                                            <p:cond delay="0"/>
                                          </p:stCondLst>
                                        </p:cTn>
                                        <p:tgtEl>
                                          <p:spTgt spid="77"/>
                                        </p:tgtEl>
                                        <p:attrNameLst>
                                          <p:attrName>style.visibility</p:attrName>
                                        </p:attrNameLst>
                                      </p:cBhvr>
                                      <p:to>
                                        <p:strVal val="visible"/>
                                      </p:to>
                                    </p:set>
                                    <p:animEffect transition="in" filter="wheel(1)">
                                      <p:cBhvr>
                                        <p:cTn id="66"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4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45160" y="888061"/>
            <a:ext cx="9476054" cy="583985"/>
          </a:xfrm>
          <a:prstGeom prst="rect">
            <a:avLst/>
          </a:prstGeom>
        </p:spPr>
        <p:txBody>
          <a:bodyPr vert="horz" wrap="square" lIns="0" tIns="10012" rIns="0" bIns="0" rtlCol="0">
            <a:spAutoFit/>
          </a:bodyPr>
          <a:lstStyle/>
          <a:p>
            <a:pPr marL="7701">
              <a:spcBef>
                <a:spcPts val="79"/>
              </a:spcBef>
            </a:pPr>
            <a:r>
              <a:rPr spc="-343" dirty="0"/>
              <a:t>Y</a:t>
            </a:r>
            <a:r>
              <a:rPr spc="33" dirty="0"/>
              <a:t>onatan</a:t>
            </a:r>
            <a:r>
              <a:rPr spc="-230" dirty="0"/>
              <a:t> </a:t>
            </a:r>
            <a:r>
              <a:rPr spc="-6" dirty="0"/>
              <a:t>Stern</a:t>
            </a:r>
          </a:p>
        </p:txBody>
      </p:sp>
      <p:pic>
        <p:nvPicPr>
          <p:cNvPr id="4" name="object 4"/>
          <p:cNvPicPr/>
          <p:nvPr/>
        </p:nvPicPr>
        <p:blipFill>
          <a:blip r:embed="rId3" cstate="print"/>
          <a:stretch>
            <a:fillRect/>
          </a:stretch>
        </p:blipFill>
        <p:spPr>
          <a:xfrm>
            <a:off x="952858" y="2423613"/>
            <a:ext cx="888880" cy="1469871"/>
          </a:xfrm>
          <a:prstGeom prst="rect">
            <a:avLst/>
          </a:prstGeom>
        </p:spPr>
      </p:pic>
      <p:pic>
        <p:nvPicPr>
          <p:cNvPr id="9" name="object 9"/>
          <p:cNvPicPr/>
          <p:nvPr/>
        </p:nvPicPr>
        <p:blipFill>
          <a:blip r:embed="rId4" cstate="print"/>
          <a:stretch>
            <a:fillRect/>
          </a:stretch>
        </p:blipFill>
        <p:spPr>
          <a:xfrm>
            <a:off x="3062945" y="2577792"/>
            <a:ext cx="1161968" cy="1161974"/>
          </a:xfrm>
          <a:prstGeom prst="rect">
            <a:avLst/>
          </a:prstGeom>
        </p:spPr>
      </p:pic>
      <p:pic>
        <p:nvPicPr>
          <p:cNvPr id="10" name="object 10"/>
          <p:cNvPicPr/>
          <p:nvPr/>
        </p:nvPicPr>
        <p:blipFill>
          <a:blip r:embed="rId5" cstate="print"/>
          <a:stretch>
            <a:fillRect/>
          </a:stretch>
        </p:blipFill>
        <p:spPr>
          <a:xfrm>
            <a:off x="862871" y="4638370"/>
            <a:ext cx="1758826" cy="571459"/>
          </a:xfrm>
          <a:prstGeom prst="rect">
            <a:avLst/>
          </a:prstGeom>
        </p:spPr>
      </p:pic>
      <p:pic>
        <p:nvPicPr>
          <p:cNvPr id="14" name="object 14"/>
          <p:cNvPicPr/>
          <p:nvPr/>
        </p:nvPicPr>
        <p:blipFill>
          <a:blip r:embed="rId6" cstate="print"/>
          <a:stretch>
            <a:fillRect/>
          </a:stretch>
        </p:blipFill>
        <p:spPr>
          <a:xfrm>
            <a:off x="3225602" y="4556177"/>
            <a:ext cx="2499905" cy="571459"/>
          </a:xfrm>
          <a:prstGeom prst="rect">
            <a:avLst/>
          </a:prstGeom>
        </p:spPr>
      </p:pic>
      <p:pic>
        <p:nvPicPr>
          <p:cNvPr id="8" name="Picture 7">
            <a:extLst>
              <a:ext uri="{FF2B5EF4-FFF2-40B4-BE49-F238E27FC236}">
                <a16:creationId xmlns:a16="http://schemas.microsoft.com/office/drawing/2014/main" id="{2E366E77-3A38-4117-BF61-E96F474E9F9B}"/>
              </a:ext>
            </a:extLst>
          </p:cNvPr>
          <p:cNvPicPr>
            <a:picLocks noChangeAspect="1"/>
          </p:cNvPicPr>
          <p:nvPr/>
        </p:nvPicPr>
        <p:blipFill>
          <a:blip r:embed="rId7"/>
          <a:stretch>
            <a:fillRect/>
          </a:stretch>
        </p:blipFill>
        <p:spPr>
          <a:xfrm>
            <a:off x="965791" y="1591344"/>
            <a:ext cx="5682197" cy="44363"/>
          </a:xfrm>
          <a:prstGeom prst="rect">
            <a:avLst/>
          </a:prstGeom>
        </p:spPr>
      </p:pic>
      <p:sp>
        <p:nvSpPr>
          <p:cNvPr id="2" name="Footer Placeholder 1">
            <a:extLst>
              <a:ext uri="{FF2B5EF4-FFF2-40B4-BE49-F238E27FC236}">
                <a16:creationId xmlns:a16="http://schemas.microsoft.com/office/drawing/2014/main" id="{BE925312-012A-43F1-BB5C-9488E70CC587}"/>
              </a:ext>
            </a:extLst>
          </p:cNvPr>
          <p:cNvSpPr>
            <a:spLocks noGrp="1"/>
          </p:cNvSpPr>
          <p:nvPr>
            <p:ph type="ftr" sz="quarter" idx="5"/>
          </p:nvPr>
        </p:nvSpPr>
        <p:spPr/>
        <p:txBody>
          <a:body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
        <p:nvSpPr>
          <p:cNvPr id="6" name="TextBox 5">
            <a:extLst>
              <a:ext uri="{FF2B5EF4-FFF2-40B4-BE49-F238E27FC236}">
                <a16:creationId xmlns:a16="http://schemas.microsoft.com/office/drawing/2014/main" id="{4D5D0BA6-38EA-E156-FE68-602B15E93FDE}"/>
              </a:ext>
            </a:extLst>
          </p:cNvPr>
          <p:cNvSpPr txBox="1"/>
          <p:nvPr/>
        </p:nvSpPr>
        <p:spPr>
          <a:xfrm>
            <a:off x="771352" y="5308755"/>
            <a:ext cx="2140772" cy="584775"/>
          </a:xfrm>
          <a:prstGeom prst="rect">
            <a:avLst/>
          </a:prstGeom>
          <a:noFill/>
        </p:spPr>
        <p:txBody>
          <a:bodyPr wrap="square" rtlCol="0">
            <a:spAutoFit/>
          </a:bodyPr>
          <a:lstStyle/>
          <a:p>
            <a:r>
              <a:rPr lang="en-US" sz="3200" b="1" dirty="0" err="1">
                <a:solidFill>
                  <a:schemeClr val="accent5">
                    <a:lumMod val="75000"/>
                  </a:schemeClr>
                </a:solidFill>
              </a:rPr>
              <a:t>ServiceSoft</a:t>
            </a:r>
            <a:r>
              <a:rPr 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Group 113">
            <a:extLst>
              <a:ext uri="{FF2B5EF4-FFF2-40B4-BE49-F238E27FC236}">
                <a16:creationId xmlns:a16="http://schemas.microsoft.com/office/drawing/2014/main" id="{D3DA3F9C-9B81-44E9-AF5E-099429642462}"/>
              </a:ext>
            </a:extLst>
          </p:cNvPr>
          <p:cNvGrpSpPr/>
          <p:nvPr/>
        </p:nvGrpSpPr>
        <p:grpSpPr>
          <a:xfrm>
            <a:off x="421261" y="4769027"/>
            <a:ext cx="11349479" cy="600805"/>
            <a:chOff x="693984" y="7086176"/>
            <a:chExt cx="18716132" cy="990771"/>
          </a:xfrm>
        </p:grpSpPr>
        <p:grpSp>
          <p:nvGrpSpPr>
            <p:cNvPr id="112" name="Group 111">
              <a:extLst>
                <a:ext uri="{FF2B5EF4-FFF2-40B4-BE49-F238E27FC236}">
                  <a16:creationId xmlns:a16="http://schemas.microsoft.com/office/drawing/2014/main" id="{BC71AFAE-3293-4F37-B797-8A95D945C38C}"/>
                </a:ext>
              </a:extLst>
            </p:cNvPr>
            <p:cNvGrpSpPr/>
            <p:nvPr/>
          </p:nvGrpSpPr>
          <p:grpSpPr>
            <a:xfrm>
              <a:off x="693984" y="7647541"/>
              <a:ext cx="18716132" cy="429406"/>
              <a:chOff x="693984" y="7647541"/>
              <a:chExt cx="18716132" cy="429406"/>
            </a:xfrm>
          </p:grpSpPr>
          <p:sp>
            <p:nvSpPr>
              <p:cNvPr id="74" name="TextBox 73">
                <a:extLst>
                  <a:ext uri="{FF2B5EF4-FFF2-40B4-BE49-F238E27FC236}">
                    <a16:creationId xmlns:a16="http://schemas.microsoft.com/office/drawing/2014/main" id="{58DBEC79-6041-4EFF-9691-F09A81F2A28C}"/>
                  </a:ext>
                </a:extLst>
              </p:cNvPr>
              <p:cNvSpPr txBox="1"/>
              <p:nvPr/>
            </p:nvSpPr>
            <p:spPr>
              <a:xfrm>
                <a:off x="693984" y="7647541"/>
                <a:ext cx="1705443" cy="429406"/>
              </a:xfrm>
              <a:prstGeom prst="rect">
                <a:avLst/>
              </a:prstGeom>
              <a:noFill/>
            </p:spPr>
            <p:txBody>
              <a:bodyPr wrap="square" rtlCol="0" anchor="t">
                <a:spAutoFit/>
              </a:bodyPr>
              <a:lstStyle/>
              <a:p>
                <a:pPr algn="ctr"/>
                <a:r>
                  <a:rPr lang="en-US" sz="1092" b="1" dirty="0">
                    <a:solidFill>
                      <a:srgbClr val="004B9B"/>
                    </a:solidFill>
                    <a:latin typeface="Comfortaa" panose="00000500000000000000" pitchFamily="2" charset="0"/>
                  </a:rPr>
                  <a:t>Inception</a:t>
                </a:r>
                <a:endParaRPr lang="en-IL" sz="1092" b="1" dirty="0">
                  <a:solidFill>
                    <a:srgbClr val="004B9B"/>
                  </a:solidFill>
                  <a:latin typeface="Comfortaa" panose="00000500000000000000" pitchFamily="2" charset="0"/>
                </a:endParaRPr>
              </a:p>
            </p:txBody>
          </p:sp>
          <p:sp>
            <p:nvSpPr>
              <p:cNvPr id="75" name="TextBox 74">
                <a:extLst>
                  <a:ext uri="{FF2B5EF4-FFF2-40B4-BE49-F238E27FC236}">
                    <a16:creationId xmlns:a16="http://schemas.microsoft.com/office/drawing/2014/main" id="{A8B339C4-23C6-4FCF-B70A-D3D8EB96E12C}"/>
                  </a:ext>
                </a:extLst>
              </p:cNvPr>
              <p:cNvSpPr txBox="1"/>
              <p:nvPr/>
            </p:nvSpPr>
            <p:spPr>
              <a:xfrm>
                <a:off x="2412509" y="7647541"/>
                <a:ext cx="1687987" cy="429406"/>
              </a:xfrm>
              <a:prstGeom prst="rect">
                <a:avLst/>
              </a:prstGeom>
              <a:noFill/>
            </p:spPr>
            <p:txBody>
              <a:bodyPr wrap="square" rtlCol="0" anchor="t">
                <a:spAutoFit/>
              </a:bodyPr>
              <a:lstStyle/>
              <a:p>
                <a:pPr algn="ctr"/>
                <a:r>
                  <a:rPr lang="en-US" sz="1092" b="1" dirty="0">
                    <a:solidFill>
                      <a:srgbClr val="004B9B"/>
                    </a:solidFill>
                    <a:latin typeface="Comfortaa" panose="00000500000000000000" pitchFamily="2" charset="0"/>
                  </a:rPr>
                  <a:t>Year 1</a:t>
                </a:r>
                <a:endParaRPr lang="en-IL" sz="1092" b="1" dirty="0">
                  <a:solidFill>
                    <a:srgbClr val="004B9B"/>
                  </a:solidFill>
                  <a:latin typeface="Comfortaa" panose="00000500000000000000" pitchFamily="2" charset="0"/>
                </a:endParaRPr>
              </a:p>
            </p:txBody>
          </p:sp>
          <p:sp>
            <p:nvSpPr>
              <p:cNvPr id="77" name="TextBox 76">
                <a:extLst>
                  <a:ext uri="{FF2B5EF4-FFF2-40B4-BE49-F238E27FC236}">
                    <a16:creationId xmlns:a16="http://schemas.microsoft.com/office/drawing/2014/main" id="{71BB7496-83BA-409E-8156-254237B6F28B}"/>
                  </a:ext>
                </a:extLst>
              </p:cNvPr>
              <p:cNvSpPr txBox="1"/>
              <p:nvPr/>
            </p:nvSpPr>
            <p:spPr>
              <a:xfrm>
                <a:off x="5814648" y="7647541"/>
                <a:ext cx="1687987" cy="429406"/>
              </a:xfrm>
              <a:prstGeom prst="rect">
                <a:avLst/>
              </a:prstGeom>
              <a:noFill/>
            </p:spPr>
            <p:txBody>
              <a:bodyPr wrap="square" rtlCol="0" anchor="t">
                <a:spAutoFit/>
              </a:bodyPr>
              <a:lstStyle/>
              <a:p>
                <a:pPr algn="ctr"/>
                <a:r>
                  <a:rPr lang="en-US" sz="1092" b="1" dirty="0">
                    <a:solidFill>
                      <a:srgbClr val="004B9B"/>
                    </a:solidFill>
                    <a:latin typeface="Comfortaa" panose="00000500000000000000" pitchFamily="2" charset="0"/>
                  </a:rPr>
                  <a:t>Year 3</a:t>
                </a:r>
                <a:endParaRPr lang="en-IL" sz="1092" b="1" dirty="0">
                  <a:solidFill>
                    <a:srgbClr val="004B9B"/>
                  </a:solidFill>
                  <a:latin typeface="Comfortaa" panose="00000500000000000000" pitchFamily="2" charset="0"/>
                </a:endParaRPr>
              </a:p>
            </p:txBody>
          </p:sp>
          <p:sp>
            <p:nvSpPr>
              <p:cNvPr id="78" name="TextBox 77">
                <a:extLst>
                  <a:ext uri="{FF2B5EF4-FFF2-40B4-BE49-F238E27FC236}">
                    <a16:creationId xmlns:a16="http://schemas.microsoft.com/office/drawing/2014/main" id="{7303F8A6-E81F-44E6-ACC6-C91AA179AE74}"/>
                  </a:ext>
                </a:extLst>
              </p:cNvPr>
              <p:cNvSpPr txBox="1"/>
              <p:nvPr/>
            </p:nvSpPr>
            <p:spPr>
              <a:xfrm>
                <a:off x="4113578" y="7647541"/>
                <a:ext cx="1687987" cy="429406"/>
              </a:xfrm>
              <a:prstGeom prst="rect">
                <a:avLst/>
              </a:prstGeom>
              <a:noFill/>
            </p:spPr>
            <p:txBody>
              <a:bodyPr wrap="square" rtlCol="0" anchor="t">
                <a:spAutoFit/>
              </a:bodyPr>
              <a:lstStyle/>
              <a:p>
                <a:pPr algn="ctr"/>
                <a:r>
                  <a:rPr lang="en-US" sz="1092" b="1" dirty="0">
                    <a:solidFill>
                      <a:srgbClr val="004B9B"/>
                    </a:solidFill>
                    <a:latin typeface="Comfortaa" panose="00000500000000000000" pitchFamily="2" charset="0"/>
                  </a:rPr>
                  <a:t>Year 2</a:t>
                </a:r>
                <a:endParaRPr lang="en-IL" sz="1092" b="1" dirty="0">
                  <a:solidFill>
                    <a:srgbClr val="004B9B"/>
                  </a:solidFill>
                  <a:latin typeface="Comfortaa" panose="00000500000000000000" pitchFamily="2" charset="0"/>
                </a:endParaRPr>
              </a:p>
            </p:txBody>
          </p:sp>
          <p:sp>
            <p:nvSpPr>
              <p:cNvPr id="71" name="TextBox 70">
                <a:extLst>
                  <a:ext uri="{FF2B5EF4-FFF2-40B4-BE49-F238E27FC236}">
                    <a16:creationId xmlns:a16="http://schemas.microsoft.com/office/drawing/2014/main" id="{1936F9B7-7415-4957-8C0D-37A900FD9BE9}"/>
                  </a:ext>
                </a:extLst>
              </p:cNvPr>
              <p:cNvSpPr txBox="1"/>
              <p:nvPr/>
            </p:nvSpPr>
            <p:spPr>
              <a:xfrm>
                <a:off x="10917854" y="7647541"/>
                <a:ext cx="1687987" cy="429406"/>
              </a:xfrm>
              <a:prstGeom prst="rect">
                <a:avLst/>
              </a:prstGeom>
              <a:noFill/>
            </p:spPr>
            <p:txBody>
              <a:bodyPr wrap="square" rtlCol="0" anchor="t">
                <a:spAutoFit/>
              </a:bodyPr>
              <a:lstStyle/>
              <a:p>
                <a:pPr algn="ctr"/>
                <a:r>
                  <a:rPr lang="en-US" sz="1092" b="1" dirty="0">
                    <a:solidFill>
                      <a:srgbClr val="004B9B"/>
                    </a:solidFill>
                    <a:latin typeface="Comfortaa" panose="00000500000000000000" pitchFamily="2" charset="0"/>
                  </a:rPr>
                  <a:t>Year 6</a:t>
                </a:r>
                <a:endParaRPr lang="en-IL" sz="1092" b="1" dirty="0">
                  <a:solidFill>
                    <a:srgbClr val="004B9B"/>
                  </a:solidFill>
                  <a:latin typeface="Comfortaa" panose="00000500000000000000" pitchFamily="2" charset="0"/>
                </a:endParaRPr>
              </a:p>
            </p:txBody>
          </p:sp>
          <p:sp>
            <p:nvSpPr>
              <p:cNvPr id="72" name="TextBox 71">
                <a:extLst>
                  <a:ext uri="{FF2B5EF4-FFF2-40B4-BE49-F238E27FC236}">
                    <a16:creationId xmlns:a16="http://schemas.microsoft.com/office/drawing/2014/main" id="{DB1E0D23-0B1C-4028-871F-26362ED18307}"/>
                  </a:ext>
                </a:extLst>
              </p:cNvPr>
              <p:cNvSpPr txBox="1"/>
              <p:nvPr/>
            </p:nvSpPr>
            <p:spPr>
              <a:xfrm>
                <a:off x="7515715" y="7647541"/>
                <a:ext cx="1687987" cy="429406"/>
              </a:xfrm>
              <a:prstGeom prst="rect">
                <a:avLst/>
              </a:prstGeom>
              <a:noFill/>
            </p:spPr>
            <p:txBody>
              <a:bodyPr wrap="square" rtlCol="0" anchor="t">
                <a:spAutoFit/>
              </a:bodyPr>
              <a:lstStyle/>
              <a:p>
                <a:pPr algn="ctr"/>
                <a:r>
                  <a:rPr lang="en-US" sz="1092" b="1" dirty="0">
                    <a:solidFill>
                      <a:srgbClr val="004B9B"/>
                    </a:solidFill>
                    <a:latin typeface="Comfortaa" panose="00000500000000000000" pitchFamily="2" charset="0"/>
                  </a:rPr>
                  <a:t>Year 4</a:t>
                </a:r>
                <a:endParaRPr lang="en-IL" sz="1092" b="1" dirty="0">
                  <a:solidFill>
                    <a:srgbClr val="004B9B"/>
                  </a:solidFill>
                  <a:latin typeface="Comfortaa" panose="00000500000000000000" pitchFamily="2" charset="0"/>
                </a:endParaRPr>
              </a:p>
            </p:txBody>
          </p:sp>
          <p:sp>
            <p:nvSpPr>
              <p:cNvPr id="73" name="TextBox 72">
                <a:extLst>
                  <a:ext uri="{FF2B5EF4-FFF2-40B4-BE49-F238E27FC236}">
                    <a16:creationId xmlns:a16="http://schemas.microsoft.com/office/drawing/2014/main" id="{80D2F2CE-BF1E-4C1B-8397-D763445066EA}"/>
                  </a:ext>
                </a:extLst>
              </p:cNvPr>
              <p:cNvSpPr txBox="1"/>
              <p:nvPr/>
            </p:nvSpPr>
            <p:spPr>
              <a:xfrm>
                <a:off x="9216785" y="7647541"/>
                <a:ext cx="1687987" cy="429406"/>
              </a:xfrm>
              <a:prstGeom prst="rect">
                <a:avLst/>
              </a:prstGeom>
              <a:noFill/>
            </p:spPr>
            <p:txBody>
              <a:bodyPr wrap="square" rtlCol="0" anchor="t">
                <a:spAutoFit/>
              </a:bodyPr>
              <a:lstStyle/>
              <a:p>
                <a:pPr algn="ctr"/>
                <a:r>
                  <a:rPr lang="en-US" sz="1092" b="1" dirty="0">
                    <a:solidFill>
                      <a:srgbClr val="004B9B"/>
                    </a:solidFill>
                    <a:latin typeface="Comfortaa" panose="00000500000000000000" pitchFamily="2" charset="0"/>
                  </a:rPr>
                  <a:t>Year 5</a:t>
                </a:r>
                <a:endParaRPr lang="en-IL" sz="1092" b="1" dirty="0">
                  <a:solidFill>
                    <a:srgbClr val="004B9B"/>
                  </a:solidFill>
                  <a:latin typeface="Comfortaa" panose="00000500000000000000" pitchFamily="2" charset="0"/>
                </a:endParaRPr>
              </a:p>
            </p:txBody>
          </p:sp>
          <p:sp>
            <p:nvSpPr>
              <p:cNvPr id="67" name="TextBox 66">
                <a:extLst>
                  <a:ext uri="{FF2B5EF4-FFF2-40B4-BE49-F238E27FC236}">
                    <a16:creationId xmlns:a16="http://schemas.microsoft.com/office/drawing/2014/main" id="{68E42C68-FF9D-4059-9DC9-B4D1947983C5}"/>
                  </a:ext>
                </a:extLst>
              </p:cNvPr>
              <p:cNvSpPr txBox="1"/>
              <p:nvPr/>
            </p:nvSpPr>
            <p:spPr>
              <a:xfrm>
                <a:off x="12618924" y="7647541"/>
                <a:ext cx="1687987" cy="429406"/>
              </a:xfrm>
              <a:prstGeom prst="rect">
                <a:avLst/>
              </a:prstGeom>
              <a:noFill/>
            </p:spPr>
            <p:txBody>
              <a:bodyPr wrap="square" rtlCol="0" anchor="t">
                <a:spAutoFit/>
              </a:bodyPr>
              <a:lstStyle/>
              <a:p>
                <a:pPr algn="ctr"/>
                <a:r>
                  <a:rPr lang="en-US" sz="1092" b="1" dirty="0">
                    <a:solidFill>
                      <a:srgbClr val="004B9B"/>
                    </a:solidFill>
                    <a:latin typeface="Comfortaa" panose="00000500000000000000" pitchFamily="2" charset="0"/>
                  </a:rPr>
                  <a:t>Year 7</a:t>
                </a:r>
                <a:endParaRPr lang="en-IL" sz="1092" b="1" dirty="0">
                  <a:solidFill>
                    <a:srgbClr val="004B9B"/>
                  </a:solidFill>
                  <a:latin typeface="Comfortaa" panose="00000500000000000000" pitchFamily="2" charset="0"/>
                </a:endParaRPr>
              </a:p>
            </p:txBody>
          </p:sp>
          <p:sp>
            <p:nvSpPr>
              <p:cNvPr id="68" name="TextBox 67">
                <a:extLst>
                  <a:ext uri="{FF2B5EF4-FFF2-40B4-BE49-F238E27FC236}">
                    <a16:creationId xmlns:a16="http://schemas.microsoft.com/office/drawing/2014/main" id="{3BB5D2A7-D73D-4E62-B692-F91733920B53}"/>
                  </a:ext>
                </a:extLst>
              </p:cNvPr>
              <p:cNvSpPr txBox="1"/>
              <p:nvPr/>
            </p:nvSpPr>
            <p:spPr>
              <a:xfrm>
                <a:off x="16021061" y="7647541"/>
                <a:ext cx="1687987" cy="429406"/>
              </a:xfrm>
              <a:prstGeom prst="rect">
                <a:avLst/>
              </a:prstGeom>
              <a:noFill/>
            </p:spPr>
            <p:txBody>
              <a:bodyPr wrap="square" rtlCol="0" anchor="t">
                <a:spAutoFit/>
              </a:bodyPr>
              <a:lstStyle/>
              <a:p>
                <a:pPr algn="ctr"/>
                <a:r>
                  <a:rPr lang="en-US" sz="1092" b="1" dirty="0">
                    <a:solidFill>
                      <a:srgbClr val="004B9B"/>
                    </a:solidFill>
                    <a:latin typeface="Comfortaa" panose="00000500000000000000" pitchFamily="2" charset="0"/>
                  </a:rPr>
                  <a:t>Year 9</a:t>
                </a:r>
                <a:endParaRPr lang="en-IL" sz="1092" b="1" dirty="0">
                  <a:solidFill>
                    <a:srgbClr val="004B9B"/>
                  </a:solidFill>
                  <a:latin typeface="Comfortaa" panose="00000500000000000000" pitchFamily="2" charset="0"/>
                </a:endParaRPr>
              </a:p>
            </p:txBody>
          </p:sp>
          <p:sp>
            <p:nvSpPr>
              <p:cNvPr id="69" name="TextBox 68">
                <a:extLst>
                  <a:ext uri="{FF2B5EF4-FFF2-40B4-BE49-F238E27FC236}">
                    <a16:creationId xmlns:a16="http://schemas.microsoft.com/office/drawing/2014/main" id="{497F74C1-CEE1-41DA-BAC0-1D4A7EB3FE46}"/>
                  </a:ext>
                </a:extLst>
              </p:cNvPr>
              <p:cNvSpPr txBox="1"/>
              <p:nvPr/>
            </p:nvSpPr>
            <p:spPr>
              <a:xfrm>
                <a:off x="14319991" y="7647541"/>
                <a:ext cx="1687987" cy="429406"/>
              </a:xfrm>
              <a:prstGeom prst="rect">
                <a:avLst/>
              </a:prstGeom>
              <a:noFill/>
            </p:spPr>
            <p:txBody>
              <a:bodyPr wrap="square" rtlCol="0" anchor="t">
                <a:spAutoFit/>
              </a:bodyPr>
              <a:lstStyle/>
              <a:p>
                <a:pPr algn="ctr"/>
                <a:r>
                  <a:rPr lang="en-US" sz="1092" b="1" dirty="0">
                    <a:solidFill>
                      <a:srgbClr val="004B9B"/>
                    </a:solidFill>
                    <a:latin typeface="Comfortaa" panose="00000500000000000000" pitchFamily="2" charset="0"/>
                  </a:rPr>
                  <a:t>Year 8</a:t>
                </a:r>
                <a:endParaRPr lang="en-IL" sz="1092" b="1" dirty="0">
                  <a:solidFill>
                    <a:srgbClr val="004B9B"/>
                  </a:solidFill>
                  <a:latin typeface="Comfortaa" panose="00000500000000000000" pitchFamily="2" charset="0"/>
                </a:endParaRPr>
              </a:p>
            </p:txBody>
          </p:sp>
          <p:sp>
            <p:nvSpPr>
              <p:cNvPr id="70" name="TextBox 69">
                <a:extLst>
                  <a:ext uri="{FF2B5EF4-FFF2-40B4-BE49-F238E27FC236}">
                    <a16:creationId xmlns:a16="http://schemas.microsoft.com/office/drawing/2014/main" id="{2E1B1998-6E2F-4BCC-9A31-CED42FB17E99}"/>
                  </a:ext>
                </a:extLst>
              </p:cNvPr>
              <p:cNvSpPr txBox="1"/>
              <p:nvPr/>
            </p:nvSpPr>
            <p:spPr>
              <a:xfrm>
                <a:off x="17722129" y="7647541"/>
                <a:ext cx="1687987" cy="429406"/>
              </a:xfrm>
              <a:prstGeom prst="rect">
                <a:avLst/>
              </a:prstGeom>
              <a:noFill/>
            </p:spPr>
            <p:txBody>
              <a:bodyPr wrap="square" rtlCol="0" anchor="t">
                <a:spAutoFit/>
              </a:bodyPr>
              <a:lstStyle/>
              <a:p>
                <a:pPr algn="ctr"/>
                <a:r>
                  <a:rPr lang="en-US" sz="1092" b="1" dirty="0">
                    <a:solidFill>
                      <a:srgbClr val="004B9B"/>
                    </a:solidFill>
                    <a:latin typeface="Comfortaa" panose="00000500000000000000" pitchFamily="2" charset="0"/>
                  </a:rPr>
                  <a:t>Year 10</a:t>
                </a:r>
                <a:endParaRPr lang="en-IL" sz="1092" b="1" dirty="0">
                  <a:solidFill>
                    <a:srgbClr val="004B9B"/>
                  </a:solidFill>
                  <a:latin typeface="Comfortaa" panose="00000500000000000000" pitchFamily="2" charset="0"/>
                </a:endParaRPr>
              </a:p>
            </p:txBody>
          </p:sp>
        </p:grpSp>
        <p:grpSp>
          <p:nvGrpSpPr>
            <p:cNvPr id="110" name="Group 109">
              <a:extLst>
                <a:ext uri="{FF2B5EF4-FFF2-40B4-BE49-F238E27FC236}">
                  <a16:creationId xmlns:a16="http://schemas.microsoft.com/office/drawing/2014/main" id="{57A95687-5C72-4D0F-9EF5-1D6277742097}"/>
                </a:ext>
              </a:extLst>
            </p:cNvPr>
            <p:cNvGrpSpPr/>
            <p:nvPr/>
          </p:nvGrpSpPr>
          <p:grpSpPr>
            <a:xfrm>
              <a:off x="755650" y="7086176"/>
              <a:ext cx="18592800" cy="867269"/>
              <a:chOff x="679450" y="7086176"/>
              <a:chExt cx="18592800" cy="867269"/>
            </a:xfrm>
          </p:grpSpPr>
          <p:grpSp>
            <p:nvGrpSpPr>
              <p:cNvPr id="109" name="Group 108">
                <a:extLst>
                  <a:ext uri="{FF2B5EF4-FFF2-40B4-BE49-F238E27FC236}">
                    <a16:creationId xmlns:a16="http://schemas.microsoft.com/office/drawing/2014/main" id="{2C3968A1-CDD1-4DEF-AC99-EBDADB7BB824}"/>
                  </a:ext>
                </a:extLst>
              </p:cNvPr>
              <p:cNvGrpSpPr/>
              <p:nvPr/>
            </p:nvGrpSpPr>
            <p:grpSpPr>
              <a:xfrm>
                <a:off x="2308697" y="7086176"/>
                <a:ext cx="15334306" cy="867269"/>
                <a:chOff x="2384894" y="7086176"/>
                <a:chExt cx="15334306" cy="867269"/>
              </a:xfrm>
            </p:grpSpPr>
            <p:cxnSp>
              <p:nvCxnSpPr>
                <p:cNvPr id="99" name="Straight Connector 98">
                  <a:extLst>
                    <a:ext uri="{FF2B5EF4-FFF2-40B4-BE49-F238E27FC236}">
                      <a16:creationId xmlns:a16="http://schemas.microsoft.com/office/drawing/2014/main" id="{A63E5CF9-392D-44D7-8694-1AF29ADEF1EB}"/>
                    </a:ext>
                  </a:extLst>
                </p:cNvPr>
                <p:cNvCxnSpPr>
                  <a:cxnSpLocks/>
                </p:cNvCxnSpPr>
                <p:nvPr/>
              </p:nvCxnSpPr>
              <p:spPr>
                <a:xfrm rot="5400000">
                  <a:off x="1951259" y="7519811"/>
                  <a:ext cx="867269" cy="0"/>
                </a:xfrm>
                <a:prstGeom prst="line">
                  <a:avLst/>
                </a:prstGeom>
                <a:ln w="25400" cap="rnd">
                  <a:solidFill>
                    <a:srgbClr val="D2D7E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1C628F56-E590-4A81-AE53-E74AE5955949}"/>
                    </a:ext>
                  </a:extLst>
                </p:cNvPr>
                <p:cNvCxnSpPr>
                  <a:cxnSpLocks/>
                </p:cNvCxnSpPr>
                <p:nvPr/>
              </p:nvCxnSpPr>
              <p:spPr>
                <a:xfrm rot="5400000">
                  <a:off x="3655071" y="7519811"/>
                  <a:ext cx="867269" cy="0"/>
                </a:xfrm>
                <a:prstGeom prst="line">
                  <a:avLst/>
                </a:prstGeom>
                <a:ln w="25400" cap="rnd">
                  <a:solidFill>
                    <a:srgbClr val="D2D7E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22DD9D3-AB2B-4CB2-9772-C3FB36717692}"/>
                    </a:ext>
                  </a:extLst>
                </p:cNvPr>
                <p:cNvCxnSpPr>
                  <a:cxnSpLocks/>
                </p:cNvCxnSpPr>
                <p:nvPr/>
              </p:nvCxnSpPr>
              <p:spPr>
                <a:xfrm rot="5400000">
                  <a:off x="5358883" y="7519811"/>
                  <a:ext cx="867269" cy="0"/>
                </a:xfrm>
                <a:prstGeom prst="line">
                  <a:avLst/>
                </a:prstGeom>
                <a:ln w="25400" cap="rnd">
                  <a:solidFill>
                    <a:srgbClr val="D2D7E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94FF08D-E242-483C-A4D5-C4A32ABB009A}"/>
                    </a:ext>
                  </a:extLst>
                </p:cNvPr>
                <p:cNvCxnSpPr>
                  <a:cxnSpLocks/>
                </p:cNvCxnSpPr>
                <p:nvPr/>
              </p:nvCxnSpPr>
              <p:spPr>
                <a:xfrm rot="5400000">
                  <a:off x="7062695" y="7519811"/>
                  <a:ext cx="867269" cy="0"/>
                </a:xfrm>
                <a:prstGeom prst="line">
                  <a:avLst/>
                </a:prstGeom>
                <a:ln w="25400" cap="rnd">
                  <a:solidFill>
                    <a:srgbClr val="D2D7E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6502BA0-B556-4BF9-912D-8F7EC99867F7}"/>
                    </a:ext>
                  </a:extLst>
                </p:cNvPr>
                <p:cNvCxnSpPr>
                  <a:cxnSpLocks/>
                </p:cNvCxnSpPr>
                <p:nvPr/>
              </p:nvCxnSpPr>
              <p:spPr>
                <a:xfrm rot="5400000">
                  <a:off x="8766507" y="7519811"/>
                  <a:ext cx="867269" cy="0"/>
                </a:xfrm>
                <a:prstGeom prst="line">
                  <a:avLst/>
                </a:prstGeom>
                <a:ln w="25400" cap="rnd">
                  <a:solidFill>
                    <a:srgbClr val="D2D7E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691AAF28-A07D-4B6C-9052-A60877182EB8}"/>
                    </a:ext>
                  </a:extLst>
                </p:cNvPr>
                <p:cNvCxnSpPr>
                  <a:cxnSpLocks/>
                </p:cNvCxnSpPr>
                <p:nvPr/>
              </p:nvCxnSpPr>
              <p:spPr>
                <a:xfrm rot="5400000">
                  <a:off x="10470319" y="7519811"/>
                  <a:ext cx="867269" cy="0"/>
                </a:xfrm>
                <a:prstGeom prst="line">
                  <a:avLst/>
                </a:prstGeom>
                <a:ln w="25400" cap="rnd">
                  <a:solidFill>
                    <a:srgbClr val="D2D7E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D4C2CBF-F534-4339-A46D-D60248FC9C00}"/>
                    </a:ext>
                  </a:extLst>
                </p:cNvPr>
                <p:cNvCxnSpPr>
                  <a:cxnSpLocks/>
                </p:cNvCxnSpPr>
                <p:nvPr/>
              </p:nvCxnSpPr>
              <p:spPr>
                <a:xfrm rot="5400000">
                  <a:off x="12174131" y="7519811"/>
                  <a:ext cx="867269" cy="0"/>
                </a:xfrm>
                <a:prstGeom prst="line">
                  <a:avLst/>
                </a:prstGeom>
                <a:ln w="25400" cap="rnd">
                  <a:solidFill>
                    <a:srgbClr val="D2D7E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ABBFD3D9-AD28-44A0-9E44-FBB38D21F827}"/>
                    </a:ext>
                  </a:extLst>
                </p:cNvPr>
                <p:cNvCxnSpPr>
                  <a:cxnSpLocks/>
                </p:cNvCxnSpPr>
                <p:nvPr/>
              </p:nvCxnSpPr>
              <p:spPr>
                <a:xfrm rot="5400000">
                  <a:off x="13877943" y="7519811"/>
                  <a:ext cx="867269" cy="0"/>
                </a:xfrm>
                <a:prstGeom prst="line">
                  <a:avLst/>
                </a:prstGeom>
                <a:ln w="25400" cap="rnd">
                  <a:solidFill>
                    <a:srgbClr val="D2D7E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B67DC07C-08DC-45F7-8DE8-863277C62ADE}"/>
                    </a:ext>
                  </a:extLst>
                </p:cNvPr>
                <p:cNvCxnSpPr>
                  <a:cxnSpLocks/>
                </p:cNvCxnSpPr>
                <p:nvPr/>
              </p:nvCxnSpPr>
              <p:spPr>
                <a:xfrm rot="5400000">
                  <a:off x="15581755" y="7519811"/>
                  <a:ext cx="867269" cy="0"/>
                </a:xfrm>
                <a:prstGeom prst="line">
                  <a:avLst/>
                </a:prstGeom>
                <a:ln w="25400" cap="rnd">
                  <a:solidFill>
                    <a:srgbClr val="D2D7E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9777574F-A59D-40B5-A1E3-4E634FAD5C39}"/>
                    </a:ext>
                  </a:extLst>
                </p:cNvPr>
                <p:cNvCxnSpPr>
                  <a:cxnSpLocks/>
                </p:cNvCxnSpPr>
                <p:nvPr/>
              </p:nvCxnSpPr>
              <p:spPr>
                <a:xfrm rot="5400000">
                  <a:off x="17285565" y="7519811"/>
                  <a:ext cx="867269" cy="0"/>
                </a:xfrm>
                <a:prstGeom prst="line">
                  <a:avLst/>
                </a:prstGeom>
                <a:ln w="25400" cap="rnd">
                  <a:solidFill>
                    <a:srgbClr val="D2D7E1"/>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a:extLst>
                  <a:ext uri="{FF2B5EF4-FFF2-40B4-BE49-F238E27FC236}">
                    <a16:creationId xmlns:a16="http://schemas.microsoft.com/office/drawing/2014/main" id="{FBDBC6AA-8DA5-405D-B103-F51A7EDD7B99}"/>
                  </a:ext>
                </a:extLst>
              </p:cNvPr>
              <p:cNvCxnSpPr>
                <a:cxnSpLocks/>
              </p:cNvCxnSpPr>
              <p:nvPr/>
            </p:nvCxnSpPr>
            <p:spPr>
              <a:xfrm>
                <a:off x="679450" y="7519810"/>
                <a:ext cx="18592800" cy="0"/>
              </a:xfrm>
              <a:prstGeom prst="line">
                <a:avLst/>
              </a:prstGeom>
              <a:ln w="25400" cap="rnd">
                <a:solidFill>
                  <a:srgbClr val="000032"/>
                </a:solidFill>
              </a:ln>
            </p:spPr>
            <p:style>
              <a:lnRef idx="1">
                <a:schemeClr val="accent1"/>
              </a:lnRef>
              <a:fillRef idx="0">
                <a:schemeClr val="accent1"/>
              </a:fillRef>
              <a:effectRef idx="0">
                <a:schemeClr val="accent1"/>
              </a:effectRef>
              <a:fontRef idx="minor">
                <a:schemeClr val="tx1"/>
              </a:fontRef>
            </p:style>
          </p:cxnSp>
        </p:grpSp>
      </p:grpSp>
      <p:grpSp>
        <p:nvGrpSpPr>
          <p:cNvPr id="124" name="Group 123">
            <a:extLst>
              <a:ext uri="{FF2B5EF4-FFF2-40B4-BE49-F238E27FC236}">
                <a16:creationId xmlns:a16="http://schemas.microsoft.com/office/drawing/2014/main" id="{2B01F137-4E1B-43FF-9CB5-D9EF042F937C}"/>
              </a:ext>
            </a:extLst>
          </p:cNvPr>
          <p:cNvGrpSpPr/>
          <p:nvPr/>
        </p:nvGrpSpPr>
        <p:grpSpPr>
          <a:xfrm>
            <a:off x="380084" y="1911685"/>
            <a:ext cx="1490620" cy="3035421"/>
            <a:chOff x="626081" y="3152511"/>
            <a:chExt cx="2458142" cy="5005634"/>
          </a:xfrm>
        </p:grpSpPr>
        <p:sp>
          <p:nvSpPr>
            <p:cNvPr id="116" name="TextBox 115">
              <a:extLst>
                <a:ext uri="{FF2B5EF4-FFF2-40B4-BE49-F238E27FC236}">
                  <a16:creationId xmlns:a16="http://schemas.microsoft.com/office/drawing/2014/main" id="{F13A2901-0AE5-4022-BDB3-70517BB8A9EE}"/>
                </a:ext>
              </a:extLst>
            </p:cNvPr>
            <p:cNvSpPr txBox="1"/>
            <p:nvPr/>
          </p:nvSpPr>
          <p:spPr>
            <a:xfrm>
              <a:off x="626081" y="3152511"/>
              <a:ext cx="2458142" cy="1503695"/>
            </a:xfrm>
            <a:prstGeom prst="roundRect">
              <a:avLst>
                <a:gd name="adj" fmla="val 28542"/>
              </a:avLst>
            </a:prstGeom>
            <a:ln>
              <a:solidFill>
                <a:srgbClr val="D2D7E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55" spc="-15" dirty="0">
                  <a:solidFill>
                    <a:srgbClr val="004B9B"/>
                  </a:solidFill>
                  <a:latin typeface="Lato Black" panose="020F0A02020204030203" pitchFamily="34" charset="0"/>
                  <a:cs typeface="Lato Light"/>
                </a:rPr>
                <a:t>Money from investors comes in</a:t>
              </a:r>
              <a:endParaRPr lang="en-IL" sz="1455" dirty="0">
                <a:solidFill>
                  <a:srgbClr val="004B9B"/>
                </a:solidFill>
                <a:latin typeface="Lato Black" panose="020F0A02020204030203" pitchFamily="34" charset="0"/>
              </a:endParaRPr>
            </a:p>
          </p:txBody>
        </p:sp>
        <p:cxnSp>
          <p:nvCxnSpPr>
            <p:cNvPr id="120" name="Straight Arrow Connector 119">
              <a:extLst>
                <a:ext uri="{FF2B5EF4-FFF2-40B4-BE49-F238E27FC236}">
                  <a16:creationId xmlns:a16="http://schemas.microsoft.com/office/drawing/2014/main" id="{6CE192B1-23C1-461D-84EF-ACBAE94592F1}"/>
                </a:ext>
              </a:extLst>
            </p:cNvPr>
            <p:cNvCxnSpPr>
              <a:cxnSpLocks/>
              <a:stCxn id="116" idx="2"/>
            </p:cNvCxnSpPr>
            <p:nvPr/>
          </p:nvCxnSpPr>
          <p:spPr>
            <a:xfrm>
              <a:off x="1855152" y="4656206"/>
              <a:ext cx="0" cy="3501939"/>
            </a:xfrm>
            <a:prstGeom prst="straightConnector1">
              <a:avLst/>
            </a:prstGeom>
            <a:ln w="28575">
              <a:solidFill>
                <a:srgbClr val="004B9B"/>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71" name="Group 170">
            <a:extLst>
              <a:ext uri="{FF2B5EF4-FFF2-40B4-BE49-F238E27FC236}">
                <a16:creationId xmlns:a16="http://schemas.microsoft.com/office/drawing/2014/main" id="{F61F33A2-58BB-4F53-8D10-9DAE0EF7EA5B}"/>
              </a:ext>
            </a:extLst>
          </p:cNvPr>
          <p:cNvGrpSpPr/>
          <p:nvPr/>
        </p:nvGrpSpPr>
        <p:grpSpPr>
          <a:xfrm>
            <a:off x="1988094" y="2018707"/>
            <a:ext cx="2675157" cy="2673962"/>
            <a:chOff x="2754701" y="5174000"/>
            <a:chExt cx="4411532" cy="4409562"/>
          </a:xfrm>
        </p:grpSpPr>
        <p:grpSp>
          <p:nvGrpSpPr>
            <p:cNvPr id="169" name="Group 168">
              <a:extLst>
                <a:ext uri="{FF2B5EF4-FFF2-40B4-BE49-F238E27FC236}">
                  <a16:creationId xmlns:a16="http://schemas.microsoft.com/office/drawing/2014/main" id="{C88004BB-8D04-47B0-81CF-3152BF847D54}"/>
                </a:ext>
              </a:extLst>
            </p:cNvPr>
            <p:cNvGrpSpPr/>
            <p:nvPr/>
          </p:nvGrpSpPr>
          <p:grpSpPr>
            <a:xfrm>
              <a:off x="2754701" y="6165731"/>
              <a:ext cx="3803715" cy="3417831"/>
              <a:chOff x="2754701" y="6165731"/>
              <a:chExt cx="3803715" cy="3417831"/>
            </a:xfrm>
          </p:grpSpPr>
          <p:sp>
            <p:nvSpPr>
              <p:cNvPr id="131" name="Left Brace 130">
                <a:extLst>
                  <a:ext uri="{FF2B5EF4-FFF2-40B4-BE49-F238E27FC236}">
                    <a16:creationId xmlns:a16="http://schemas.microsoft.com/office/drawing/2014/main" id="{47F6C1B8-2D89-40E7-9681-A7CAE00B99A0}"/>
                  </a:ext>
                </a:extLst>
              </p:cNvPr>
              <p:cNvSpPr/>
              <p:nvPr/>
            </p:nvSpPr>
            <p:spPr>
              <a:xfrm rot="5400000">
                <a:off x="4348841" y="7373986"/>
                <a:ext cx="615436" cy="3803715"/>
              </a:xfrm>
              <a:prstGeom prst="leftBrace">
                <a:avLst>
                  <a:gd name="adj1" fmla="val 100225"/>
                  <a:gd name="adj2" fmla="val 45947"/>
                </a:avLst>
              </a:prstGeom>
              <a:ln w="28575">
                <a:solidFill>
                  <a:srgbClr val="004B9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L" sz="1092" dirty="0"/>
              </a:p>
            </p:txBody>
          </p:sp>
          <p:cxnSp>
            <p:nvCxnSpPr>
              <p:cNvPr id="160" name="Straight Arrow Connector 159">
                <a:extLst>
                  <a:ext uri="{FF2B5EF4-FFF2-40B4-BE49-F238E27FC236}">
                    <a16:creationId xmlns:a16="http://schemas.microsoft.com/office/drawing/2014/main" id="{5071BC3D-4AE4-400C-BC04-9169ABFEA8DA}"/>
                  </a:ext>
                </a:extLst>
              </p:cNvPr>
              <p:cNvCxnSpPr>
                <a:cxnSpLocks/>
              </p:cNvCxnSpPr>
              <p:nvPr/>
            </p:nvCxnSpPr>
            <p:spPr>
              <a:xfrm>
                <a:off x="4804542" y="6165731"/>
                <a:ext cx="0" cy="2820838"/>
              </a:xfrm>
              <a:prstGeom prst="straightConnector1">
                <a:avLst/>
              </a:prstGeom>
              <a:ln w="28575">
                <a:solidFill>
                  <a:srgbClr val="004B9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26" name="TextBox 125">
              <a:extLst>
                <a:ext uri="{FF2B5EF4-FFF2-40B4-BE49-F238E27FC236}">
                  <a16:creationId xmlns:a16="http://schemas.microsoft.com/office/drawing/2014/main" id="{5AA3CCCB-9E65-47DA-A212-29EB5C754132}"/>
                </a:ext>
              </a:extLst>
            </p:cNvPr>
            <p:cNvSpPr txBox="1"/>
            <p:nvPr/>
          </p:nvSpPr>
          <p:spPr>
            <a:xfrm>
              <a:off x="2868842" y="5174000"/>
              <a:ext cx="4297391" cy="1063035"/>
            </a:xfrm>
            <a:prstGeom prst="roundRect">
              <a:avLst>
                <a:gd name="adj" fmla="val 28542"/>
              </a:avLst>
            </a:prstGeom>
            <a:ln>
              <a:solidFill>
                <a:srgbClr val="D2D7E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55" spc="-15" dirty="0">
                  <a:solidFill>
                    <a:srgbClr val="004B9B"/>
                  </a:solidFill>
                  <a:latin typeface="Lato Black" panose="020F0A02020204030203" pitchFamily="34" charset="0"/>
                  <a:cs typeface="Lato Light"/>
                </a:rPr>
                <a:t>Invest in new startups. </a:t>
              </a:r>
            </a:p>
            <a:p>
              <a:pPr algn="ctr"/>
              <a:r>
                <a:rPr lang="en-US" sz="1455" spc="-15" dirty="0">
                  <a:solidFill>
                    <a:srgbClr val="004B9B"/>
                  </a:solidFill>
                  <a:latin typeface="Lato Black" panose="020F0A02020204030203" pitchFamily="34" charset="0"/>
                  <a:cs typeface="Lato Light"/>
                </a:rPr>
                <a:t>Seed money, Series A round </a:t>
              </a:r>
            </a:p>
          </p:txBody>
        </p:sp>
      </p:grpSp>
      <p:grpSp>
        <p:nvGrpSpPr>
          <p:cNvPr id="178" name="Group 177">
            <a:extLst>
              <a:ext uri="{FF2B5EF4-FFF2-40B4-BE49-F238E27FC236}">
                <a16:creationId xmlns:a16="http://schemas.microsoft.com/office/drawing/2014/main" id="{8DB9C252-6A7D-4E23-8ABB-ABEE9700E14E}"/>
              </a:ext>
            </a:extLst>
          </p:cNvPr>
          <p:cNvGrpSpPr/>
          <p:nvPr/>
        </p:nvGrpSpPr>
        <p:grpSpPr>
          <a:xfrm>
            <a:off x="7564958" y="3063324"/>
            <a:ext cx="2140077" cy="1930194"/>
            <a:chOff x="12492443" y="4965610"/>
            <a:chExt cx="3529144" cy="5256986"/>
          </a:xfrm>
        </p:grpSpPr>
        <p:sp>
          <p:nvSpPr>
            <p:cNvPr id="153" name="TextBox 152">
              <a:extLst>
                <a:ext uri="{FF2B5EF4-FFF2-40B4-BE49-F238E27FC236}">
                  <a16:creationId xmlns:a16="http://schemas.microsoft.com/office/drawing/2014/main" id="{245BB884-D743-4C34-B30A-25B267C1FE1C}"/>
                </a:ext>
              </a:extLst>
            </p:cNvPr>
            <p:cNvSpPr txBox="1"/>
            <p:nvPr/>
          </p:nvSpPr>
          <p:spPr>
            <a:xfrm>
              <a:off x="12492443" y="4965610"/>
              <a:ext cx="3529144" cy="1027894"/>
            </a:xfrm>
            <a:prstGeom prst="roundRect">
              <a:avLst>
                <a:gd name="adj" fmla="val 28542"/>
              </a:avLst>
            </a:prstGeom>
            <a:ln>
              <a:solidFill>
                <a:srgbClr val="D2D7E1"/>
              </a:solidFill>
            </a:ln>
          </p:spPr>
          <p:style>
            <a:lnRef idx="2">
              <a:schemeClr val="accent1"/>
            </a:lnRef>
            <a:fillRef idx="1">
              <a:schemeClr val="lt1"/>
            </a:fillRef>
            <a:effectRef idx="0">
              <a:schemeClr val="accent1"/>
            </a:effectRef>
            <a:fontRef idx="minor">
              <a:schemeClr val="dk1"/>
            </a:fontRef>
          </p:style>
          <p:txBody>
            <a:bodyPr wrap="none" rtlCol="0" anchor="ctr" anchorCtr="0">
              <a:spAutoFit/>
            </a:bodyPr>
            <a:lstStyle/>
            <a:p>
              <a:pPr algn="ctr"/>
              <a:r>
                <a:rPr lang="en-US" sz="1455" spc="-15" dirty="0">
                  <a:solidFill>
                    <a:srgbClr val="004B9B"/>
                  </a:solidFill>
                  <a:latin typeface="Lato Black" panose="020F0A02020204030203" pitchFamily="34" charset="0"/>
                  <a:cs typeface="Lato Light"/>
                </a:rPr>
                <a:t>Official end of the fund</a:t>
              </a:r>
            </a:p>
          </p:txBody>
        </p:sp>
        <p:cxnSp>
          <p:nvCxnSpPr>
            <p:cNvPr id="154" name="Straight Arrow Connector 153">
              <a:extLst>
                <a:ext uri="{FF2B5EF4-FFF2-40B4-BE49-F238E27FC236}">
                  <a16:creationId xmlns:a16="http://schemas.microsoft.com/office/drawing/2014/main" id="{6C5EB0DF-DE0A-464A-BE7A-242FE1938650}"/>
                </a:ext>
              </a:extLst>
            </p:cNvPr>
            <p:cNvCxnSpPr>
              <a:cxnSpLocks/>
              <a:stCxn id="153" idx="2"/>
            </p:cNvCxnSpPr>
            <p:nvPr/>
          </p:nvCxnSpPr>
          <p:spPr>
            <a:xfrm>
              <a:off x="14257016" y="5993503"/>
              <a:ext cx="0" cy="4229093"/>
            </a:xfrm>
            <a:prstGeom prst="straightConnector1">
              <a:avLst/>
            </a:prstGeom>
            <a:ln w="28575">
              <a:solidFill>
                <a:srgbClr val="004B9B"/>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77" name="Group 176">
            <a:extLst>
              <a:ext uri="{FF2B5EF4-FFF2-40B4-BE49-F238E27FC236}">
                <a16:creationId xmlns:a16="http://schemas.microsoft.com/office/drawing/2014/main" id="{C04E3ADA-4CCB-4109-A5E2-BD51ADE91C4E}"/>
              </a:ext>
            </a:extLst>
          </p:cNvPr>
          <p:cNvGrpSpPr/>
          <p:nvPr/>
        </p:nvGrpSpPr>
        <p:grpSpPr>
          <a:xfrm>
            <a:off x="4705626" y="2031643"/>
            <a:ext cx="2504340" cy="2667305"/>
            <a:chOff x="7759219" y="3341946"/>
            <a:chExt cx="4129842" cy="4398584"/>
          </a:xfrm>
        </p:grpSpPr>
        <p:grpSp>
          <p:nvGrpSpPr>
            <p:cNvPr id="176" name="Group 175">
              <a:extLst>
                <a:ext uri="{FF2B5EF4-FFF2-40B4-BE49-F238E27FC236}">
                  <a16:creationId xmlns:a16="http://schemas.microsoft.com/office/drawing/2014/main" id="{0B032416-92FC-42C0-B27F-941B5EA47C93}"/>
                </a:ext>
              </a:extLst>
            </p:cNvPr>
            <p:cNvGrpSpPr/>
            <p:nvPr/>
          </p:nvGrpSpPr>
          <p:grpSpPr>
            <a:xfrm>
              <a:off x="8108566" y="4404981"/>
              <a:ext cx="3780495" cy="3335549"/>
              <a:chOff x="8108566" y="4404981"/>
              <a:chExt cx="3780495" cy="3335549"/>
            </a:xfrm>
          </p:grpSpPr>
          <p:cxnSp>
            <p:nvCxnSpPr>
              <p:cNvPr id="172" name="Straight Arrow Connector 171">
                <a:extLst>
                  <a:ext uri="{FF2B5EF4-FFF2-40B4-BE49-F238E27FC236}">
                    <a16:creationId xmlns:a16="http://schemas.microsoft.com/office/drawing/2014/main" id="{1906A431-80BB-487D-8800-7B7DDE73ED2A}"/>
                  </a:ext>
                </a:extLst>
              </p:cNvPr>
              <p:cNvCxnSpPr>
                <a:cxnSpLocks/>
                <a:stCxn id="134" idx="2"/>
              </p:cNvCxnSpPr>
              <p:nvPr/>
            </p:nvCxnSpPr>
            <p:spPr>
              <a:xfrm>
                <a:off x="9752186" y="4404981"/>
                <a:ext cx="0" cy="3002296"/>
              </a:xfrm>
              <a:prstGeom prst="straightConnector1">
                <a:avLst/>
              </a:prstGeom>
              <a:ln w="28575">
                <a:solidFill>
                  <a:srgbClr val="004B9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5" name="Left Brace 134">
                <a:extLst>
                  <a:ext uri="{FF2B5EF4-FFF2-40B4-BE49-F238E27FC236}">
                    <a16:creationId xmlns:a16="http://schemas.microsoft.com/office/drawing/2014/main" id="{BBD8EE0E-2D1C-4AE6-B05A-876F8565D633}"/>
                  </a:ext>
                </a:extLst>
              </p:cNvPr>
              <p:cNvSpPr/>
              <p:nvPr/>
            </p:nvSpPr>
            <p:spPr>
              <a:xfrm rot="5400000">
                <a:off x="9824277" y="5675745"/>
                <a:ext cx="349074" cy="3780495"/>
              </a:xfrm>
              <a:prstGeom prst="leftBrace">
                <a:avLst>
                  <a:gd name="adj1" fmla="val 100225"/>
                  <a:gd name="adj2" fmla="val 56866"/>
                </a:avLst>
              </a:prstGeom>
              <a:ln w="28575">
                <a:solidFill>
                  <a:srgbClr val="004B9B"/>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IL" sz="1092" dirty="0"/>
              </a:p>
            </p:txBody>
          </p:sp>
        </p:grpSp>
        <p:sp>
          <p:nvSpPr>
            <p:cNvPr id="134" name="TextBox 133">
              <a:extLst>
                <a:ext uri="{FF2B5EF4-FFF2-40B4-BE49-F238E27FC236}">
                  <a16:creationId xmlns:a16="http://schemas.microsoft.com/office/drawing/2014/main" id="{667EDBA8-879D-4718-BF30-11DEADC8FAEC}"/>
                </a:ext>
              </a:extLst>
            </p:cNvPr>
            <p:cNvSpPr txBox="1"/>
            <p:nvPr/>
          </p:nvSpPr>
          <p:spPr>
            <a:xfrm>
              <a:off x="7759219" y="3341946"/>
              <a:ext cx="3985932" cy="1063034"/>
            </a:xfrm>
            <a:prstGeom prst="roundRect">
              <a:avLst>
                <a:gd name="adj" fmla="val 28542"/>
              </a:avLst>
            </a:prstGeom>
            <a:ln>
              <a:solidFill>
                <a:srgbClr val="D2D7E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55" spc="-15" dirty="0">
                  <a:solidFill>
                    <a:srgbClr val="004B9B"/>
                  </a:solidFill>
                  <a:latin typeface="Lato Black" panose="020F0A02020204030203" pitchFamily="34" charset="0"/>
                  <a:cs typeface="Lato Light"/>
                </a:rPr>
                <a:t>Repeat investments in same companies</a:t>
              </a:r>
            </a:p>
          </p:txBody>
        </p:sp>
      </p:grpSp>
      <p:grpSp>
        <p:nvGrpSpPr>
          <p:cNvPr id="179" name="Group 178">
            <a:extLst>
              <a:ext uri="{FF2B5EF4-FFF2-40B4-BE49-F238E27FC236}">
                <a16:creationId xmlns:a16="http://schemas.microsoft.com/office/drawing/2014/main" id="{876A2CB4-3040-4457-BF9E-12D2D6FB9EB2}"/>
              </a:ext>
            </a:extLst>
          </p:cNvPr>
          <p:cNvGrpSpPr/>
          <p:nvPr/>
        </p:nvGrpSpPr>
        <p:grpSpPr>
          <a:xfrm>
            <a:off x="8164576" y="2083349"/>
            <a:ext cx="3106129" cy="2661385"/>
            <a:chOff x="3843071" y="4737147"/>
            <a:chExt cx="5122237" cy="4388821"/>
          </a:xfrm>
        </p:grpSpPr>
        <p:grpSp>
          <p:nvGrpSpPr>
            <p:cNvPr id="180" name="Group 179">
              <a:extLst>
                <a:ext uri="{FF2B5EF4-FFF2-40B4-BE49-F238E27FC236}">
                  <a16:creationId xmlns:a16="http://schemas.microsoft.com/office/drawing/2014/main" id="{FF5FAC87-150F-46F8-99A7-A339075066FB}"/>
                </a:ext>
              </a:extLst>
            </p:cNvPr>
            <p:cNvGrpSpPr/>
            <p:nvPr/>
          </p:nvGrpSpPr>
          <p:grpSpPr>
            <a:xfrm>
              <a:off x="3843071" y="5359523"/>
              <a:ext cx="5122237" cy="3766445"/>
              <a:chOff x="3843071" y="5359523"/>
              <a:chExt cx="5122237" cy="3766445"/>
            </a:xfrm>
          </p:grpSpPr>
          <p:sp>
            <p:nvSpPr>
              <p:cNvPr id="182" name="Left Brace 181">
                <a:extLst>
                  <a:ext uri="{FF2B5EF4-FFF2-40B4-BE49-F238E27FC236}">
                    <a16:creationId xmlns:a16="http://schemas.microsoft.com/office/drawing/2014/main" id="{B612FA33-7E7C-4E0A-A3B6-4C317EDA3A9F}"/>
                  </a:ext>
                </a:extLst>
              </p:cNvPr>
              <p:cNvSpPr/>
              <p:nvPr/>
            </p:nvSpPr>
            <p:spPr>
              <a:xfrm rot="5400000">
                <a:off x="5970554" y="6131214"/>
                <a:ext cx="867271" cy="5122237"/>
              </a:xfrm>
              <a:prstGeom prst="leftBrace">
                <a:avLst>
                  <a:gd name="adj1" fmla="val 100225"/>
                  <a:gd name="adj2" fmla="val 45947"/>
                </a:avLst>
              </a:prstGeom>
              <a:ln w="28575">
                <a:solidFill>
                  <a:srgbClr val="004B9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L" sz="1092" dirty="0"/>
              </a:p>
            </p:txBody>
          </p:sp>
          <p:cxnSp>
            <p:nvCxnSpPr>
              <p:cNvPr id="183" name="Straight Arrow Connector 182">
                <a:extLst>
                  <a:ext uri="{FF2B5EF4-FFF2-40B4-BE49-F238E27FC236}">
                    <a16:creationId xmlns:a16="http://schemas.microsoft.com/office/drawing/2014/main" id="{6A5449E6-1956-4041-9B11-DEE7AA1791EC}"/>
                  </a:ext>
                </a:extLst>
              </p:cNvPr>
              <p:cNvCxnSpPr>
                <a:cxnSpLocks/>
                <a:stCxn id="181" idx="2"/>
                <a:endCxn id="182" idx="1"/>
              </p:cNvCxnSpPr>
              <p:nvPr/>
            </p:nvCxnSpPr>
            <p:spPr>
              <a:xfrm>
                <a:off x="6611794" y="5359523"/>
                <a:ext cx="2" cy="2899176"/>
              </a:xfrm>
              <a:prstGeom prst="straightConnector1">
                <a:avLst/>
              </a:prstGeom>
              <a:ln w="28575">
                <a:solidFill>
                  <a:srgbClr val="004B9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81" name="TextBox 180">
              <a:extLst>
                <a:ext uri="{FF2B5EF4-FFF2-40B4-BE49-F238E27FC236}">
                  <a16:creationId xmlns:a16="http://schemas.microsoft.com/office/drawing/2014/main" id="{25D8F890-52E6-4534-98E4-CF5EABD92C64}"/>
                </a:ext>
              </a:extLst>
            </p:cNvPr>
            <p:cNvSpPr txBox="1"/>
            <p:nvPr/>
          </p:nvSpPr>
          <p:spPr>
            <a:xfrm>
              <a:off x="4463098" y="4737147"/>
              <a:ext cx="4297392" cy="622375"/>
            </a:xfrm>
            <a:prstGeom prst="roundRect">
              <a:avLst>
                <a:gd name="adj" fmla="val 28542"/>
              </a:avLst>
            </a:prstGeom>
            <a:ln>
              <a:solidFill>
                <a:srgbClr val="D2D7E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55" b="1" spc="-15" dirty="0">
                  <a:solidFill>
                    <a:srgbClr val="004B9B"/>
                  </a:solidFill>
                  <a:latin typeface="Lato Black" panose="020F0A02020204030203" pitchFamily="34" charset="0"/>
                  <a:cs typeface="Lato Light"/>
                </a:rPr>
                <a:t>Hope for an Exit</a:t>
              </a:r>
            </a:p>
          </p:txBody>
        </p:sp>
      </p:grpSp>
      <p:grpSp>
        <p:nvGrpSpPr>
          <p:cNvPr id="62" name="Group 61">
            <a:extLst>
              <a:ext uri="{FF2B5EF4-FFF2-40B4-BE49-F238E27FC236}">
                <a16:creationId xmlns:a16="http://schemas.microsoft.com/office/drawing/2014/main" id="{DFD9A658-9A5B-45C3-A576-9E0A41445C97}"/>
              </a:ext>
            </a:extLst>
          </p:cNvPr>
          <p:cNvGrpSpPr/>
          <p:nvPr/>
        </p:nvGrpSpPr>
        <p:grpSpPr>
          <a:xfrm>
            <a:off x="9163751" y="2756764"/>
            <a:ext cx="2732077" cy="2137343"/>
            <a:chOff x="2057126" y="4357109"/>
            <a:chExt cx="4505397" cy="3524637"/>
          </a:xfrm>
        </p:grpSpPr>
        <p:grpSp>
          <p:nvGrpSpPr>
            <p:cNvPr id="63" name="Group 62">
              <a:extLst>
                <a:ext uri="{FF2B5EF4-FFF2-40B4-BE49-F238E27FC236}">
                  <a16:creationId xmlns:a16="http://schemas.microsoft.com/office/drawing/2014/main" id="{30431825-F232-42FC-85BE-1DDD0356D75B}"/>
                </a:ext>
              </a:extLst>
            </p:cNvPr>
            <p:cNvGrpSpPr/>
            <p:nvPr/>
          </p:nvGrpSpPr>
          <p:grpSpPr>
            <a:xfrm>
              <a:off x="2057126" y="4979485"/>
              <a:ext cx="4237451" cy="2902261"/>
              <a:chOff x="2057126" y="4979485"/>
              <a:chExt cx="4237451" cy="2902261"/>
            </a:xfrm>
          </p:grpSpPr>
          <p:sp>
            <p:nvSpPr>
              <p:cNvPr id="65" name="Left Brace 64">
                <a:extLst>
                  <a:ext uri="{FF2B5EF4-FFF2-40B4-BE49-F238E27FC236}">
                    <a16:creationId xmlns:a16="http://schemas.microsoft.com/office/drawing/2014/main" id="{4EADA475-023A-4832-8D70-9C6495FC8AC3}"/>
                  </a:ext>
                </a:extLst>
              </p:cNvPr>
              <p:cNvSpPr/>
              <p:nvPr/>
            </p:nvSpPr>
            <p:spPr>
              <a:xfrm rot="5400000">
                <a:off x="3868134" y="5455302"/>
                <a:ext cx="615436" cy="4237451"/>
              </a:xfrm>
              <a:prstGeom prst="leftBrace">
                <a:avLst>
                  <a:gd name="adj1" fmla="val 100225"/>
                  <a:gd name="adj2" fmla="val 36708"/>
                </a:avLst>
              </a:prstGeom>
              <a:ln w="28575">
                <a:solidFill>
                  <a:srgbClr val="004B9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L" sz="1092" dirty="0"/>
              </a:p>
            </p:txBody>
          </p:sp>
          <p:cxnSp>
            <p:nvCxnSpPr>
              <p:cNvPr id="66" name="Straight Arrow Connector 65">
                <a:extLst>
                  <a:ext uri="{FF2B5EF4-FFF2-40B4-BE49-F238E27FC236}">
                    <a16:creationId xmlns:a16="http://schemas.microsoft.com/office/drawing/2014/main" id="{D489028F-5AEC-49C8-BDE1-68EE1EA37D79}"/>
                  </a:ext>
                </a:extLst>
              </p:cNvPr>
              <p:cNvCxnSpPr>
                <a:cxnSpLocks/>
                <a:stCxn id="64" idx="2"/>
                <a:endCxn id="65" idx="1"/>
              </p:cNvCxnSpPr>
              <p:nvPr/>
            </p:nvCxnSpPr>
            <p:spPr>
              <a:xfrm>
                <a:off x="4714835" y="4979485"/>
                <a:ext cx="24260" cy="2286825"/>
              </a:xfrm>
              <a:prstGeom prst="straightConnector1">
                <a:avLst/>
              </a:prstGeom>
              <a:ln w="28575">
                <a:solidFill>
                  <a:srgbClr val="004B9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4" name="TextBox 63">
              <a:extLst>
                <a:ext uri="{FF2B5EF4-FFF2-40B4-BE49-F238E27FC236}">
                  <a16:creationId xmlns:a16="http://schemas.microsoft.com/office/drawing/2014/main" id="{02ED7316-411D-4534-8FCD-F1B83038620C}"/>
                </a:ext>
              </a:extLst>
            </p:cNvPr>
            <p:cNvSpPr txBox="1"/>
            <p:nvPr/>
          </p:nvSpPr>
          <p:spPr>
            <a:xfrm>
              <a:off x="2867146" y="4357109"/>
              <a:ext cx="3695377" cy="622375"/>
            </a:xfrm>
            <a:prstGeom prst="roundRect">
              <a:avLst>
                <a:gd name="adj" fmla="val 28542"/>
              </a:avLst>
            </a:prstGeom>
            <a:ln>
              <a:solidFill>
                <a:srgbClr val="D2D7E1"/>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z="1455" spc="-15" dirty="0">
                  <a:solidFill>
                    <a:srgbClr val="004B9B"/>
                  </a:solidFill>
                  <a:latin typeface="Lato Black" panose="020F0A02020204030203" pitchFamily="34" charset="0"/>
                  <a:cs typeface="Lato Light"/>
                </a:rPr>
                <a:t>Possible time extensions</a:t>
              </a:r>
            </a:p>
          </p:txBody>
        </p:sp>
      </p:grpSp>
      <p:pic>
        <p:nvPicPr>
          <p:cNvPr id="56" name="Picture 55">
            <a:extLst>
              <a:ext uri="{FF2B5EF4-FFF2-40B4-BE49-F238E27FC236}">
                <a16:creationId xmlns:a16="http://schemas.microsoft.com/office/drawing/2014/main" id="{C62422D9-C800-4411-987E-820B80E1470A}"/>
              </a:ext>
            </a:extLst>
          </p:cNvPr>
          <p:cNvPicPr>
            <a:picLocks noChangeAspect="1"/>
          </p:cNvPicPr>
          <p:nvPr/>
        </p:nvPicPr>
        <p:blipFill>
          <a:blip r:embed="rId3"/>
          <a:stretch>
            <a:fillRect/>
          </a:stretch>
        </p:blipFill>
        <p:spPr>
          <a:xfrm>
            <a:off x="965791" y="1591344"/>
            <a:ext cx="5682197" cy="44363"/>
          </a:xfrm>
          <a:prstGeom prst="rect">
            <a:avLst/>
          </a:prstGeom>
        </p:spPr>
      </p:pic>
      <p:sp>
        <p:nvSpPr>
          <p:cNvPr id="59" name="object 3">
            <a:extLst>
              <a:ext uri="{FF2B5EF4-FFF2-40B4-BE49-F238E27FC236}">
                <a16:creationId xmlns:a16="http://schemas.microsoft.com/office/drawing/2014/main" id="{0EDAC46B-D27C-4ED5-B531-9C61DF4E9B78}"/>
              </a:ext>
            </a:extLst>
          </p:cNvPr>
          <p:cNvSpPr txBox="1">
            <a:spLocks/>
          </p:cNvSpPr>
          <p:nvPr/>
        </p:nvSpPr>
        <p:spPr>
          <a:xfrm>
            <a:off x="965792" y="769851"/>
            <a:ext cx="9476054" cy="625984"/>
          </a:xfrm>
          <a:prstGeom prst="rect">
            <a:avLst/>
          </a:prstGeom>
        </p:spPr>
        <p:txBody>
          <a:bodyPr vert="horz" wrap="square" lIns="0" tIns="10012" rIns="0" bIns="0" rtlCol="0">
            <a:spAutoFit/>
          </a:bodyPr>
          <a:lstStyle>
            <a:lvl1pPr>
              <a:defRPr>
                <a:latin typeface="+mj-lt"/>
                <a:ea typeface="+mj-ea"/>
                <a:cs typeface="+mj-cs"/>
              </a:defRPr>
            </a:lvl1pPr>
          </a:lstStyle>
          <a:p>
            <a:pPr marL="7701">
              <a:spcBef>
                <a:spcPts val="79"/>
              </a:spcBef>
            </a:pPr>
            <a:r>
              <a:rPr lang="en-US" sz="4002" b="1" dirty="0">
                <a:solidFill>
                  <a:srgbClr val="000032"/>
                </a:solidFill>
                <a:latin typeface="Comfortaa" panose="00000500000000000000" pitchFamily="2" charset="0"/>
              </a:rPr>
              <a:t>Venture Capital Timeline</a:t>
            </a:r>
          </a:p>
        </p:txBody>
      </p:sp>
      <p:sp>
        <p:nvSpPr>
          <p:cNvPr id="2" name="Footer Placeholder 1">
            <a:extLst>
              <a:ext uri="{FF2B5EF4-FFF2-40B4-BE49-F238E27FC236}">
                <a16:creationId xmlns:a16="http://schemas.microsoft.com/office/drawing/2014/main" id="{3443D562-6DED-2C5B-6B25-448DC273A252}"/>
              </a:ext>
            </a:extLst>
          </p:cNvPr>
          <p:cNvSpPr>
            <a:spLocks noGrp="1"/>
          </p:cNvSpPr>
          <p:nvPr>
            <p:ph type="ftr" sz="quarter" idx="5"/>
          </p:nvPr>
        </p:nvSpPr>
        <p:spPr/>
        <p:txBody>
          <a:body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Tree>
    <p:extLst>
      <p:ext uri="{BB962C8B-B14F-4D97-AF65-F5344CB8AC3E}">
        <p14:creationId xmlns:p14="http://schemas.microsoft.com/office/powerpoint/2010/main" val="4627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anim calcmode="lin" valueType="num">
                                      <p:cBhvr>
                                        <p:cTn id="8" dur="500" fill="hold"/>
                                        <p:tgtEl>
                                          <p:spTgt spid="114"/>
                                        </p:tgtEl>
                                        <p:attrNameLst>
                                          <p:attrName>ppt_x</p:attrName>
                                        </p:attrNameLst>
                                      </p:cBhvr>
                                      <p:tavLst>
                                        <p:tav tm="0">
                                          <p:val>
                                            <p:strVal val="#ppt_x"/>
                                          </p:val>
                                        </p:tav>
                                        <p:tav tm="100000">
                                          <p:val>
                                            <p:strVal val="#ppt_x"/>
                                          </p:val>
                                        </p:tav>
                                      </p:tavLst>
                                    </p:anim>
                                    <p:anim calcmode="lin" valueType="num">
                                      <p:cBhvr>
                                        <p:cTn id="9" dur="500" fill="hold"/>
                                        <p:tgtEl>
                                          <p:spTgt spid="1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4"/>
                                        </p:tgtEl>
                                        <p:attrNameLst>
                                          <p:attrName>style.visibility</p:attrName>
                                        </p:attrNameLst>
                                      </p:cBhvr>
                                      <p:to>
                                        <p:strVal val="visible"/>
                                      </p:to>
                                    </p:set>
                                    <p:animEffect transition="in" filter="fade">
                                      <p:cBhvr>
                                        <p:cTn id="14" dur="500"/>
                                        <p:tgtEl>
                                          <p:spTgt spid="12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71"/>
                                        </p:tgtEl>
                                        <p:attrNameLst>
                                          <p:attrName>style.visibility</p:attrName>
                                        </p:attrNameLst>
                                      </p:cBhvr>
                                      <p:to>
                                        <p:strVal val="visible"/>
                                      </p:to>
                                    </p:set>
                                    <p:animEffect transition="in" filter="fade">
                                      <p:cBhvr>
                                        <p:cTn id="19" dur="500"/>
                                        <p:tgtEl>
                                          <p:spTgt spid="17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7"/>
                                        </p:tgtEl>
                                        <p:attrNameLst>
                                          <p:attrName>style.visibility</p:attrName>
                                        </p:attrNameLst>
                                      </p:cBhvr>
                                      <p:to>
                                        <p:strVal val="visible"/>
                                      </p:to>
                                    </p:set>
                                    <p:animEffect transition="in" filter="fade">
                                      <p:cBhvr>
                                        <p:cTn id="24" dur="500"/>
                                        <p:tgtEl>
                                          <p:spTgt spid="17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8"/>
                                        </p:tgtEl>
                                        <p:attrNameLst>
                                          <p:attrName>style.visibility</p:attrName>
                                        </p:attrNameLst>
                                      </p:cBhvr>
                                      <p:to>
                                        <p:strVal val="visible"/>
                                      </p:to>
                                    </p:set>
                                    <p:animEffect transition="in" filter="fade">
                                      <p:cBhvr>
                                        <p:cTn id="29" dur="500"/>
                                        <p:tgtEl>
                                          <p:spTgt spid="17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79"/>
                                        </p:tgtEl>
                                        <p:attrNameLst>
                                          <p:attrName>style.visibility</p:attrName>
                                        </p:attrNameLst>
                                      </p:cBhvr>
                                      <p:to>
                                        <p:strVal val="visible"/>
                                      </p:to>
                                    </p:set>
                                    <p:animEffect transition="in" filter="fade">
                                      <p:cBhvr>
                                        <p:cTn id="39" dur="5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45159" y="888061"/>
            <a:ext cx="10510940" cy="514094"/>
          </a:xfrm>
          <a:prstGeom prst="rect">
            <a:avLst/>
          </a:prstGeom>
        </p:spPr>
        <p:txBody>
          <a:bodyPr vert="horz" wrap="square" lIns="0" tIns="10012" rIns="0" bIns="0" rtlCol="0">
            <a:spAutoFit/>
          </a:bodyPr>
          <a:lstStyle/>
          <a:p>
            <a:pPr marL="7701">
              <a:spcBef>
                <a:spcPts val="79"/>
              </a:spcBef>
            </a:pPr>
            <a:r>
              <a:rPr lang="en-US" sz="3275" dirty="0">
                <a:latin typeface="Comfortaa Medium"/>
                <a:cs typeface="Arial" panose="020B0604020202020204" pitchFamily="34" charset="0"/>
              </a:rPr>
              <a:t>If 9 out of 10  Fail, How do VCs Make Money</a:t>
            </a:r>
            <a:r>
              <a:rPr sz="3275" spc="-6" dirty="0">
                <a:latin typeface="Comfortaa Medium"/>
                <a:cs typeface="Arial" panose="020B0604020202020204" pitchFamily="34" charset="0"/>
              </a:rPr>
              <a:t>?</a:t>
            </a:r>
          </a:p>
        </p:txBody>
      </p:sp>
      <p:sp>
        <p:nvSpPr>
          <p:cNvPr id="4" name="object 4"/>
          <p:cNvSpPr txBox="1"/>
          <p:nvPr/>
        </p:nvSpPr>
        <p:spPr>
          <a:xfrm>
            <a:off x="945159" y="1768448"/>
            <a:ext cx="10027641" cy="4639425"/>
          </a:xfrm>
          <a:prstGeom prst="rect">
            <a:avLst/>
          </a:prstGeom>
        </p:spPr>
        <p:txBody>
          <a:bodyPr vert="horz" wrap="square" lIns="0" tIns="7316" rIns="0" bIns="0" rtlCol="0">
            <a:spAutoFit/>
          </a:bodyPr>
          <a:lstStyle/>
          <a:p>
            <a:pPr marL="354259" marR="3081" indent="-346558">
              <a:spcBef>
                <a:spcPts val="58"/>
              </a:spcBef>
              <a:buFont typeface="Arial" panose="020B0604020202020204" pitchFamily="34" charset="0"/>
              <a:buChar char="•"/>
            </a:pPr>
            <a:r>
              <a:rPr lang="en-US" sz="2800" dirty="0">
                <a:solidFill>
                  <a:srgbClr val="000032"/>
                </a:solidFill>
                <a:latin typeface="Arial" panose="020B0604020202020204" pitchFamily="34" charset="0"/>
                <a:cs typeface="Arial" panose="020B0604020202020204" pitchFamily="34" charset="0"/>
              </a:rPr>
              <a:t>Very </a:t>
            </a:r>
            <a:r>
              <a:rPr lang="en-US" sz="2800" b="1" dirty="0">
                <a:solidFill>
                  <a:srgbClr val="000032"/>
                </a:solidFill>
                <a:latin typeface="Arial" panose="020B0604020202020204" pitchFamily="34" charset="0"/>
                <a:cs typeface="Arial" panose="020B0604020202020204" pitchFamily="34" charset="0"/>
              </a:rPr>
              <a:t>big Exits </a:t>
            </a:r>
            <a:r>
              <a:rPr lang="en-US" sz="2800" dirty="0">
                <a:solidFill>
                  <a:srgbClr val="000032"/>
                </a:solidFill>
                <a:latin typeface="Arial" panose="020B0604020202020204" pitchFamily="34" charset="0"/>
                <a:cs typeface="Arial" panose="020B0604020202020204" pitchFamily="34" charset="0"/>
              </a:rPr>
              <a:t>are usually when companies go public (IPO, Initial Public Offering) in the USA on Nasdaq or NYSE </a:t>
            </a:r>
            <a:br>
              <a:rPr lang="en-US" sz="2800" dirty="0">
                <a:solidFill>
                  <a:srgbClr val="000032"/>
                </a:solidFill>
                <a:latin typeface="Arial" panose="020B0604020202020204" pitchFamily="34" charset="0"/>
                <a:cs typeface="Arial" panose="020B0604020202020204" pitchFamily="34" charset="0"/>
              </a:rPr>
            </a:br>
            <a:endParaRPr lang="en-US" sz="1100" dirty="0">
              <a:solidFill>
                <a:srgbClr val="00003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A reality check: </a:t>
            </a:r>
          </a:p>
          <a:p>
            <a:pPr marL="1288938" lvl="3" indent="-457200">
              <a:buFont typeface="Arial" panose="020B0604020202020204" pitchFamily="34" charset="0"/>
              <a:buChar char="•"/>
            </a:pPr>
            <a:r>
              <a:rPr lang="en-US" sz="2800" dirty="0">
                <a:solidFill>
                  <a:srgbClr val="000032"/>
                </a:solidFill>
                <a:latin typeface="Arial" panose="020B0604020202020204" pitchFamily="34" charset="0"/>
                <a:cs typeface="Arial" panose="020B0604020202020204" pitchFamily="34" charset="0"/>
              </a:rPr>
              <a:t>Every year about 1,000 companies are founded </a:t>
            </a:r>
          </a:p>
          <a:p>
            <a:pPr marL="1288938" lvl="3" indent="-457200">
              <a:buFont typeface="Arial" panose="020B0604020202020204" pitchFamily="34" charset="0"/>
              <a:buChar char="•"/>
            </a:pPr>
            <a:r>
              <a:rPr lang="en-US" sz="2800" dirty="0">
                <a:solidFill>
                  <a:srgbClr val="000032"/>
                </a:solidFill>
                <a:latin typeface="Arial" panose="020B0604020202020204" pitchFamily="34" charset="0"/>
                <a:cs typeface="Arial" panose="020B0604020202020204" pitchFamily="34" charset="0"/>
              </a:rPr>
              <a:t>Since the year 2000 more than 20,000 companies were created </a:t>
            </a:r>
          </a:p>
          <a:p>
            <a:pPr marL="1288938" lvl="3" indent="-457200">
              <a:buFont typeface="Arial" panose="020B0604020202020204" pitchFamily="34" charset="0"/>
              <a:buChar char="•"/>
            </a:pPr>
            <a:r>
              <a:rPr lang="en-US" sz="2800" dirty="0">
                <a:solidFill>
                  <a:srgbClr val="000032"/>
                </a:solidFill>
                <a:latin typeface="Arial" panose="020B0604020202020204" pitchFamily="34" charset="0"/>
                <a:cs typeface="Arial" panose="020B0604020202020204" pitchFamily="34" charset="0"/>
              </a:rPr>
              <a:t>In that period less than 100 companies went public and only </a:t>
            </a:r>
            <a:r>
              <a:rPr lang="en-US" sz="2800" b="1" dirty="0">
                <a:solidFill>
                  <a:srgbClr val="000032"/>
                </a:solidFill>
                <a:latin typeface="Arial" panose="020B0604020202020204" pitchFamily="34" charset="0"/>
                <a:cs typeface="Arial" panose="020B0604020202020204" pitchFamily="34" charset="0"/>
              </a:rPr>
              <a:t>38</a:t>
            </a:r>
            <a:r>
              <a:rPr lang="en-US" sz="2800" dirty="0">
                <a:solidFill>
                  <a:srgbClr val="000032"/>
                </a:solidFill>
                <a:latin typeface="Arial" panose="020B0604020202020204" pitchFamily="34" charset="0"/>
                <a:cs typeface="Arial" panose="020B0604020202020204" pitchFamily="34" charset="0"/>
              </a:rPr>
              <a:t> companies were valued at more than $100m, of which </a:t>
            </a:r>
            <a:r>
              <a:rPr lang="en-US" sz="2800" b="1" dirty="0">
                <a:solidFill>
                  <a:srgbClr val="000032"/>
                </a:solidFill>
                <a:latin typeface="Arial" panose="020B0604020202020204" pitchFamily="34" charset="0"/>
                <a:cs typeface="Arial" panose="020B0604020202020204" pitchFamily="34" charset="0"/>
              </a:rPr>
              <a:t>24</a:t>
            </a:r>
            <a:r>
              <a:rPr lang="en-US" sz="2800" dirty="0">
                <a:solidFill>
                  <a:srgbClr val="000032"/>
                </a:solidFill>
                <a:latin typeface="Arial" panose="020B0604020202020204" pitchFamily="34" charset="0"/>
                <a:cs typeface="Arial" panose="020B0604020202020204" pitchFamily="34" charset="0"/>
              </a:rPr>
              <a:t> went public during the hype of 2020-2022 </a:t>
            </a:r>
            <a:br>
              <a:rPr lang="en-US" sz="2800" dirty="0">
                <a:solidFill>
                  <a:srgbClr val="000032"/>
                </a:solidFill>
                <a:latin typeface="Arial" panose="020B0604020202020204" pitchFamily="34" charset="0"/>
                <a:cs typeface="Arial" panose="020B0604020202020204" pitchFamily="34" charset="0"/>
              </a:rPr>
            </a:br>
            <a:endParaRPr lang="en-US" sz="1000" dirty="0">
              <a:solidFill>
                <a:srgbClr val="000032"/>
              </a:solidFill>
              <a:latin typeface="Arial" panose="020B0604020202020204" pitchFamily="34" charset="0"/>
              <a:cs typeface="Arial" panose="020B0604020202020204" pitchFamily="34" charset="0"/>
            </a:endParaRPr>
          </a:p>
          <a:p>
            <a:pPr marL="1288938" lvl="3" indent="-457200">
              <a:buFont typeface="Arial" panose="020B0604020202020204" pitchFamily="34" charset="0"/>
              <a:buChar char="•"/>
            </a:pPr>
            <a:r>
              <a:rPr lang="en-US" sz="2800" dirty="0">
                <a:solidFill>
                  <a:srgbClr val="000032"/>
                </a:solidFill>
                <a:latin typeface="Arial" panose="020B0604020202020204" pitchFamily="34" charset="0"/>
                <a:cs typeface="Arial" panose="020B0604020202020204" pitchFamily="34" charset="0"/>
              </a:rPr>
              <a:t>Less than 1 in 500 or less than 0.2%</a:t>
            </a:r>
            <a:endParaRPr lang="en-US" sz="1200" dirty="0">
              <a:solidFill>
                <a:srgbClr val="000032"/>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40D78612-F984-AC20-1B6D-1C9AE445DA25}"/>
              </a:ext>
            </a:extLst>
          </p:cNvPr>
          <p:cNvSpPr>
            <a:spLocks noGrp="1"/>
          </p:cNvSpPr>
          <p:nvPr>
            <p:ph type="ftr" sz="quarter" idx="11"/>
          </p:nvPr>
        </p:nvSpPr>
        <p:spPr/>
        <p:txBody>
          <a:body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Tree>
    <p:extLst>
      <p:ext uri="{BB962C8B-B14F-4D97-AF65-F5344CB8AC3E}">
        <p14:creationId xmlns:p14="http://schemas.microsoft.com/office/powerpoint/2010/main" val="203229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0-#ppt_w/2"/>
                                          </p:val>
                                        </p:tav>
                                        <p:tav tm="100000">
                                          <p:val>
                                            <p:strVal val="#ppt_x"/>
                                          </p:val>
                                        </p:tav>
                                      </p:tavLst>
                                    </p:anim>
                                    <p:anim calcmode="lin" valueType="num">
                                      <p:cBhvr additive="base">
                                        <p:cTn id="8" dur="2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5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500"/>
                                        <p:tgtEl>
                                          <p:spTgt spid="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fade">
                                      <p:cBhvr>
                                        <p:cTn id="3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6690C-F238-44FA-86D1-B5132C5C080F}"/>
              </a:ext>
            </a:extLst>
          </p:cNvPr>
          <p:cNvSpPr>
            <a:spLocks noGrp="1"/>
          </p:cNvSpPr>
          <p:nvPr>
            <p:ph type="title"/>
          </p:nvPr>
        </p:nvSpPr>
        <p:spPr/>
        <p:txBody>
          <a:bodyPr/>
          <a:lstStyle/>
          <a:p>
            <a:r>
              <a:rPr lang="en-US" dirty="0"/>
              <a:t>The Infinite Game </a:t>
            </a:r>
          </a:p>
        </p:txBody>
      </p:sp>
      <p:sp>
        <p:nvSpPr>
          <p:cNvPr id="3" name="Text Placeholder 2">
            <a:extLst>
              <a:ext uri="{FF2B5EF4-FFF2-40B4-BE49-F238E27FC236}">
                <a16:creationId xmlns:a16="http://schemas.microsoft.com/office/drawing/2014/main" id="{DF122228-A647-4D3B-B79B-7FD354FA8883}"/>
              </a:ext>
            </a:extLst>
          </p:cNvPr>
          <p:cNvSpPr>
            <a:spLocks noGrp="1"/>
          </p:cNvSpPr>
          <p:nvPr>
            <p:ph type="body" idx="1"/>
          </p:nvPr>
        </p:nvSpPr>
        <p:spPr>
          <a:xfrm>
            <a:off x="944077" y="1713912"/>
            <a:ext cx="8417667" cy="4924425"/>
          </a:xfrm>
        </p:spPr>
        <p:txBody>
          <a:bodyPr/>
          <a:lstStyle/>
          <a:p>
            <a:r>
              <a:rPr lang="en-US" dirty="0"/>
              <a:t>What is an Infinite Game?  </a:t>
            </a:r>
          </a:p>
          <a:p>
            <a:pPr marL="1117488" lvl="3"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An Infinite Game is a journey towards a purpose, just like LIFE</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r>
              <a:rPr lang="en-US" dirty="0"/>
              <a:t>What is a Finite Game? -  Basketball, football, baseball, chess, tennis, ….</a:t>
            </a:r>
          </a:p>
          <a:p>
            <a:pPr marL="1117488" lvl="3"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Clear rules, designated players, a beginning and an end, winners and losers </a:t>
            </a:r>
          </a:p>
          <a:p>
            <a:pPr marL="1117488" lvl="3"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  and what happens the day after the win?</a:t>
            </a:r>
            <a:br>
              <a:rPr lang="en-US" sz="28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   </a:t>
            </a:r>
            <a:r>
              <a:rPr lang="en-US" sz="1200" dirty="0"/>
              <a:t>  </a:t>
            </a:r>
          </a:p>
          <a:p>
            <a:r>
              <a:rPr lang="en-US" dirty="0"/>
              <a:t>An Exit is a Finite Game !</a:t>
            </a:r>
          </a:p>
          <a:p>
            <a:endParaRPr lang="en-US" dirty="0"/>
          </a:p>
        </p:txBody>
      </p:sp>
      <p:sp>
        <p:nvSpPr>
          <p:cNvPr id="4" name="Footer Placeholder 3">
            <a:extLst>
              <a:ext uri="{FF2B5EF4-FFF2-40B4-BE49-F238E27FC236}">
                <a16:creationId xmlns:a16="http://schemas.microsoft.com/office/drawing/2014/main" id="{A70C22A1-53B8-4644-BF35-D2CC099920B3}"/>
              </a:ext>
            </a:extLst>
          </p:cNvPr>
          <p:cNvSpPr>
            <a:spLocks noGrp="1"/>
          </p:cNvSpPr>
          <p:nvPr>
            <p:ph type="ftr" sz="quarter" idx="11"/>
          </p:nvPr>
        </p:nvSpPr>
        <p:spPr/>
        <p:txBody>
          <a:body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pic>
        <p:nvPicPr>
          <p:cNvPr id="5" name="Picture 4">
            <a:extLst>
              <a:ext uri="{FF2B5EF4-FFF2-40B4-BE49-F238E27FC236}">
                <a16:creationId xmlns:a16="http://schemas.microsoft.com/office/drawing/2014/main" id="{DBEFC52E-32E7-444B-851E-C6B452D06B8A}"/>
              </a:ext>
            </a:extLst>
          </p:cNvPr>
          <p:cNvPicPr>
            <a:picLocks noChangeAspect="1"/>
          </p:cNvPicPr>
          <p:nvPr/>
        </p:nvPicPr>
        <p:blipFill>
          <a:blip r:embed="rId3"/>
          <a:stretch>
            <a:fillRect/>
          </a:stretch>
        </p:blipFill>
        <p:spPr>
          <a:xfrm>
            <a:off x="9361744" y="324230"/>
            <a:ext cx="2428875" cy="4076700"/>
          </a:xfrm>
          <a:prstGeom prst="rect">
            <a:avLst/>
          </a:prstGeom>
        </p:spPr>
      </p:pic>
    </p:spTree>
    <p:extLst>
      <p:ext uri="{BB962C8B-B14F-4D97-AF65-F5344CB8AC3E}">
        <p14:creationId xmlns:p14="http://schemas.microsoft.com/office/powerpoint/2010/main" val="241866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6690C-F238-44FA-86D1-B5132C5C080F}"/>
              </a:ext>
            </a:extLst>
          </p:cNvPr>
          <p:cNvSpPr>
            <a:spLocks noGrp="1"/>
          </p:cNvSpPr>
          <p:nvPr>
            <p:ph type="title"/>
          </p:nvPr>
        </p:nvSpPr>
        <p:spPr/>
        <p:txBody>
          <a:bodyPr/>
          <a:lstStyle/>
          <a:p>
            <a:r>
              <a:rPr lang="en-US" dirty="0"/>
              <a:t>The Infinite Game </a:t>
            </a:r>
          </a:p>
        </p:txBody>
      </p:sp>
      <p:sp>
        <p:nvSpPr>
          <p:cNvPr id="3" name="Text Placeholder 2">
            <a:extLst>
              <a:ext uri="{FF2B5EF4-FFF2-40B4-BE49-F238E27FC236}">
                <a16:creationId xmlns:a16="http://schemas.microsoft.com/office/drawing/2014/main" id="{DF122228-A647-4D3B-B79B-7FD354FA8883}"/>
              </a:ext>
            </a:extLst>
          </p:cNvPr>
          <p:cNvSpPr>
            <a:spLocks noGrp="1"/>
          </p:cNvSpPr>
          <p:nvPr>
            <p:ph type="body" idx="1"/>
          </p:nvPr>
        </p:nvSpPr>
        <p:spPr>
          <a:xfrm>
            <a:off x="944077" y="1840493"/>
            <a:ext cx="8433603" cy="4555093"/>
          </a:xfrm>
        </p:spPr>
        <p:txBody>
          <a:bodyPr/>
          <a:lstStyle/>
          <a:p>
            <a:pPr marL="0" indent="0">
              <a:buNone/>
            </a:pPr>
            <a:r>
              <a:rPr lang="en-US" dirty="0"/>
              <a:t>Principles of the Infinite Game:</a:t>
            </a:r>
          </a:p>
          <a:p>
            <a:pPr marL="0" indent="0">
              <a:buNone/>
            </a:pPr>
            <a:endParaRPr lang="en-US" sz="1200" dirty="0"/>
          </a:p>
          <a:p>
            <a:pPr marL="562996" lvl="1" indent="-285750">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A clear, long term, </a:t>
            </a:r>
            <a:r>
              <a:rPr lang="en-US" u="sng" dirty="0">
                <a:latin typeface="Arial" panose="020B0604020202020204" pitchFamily="34" charset="0"/>
                <a:cs typeface="Arial" panose="020B0604020202020204" pitchFamily="34" charset="0"/>
              </a:rPr>
              <a:t>worthy purpose</a:t>
            </a:r>
            <a:r>
              <a:rPr lang="en-US" dirty="0">
                <a:latin typeface="Arial" panose="020B0604020202020204" pitchFamily="34" charset="0"/>
                <a:cs typeface="Arial" panose="020B0604020202020204" pitchFamily="34" charset="0"/>
              </a:rPr>
              <a:t>, well communicated, “The flag on the mountain” </a:t>
            </a:r>
          </a:p>
          <a:p>
            <a:pPr marL="562996" lvl="1" indent="-285750">
              <a:spcAft>
                <a:spcPts val="1200"/>
              </a:spcAft>
              <a:buFont typeface="Arial" panose="020B0604020202020204" pitchFamily="34" charset="0"/>
              <a:buChar char="•"/>
            </a:pPr>
            <a:r>
              <a:rPr lang="en-US" u="sng" dirty="0"/>
              <a:t>Flexibility</a:t>
            </a:r>
            <a:r>
              <a:rPr lang="en-US" dirty="0"/>
              <a:t> – </a:t>
            </a:r>
            <a:r>
              <a:rPr lang="en-US" u="sng" dirty="0"/>
              <a:t>Independence</a:t>
            </a:r>
            <a:r>
              <a:rPr lang="en-US" dirty="0"/>
              <a:t>,  Courage to make decisions, evolve and change on the road to the worthy purpose </a:t>
            </a:r>
          </a:p>
          <a:p>
            <a:pPr marL="562996" lvl="1" indent="-285750">
              <a:spcAft>
                <a:spcPts val="1200"/>
              </a:spcAft>
              <a:buFont typeface="Arial" panose="020B0604020202020204" pitchFamily="34" charset="0"/>
              <a:buChar char="•"/>
            </a:pPr>
            <a:r>
              <a:rPr lang="en-US" dirty="0"/>
              <a:t>A </a:t>
            </a:r>
            <a:r>
              <a:rPr lang="en-US" u="sng" dirty="0"/>
              <a:t>trusting team </a:t>
            </a:r>
            <a:r>
              <a:rPr lang="en-US" dirty="0"/>
              <a:t>– a group of people who work together and support each other. Respect, openness, transparency, listening</a:t>
            </a:r>
          </a:p>
          <a:p>
            <a:pPr marL="562996" lvl="1" indent="-285750">
              <a:spcAft>
                <a:spcPts val="1200"/>
              </a:spcAft>
              <a:buFont typeface="Arial" panose="020B0604020202020204" pitchFamily="34" charset="0"/>
              <a:buChar char="•"/>
            </a:pPr>
            <a:r>
              <a:rPr lang="en-US" u="sng" dirty="0"/>
              <a:t>The journey </a:t>
            </a:r>
            <a:r>
              <a:rPr lang="en-US" dirty="0"/>
              <a:t>is the game – not a one-time winning </a:t>
            </a:r>
          </a:p>
          <a:p>
            <a:pPr marL="562996" lvl="1"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A70C22A1-53B8-4644-BF35-D2CC099920B3}"/>
              </a:ext>
            </a:extLst>
          </p:cNvPr>
          <p:cNvSpPr>
            <a:spLocks noGrp="1"/>
          </p:cNvSpPr>
          <p:nvPr>
            <p:ph type="ftr" sz="quarter" idx="11"/>
          </p:nvPr>
        </p:nvSpPr>
        <p:spPr/>
        <p:txBody>
          <a:body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Tree>
    <p:extLst>
      <p:ext uri="{BB962C8B-B14F-4D97-AF65-F5344CB8AC3E}">
        <p14:creationId xmlns:p14="http://schemas.microsoft.com/office/powerpoint/2010/main" val="47510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45159" y="888061"/>
            <a:ext cx="10095070" cy="581262"/>
          </a:xfrm>
          <a:prstGeom prst="rect">
            <a:avLst/>
          </a:prstGeom>
        </p:spPr>
        <p:txBody>
          <a:bodyPr vert="horz" wrap="square" lIns="0" tIns="7316" rIns="0" bIns="0" rtlCol="0">
            <a:spAutoFit/>
          </a:bodyPr>
          <a:lstStyle/>
          <a:p>
            <a:pPr marL="7701" marR="3081">
              <a:lnSpc>
                <a:spcPct val="100499"/>
              </a:lnSpc>
              <a:spcBef>
                <a:spcPts val="58"/>
              </a:spcBef>
            </a:pPr>
            <a:r>
              <a:rPr lang="en-US" spc="-15" dirty="0"/>
              <a:t>W</a:t>
            </a:r>
            <a:r>
              <a:rPr spc="-15" dirty="0"/>
              <a:t>hy </a:t>
            </a:r>
            <a:r>
              <a:rPr lang="en-US" dirty="0"/>
              <a:t>Did So F</a:t>
            </a:r>
            <a:r>
              <a:rPr dirty="0"/>
              <a:t>ew</a:t>
            </a:r>
            <a:r>
              <a:rPr spc="-73" dirty="0"/>
              <a:t> </a:t>
            </a:r>
            <a:r>
              <a:rPr lang="en-US" spc="-73" dirty="0"/>
              <a:t>Companies Go</a:t>
            </a:r>
            <a:r>
              <a:rPr spc="-73" dirty="0"/>
              <a:t> </a:t>
            </a:r>
            <a:r>
              <a:rPr lang="en-US" spc="-6" dirty="0"/>
              <a:t>P</a:t>
            </a:r>
            <a:r>
              <a:rPr spc="-6" dirty="0"/>
              <a:t>ublic</a:t>
            </a:r>
            <a:r>
              <a:rPr lang="en-US" spc="-6" dirty="0"/>
              <a:t>? </a:t>
            </a:r>
            <a:endParaRPr spc="-6" dirty="0"/>
          </a:p>
        </p:txBody>
      </p:sp>
      <p:sp>
        <p:nvSpPr>
          <p:cNvPr id="4" name="object 4"/>
          <p:cNvSpPr txBox="1"/>
          <p:nvPr/>
        </p:nvSpPr>
        <p:spPr>
          <a:xfrm>
            <a:off x="945159" y="2021751"/>
            <a:ext cx="8828761" cy="3051191"/>
          </a:xfrm>
          <a:prstGeom prst="rect">
            <a:avLst/>
          </a:prstGeom>
        </p:spPr>
        <p:txBody>
          <a:bodyPr vert="horz" wrap="square" lIns="0" tIns="9242" rIns="0" bIns="0" rtlCol="0">
            <a:spAutoFit/>
          </a:bodyPr>
          <a:lstStyle/>
          <a:p>
            <a:pPr marL="7316">
              <a:spcBef>
                <a:spcPts val="73"/>
              </a:spcBef>
              <a:tabLst>
                <a:tab pos="236429" algn="l"/>
              </a:tabLst>
            </a:pPr>
            <a:r>
              <a:rPr lang="en-US" sz="2800" dirty="0">
                <a:solidFill>
                  <a:srgbClr val="000032"/>
                </a:solidFill>
                <a:latin typeface="Arial" panose="020B0604020202020204" pitchFamily="34" charset="0"/>
                <a:ea typeface="+mj-ea"/>
                <a:cs typeface="Arial" panose="020B0604020202020204" pitchFamily="34" charset="0"/>
              </a:rPr>
              <a:t>For</a:t>
            </a:r>
            <a:r>
              <a:rPr lang="en-US" sz="2800" dirty="0">
                <a:solidFill>
                  <a:srgbClr val="000032"/>
                </a:solidFill>
                <a:latin typeface="Arial" panose="020B0604020202020204" pitchFamily="34" charset="0"/>
                <a:cs typeface="Arial" panose="020B0604020202020204" pitchFamily="34" charset="0"/>
              </a:rPr>
              <a:t> </a:t>
            </a:r>
            <a:r>
              <a:rPr lang="en-US" sz="2800" dirty="0">
                <a:solidFill>
                  <a:srgbClr val="000032"/>
                </a:solidFill>
                <a:latin typeface="Arial" panose="020B0604020202020204" pitchFamily="34" charset="0"/>
                <a:ea typeface="+mj-ea"/>
                <a:cs typeface="Arial" panose="020B0604020202020204" pitchFamily="34" charset="0"/>
              </a:rPr>
              <a:t>a company to go public it needs to have:</a:t>
            </a:r>
          </a:p>
          <a:p>
            <a:pPr marL="7316">
              <a:spcBef>
                <a:spcPts val="73"/>
              </a:spcBef>
              <a:tabLst>
                <a:tab pos="236429" algn="l"/>
              </a:tabLst>
            </a:pPr>
            <a:endParaRPr lang="en-US" sz="2800" dirty="0">
              <a:solidFill>
                <a:srgbClr val="000032"/>
              </a:solidFill>
              <a:latin typeface="Arial" panose="020B0604020202020204" pitchFamily="34" charset="0"/>
              <a:cs typeface="Arial" panose="020B0604020202020204" pitchFamily="34" charset="0"/>
            </a:endParaRPr>
          </a:p>
          <a:p>
            <a:pPr marL="353874" indent="-346558">
              <a:spcBef>
                <a:spcPts val="73"/>
              </a:spcBef>
              <a:buFont typeface="Arial" panose="020B0604020202020204" pitchFamily="34" charset="0"/>
              <a:buChar char="•"/>
              <a:tabLst>
                <a:tab pos="236429" algn="l"/>
              </a:tabLst>
            </a:pPr>
            <a:r>
              <a:rPr sz="2800" dirty="0">
                <a:solidFill>
                  <a:srgbClr val="000032"/>
                </a:solidFill>
                <a:latin typeface="Arial" panose="020B0604020202020204" pitchFamily="34" charset="0"/>
                <a:cs typeface="Arial" panose="020B0604020202020204" pitchFamily="34" charset="0"/>
              </a:rPr>
              <a:t>Revenues</a:t>
            </a:r>
            <a:r>
              <a:rPr sz="2800" spc="-15" dirty="0">
                <a:solidFill>
                  <a:srgbClr val="000032"/>
                </a:solidFill>
                <a:latin typeface="Arial" panose="020B0604020202020204" pitchFamily="34" charset="0"/>
                <a:cs typeface="Arial" panose="020B0604020202020204" pitchFamily="34" charset="0"/>
              </a:rPr>
              <a:t> </a:t>
            </a:r>
            <a:r>
              <a:rPr sz="2800" dirty="0">
                <a:solidFill>
                  <a:srgbClr val="000032"/>
                </a:solidFill>
                <a:latin typeface="Arial" panose="020B0604020202020204" pitchFamily="34" charset="0"/>
                <a:cs typeface="Arial" panose="020B0604020202020204" pitchFamily="34" charset="0"/>
              </a:rPr>
              <a:t>of</a:t>
            </a:r>
            <a:r>
              <a:rPr sz="2800" spc="-12" dirty="0">
                <a:solidFill>
                  <a:srgbClr val="000032"/>
                </a:solidFill>
                <a:latin typeface="Arial" panose="020B0604020202020204" pitchFamily="34" charset="0"/>
                <a:cs typeface="Arial" panose="020B0604020202020204" pitchFamily="34" charset="0"/>
              </a:rPr>
              <a:t> </a:t>
            </a:r>
            <a:r>
              <a:rPr sz="2800" dirty="0">
                <a:solidFill>
                  <a:srgbClr val="000032"/>
                </a:solidFill>
                <a:latin typeface="Arial" panose="020B0604020202020204" pitchFamily="34" charset="0"/>
                <a:cs typeface="Arial" panose="020B0604020202020204" pitchFamily="34" charset="0"/>
              </a:rPr>
              <a:t>$100m</a:t>
            </a:r>
            <a:r>
              <a:rPr sz="2800" spc="-12" dirty="0">
                <a:solidFill>
                  <a:srgbClr val="000032"/>
                </a:solidFill>
                <a:latin typeface="Arial" panose="020B0604020202020204" pitchFamily="34" charset="0"/>
                <a:cs typeface="Arial" panose="020B0604020202020204" pitchFamily="34" charset="0"/>
              </a:rPr>
              <a:t> </a:t>
            </a:r>
            <a:r>
              <a:rPr sz="2800" dirty="0">
                <a:solidFill>
                  <a:srgbClr val="000032"/>
                </a:solidFill>
                <a:latin typeface="Arial" panose="020B0604020202020204" pitchFamily="34" charset="0"/>
                <a:cs typeface="Arial" panose="020B0604020202020204" pitchFamily="34" charset="0"/>
              </a:rPr>
              <a:t>and</a:t>
            </a:r>
            <a:r>
              <a:rPr sz="2800" spc="-9" dirty="0">
                <a:solidFill>
                  <a:srgbClr val="000032"/>
                </a:solidFill>
                <a:latin typeface="Arial" panose="020B0604020202020204" pitchFamily="34" charset="0"/>
                <a:cs typeface="Arial" panose="020B0604020202020204" pitchFamily="34" charset="0"/>
              </a:rPr>
              <a:t> </a:t>
            </a:r>
            <a:r>
              <a:rPr sz="2800" spc="-15" dirty="0">
                <a:solidFill>
                  <a:srgbClr val="000032"/>
                </a:solidFill>
                <a:latin typeface="Arial" panose="020B0604020202020204" pitchFamily="34" charset="0"/>
                <a:cs typeface="Arial" panose="020B0604020202020204" pitchFamily="34" charset="0"/>
              </a:rPr>
              <a:t>up.</a:t>
            </a:r>
            <a:endParaRPr sz="2800" dirty="0">
              <a:solidFill>
                <a:srgbClr val="000032"/>
              </a:solidFill>
              <a:latin typeface="Arial" panose="020B0604020202020204" pitchFamily="34" charset="0"/>
              <a:cs typeface="Arial" panose="020B0604020202020204" pitchFamily="34" charset="0"/>
            </a:endParaRPr>
          </a:p>
          <a:p>
            <a:pPr marL="415869" indent="-415869">
              <a:spcBef>
                <a:spcPts val="27"/>
              </a:spcBef>
              <a:buClr>
                <a:srgbClr val="000032"/>
              </a:buClr>
              <a:buFont typeface="Arial" panose="020B0604020202020204" pitchFamily="34" charset="0"/>
              <a:buChar char="•"/>
            </a:pPr>
            <a:endParaRPr sz="2800" dirty="0">
              <a:solidFill>
                <a:srgbClr val="000032"/>
              </a:solidFill>
              <a:latin typeface="Arial" panose="020B0604020202020204" pitchFamily="34" charset="0"/>
              <a:cs typeface="Arial" panose="020B0604020202020204" pitchFamily="34" charset="0"/>
            </a:endParaRPr>
          </a:p>
          <a:p>
            <a:pPr marL="353874" indent="-346558">
              <a:buFont typeface="Arial" panose="020B0604020202020204" pitchFamily="34" charset="0"/>
              <a:buChar char="•"/>
              <a:tabLst>
                <a:tab pos="236429" algn="l"/>
              </a:tabLst>
            </a:pPr>
            <a:r>
              <a:rPr lang="en-US" sz="2800" dirty="0">
                <a:solidFill>
                  <a:srgbClr val="000032"/>
                </a:solidFill>
                <a:latin typeface="Arial" panose="020B0604020202020204" pitchFamily="34" charset="0"/>
                <a:cs typeface="Arial" panose="020B0604020202020204" pitchFamily="34" charset="0"/>
              </a:rPr>
              <a:t>Year</a:t>
            </a:r>
            <a:r>
              <a:rPr lang="en-US" sz="2800" spc="-18" dirty="0">
                <a:solidFill>
                  <a:srgbClr val="000032"/>
                </a:solidFill>
                <a:latin typeface="Arial" panose="020B0604020202020204" pitchFamily="34" charset="0"/>
                <a:cs typeface="Arial" panose="020B0604020202020204" pitchFamily="34" charset="0"/>
              </a:rPr>
              <a:t> </a:t>
            </a:r>
            <a:r>
              <a:rPr lang="en-US" sz="2800" dirty="0">
                <a:solidFill>
                  <a:srgbClr val="000032"/>
                </a:solidFill>
                <a:latin typeface="Arial" panose="020B0604020202020204" pitchFamily="34" charset="0"/>
                <a:cs typeface="Arial" panose="020B0604020202020204" pitchFamily="34" charset="0"/>
              </a:rPr>
              <a:t>over</a:t>
            </a:r>
            <a:r>
              <a:rPr lang="en-US" sz="2800" spc="-18" dirty="0">
                <a:solidFill>
                  <a:srgbClr val="000032"/>
                </a:solidFill>
                <a:latin typeface="Arial" panose="020B0604020202020204" pitchFamily="34" charset="0"/>
                <a:cs typeface="Arial" panose="020B0604020202020204" pitchFamily="34" charset="0"/>
              </a:rPr>
              <a:t> </a:t>
            </a:r>
            <a:r>
              <a:rPr lang="en-US" sz="2800" spc="-6" dirty="0">
                <a:solidFill>
                  <a:srgbClr val="000032"/>
                </a:solidFill>
                <a:latin typeface="Arial" panose="020B0604020202020204" pitchFamily="34" charset="0"/>
                <a:cs typeface="Arial" panose="020B0604020202020204" pitchFamily="34" charset="0"/>
              </a:rPr>
              <a:t>year </a:t>
            </a:r>
            <a:r>
              <a:rPr lang="en-US" sz="2800" dirty="0">
                <a:solidFill>
                  <a:srgbClr val="000032"/>
                </a:solidFill>
                <a:latin typeface="Arial" panose="020B0604020202020204" pitchFamily="34" charset="0"/>
                <a:cs typeface="Arial" panose="020B0604020202020204" pitchFamily="34" charset="0"/>
              </a:rPr>
              <a:t>g</a:t>
            </a:r>
            <a:r>
              <a:rPr sz="2800" dirty="0">
                <a:solidFill>
                  <a:srgbClr val="000032"/>
                </a:solidFill>
                <a:latin typeface="Arial" panose="020B0604020202020204" pitchFamily="34" charset="0"/>
                <a:cs typeface="Arial" panose="020B0604020202020204" pitchFamily="34" charset="0"/>
              </a:rPr>
              <a:t>rowth</a:t>
            </a:r>
            <a:r>
              <a:rPr sz="2800" spc="-27" dirty="0">
                <a:solidFill>
                  <a:srgbClr val="000032"/>
                </a:solidFill>
                <a:latin typeface="Arial" panose="020B0604020202020204" pitchFamily="34" charset="0"/>
                <a:cs typeface="Arial" panose="020B0604020202020204" pitchFamily="34" charset="0"/>
              </a:rPr>
              <a:t> </a:t>
            </a:r>
            <a:r>
              <a:rPr sz="2800" dirty="0">
                <a:solidFill>
                  <a:srgbClr val="000032"/>
                </a:solidFill>
                <a:latin typeface="Arial" panose="020B0604020202020204" pitchFamily="34" charset="0"/>
                <a:cs typeface="Arial" panose="020B0604020202020204" pitchFamily="34" charset="0"/>
              </a:rPr>
              <a:t>rate</a:t>
            </a:r>
            <a:r>
              <a:rPr sz="2800" spc="-18" dirty="0">
                <a:solidFill>
                  <a:srgbClr val="000032"/>
                </a:solidFill>
                <a:latin typeface="Arial" panose="020B0604020202020204" pitchFamily="34" charset="0"/>
                <a:cs typeface="Arial" panose="020B0604020202020204" pitchFamily="34" charset="0"/>
              </a:rPr>
              <a:t> </a:t>
            </a:r>
            <a:r>
              <a:rPr sz="2800" dirty="0">
                <a:solidFill>
                  <a:srgbClr val="000032"/>
                </a:solidFill>
                <a:latin typeface="Arial" panose="020B0604020202020204" pitchFamily="34" charset="0"/>
                <a:cs typeface="Arial" panose="020B0604020202020204" pitchFamily="34" charset="0"/>
              </a:rPr>
              <a:t>of</a:t>
            </a:r>
            <a:r>
              <a:rPr sz="2800" spc="-18" dirty="0">
                <a:solidFill>
                  <a:srgbClr val="000032"/>
                </a:solidFill>
                <a:latin typeface="Arial" panose="020B0604020202020204" pitchFamily="34" charset="0"/>
                <a:cs typeface="Arial" panose="020B0604020202020204" pitchFamily="34" charset="0"/>
              </a:rPr>
              <a:t> </a:t>
            </a:r>
            <a:r>
              <a:rPr sz="2800" dirty="0">
                <a:solidFill>
                  <a:srgbClr val="000032"/>
                </a:solidFill>
                <a:latin typeface="Arial" panose="020B0604020202020204" pitchFamily="34" charset="0"/>
                <a:cs typeface="Arial" panose="020B0604020202020204" pitchFamily="34" charset="0"/>
              </a:rPr>
              <a:t>20%</a:t>
            </a:r>
            <a:r>
              <a:rPr sz="2800" spc="-18" dirty="0">
                <a:solidFill>
                  <a:srgbClr val="000032"/>
                </a:solidFill>
                <a:latin typeface="Arial" panose="020B0604020202020204" pitchFamily="34" charset="0"/>
                <a:cs typeface="Arial" panose="020B0604020202020204" pitchFamily="34" charset="0"/>
              </a:rPr>
              <a:t> </a:t>
            </a:r>
            <a:r>
              <a:rPr sz="2800" dirty="0">
                <a:solidFill>
                  <a:srgbClr val="000032"/>
                </a:solidFill>
                <a:latin typeface="Arial" panose="020B0604020202020204" pitchFamily="34" charset="0"/>
                <a:cs typeface="Arial" panose="020B0604020202020204" pitchFamily="34" charset="0"/>
              </a:rPr>
              <a:t>or</a:t>
            </a:r>
            <a:r>
              <a:rPr sz="2800" spc="-18" dirty="0">
                <a:solidFill>
                  <a:srgbClr val="000032"/>
                </a:solidFill>
                <a:latin typeface="Arial" panose="020B0604020202020204" pitchFamily="34" charset="0"/>
                <a:cs typeface="Arial" panose="020B0604020202020204" pitchFamily="34" charset="0"/>
              </a:rPr>
              <a:t> </a:t>
            </a:r>
            <a:r>
              <a:rPr sz="2800" dirty="0">
                <a:solidFill>
                  <a:srgbClr val="000032"/>
                </a:solidFill>
                <a:latin typeface="Arial" panose="020B0604020202020204" pitchFamily="34" charset="0"/>
                <a:cs typeface="Arial" panose="020B0604020202020204" pitchFamily="34" charset="0"/>
              </a:rPr>
              <a:t>more</a:t>
            </a:r>
            <a:r>
              <a:rPr sz="2800" spc="-6" dirty="0">
                <a:solidFill>
                  <a:srgbClr val="000032"/>
                </a:solidFill>
                <a:latin typeface="Arial" panose="020B0604020202020204" pitchFamily="34" charset="0"/>
                <a:cs typeface="Arial" panose="020B0604020202020204" pitchFamily="34" charset="0"/>
              </a:rPr>
              <a:t>.</a:t>
            </a:r>
            <a:endParaRPr sz="2800" dirty="0">
              <a:solidFill>
                <a:srgbClr val="000032"/>
              </a:solidFill>
              <a:latin typeface="Arial" panose="020B0604020202020204" pitchFamily="34" charset="0"/>
              <a:cs typeface="Arial" panose="020B0604020202020204" pitchFamily="34" charset="0"/>
            </a:endParaRPr>
          </a:p>
          <a:p>
            <a:pPr marL="415869" indent="-415869">
              <a:spcBef>
                <a:spcPts val="27"/>
              </a:spcBef>
              <a:buClr>
                <a:srgbClr val="000032"/>
              </a:buClr>
              <a:buFont typeface="Arial" panose="020B0604020202020204" pitchFamily="34" charset="0"/>
              <a:buChar char="•"/>
            </a:pPr>
            <a:endParaRPr sz="2800" dirty="0">
              <a:solidFill>
                <a:srgbClr val="000032"/>
              </a:solidFill>
              <a:latin typeface="Arial" panose="020B0604020202020204" pitchFamily="34" charset="0"/>
              <a:cs typeface="Arial" panose="020B0604020202020204" pitchFamily="34" charset="0"/>
            </a:endParaRPr>
          </a:p>
          <a:p>
            <a:pPr marL="353874" indent="-346558">
              <a:spcBef>
                <a:spcPts val="3"/>
              </a:spcBef>
              <a:buFont typeface="Arial" panose="020B0604020202020204" pitchFamily="34" charset="0"/>
              <a:buChar char="•"/>
              <a:tabLst>
                <a:tab pos="236429" algn="l"/>
              </a:tabLst>
            </a:pPr>
            <a:r>
              <a:rPr sz="2800" dirty="0">
                <a:solidFill>
                  <a:srgbClr val="000032"/>
                </a:solidFill>
                <a:latin typeface="Arial" panose="020B0604020202020204" pitchFamily="34" charset="0"/>
                <a:cs typeface="Arial" panose="020B0604020202020204" pitchFamily="34" charset="0"/>
              </a:rPr>
              <a:t>Preferably</a:t>
            </a:r>
            <a:r>
              <a:rPr sz="2800" spc="-73" dirty="0">
                <a:solidFill>
                  <a:srgbClr val="000032"/>
                </a:solidFill>
                <a:latin typeface="Arial" panose="020B0604020202020204" pitchFamily="34" charset="0"/>
                <a:cs typeface="Arial" panose="020B0604020202020204" pitchFamily="34" charset="0"/>
              </a:rPr>
              <a:t> </a:t>
            </a:r>
            <a:r>
              <a:rPr sz="2800" spc="-6" dirty="0">
                <a:solidFill>
                  <a:srgbClr val="000032"/>
                </a:solidFill>
                <a:latin typeface="Arial" panose="020B0604020202020204" pitchFamily="34" charset="0"/>
                <a:cs typeface="Arial" panose="020B0604020202020204" pitchFamily="34" charset="0"/>
              </a:rPr>
              <a:t>profitable.</a:t>
            </a:r>
            <a:endParaRPr sz="2800" dirty="0">
              <a:solidFill>
                <a:srgbClr val="000032"/>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AA6D91ED-8B7A-1DFA-CD5F-16353F0B32C9}"/>
              </a:ext>
            </a:extLst>
          </p:cNvPr>
          <p:cNvSpPr>
            <a:spLocks noGrp="1"/>
          </p:cNvSpPr>
          <p:nvPr>
            <p:ph type="ftr" sz="quarter" idx="11"/>
          </p:nvPr>
        </p:nvSpPr>
        <p:spPr/>
        <p:txBody>
          <a:body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0-#ppt_w/2"/>
                                          </p:val>
                                        </p:tav>
                                        <p:tav tm="100000">
                                          <p:val>
                                            <p:strVal val="#ppt_x"/>
                                          </p:val>
                                        </p:tav>
                                      </p:tavLst>
                                    </p:anim>
                                    <p:anim calcmode="lin" valueType="num">
                                      <p:cBhvr additive="base">
                                        <p:cTn id="8" dur="2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E4703-D02E-4D07-B9C7-F0E1F2F91152}"/>
              </a:ext>
            </a:extLst>
          </p:cNvPr>
          <p:cNvSpPr>
            <a:spLocks noGrp="1"/>
          </p:cNvSpPr>
          <p:nvPr>
            <p:ph type="title"/>
          </p:nvPr>
        </p:nvSpPr>
        <p:spPr>
          <a:xfrm>
            <a:off x="945159" y="888061"/>
            <a:ext cx="10279901" cy="587223"/>
          </a:xfrm>
        </p:spPr>
        <p:txBody>
          <a:bodyPr/>
          <a:lstStyle/>
          <a:p>
            <a:r>
              <a:rPr lang="en-US" dirty="0"/>
              <a:t>What’s Needed to Get to $100m in Sales? </a:t>
            </a:r>
          </a:p>
        </p:txBody>
      </p:sp>
      <p:sp>
        <p:nvSpPr>
          <p:cNvPr id="3" name="Text Placeholder 2">
            <a:extLst>
              <a:ext uri="{FF2B5EF4-FFF2-40B4-BE49-F238E27FC236}">
                <a16:creationId xmlns:a16="http://schemas.microsoft.com/office/drawing/2014/main" id="{749D9324-FB32-4D50-9D44-64F1BB0E78CD}"/>
              </a:ext>
            </a:extLst>
          </p:cNvPr>
          <p:cNvSpPr>
            <a:spLocks noGrp="1"/>
          </p:cNvSpPr>
          <p:nvPr>
            <p:ph type="body" idx="1"/>
          </p:nvPr>
        </p:nvSpPr>
        <p:spPr>
          <a:xfrm>
            <a:off x="944438" y="1840493"/>
            <a:ext cx="10835115" cy="3900748"/>
          </a:xfrm>
        </p:spPr>
        <p:txBody>
          <a:bodyPr/>
          <a:lstStyle/>
          <a:p>
            <a:pPr marL="0" indent="0">
              <a:buNone/>
            </a:pPr>
            <a:r>
              <a:rPr lang="en-US" sz="2911" b="1" dirty="0"/>
              <a:t>Let’s build a model - Assumptions:</a:t>
            </a:r>
          </a:p>
          <a:p>
            <a:endParaRPr lang="en-US" sz="1092" dirty="0"/>
          </a:p>
          <a:p>
            <a:pPr marL="415869" indent="-415869"/>
            <a:r>
              <a:rPr lang="en-US" sz="2911" dirty="0"/>
              <a:t>SaaS product, $10,000 per year license </a:t>
            </a:r>
            <a:br>
              <a:rPr lang="en-US" sz="2911" dirty="0"/>
            </a:br>
            <a:endParaRPr lang="en-US" sz="970" dirty="0"/>
          </a:p>
          <a:p>
            <a:pPr marL="415869" indent="-415869"/>
            <a:r>
              <a:rPr lang="en-US" sz="2911" dirty="0"/>
              <a:t>Years 1 &amp; 2 product development – No sales</a:t>
            </a:r>
            <a:br>
              <a:rPr lang="en-US" sz="2911" dirty="0"/>
            </a:br>
            <a:endParaRPr lang="en-US" sz="970" dirty="0"/>
          </a:p>
          <a:p>
            <a:pPr marL="415869" indent="-415869"/>
            <a:r>
              <a:rPr lang="en-US" sz="2911" dirty="0"/>
              <a:t>Year 3, first 100 customers </a:t>
            </a:r>
            <a:br>
              <a:rPr lang="en-US" sz="2911" dirty="0"/>
            </a:br>
            <a:endParaRPr lang="en-US" sz="970" dirty="0"/>
          </a:p>
          <a:p>
            <a:pPr marL="415869" indent="-415869"/>
            <a:r>
              <a:rPr lang="en-US" sz="2911" dirty="0"/>
              <a:t>Year over year growth rate of 40% in number</a:t>
            </a:r>
            <a:br>
              <a:rPr lang="en-US" sz="2911" dirty="0"/>
            </a:br>
            <a:r>
              <a:rPr lang="en-US" sz="2911" dirty="0"/>
              <a:t>of new customers</a:t>
            </a:r>
          </a:p>
          <a:p>
            <a:pPr marL="173279" indent="-173279"/>
            <a:endParaRPr lang="en-US" sz="970" dirty="0"/>
          </a:p>
          <a:p>
            <a:pPr marL="415869" indent="-415869"/>
            <a:r>
              <a:rPr lang="en-US" sz="2911" dirty="0"/>
              <a:t>Perfect renewal rate of 100%</a:t>
            </a:r>
          </a:p>
        </p:txBody>
      </p:sp>
      <p:sp>
        <p:nvSpPr>
          <p:cNvPr id="4" name="Footer Placeholder 3">
            <a:extLst>
              <a:ext uri="{FF2B5EF4-FFF2-40B4-BE49-F238E27FC236}">
                <a16:creationId xmlns:a16="http://schemas.microsoft.com/office/drawing/2014/main" id="{3C513EC5-2965-3B64-1A6B-6DEF00093544}"/>
              </a:ext>
            </a:extLst>
          </p:cNvPr>
          <p:cNvSpPr>
            <a:spLocks noGrp="1"/>
          </p:cNvSpPr>
          <p:nvPr>
            <p:ph type="ftr" sz="quarter" idx="11"/>
          </p:nvPr>
        </p:nvSpPr>
        <p:spPr/>
        <p:txBody>
          <a:body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Tree>
    <p:extLst>
      <p:ext uri="{BB962C8B-B14F-4D97-AF65-F5344CB8AC3E}">
        <p14:creationId xmlns:p14="http://schemas.microsoft.com/office/powerpoint/2010/main" val="343543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0-#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3">
            <a:extLst>
              <a:ext uri="{FF2B5EF4-FFF2-40B4-BE49-F238E27FC236}">
                <a16:creationId xmlns:a16="http://schemas.microsoft.com/office/drawing/2014/main" id="{D524018D-5581-4CC4-95FA-53BB110A0CB1}"/>
              </a:ext>
            </a:extLst>
          </p:cNvPr>
          <p:cNvSpPr txBox="1">
            <a:spLocks/>
          </p:cNvSpPr>
          <p:nvPr/>
        </p:nvSpPr>
        <p:spPr>
          <a:xfrm>
            <a:off x="945160" y="888061"/>
            <a:ext cx="9476054" cy="583985"/>
          </a:xfrm>
          <a:prstGeom prst="rect">
            <a:avLst/>
          </a:prstGeom>
        </p:spPr>
        <p:txBody>
          <a:bodyPr vert="horz" wrap="square" lIns="0" tIns="10012" rIns="0" bIns="0" rtlCol="0">
            <a:spAutoFit/>
          </a:bodyPr>
          <a:lstStyle>
            <a:lvl1pPr>
              <a:defRPr sz="6150" b="1" i="0">
                <a:solidFill>
                  <a:srgbClr val="000032"/>
                </a:solidFill>
                <a:latin typeface="Comfortaa"/>
                <a:ea typeface="+mj-ea"/>
                <a:cs typeface="Comfortaa"/>
              </a:defRPr>
            </a:lvl1pPr>
          </a:lstStyle>
          <a:p>
            <a:pPr marL="7701">
              <a:spcBef>
                <a:spcPts val="79"/>
              </a:spcBef>
            </a:pPr>
            <a:r>
              <a:rPr lang="en-US" sz="3729" dirty="0"/>
              <a:t>Customer Growth </a:t>
            </a:r>
            <a:endParaRPr lang="en-US" sz="3729" spc="-6" dirty="0"/>
          </a:p>
        </p:txBody>
      </p:sp>
      <p:graphicFrame>
        <p:nvGraphicFramePr>
          <p:cNvPr id="31" name="Chart 30">
            <a:extLst>
              <a:ext uri="{FF2B5EF4-FFF2-40B4-BE49-F238E27FC236}">
                <a16:creationId xmlns:a16="http://schemas.microsoft.com/office/drawing/2014/main" id="{59AA13C7-EC0C-4792-9601-6E6CEBA35F1B}"/>
              </a:ext>
            </a:extLst>
          </p:cNvPr>
          <p:cNvGraphicFramePr/>
          <p:nvPr>
            <p:extLst>
              <p:ext uri="{D42A27DB-BD31-4B8C-83A1-F6EECF244321}">
                <p14:modId xmlns:p14="http://schemas.microsoft.com/office/powerpoint/2010/main" val="165482272"/>
              </p:ext>
            </p:extLst>
          </p:nvPr>
        </p:nvGraphicFramePr>
        <p:xfrm>
          <a:off x="945159" y="1682023"/>
          <a:ext cx="10557147" cy="414978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D60B3396-58C6-4BDC-A5B7-D2A91B92D96A}"/>
              </a:ext>
            </a:extLst>
          </p:cNvPr>
          <p:cNvPicPr>
            <a:picLocks noChangeAspect="1"/>
          </p:cNvPicPr>
          <p:nvPr/>
        </p:nvPicPr>
        <p:blipFill>
          <a:blip r:embed="rId4"/>
          <a:stretch>
            <a:fillRect/>
          </a:stretch>
        </p:blipFill>
        <p:spPr>
          <a:xfrm>
            <a:off x="965791" y="1591344"/>
            <a:ext cx="5682197" cy="44363"/>
          </a:xfrm>
          <a:prstGeom prst="rect">
            <a:avLst/>
          </a:prstGeom>
        </p:spPr>
      </p:pic>
      <p:sp>
        <p:nvSpPr>
          <p:cNvPr id="2" name="Footer Placeholder 1">
            <a:extLst>
              <a:ext uri="{FF2B5EF4-FFF2-40B4-BE49-F238E27FC236}">
                <a16:creationId xmlns:a16="http://schemas.microsoft.com/office/drawing/2014/main" id="{91EEEE7C-2E09-45C9-A91B-71915741D42C}"/>
              </a:ext>
            </a:extLst>
          </p:cNvPr>
          <p:cNvSpPr>
            <a:spLocks noGrp="1"/>
          </p:cNvSpPr>
          <p:nvPr>
            <p:ph type="ftr" sz="quarter" idx="5"/>
          </p:nvPr>
        </p:nvSpPr>
        <p:spPr/>
        <p:txBody>
          <a:body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Tree>
    <p:extLst>
      <p:ext uri="{BB962C8B-B14F-4D97-AF65-F5344CB8AC3E}">
        <p14:creationId xmlns:p14="http://schemas.microsoft.com/office/powerpoint/2010/main" val="3791031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250" fill="hold"/>
                                        <p:tgtEl>
                                          <p:spTgt spid="21"/>
                                        </p:tgtEl>
                                        <p:attrNameLst>
                                          <p:attrName>ppt_x</p:attrName>
                                        </p:attrNameLst>
                                      </p:cBhvr>
                                      <p:tavLst>
                                        <p:tav tm="0">
                                          <p:val>
                                            <p:strVal val="0-#ppt_w/2"/>
                                          </p:val>
                                        </p:tav>
                                        <p:tav tm="100000">
                                          <p:val>
                                            <p:strVal val="#ppt_x"/>
                                          </p:val>
                                        </p:tav>
                                      </p:tavLst>
                                    </p:anim>
                                    <p:anim calcmode="lin" valueType="num">
                                      <p:cBhvr additive="base">
                                        <p:cTn id="8" dur="25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 fill="hold"/>
                                        <p:tgtEl>
                                          <p:spTgt spid="6"/>
                                        </p:tgtEl>
                                        <p:attrNameLst>
                                          <p:attrName>ppt_x</p:attrName>
                                        </p:attrNameLst>
                                      </p:cBhvr>
                                      <p:tavLst>
                                        <p:tav tm="0">
                                          <p:val>
                                            <p:strVal val="0-#ppt_w/2"/>
                                          </p:val>
                                        </p:tav>
                                        <p:tav tm="100000">
                                          <p:val>
                                            <p:strVal val="#ppt_x"/>
                                          </p:val>
                                        </p:tav>
                                      </p:tavLst>
                                    </p:anim>
                                    <p:anim calcmode="lin" valueType="num">
                                      <p:cBhvr additive="base">
                                        <p:cTn id="12" dur="1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250"/>
                            </p:stCondLst>
                            <p:childTnLst>
                              <p:par>
                                <p:cTn id="14" presetID="10" presetClass="entr" presetSubtype="0"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Graphic spid="31"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3">
            <a:extLst>
              <a:ext uri="{FF2B5EF4-FFF2-40B4-BE49-F238E27FC236}">
                <a16:creationId xmlns:a16="http://schemas.microsoft.com/office/drawing/2014/main" id="{D524018D-5581-4CC4-95FA-53BB110A0CB1}"/>
              </a:ext>
            </a:extLst>
          </p:cNvPr>
          <p:cNvSpPr txBox="1">
            <a:spLocks/>
          </p:cNvSpPr>
          <p:nvPr/>
        </p:nvSpPr>
        <p:spPr>
          <a:xfrm>
            <a:off x="945160" y="888061"/>
            <a:ext cx="9476054" cy="583985"/>
          </a:xfrm>
          <a:prstGeom prst="rect">
            <a:avLst/>
          </a:prstGeom>
        </p:spPr>
        <p:txBody>
          <a:bodyPr vert="horz" wrap="square" lIns="0" tIns="10012" rIns="0" bIns="0" rtlCol="0">
            <a:spAutoFit/>
          </a:bodyPr>
          <a:lstStyle>
            <a:lvl1pPr>
              <a:defRPr sz="6150" b="1" i="0">
                <a:solidFill>
                  <a:srgbClr val="000032"/>
                </a:solidFill>
                <a:latin typeface="Comfortaa"/>
                <a:ea typeface="+mj-ea"/>
                <a:cs typeface="Comfortaa"/>
              </a:defRPr>
            </a:lvl1pPr>
          </a:lstStyle>
          <a:p>
            <a:pPr marL="7701">
              <a:spcBef>
                <a:spcPts val="79"/>
              </a:spcBef>
            </a:pPr>
            <a:r>
              <a:rPr lang="en-US" sz="3729" dirty="0"/>
              <a:t>The </a:t>
            </a:r>
            <a:r>
              <a:rPr lang="he-IL" sz="3729" dirty="0" err="1"/>
              <a:t>P</a:t>
            </a:r>
            <a:r>
              <a:rPr lang="en-US" sz="3729" dirty="0" err="1"/>
              <a:t>ath</a:t>
            </a:r>
            <a:r>
              <a:rPr lang="en-US" sz="3729" dirty="0"/>
              <a:t> to $100m</a:t>
            </a:r>
            <a:endParaRPr lang="en-US" sz="3729" spc="-6" dirty="0"/>
          </a:p>
        </p:txBody>
      </p:sp>
      <p:graphicFrame>
        <p:nvGraphicFramePr>
          <p:cNvPr id="31" name="Chart 30">
            <a:extLst>
              <a:ext uri="{FF2B5EF4-FFF2-40B4-BE49-F238E27FC236}">
                <a16:creationId xmlns:a16="http://schemas.microsoft.com/office/drawing/2014/main" id="{59AA13C7-EC0C-4792-9601-6E6CEBA35F1B}"/>
              </a:ext>
            </a:extLst>
          </p:cNvPr>
          <p:cNvGraphicFramePr/>
          <p:nvPr>
            <p:extLst>
              <p:ext uri="{D42A27DB-BD31-4B8C-83A1-F6EECF244321}">
                <p14:modId xmlns:p14="http://schemas.microsoft.com/office/powerpoint/2010/main" val="1957807280"/>
              </p:ext>
            </p:extLst>
          </p:nvPr>
        </p:nvGraphicFramePr>
        <p:xfrm>
          <a:off x="945159" y="1682023"/>
          <a:ext cx="10557147" cy="4380819"/>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7625B2E2-D6E1-4BFB-AC19-1700CBB017BD}"/>
              </a:ext>
            </a:extLst>
          </p:cNvPr>
          <p:cNvPicPr>
            <a:picLocks noChangeAspect="1"/>
          </p:cNvPicPr>
          <p:nvPr/>
        </p:nvPicPr>
        <p:blipFill>
          <a:blip r:embed="rId4"/>
          <a:stretch>
            <a:fillRect/>
          </a:stretch>
        </p:blipFill>
        <p:spPr>
          <a:xfrm>
            <a:off x="965791" y="1591344"/>
            <a:ext cx="5682197" cy="44363"/>
          </a:xfrm>
          <a:prstGeom prst="rect">
            <a:avLst/>
          </a:prstGeom>
        </p:spPr>
      </p:pic>
      <p:sp>
        <p:nvSpPr>
          <p:cNvPr id="2" name="Footer Placeholder 1">
            <a:extLst>
              <a:ext uri="{FF2B5EF4-FFF2-40B4-BE49-F238E27FC236}">
                <a16:creationId xmlns:a16="http://schemas.microsoft.com/office/drawing/2014/main" id="{919967C0-9B2D-1382-0726-94BB86EFE2B6}"/>
              </a:ext>
            </a:extLst>
          </p:cNvPr>
          <p:cNvSpPr>
            <a:spLocks noGrp="1"/>
          </p:cNvSpPr>
          <p:nvPr>
            <p:ph type="ftr" sz="quarter" idx="5"/>
          </p:nvPr>
        </p:nvSpPr>
        <p:spPr/>
        <p:txBody>
          <a:body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250" fill="hold"/>
                                        <p:tgtEl>
                                          <p:spTgt spid="21"/>
                                        </p:tgtEl>
                                        <p:attrNameLst>
                                          <p:attrName>ppt_x</p:attrName>
                                        </p:attrNameLst>
                                      </p:cBhvr>
                                      <p:tavLst>
                                        <p:tav tm="0">
                                          <p:val>
                                            <p:strVal val="0-#ppt_w/2"/>
                                          </p:val>
                                        </p:tav>
                                        <p:tav tm="100000">
                                          <p:val>
                                            <p:strVal val="#ppt_x"/>
                                          </p:val>
                                        </p:tav>
                                      </p:tavLst>
                                    </p:anim>
                                    <p:anim calcmode="lin" valueType="num">
                                      <p:cBhvr additive="base">
                                        <p:cTn id="8" dur="25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 fill="hold"/>
                                        <p:tgtEl>
                                          <p:spTgt spid="5"/>
                                        </p:tgtEl>
                                        <p:attrNameLst>
                                          <p:attrName>ppt_x</p:attrName>
                                        </p:attrNameLst>
                                      </p:cBhvr>
                                      <p:tavLst>
                                        <p:tav tm="0">
                                          <p:val>
                                            <p:strVal val="0-#ppt_w/2"/>
                                          </p:val>
                                        </p:tav>
                                        <p:tav tm="100000">
                                          <p:val>
                                            <p:strVal val="#ppt_x"/>
                                          </p:val>
                                        </p:tav>
                                      </p:tavLst>
                                    </p:anim>
                                    <p:anim calcmode="lin" valueType="num">
                                      <p:cBhvr additive="base">
                                        <p:cTn id="12" dur="1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250"/>
                            </p:stCondLst>
                            <p:childTnLst>
                              <p:par>
                                <p:cTn id="14" presetID="10" presetClass="entr" presetSubtype="0"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Graphic spid="31"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70A25-0142-814F-87D0-5AE3BD11FF1B}"/>
              </a:ext>
            </a:extLst>
          </p:cNvPr>
          <p:cNvSpPr>
            <a:spLocks noGrp="1"/>
          </p:cNvSpPr>
          <p:nvPr>
            <p:ph type="title"/>
          </p:nvPr>
        </p:nvSpPr>
        <p:spPr/>
        <p:txBody>
          <a:bodyPr/>
          <a:lstStyle/>
          <a:p>
            <a:r>
              <a:rPr lang="en-US" dirty="0"/>
              <a:t>What is the Amount of Investment Needed?</a:t>
            </a:r>
          </a:p>
        </p:txBody>
      </p:sp>
      <p:sp>
        <p:nvSpPr>
          <p:cNvPr id="4" name="TextBox 3">
            <a:extLst>
              <a:ext uri="{FF2B5EF4-FFF2-40B4-BE49-F238E27FC236}">
                <a16:creationId xmlns:a16="http://schemas.microsoft.com/office/drawing/2014/main" id="{4CA310BD-8E4E-2B4B-8263-55DD734FEDED}"/>
              </a:ext>
            </a:extLst>
          </p:cNvPr>
          <p:cNvSpPr txBox="1"/>
          <p:nvPr/>
        </p:nvSpPr>
        <p:spPr>
          <a:xfrm>
            <a:off x="945159" y="1979031"/>
            <a:ext cx="10141278" cy="4800097"/>
          </a:xfrm>
          <a:prstGeom prst="rect">
            <a:avLst/>
          </a:prstGeom>
          <a:noFill/>
        </p:spPr>
        <p:txBody>
          <a:bodyPr wrap="square" rtlCol="0">
            <a:spAutoFit/>
          </a:bodyPr>
          <a:lstStyle/>
          <a:p>
            <a:pPr marL="346558" indent="-346558">
              <a:buFont typeface="Arial" panose="020B0604020202020204" pitchFamily="34" charset="0"/>
              <a:buChar char="•"/>
            </a:pPr>
            <a:r>
              <a:rPr lang="en-US" sz="2800" dirty="0">
                <a:latin typeface="Arial" panose="020B0604020202020204" pitchFamily="34" charset="0"/>
                <a:ea typeface="Lato" panose="020F0502020204030203" pitchFamily="34" charset="0"/>
                <a:cs typeface="Arial" panose="020B0604020202020204" pitchFamily="34" charset="0"/>
              </a:rPr>
              <a:t>In a typical software company, 70% of expenses are salaries</a:t>
            </a:r>
          </a:p>
          <a:p>
            <a:pPr marL="346558" indent="-346558">
              <a:buFont typeface="Arial" panose="020B0604020202020204" pitchFamily="34" charset="0"/>
              <a:buChar char="•"/>
            </a:pPr>
            <a:endParaRPr lang="en-US" sz="1000" dirty="0">
              <a:latin typeface="Arial" panose="020B0604020202020204" pitchFamily="34" charset="0"/>
              <a:ea typeface="Lato" panose="020F0502020204030203" pitchFamily="34" charset="0"/>
              <a:cs typeface="Arial" panose="020B0604020202020204" pitchFamily="34" charset="0"/>
            </a:endParaRPr>
          </a:p>
          <a:p>
            <a:pPr marL="346558" indent="-346558">
              <a:buFont typeface="Arial" panose="020B0604020202020204" pitchFamily="34" charset="0"/>
              <a:buChar char="•"/>
            </a:pPr>
            <a:r>
              <a:rPr lang="en-US" sz="2800" dirty="0">
                <a:latin typeface="Arial" panose="020B0604020202020204" pitchFamily="34" charset="0"/>
                <a:ea typeface="Lato" panose="020F0502020204030203" pitchFamily="34" charset="0"/>
                <a:cs typeface="Arial" panose="020B0604020202020204" pitchFamily="34" charset="0"/>
              </a:rPr>
              <a:t>To foster this rapid growth, the company will grow its team at about the same pace of 40% YoY</a:t>
            </a:r>
          </a:p>
          <a:p>
            <a:pPr marL="346558" indent="-346558">
              <a:buFont typeface="Arial" panose="020B0604020202020204" pitchFamily="34" charset="0"/>
              <a:buChar char="•"/>
            </a:pPr>
            <a:endParaRPr lang="en-US" sz="1100" dirty="0">
              <a:latin typeface="Arial" panose="020B0604020202020204" pitchFamily="34" charset="0"/>
              <a:ea typeface="Lato" panose="020F0502020204030203" pitchFamily="34" charset="0"/>
              <a:cs typeface="Arial" panose="020B0604020202020204" pitchFamily="34" charset="0"/>
            </a:endParaRPr>
          </a:p>
          <a:p>
            <a:pPr marL="346558" indent="-346558">
              <a:buFont typeface="Arial" panose="020B0604020202020204" pitchFamily="34" charset="0"/>
              <a:buChar char="•"/>
            </a:pPr>
            <a:r>
              <a:rPr lang="en-US" sz="2800" dirty="0">
                <a:latin typeface="Arial" panose="020B0604020202020204" pitchFamily="34" charset="0"/>
                <a:ea typeface="Lato" panose="020F0502020204030203" pitchFamily="34" charset="0"/>
                <a:cs typeface="Arial" panose="020B0604020202020204" pitchFamily="34" charset="0"/>
              </a:rPr>
              <a:t>The company will start generating cash profits only in year 12 </a:t>
            </a:r>
          </a:p>
          <a:p>
            <a:pPr marL="346558" indent="-346558">
              <a:buFont typeface="Arial" panose="020B0604020202020204" pitchFamily="34" charset="0"/>
              <a:buChar char="•"/>
            </a:pPr>
            <a:endParaRPr lang="en-US" sz="1100" dirty="0">
              <a:latin typeface="Arial" panose="020B0604020202020204" pitchFamily="34" charset="0"/>
              <a:ea typeface="Lato" panose="020F0502020204030203" pitchFamily="34" charset="0"/>
              <a:cs typeface="Arial" panose="020B0604020202020204" pitchFamily="34" charset="0"/>
            </a:endParaRPr>
          </a:p>
          <a:p>
            <a:pPr marL="346558" indent="-346558">
              <a:buFont typeface="Arial" panose="020B0604020202020204" pitchFamily="34" charset="0"/>
              <a:buChar char="•"/>
            </a:pPr>
            <a:r>
              <a:rPr lang="en-US" sz="2800" dirty="0">
                <a:latin typeface="Arial" panose="020B0604020202020204" pitchFamily="34" charset="0"/>
                <a:ea typeface="Lato" panose="020F0502020204030203" pitchFamily="34" charset="0"/>
                <a:cs typeface="Arial" panose="020B0604020202020204" pitchFamily="34" charset="0"/>
              </a:rPr>
              <a:t>And will lose $100 million in aggregate in its first 11 years</a:t>
            </a:r>
            <a:br>
              <a:rPr lang="en-US" sz="2800" dirty="0">
                <a:latin typeface="Arial" panose="020B0604020202020204" pitchFamily="34" charset="0"/>
                <a:ea typeface="Lato" panose="020F0502020204030203" pitchFamily="34" charset="0"/>
                <a:cs typeface="Arial" panose="020B0604020202020204" pitchFamily="34" charset="0"/>
              </a:rPr>
            </a:br>
            <a:endParaRPr lang="en-US" sz="1100" dirty="0">
              <a:latin typeface="Arial" panose="020B0604020202020204" pitchFamily="34" charset="0"/>
              <a:ea typeface="Lato" panose="020F0502020204030203" pitchFamily="34" charset="0"/>
              <a:cs typeface="Arial" panose="020B0604020202020204" pitchFamily="34" charset="0"/>
            </a:endParaRPr>
          </a:p>
          <a:p>
            <a:pPr marL="346558" indent="-346558">
              <a:buFont typeface="Arial" panose="020B0604020202020204" pitchFamily="34" charset="0"/>
              <a:buChar char="•"/>
            </a:pPr>
            <a:r>
              <a:rPr lang="en-US" sz="2800" dirty="0">
                <a:latin typeface="Arial" panose="020B0604020202020204" pitchFamily="34" charset="0"/>
                <a:ea typeface="Lato" panose="020F0502020204030203" pitchFamily="34" charset="0"/>
                <a:cs typeface="Arial" panose="020B0604020202020204" pitchFamily="34" charset="0"/>
              </a:rPr>
              <a:t>As a result, company management raises money continuously </a:t>
            </a:r>
          </a:p>
          <a:p>
            <a:pPr marL="346558" indent="-346558">
              <a:buFont typeface="Arial" panose="020B0604020202020204" pitchFamily="34" charset="0"/>
              <a:buChar char="•"/>
            </a:pPr>
            <a:endParaRPr lang="en-US" sz="2800" dirty="0">
              <a:latin typeface="Arial" panose="020B0604020202020204" pitchFamily="34" charset="0"/>
              <a:ea typeface="Lato" panose="020F0502020204030203" pitchFamily="34" charset="0"/>
              <a:cs typeface="Arial" panose="020B0604020202020204" pitchFamily="34" charset="0"/>
            </a:endParaRPr>
          </a:p>
          <a:p>
            <a:pPr algn="l" rtl="0"/>
            <a:r>
              <a:rPr lang="en-US" sz="1092" dirty="0"/>
              <a:t> </a:t>
            </a:r>
          </a:p>
        </p:txBody>
      </p:sp>
      <p:pic>
        <p:nvPicPr>
          <p:cNvPr id="5" name="Picture 4">
            <a:extLst>
              <a:ext uri="{FF2B5EF4-FFF2-40B4-BE49-F238E27FC236}">
                <a16:creationId xmlns:a16="http://schemas.microsoft.com/office/drawing/2014/main" id="{64558009-20C8-4E9C-A218-2EB601BB9300}"/>
              </a:ext>
            </a:extLst>
          </p:cNvPr>
          <p:cNvPicPr>
            <a:picLocks noChangeAspect="1"/>
          </p:cNvPicPr>
          <p:nvPr/>
        </p:nvPicPr>
        <p:blipFill>
          <a:blip r:embed="rId3"/>
          <a:stretch>
            <a:fillRect/>
          </a:stretch>
        </p:blipFill>
        <p:spPr>
          <a:xfrm>
            <a:off x="965791" y="1591344"/>
            <a:ext cx="5682197" cy="44363"/>
          </a:xfrm>
          <a:prstGeom prst="rect">
            <a:avLst/>
          </a:prstGeom>
        </p:spPr>
      </p:pic>
      <p:sp>
        <p:nvSpPr>
          <p:cNvPr id="3" name="Footer Placeholder 2">
            <a:extLst>
              <a:ext uri="{FF2B5EF4-FFF2-40B4-BE49-F238E27FC236}">
                <a16:creationId xmlns:a16="http://schemas.microsoft.com/office/drawing/2014/main" id="{0C037924-BB47-930E-EA3D-E11CE7FA53D5}"/>
              </a:ext>
            </a:extLst>
          </p:cNvPr>
          <p:cNvSpPr>
            <a:spLocks noGrp="1"/>
          </p:cNvSpPr>
          <p:nvPr>
            <p:ph type="ftr" sz="quarter" idx="5"/>
          </p:nvPr>
        </p:nvSpPr>
        <p:spPr/>
        <p:txBody>
          <a:body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Tree>
    <p:extLst>
      <p:ext uri="{BB962C8B-B14F-4D97-AF65-F5344CB8AC3E}">
        <p14:creationId xmlns:p14="http://schemas.microsoft.com/office/powerpoint/2010/main" val="89267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 fill="hold"/>
                                        <p:tgtEl>
                                          <p:spTgt spid="5"/>
                                        </p:tgtEl>
                                        <p:attrNameLst>
                                          <p:attrName>ppt_x</p:attrName>
                                        </p:attrNameLst>
                                      </p:cBhvr>
                                      <p:tavLst>
                                        <p:tav tm="0">
                                          <p:val>
                                            <p:strVal val="0-#ppt_w/2"/>
                                          </p:val>
                                        </p:tav>
                                        <p:tav tm="100000">
                                          <p:val>
                                            <p:strVal val="#ppt_x"/>
                                          </p:val>
                                        </p:tav>
                                      </p:tavLst>
                                    </p:anim>
                                    <p:anim calcmode="lin" valueType="num">
                                      <p:cBhvr additive="base">
                                        <p:cTn id="12" dur="1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E4703-D02E-4D07-B9C7-F0E1F2F91152}"/>
              </a:ext>
            </a:extLst>
          </p:cNvPr>
          <p:cNvSpPr>
            <a:spLocks noGrp="1"/>
          </p:cNvSpPr>
          <p:nvPr>
            <p:ph type="title"/>
          </p:nvPr>
        </p:nvSpPr>
        <p:spPr/>
        <p:txBody>
          <a:bodyPr/>
          <a:lstStyle/>
          <a:p>
            <a:r>
              <a:rPr lang="en-US" dirty="0"/>
              <a:t>But… </a:t>
            </a:r>
            <a:r>
              <a:rPr lang="he-IL" dirty="0" err="1"/>
              <a:t>W</a:t>
            </a:r>
            <a:r>
              <a:rPr lang="en-US" dirty="0"/>
              <a:t>hat if </a:t>
            </a:r>
            <a:r>
              <a:rPr lang="he-IL" dirty="0" err="1"/>
              <a:t>L</a:t>
            </a:r>
            <a:r>
              <a:rPr lang="en-US" dirty="0" err="1"/>
              <a:t>ife</a:t>
            </a:r>
            <a:r>
              <a:rPr lang="en-US" dirty="0"/>
              <a:t> is a </a:t>
            </a:r>
            <a:r>
              <a:rPr lang="he-IL" dirty="0" err="1"/>
              <a:t>B</a:t>
            </a:r>
            <a:r>
              <a:rPr lang="en-US" dirty="0"/>
              <a:t>it </a:t>
            </a:r>
            <a:r>
              <a:rPr lang="he-IL" dirty="0" err="1"/>
              <a:t>H</a:t>
            </a:r>
            <a:r>
              <a:rPr lang="en-US" dirty="0" err="1"/>
              <a:t>arder</a:t>
            </a:r>
            <a:r>
              <a:rPr lang="en-US" dirty="0"/>
              <a:t>? </a:t>
            </a:r>
          </a:p>
        </p:txBody>
      </p:sp>
      <p:sp>
        <p:nvSpPr>
          <p:cNvPr id="3" name="Text Placeholder 2">
            <a:extLst>
              <a:ext uri="{FF2B5EF4-FFF2-40B4-BE49-F238E27FC236}">
                <a16:creationId xmlns:a16="http://schemas.microsoft.com/office/drawing/2014/main" id="{749D9324-FB32-4D50-9D44-64F1BB0E78CD}"/>
              </a:ext>
            </a:extLst>
          </p:cNvPr>
          <p:cNvSpPr>
            <a:spLocks noGrp="1"/>
          </p:cNvSpPr>
          <p:nvPr>
            <p:ph type="body" idx="1"/>
          </p:nvPr>
        </p:nvSpPr>
        <p:spPr>
          <a:xfrm>
            <a:off x="944438" y="1840493"/>
            <a:ext cx="10835115" cy="3900748"/>
          </a:xfrm>
        </p:spPr>
        <p:txBody>
          <a:bodyPr/>
          <a:lstStyle/>
          <a:p>
            <a:pPr marL="0" indent="0">
              <a:buNone/>
            </a:pPr>
            <a:r>
              <a:rPr lang="en-US" sz="2911" b="1" dirty="0"/>
              <a:t>Model Assumptions:</a:t>
            </a:r>
          </a:p>
          <a:p>
            <a:endParaRPr lang="en-US" sz="1092" dirty="0">
              <a:latin typeface="Lato" panose="020F0502020204030203" pitchFamily="34" charset="0"/>
            </a:endParaRPr>
          </a:p>
          <a:p>
            <a:pPr marL="415869" indent="-415869"/>
            <a:r>
              <a:rPr lang="en-US" sz="2911" dirty="0"/>
              <a:t>SaaS product, $10,000 per year license </a:t>
            </a:r>
            <a:br>
              <a:rPr lang="en-US" sz="2911" dirty="0"/>
            </a:br>
            <a:endParaRPr lang="en-US" sz="970" dirty="0"/>
          </a:p>
          <a:p>
            <a:pPr marL="415869" indent="-415869"/>
            <a:r>
              <a:rPr lang="en-US" sz="2911" dirty="0"/>
              <a:t>Years 1 &amp; 2 product development – No sales</a:t>
            </a:r>
            <a:br>
              <a:rPr lang="en-US" sz="2911" dirty="0"/>
            </a:br>
            <a:endParaRPr lang="en-US" sz="970" dirty="0"/>
          </a:p>
          <a:p>
            <a:pPr marL="415869" indent="-415869"/>
            <a:r>
              <a:rPr lang="en-US" sz="2911" dirty="0"/>
              <a:t>Year 3, first 100 customers </a:t>
            </a:r>
            <a:br>
              <a:rPr lang="en-US" sz="2911" dirty="0"/>
            </a:br>
            <a:endParaRPr lang="en-US" sz="970" dirty="0"/>
          </a:p>
          <a:p>
            <a:pPr marL="415869" indent="-415869"/>
            <a:r>
              <a:rPr lang="en-US" sz="2911" dirty="0"/>
              <a:t>Year over year growth rate of 30% in number</a:t>
            </a:r>
            <a:br>
              <a:rPr lang="en-US" sz="2911" dirty="0"/>
            </a:br>
            <a:r>
              <a:rPr lang="en-US" sz="2911" dirty="0"/>
              <a:t>of new customers</a:t>
            </a:r>
          </a:p>
          <a:p>
            <a:pPr marL="173279" indent="-173279"/>
            <a:endParaRPr lang="en-US" sz="970" dirty="0"/>
          </a:p>
          <a:p>
            <a:pPr marL="415869" indent="-415869"/>
            <a:r>
              <a:rPr lang="en-US" sz="2911" dirty="0"/>
              <a:t>Realistic renewal rate of 80%</a:t>
            </a:r>
          </a:p>
        </p:txBody>
      </p:sp>
      <p:sp>
        <p:nvSpPr>
          <p:cNvPr id="4" name="Footer Placeholder 3">
            <a:extLst>
              <a:ext uri="{FF2B5EF4-FFF2-40B4-BE49-F238E27FC236}">
                <a16:creationId xmlns:a16="http://schemas.microsoft.com/office/drawing/2014/main" id="{6528B0E1-9C2F-4716-3816-6042B2F80BCB}"/>
              </a:ext>
            </a:extLst>
          </p:cNvPr>
          <p:cNvSpPr>
            <a:spLocks noGrp="1"/>
          </p:cNvSpPr>
          <p:nvPr>
            <p:ph type="ftr" sz="quarter" idx="11"/>
          </p:nvPr>
        </p:nvSpPr>
        <p:spPr/>
        <p:txBody>
          <a:body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Tree>
    <p:extLst>
      <p:ext uri="{BB962C8B-B14F-4D97-AF65-F5344CB8AC3E}">
        <p14:creationId xmlns:p14="http://schemas.microsoft.com/office/powerpoint/2010/main" val="394489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0-#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14">
            <a:extLst>
              <a:ext uri="{FF2B5EF4-FFF2-40B4-BE49-F238E27FC236}">
                <a16:creationId xmlns:a16="http://schemas.microsoft.com/office/drawing/2014/main" id="{DC593B6C-B6BB-4935-A284-A47BC3917238}"/>
              </a:ext>
            </a:extLst>
          </p:cNvPr>
          <p:cNvPicPr/>
          <p:nvPr/>
        </p:nvPicPr>
        <p:blipFill>
          <a:blip r:embed="rId3" cstate="print"/>
          <a:stretch>
            <a:fillRect/>
          </a:stretch>
        </p:blipFill>
        <p:spPr>
          <a:xfrm>
            <a:off x="1151771" y="888247"/>
            <a:ext cx="2499905" cy="571459"/>
          </a:xfrm>
          <a:prstGeom prst="rect">
            <a:avLst/>
          </a:prstGeom>
        </p:spPr>
      </p:pic>
      <p:pic>
        <p:nvPicPr>
          <p:cNvPr id="5" name="Picture 4">
            <a:extLst>
              <a:ext uri="{FF2B5EF4-FFF2-40B4-BE49-F238E27FC236}">
                <a16:creationId xmlns:a16="http://schemas.microsoft.com/office/drawing/2014/main" id="{B84FBE31-C79F-432B-8516-5CCC35DFF002}"/>
              </a:ext>
            </a:extLst>
          </p:cNvPr>
          <p:cNvPicPr>
            <a:picLocks noChangeAspect="1"/>
          </p:cNvPicPr>
          <p:nvPr/>
        </p:nvPicPr>
        <p:blipFill>
          <a:blip r:embed="rId4"/>
          <a:stretch>
            <a:fillRect/>
          </a:stretch>
        </p:blipFill>
        <p:spPr>
          <a:xfrm>
            <a:off x="4576877" y="1173977"/>
            <a:ext cx="2887984" cy="2420131"/>
          </a:xfrm>
          <a:prstGeom prst="rect">
            <a:avLst/>
          </a:prstGeom>
        </p:spPr>
      </p:pic>
      <p:pic>
        <p:nvPicPr>
          <p:cNvPr id="6" name="Picture 5">
            <a:extLst>
              <a:ext uri="{FF2B5EF4-FFF2-40B4-BE49-F238E27FC236}">
                <a16:creationId xmlns:a16="http://schemas.microsoft.com/office/drawing/2014/main" id="{A766CDD7-1E0C-47BB-85B5-F19351CCC4F9}"/>
              </a:ext>
            </a:extLst>
          </p:cNvPr>
          <p:cNvPicPr>
            <a:picLocks noChangeAspect="1"/>
          </p:cNvPicPr>
          <p:nvPr/>
        </p:nvPicPr>
        <p:blipFill>
          <a:blip r:embed="rId5"/>
          <a:stretch>
            <a:fillRect/>
          </a:stretch>
        </p:blipFill>
        <p:spPr>
          <a:xfrm>
            <a:off x="456292" y="2341979"/>
            <a:ext cx="3321182" cy="2708929"/>
          </a:xfrm>
          <a:prstGeom prst="rect">
            <a:avLst/>
          </a:prstGeom>
        </p:spPr>
      </p:pic>
      <p:pic>
        <p:nvPicPr>
          <p:cNvPr id="7" name="Picture 6">
            <a:extLst>
              <a:ext uri="{FF2B5EF4-FFF2-40B4-BE49-F238E27FC236}">
                <a16:creationId xmlns:a16="http://schemas.microsoft.com/office/drawing/2014/main" id="{4EFF63F9-B6C4-492A-A677-8F3828F5D785}"/>
              </a:ext>
            </a:extLst>
          </p:cNvPr>
          <p:cNvPicPr>
            <a:picLocks noChangeAspect="1"/>
          </p:cNvPicPr>
          <p:nvPr/>
        </p:nvPicPr>
        <p:blipFill>
          <a:blip r:embed="rId6"/>
          <a:stretch>
            <a:fillRect/>
          </a:stretch>
        </p:blipFill>
        <p:spPr>
          <a:xfrm>
            <a:off x="4576877" y="3937285"/>
            <a:ext cx="2599186" cy="2593410"/>
          </a:xfrm>
          <a:prstGeom prst="rect">
            <a:avLst/>
          </a:prstGeom>
        </p:spPr>
      </p:pic>
      <p:pic>
        <p:nvPicPr>
          <p:cNvPr id="8" name="Picture 7">
            <a:extLst>
              <a:ext uri="{FF2B5EF4-FFF2-40B4-BE49-F238E27FC236}">
                <a16:creationId xmlns:a16="http://schemas.microsoft.com/office/drawing/2014/main" id="{43AD5111-4B4C-4A5D-A06B-8677A29D29CB}"/>
              </a:ext>
            </a:extLst>
          </p:cNvPr>
          <p:cNvPicPr>
            <a:picLocks noChangeAspect="1"/>
          </p:cNvPicPr>
          <p:nvPr/>
        </p:nvPicPr>
        <p:blipFill>
          <a:blip r:embed="rId7"/>
          <a:stretch>
            <a:fillRect/>
          </a:stretch>
        </p:blipFill>
        <p:spPr>
          <a:xfrm rot="721029">
            <a:off x="8264264" y="1554395"/>
            <a:ext cx="3001228" cy="3627487"/>
          </a:xfrm>
          <a:prstGeom prst="rect">
            <a:avLst/>
          </a:prstGeom>
        </p:spPr>
      </p:pic>
      <p:sp>
        <p:nvSpPr>
          <p:cNvPr id="2" name="Footer Placeholder 1">
            <a:extLst>
              <a:ext uri="{FF2B5EF4-FFF2-40B4-BE49-F238E27FC236}">
                <a16:creationId xmlns:a16="http://schemas.microsoft.com/office/drawing/2014/main" id="{DD2322DF-5379-44D9-854B-A693F274E592}"/>
              </a:ext>
            </a:extLst>
          </p:cNvPr>
          <p:cNvSpPr>
            <a:spLocks noGrp="1"/>
          </p:cNvSpPr>
          <p:nvPr>
            <p:ph type="ftr" sz="quarter" idx="5"/>
          </p:nvPr>
        </p:nvSpPr>
        <p:spPr/>
        <p:txBody>
          <a:body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Tree>
    <p:extLst>
      <p:ext uri="{BB962C8B-B14F-4D97-AF65-F5344CB8AC3E}">
        <p14:creationId xmlns:p14="http://schemas.microsoft.com/office/powerpoint/2010/main" val="2241144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0-#ppt_w/2"/>
                                          </p:val>
                                        </p:tav>
                                        <p:tav tm="100000">
                                          <p:val>
                                            <p:strVal val="#ppt_x"/>
                                          </p:val>
                                        </p:tav>
                                      </p:tavLst>
                                    </p:anim>
                                    <p:anim calcmode="lin" valueType="num">
                                      <p:cBhvr additive="base">
                                        <p:cTn id="8" dur="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50"/>
                                        <p:tgtEl>
                                          <p:spTgt spid="5"/>
                                        </p:tgtEl>
                                      </p:cBhvr>
                                    </p:animEffect>
                                  </p:childTnLst>
                                </p:cTn>
                              </p:par>
                            </p:childTnLst>
                          </p:cTn>
                        </p:par>
                        <p:par>
                          <p:cTn id="17" fill="hold">
                            <p:stCondLst>
                              <p:cond delay="75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50"/>
                                        <p:tgtEl>
                                          <p:spTgt spid="7"/>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51A07-97F2-4217-8111-5E9593006367}"/>
              </a:ext>
            </a:extLst>
          </p:cNvPr>
          <p:cNvSpPr>
            <a:spLocks noGrp="1"/>
          </p:cNvSpPr>
          <p:nvPr>
            <p:ph type="title"/>
          </p:nvPr>
        </p:nvSpPr>
        <p:spPr/>
        <p:txBody>
          <a:bodyPr/>
          <a:lstStyle/>
          <a:p>
            <a:r>
              <a:rPr lang="en-US" dirty="0"/>
              <a:t>Customer Growth </a:t>
            </a:r>
          </a:p>
        </p:txBody>
      </p:sp>
      <p:graphicFrame>
        <p:nvGraphicFramePr>
          <p:cNvPr id="7" name="Chart 6">
            <a:extLst>
              <a:ext uri="{FF2B5EF4-FFF2-40B4-BE49-F238E27FC236}">
                <a16:creationId xmlns:a16="http://schemas.microsoft.com/office/drawing/2014/main" id="{58C43F29-57FA-4DFC-98BE-EDC2CC50DE5C}"/>
              </a:ext>
            </a:extLst>
          </p:cNvPr>
          <p:cNvGraphicFramePr/>
          <p:nvPr>
            <p:extLst>
              <p:ext uri="{D42A27DB-BD31-4B8C-83A1-F6EECF244321}">
                <p14:modId xmlns:p14="http://schemas.microsoft.com/office/powerpoint/2010/main" val="3310552908"/>
              </p:ext>
            </p:extLst>
          </p:nvPr>
        </p:nvGraphicFramePr>
        <p:xfrm>
          <a:off x="945159" y="1682023"/>
          <a:ext cx="10557147" cy="4380819"/>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8A3204A2-F215-CB77-A538-ED66EA0BCA87}"/>
              </a:ext>
            </a:extLst>
          </p:cNvPr>
          <p:cNvSpPr>
            <a:spLocks noGrp="1"/>
          </p:cNvSpPr>
          <p:nvPr>
            <p:ph type="ftr" sz="quarter" idx="11"/>
          </p:nvPr>
        </p:nvSpPr>
        <p:spPr/>
        <p:txBody>
          <a:body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Tree>
    <p:extLst>
      <p:ext uri="{BB962C8B-B14F-4D97-AF65-F5344CB8AC3E}">
        <p14:creationId xmlns:p14="http://schemas.microsoft.com/office/powerpoint/2010/main" val="312786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0-#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B513B-754D-4FE8-B195-05D3D39E0C62}"/>
              </a:ext>
            </a:extLst>
          </p:cNvPr>
          <p:cNvSpPr>
            <a:spLocks noGrp="1"/>
          </p:cNvSpPr>
          <p:nvPr>
            <p:ph type="title"/>
          </p:nvPr>
        </p:nvSpPr>
        <p:spPr/>
        <p:txBody>
          <a:bodyPr/>
          <a:lstStyle/>
          <a:p>
            <a:r>
              <a:rPr lang="en-US" dirty="0"/>
              <a:t>Sales Per Year </a:t>
            </a:r>
          </a:p>
        </p:txBody>
      </p:sp>
      <p:graphicFrame>
        <p:nvGraphicFramePr>
          <p:cNvPr id="6" name="Chart 5">
            <a:extLst>
              <a:ext uri="{FF2B5EF4-FFF2-40B4-BE49-F238E27FC236}">
                <a16:creationId xmlns:a16="http://schemas.microsoft.com/office/drawing/2014/main" id="{3511312A-7944-4D4A-A1D5-E3FCD2B6F38F}"/>
              </a:ext>
            </a:extLst>
          </p:cNvPr>
          <p:cNvGraphicFramePr/>
          <p:nvPr>
            <p:extLst>
              <p:ext uri="{D42A27DB-BD31-4B8C-83A1-F6EECF244321}">
                <p14:modId xmlns:p14="http://schemas.microsoft.com/office/powerpoint/2010/main" val="96872442"/>
              </p:ext>
            </p:extLst>
          </p:nvPr>
        </p:nvGraphicFramePr>
        <p:xfrm>
          <a:off x="945159" y="1682023"/>
          <a:ext cx="10557147" cy="4380819"/>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A4471828-D8C9-89FD-67E0-2FCC25EA4C38}"/>
              </a:ext>
            </a:extLst>
          </p:cNvPr>
          <p:cNvSpPr>
            <a:spLocks noGrp="1"/>
          </p:cNvSpPr>
          <p:nvPr>
            <p:ph type="ftr" sz="quarter" idx="11"/>
          </p:nvPr>
        </p:nvSpPr>
        <p:spPr/>
        <p:txBody>
          <a:body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Tree>
    <p:extLst>
      <p:ext uri="{BB962C8B-B14F-4D97-AF65-F5344CB8AC3E}">
        <p14:creationId xmlns:p14="http://schemas.microsoft.com/office/powerpoint/2010/main" val="106227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0-#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0031" y="1530746"/>
            <a:ext cx="10904679" cy="5096622"/>
          </a:xfrm>
          <a:prstGeom prst="rect">
            <a:avLst/>
          </a:prstGeom>
        </p:spPr>
        <p:txBody>
          <a:bodyPr vert="horz" wrap="square" lIns="0" tIns="9242" rIns="0" bIns="0" rtlCol="0">
            <a:spAutoFit/>
          </a:bodyPr>
          <a:lstStyle/>
          <a:p>
            <a:pPr>
              <a:lnSpc>
                <a:spcPct val="100000"/>
              </a:lnSpc>
            </a:pPr>
            <a:endParaRPr sz="849" dirty="0">
              <a:solidFill>
                <a:srgbClr val="000032"/>
              </a:solidFill>
              <a:latin typeface="Comfortaa Medium"/>
              <a:cs typeface="Comfortaa Medium"/>
            </a:endParaRPr>
          </a:p>
          <a:p>
            <a:pPr marL="353874" indent="-346558">
              <a:spcAft>
                <a:spcPts val="1092"/>
              </a:spcAft>
              <a:buClr>
                <a:srgbClr val="000032"/>
              </a:buClr>
              <a:buFont typeface="Arial" panose="020B0604020202020204" pitchFamily="34" charset="0"/>
              <a:buChar char="•"/>
              <a:tabLst>
                <a:tab pos="236429" algn="l"/>
              </a:tabLst>
            </a:pPr>
            <a:r>
              <a:rPr lang="en-US" sz="2800" spc="-6" dirty="0">
                <a:solidFill>
                  <a:srgbClr val="000032"/>
                </a:solidFill>
                <a:latin typeface="Arial" panose="020B0604020202020204" pitchFamily="34" charset="0"/>
                <a:cs typeface="Arial" panose="020B0604020202020204" pitchFamily="34" charset="0"/>
              </a:rPr>
              <a:t>The drive for growth and an EXIT-by-IPO leads management to hire many people early on, to support a hypothetical growth</a:t>
            </a:r>
          </a:p>
          <a:p>
            <a:pPr marL="353874" indent="-346558">
              <a:spcAft>
                <a:spcPts val="1092"/>
              </a:spcAft>
              <a:buClr>
                <a:srgbClr val="000032"/>
              </a:buClr>
              <a:buFont typeface="Arial" panose="020B0604020202020204" pitchFamily="34" charset="0"/>
              <a:buChar char="•"/>
              <a:tabLst>
                <a:tab pos="236429" algn="l"/>
              </a:tabLst>
            </a:pPr>
            <a:r>
              <a:rPr lang="en-US" sz="2800" spc="-6" dirty="0">
                <a:solidFill>
                  <a:srgbClr val="000032"/>
                </a:solidFill>
                <a:latin typeface="Arial" panose="020B0604020202020204" pitchFamily="34" charset="0"/>
                <a:cs typeface="Arial" panose="020B0604020202020204" pitchFamily="34" charset="0"/>
              </a:rPr>
              <a:t>In many cases, these newly hired people are not effective because the company is still charting its path </a:t>
            </a:r>
          </a:p>
          <a:p>
            <a:pPr marL="353874" indent="-346558">
              <a:spcAft>
                <a:spcPts val="1092"/>
              </a:spcAft>
              <a:buClr>
                <a:srgbClr val="000032"/>
              </a:buClr>
              <a:buFont typeface="Arial" panose="020B0604020202020204" pitchFamily="34" charset="0"/>
              <a:buChar char="•"/>
              <a:tabLst>
                <a:tab pos="236429" algn="l"/>
              </a:tabLst>
            </a:pPr>
            <a:r>
              <a:rPr lang="en-US" sz="2800" spc="-6" dirty="0">
                <a:solidFill>
                  <a:srgbClr val="000032"/>
                </a:solidFill>
                <a:latin typeface="Arial" panose="020B0604020202020204" pitchFamily="34" charset="0"/>
                <a:cs typeface="Arial" panose="020B0604020202020204" pitchFamily="34" charset="0"/>
              </a:rPr>
              <a:t>Hiring many people increases cash burn rate early in the company life, before it has significant revenues </a:t>
            </a:r>
          </a:p>
          <a:p>
            <a:pPr marL="353874" indent="-346558">
              <a:spcAft>
                <a:spcPts val="1092"/>
              </a:spcAft>
              <a:buClr>
                <a:srgbClr val="000032"/>
              </a:buClr>
              <a:buFont typeface="Arial" panose="020B0604020202020204" pitchFamily="34" charset="0"/>
              <a:buChar char="•"/>
              <a:tabLst>
                <a:tab pos="236429" algn="l"/>
              </a:tabLst>
            </a:pPr>
            <a:r>
              <a:rPr lang="en-US" sz="2800" spc="-6" dirty="0">
                <a:latin typeface="Arial" panose="020B0604020202020204" pitchFamily="34" charset="0"/>
                <a:cs typeface="Arial" panose="020B0604020202020204" pitchFamily="34" charset="0"/>
              </a:rPr>
              <a:t>Continuous drive for Growth, Growth, Growth</a:t>
            </a:r>
          </a:p>
          <a:p>
            <a:pPr marL="353874" indent="-346558">
              <a:spcAft>
                <a:spcPts val="1092"/>
              </a:spcAft>
              <a:buClr>
                <a:srgbClr val="000032"/>
              </a:buClr>
              <a:buFont typeface="Arial" panose="020B0604020202020204" pitchFamily="34" charset="0"/>
              <a:buChar char="•"/>
              <a:tabLst>
                <a:tab pos="236429" algn="l"/>
              </a:tabLst>
            </a:pPr>
            <a:r>
              <a:rPr lang="en-US" sz="2800" spc="-6" dirty="0">
                <a:latin typeface="Arial" panose="020B0604020202020204" pitchFamily="34" charset="0"/>
                <a:cs typeface="Arial" panose="020B0604020202020204" pitchFamily="34" charset="0"/>
              </a:rPr>
              <a:t>Pressure, Pressure, Pressure  !!!</a:t>
            </a:r>
            <a:br>
              <a:rPr lang="en-US" sz="2800" spc="-6" dirty="0">
                <a:solidFill>
                  <a:srgbClr val="000032"/>
                </a:solidFill>
                <a:latin typeface="Arial" panose="020B0604020202020204" pitchFamily="34" charset="0"/>
                <a:cs typeface="Arial" panose="020B0604020202020204" pitchFamily="34" charset="0"/>
              </a:rPr>
            </a:br>
            <a:endParaRPr lang="en-US" sz="2800" spc="-6" dirty="0">
              <a:solidFill>
                <a:srgbClr val="000032"/>
              </a:solidFill>
              <a:latin typeface="Arial" panose="020B0604020202020204" pitchFamily="34" charset="0"/>
              <a:cs typeface="Arial" panose="020B0604020202020204" pitchFamily="34" charset="0"/>
            </a:endParaRPr>
          </a:p>
          <a:p>
            <a:pPr marL="353874" indent="-346558">
              <a:spcAft>
                <a:spcPts val="1092"/>
              </a:spcAft>
              <a:buClr>
                <a:srgbClr val="000032"/>
              </a:buClr>
              <a:buFont typeface="Arial" panose="020B0604020202020204" pitchFamily="34" charset="0"/>
              <a:buChar char="•"/>
              <a:tabLst>
                <a:tab pos="236429" algn="l"/>
              </a:tabLst>
            </a:pPr>
            <a:endParaRPr sz="2426" dirty="0">
              <a:solidFill>
                <a:srgbClr val="000032"/>
              </a:solidFill>
              <a:latin typeface="Lato" panose="020F0502020204030203"/>
              <a:cs typeface="Lato Light"/>
            </a:endParaRPr>
          </a:p>
        </p:txBody>
      </p:sp>
      <p:sp>
        <p:nvSpPr>
          <p:cNvPr id="2" name="TextBox 1">
            <a:extLst>
              <a:ext uri="{FF2B5EF4-FFF2-40B4-BE49-F238E27FC236}">
                <a16:creationId xmlns:a16="http://schemas.microsoft.com/office/drawing/2014/main" id="{E2602280-6AAB-4673-AFDE-BA7B2385374F}"/>
              </a:ext>
            </a:extLst>
          </p:cNvPr>
          <p:cNvSpPr txBox="1"/>
          <p:nvPr/>
        </p:nvSpPr>
        <p:spPr>
          <a:xfrm>
            <a:off x="770031" y="443979"/>
            <a:ext cx="10604678" cy="596317"/>
          </a:xfrm>
          <a:prstGeom prst="rect">
            <a:avLst/>
          </a:prstGeom>
          <a:noFill/>
        </p:spPr>
        <p:txBody>
          <a:bodyPr wrap="square" rtlCol="0">
            <a:spAutoFit/>
          </a:bodyPr>
          <a:lstStyle/>
          <a:p>
            <a:pPr marL="7701">
              <a:spcBef>
                <a:spcPts val="79"/>
              </a:spcBef>
            </a:pPr>
            <a:r>
              <a:rPr lang="en-US" sz="3275" b="1" dirty="0">
                <a:solidFill>
                  <a:srgbClr val="000032"/>
                </a:solidFill>
                <a:latin typeface="Comfortaa"/>
                <a:ea typeface="+mj-ea"/>
              </a:rPr>
              <a:t>Why do  9  out of 10 Venture Backed Companies Fail?</a:t>
            </a:r>
          </a:p>
        </p:txBody>
      </p:sp>
      <p:pic>
        <p:nvPicPr>
          <p:cNvPr id="6" name="Picture 5">
            <a:extLst>
              <a:ext uri="{FF2B5EF4-FFF2-40B4-BE49-F238E27FC236}">
                <a16:creationId xmlns:a16="http://schemas.microsoft.com/office/drawing/2014/main" id="{A7925575-EE8C-4F11-A4E7-FA0BFEE3F9AE}"/>
              </a:ext>
            </a:extLst>
          </p:cNvPr>
          <p:cNvPicPr>
            <a:picLocks noChangeAspect="1"/>
          </p:cNvPicPr>
          <p:nvPr/>
        </p:nvPicPr>
        <p:blipFill>
          <a:blip r:embed="rId3"/>
          <a:stretch>
            <a:fillRect/>
          </a:stretch>
        </p:blipFill>
        <p:spPr>
          <a:xfrm>
            <a:off x="874524" y="1118613"/>
            <a:ext cx="5682197" cy="44363"/>
          </a:xfrm>
          <a:prstGeom prst="rect">
            <a:avLst/>
          </a:prstGeom>
        </p:spPr>
      </p:pic>
      <p:sp>
        <p:nvSpPr>
          <p:cNvPr id="3" name="Footer Placeholder 2">
            <a:extLst>
              <a:ext uri="{FF2B5EF4-FFF2-40B4-BE49-F238E27FC236}">
                <a16:creationId xmlns:a16="http://schemas.microsoft.com/office/drawing/2014/main" id="{937CAED9-B304-FB14-A998-DABADF3EA072}"/>
              </a:ext>
            </a:extLst>
          </p:cNvPr>
          <p:cNvSpPr>
            <a:spLocks noGrp="1"/>
          </p:cNvSpPr>
          <p:nvPr>
            <p:ph type="ftr" sz="quarter" idx="5"/>
          </p:nvPr>
        </p:nvSpPr>
        <p:spPr/>
        <p:txBody>
          <a:body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Tree>
    <p:extLst>
      <p:ext uri="{BB962C8B-B14F-4D97-AF65-F5344CB8AC3E}">
        <p14:creationId xmlns:p14="http://schemas.microsoft.com/office/powerpoint/2010/main" val="349779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 fill="hold"/>
                                        <p:tgtEl>
                                          <p:spTgt spid="6"/>
                                        </p:tgtEl>
                                        <p:attrNameLst>
                                          <p:attrName>ppt_x</p:attrName>
                                        </p:attrNameLst>
                                      </p:cBhvr>
                                      <p:tavLst>
                                        <p:tav tm="0">
                                          <p:val>
                                            <p:strVal val="0-#ppt_w/2"/>
                                          </p:val>
                                        </p:tav>
                                        <p:tav tm="100000">
                                          <p:val>
                                            <p:strVal val="#ppt_x"/>
                                          </p:val>
                                        </p:tav>
                                      </p:tavLst>
                                    </p:anim>
                                    <p:anim calcmode="lin" valueType="num">
                                      <p:cBhvr additive="base">
                                        <p:cTn id="12" dur="1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0031" y="1289435"/>
            <a:ext cx="10904679" cy="5158819"/>
          </a:xfrm>
          <a:prstGeom prst="rect">
            <a:avLst/>
          </a:prstGeom>
        </p:spPr>
        <p:txBody>
          <a:bodyPr vert="horz" wrap="square" lIns="0" tIns="9242" rIns="0" bIns="0" rtlCol="0">
            <a:spAutoFit/>
          </a:bodyPr>
          <a:lstStyle/>
          <a:p>
            <a:pPr marL="353874" indent="-346558">
              <a:spcAft>
                <a:spcPts val="1092"/>
              </a:spcAft>
              <a:buClr>
                <a:srgbClr val="000032"/>
              </a:buClr>
              <a:buFont typeface="Arial" panose="020B0604020202020204" pitchFamily="34" charset="0"/>
              <a:buChar char="•"/>
              <a:tabLst>
                <a:tab pos="236429" algn="l"/>
              </a:tabLst>
            </a:pPr>
            <a:r>
              <a:rPr lang="en-US" sz="2800" spc="-6" dirty="0">
                <a:solidFill>
                  <a:srgbClr val="000032"/>
                </a:solidFill>
                <a:latin typeface="Arial" panose="020B0604020202020204" pitchFamily="34" charset="0"/>
                <a:cs typeface="Arial" panose="020B0604020202020204" pitchFamily="34" charset="0"/>
              </a:rPr>
              <a:t>Because of the high cash burn rate, companies need to raise money all the time </a:t>
            </a:r>
          </a:p>
          <a:p>
            <a:pPr marL="353874" indent="-346558">
              <a:spcAft>
                <a:spcPts val="1092"/>
              </a:spcAft>
              <a:buClr>
                <a:srgbClr val="000032"/>
              </a:buClr>
              <a:buFont typeface="Arial" panose="020B0604020202020204" pitchFamily="34" charset="0"/>
              <a:buChar char="•"/>
              <a:tabLst>
                <a:tab pos="236429" algn="l"/>
              </a:tabLst>
            </a:pPr>
            <a:r>
              <a:rPr lang="en-US" sz="2800" spc="-6" dirty="0">
                <a:solidFill>
                  <a:srgbClr val="000032"/>
                </a:solidFill>
                <a:latin typeface="Arial" panose="020B0604020202020204" pitchFamily="34" charset="0"/>
                <a:cs typeface="Arial" panose="020B0604020202020204" pitchFamily="34" charset="0"/>
              </a:rPr>
              <a:t>And what happens if sales don’t grow fast enough? </a:t>
            </a:r>
          </a:p>
          <a:p>
            <a:pPr marL="353874" indent="-346558">
              <a:spcAft>
                <a:spcPts val="1092"/>
              </a:spcAft>
              <a:buClr>
                <a:srgbClr val="000032"/>
              </a:buClr>
              <a:buFont typeface="Arial" panose="020B0604020202020204" pitchFamily="34" charset="0"/>
              <a:buChar char="•"/>
              <a:tabLst>
                <a:tab pos="236429" algn="l"/>
              </a:tabLst>
            </a:pPr>
            <a:endParaRPr lang="en-US" sz="2426" spc="-6" dirty="0">
              <a:solidFill>
                <a:srgbClr val="000032"/>
              </a:solidFill>
              <a:latin typeface="Comfortaa Medium"/>
              <a:cs typeface="Lato Light"/>
            </a:endParaRPr>
          </a:p>
          <a:p>
            <a:pPr marL="353874" indent="-346558">
              <a:spcAft>
                <a:spcPts val="1092"/>
              </a:spcAft>
              <a:buClr>
                <a:srgbClr val="000032"/>
              </a:buClr>
              <a:buFont typeface="Arial" panose="020B0604020202020204" pitchFamily="34" charset="0"/>
              <a:buChar char="•"/>
              <a:tabLst>
                <a:tab pos="236429" algn="l"/>
              </a:tabLst>
            </a:pPr>
            <a:endParaRPr lang="en-US" sz="2426" spc="-6" dirty="0">
              <a:solidFill>
                <a:srgbClr val="000032"/>
              </a:solidFill>
              <a:latin typeface="Comfortaa Medium"/>
              <a:cs typeface="Lato Light"/>
            </a:endParaRPr>
          </a:p>
          <a:p>
            <a:pPr marL="353874" indent="-346558">
              <a:spcAft>
                <a:spcPts val="1092"/>
              </a:spcAft>
              <a:buClr>
                <a:srgbClr val="000032"/>
              </a:buClr>
              <a:buFont typeface="Arial" panose="020B0604020202020204" pitchFamily="34" charset="0"/>
              <a:buChar char="•"/>
              <a:tabLst>
                <a:tab pos="236429" algn="l"/>
              </a:tabLst>
            </a:pPr>
            <a:endParaRPr lang="en-US" sz="2426" spc="-6" dirty="0">
              <a:solidFill>
                <a:srgbClr val="000032"/>
              </a:solidFill>
              <a:latin typeface="Comfortaa Medium"/>
              <a:cs typeface="Lato Light"/>
            </a:endParaRPr>
          </a:p>
          <a:p>
            <a:pPr marL="353874" indent="-346558">
              <a:spcAft>
                <a:spcPts val="1092"/>
              </a:spcAft>
              <a:buClr>
                <a:srgbClr val="000032"/>
              </a:buClr>
              <a:buFont typeface="Arial" panose="020B0604020202020204" pitchFamily="34" charset="0"/>
              <a:buChar char="•"/>
              <a:tabLst>
                <a:tab pos="236429" algn="l"/>
              </a:tabLst>
            </a:pPr>
            <a:endParaRPr lang="en-US" sz="2426" spc="-6" dirty="0">
              <a:solidFill>
                <a:srgbClr val="000032"/>
              </a:solidFill>
              <a:latin typeface="Comfortaa Medium"/>
              <a:cs typeface="Lato Light"/>
            </a:endParaRPr>
          </a:p>
          <a:p>
            <a:pPr marL="353874" indent="-346558">
              <a:spcAft>
                <a:spcPts val="1092"/>
              </a:spcAft>
              <a:buClr>
                <a:srgbClr val="000032"/>
              </a:buClr>
              <a:buFont typeface="Arial" panose="020B0604020202020204" pitchFamily="34" charset="0"/>
              <a:buChar char="•"/>
              <a:tabLst>
                <a:tab pos="236429" algn="l"/>
              </a:tabLst>
            </a:pPr>
            <a:endParaRPr lang="en-US" sz="2426" spc="-6" dirty="0">
              <a:solidFill>
                <a:srgbClr val="000032"/>
              </a:solidFill>
              <a:latin typeface="Comfortaa Medium"/>
              <a:cs typeface="Lato Light"/>
            </a:endParaRPr>
          </a:p>
          <a:p>
            <a:pPr marL="353874" indent="-346558">
              <a:spcAft>
                <a:spcPts val="1092"/>
              </a:spcAft>
              <a:buClr>
                <a:srgbClr val="000032"/>
              </a:buClr>
              <a:buFont typeface="Arial" panose="020B0604020202020204" pitchFamily="34" charset="0"/>
              <a:buChar char="•"/>
              <a:tabLst>
                <a:tab pos="236429" algn="l"/>
              </a:tabLst>
            </a:pPr>
            <a:endParaRPr lang="en-US" sz="1600" dirty="0">
              <a:solidFill>
                <a:srgbClr val="000032"/>
              </a:solidFill>
              <a:latin typeface="Arial" panose="020B0604020202020204" pitchFamily="34" charset="0"/>
              <a:cs typeface="Arial" panose="020B0604020202020204" pitchFamily="34" charset="0"/>
            </a:endParaRPr>
          </a:p>
          <a:p>
            <a:pPr marL="353874" indent="-346558">
              <a:spcAft>
                <a:spcPts val="1092"/>
              </a:spcAft>
              <a:buClr>
                <a:srgbClr val="000032"/>
              </a:buClr>
              <a:buFont typeface="Arial" panose="020B0604020202020204" pitchFamily="34" charset="0"/>
              <a:buChar char="•"/>
              <a:tabLst>
                <a:tab pos="236429" algn="l"/>
              </a:tabLst>
            </a:pPr>
            <a:r>
              <a:rPr lang="en-US" sz="2800" dirty="0">
                <a:solidFill>
                  <a:srgbClr val="000032"/>
                </a:solidFill>
                <a:latin typeface="Arial" panose="020B0604020202020204" pitchFamily="34" charset="0"/>
                <a:cs typeface="Arial" panose="020B0604020202020204" pitchFamily="34" charset="0"/>
              </a:rPr>
              <a:t>They</a:t>
            </a:r>
            <a:r>
              <a:rPr lang="en-US" sz="2800" spc="-30" dirty="0">
                <a:solidFill>
                  <a:srgbClr val="000032"/>
                </a:solidFill>
                <a:latin typeface="Arial" panose="020B0604020202020204" pitchFamily="34" charset="0"/>
                <a:cs typeface="Arial" panose="020B0604020202020204" pitchFamily="34" charset="0"/>
              </a:rPr>
              <a:t> </a:t>
            </a:r>
            <a:r>
              <a:rPr lang="en-US" sz="2800" dirty="0">
                <a:solidFill>
                  <a:srgbClr val="000032"/>
                </a:solidFill>
                <a:latin typeface="Arial" panose="020B0604020202020204" pitchFamily="34" charset="0"/>
                <a:cs typeface="Arial" panose="020B0604020202020204" pitchFamily="34" charset="0"/>
              </a:rPr>
              <a:t>don’t</a:t>
            </a:r>
            <a:r>
              <a:rPr lang="en-US" sz="2800" spc="-27" dirty="0">
                <a:solidFill>
                  <a:srgbClr val="000032"/>
                </a:solidFill>
                <a:latin typeface="Arial" panose="020B0604020202020204" pitchFamily="34" charset="0"/>
                <a:cs typeface="Arial" panose="020B0604020202020204" pitchFamily="34" charset="0"/>
              </a:rPr>
              <a:t> </a:t>
            </a:r>
            <a:r>
              <a:rPr lang="en-US" sz="2800" dirty="0">
                <a:solidFill>
                  <a:srgbClr val="000032"/>
                </a:solidFill>
                <a:latin typeface="Arial" panose="020B0604020202020204" pitchFamily="34" charset="0"/>
                <a:cs typeface="Arial" panose="020B0604020202020204" pitchFamily="34" charset="0"/>
              </a:rPr>
              <a:t>have</a:t>
            </a:r>
            <a:r>
              <a:rPr lang="en-US" sz="2800" spc="-30" dirty="0">
                <a:solidFill>
                  <a:srgbClr val="000032"/>
                </a:solidFill>
                <a:latin typeface="Arial" panose="020B0604020202020204" pitchFamily="34" charset="0"/>
                <a:cs typeface="Arial" panose="020B0604020202020204" pitchFamily="34" charset="0"/>
              </a:rPr>
              <a:t> </a:t>
            </a:r>
            <a:r>
              <a:rPr lang="en-US" sz="2800" dirty="0">
                <a:solidFill>
                  <a:srgbClr val="000032"/>
                </a:solidFill>
                <a:latin typeface="Arial" panose="020B0604020202020204" pitchFamily="34" charset="0"/>
                <a:cs typeface="Arial" panose="020B0604020202020204" pitchFamily="34" charset="0"/>
              </a:rPr>
              <a:t>enough</a:t>
            </a:r>
            <a:r>
              <a:rPr lang="en-US" sz="2800" spc="-27" dirty="0">
                <a:solidFill>
                  <a:srgbClr val="000032"/>
                </a:solidFill>
                <a:latin typeface="Arial" panose="020B0604020202020204" pitchFamily="34" charset="0"/>
                <a:cs typeface="Arial" panose="020B0604020202020204" pitchFamily="34" charset="0"/>
              </a:rPr>
              <a:t> </a:t>
            </a:r>
            <a:r>
              <a:rPr lang="en-US" sz="2800" dirty="0">
                <a:solidFill>
                  <a:srgbClr val="000032"/>
                </a:solidFill>
                <a:latin typeface="Arial" panose="020B0604020202020204" pitchFamily="34" charset="0"/>
                <a:cs typeface="Arial" panose="020B0604020202020204" pitchFamily="34" charset="0"/>
              </a:rPr>
              <a:t>time and resources to</a:t>
            </a:r>
            <a:r>
              <a:rPr lang="en-US" sz="2800" spc="-27" dirty="0">
                <a:solidFill>
                  <a:srgbClr val="000032"/>
                </a:solidFill>
                <a:latin typeface="Arial" panose="020B0604020202020204" pitchFamily="34" charset="0"/>
                <a:cs typeface="Arial" panose="020B0604020202020204" pitchFamily="34" charset="0"/>
              </a:rPr>
              <a:t> </a:t>
            </a:r>
            <a:r>
              <a:rPr lang="en-US" sz="2800" spc="-6" dirty="0">
                <a:solidFill>
                  <a:srgbClr val="000032"/>
                </a:solidFill>
                <a:latin typeface="Arial" panose="020B0604020202020204" pitchFamily="34" charset="0"/>
                <a:cs typeface="Arial" panose="020B0604020202020204" pitchFamily="34" charset="0"/>
              </a:rPr>
              <a:t>succeed</a:t>
            </a:r>
            <a:endParaRPr lang="en-US" sz="2800" dirty="0">
              <a:solidFill>
                <a:srgbClr val="000032"/>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2602280-6AAB-4673-AFDE-BA7B2385374F}"/>
              </a:ext>
            </a:extLst>
          </p:cNvPr>
          <p:cNvSpPr txBox="1"/>
          <p:nvPr/>
        </p:nvSpPr>
        <p:spPr>
          <a:xfrm>
            <a:off x="770031" y="443979"/>
            <a:ext cx="10604678" cy="596317"/>
          </a:xfrm>
          <a:prstGeom prst="rect">
            <a:avLst/>
          </a:prstGeom>
          <a:noFill/>
        </p:spPr>
        <p:txBody>
          <a:bodyPr wrap="square" rtlCol="0">
            <a:spAutoFit/>
          </a:bodyPr>
          <a:lstStyle/>
          <a:p>
            <a:pPr marL="7701">
              <a:spcBef>
                <a:spcPts val="79"/>
              </a:spcBef>
            </a:pPr>
            <a:r>
              <a:rPr lang="en-US" sz="3275" b="1" dirty="0">
                <a:solidFill>
                  <a:srgbClr val="000032"/>
                </a:solidFill>
                <a:latin typeface="Comfortaa"/>
                <a:ea typeface="+mj-ea"/>
              </a:rPr>
              <a:t>Why do  9  out of 10 Venture Backed Companies Fail?</a:t>
            </a:r>
          </a:p>
        </p:txBody>
      </p:sp>
      <p:pic>
        <p:nvPicPr>
          <p:cNvPr id="6" name="Picture 5">
            <a:extLst>
              <a:ext uri="{FF2B5EF4-FFF2-40B4-BE49-F238E27FC236}">
                <a16:creationId xmlns:a16="http://schemas.microsoft.com/office/drawing/2014/main" id="{A7925575-EE8C-4F11-A4E7-FA0BFEE3F9AE}"/>
              </a:ext>
            </a:extLst>
          </p:cNvPr>
          <p:cNvPicPr>
            <a:picLocks noChangeAspect="1"/>
          </p:cNvPicPr>
          <p:nvPr/>
        </p:nvPicPr>
        <p:blipFill>
          <a:blip r:embed="rId3"/>
          <a:stretch>
            <a:fillRect/>
          </a:stretch>
        </p:blipFill>
        <p:spPr>
          <a:xfrm>
            <a:off x="874524" y="1118613"/>
            <a:ext cx="5682197" cy="44363"/>
          </a:xfrm>
          <a:prstGeom prst="rect">
            <a:avLst/>
          </a:prstGeom>
        </p:spPr>
      </p:pic>
      <p:sp>
        <p:nvSpPr>
          <p:cNvPr id="3" name="TextBox 2">
            <a:extLst>
              <a:ext uri="{FF2B5EF4-FFF2-40B4-BE49-F238E27FC236}">
                <a16:creationId xmlns:a16="http://schemas.microsoft.com/office/drawing/2014/main" id="{45C3A2F5-6D96-2EF5-7C86-DF4D9000A7F6}"/>
              </a:ext>
            </a:extLst>
          </p:cNvPr>
          <p:cNvSpPr txBox="1"/>
          <p:nvPr/>
        </p:nvSpPr>
        <p:spPr>
          <a:xfrm>
            <a:off x="1243660" y="3034593"/>
            <a:ext cx="9657419" cy="2985433"/>
          </a:xfrm>
          <a:prstGeom prst="rect">
            <a:avLst/>
          </a:prstGeom>
          <a:noFill/>
        </p:spPr>
        <p:txBody>
          <a:bodyPr wrap="square" rtlCol="0">
            <a:spAutoFit/>
          </a:bodyPr>
          <a:lstStyle/>
          <a:p>
            <a:pPr marL="173279" indent="-173279">
              <a:spcAft>
                <a:spcPts val="600"/>
              </a:spcAft>
              <a:buFont typeface="Arial" panose="020B0604020202020204" pitchFamily="34" charset="0"/>
              <a:buChar char="•"/>
            </a:pPr>
            <a:r>
              <a:rPr lang="en-US" sz="2400" spc="-6" dirty="0">
                <a:solidFill>
                  <a:srgbClr val="000032"/>
                </a:solidFill>
                <a:latin typeface="Arial" panose="020B0604020202020204" pitchFamily="34" charset="0"/>
                <a:cs typeface="Arial" panose="020B0604020202020204" pitchFamily="34" charset="0"/>
              </a:rPr>
              <a:t>They have difficulties in raising additional money</a:t>
            </a:r>
          </a:p>
          <a:p>
            <a:pPr marL="173279" indent="-173279">
              <a:spcAft>
                <a:spcPts val="600"/>
              </a:spcAft>
              <a:buFont typeface="Arial" panose="020B0604020202020204" pitchFamily="34" charset="0"/>
              <a:buChar char="•"/>
            </a:pPr>
            <a:r>
              <a:rPr lang="en-US" sz="2400" spc="-6" dirty="0">
                <a:solidFill>
                  <a:srgbClr val="000032"/>
                </a:solidFill>
                <a:latin typeface="Arial" panose="020B0604020202020204" pitchFamily="34" charset="0"/>
                <a:cs typeface="Arial" panose="020B0604020202020204" pitchFamily="34" charset="0"/>
              </a:rPr>
              <a:t>They need to reduce expenses and lay people off</a:t>
            </a:r>
          </a:p>
          <a:p>
            <a:pPr marL="173279" indent="-173279">
              <a:spcAft>
                <a:spcPts val="600"/>
              </a:spcAft>
              <a:buFont typeface="Arial" panose="020B0604020202020204" pitchFamily="34" charset="0"/>
              <a:buChar char="•"/>
            </a:pPr>
            <a:r>
              <a:rPr lang="en-US" sz="2400" spc="-6" dirty="0">
                <a:solidFill>
                  <a:srgbClr val="000032"/>
                </a:solidFill>
                <a:latin typeface="Arial" panose="020B0604020202020204" pitchFamily="34" charset="0"/>
                <a:cs typeface="Arial" panose="020B0604020202020204" pitchFamily="34" charset="0"/>
              </a:rPr>
              <a:t>Need to continue to reduce expenses and lay more people off </a:t>
            </a:r>
          </a:p>
          <a:p>
            <a:pPr marL="173279" indent="-173279">
              <a:spcAft>
                <a:spcPts val="600"/>
              </a:spcAft>
              <a:buFont typeface="Arial" panose="020B0604020202020204" pitchFamily="34" charset="0"/>
              <a:buChar char="•"/>
            </a:pPr>
            <a:r>
              <a:rPr lang="en-US" sz="2400" spc="-6" dirty="0">
                <a:solidFill>
                  <a:srgbClr val="000032"/>
                </a:solidFill>
                <a:latin typeface="Arial" panose="020B0604020202020204" pitchFamily="34" charset="0"/>
                <a:cs typeface="Arial" panose="020B0604020202020204" pitchFamily="34" charset="0"/>
              </a:rPr>
              <a:t>Morale and confidence decline, and the company spirals downward </a:t>
            </a:r>
          </a:p>
          <a:p>
            <a:pPr marL="173279" indent="-173279">
              <a:spcAft>
                <a:spcPts val="600"/>
              </a:spcAft>
              <a:buFont typeface="Arial" panose="020B0604020202020204" pitchFamily="34" charset="0"/>
              <a:buChar char="•"/>
            </a:pPr>
            <a:r>
              <a:rPr lang="en-US" sz="2400" spc="-6" dirty="0">
                <a:solidFill>
                  <a:srgbClr val="000032"/>
                </a:solidFill>
                <a:latin typeface="Arial" panose="020B0604020202020204" pitchFamily="34" charset="0"/>
                <a:cs typeface="Arial" panose="020B0604020202020204" pitchFamily="34" charset="0"/>
              </a:rPr>
              <a:t>They shut down, </a:t>
            </a:r>
            <a:r>
              <a:rPr lang="en-US" sz="2400" spc="-6" dirty="0">
                <a:latin typeface="Arial" panose="020B0604020202020204" pitchFamily="34" charset="0"/>
                <a:cs typeface="Arial" panose="020B0604020202020204" pitchFamily="34" charset="0"/>
              </a:rPr>
              <a:t>or get stuck in “</a:t>
            </a:r>
            <a:r>
              <a:rPr lang="en-US" sz="2400" spc="-6" dirty="0">
                <a:solidFill>
                  <a:srgbClr val="FF0000"/>
                </a:solidFill>
                <a:latin typeface="Arial" panose="020B0604020202020204" pitchFamily="34" charset="0"/>
                <a:cs typeface="Arial" panose="020B0604020202020204" pitchFamily="34" charset="0"/>
              </a:rPr>
              <a:t>death valley</a:t>
            </a:r>
            <a:r>
              <a:rPr lang="en-US" sz="2400" spc="-6" dirty="0">
                <a:latin typeface="Arial" panose="020B0604020202020204" pitchFamily="34" charset="0"/>
                <a:cs typeface="Arial" panose="020B0604020202020204" pitchFamily="34" charset="0"/>
              </a:rPr>
              <a:t>” and become a </a:t>
            </a:r>
            <a:br>
              <a:rPr lang="en-US" sz="2400" spc="-6" dirty="0">
                <a:latin typeface="Arial" panose="020B0604020202020204" pitchFamily="34" charset="0"/>
                <a:cs typeface="Arial" panose="020B0604020202020204" pitchFamily="34" charset="0"/>
              </a:rPr>
            </a:br>
            <a:r>
              <a:rPr lang="en-US" sz="2400" spc="-6" dirty="0">
                <a:latin typeface="Arial" panose="020B0604020202020204" pitchFamily="34" charset="0"/>
                <a:cs typeface="Arial" panose="020B0604020202020204" pitchFamily="34" charset="0"/>
              </a:rPr>
              <a:t>“</a:t>
            </a:r>
            <a:r>
              <a:rPr lang="en-US" sz="2400" spc="-6" dirty="0">
                <a:solidFill>
                  <a:srgbClr val="FF0000"/>
                </a:solidFill>
                <a:latin typeface="Arial" panose="020B0604020202020204" pitchFamily="34" charset="0"/>
                <a:cs typeface="Arial" panose="020B0604020202020204" pitchFamily="34" charset="0"/>
              </a:rPr>
              <a:t>walking dead</a:t>
            </a:r>
            <a:r>
              <a:rPr lang="en-US" sz="2400" spc="-6" dirty="0">
                <a:latin typeface="Arial" panose="020B0604020202020204" pitchFamily="34" charset="0"/>
                <a:cs typeface="Arial" panose="020B0604020202020204" pitchFamily="34" charset="0"/>
              </a:rPr>
              <a:t>” company</a:t>
            </a:r>
            <a:br>
              <a:rPr lang="en-US" sz="2400" spc="-6"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BEFC14F7-D4EC-4C1E-E9B1-321361451179}"/>
              </a:ext>
            </a:extLst>
          </p:cNvPr>
          <p:cNvSpPr>
            <a:spLocks noGrp="1"/>
          </p:cNvSpPr>
          <p:nvPr>
            <p:ph type="ftr" sz="quarter" idx="5"/>
          </p:nvPr>
        </p:nvSpPr>
        <p:spPr/>
        <p:txBody>
          <a:body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Tree>
    <p:extLst>
      <p:ext uri="{BB962C8B-B14F-4D97-AF65-F5344CB8AC3E}">
        <p14:creationId xmlns:p14="http://schemas.microsoft.com/office/powerpoint/2010/main" val="2483845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945159" y="906951"/>
            <a:ext cx="9956447" cy="4588406"/>
          </a:xfrm>
          <a:prstGeom prst="rect">
            <a:avLst/>
          </a:prstGeom>
        </p:spPr>
        <p:txBody>
          <a:bodyPr vert="horz" wrap="square" lIns="0" tIns="9242" rIns="0" bIns="0" rtlCol="0">
            <a:spAutoFit/>
          </a:bodyPr>
          <a:lstStyle/>
          <a:p>
            <a:pPr marL="7701">
              <a:spcBef>
                <a:spcPts val="79"/>
              </a:spcBef>
            </a:pPr>
            <a:r>
              <a:rPr sz="3729" b="1" dirty="0">
                <a:solidFill>
                  <a:srgbClr val="000032"/>
                </a:solidFill>
                <a:latin typeface="Comfortaa"/>
                <a:ea typeface="+mj-ea"/>
                <a:cs typeface="Comfortaa"/>
              </a:rPr>
              <a:t>9 </a:t>
            </a:r>
            <a:r>
              <a:rPr lang="en-US" sz="3729" b="1" dirty="0">
                <a:solidFill>
                  <a:srgbClr val="000032"/>
                </a:solidFill>
                <a:latin typeface="Comfortaa"/>
                <a:ea typeface="+mj-ea"/>
                <a:cs typeface="Comfortaa"/>
              </a:rPr>
              <a:t>O</a:t>
            </a:r>
            <a:r>
              <a:rPr sz="3729" b="1" dirty="0">
                <a:solidFill>
                  <a:srgbClr val="000032"/>
                </a:solidFill>
                <a:latin typeface="Comfortaa"/>
                <a:ea typeface="+mj-ea"/>
                <a:cs typeface="Comfortaa"/>
              </a:rPr>
              <a:t>ut of 10</a:t>
            </a:r>
            <a:r>
              <a:rPr lang="en-US" sz="3729" b="1" dirty="0">
                <a:solidFill>
                  <a:srgbClr val="000032"/>
                </a:solidFill>
                <a:latin typeface="Comfortaa"/>
                <a:ea typeface="+mj-ea"/>
                <a:cs typeface="Comfortaa"/>
              </a:rPr>
              <a:t> C</a:t>
            </a:r>
            <a:r>
              <a:rPr sz="3729" b="1" dirty="0">
                <a:solidFill>
                  <a:srgbClr val="000032"/>
                </a:solidFill>
                <a:latin typeface="Comfortaa"/>
                <a:ea typeface="+mj-ea"/>
                <a:cs typeface="Comfortaa"/>
              </a:rPr>
              <a:t>ompanies </a:t>
            </a:r>
            <a:r>
              <a:rPr lang="en-US" sz="3729" b="1" dirty="0">
                <a:solidFill>
                  <a:srgbClr val="000032"/>
                </a:solidFill>
                <a:latin typeface="Comfortaa"/>
                <a:ea typeface="+mj-ea"/>
                <a:cs typeface="Comfortaa"/>
              </a:rPr>
              <a:t>F</a:t>
            </a:r>
            <a:r>
              <a:rPr sz="3729" b="1" dirty="0">
                <a:solidFill>
                  <a:srgbClr val="000032"/>
                </a:solidFill>
                <a:latin typeface="Comfortaa"/>
                <a:ea typeface="+mj-ea"/>
                <a:cs typeface="Comfortaa"/>
              </a:rPr>
              <a:t>ail</a:t>
            </a:r>
            <a:r>
              <a:rPr lang="en-US" sz="3729" b="1" dirty="0">
                <a:solidFill>
                  <a:srgbClr val="000032"/>
                </a:solidFill>
                <a:latin typeface="Comfortaa"/>
                <a:ea typeface="+mj-ea"/>
                <a:cs typeface="Comfortaa"/>
              </a:rPr>
              <a:t> ….</a:t>
            </a:r>
            <a:endParaRPr sz="3729" b="1" dirty="0">
              <a:solidFill>
                <a:srgbClr val="000032"/>
              </a:solidFill>
              <a:latin typeface="Comfortaa"/>
              <a:ea typeface="+mj-ea"/>
              <a:cs typeface="Comfortaa"/>
            </a:endParaRPr>
          </a:p>
          <a:p>
            <a:pPr>
              <a:lnSpc>
                <a:spcPct val="100000"/>
              </a:lnSpc>
            </a:pPr>
            <a:endParaRPr sz="2244" dirty="0">
              <a:solidFill>
                <a:srgbClr val="000032"/>
              </a:solidFill>
              <a:latin typeface="Comfortaa Medium"/>
              <a:cs typeface="Comfortaa Medium"/>
            </a:endParaRPr>
          </a:p>
          <a:p>
            <a:pPr marL="7316">
              <a:tabLst>
                <a:tab pos="236429" algn="l"/>
              </a:tabLst>
            </a:pPr>
            <a:r>
              <a:rPr lang="en-US" sz="2911" b="1" dirty="0">
                <a:solidFill>
                  <a:srgbClr val="000032"/>
                </a:solidFill>
                <a:latin typeface="Comfortaa" panose="00000500000000000000" pitchFamily="2" charset="0"/>
                <a:cs typeface="Lato Light"/>
              </a:rPr>
              <a:t>		</a:t>
            </a:r>
            <a:br>
              <a:rPr lang="en-US" sz="2911" b="1" dirty="0">
                <a:solidFill>
                  <a:srgbClr val="000032"/>
                </a:solidFill>
                <a:latin typeface="Comfortaa" panose="00000500000000000000" pitchFamily="2" charset="0"/>
                <a:cs typeface="Lato Light"/>
              </a:rPr>
            </a:br>
            <a:r>
              <a:rPr lang="en-US" sz="2800" dirty="0">
                <a:solidFill>
                  <a:schemeClr val="accent5">
                    <a:lumMod val="75000"/>
                  </a:schemeClr>
                </a:solidFill>
                <a:latin typeface="Arial" panose="020B0604020202020204" pitchFamily="34" charset="0"/>
                <a:ea typeface="+mj-ea"/>
                <a:cs typeface="Arial" panose="020B0604020202020204" pitchFamily="34" charset="0"/>
              </a:rPr>
              <a:t>OK, got it !!!  So tell me HOW not to fail? </a:t>
            </a:r>
            <a:br>
              <a:rPr lang="en-US" sz="2638" dirty="0">
                <a:solidFill>
                  <a:srgbClr val="000032"/>
                </a:solidFill>
                <a:latin typeface="Lato" panose="020F0502020204030203" pitchFamily="34" charset="77"/>
                <a:cs typeface="Lato Light"/>
              </a:rPr>
            </a:br>
            <a:endParaRPr lang="en-US" sz="2638" dirty="0">
              <a:solidFill>
                <a:srgbClr val="000032"/>
              </a:solidFill>
              <a:latin typeface="Lato" panose="020F0502020204030203" pitchFamily="34" charset="77"/>
              <a:cs typeface="Lato Light"/>
            </a:endParaRPr>
          </a:p>
          <a:p>
            <a:pPr marL="7316">
              <a:tabLst>
                <a:tab pos="236429" algn="l"/>
              </a:tabLst>
            </a:pPr>
            <a:r>
              <a:rPr lang="en-US" sz="2638" dirty="0">
                <a:solidFill>
                  <a:srgbClr val="000032"/>
                </a:solidFill>
                <a:latin typeface="Arial" panose="020B0604020202020204" pitchFamily="34" charset="0"/>
                <a:cs typeface="Arial" panose="020B0604020202020204" pitchFamily="34" charset="0"/>
              </a:rPr>
              <a:t>Change the goal of the company from an </a:t>
            </a:r>
            <a:r>
              <a:rPr lang="en-US" sz="2638" u="sng" dirty="0">
                <a:solidFill>
                  <a:srgbClr val="000032"/>
                </a:solidFill>
                <a:latin typeface="Arial" panose="020B0604020202020204" pitchFamily="34" charset="0"/>
                <a:cs typeface="Arial" panose="020B0604020202020204" pitchFamily="34" charset="0"/>
              </a:rPr>
              <a:t>EXIT</a:t>
            </a:r>
            <a:r>
              <a:rPr lang="en-US" sz="2638" dirty="0">
                <a:solidFill>
                  <a:srgbClr val="000032"/>
                </a:solidFill>
                <a:latin typeface="Arial" panose="020B0604020202020204" pitchFamily="34" charset="0"/>
                <a:cs typeface="Arial" panose="020B0604020202020204" pitchFamily="34" charset="0"/>
              </a:rPr>
              <a:t> To </a:t>
            </a:r>
            <a:r>
              <a:rPr lang="en-US" sz="2638" b="1" dirty="0">
                <a:solidFill>
                  <a:srgbClr val="FF0000"/>
                </a:solidFill>
                <a:latin typeface="Arial" panose="020B0604020202020204" pitchFamily="34" charset="0"/>
                <a:cs typeface="Arial" panose="020B0604020202020204" pitchFamily="34" charset="0"/>
              </a:rPr>
              <a:t>PROFITABILITY</a:t>
            </a:r>
            <a:r>
              <a:rPr lang="en-US" sz="2638" dirty="0">
                <a:solidFill>
                  <a:srgbClr val="000032"/>
                </a:solidFill>
                <a:latin typeface="Arial" panose="020B0604020202020204" pitchFamily="34" charset="0"/>
                <a:cs typeface="Arial" panose="020B0604020202020204" pitchFamily="34" charset="0"/>
              </a:rPr>
              <a:t> </a:t>
            </a:r>
          </a:p>
          <a:p>
            <a:pPr marL="7316">
              <a:tabLst>
                <a:tab pos="236429" algn="l"/>
              </a:tabLst>
            </a:pPr>
            <a:endParaRPr lang="en-US" sz="2638" dirty="0">
              <a:solidFill>
                <a:srgbClr val="000032"/>
              </a:solidFill>
              <a:latin typeface="Arial" panose="020B0604020202020204" pitchFamily="34" charset="0"/>
              <a:cs typeface="Arial" panose="020B0604020202020204" pitchFamily="34" charset="0"/>
            </a:endParaRPr>
          </a:p>
          <a:p>
            <a:pPr marL="7316">
              <a:tabLst>
                <a:tab pos="236429" algn="l"/>
              </a:tabLst>
            </a:pPr>
            <a:r>
              <a:rPr lang="en-US" sz="2638" dirty="0">
                <a:solidFill>
                  <a:srgbClr val="000032"/>
                </a:solidFill>
                <a:latin typeface="Arial" panose="020B0604020202020204" pitchFamily="34" charset="0"/>
                <a:cs typeface="Arial" panose="020B0604020202020204" pitchFamily="34" charset="0"/>
              </a:rPr>
              <a:t>Profitability = Positive cash flow</a:t>
            </a:r>
          </a:p>
          <a:p>
            <a:pPr marL="7316">
              <a:tabLst>
                <a:tab pos="236429" algn="l"/>
              </a:tabLst>
            </a:pPr>
            <a:endParaRPr lang="en-US" sz="2638" dirty="0">
              <a:solidFill>
                <a:srgbClr val="000032"/>
              </a:solidFill>
              <a:latin typeface="Arial" panose="020B0604020202020204" pitchFamily="34" charset="0"/>
              <a:cs typeface="Arial" panose="020B0604020202020204" pitchFamily="34" charset="0"/>
            </a:endParaRPr>
          </a:p>
          <a:p>
            <a:pPr marL="7316">
              <a:tabLst>
                <a:tab pos="236429" algn="l"/>
              </a:tabLst>
            </a:pPr>
            <a:r>
              <a:rPr lang="en-US" sz="2638" dirty="0">
                <a:solidFill>
                  <a:srgbClr val="000032"/>
                </a:solidFill>
                <a:latin typeface="Arial" panose="020B0604020202020204" pitchFamily="34" charset="0"/>
                <a:cs typeface="Arial" panose="020B0604020202020204" pitchFamily="34" charset="0"/>
              </a:rPr>
              <a:t>Generating cash. Month after month, year over year</a:t>
            </a:r>
            <a:endParaRPr sz="2638" dirty="0">
              <a:solidFill>
                <a:srgbClr val="000032"/>
              </a:solidFill>
              <a:latin typeface="Arial" panose="020B0604020202020204" pitchFamily="34" charset="0"/>
              <a:cs typeface="Arial" panose="020B0604020202020204" pitchFamily="34" charset="0"/>
            </a:endParaRPr>
          </a:p>
          <a:p>
            <a:pPr>
              <a:spcBef>
                <a:spcPts val="6"/>
              </a:spcBef>
            </a:pPr>
            <a:endParaRPr sz="2244" dirty="0">
              <a:solidFill>
                <a:srgbClr val="000032"/>
              </a:solidFill>
              <a:latin typeface="Comfortaa Medium"/>
              <a:cs typeface="Comfortaa Medium"/>
            </a:endParaRPr>
          </a:p>
        </p:txBody>
      </p:sp>
      <p:pic>
        <p:nvPicPr>
          <p:cNvPr id="6" name="Picture 5">
            <a:extLst>
              <a:ext uri="{FF2B5EF4-FFF2-40B4-BE49-F238E27FC236}">
                <a16:creationId xmlns:a16="http://schemas.microsoft.com/office/drawing/2014/main" id="{CABD073C-8993-4465-8DE6-D81F39B26C01}"/>
              </a:ext>
            </a:extLst>
          </p:cNvPr>
          <p:cNvPicPr>
            <a:picLocks noChangeAspect="1"/>
          </p:cNvPicPr>
          <p:nvPr/>
        </p:nvPicPr>
        <p:blipFill>
          <a:blip r:embed="rId3"/>
          <a:stretch>
            <a:fillRect/>
          </a:stretch>
        </p:blipFill>
        <p:spPr>
          <a:xfrm>
            <a:off x="965791" y="1591344"/>
            <a:ext cx="5682197" cy="44363"/>
          </a:xfrm>
          <a:prstGeom prst="rect">
            <a:avLst/>
          </a:prstGeom>
        </p:spPr>
      </p:pic>
      <p:sp>
        <p:nvSpPr>
          <p:cNvPr id="2" name="Footer Placeholder 1">
            <a:extLst>
              <a:ext uri="{FF2B5EF4-FFF2-40B4-BE49-F238E27FC236}">
                <a16:creationId xmlns:a16="http://schemas.microsoft.com/office/drawing/2014/main" id="{51D40BA8-28FE-4A86-A316-EF8DA57F2FBC}"/>
              </a:ext>
            </a:extLst>
          </p:cNvPr>
          <p:cNvSpPr>
            <a:spLocks noGrp="1"/>
          </p:cNvSpPr>
          <p:nvPr>
            <p:ph type="ftr" sz="quarter" idx="5"/>
          </p:nvPr>
        </p:nvSpPr>
        <p:spPr/>
        <p:txBody>
          <a:body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Tree>
    <p:extLst>
      <p:ext uri="{BB962C8B-B14F-4D97-AF65-F5344CB8AC3E}">
        <p14:creationId xmlns:p14="http://schemas.microsoft.com/office/powerpoint/2010/main" val="329824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25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25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 fill="hold"/>
                                        <p:tgtEl>
                                          <p:spTgt spid="6"/>
                                        </p:tgtEl>
                                        <p:attrNameLst>
                                          <p:attrName>ppt_x</p:attrName>
                                        </p:attrNameLst>
                                      </p:cBhvr>
                                      <p:tavLst>
                                        <p:tav tm="0">
                                          <p:val>
                                            <p:strVal val="0-#ppt_w/2"/>
                                          </p:val>
                                        </p:tav>
                                        <p:tav tm="100000">
                                          <p:val>
                                            <p:strVal val="#ppt_x"/>
                                          </p:val>
                                        </p:tav>
                                      </p:tavLst>
                                    </p:anim>
                                    <p:anim calcmode="lin" valueType="num">
                                      <p:cBhvr additive="base">
                                        <p:cTn id="12" dur="100" fill="hold"/>
                                        <p:tgtEl>
                                          <p:spTgt spid="6"/>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97F3F-773B-49BA-B6B7-99312D14FEE3}"/>
              </a:ext>
            </a:extLst>
          </p:cNvPr>
          <p:cNvSpPr>
            <a:spLocks noGrp="1"/>
          </p:cNvSpPr>
          <p:nvPr>
            <p:ph type="title"/>
          </p:nvPr>
        </p:nvSpPr>
        <p:spPr/>
        <p:txBody>
          <a:bodyPr/>
          <a:lstStyle/>
          <a:p>
            <a:r>
              <a:rPr lang="en-US" dirty="0"/>
              <a:t>Why Profitability? </a:t>
            </a:r>
          </a:p>
        </p:txBody>
      </p:sp>
      <p:sp>
        <p:nvSpPr>
          <p:cNvPr id="3" name="Text Placeholder 2">
            <a:extLst>
              <a:ext uri="{FF2B5EF4-FFF2-40B4-BE49-F238E27FC236}">
                <a16:creationId xmlns:a16="http://schemas.microsoft.com/office/drawing/2014/main" id="{542CA257-B9FD-4CC8-8225-D89ABD02A778}"/>
              </a:ext>
            </a:extLst>
          </p:cNvPr>
          <p:cNvSpPr>
            <a:spLocks noGrp="1"/>
          </p:cNvSpPr>
          <p:nvPr>
            <p:ph type="body" idx="1"/>
          </p:nvPr>
        </p:nvSpPr>
        <p:spPr>
          <a:xfrm>
            <a:off x="944438" y="1840493"/>
            <a:ext cx="10303124" cy="2239716"/>
          </a:xfrm>
        </p:spPr>
        <p:txBody>
          <a:bodyPr/>
          <a:lstStyle/>
          <a:p>
            <a:pPr marL="0" marR="3081" indent="0">
              <a:lnSpc>
                <a:spcPct val="100499"/>
              </a:lnSpc>
              <a:spcBef>
                <a:spcPts val="3"/>
              </a:spcBef>
              <a:buNone/>
              <a:tabLst>
                <a:tab pos="4138283" algn="l"/>
              </a:tabLst>
            </a:pPr>
            <a:r>
              <a:rPr lang="en-US" b="1" dirty="0"/>
              <a:t>What is the difference between </a:t>
            </a:r>
            <a:r>
              <a:rPr lang="en-US" b="1" spc="-30" dirty="0"/>
              <a:t>a </a:t>
            </a:r>
            <a:r>
              <a:rPr lang="en-US" b="1" dirty="0"/>
              <a:t>company</a:t>
            </a:r>
            <a:r>
              <a:rPr lang="en-US" b="1" spc="-27" dirty="0"/>
              <a:t> </a:t>
            </a:r>
            <a:r>
              <a:rPr lang="en-US" b="1" dirty="0"/>
              <a:t>that</a:t>
            </a:r>
            <a:r>
              <a:rPr lang="en-US" b="1" spc="-24" dirty="0"/>
              <a:t> </a:t>
            </a:r>
            <a:br>
              <a:rPr lang="en-US" spc="-24" dirty="0"/>
            </a:br>
            <a:endParaRPr lang="en-US" spc="-24" dirty="0"/>
          </a:p>
          <a:p>
            <a:pPr marL="423955" marR="3081" indent="-415869">
              <a:lnSpc>
                <a:spcPct val="100499"/>
              </a:lnSpc>
              <a:spcBef>
                <a:spcPts val="3"/>
              </a:spcBef>
              <a:buClr>
                <a:srgbClr val="000032"/>
              </a:buClr>
              <a:buFont typeface="Arial" panose="020B0604020202020204" pitchFamily="34" charset="0"/>
              <a:buChar char="•"/>
              <a:tabLst>
                <a:tab pos="4138283" algn="l"/>
              </a:tabLst>
            </a:pPr>
            <a:r>
              <a:rPr lang="en-US" dirty="0"/>
              <a:t>generates</a:t>
            </a:r>
            <a:r>
              <a:rPr lang="en-US" spc="-27" dirty="0"/>
              <a:t> </a:t>
            </a:r>
            <a:r>
              <a:rPr lang="en-US" dirty="0"/>
              <a:t>a</a:t>
            </a:r>
            <a:r>
              <a:rPr lang="en-US" spc="-24" dirty="0"/>
              <a:t> </a:t>
            </a:r>
            <a:r>
              <a:rPr lang="en-US" dirty="0"/>
              <a:t>profit</a:t>
            </a:r>
            <a:r>
              <a:rPr lang="en-US" spc="-24" dirty="0"/>
              <a:t> </a:t>
            </a:r>
            <a:r>
              <a:rPr lang="en-US" dirty="0"/>
              <a:t>of</a:t>
            </a:r>
            <a:r>
              <a:rPr lang="en-US" spc="-27" dirty="0"/>
              <a:t> </a:t>
            </a:r>
            <a:r>
              <a:rPr lang="en-US" spc="-30" dirty="0"/>
              <a:t>a </a:t>
            </a:r>
            <a:r>
              <a:rPr lang="en-US" dirty="0"/>
              <a:t>million</a:t>
            </a:r>
            <a:r>
              <a:rPr lang="en-US" spc="-21" dirty="0"/>
              <a:t> </a:t>
            </a:r>
            <a:r>
              <a:rPr lang="en-US" dirty="0"/>
              <a:t>dollars</a:t>
            </a:r>
            <a:r>
              <a:rPr lang="en-US" spc="-18" dirty="0"/>
              <a:t> </a:t>
            </a:r>
            <a:r>
              <a:rPr lang="en-US" dirty="0"/>
              <a:t>a</a:t>
            </a:r>
            <a:r>
              <a:rPr lang="en-US" spc="-21" dirty="0"/>
              <a:t> year,</a:t>
            </a:r>
            <a:r>
              <a:rPr lang="en-US" spc="-18" dirty="0"/>
              <a:t> </a:t>
            </a:r>
            <a:br>
              <a:rPr lang="en-US" spc="-18" dirty="0"/>
            </a:br>
            <a:endParaRPr lang="en-US" spc="-18" dirty="0"/>
          </a:p>
          <a:p>
            <a:pPr marL="423955" marR="3081" indent="-415869">
              <a:lnSpc>
                <a:spcPct val="100499"/>
              </a:lnSpc>
              <a:spcBef>
                <a:spcPts val="3"/>
              </a:spcBef>
              <a:buClr>
                <a:srgbClr val="000032"/>
              </a:buClr>
              <a:buFont typeface="Arial" panose="020B0604020202020204" pitchFamily="34" charset="0"/>
              <a:buChar char="•"/>
              <a:tabLst>
                <a:tab pos="4138283" algn="l"/>
              </a:tabLst>
            </a:pPr>
            <a:r>
              <a:rPr lang="en-US" dirty="0"/>
              <a:t>and</a:t>
            </a:r>
            <a:r>
              <a:rPr lang="en-US" spc="-21" dirty="0"/>
              <a:t> </a:t>
            </a:r>
            <a:r>
              <a:rPr lang="en-US" dirty="0"/>
              <a:t>a</a:t>
            </a:r>
            <a:r>
              <a:rPr lang="en-US" spc="-18" dirty="0"/>
              <a:t> </a:t>
            </a:r>
            <a:r>
              <a:rPr lang="en-US" dirty="0"/>
              <a:t>company</a:t>
            </a:r>
            <a:r>
              <a:rPr lang="en-US" spc="-18" dirty="0"/>
              <a:t> </a:t>
            </a:r>
            <a:r>
              <a:rPr lang="en-US" spc="-12" dirty="0"/>
              <a:t>that </a:t>
            </a:r>
            <a:r>
              <a:rPr lang="en-US" dirty="0"/>
              <a:t>loses a million dollars a </a:t>
            </a:r>
            <a:r>
              <a:rPr lang="en-US" spc="-6" dirty="0"/>
              <a:t>year?</a:t>
            </a:r>
            <a:endParaRPr lang="en-US" dirty="0"/>
          </a:p>
        </p:txBody>
      </p:sp>
      <p:sp>
        <p:nvSpPr>
          <p:cNvPr id="4" name="Footer Placeholder 3">
            <a:extLst>
              <a:ext uri="{FF2B5EF4-FFF2-40B4-BE49-F238E27FC236}">
                <a16:creationId xmlns:a16="http://schemas.microsoft.com/office/drawing/2014/main" id="{2ECFA456-6D83-422E-9E00-F6252F538E28}"/>
              </a:ext>
            </a:extLst>
          </p:cNvPr>
          <p:cNvSpPr>
            <a:spLocks noGrp="1"/>
          </p:cNvSpPr>
          <p:nvPr>
            <p:ph type="ftr" sz="quarter" idx="5"/>
          </p:nvPr>
        </p:nvSpPr>
        <p:spPr>
          <a:xfrm>
            <a:off x="8519529" y="6429192"/>
            <a:ext cx="3451961" cy="192360"/>
          </a:xfrm>
          <a:prstGeom prst="rect">
            <a:avLst/>
          </a:prstGeom>
        </p:spPr>
        <p:txBody>
          <a:bodyPr wrap="square" lIns="0" tIns="0" rIns="0" bIns="0">
            <a:spAutoFit/>
          </a:bodyPr>
          <a:lstStyle>
            <a:defPPr>
              <a:defRPr lang="en-US"/>
            </a:defPPr>
            <a:lvl1pPr marL="0" algn="l" defTabSz="914400" rtl="0" eaLnBrk="1" latinLnBrk="0" hangingPunct="1">
              <a:defRPr sz="1334" b="1" i="0" kern="1200">
                <a:solidFill>
                  <a:srgbClr val="004B9B"/>
                </a:solidFill>
                <a:latin typeface="Comfortaa"/>
                <a:ea typeface="+mn-ea"/>
                <a:cs typeface="Comforta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Tree>
    <p:extLst>
      <p:ext uri="{BB962C8B-B14F-4D97-AF65-F5344CB8AC3E}">
        <p14:creationId xmlns:p14="http://schemas.microsoft.com/office/powerpoint/2010/main" val="126071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97F3F-773B-49BA-B6B7-99312D14FEE3}"/>
              </a:ext>
            </a:extLst>
          </p:cNvPr>
          <p:cNvSpPr>
            <a:spLocks noGrp="1"/>
          </p:cNvSpPr>
          <p:nvPr>
            <p:ph type="title"/>
          </p:nvPr>
        </p:nvSpPr>
        <p:spPr/>
        <p:txBody>
          <a:bodyPr/>
          <a:lstStyle/>
          <a:p>
            <a:r>
              <a:rPr lang="en-US" dirty="0"/>
              <a:t>Why Profitability? </a:t>
            </a:r>
          </a:p>
        </p:txBody>
      </p:sp>
      <p:sp>
        <p:nvSpPr>
          <p:cNvPr id="3" name="Text Placeholder 2">
            <a:extLst>
              <a:ext uri="{FF2B5EF4-FFF2-40B4-BE49-F238E27FC236}">
                <a16:creationId xmlns:a16="http://schemas.microsoft.com/office/drawing/2014/main" id="{542CA257-B9FD-4CC8-8225-D89ABD02A778}"/>
              </a:ext>
            </a:extLst>
          </p:cNvPr>
          <p:cNvSpPr>
            <a:spLocks noGrp="1"/>
          </p:cNvSpPr>
          <p:nvPr>
            <p:ph type="body" idx="1"/>
          </p:nvPr>
        </p:nvSpPr>
        <p:spPr>
          <a:xfrm>
            <a:off x="944438" y="1840494"/>
            <a:ext cx="10516042" cy="4308872"/>
          </a:xfrm>
        </p:spPr>
        <p:txBody>
          <a:bodyPr/>
          <a:lstStyle/>
          <a:p>
            <a:pPr marL="423955" marR="3081" indent="-415869">
              <a:spcBef>
                <a:spcPts val="3"/>
              </a:spcBef>
              <a:buFont typeface="Arial" panose="020B0604020202020204" pitchFamily="34" charset="0"/>
              <a:buChar char="•"/>
              <a:tabLst>
                <a:tab pos="4138283" algn="l"/>
              </a:tabLst>
            </a:pPr>
            <a:r>
              <a:rPr lang="en-US" dirty="0"/>
              <a:t>A company</a:t>
            </a:r>
            <a:r>
              <a:rPr lang="en-US" spc="-18" dirty="0"/>
              <a:t> </a:t>
            </a:r>
            <a:r>
              <a:rPr lang="en-US" spc="-12" dirty="0"/>
              <a:t>that </a:t>
            </a:r>
            <a:r>
              <a:rPr lang="en-US" dirty="0"/>
              <a:t>loses a million dollars a </a:t>
            </a:r>
            <a:r>
              <a:rPr lang="en-US" spc="-6" dirty="0"/>
              <a:t>year </a:t>
            </a:r>
          </a:p>
          <a:p>
            <a:pPr marL="0" marR="3081" indent="0">
              <a:spcBef>
                <a:spcPts val="3"/>
              </a:spcBef>
              <a:buNone/>
              <a:tabLst>
                <a:tab pos="4138283" algn="l"/>
              </a:tabLst>
            </a:pPr>
            <a:r>
              <a:rPr lang="en-US" spc="-6" dirty="0"/>
              <a:t>        </a:t>
            </a:r>
            <a:r>
              <a:rPr lang="en-US" spc="-6" dirty="0">
                <a:sym typeface="Wingdings" panose="05000000000000000000" pitchFamily="2" charset="2"/>
              </a:rPr>
              <a:t>  Lives on b</a:t>
            </a:r>
            <a:r>
              <a:rPr lang="en-US" spc="-6" dirty="0"/>
              <a:t>orrowed time until it runs out of money and dies </a:t>
            </a:r>
          </a:p>
          <a:p>
            <a:pPr marL="216021" marR="3081" indent="-207935">
              <a:spcBef>
                <a:spcPts val="3"/>
              </a:spcBef>
              <a:buFont typeface="Arial" panose="020B0604020202020204" pitchFamily="34" charset="0"/>
              <a:buChar char="•"/>
              <a:tabLst>
                <a:tab pos="4138283" algn="l"/>
              </a:tabLst>
            </a:pPr>
            <a:endParaRPr lang="en-US" dirty="0"/>
          </a:p>
          <a:p>
            <a:pPr marL="415869" indent="-415869">
              <a:buFont typeface="Arial" panose="020B0604020202020204" pitchFamily="34" charset="0"/>
              <a:buChar char="•"/>
            </a:pPr>
            <a:r>
              <a:rPr lang="en-US" dirty="0"/>
              <a:t>A company</a:t>
            </a:r>
            <a:r>
              <a:rPr lang="en-US" spc="-18" dirty="0"/>
              <a:t> </a:t>
            </a:r>
            <a:r>
              <a:rPr lang="en-US" spc="-12" dirty="0"/>
              <a:t>that </a:t>
            </a:r>
            <a:r>
              <a:rPr lang="en-US" dirty="0"/>
              <a:t>generates</a:t>
            </a:r>
            <a:r>
              <a:rPr lang="en-US" spc="-27" dirty="0"/>
              <a:t> </a:t>
            </a:r>
            <a:r>
              <a:rPr lang="en-US" dirty="0"/>
              <a:t>a</a:t>
            </a:r>
            <a:r>
              <a:rPr lang="en-US" spc="-24" dirty="0"/>
              <a:t> </a:t>
            </a:r>
            <a:r>
              <a:rPr lang="en-US" dirty="0"/>
              <a:t>million</a:t>
            </a:r>
            <a:r>
              <a:rPr lang="en-US" spc="-21" dirty="0"/>
              <a:t> </a:t>
            </a:r>
            <a:r>
              <a:rPr lang="en-US" dirty="0"/>
              <a:t>dollars</a:t>
            </a:r>
            <a:r>
              <a:rPr lang="en-US" spc="-18" dirty="0"/>
              <a:t> </a:t>
            </a:r>
            <a:r>
              <a:rPr lang="en-US" dirty="0"/>
              <a:t>a</a:t>
            </a:r>
            <a:r>
              <a:rPr lang="en-US" spc="-21" dirty="0"/>
              <a:t> year</a:t>
            </a:r>
          </a:p>
          <a:p>
            <a:pPr marL="0" indent="0">
              <a:buNone/>
            </a:pPr>
            <a:r>
              <a:rPr lang="en-US" spc="-21" dirty="0"/>
              <a:t>        </a:t>
            </a:r>
            <a:r>
              <a:rPr lang="en-US" spc="-21" dirty="0">
                <a:sym typeface="Wingdings" panose="05000000000000000000" pitchFamily="2" charset="2"/>
              </a:rPr>
              <a:t>  Lives an </a:t>
            </a:r>
            <a:r>
              <a:rPr lang="en-US" u="sng" spc="-21" dirty="0">
                <a:sym typeface="Wingdings" panose="05000000000000000000" pitchFamily="2" charset="2"/>
              </a:rPr>
              <a:t>Infinite Game</a:t>
            </a:r>
            <a:r>
              <a:rPr lang="en-US" spc="-21" dirty="0"/>
              <a:t>, thrives and grows </a:t>
            </a:r>
          </a:p>
          <a:p>
            <a:pPr marL="207935" indent="-207935">
              <a:buFont typeface="Arial" panose="020B0604020202020204" pitchFamily="34" charset="0"/>
              <a:buChar char="•"/>
            </a:pPr>
            <a:endParaRPr lang="en-US" spc="-21" dirty="0"/>
          </a:p>
          <a:p>
            <a:pPr marL="415869" indent="-415869">
              <a:buFont typeface="Arial" panose="020B0604020202020204" pitchFamily="34" charset="0"/>
              <a:buChar char="•"/>
            </a:pPr>
            <a:r>
              <a:rPr lang="en-US" dirty="0"/>
              <a:t>A company</a:t>
            </a:r>
            <a:r>
              <a:rPr lang="en-US" spc="-18" dirty="0"/>
              <a:t> </a:t>
            </a:r>
            <a:r>
              <a:rPr lang="en-US" spc="-12" dirty="0"/>
              <a:t>that </a:t>
            </a:r>
            <a:r>
              <a:rPr lang="en-US" dirty="0"/>
              <a:t>generates</a:t>
            </a:r>
            <a:r>
              <a:rPr lang="en-US" spc="-27" dirty="0"/>
              <a:t> </a:t>
            </a:r>
            <a:r>
              <a:rPr lang="en-US" dirty="0"/>
              <a:t>a</a:t>
            </a:r>
            <a:r>
              <a:rPr lang="en-US" spc="-24" dirty="0"/>
              <a:t> </a:t>
            </a:r>
            <a:r>
              <a:rPr lang="en-US" dirty="0"/>
              <a:t>million</a:t>
            </a:r>
            <a:r>
              <a:rPr lang="en-US" spc="-21" dirty="0"/>
              <a:t> </a:t>
            </a:r>
            <a:r>
              <a:rPr lang="en-US" dirty="0"/>
              <a:t>dollars</a:t>
            </a:r>
            <a:r>
              <a:rPr lang="en-US" spc="-18" dirty="0"/>
              <a:t> </a:t>
            </a:r>
            <a:r>
              <a:rPr lang="en-US" dirty="0"/>
              <a:t>a</a:t>
            </a:r>
            <a:r>
              <a:rPr lang="en-US" spc="-21" dirty="0"/>
              <a:t> year has:</a:t>
            </a:r>
          </a:p>
          <a:p>
            <a:pPr marL="1247607" lvl="3" indent="-415869">
              <a:buFont typeface="Arial" panose="020B0604020202020204" pitchFamily="34" charset="0"/>
              <a:buChar char="•"/>
            </a:pPr>
            <a:r>
              <a:rPr lang="en-US" sz="2800" spc="-18" dirty="0">
                <a:solidFill>
                  <a:srgbClr val="000032"/>
                </a:solidFill>
                <a:latin typeface="Arial" panose="020B0604020202020204" pitchFamily="34" charset="0"/>
                <a:cs typeface="Arial" panose="020B0604020202020204" pitchFamily="34" charset="0"/>
              </a:rPr>
              <a:t>Figured out a successful business model </a:t>
            </a:r>
          </a:p>
          <a:p>
            <a:pPr marL="1247607" lvl="3" indent="-415869">
              <a:buFont typeface="Arial" panose="020B0604020202020204" pitchFamily="34" charset="0"/>
              <a:buChar char="•"/>
            </a:pPr>
            <a:r>
              <a:rPr lang="en-US" sz="2800" spc="-18" dirty="0">
                <a:solidFill>
                  <a:srgbClr val="000032"/>
                </a:solidFill>
                <a:latin typeface="Arial" panose="020B0604020202020204" pitchFamily="34" charset="0"/>
                <a:cs typeface="Arial" panose="020B0604020202020204" pitchFamily="34" charset="0"/>
              </a:rPr>
              <a:t>Time and resources to pursue their </a:t>
            </a:r>
            <a:r>
              <a:rPr lang="en-US" sz="2800" u="sng" dirty="0">
                <a:latin typeface="Arial" panose="020B0604020202020204" pitchFamily="34" charset="0"/>
                <a:cs typeface="Arial" panose="020B0604020202020204" pitchFamily="34" charset="0"/>
              </a:rPr>
              <a:t>worthy purpose</a:t>
            </a:r>
            <a:endParaRPr lang="en-US" sz="2800" spc="-18" dirty="0">
              <a:solidFill>
                <a:srgbClr val="000032"/>
              </a:solidFill>
              <a:latin typeface="Arial" panose="020B0604020202020204" pitchFamily="34" charset="0"/>
              <a:cs typeface="Arial" panose="020B0604020202020204" pitchFamily="34" charset="0"/>
            </a:endParaRPr>
          </a:p>
          <a:p>
            <a:pPr marL="1247607" lvl="3" indent="-415869">
              <a:buFont typeface="Arial" panose="020B0604020202020204" pitchFamily="34" charset="0"/>
              <a:buChar char="•"/>
            </a:pPr>
            <a:r>
              <a:rPr lang="en-US" sz="2800" spc="-18" dirty="0">
                <a:solidFill>
                  <a:srgbClr val="000032"/>
                </a:solidFill>
                <a:latin typeface="Arial" panose="020B0604020202020204" pitchFamily="34" charset="0"/>
                <a:cs typeface="Arial" panose="020B0604020202020204" pitchFamily="34" charset="0"/>
              </a:rPr>
              <a:t>Independence to do whatever they need to do</a:t>
            </a:r>
          </a:p>
        </p:txBody>
      </p:sp>
      <p:sp>
        <p:nvSpPr>
          <p:cNvPr id="4" name="Footer Placeholder 3">
            <a:extLst>
              <a:ext uri="{FF2B5EF4-FFF2-40B4-BE49-F238E27FC236}">
                <a16:creationId xmlns:a16="http://schemas.microsoft.com/office/drawing/2014/main" id="{E26BB6D7-417B-4E5B-9D8A-A1DD2BC21FAC}"/>
              </a:ext>
            </a:extLst>
          </p:cNvPr>
          <p:cNvSpPr>
            <a:spLocks noGrp="1"/>
          </p:cNvSpPr>
          <p:nvPr>
            <p:ph type="ftr" sz="quarter" idx="5"/>
          </p:nvPr>
        </p:nvSpPr>
        <p:spPr>
          <a:xfrm>
            <a:off x="8519529" y="6429192"/>
            <a:ext cx="3451961" cy="192360"/>
          </a:xfrm>
          <a:prstGeom prst="rect">
            <a:avLst/>
          </a:prstGeom>
        </p:spPr>
        <p:txBody>
          <a:bodyPr wrap="square" lIns="0" tIns="0" rIns="0" bIns="0">
            <a:spAutoFit/>
          </a:bodyPr>
          <a:lstStyle>
            <a:defPPr>
              <a:defRPr lang="en-US"/>
            </a:defPPr>
            <a:lvl1pPr marL="0" algn="l" defTabSz="914400" rtl="0" eaLnBrk="1" latinLnBrk="0" hangingPunct="1">
              <a:defRPr sz="1334" b="1" i="0" kern="1200">
                <a:solidFill>
                  <a:srgbClr val="004B9B"/>
                </a:solidFill>
                <a:latin typeface="Comfortaa"/>
                <a:ea typeface="+mn-ea"/>
                <a:cs typeface="Comforta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Tree>
    <p:extLst>
      <p:ext uri="{BB962C8B-B14F-4D97-AF65-F5344CB8AC3E}">
        <p14:creationId xmlns:p14="http://schemas.microsoft.com/office/powerpoint/2010/main" val="390382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368DFB-3F22-4001-AB7B-B979C8512E13}"/>
              </a:ext>
            </a:extLst>
          </p:cNvPr>
          <p:cNvSpPr>
            <a:spLocks noGrp="1"/>
          </p:cNvSpPr>
          <p:nvPr>
            <p:ph type="body" idx="1"/>
          </p:nvPr>
        </p:nvSpPr>
        <p:spPr>
          <a:xfrm>
            <a:off x="944438" y="1707488"/>
            <a:ext cx="10303124" cy="4655121"/>
          </a:xfrm>
        </p:spPr>
        <p:txBody>
          <a:bodyPr/>
          <a:lstStyle/>
          <a:p>
            <a:pPr marL="346558" indent="-346558">
              <a:spcAft>
                <a:spcPts val="600"/>
              </a:spcAft>
            </a:pPr>
            <a:r>
              <a:rPr lang="en-US" dirty="0"/>
              <a:t>This change in company objective from Exit to Profitability will change EVERYTHING you do</a:t>
            </a:r>
          </a:p>
          <a:p>
            <a:pPr marL="721096" lvl="3" indent="-346558">
              <a:spcAft>
                <a:spcPts val="300"/>
              </a:spcAft>
              <a:buFont typeface="Arial" panose="020B0604020202020204" pitchFamily="34" charset="0"/>
              <a:buChar char="•"/>
            </a:pPr>
            <a:r>
              <a:rPr lang="en-US" sz="2400" dirty="0"/>
              <a:t>The team you build</a:t>
            </a:r>
          </a:p>
          <a:p>
            <a:pPr marL="721096" lvl="3" indent="-346558">
              <a:spcAft>
                <a:spcPts val="300"/>
              </a:spcAft>
              <a:buFont typeface="Arial" panose="020B0604020202020204" pitchFamily="34" charset="0"/>
              <a:buChar char="•"/>
            </a:pPr>
            <a:r>
              <a:rPr lang="en-US" sz="2400" dirty="0"/>
              <a:t>The markets you target – a beach head </a:t>
            </a:r>
          </a:p>
          <a:p>
            <a:pPr marL="721096" lvl="3" indent="-346558">
              <a:spcAft>
                <a:spcPts val="300"/>
              </a:spcAft>
              <a:buFont typeface="Arial" panose="020B0604020202020204" pitchFamily="34" charset="0"/>
              <a:buChar char="•"/>
            </a:pPr>
            <a:r>
              <a:rPr lang="en-US" sz="2400" dirty="0"/>
              <a:t>The sequence of activities – Branding first</a:t>
            </a:r>
          </a:p>
          <a:p>
            <a:pPr marL="721096" lvl="3" indent="-346558">
              <a:spcAft>
                <a:spcPts val="300"/>
              </a:spcAft>
              <a:buFont typeface="Arial" panose="020B0604020202020204" pitchFamily="34" charset="0"/>
              <a:buChar char="•"/>
            </a:pPr>
            <a:r>
              <a:rPr lang="en-US" sz="2400" dirty="0"/>
              <a:t>The product you develop – incremental vs. disruptive innovation, enablers</a:t>
            </a:r>
          </a:p>
          <a:p>
            <a:pPr marL="721096" lvl="3" indent="-346558">
              <a:spcAft>
                <a:spcPts val="300"/>
              </a:spcAft>
              <a:buFont typeface="Arial" panose="020B0604020202020204" pitchFamily="34" charset="0"/>
              <a:buChar char="•"/>
            </a:pPr>
            <a:r>
              <a:rPr lang="en-US" sz="2400" dirty="0"/>
              <a:t>Better not to be first </a:t>
            </a:r>
          </a:p>
          <a:p>
            <a:pPr marL="721096" lvl="3" indent="-346558">
              <a:spcAft>
                <a:spcPts val="300"/>
              </a:spcAft>
              <a:buFont typeface="Arial" panose="020B0604020202020204" pitchFamily="34" charset="0"/>
              <a:buChar char="•"/>
            </a:pPr>
            <a:r>
              <a:rPr lang="en-US" sz="2400" dirty="0"/>
              <a:t>The business model, pricing, packaging, the complete product </a:t>
            </a:r>
          </a:p>
          <a:p>
            <a:pPr marL="721096" lvl="3" indent="-346558">
              <a:spcAft>
                <a:spcPts val="300"/>
              </a:spcAft>
              <a:buFont typeface="Arial" panose="020B0604020202020204" pitchFamily="34" charset="0"/>
              <a:buChar char="•"/>
            </a:pPr>
            <a:r>
              <a:rPr lang="en-US" sz="2400" dirty="0"/>
              <a:t>The pace you grow – organic growth</a:t>
            </a:r>
            <a:endParaRPr lang="en-US" sz="2800" dirty="0"/>
          </a:p>
          <a:p>
            <a:pPr marL="346558" indent="-346558">
              <a:spcAft>
                <a:spcPts val="1455"/>
              </a:spcAft>
            </a:pPr>
            <a:r>
              <a:rPr lang="en-US" dirty="0"/>
              <a:t>Focusing on profitability does not prevent an EXIT – actually, it makes a lucrative exit more likely </a:t>
            </a:r>
          </a:p>
        </p:txBody>
      </p:sp>
      <p:sp>
        <p:nvSpPr>
          <p:cNvPr id="5" name="object 4">
            <a:extLst>
              <a:ext uri="{FF2B5EF4-FFF2-40B4-BE49-F238E27FC236}">
                <a16:creationId xmlns:a16="http://schemas.microsoft.com/office/drawing/2014/main" id="{AC957DC3-A65E-3977-6D51-5CA981DC54D5}"/>
              </a:ext>
            </a:extLst>
          </p:cNvPr>
          <p:cNvSpPr txBox="1">
            <a:spLocks/>
          </p:cNvSpPr>
          <p:nvPr/>
        </p:nvSpPr>
        <p:spPr>
          <a:xfrm>
            <a:off x="945159" y="888061"/>
            <a:ext cx="10535641" cy="583985"/>
          </a:xfrm>
          <a:prstGeom prst="rect">
            <a:avLst/>
          </a:prstGeom>
        </p:spPr>
        <p:txBody>
          <a:bodyPr vert="horz" wrap="square" lIns="0" tIns="10012" rIns="0" bIns="0" rtlCol="0">
            <a:spAutoFit/>
          </a:bodyPr>
          <a:lstStyle>
            <a:lvl1pPr>
              <a:defRPr sz="6150" b="1" i="0">
                <a:solidFill>
                  <a:srgbClr val="000032"/>
                </a:solidFill>
                <a:latin typeface="Comfortaa"/>
                <a:ea typeface="+mj-ea"/>
                <a:cs typeface="Comfortaa"/>
              </a:defRPr>
            </a:lvl1pPr>
          </a:lstStyle>
          <a:p>
            <a:pPr marL="7701">
              <a:spcBef>
                <a:spcPts val="79"/>
              </a:spcBef>
            </a:pPr>
            <a:r>
              <a:rPr lang="en-US" sz="3729" dirty="0"/>
              <a:t>Impact of pursuing the Infinite Game of profitability </a:t>
            </a:r>
            <a:endParaRPr lang="en-US" sz="3729" spc="-6" dirty="0"/>
          </a:p>
        </p:txBody>
      </p:sp>
      <p:sp>
        <p:nvSpPr>
          <p:cNvPr id="2" name="Footer Placeholder 1">
            <a:extLst>
              <a:ext uri="{FF2B5EF4-FFF2-40B4-BE49-F238E27FC236}">
                <a16:creationId xmlns:a16="http://schemas.microsoft.com/office/drawing/2014/main" id="{2311348D-D288-6611-F82A-C76E323FEA44}"/>
              </a:ext>
            </a:extLst>
          </p:cNvPr>
          <p:cNvSpPr>
            <a:spLocks noGrp="1"/>
          </p:cNvSpPr>
          <p:nvPr>
            <p:ph type="ftr" sz="quarter" idx="11"/>
          </p:nvPr>
        </p:nvSpPr>
        <p:spPr/>
        <p:txBody>
          <a:body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Tree>
    <p:extLst>
      <p:ext uri="{BB962C8B-B14F-4D97-AF65-F5344CB8AC3E}">
        <p14:creationId xmlns:p14="http://schemas.microsoft.com/office/powerpoint/2010/main" val="363865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368DFB-3F22-4001-AB7B-B979C8512E13}"/>
              </a:ext>
            </a:extLst>
          </p:cNvPr>
          <p:cNvSpPr>
            <a:spLocks noGrp="1"/>
          </p:cNvSpPr>
          <p:nvPr>
            <p:ph type="body" idx="1"/>
          </p:nvPr>
        </p:nvSpPr>
        <p:spPr>
          <a:xfrm>
            <a:off x="724648" y="1751299"/>
            <a:ext cx="11246842" cy="4598695"/>
          </a:xfrm>
        </p:spPr>
        <p:txBody>
          <a:bodyPr/>
          <a:lstStyle/>
          <a:p>
            <a:pPr marL="346558" indent="-346558">
              <a:spcAft>
                <a:spcPts val="728"/>
              </a:spcAft>
              <a:buFont typeface="Arial" panose="020B0604020202020204" pitchFamily="34" charset="0"/>
              <a:buChar char="•"/>
            </a:pPr>
            <a:r>
              <a:rPr lang="en-US" dirty="0"/>
              <a:t>Founders focusing on profitability are much </a:t>
            </a:r>
            <a:r>
              <a:rPr lang="en-US" b="1" dirty="0"/>
              <a:t>more likely </a:t>
            </a:r>
            <a:r>
              <a:rPr lang="en-US" dirty="0"/>
              <a:t>to make </a:t>
            </a:r>
            <a:r>
              <a:rPr lang="en-US" b="1" dirty="0"/>
              <a:t>more money</a:t>
            </a:r>
            <a:r>
              <a:rPr lang="en-US" dirty="0"/>
              <a:t>, than with a traditional IPO exit</a:t>
            </a:r>
          </a:p>
          <a:p>
            <a:pPr marL="346558" indent="-346558">
              <a:buFont typeface="Arial" panose="020B0604020202020204" pitchFamily="34" charset="0"/>
              <a:buChar char="•"/>
            </a:pPr>
            <a:r>
              <a:rPr lang="en-US" dirty="0"/>
              <a:t>Let’s build a simple model:</a:t>
            </a:r>
            <a:br>
              <a:rPr lang="en-US" dirty="0"/>
            </a:br>
            <a:endParaRPr lang="en-US" sz="1100" dirty="0"/>
          </a:p>
          <a:p>
            <a:pPr marL="1178296" lvl="3" indent="-34655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On year 5 the company has $5m in revenues with 20% profits</a:t>
            </a:r>
          </a:p>
          <a:p>
            <a:pPr marL="1178296" lvl="3" indent="-34655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The company grows at 20% year over year, and maintains its 20% profitability margin</a:t>
            </a:r>
          </a:p>
          <a:p>
            <a:pPr marL="1178296" lvl="3" indent="-34655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The founders still hold 50% of the equity because they did not need to raise a lot of money </a:t>
            </a:r>
          </a:p>
          <a:p>
            <a:pPr marL="1178296" lvl="3" indent="-34655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Company value is 20 P/E,   Price to Earning per share.  In other words, the value of the company is 20 times its profits  </a:t>
            </a:r>
          </a:p>
        </p:txBody>
      </p:sp>
      <p:sp>
        <p:nvSpPr>
          <p:cNvPr id="7" name="object 4">
            <a:extLst>
              <a:ext uri="{FF2B5EF4-FFF2-40B4-BE49-F238E27FC236}">
                <a16:creationId xmlns:a16="http://schemas.microsoft.com/office/drawing/2014/main" id="{E9EE8928-0F1C-D82D-E211-A6F2F9748911}"/>
              </a:ext>
            </a:extLst>
          </p:cNvPr>
          <p:cNvSpPr txBox="1">
            <a:spLocks/>
          </p:cNvSpPr>
          <p:nvPr/>
        </p:nvSpPr>
        <p:spPr>
          <a:xfrm>
            <a:off x="945159" y="888061"/>
            <a:ext cx="9586785" cy="583985"/>
          </a:xfrm>
          <a:prstGeom prst="rect">
            <a:avLst/>
          </a:prstGeom>
        </p:spPr>
        <p:txBody>
          <a:bodyPr vert="horz" wrap="square" lIns="0" tIns="10012" rIns="0" bIns="0" rtlCol="0">
            <a:spAutoFit/>
          </a:bodyPr>
          <a:lstStyle>
            <a:lvl1pPr>
              <a:defRPr sz="6150" b="1" i="0">
                <a:solidFill>
                  <a:srgbClr val="000032"/>
                </a:solidFill>
                <a:latin typeface="Comfortaa"/>
                <a:ea typeface="+mj-ea"/>
                <a:cs typeface="Comfortaa"/>
              </a:defRPr>
            </a:lvl1pPr>
          </a:lstStyle>
          <a:p>
            <a:pPr marL="7701">
              <a:spcBef>
                <a:spcPts val="79"/>
              </a:spcBef>
            </a:pPr>
            <a:r>
              <a:rPr lang="en-US" sz="3600" dirty="0">
                <a:latin typeface="Arial" panose="020B0604020202020204" pitchFamily="34" charset="0"/>
                <a:cs typeface="Arial" panose="020B0604020202020204" pitchFamily="34" charset="0"/>
              </a:rPr>
              <a:t>Why Fail if you can Succeed?</a:t>
            </a:r>
            <a:endParaRPr lang="en-US" sz="3600" spc="-6" dirty="0">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C20FD2A0-2F90-421E-8274-31921CD29969}"/>
              </a:ext>
            </a:extLst>
          </p:cNvPr>
          <p:cNvSpPr>
            <a:spLocks noGrp="1"/>
          </p:cNvSpPr>
          <p:nvPr>
            <p:ph type="ftr" sz="quarter" idx="5"/>
          </p:nvPr>
        </p:nvSpPr>
        <p:spPr>
          <a:xfrm>
            <a:off x="8519529" y="6429192"/>
            <a:ext cx="3451961" cy="192360"/>
          </a:xfrm>
          <a:prstGeom prst="rect">
            <a:avLst/>
          </a:prstGeom>
        </p:spPr>
        <p:txBody>
          <a:bodyPr wrap="square" lIns="0" tIns="0" rIns="0" bIns="0">
            <a:spAutoFit/>
          </a:bodyPr>
          <a:lstStyle>
            <a:defPPr>
              <a:defRPr lang="en-US"/>
            </a:defPPr>
            <a:lvl1pPr marL="0" algn="l" defTabSz="914400" rtl="0" eaLnBrk="1" latinLnBrk="0" hangingPunct="1">
              <a:defRPr sz="1334" b="1" i="0" kern="1200">
                <a:solidFill>
                  <a:srgbClr val="004B9B"/>
                </a:solidFill>
                <a:latin typeface="Comfortaa"/>
                <a:ea typeface="+mn-ea"/>
                <a:cs typeface="Comforta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Tree>
    <p:extLst>
      <p:ext uri="{BB962C8B-B14F-4D97-AF65-F5344CB8AC3E}">
        <p14:creationId xmlns:p14="http://schemas.microsoft.com/office/powerpoint/2010/main" val="154642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0-#ppt_w/2"/>
                                          </p:val>
                                        </p:tav>
                                        <p:tav tm="100000">
                                          <p:val>
                                            <p:strVal val="#ppt_x"/>
                                          </p:val>
                                        </p:tav>
                                      </p:tavLst>
                                    </p:anim>
                                    <p:anim calcmode="lin" valueType="num">
                                      <p:cBhvr additive="base">
                                        <p:cTn id="8" dur="250" fill="hold"/>
                                        <p:tgtEl>
                                          <p:spTgt spid="7"/>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368DFB-3F22-4001-AB7B-B979C8512E13}"/>
              </a:ext>
            </a:extLst>
          </p:cNvPr>
          <p:cNvSpPr>
            <a:spLocks noGrp="1"/>
          </p:cNvSpPr>
          <p:nvPr>
            <p:ph type="body" idx="1"/>
          </p:nvPr>
        </p:nvSpPr>
        <p:spPr>
          <a:xfrm>
            <a:off x="1453862" y="5383886"/>
            <a:ext cx="10604159" cy="951543"/>
          </a:xfrm>
        </p:spPr>
        <p:txBody>
          <a:bodyPr/>
          <a:lstStyle/>
          <a:p>
            <a:pPr marL="346558" indent="-346558">
              <a:spcAft>
                <a:spcPts val="728"/>
              </a:spcAft>
              <a:buFont typeface="Arial" panose="020B0604020202020204" pitchFamily="34" charset="0"/>
              <a:buChar char="•"/>
            </a:pPr>
            <a:r>
              <a:rPr lang="en-US" dirty="0"/>
              <a:t>In 10 years the company generated  </a:t>
            </a:r>
            <a:r>
              <a:rPr lang="en-US" b="1" dirty="0"/>
              <a:t>$10m </a:t>
            </a:r>
            <a:r>
              <a:rPr lang="en-US" dirty="0"/>
              <a:t>in profits </a:t>
            </a:r>
          </a:p>
          <a:p>
            <a:pPr marL="346558" indent="-346558">
              <a:spcAft>
                <a:spcPts val="728"/>
              </a:spcAft>
              <a:buFont typeface="Arial" panose="020B0604020202020204" pitchFamily="34" charset="0"/>
              <a:buChar char="•"/>
            </a:pPr>
            <a:r>
              <a:rPr lang="en-US" dirty="0"/>
              <a:t>The founders can distribute </a:t>
            </a:r>
            <a:r>
              <a:rPr lang="en-US" b="1" dirty="0"/>
              <a:t>dividends,</a:t>
            </a:r>
            <a:r>
              <a:rPr lang="en-US" dirty="0"/>
              <a:t> and are worth </a:t>
            </a:r>
            <a:r>
              <a:rPr lang="en-US" b="1" dirty="0"/>
              <a:t>$30m</a:t>
            </a:r>
          </a:p>
        </p:txBody>
      </p:sp>
      <p:sp>
        <p:nvSpPr>
          <p:cNvPr id="8" name="TextBox 7">
            <a:extLst>
              <a:ext uri="{FF2B5EF4-FFF2-40B4-BE49-F238E27FC236}">
                <a16:creationId xmlns:a16="http://schemas.microsoft.com/office/drawing/2014/main" id="{3D857C0F-3130-466A-94A7-EE2F156F8B1C}"/>
              </a:ext>
            </a:extLst>
          </p:cNvPr>
          <p:cNvSpPr txBox="1"/>
          <p:nvPr/>
        </p:nvSpPr>
        <p:spPr>
          <a:xfrm>
            <a:off x="919675" y="1667896"/>
            <a:ext cx="10645978" cy="502895"/>
          </a:xfrm>
          <a:prstGeom prst="rect">
            <a:avLst/>
          </a:prstGeom>
          <a:noFill/>
        </p:spPr>
        <p:txBody>
          <a:bodyPr wrap="square" rtlCol="0">
            <a:spAutoFit/>
          </a:bodyPr>
          <a:lstStyle/>
          <a:p>
            <a:pPr>
              <a:spcAft>
                <a:spcPts val="728"/>
              </a:spcAft>
            </a:pPr>
            <a:r>
              <a:rPr lang="en-US" sz="2668" dirty="0">
                <a:latin typeface="Lato "/>
              </a:rPr>
              <a:t>Growth of 20% YoY.   Profits of 20% per year.   Founders still hold 50%.</a:t>
            </a:r>
          </a:p>
        </p:txBody>
      </p:sp>
      <p:sp>
        <p:nvSpPr>
          <p:cNvPr id="9" name="object 4">
            <a:extLst>
              <a:ext uri="{FF2B5EF4-FFF2-40B4-BE49-F238E27FC236}">
                <a16:creationId xmlns:a16="http://schemas.microsoft.com/office/drawing/2014/main" id="{8FFBECB4-9DC6-6FBC-26D2-30B09339AD52}"/>
              </a:ext>
            </a:extLst>
          </p:cNvPr>
          <p:cNvSpPr txBox="1">
            <a:spLocks/>
          </p:cNvSpPr>
          <p:nvPr/>
        </p:nvSpPr>
        <p:spPr>
          <a:xfrm>
            <a:off x="945159" y="888061"/>
            <a:ext cx="9586785" cy="583985"/>
          </a:xfrm>
          <a:prstGeom prst="rect">
            <a:avLst/>
          </a:prstGeom>
        </p:spPr>
        <p:txBody>
          <a:bodyPr vert="horz" wrap="square" lIns="0" tIns="10012" rIns="0" bIns="0" rtlCol="0">
            <a:spAutoFit/>
          </a:bodyPr>
          <a:lstStyle>
            <a:lvl1pPr>
              <a:defRPr sz="6150" b="1" i="0">
                <a:solidFill>
                  <a:srgbClr val="000032"/>
                </a:solidFill>
                <a:latin typeface="Comfortaa"/>
                <a:ea typeface="+mj-ea"/>
                <a:cs typeface="Comfortaa"/>
              </a:defRPr>
            </a:lvl1pPr>
          </a:lstStyle>
          <a:p>
            <a:pPr marL="7701">
              <a:spcBef>
                <a:spcPts val="79"/>
              </a:spcBef>
            </a:pPr>
            <a:r>
              <a:rPr lang="en-US" sz="3729" dirty="0"/>
              <a:t>Why Fail if you can Succeed?  Model </a:t>
            </a:r>
            <a:endParaRPr lang="en-US" sz="3729" spc="-6" dirty="0"/>
          </a:p>
        </p:txBody>
      </p:sp>
      <p:sp>
        <p:nvSpPr>
          <p:cNvPr id="2" name="Footer Placeholder 1">
            <a:extLst>
              <a:ext uri="{FF2B5EF4-FFF2-40B4-BE49-F238E27FC236}">
                <a16:creationId xmlns:a16="http://schemas.microsoft.com/office/drawing/2014/main" id="{D19D137D-AC64-4A30-87D7-05FA5D7CE094}"/>
              </a:ext>
            </a:extLst>
          </p:cNvPr>
          <p:cNvSpPr>
            <a:spLocks noGrp="1"/>
          </p:cNvSpPr>
          <p:nvPr>
            <p:ph type="ftr" sz="quarter" idx="5"/>
          </p:nvPr>
        </p:nvSpPr>
        <p:spPr>
          <a:xfrm>
            <a:off x="8519529" y="6429192"/>
            <a:ext cx="3451961" cy="192360"/>
          </a:xfrm>
          <a:prstGeom prst="rect">
            <a:avLst/>
          </a:prstGeom>
        </p:spPr>
        <p:txBody>
          <a:bodyPr wrap="square" lIns="0" tIns="0" rIns="0" bIns="0">
            <a:spAutoFit/>
          </a:bodyPr>
          <a:lstStyle>
            <a:defPPr>
              <a:defRPr lang="en-US"/>
            </a:defPPr>
            <a:lvl1pPr marL="0" algn="l" defTabSz="914400" rtl="0" eaLnBrk="1" latinLnBrk="0" hangingPunct="1">
              <a:defRPr sz="1334" b="1" i="0" kern="1200">
                <a:solidFill>
                  <a:srgbClr val="004B9B"/>
                </a:solidFill>
                <a:latin typeface="Comfortaa"/>
                <a:ea typeface="+mn-ea"/>
                <a:cs typeface="Comforta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pic>
        <p:nvPicPr>
          <p:cNvPr id="5" name="Picture 4">
            <a:extLst>
              <a:ext uri="{FF2B5EF4-FFF2-40B4-BE49-F238E27FC236}">
                <a16:creationId xmlns:a16="http://schemas.microsoft.com/office/drawing/2014/main" id="{446972BE-5F69-4C5A-AD8B-376DD7F4B0D0}"/>
              </a:ext>
            </a:extLst>
          </p:cNvPr>
          <p:cNvPicPr>
            <a:picLocks noChangeAspect="1"/>
          </p:cNvPicPr>
          <p:nvPr/>
        </p:nvPicPr>
        <p:blipFill>
          <a:blip r:embed="rId3"/>
          <a:stretch>
            <a:fillRect/>
          </a:stretch>
        </p:blipFill>
        <p:spPr>
          <a:xfrm>
            <a:off x="945158" y="2312236"/>
            <a:ext cx="10722727" cy="2959100"/>
          </a:xfrm>
          <a:prstGeom prst="rect">
            <a:avLst/>
          </a:prstGeom>
        </p:spPr>
      </p:pic>
      <p:sp>
        <p:nvSpPr>
          <p:cNvPr id="7" name="Oval 6">
            <a:extLst>
              <a:ext uri="{FF2B5EF4-FFF2-40B4-BE49-F238E27FC236}">
                <a16:creationId xmlns:a16="http://schemas.microsoft.com/office/drawing/2014/main" id="{6B1828DC-C490-40DD-BAA2-8412A01C392F}"/>
              </a:ext>
            </a:extLst>
          </p:cNvPr>
          <p:cNvSpPr/>
          <p:nvPr/>
        </p:nvSpPr>
        <p:spPr>
          <a:xfrm>
            <a:off x="10168932" y="4314708"/>
            <a:ext cx="1732220" cy="10503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848CBF6-95CE-4F77-B9C4-A63752059D69}"/>
              </a:ext>
            </a:extLst>
          </p:cNvPr>
          <p:cNvSpPr/>
          <p:nvPr/>
        </p:nvSpPr>
        <p:spPr>
          <a:xfrm>
            <a:off x="10313097" y="3519106"/>
            <a:ext cx="1443890" cy="4793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140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7"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45160" y="888061"/>
            <a:ext cx="9476054" cy="583985"/>
          </a:xfrm>
          <a:prstGeom prst="rect">
            <a:avLst/>
          </a:prstGeom>
        </p:spPr>
        <p:txBody>
          <a:bodyPr vert="horz" wrap="square" lIns="0" tIns="10012" rIns="0" bIns="0" rtlCol="0">
            <a:spAutoFit/>
          </a:bodyPr>
          <a:lstStyle/>
          <a:p>
            <a:pPr marL="7701">
              <a:spcBef>
                <a:spcPts val="79"/>
              </a:spcBef>
            </a:pPr>
            <a:r>
              <a:rPr spc="-343" dirty="0"/>
              <a:t>Y</a:t>
            </a:r>
            <a:r>
              <a:rPr spc="33" dirty="0"/>
              <a:t>onatan</a:t>
            </a:r>
            <a:r>
              <a:rPr spc="-230" dirty="0"/>
              <a:t> </a:t>
            </a:r>
            <a:r>
              <a:rPr spc="-6" dirty="0"/>
              <a:t>Stern</a:t>
            </a:r>
          </a:p>
        </p:txBody>
      </p:sp>
      <p:pic>
        <p:nvPicPr>
          <p:cNvPr id="4" name="object 4"/>
          <p:cNvPicPr/>
          <p:nvPr/>
        </p:nvPicPr>
        <p:blipFill>
          <a:blip r:embed="rId3" cstate="print"/>
          <a:stretch>
            <a:fillRect/>
          </a:stretch>
        </p:blipFill>
        <p:spPr>
          <a:xfrm>
            <a:off x="952858" y="2423613"/>
            <a:ext cx="888880" cy="1469871"/>
          </a:xfrm>
          <a:prstGeom prst="rect">
            <a:avLst/>
          </a:prstGeom>
        </p:spPr>
      </p:pic>
      <p:grpSp>
        <p:nvGrpSpPr>
          <p:cNvPr id="16" name="Group 15">
            <a:extLst>
              <a:ext uri="{FF2B5EF4-FFF2-40B4-BE49-F238E27FC236}">
                <a16:creationId xmlns:a16="http://schemas.microsoft.com/office/drawing/2014/main" id="{235B68F8-6464-4281-A573-AD5C203CA77C}"/>
              </a:ext>
            </a:extLst>
          </p:cNvPr>
          <p:cNvGrpSpPr/>
          <p:nvPr/>
        </p:nvGrpSpPr>
        <p:grpSpPr>
          <a:xfrm>
            <a:off x="5710278" y="4632741"/>
            <a:ext cx="2131289" cy="571821"/>
            <a:chOff x="4667807" y="7608292"/>
            <a:chExt cx="3514654" cy="942975"/>
          </a:xfrm>
        </p:grpSpPr>
        <p:sp>
          <p:nvSpPr>
            <p:cNvPr id="5" name="object 5"/>
            <p:cNvSpPr/>
            <p:nvPr/>
          </p:nvSpPr>
          <p:spPr>
            <a:xfrm>
              <a:off x="5875506" y="7873615"/>
              <a:ext cx="2306955" cy="429259"/>
            </a:xfrm>
            <a:custGeom>
              <a:avLst/>
              <a:gdLst/>
              <a:ahLst/>
              <a:cxnLst/>
              <a:rect l="l" t="t" r="r" b="b"/>
              <a:pathLst>
                <a:path w="2306954" h="429259">
                  <a:moveTo>
                    <a:pt x="272347" y="183900"/>
                  </a:moveTo>
                  <a:lnTo>
                    <a:pt x="197962" y="183900"/>
                  </a:lnTo>
                  <a:lnTo>
                    <a:pt x="0" y="369569"/>
                  </a:lnTo>
                  <a:lnTo>
                    <a:pt x="0" y="422866"/>
                  </a:lnTo>
                  <a:lnTo>
                    <a:pt x="275279" y="422866"/>
                  </a:lnTo>
                  <a:lnTo>
                    <a:pt x="275279" y="370742"/>
                  </a:lnTo>
                  <a:lnTo>
                    <a:pt x="76144" y="370742"/>
                  </a:lnTo>
                  <a:lnTo>
                    <a:pt x="272347" y="186245"/>
                  </a:lnTo>
                  <a:lnTo>
                    <a:pt x="272347" y="183900"/>
                  </a:lnTo>
                  <a:close/>
                </a:path>
                <a:path w="2306954" h="429259">
                  <a:moveTo>
                    <a:pt x="275279" y="333843"/>
                  </a:moveTo>
                  <a:lnTo>
                    <a:pt x="219637" y="333843"/>
                  </a:lnTo>
                  <a:lnTo>
                    <a:pt x="219637" y="370742"/>
                  </a:lnTo>
                  <a:lnTo>
                    <a:pt x="275279" y="370742"/>
                  </a:lnTo>
                  <a:lnTo>
                    <a:pt x="275279" y="333843"/>
                  </a:lnTo>
                  <a:close/>
                </a:path>
                <a:path w="2306954" h="429259">
                  <a:moveTo>
                    <a:pt x="272347" y="132948"/>
                  </a:moveTo>
                  <a:lnTo>
                    <a:pt x="3518" y="132948"/>
                  </a:lnTo>
                  <a:lnTo>
                    <a:pt x="3518" y="220213"/>
                  </a:lnTo>
                  <a:lnTo>
                    <a:pt x="59150" y="220213"/>
                  </a:lnTo>
                  <a:lnTo>
                    <a:pt x="59150" y="183900"/>
                  </a:lnTo>
                  <a:lnTo>
                    <a:pt x="272347" y="183900"/>
                  </a:lnTo>
                  <a:lnTo>
                    <a:pt x="272347" y="132948"/>
                  </a:lnTo>
                  <a:close/>
                </a:path>
                <a:path w="2306954" h="429259">
                  <a:moveTo>
                    <a:pt x="449221" y="127681"/>
                  </a:moveTo>
                  <a:lnTo>
                    <a:pt x="404916" y="134347"/>
                  </a:lnTo>
                  <a:lnTo>
                    <a:pt x="364942" y="153246"/>
                  </a:lnTo>
                  <a:lnTo>
                    <a:pt x="324273" y="193912"/>
                  </a:lnTo>
                  <a:lnTo>
                    <a:pt x="305377" y="233885"/>
                  </a:lnTo>
                  <a:lnTo>
                    <a:pt x="298702" y="278200"/>
                  </a:lnTo>
                  <a:lnTo>
                    <a:pt x="299463" y="293119"/>
                  </a:lnTo>
                  <a:lnTo>
                    <a:pt x="310419" y="336764"/>
                  </a:lnTo>
                  <a:lnTo>
                    <a:pt x="342630" y="384797"/>
                  </a:lnTo>
                  <a:lnTo>
                    <a:pt x="390658" y="417013"/>
                  </a:lnTo>
                  <a:lnTo>
                    <a:pt x="433979" y="427961"/>
                  </a:lnTo>
                  <a:lnTo>
                    <a:pt x="449221" y="428719"/>
                  </a:lnTo>
                  <a:lnTo>
                    <a:pt x="464140" y="427961"/>
                  </a:lnTo>
                  <a:lnTo>
                    <a:pt x="507796" y="417013"/>
                  </a:lnTo>
                  <a:lnTo>
                    <a:pt x="555823" y="384797"/>
                  </a:lnTo>
                  <a:lnTo>
                    <a:pt x="565457" y="373088"/>
                  </a:lnTo>
                  <a:lnTo>
                    <a:pt x="449221" y="373088"/>
                  </a:lnTo>
                  <a:lnTo>
                    <a:pt x="439698" y="372648"/>
                  </a:lnTo>
                  <a:lnTo>
                    <a:pt x="398674" y="357110"/>
                  </a:lnTo>
                  <a:lnTo>
                    <a:pt x="366062" y="315686"/>
                  </a:lnTo>
                  <a:lnTo>
                    <a:pt x="359033" y="279003"/>
                  </a:lnTo>
                  <a:lnTo>
                    <a:pt x="360790" y="260252"/>
                  </a:lnTo>
                  <a:lnTo>
                    <a:pt x="385022" y="212087"/>
                  </a:lnTo>
                  <a:lnTo>
                    <a:pt x="422630" y="188105"/>
                  </a:lnTo>
                  <a:lnTo>
                    <a:pt x="449808" y="183900"/>
                  </a:lnTo>
                  <a:lnTo>
                    <a:pt x="565942" y="183900"/>
                  </a:lnTo>
                  <a:lnTo>
                    <a:pt x="555823" y="171603"/>
                  </a:lnTo>
                  <a:lnTo>
                    <a:pt x="507796" y="139388"/>
                  </a:lnTo>
                  <a:lnTo>
                    <a:pt x="464222" y="128440"/>
                  </a:lnTo>
                  <a:lnTo>
                    <a:pt x="449221" y="127681"/>
                  </a:lnTo>
                  <a:close/>
                </a:path>
                <a:path w="2306954" h="429259">
                  <a:moveTo>
                    <a:pt x="565942" y="183900"/>
                  </a:moveTo>
                  <a:lnTo>
                    <a:pt x="449808" y="183900"/>
                  </a:lnTo>
                  <a:lnTo>
                    <a:pt x="459017" y="184431"/>
                  </a:lnTo>
                  <a:lnTo>
                    <a:pt x="468115" y="185952"/>
                  </a:lnTo>
                  <a:lnTo>
                    <a:pt x="508352" y="205764"/>
                  </a:lnTo>
                  <a:lnTo>
                    <a:pt x="534151" y="241887"/>
                  </a:lnTo>
                  <a:lnTo>
                    <a:pt x="541597" y="279003"/>
                  </a:lnTo>
                  <a:lnTo>
                    <a:pt x="539752" y="297563"/>
                  </a:lnTo>
                  <a:lnTo>
                    <a:pt x="520642" y="338747"/>
                  </a:lnTo>
                  <a:lnTo>
                    <a:pt x="484948" y="366051"/>
                  </a:lnTo>
                  <a:lnTo>
                    <a:pt x="449221" y="373088"/>
                  </a:lnTo>
                  <a:lnTo>
                    <a:pt x="565457" y="373088"/>
                  </a:lnTo>
                  <a:lnTo>
                    <a:pt x="588034" y="336764"/>
                  </a:lnTo>
                  <a:lnTo>
                    <a:pt x="598991" y="293119"/>
                  </a:lnTo>
                  <a:lnTo>
                    <a:pt x="599751" y="278200"/>
                  </a:lnTo>
                  <a:lnTo>
                    <a:pt x="598991" y="263282"/>
                  </a:lnTo>
                  <a:lnTo>
                    <a:pt x="596747" y="248474"/>
                  </a:lnTo>
                  <a:lnTo>
                    <a:pt x="593032" y="233759"/>
                  </a:lnTo>
                  <a:lnTo>
                    <a:pt x="588034" y="219626"/>
                  </a:lnTo>
                  <a:lnTo>
                    <a:pt x="574180" y="193912"/>
                  </a:lnTo>
                  <a:lnTo>
                    <a:pt x="565942" y="183900"/>
                  </a:lnTo>
                  <a:close/>
                </a:path>
                <a:path w="2306954" h="429259">
                  <a:moveTo>
                    <a:pt x="774290" y="127681"/>
                  </a:moveTo>
                  <a:lnTo>
                    <a:pt x="729975" y="134347"/>
                  </a:lnTo>
                  <a:lnTo>
                    <a:pt x="690000" y="153246"/>
                  </a:lnTo>
                  <a:lnTo>
                    <a:pt x="649331" y="193912"/>
                  </a:lnTo>
                  <a:lnTo>
                    <a:pt x="630435" y="233885"/>
                  </a:lnTo>
                  <a:lnTo>
                    <a:pt x="623761" y="278200"/>
                  </a:lnTo>
                  <a:lnTo>
                    <a:pt x="624521" y="293119"/>
                  </a:lnTo>
                  <a:lnTo>
                    <a:pt x="635478" y="336764"/>
                  </a:lnTo>
                  <a:lnTo>
                    <a:pt x="667689" y="384797"/>
                  </a:lnTo>
                  <a:lnTo>
                    <a:pt x="715716" y="417013"/>
                  </a:lnTo>
                  <a:lnTo>
                    <a:pt x="759042" y="427961"/>
                  </a:lnTo>
                  <a:lnTo>
                    <a:pt x="774290" y="428719"/>
                  </a:lnTo>
                  <a:lnTo>
                    <a:pt x="789532" y="427961"/>
                  </a:lnTo>
                  <a:lnTo>
                    <a:pt x="832854" y="417013"/>
                  </a:lnTo>
                  <a:lnTo>
                    <a:pt x="880881" y="384797"/>
                  </a:lnTo>
                  <a:lnTo>
                    <a:pt x="890515" y="373088"/>
                  </a:lnTo>
                  <a:lnTo>
                    <a:pt x="774290" y="373088"/>
                  </a:lnTo>
                  <a:lnTo>
                    <a:pt x="765090" y="372648"/>
                  </a:lnTo>
                  <a:lnTo>
                    <a:pt x="723732" y="357110"/>
                  </a:lnTo>
                  <a:lnTo>
                    <a:pt x="691120" y="315686"/>
                  </a:lnTo>
                  <a:lnTo>
                    <a:pt x="684091" y="279003"/>
                  </a:lnTo>
                  <a:lnTo>
                    <a:pt x="685848" y="260252"/>
                  </a:lnTo>
                  <a:lnTo>
                    <a:pt x="710080" y="212087"/>
                  </a:lnTo>
                  <a:lnTo>
                    <a:pt x="747689" y="188105"/>
                  </a:lnTo>
                  <a:lnTo>
                    <a:pt x="774866" y="183900"/>
                  </a:lnTo>
                  <a:lnTo>
                    <a:pt x="891000" y="183900"/>
                  </a:lnTo>
                  <a:lnTo>
                    <a:pt x="880881" y="171603"/>
                  </a:lnTo>
                  <a:lnTo>
                    <a:pt x="832854" y="139388"/>
                  </a:lnTo>
                  <a:lnTo>
                    <a:pt x="789285" y="128440"/>
                  </a:lnTo>
                  <a:lnTo>
                    <a:pt x="774290" y="127681"/>
                  </a:lnTo>
                  <a:close/>
                </a:path>
                <a:path w="2306954" h="429259">
                  <a:moveTo>
                    <a:pt x="891000" y="183900"/>
                  </a:moveTo>
                  <a:lnTo>
                    <a:pt x="774866" y="183900"/>
                  </a:lnTo>
                  <a:lnTo>
                    <a:pt x="784075" y="184431"/>
                  </a:lnTo>
                  <a:lnTo>
                    <a:pt x="793174" y="185952"/>
                  </a:lnTo>
                  <a:lnTo>
                    <a:pt x="833410" y="205764"/>
                  </a:lnTo>
                  <a:lnTo>
                    <a:pt x="859209" y="241887"/>
                  </a:lnTo>
                  <a:lnTo>
                    <a:pt x="866655" y="279003"/>
                  </a:lnTo>
                  <a:lnTo>
                    <a:pt x="864810" y="297563"/>
                  </a:lnTo>
                  <a:lnTo>
                    <a:pt x="845701" y="338747"/>
                  </a:lnTo>
                  <a:lnTo>
                    <a:pt x="810017" y="366051"/>
                  </a:lnTo>
                  <a:lnTo>
                    <a:pt x="774290" y="373088"/>
                  </a:lnTo>
                  <a:lnTo>
                    <a:pt x="890515" y="373088"/>
                  </a:lnTo>
                  <a:lnTo>
                    <a:pt x="913092" y="336764"/>
                  </a:lnTo>
                  <a:lnTo>
                    <a:pt x="924049" y="293119"/>
                  </a:lnTo>
                  <a:lnTo>
                    <a:pt x="924809" y="278200"/>
                  </a:lnTo>
                  <a:lnTo>
                    <a:pt x="924049" y="263282"/>
                  </a:lnTo>
                  <a:lnTo>
                    <a:pt x="921805" y="248474"/>
                  </a:lnTo>
                  <a:lnTo>
                    <a:pt x="918090" y="233759"/>
                  </a:lnTo>
                  <a:lnTo>
                    <a:pt x="913092" y="219626"/>
                  </a:lnTo>
                  <a:lnTo>
                    <a:pt x="899238" y="193912"/>
                  </a:lnTo>
                  <a:lnTo>
                    <a:pt x="891000" y="183900"/>
                  </a:lnTo>
                  <a:close/>
                </a:path>
                <a:path w="2306954" h="429259">
                  <a:moveTo>
                    <a:pt x="1017351" y="133535"/>
                  </a:moveTo>
                  <a:lnTo>
                    <a:pt x="959949" y="133535"/>
                  </a:lnTo>
                  <a:lnTo>
                    <a:pt x="959949" y="422866"/>
                  </a:lnTo>
                  <a:lnTo>
                    <a:pt x="1017937" y="422866"/>
                  </a:lnTo>
                  <a:lnTo>
                    <a:pt x="1017937" y="260630"/>
                  </a:lnTo>
                  <a:lnTo>
                    <a:pt x="1019135" y="241293"/>
                  </a:lnTo>
                  <a:lnTo>
                    <a:pt x="1036670" y="198548"/>
                  </a:lnTo>
                  <a:lnTo>
                    <a:pt x="1072255" y="179355"/>
                  </a:lnTo>
                  <a:lnTo>
                    <a:pt x="1087631" y="178046"/>
                  </a:lnTo>
                  <a:lnTo>
                    <a:pt x="1192130" y="178046"/>
                  </a:lnTo>
                  <a:lnTo>
                    <a:pt x="1185998" y="167341"/>
                  </a:lnTo>
                  <a:lnTo>
                    <a:pt x="1185663" y="166916"/>
                  </a:lnTo>
                  <a:lnTo>
                    <a:pt x="1017351" y="166916"/>
                  </a:lnTo>
                  <a:lnTo>
                    <a:pt x="1017351" y="133535"/>
                  </a:lnTo>
                  <a:close/>
                </a:path>
                <a:path w="2306954" h="429259">
                  <a:moveTo>
                    <a:pt x="1192130" y="178046"/>
                  </a:moveTo>
                  <a:lnTo>
                    <a:pt x="1087631" y="178046"/>
                  </a:lnTo>
                  <a:lnTo>
                    <a:pt x="1103214" y="179245"/>
                  </a:lnTo>
                  <a:lnTo>
                    <a:pt x="1116549" y="182804"/>
                  </a:lnTo>
                  <a:lnTo>
                    <a:pt x="1147590" y="219341"/>
                  </a:lnTo>
                  <a:lnTo>
                    <a:pt x="1151472" y="248913"/>
                  </a:lnTo>
                  <a:lnTo>
                    <a:pt x="1151472" y="422866"/>
                  </a:lnTo>
                  <a:lnTo>
                    <a:pt x="1210036" y="422866"/>
                  </a:lnTo>
                  <a:lnTo>
                    <a:pt x="1210036" y="258285"/>
                  </a:lnTo>
                  <a:lnTo>
                    <a:pt x="1211236" y="239726"/>
                  </a:lnTo>
                  <a:lnTo>
                    <a:pt x="1228779" y="198548"/>
                  </a:lnTo>
                  <a:lnTo>
                    <a:pt x="1263869" y="179850"/>
                  </a:lnTo>
                  <a:lnTo>
                    <a:pt x="1278568" y="178633"/>
                  </a:lnTo>
                  <a:lnTo>
                    <a:pt x="1192466" y="178633"/>
                  </a:lnTo>
                  <a:lnTo>
                    <a:pt x="1192130" y="178046"/>
                  </a:lnTo>
                  <a:close/>
                </a:path>
                <a:path w="2306954" h="429259">
                  <a:moveTo>
                    <a:pt x="1286767" y="127681"/>
                  </a:moveTo>
                  <a:lnTo>
                    <a:pt x="1243771" y="135584"/>
                  </a:lnTo>
                  <a:lnTo>
                    <a:pt x="1209087" y="157768"/>
                  </a:lnTo>
                  <a:lnTo>
                    <a:pt x="1192466" y="178633"/>
                  </a:lnTo>
                  <a:lnTo>
                    <a:pt x="1278568" y="178633"/>
                  </a:lnTo>
                  <a:lnTo>
                    <a:pt x="1294497" y="179941"/>
                  </a:lnTo>
                  <a:lnTo>
                    <a:pt x="1328346" y="199135"/>
                  </a:lnTo>
                  <a:lnTo>
                    <a:pt x="1343179" y="237101"/>
                  </a:lnTo>
                  <a:lnTo>
                    <a:pt x="1344168" y="253018"/>
                  </a:lnTo>
                  <a:lnTo>
                    <a:pt x="1344168" y="422866"/>
                  </a:lnTo>
                  <a:lnTo>
                    <a:pt x="1403904" y="422866"/>
                  </a:lnTo>
                  <a:lnTo>
                    <a:pt x="1403864" y="248913"/>
                  </a:lnTo>
                  <a:lnTo>
                    <a:pt x="1396878" y="199721"/>
                  </a:lnTo>
                  <a:lnTo>
                    <a:pt x="1375204" y="161063"/>
                  </a:lnTo>
                  <a:lnTo>
                    <a:pt x="1338304" y="136467"/>
                  </a:lnTo>
                  <a:lnTo>
                    <a:pt x="1299926" y="127900"/>
                  </a:lnTo>
                  <a:lnTo>
                    <a:pt x="1286767" y="127681"/>
                  </a:lnTo>
                  <a:close/>
                </a:path>
                <a:path w="2306954" h="429259">
                  <a:moveTo>
                    <a:pt x="1099935" y="127681"/>
                  </a:moveTo>
                  <a:lnTo>
                    <a:pt x="1051318" y="138215"/>
                  </a:lnTo>
                  <a:lnTo>
                    <a:pt x="1017351" y="166916"/>
                  </a:lnTo>
                  <a:lnTo>
                    <a:pt x="1185663" y="166916"/>
                  </a:lnTo>
                  <a:lnTo>
                    <a:pt x="1145724" y="135337"/>
                  </a:lnTo>
                  <a:lnTo>
                    <a:pt x="1099935" y="127681"/>
                  </a:lnTo>
                  <a:close/>
                </a:path>
                <a:path w="2306954" h="429259">
                  <a:moveTo>
                    <a:pt x="1484729" y="5853"/>
                  </a:moveTo>
                  <a:lnTo>
                    <a:pt x="1474185" y="5853"/>
                  </a:lnTo>
                  <a:lnTo>
                    <a:pt x="1468918" y="7025"/>
                  </a:lnTo>
                  <a:lnTo>
                    <a:pt x="1458374" y="10544"/>
                  </a:lnTo>
                  <a:lnTo>
                    <a:pt x="1453693" y="13465"/>
                  </a:lnTo>
                  <a:lnTo>
                    <a:pt x="1450175" y="17570"/>
                  </a:lnTo>
                  <a:lnTo>
                    <a:pt x="1446071" y="21077"/>
                  </a:lnTo>
                  <a:lnTo>
                    <a:pt x="1443149" y="25768"/>
                  </a:lnTo>
                  <a:lnTo>
                    <a:pt x="1441390" y="31035"/>
                  </a:lnTo>
                  <a:lnTo>
                    <a:pt x="1439045" y="35726"/>
                  </a:lnTo>
                  <a:lnTo>
                    <a:pt x="1438458" y="41579"/>
                  </a:lnTo>
                  <a:lnTo>
                    <a:pt x="1438458" y="52124"/>
                  </a:lnTo>
                  <a:lnTo>
                    <a:pt x="1463641" y="84918"/>
                  </a:lnTo>
                  <a:lnTo>
                    <a:pt x="1468332" y="87264"/>
                  </a:lnTo>
                  <a:lnTo>
                    <a:pt x="1474185" y="87850"/>
                  </a:lnTo>
                  <a:lnTo>
                    <a:pt x="1485316" y="87850"/>
                  </a:lnTo>
                  <a:lnTo>
                    <a:pt x="1509325" y="76133"/>
                  </a:lnTo>
                  <a:lnTo>
                    <a:pt x="1513430" y="72626"/>
                  </a:lnTo>
                  <a:lnTo>
                    <a:pt x="1516362" y="67935"/>
                  </a:lnTo>
                  <a:lnTo>
                    <a:pt x="1518110" y="62668"/>
                  </a:lnTo>
                  <a:lnTo>
                    <a:pt x="1520456" y="57977"/>
                  </a:lnTo>
                  <a:lnTo>
                    <a:pt x="1521042" y="52124"/>
                  </a:lnTo>
                  <a:lnTo>
                    <a:pt x="1521042" y="41579"/>
                  </a:lnTo>
                  <a:lnTo>
                    <a:pt x="1495860" y="8785"/>
                  </a:lnTo>
                  <a:lnTo>
                    <a:pt x="1490582" y="6439"/>
                  </a:lnTo>
                  <a:lnTo>
                    <a:pt x="1484729" y="5853"/>
                  </a:lnTo>
                  <a:close/>
                </a:path>
                <a:path w="2306954" h="429259">
                  <a:moveTo>
                    <a:pt x="1508749" y="133535"/>
                  </a:moveTo>
                  <a:lnTo>
                    <a:pt x="1450175" y="133535"/>
                  </a:lnTo>
                  <a:lnTo>
                    <a:pt x="1450175" y="422866"/>
                  </a:lnTo>
                  <a:lnTo>
                    <a:pt x="1508749" y="422866"/>
                  </a:lnTo>
                  <a:lnTo>
                    <a:pt x="1508749" y="133535"/>
                  </a:lnTo>
                  <a:close/>
                </a:path>
                <a:path w="2306954" h="429259">
                  <a:moveTo>
                    <a:pt x="1615929" y="133535"/>
                  </a:moveTo>
                  <a:lnTo>
                    <a:pt x="1559114" y="133535"/>
                  </a:lnTo>
                  <a:lnTo>
                    <a:pt x="1559114" y="422866"/>
                  </a:lnTo>
                  <a:lnTo>
                    <a:pt x="1617102" y="422866"/>
                  </a:lnTo>
                  <a:lnTo>
                    <a:pt x="1617102" y="262976"/>
                  </a:lnTo>
                  <a:lnTo>
                    <a:pt x="1617439" y="253858"/>
                  </a:lnTo>
                  <a:lnTo>
                    <a:pt x="1629839" y="213485"/>
                  </a:lnTo>
                  <a:lnTo>
                    <a:pt x="1663949" y="183900"/>
                  </a:lnTo>
                  <a:lnTo>
                    <a:pt x="1694995" y="178046"/>
                  </a:lnTo>
                  <a:lnTo>
                    <a:pt x="1808387" y="178046"/>
                  </a:lnTo>
                  <a:lnTo>
                    <a:pt x="1805293" y="173366"/>
                  </a:lnTo>
                  <a:lnTo>
                    <a:pt x="1615929" y="173366"/>
                  </a:lnTo>
                  <a:lnTo>
                    <a:pt x="1615929" y="133535"/>
                  </a:lnTo>
                  <a:close/>
                </a:path>
                <a:path w="2306954" h="429259">
                  <a:moveTo>
                    <a:pt x="1808387" y="178046"/>
                  </a:moveTo>
                  <a:lnTo>
                    <a:pt x="1694995" y="178046"/>
                  </a:lnTo>
                  <a:lnTo>
                    <a:pt x="1711996" y="179712"/>
                  </a:lnTo>
                  <a:lnTo>
                    <a:pt x="1726913" y="183904"/>
                  </a:lnTo>
                  <a:lnTo>
                    <a:pt x="1758170" y="212266"/>
                  </a:lnTo>
                  <a:lnTo>
                    <a:pt x="1768794" y="259458"/>
                  </a:lnTo>
                  <a:lnTo>
                    <a:pt x="1768794" y="422866"/>
                  </a:lnTo>
                  <a:lnTo>
                    <a:pt x="1827357" y="422866"/>
                  </a:lnTo>
                  <a:lnTo>
                    <a:pt x="1827343" y="253858"/>
                  </a:lnTo>
                  <a:lnTo>
                    <a:pt x="1822996" y="214415"/>
                  </a:lnTo>
                  <a:lnTo>
                    <a:pt x="1809646" y="179951"/>
                  </a:lnTo>
                  <a:lnTo>
                    <a:pt x="1808387" y="178046"/>
                  </a:lnTo>
                  <a:close/>
                </a:path>
                <a:path w="2306954" h="429259">
                  <a:moveTo>
                    <a:pt x="1708461" y="127095"/>
                  </a:moveTo>
                  <a:lnTo>
                    <a:pt x="1668795" y="133535"/>
                  </a:lnTo>
                  <a:lnTo>
                    <a:pt x="1634158" y="153665"/>
                  </a:lnTo>
                  <a:lnTo>
                    <a:pt x="1615929" y="173366"/>
                  </a:lnTo>
                  <a:lnTo>
                    <a:pt x="1805293" y="173366"/>
                  </a:lnTo>
                  <a:lnTo>
                    <a:pt x="1778308" y="146273"/>
                  </a:lnTo>
                  <a:lnTo>
                    <a:pt x="1733799" y="129289"/>
                  </a:lnTo>
                  <a:lnTo>
                    <a:pt x="1708461" y="127095"/>
                  </a:lnTo>
                  <a:close/>
                </a:path>
                <a:path w="2306954" h="429259">
                  <a:moveTo>
                    <a:pt x="2155347" y="128268"/>
                  </a:moveTo>
                  <a:lnTo>
                    <a:pt x="2110464" y="134934"/>
                  </a:lnTo>
                  <a:lnTo>
                    <a:pt x="2070481" y="153832"/>
                  </a:lnTo>
                  <a:lnTo>
                    <a:pt x="2029808" y="194498"/>
                  </a:lnTo>
                  <a:lnTo>
                    <a:pt x="2010908" y="234224"/>
                  </a:lnTo>
                  <a:lnTo>
                    <a:pt x="2004242" y="278787"/>
                  </a:lnTo>
                  <a:lnTo>
                    <a:pt x="2005013" y="293786"/>
                  </a:lnTo>
                  <a:lnTo>
                    <a:pt x="2015949" y="337350"/>
                  </a:lnTo>
                  <a:lnTo>
                    <a:pt x="2048389" y="384870"/>
                  </a:lnTo>
                  <a:lnTo>
                    <a:pt x="2096197" y="417013"/>
                  </a:lnTo>
                  <a:lnTo>
                    <a:pt x="2140092" y="427961"/>
                  </a:lnTo>
                  <a:lnTo>
                    <a:pt x="2155347" y="428719"/>
                  </a:lnTo>
                  <a:lnTo>
                    <a:pt x="2170605" y="427961"/>
                  </a:lnTo>
                  <a:lnTo>
                    <a:pt x="2214508" y="417013"/>
                  </a:lnTo>
                  <a:lnTo>
                    <a:pt x="2262531" y="385086"/>
                  </a:lnTo>
                  <a:lnTo>
                    <a:pt x="2271041" y="374836"/>
                  </a:lnTo>
                  <a:lnTo>
                    <a:pt x="2155347" y="374836"/>
                  </a:lnTo>
                  <a:lnTo>
                    <a:pt x="2146030" y="374380"/>
                  </a:lnTo>
                  <a:lnTo>
                    <a:pt x="2109744" y="362696"/>
                  </a:lnTo>
                  <a:lnTo>
                    <a:pt x="2077597" y="331790"/>
                  </a:lnTo>
                  <a:lnTo>
                    <a:pt x="2062227" y="277691"/>
                  </a:lnTo>
                  <a:lnTo>
                    <a:pt x="2063984" y="258609"/>
                  </a:lnTo>
                  <a:lnTo>
                    <a:pt x="2082677" y="216578"/>
                  </a:lnTo>
                  <a:lnTo>
                    <a:pt x="2117862" y="189177"/>
                  </a:lnTo>
                  <a:lnTo>
                    <a:pt x="2154761" y="181565"/>
                  </a:lnTo>
                  <a:lnTo>
                    <a:pt x="2270246" y="181565"/>
                  </a:lnTo>
                  <a:lnTo>
                    <a:pt x="2262531" y="172189"/>
                  </a:lnTo>
                  <a:lnTo>
                    <a:pt x="2214508" y="139974"/>
                  </a:lnTo>
                  <a:lnTo>
                    <a:pt x="2170605" y="129026"/>
                  </a:lnTo>
                  <a:lnTo>
                    <a:pt x="2155347" y="128268"/>
                  </a:lnTo>
                  <a:close/>
                </a:path>
                <a:path w="2306954" h="429259">
                  <a:moveTo>
                    <a:pt x="2015949" y="0"/>
                  </a:moveTo>
                  <a:lnTo>
                    <a:pt x="2001897" y="0"/>
                  </a:lnTo>
                  <a:lnTo>
                    <a:pt x="1987757" y="337"/>
                  </a:lnTo>
                  <a:lnTo>
                    <a:pt x="1945668" y="5853"/>
                  </a:lnTo>
                  <a:lnTo>
                    <a:pt x="1910528" y="25182"/>
                  </a:lnTo>
                  <a:lnTo>
                    <a:pt x="1891785" y="60909"/>
                  </a:lnTo>
                  <a:lnTo>
                    <a:pt x="1886023" y="103080"/>
                  </a:lnTo>
                  <a:lnTo>
                    <a:pt x="1885932" y="133535"/>
                  </a:lnTo>
                  <a:lnTo>
                    <a:pt x="1834970" y="133535"/>
                  </a:lnTo>
                  <a:lnTo>
                    <a:pt x="1834970" y="185659"/>
                  </a:lnTo>
                  <a:lnTo>
                    <a:pt x="1885345" y="185659"/>
                  </a:lnTo>
                  <a:lnTo>
                    <a:pt x="1885345" y="422866"/>
                  </a:lnTo>
                  <a:lnTo>
                    <a:pt x="1942160" y="422866"/>
                  </a:lnTo>
                  <a:lnTo>
                    <a:pt x="1942160" y="185072"/>
                  </a:lnTo>
                  <a:lnTo>
                    <a:pt x="2010095" y="185072"/>
                  </a:lnTo>
                  <a:lnTo>
                    <a:pt x="2010095" y="132948"/>
                  </a:lnTo>
                  <a:lnTo>
                    <a:pt x="1942160" y="132948"/>
                  </a:lnTo>
                  <a:lnTo>
                    <a:pt x="1942279" y="108799"/>
                  </a:lnTo>
                  <a:lnTo>
                    <a:pt x="1948600" y="70280"/>
                  </a:lnTo>
                  <a:lnTo>
                    <a:pt x="1972610" y="55642"/>
                  </a:lnTo>
                  <a:lnTo>
                    <a:pt x="1980958" y="54533"/>
                  </a:lnTo>
                  <a:lnTo>
                    <a:pt x="1989305" y="53809"/>
                  </a:lnTo>
                  <a:lnTo>
                    <a:pt x="1997653" y="53415"/>
                  </a:lnTo>
                  <a:lnTo>
                    <a:pt x="2006001" y="53296"/>
                  </a:lnTo>
                  <a:lnTo>
                    <a:pt x="2015949" y="53296"/>
                  </a:lnTo>
                  <a:lnTo>
                    <a:pt x="2015949" y="0"/>
                  </a:lnTo>
                  <a:close/>
                </a:path>
                <a:path w="2306954" h="429259">
                  <a:moveTo>
                    <a:pt x="2270246" y="181565"/>
                  </a:moveTo>
                  <a:lnTo>
                    <a:pt x="2154761" y="181565"/>
                  </a:lnTo>
                  <a:lnTo>
                    <a:pt x="2164317" y="182094"/>
                  </a:lnTo>
                  <a:lnTo>
                    <a:pt x="2173651" y="183612"/>
                  </a:lnTo>
                  <a:lnTo>
                    <a:pt x="2214973" y="203428"/>
                  </a:lnTo>
                  <a:lnTo>
                    <a:pt x="2243686" y="246243"/>
                  </a:lnTo>
                  <a:lnTo>
                    <a:pt x="2248861" y="274513"/>
                  </a:lnTo>
                  <a:lnTo>
                    <a:pt x="2248330" y="288818"/>
                  </a:lnTo>
                  <a:lnTo>
                    <a:pt x="2233027" y="332377"/>
                  </a:lnTo>
                  <a:lnTo>
                    <a:pt x="2200366" y="363281"/>
                  </a:lnTo>
                  <a:lnTo>
                    <a:pt x="2155347" y="374836"/>
                  </a:lnTo>
                  <a:lnTo>
                    <a:pt x="2271041" y="374836"/>
                  </a:lnTo>
                  <a:lnTo>
                    <a:pt x="2294746" y="337350"/>
                  </a:lnTo>
                  <a:lnTo>
                    <a:pt x="2305698" y="293705"/>
                  </a:lnTo>
                  <a:lnTo>
                    <a:pt x="2306453" y="278787"/>
                  </a:lnTo>
                  <a:lnTo>
                    <a:pt x="2305682" y="263786"/>
                  </a:lnTo>
                  <a:lnTo>
                    <a:pt x="2303454" y="249060"/>
                  </a:lnTo>
                  <a:lnTo>
                    <a:pt x="2299787" y="234471"/>
                  </a:lnTo>
                  <a:lnTo>
                    <a:pt x="2294746" y="220213"/>
                  </a:lnTo>
                  <a:lnTo>
                    <a:pt x="2280888" y="194498"/>
                  </a:lnTo>
                  <a:lnTo>
                    <a:pt x="2270246" y="181565"/>
                  </a:lnTo>
                  <a:close/>
                </a:path>
              </a:pathLst>
            </a:custGeom>
            <a:solidFill>
              <a:srgbClr val="000000"/>
            </a:solidFill>
          </p:spPr>
          <p:txBody>
            <a:bodyPr wrap="square" lIns="0" tIns="0" rIns="0" bIns="0" rtlCol="0"/>
            <a:lstStyle/>
            <a:p>
              <a:pPr defTabSz="554492"/>
              <a:endParaRPr sz="1092" kern="0">
                <a:solidFill>
                  <a:sysClr val="windowText" lastClr="000000"/>
                </a:solidFill>
              </a:endParaRPr>
            </a:p>
          </p:txBody>
        </p:sp>
        <p:grpSp>
          <p:nvGrpSpPr>
            <p:cNvPr id="6" name="object 6"/>
            <p:cNvGrpSpPr/>
            <p:nvPr/>
          </p:nvGrpSpPr>
          <p:grpSpPr>
            <a:xfrm>
              <a:off x="4667807" y="7608292"/>
              <a:ext cx="942975" cy="942975"/>
              <a:chOff x="4667807" y="7608292"/>
              <a:chExt cx="942975" cy="942975"/>
            </a:xfrm>
          </p:grpSpPr>
          <p:sp>
            <p:nvSpPr>
              <p:cNvPr id="7" name="object 7"/>
              <p:cNvSpPr/>
              <p:nvPr/>
            </p:nvSpPr>
            <p:spPr>
              <a:xfrm>
                <a:off x="4667807" y="7608292"/>
                <a:ext cx="942975" cy="942975"/>
              </a:xfrm>
              <a:custGeom>
                <a:avLst/>
                <a:gdLst/>
                <a:ahLst/>
                <a:cxnLst/>
                <a:rect l="l" t="t" r="r" b="b"/>
                <a:pathLst>
                  <a:path w="942975" h="942975">
                    <a:moveTo>
                      <a:pt x="831681" y="0"/>
                    </a:moveTo>
                    <a:lnTo>
                      <a:pt x="110698" y="0"/>
                    </a:lnTo>
                    <a:lnTo>
                      <a:pt x="67705" y="8731"/>
                    </a:lnTo>
                    <a:lnTo>
                      <a:pt x="32508" y="32508"/>
                    </a:lnTo>
                    <a:lnTo>
                      <a:pt x="8731" y="67705"/>
                    </a:lnTo>
                    <a:lnTo>
                      <a:pt x="0" y="110698"/>
                    </a:lnTo>
                    <a:lnTo>
                      <a:pt x="0" y="831681"/>
                    </a:lnTo>
                    <a:lnTo>
                      <a:pt x="8731" y="874678"/>
                    </a:lnTo>
                    <a:lnTo>
                      <a:pt x="32508" y="909875"/>
                    </a:lnTo>
                    <a:lnTo>
                      <a:pt x="67705" y="933649"/>
                    </a:lnTo>
                    <a:lnTo>
                      <a:pt x="110698" y="942379"/>
                    </a:lnTo>
                    <a:lnTo>
                      <a:pt x="831681" y="942379"/>
                    </a:lnTo>
                    <a:lnTo>
                      <a:pt x="874674" y="933649"/>
                    </a:lnTo>
                    <a:lnTo>
                      <a:pt x="909871" y="909875"/>
                    </a:lnTo>
                    <a:lnTo>
                      <a:pt x="933648" y="874678"/>
                    </a:lnTo>
                    <a:lnTo>
                      <a:pt x="942379" y="831681"/>
                    </a:lnTo>
                    <a:lnTo>
                      <a:pt x="942379" y="110698"/>
                    </a:lnTo>
                    <a:lnTo>
                      <a:pt x="933648" y="67705"/>
                    </a:lnTo>
                    <a:lnTo>
                      <a:pt x="909871" y="32508"/>
                    </a:lnTo>
                    <a:lnTo>
                      <a:pt x="874674" y="8731"/>
                    </a:lnTo>
                    <a:lnTo>
                      <a:pt x="831681" y="0"/>
                    </a:lnTo>
                    <a:close/>
                  </a:path>
                </a:pathLst>
              </a:custGeom>
              <a:solidFill>
                <a:srgbClr val="F54238"/>
              </a:solidFill>
            </p:spPr>
            <p:txBody>
              <a:bodyPr wrap="square" lIns="0" tIns="0" rIns="0" bIns="0" rtlCol="0"/>
              <a:lstStyle/>
              <a:p>
                <a:pPr defTabSz="554492"/>
                <a:endParaRPr sz="1092" kern="0">
                  <a:solidFill>
                    <a:sysClr val="windowText" lastClr="000000"/>
                  </a:solidFill>
                </a:endParaRPr>
              </a:p>
            </p:txBody>
          </p:sp>
          <p:sp>
            <p:nvSpPr>
              <p:cNvPr id="8" name="object 8"/>
              <p:cNvSpPr/>
              <p:nvPr/>
            </p:nvSpPr>
            <p:spPr>
              <a:xfrm>
                <a:off x="4924342" y="7865413"/>
                <a:ext cx="429895" cy="429259"/>
              </a:xfrm>
              <a:custGeom>
                <a:avLst/>
                <a:gdLst/>
                <a:ahLst/>
                <a:cxnLst/>
                <a:rect l="l" t="t" r="r" b="b"/>
                <a:pathLst>
                  <a:path w="429895" h="429259">
                    <a:moveTo>
                      <a:pt x="425212" y="307488"/>
                    </a:moveTo>
                    <a:lnTo>
                      <a:pt x="387140" y="307488"/>
                    </a:lnTo>
                    <a:lnTo>
                      <a:pt x="383632" y="311006"/>
                    </a:lnTo>
                    <a:lnTo>
                      <a:pt x="383632" y="383632"/>
                    </a:lnTo>
                    <a:lnTo>
                      <a:pt x="199135" y="383632"/>
                    </a:lnTo>
                    <a:lnTo>
                      <a:pt x="195617" y="387140"/>
                    </a:lnTo>
                    <a:lnTo>
                      <a:pt x="195617" y="425212"/>
                    </a:lnTo>
                    <a:lnTo>
                      <a:pt x="199135" y="428730"/>
                    </a:lnTo>
                    <a:lnTo>
                      <a:pt x="425212" y="428730"/>
                    </a:lnTo>
                    <a:lnTo>
                      <a:pt x="428730" y="425212"/>
                    </a:lnTo>
                    <a:lnTo>
                      <a:pt x="428730" y="311006"/>
                    </a:lnTo>
                    <a:lnTo>
                      <a:pt x="425212" y="307488"/>
                    </a:lnTo>
                    <a:close/>
                  </a:path>
                  <a:path w="429895" h="429259">
                    <a:moveTo>
                      <a:pt x="425798" y="0"/>
                    </a:moveTo>
                    <a:lnTo>
                      <a:pt x="312168" y="0"/>
                    </a:lnTo>
                    <a:lnTo>
                      <a:pt x="308660" y="3518"/>
                    </a:lnTo>
                    <a:lnTo>
                      <a:pt x="308074" y="7025"/>
                    </a:lnTo>
                    <a:lnTo>
                      <a:pt x="308074" y="40993"/>
                    </a:lnTo>
                    <a:lnTo>
                      <a:pt x="311582" y="44511"/>
                    </a:lnTo>
                    <a:lnTo>
                      <a:pt x="351413" y="44511"/>
                    </a:lnTo>
                    <a:lnTo>
                      <a:pt x="0" y="383045"/>
                    </a:lnTo>
                    <a:lnTo>
                      <a:pt x="0" y="424625"/>
                    </a:lnTo>
                    <a:lnTo>
                      <a:pt x="3518" y="428144"/>
                    </a:lnTo>
                    <a:lnTo>
                      <a:pt x="136467" y="428144"/>
                    </a:lnTo>
                    <a:lnTo>
                      <a:pt x="139974" y="424625"/>
                    </a:lnTo>
                    <a:lnTo>
                      <a:pt x="139974" y="386553"/>
                    </a:lnTo>
                    <a:lnTo>
                      <a:pt x="136467" y="383045"/>
                    </a:lnTo>
                    <a:lnTo>
                      <a:pt x="67348" y="383045"/>
                    </a:lnTo>
                    <a:lnTo>
                      <a:pt x="384218" y="77306"/>
                    </a:lnTo>
                    <a:lnTo>
                      <a:pt x="429316" y="77306"/>
                    </a:lnTo>
                    <a:lnTo>
                      <a:pt x="429316" y="3518"/>
                    </a:lnTo>
                    <a:lnTo>
                      <a:pt x="425798" y="0"/>
                    </a:lnTo>
                    <a:close/>
                  </a:path>
                  <a:path w="429895" h="429259">
                    <a:moveTo>
                      <a:pt x="248913" y="0"/>
                    </a:moveTo>
                    <a:lnTo>
                      <a:pt x="3518" y="0"/>
                    </a:lnTo>
                    <a:lnTo>
                      <a:pt x="0" y="3518"/>
                    </a:lnTo>
                    <a:lnTo>
                      <a:pt x="0" y="114792"/>
                    </a:lnTo>
                    <a:lnTo>
                      <a:pt x="3518" y="118310"/>
                    </a:lnTo>
                    <a:lnTo>
                      <a:pt x="41579" y="118310"/>
                    </a:lnTo>
                    <a:lnTo>
                      <a:pt x="45098" y="114792"/>
                    </a:lnTo>
                    <a:lnTo>
                      <a:pt x="45098" y="43925"/>
                    </a:lnTo>
                    <a:lnTo>
                      <a:pt x="248913" y="43925"/>
                    </a:lnTo>
                    <a:lnTo>
                      <a:pt x="252432" y="40417"/>
                    </a:lnTo>
                    <a:lnTo>
                      <a:pt x="252432" y="3518"/>
                    </a:lnTo>
                    <a:lnTo>
                      <a:pt x="248913" y="0"/>
                    </a:lnTo>
                    <a:close/>
                  </a:path>
                  <a:path w="429895" h="429259">
                    <a:moveTo>
                      <a:pt x="429316" y="77306"/>
                    </a:moveTo>
                    <a:lnTo>
                      <a:pt x="384218" y="77306"/>
                    </a:lnTo>
                    <a:lnTo>
                      <a:pt x="384218" y="113043"/>
                    </a:lnTo>
                    <a:lnTo>
                      <a:pt x="387726" y="116551"/>
                    </a:lnTo>
                    <a:lnTo>
                      <a:pt x="425798" y="116551"/>
                    </a:lnTo>
                    <a:lnTo>
                      <a:pt x="429316" y="113043"/>
                    </a:lnTo>
                    <a:lnTo>
                      <a:pt x="429316" y="77306"/>
                    </a:lnTo>
                    <a:close/>
                  </a:path>
                </a:pathLst>
              </a:custGeom>
              <a:solidFill>
                <a:srgbClr val="FFFFFF"/>
              </a:solidFill>
            </p:spPr>
            <p:txBody>
              <a:bodyPr wrap="square" lIns="0" tIns="0" rIns="0" bIns="0" rtlCol="0"/>
              <a:lstStyle/>
              <a:p>
                <a:pPr defTabSz="554492"/>
                <a:endParaRPr sz="1092" kern="0">
                  <a:solidFill>
                    <a:sysClr val="windowText" lastClr="000000"/>
                  </a:solidFill>
                </a:endParaRPr>
              </a:p>
            </p:txBody>
          </p:sp>
        </p:grpSp>
      </p:grpSp>
      <p:pic>
        <p:nvPicPr>
          <p:cNvPr id="9" name="object 9"/>
          <p:cNvPicPr/>
          <p:nvPr/>
        </p:nvPicPr>
        <p:blipFill>
          <a:blip r:embed="rId4" cstate="print"/>
          <a:stretch>
            <a:fillRect/>
          </a:stretch>
        </p:blipFill>
        <p:spPr>
          <a:xfrm>
            <a:off x="3062945" y="2577792"/>
            <a:ext cx="1161968" cy="1161974"/>
          </a:xfrm>
          <a:prstGeom prst="rect">
            <a:avLst/>
          </a:prstGeom>
        </p:spPr>
      </p:pic>
      <p:pic>
        <p:nvPicPr>
          <p:cNvPr id="10" name="object 10"/>
          <p:cNvPicPr/>
          <p:nvPr/>
        </p:nvPicPr>
        <p:blipFill>
          <a:blip r:embed="rId5" cstate="print"/>
          <a:stretch>
            <a:fillRect/>
          </a:stretch>
        </p:blipFill>
        <p:spPr>
          <a:xfrm>
            <a:off x="654934" y="4633103"/>
            <a:ext cx="1758826" cy="571459"/>
          </a:xfrm>
          <a:prstGeom prst="rect">
            <a:avLst/>
          </a:prstGeom>
        </p:spPr>
      </p:pic>
      <p:grpSp>
        <p:nvGrpSpPr>
          <p:cNvPr id="11" name="object 11"/>
          <p:cNvGrpSpPr/>
          <p:nvPr/>
        </p:nvGrpSpPr>
        <p:grpSpPr>
          <a:xfrm>
            <a:off x="8076980" y="4632742"/>
            <a:ext cx="1394319" cy="571821"/>
            <a:chOff x="1570636" y="7608293"/>
            <a:chExt cx="2299335" cy="942975"/>
          </a:xfrm>
        </p:grpSpPr>
        <p:sp>
          <p:nvSpPr>
            <p:cNvPr id="12" name="object 12"/>
            <p:cNvSpPr/>
            <p:nvPr/>
          </p:nvSpPr>
          <p:spPr>
            <a:xfrm>
              <a:off x="1570636" y="7608293"/>
              <a:ext cx="2299335" cy="942975"/>
            </a:xfrm>
            <a:custGeom>
              <a:avLst/>
              <a:gdLst/>
              <a:ahLst/>
              <a:cxnLst/>
              <a:rect l="l" t="t" r="r" b="b"/>
              <a:pathLst>
                <a:path w="2299335" h="942975">
                  <a:moveTo>
                    <a:pt x="895836" y="0"/>
                  </a:moveTo>
                  <a:lnTo>
                    <a:pt x="836990" y="0"/>
                  </a:lnTo>
                  <a:lnTo>
                    <a:pt x="802855" y="23387"/>
                  </a:lnTo>
                  <a:lnTo>
                    <a:pt x="779267" y="52034"/>
                  </a:lnTo>
                  <a:lnTo>
                    <a:pt x="765696" y="83836"/>
                  </a:lnTo>
                  <a:lnTo>
                    <a:pt x="761607" y="116689"/>
                  </a:lnTo>
                  <a:lnTo>
                    <a:pt x="766470" y="148488"/>
                  </a:lnTo>
                  <a:lnTo>
                    <a:pt x="779751" y="177131"/>
                  </a:lnTo>
                  <a:lnTo>
                    <a:pt x="800919" y="200512"/>
                  </a:lnTo>
                  <a:lnTo>
                    <a:pt x="829442" y="216527"/>
                  </a:lnTo>
                  <a:lnTo>
                    <a:pt x="864787" y="223073"/>
                  </a:lnTo>
                  <a:lnTo>
                    <a:pt x="906422" y="218045"/>
                  </a:lnTo>
                  <a:lnTo>
                    <a:pt x="943525" y="195714"/>
                  </a:lnTo>
                  <a:lnTo>
                    <a:pt x="966923" y="163965"/>
                  </a:lnTo>
                  <a:lnTo>
                    <a:pt x="977117" y="126684"/>
                  </a:lnTo>
                  <a:lnTo>
                    <a:pt x="974606" y="87760"/>
                  </a:lnTo>
                  <a:lnTo>
                    <a:pt x="959889" y="51079"/>
                  </a:lnTo>
                  <a:lnTo>
                    <a:pt x="933466" y="20530"/>
                  </a:lnTo>
                  <a:lnTo>
                    <a:pt x="895836" y="0"/>
                  </a:lnTo>
                  <a:close/>
                </a:path>
                <a:path w="2299335" h="942975">
                  <a:moveTo>
                    <a:pt x="1594139" y="426013"/>
                  </a:moveTo>
                  <a:lnTo>
                    <a:pt x="1334961" y="426013"/>
                  </a:lnTo>
                  <a:lnTo>
                    <a:pt x="1415935" y="426112"/>
                  </a:lnTo>
                  <a:lnTo>
                    <a:pt x="1383676" y="469760"/>
                  </a:lnTo>
                  <a:lnTo>
                    <a:pt x="1349641" y="511832"/>
                  </a:lnTo>
                  <a:lnTo>
                    <a:pt x="1314508" y="552960"/>
                  </a:lnTo>
                  <a:lnTo>
                    <a:pt x="1278955" y="593781"/>
                  </a:lnTo>
                  <a:lnTo>
                    <a:pt x="1243661" y="634929"/>
                  </a:lnTo>
                  <a:lnTo>
                    <a:pt x="1209303" y="677036"/>
                  </a:lnTo>
                  <a:lnTo>
                    <a:pt x="1180653" y="709501"/>
                  </a:lnTo>
                  <a:lnTo>
                    <a:pt x="1151765" y="741906"/>
                  </a:lnTo>
                  <a:lnTo>
                    <a:pt x="1125900" y="775824"/>
                  </a:lnTo>
                  <a:lnTo>
                    <a:pt x="1106319" y="812831"/>
                  </a:lnTo>
                  <a:lnTo>
                    <a:pt x="1096284" y="854502"/>
                  </a:lnTo>
                  <a:lnTo>
                    <a:pt x="1099055" y="902412"/>
                  </a:lnTo>
                  <a:lnTo>
                    <a:pt x="1101621" y="916161"/>
                  </a:lnTo>
                  <a:lnTo>
                    <a:pt x="1109789" y="921062"/>
                  </a:lnTo>
                  <a:lnTo>
                    <a:pt x="1120637" y="921732"/>
                  </a:lnTo>
                  <a:lnTo>
                    <a:pt x="1131243" y="922788"/>
                  </a:lnTo>
                  <a:lnTo>
                    <a:pt x="1614830" y="921238"/>
                  </a:lnTo>
                  <a:lnTo>
                    <a:pt x="1615483" y="854502"/>
                  </a:lnTo>
                  <a:lnTo>
                    <a:pt x="1615687" y="830577"/>
                  </a:lnTo>
                  <a:lnTo>
                    <a:pt x="1615825" y="800352"/>
                  </a:lnTo>
                  <a:lnTo>
                    <a:pt x="1615446" y="785817"/>
                  </a:lnTo>
                  <a:lnTo>
                    <a:pt x="1305656" y="785808"/>
                  </a:lnTo>
                  <a:lnTo>
                    <a:pt x="1307372" y="776213"/>
                  </a:lnTo>
                  <a:lnTo>
                    <a:pt x="1311152" y="768992"/>
                  </a:lnTo>
                  <a:lnTo>
                    <a:pt x="1315959" y="763200"/>
                  </a:lnTo>
                  <a:lnTo>
                    <a:pt x="1320755" y="757893"/>
                  </a:lnTo>
                  <a:lnTo>
                    <a:pt x="1576821" y="448415"/>
                  </a:lnTo>
                  <a:lnTo>
                    <a:pt x="1584716" y="439326"/>
                  </a:lnTo>
                  <a:lnTo>
                    <a:pt x="1592138" y="429924"/>
                  </a:lnTo>
                  <a:lnTo>
                    <a:pt x="1594139" y="426013"/>
                  </a:lnTo>
                  <a:close/>
                </a:path>
                <a:path w="2299335" h="942975">
                  <a:moveTo>
                    <a:pt x="1530812" y="716198"/>
                  </a:moveTo>
                  <a:lnTo>
                    <a:pt x="1510085" y="717602"/>
                  </a:lnTo>
                  <a:lnTo>
                    <a:pt x="1496144" y="723773"/>
                  </a:lnTo>
                  <a:lnTo>
                    <a:pt x="1489233" y="736471"/>
                  </a:lnTo>
                  <a:lnTo>
                    <a:pt x="1489598" y="757453"/>
                  </a:lnTo>
                  <a:lnTo>
                    <a:pt x="1491047" y="766485"/>
                  </a:lnTo>
                  <a:lnTo>
                    <a:pt x="1490893" y="775708"/>
                  </a:lnTo>
                  <a:lnTo>
                    <a:pt x="1486272" y="782887"/>
                  </a:lnTo>
                  <a:lnTo>
                    <a:pt x="1474321" y="785787"/>
                  </a:lnTo>
                  <a:lnTo>
                    <a:pt x="1390161" y="785817"/>
                  </a:lnTo>
                  <a:lnTo>
                    <a:pt x="1615446" y="785817"/>
                  </a:lnTo>
                  <a:lnTo>
                    <a:pt x="1614561" y="751877"/>
                  </a:lnTo>
                  <a:lnTo>
                    <a:pt x="1605261" y="727220"/>
                  </a:lnTo>
                  <a:lnTo>
                    <a:pt x="1579989" y="718090"/>
                  </a:lnTo>
                  <a:lnTo>
                    <a:pt x="1530812" y="716198"/>
                  </a:lnTo>
                  <a:close/>
                </a:path>
                <a:path w="2299335" h="942975">
                  <a:moveTo>
                    <a:pt x="1140782" y="293006"/>
                  </a:moveTo>
                  <a:lnTo>
                    <a:pt x="1129082" y="294108"/>
                  </a:lnTo>
                  <a:lnTo>
                    <a:pt x="1121454" y="298002"/>
                  </a:lnTo>
                  <a:lnTo>
                    <a:pt x="1117400" y="305385"/>
                  </a:lnTo>
                  <a:lnTo>
                    <a:pt x="1116426" y="316953"/>
                  </a:lnTo>
                  <a:lnTo>
                    <a:pt x="1116804" y="337994"/>
                  </a:lnTo>
                  <a:lnTo>
                    <a:pt x="1116909" y="383753"/>
                  </a:lnTo>
                  <a:lnTo>
                    <a:pt x="1116816" y="400293"/>
                  </a:lnTo>
                  <a:lnTo>
                    <a:pt x="1116759" y="429924"/>
                  </a:lnTo>
                  <a:lnTo>
                    <a:pt x="1117883" y="470928"/>
                  </a:lnTo>
                  <a:lnTo>
                    <a:pt x="1126141" y="492933"/>
                  </a:lnTo>
                  <a:lnTo>
                    <a:pt x="1148561" y="501049"/>
                  </a:lnTo>
                  <a:lnTo>
                    <a:pt x="1192225" y="502225"/>
                  </a:lnTo>
                  <a:lnTo>
                    <a:pt x="1220930" y="501468"/>
                  </a:lnTo>
                  <a:lnTo>
                    <a:pt x="1235767" y="496098"/>
                  </a:lnTo>
                  <a:lnTo>
                    <a:pt x="1241587" y="481515"/>
                  </a:lnTo>
                  <a:lnTo>
                    <a:pt x="1243239" y="453117"/>
                  </a:lnTo>
                  <a:lnTo>
                    <a:pt x="1242804" y="444459"/>
                  </a:lnTo>
                  <a:lnTo>
                    <a:pt x="1242979" y="435781"/>
                  </a:lnTo>
                  <a:lnTo>
                    <a:pt x="1246760" y="429064"/>
                  </a:lnTo>
                  <a:lnTo>
                    <a:pt x="1257144" y="426290"/>
                  </a:lnTo>
                  <a:lnTo>
                    <a:pt x="1594139" y="426013"/>
                  </a:lnTo>
                  <a:lnTo>
                    <a:pt x="1597563" y="419319"/>
                  </a:lnTo>
                  <a:lnTo>
                    <a:pt x="1599469" y="406626"/>
                  </a:lnTo>
                  <a:lnTo>
                    <a:pt x="1599014" y="383753"/>
                  </a:lnTo>
                  <a:lnTo>
                    <a:pt x="1598905" y="372505"/>
                  </a:lnTo>
                  <a:lnTo>
                    <a:pt x="1598792" y="337994"/>
                  </a:lnTo>
                  <a:lnTo>
                    <a:pt x="1599008" y="315121"/>
                  </a:lnTo>
                  <a:lnTo>
                    <a:pt x="1597798" y="304545"/>
                  </a:lnTo>
                  <a:lnTo>
                    <a:pt x="1593642" y="297700"/>
                  </a:lnTo>
                  <a:lnTo>
                    <a:pt x="1586298" y="294023"/>
                  </a:lnTo>
                  <a:lnTo>
                    <a:pt x="1580433" y="293441"/>
                  </a:lnTo>
                  <a:lnTo>
                    <a:pt x="1333996" y="293441"/>
                  </a:lnTo>
                  <a:lnTo>
                    <a:pt x="1140782" y="293006"/>
                  </a:lnTo>
                  <a:close/>
                </a:path>
                <a:path w="2299335" h="942975">
                  <a:moveTo>
                    <a:pt x="1575522" y="292954"/>
                  </a:moveTo>
                  <a:lnTo>
                    <a:pt x="1333996" y="293441"/>
                  </a:lnTo>
                  <a:lnTo>
                    <a:pt x="1580433" y="293441"/>
                  </a:lnTo>
                  <a:lnTo>
                    <a:pt x="1575522" y="292954"/>
                  </a:lnTo>
                  <a:close/>
                </a:path>
                <a:path w="2299335" h="942975">
                  <a:moveTo>
                    <a:pt x="1055453" y="924868"/>
                  </a:moveTo>
                  <a:lnTo>
                    <a:pt x="939220" y="924868"/>
                  </a:lnTo>
                  <a:lnTo>
                    <a:pt x="988515" y="925015"/>
                  </a:lnTo>
                  <a:lnTo>
                    <a:pt x="1037769" y="927511"/>
                  </a:lnTo>
                  <a:lnTo>
                    <a:pt x="1045329" y="928149"/>
                  </a:lnTo>
                  <a:lnTo>
                    <a:pt x="1055517" y="925657"/>
                  </a:lnTo>
                  <a:lnTo>
                    <a:pt x="1055453" y="924868"/>
                  </a:lnTo>
                  <a:close/>
                </a:path>
                <a:path w="2299335" h="942975">
                  <a:moveTo>
                    <a:pt x="1055275" y="922694"/>
                  </a:moveTo>
                  <a:lnTo>
                    <a:pt x="791389" y="922694"/>
                  </a:lnTo>
                  <a:lnTo>
                    <a:pt x="840628" y="925290"/>
                  </a:lnTo>
                  <a:lnTo>
                    <a:pt x="889915" y="925487"/>
                  </a:lnTo>
                  <a:lnTo>
                    <a:pt x="939220" y="924868"/>
                  </a:lnTo>
                  <a:lnTo>
                    <a:pt x="1055453" y="924868"/>
                  </a:lnTo>
                  <a:lnTo>
                    <a:pt x="1055275" y="922694"/>
                  </a:lnTo>
                  <a:close/>
                </a:path>
                <a:path w="2299335" h="942975">
                  <a:moveTo>
                    <a:pt x="823294" y="293341"/>
                  </a:moveTo>
                  <a:lnTo>
                    <a:pt x="779170" y="294532"/>
                  </a:lnTo>
                  <a:lnTo>
                    <a:pt x="756509" y="302835"/>
                  </a:lnTo>
                  <a:lnTo>
                    <a:pt x="748155" y="325369"/>
                  </a:lnTo>
                  <a:lnTo>
                    <a:pt x="746951" y="369255"/>
                  </a:lnTo>
                  <a:lnTo>
                    <a:pt x="747822" y="401499"/>
                  </a:lnTo>
                  <a:lnTo>
                    <a:pt x="753992" y="418340"/>
                  </a:lnTo>
                  <a:lnTo>
                    <a:pt x="770749" y="424764"/>
                  </a:lnTo>
                  <a:lnTo>
                    <a:pt x="803378" y="425756"/>
                  </a:lnTo>
                  <a:lnTo>
                    <a:pt x="816628" y="426919"/>
                  </a:lnTo>
                  <a:lnTo>
                    <a:pt x="825070" y="431137"/>
                  </a:lnTo>
                  <a:lnTo>
                    <a:pt x="829478" y="439437"/>
                  </a:lnTo>
                  <a:lnTo>
                    <a:pt x="830623" y="452844"/>
                  </a:lnTo>
                  <a:lnTo>
                    <a:pt x="830063" y="507669"/>
                  </a:lnTo>
                  <a:lnTo>
                    <a:pt x="829947" y="536405"/>
                  </a:lnTo>
                  <a:lnTo>
                    <a:pt x="829933" y="672169"/>
                  </a:lnTo>
                  <a:lnTo>
                    <a:pt x="829995" y="727004"/>
                  </a:lnTo>
                  <a:lnTo>
                    <a:pt x="829121" y="760518"/>
                  </a:lnTo>
                  <a:lnTo>
                    <a:pt x="822916" y="777944"/>
                  </a:lnTo>
                  <a:lnTo>
                    <a:pt x="806028" y="784565"/>
                  </a:lnTo>
                  <a:lnTo>
                    <a:pt x="773107" y="785661"/>
                  </a:lnTo>
                  <a:lnTo>
                    <a:pt x="760691" y="786733"/>
                  </a:lnTo>
                  <a:lnTo>
                    <a:pt x="752206" y="790605"/>
                  </a:lnTo>
                  <a:lnTo>
                    <a:pt x="747511" y="798359"/>
                  </a:lnTo>
                  <a:lnTo>
                    <a:pt x="746469" y="811074"/>
                  </a:lnTo>
                  <a:lnTo>
                    <a:pt x="746908" y="830594"/>
                  </a:lnTo>
                  <a:lnTo>
                    <a:pt x="746624" y="850552"/>
                  </a:lnTo>
                  <a:lnTo>
                    <a:pt x="746051" y="869709"/>
                  </a:lnTo>
                  <a:lnTo>
                    <a:pt x="745547" y="889271"/>
                  </a:lnTo>
                  <a:lnTo>
                    <a:pt x="744099" y="912020"/>
                  </a:lnTo>
                  <a:lnTo>
                    <a:pt x="751081" y="922195"/>
                  </a:lnTo>
                  <a:lnTo>
                    <a:pt x="766757" y="924264"/>
                  </a:lnTo>
                  <a:lnTo>
                    <a:pt x="791389" y="922694"/>
                  </a:lnTo>
                  <a:lnTo>
                    <a:pt x="1055275" y="922694"/>
                  </a:lnTo>
                  <a:lnTo>
                    <a:pt x="1054763" y="916443"/>
                  </a:lnTo>
                  <a:lnTo>
                    <a:pt x="1055008" y="883519"/>
                  </a:lnTo>
                  <a:lnTo>
                    <a:pt x="1057867" y="850552"/>
                  </a:lnTo>
                  <a:lnTo>
                    <a:pt x="1058469" y="817652"/>
                  </a:lnTo>
                  <a:lnTo>
                    <a:pt x="1052232" y="786363"/>
                  </a:lnTo>
                  <a:lnTo>
                    <a:pt x="1016126" y="786363"/>
                  </a:lnTo>
                  <a:lnTo>
                    <a:pt x="991491" y="785746"/>
                  </a:lnTo>
                  <a:lnTo>
                    <a:pt x="978835" y="781241"/>
                  </a:lnTo>
                  <a:lnTo>
                    <a:pt x="974168" y="769031"/>
                  </a:lnTo>
                  <a:lnTo>
                    <a:pt x="973499" y="745296"/>
                  </a:lnTo>
                  <a:lnTo>
                    <a:pt x="973375" y="617333"/>
                  </a:lnTo>
                  <a:lnTo>
                    <a:pt x="973484" y="424764"/>
                  </a:lnTo>
                  <a:lnTo>
                    <a:pt x="973688" y="379745"/>
                  </a:lnTo>
                  <a:lnTo>
                    <a:pt x="974075" y="327529"/>
                  </a:lnTo>
                  <a:lnTo>
                    <a:pt x="972950" y="310839"/>
                  </a:lnTo>
                  <a:lnTo>
                    <a:pt x="968126" y="299649"/>
                  </a:lnTo>
                  <a:lnTo>
                    <a:pt x="958413" y="293962"/>
                  </a:lnTo>
                  <a:lnTo>
                    <a:pt x="882079" y="293962"/>
                  </a:lnTo>
                  <a:lnTo>
                    <a:pt x="823294" y="293341"/>
                  </a:lnTo>
                  <a:close/>
                </a:path>
                <a:path w="2299335" h="942975">
                  <a:moveTo>
                    <a:pt x="1051947" y="784928"/>
                  </a:moveTo>
                  <a:lnTo>
                    <a:pt x="1034040" y="785826"/>
                  </a:lnTo>
                  <a:lnTo>
                    <a:pt x="1025084" y="786201"/>
                  </a:lnTo>
                  <a:lnTo>
                    <a:pt x="1016126" y="786363"/>
                  </a:lnTo>
                  <a:lnTo>
                    <a:pt x="1052232" y="786363"/>
                  </a:lnTo>
                  <a:lnTo>
                    <a:pt x="1051947" y="784928"/>
                  </a:lnTo>
                  <a:close/>
                </a:path>
                <a:path w="2299335" h="942975">
                  <a:moveTo>
                    <a:pt x="940746" y="292682"/>
                  </a:moveTo>
                  <a:lnTo>
                    <a:pt x="911446" y="293854"/>
                  </a:lnTo>
                  <a:lnTo>
                    <a:pt x="882079" y="293962"/>
                  </a:lnTo>
                  <a:lnTo>
                    <a:pt x="958413" y="293962"/>
                  </a:lnTo>
                  <a:lnTo>
                    <a:pt x="957944" y="293687"/>
                  </a:lnTo>
                  <a:lnTo>
                    <a:pt x="940746" y="292682"/>
                  </a:lnTo>
                  <a:close/>
                </a:path>
                <a:path w="2299335" h="942975">
                  <a:moveTo>
                    <a:pt x="657857" y="831869"/>
                  </a:moveTo>
                  <a:lnTo>
                    <a:pt x="226767" y="831869"/>
                  </a:lnTo>
                  <a:lnTo>
                    <a:pt x="262256" y="869379"/>
                  </a:lnTo>
                  <a:lnTo>
                    <a:pt x="302426" y="898437"/>
                  </a:lnTo>
                  <a:lnTo>
                    <a:pt x="346190" y="918970"/>
                  </a:lnTo>
                  <a:lnTo>
                    <a:pt x="392460" y="930903"/>
                  </a:lnTo>
                  <a:lnTo>
                    <a:pt x="440150" y="934165"/>
                  </a:lnTo>
                  <a:lnTo>
                    <a:pt x="488172" y="928682"/>
                  </a:lnTo>
                  <a:lnTo>
                    <a:pt x="535439" y="914380"/>
                  </a:lnTo>
                  <a:lnTo>
                    <a:pt x="575006" y="896552"/>
                  </a:lnTo>
                  <a:lnTo>
                    <a:pt x="610412" y="874630"/>
                  </a:lnTo>
                  <a:lnTo>
                    <a:pt x="641652" y="849072"/>
                  </a:lnTo>
                  <a:lnTo>
                    <a:pt x="657857" y="831869"/>
                  </a:lnTo>
                  <a:close/>
                </a:path>
                <a:path w="2299335" h="942975">
                  <a:moveTo>
                    <a:pt x="207042" y="921482"/>
                  </a:moveTo>
                  <a:lnTo>
                    <a:pt x="99701" y="921482"/>
                  </a:lnTo>
                  <a:lnTo>
                    <a:pt x="149549" y="921501"/>
                  </a:lnTo>
                  <a:lnTo>
                    <a:pt x="199386" y="922149"/>
                  </a:lnTo>
                  <a:lnTo>
                    <a:pt x="207042" y="921482"/>
                  </a:lnTo>
                  <a:close/>
                </a:path>
                <a:path w="2299335" h="942975">
                  <a:moveTo>
                    <a:pt x="0" y="78468"/>
                  </a:moveTo>
                  <a:lnTo>
                    <a:pt x="0" y="215784"/>
                  </a:lnTo>
                  <a:lnTo>
                    <a:pt x="7600" y="220893"/>
                  </a:lnTo>
                  <a:lnTo>
                    <a:pt x="15854" y="223765"/>
                  </a:lnTo>
                  <a:lnTo>
                    <a:pt x="24565" y="225125"/>
                  </a:lnTo>
                  <a:lnTo>
                    <a:pt x="57165" y="227439"/>
                  </a:lnTo>
                  <a:lnTo>
                    <a:pt x="69399" y="232452"/>
                  </a:lnTo>
                  <a:lnTo>
                    <a:pt x="74006" y="244696"/>
                  </a:lnTo>
                  <a:lnTo>
                    <a:pt x="74751" y="268127"/>
                  </a:lnTo>
                  <a:lnTo>
                    <a:pt x="74810" y="303938"/>
                  </a:lnTo>
                  <a:lnTo>
                    <a:pt x="74933" y="684127"/>
                  </a:lnTo>
                  <a:lnTo>
                    <a:pt x="74807" y="718178"/>
                  </a:lnTo>
                  <a:lnTo>
                    <a:pt x="69081" y="767212"/>
                  </a:lnTo>
                  <a:lnTo>
                    <a:pt x="27025" y="775140"/>
                  </a:lnTo>
                  <a:lnTo>
                    <a:pt x="17473" y="776359"/>
                  </a:lnTo>
                  <a:lnTo>
                    <a:pt x="8380" y="779206"/>
                  </a:lnTo>
                  <a:lnTo>
                    <a:pt x="0" y="784677"/>
                  </a:lnTo>
                  <a:lnTo>
                    <a:pt x="0" y="921992"/>
                  </a:lnTo>
                  <a:lnTo>
                    <a:pt x="207042" y="921482"/>
                  </a:lnTo>
                  <a:lnTo>
                    <a:pt x="227029" y="894328"/>
                  </a:lnTo>
                  <a:lnTo>
                    <a:pt x="226458" y="880138"/>
                  </a:lnTo>
                  <a:lnTo>
                    <a:pt x="226427" y="865357"/>
                  </a:lnTo>
                  <a:lnTo>
                    <a:pt x="226635" y="849072"/>
                  </a:lnTo>
                  <a:lnTo>
                    <a:pt x="226767" y="831869"/>
                  </a:lnTo>
                  <a:lnTo>
                    <a:pt x="657857" y="831869"/>
                  </a:lnTo>
                  <a:lnTo>
                    <a:pt x="668723" y="820335"/>
                  </a:lnTo>
                  <a:lnTo>
                    <a:pt x="685499" y="797284"/>
                  </a:lnTo>
                  <a:lnTo>
                    <a:pt x="413945" y="797284"/>
                  </a:lnTo>
                  <a:lnTo>
                    <a:pt x="372759" y="793192"/>
                  </a:lnTo>
                  <a:lnTo>
                    <a:pt x="305048" y="765622"/>
                  </a:lnTo>
                  <a:lnTo>
                    <a:pt x="257193" y="718178"/>
                  </a:lnTo>
                  <a:lnTo>
                    <a:pt x="229566" y="658025"/>
                  </a:lnTo>
                  <a:lnTo>
                    <a:pt x="222538" y="592330"/>
                  </a:lnTo>
                  <a:lnTo>
                    <a:pt x="226863" y="559643"/>
                  </a:lnTo>
                  <a:lnTo>
                    <a:pt x="251427" y="499068"/>
                  </a:lnTo>
                  <a:lnTo>
                    <a:pt x="297516" y="450865"/>
                  </a:lnTo>
                  <a:lnTo>
                    <a:pt x="365500" y="422199"/>
                  </a:lnTo>
                  <a:lnTo>
                    <a:pt x="407820" y="417432"/>
                  </a:lnTo>
                  <a:lnTo>
                    <a:pt x="684531" y="417432"/>
                  </a:lnTo>
                  <a:lnTo>
                    <a:pt x="666879" y="393721"/>
                  </a:lnTo>
                  <a:lnTo>
                    <a:pt x="648725" y="374899"/>
                  </a:lnTo>
                  <a:lnTo>
                    <a:pt x="234589" y="374899"/>
                  </a:lnTo>
                  <a:lnTo>
                    <a:pt x="226747" y="369569"/>
                  </a:lnTo>
                  <a:lnTo>
                    <a:pt x="226656" y="317518"/>
                  </a:lnTo>
                  <a:lnTo>
                    <a:pt x="226547" y="281106"/>
                  </a:lnTo>
                  <a:lnTo>
                    <a:pt x="226453" y="213179"/>
                  </a:lnTo>
                  <a:lnTo>
                    <a:pt x="226686" y="160940"/>
                  </a:lnTo>
                  <a:lnTo>
                    <a:pt x="227375" y="108687"/>
                  </a:lnTo>
                  <a:lnTo>
                    <a:pt x="226095" y="93228"/>
                  </a:lnTo>
                  <a:lnTo>
                    <a:pt x="221003" y="83837"/>
                  </a:lnTo>
                  <a:lnTo>
                    <a:pt x="211278" y="79288"/>
                  </a:lnTo>
                  <a:lnTo>
                    <a:pt x="208127" y="79094"/>
                  </a:lnTo>
                  <a:lnTo>
                    <a:pt x="98065" y="79094"/>
                  </a:lnTo>
                  <a:lnTo>
                    <a:pt x="0" y="78468"/>
                  </a:lnTo>
                  <a:close/>
                </a:path>
                <a:path w="2299335" h="942975">
                  <a:moveTo>
                    <a:pt x="684531" y="417432"/>
                  </a:moveTo>
                  <a:lnTo>
                    <a:pt x="407820" y="417432"/>
                  </a:lnTo>
                  <a:lnTo>
                    <a:pt x="450482" y="421878"/>
                  </a:lnTo>
                  <a:lnTo>
                    <a:pt x="487692" y="432867"/>
                  </a:lnTo>
                  <a:lnTo>
                    <a:pt x="545884" y="471032"/>
                  </a:lnTo>
                  <a:lnTo>
                    <a:pt x="582661" y="525036"/>
                  </a:lnTo>
                  <a:lnTo>
                    <a:pt x="598286" y="587990"/>
                  </a:lnTo>
                  <a:lnTo>
                    <a:pt x="598250" y="620669"/>
                  </a:lnTo>
                  <a:lnTo>
                    <a:pt x="582644" y="684127"/>
                  </a:lnTo>
                  <a:lnTo>
                    <a:pt x="546548" y="739309"/>
                  </a:lnTo>
                  <a:lnTo>
                    <a:pt x="490227" y="779325"/>
                  </a:lnTo>
                  <a:lnTo>
                    <a:pt x="413945" y="797284"/>
                  </a:lnTo>
                  <a:lnTo>
                    <a:pt x="685499" y="797284"/>
                  </a:lnTo>
                  <a:lnTo>
                    <a:pt x="710339" y="755147"/>
                  </a:lnTo>
                  <a:lnTo>
                    <a:pt x="724876" y="719611"/>
                  </a:lnTo>
                  <a:lnTo>
                    <a:pt x="735228" y="682722"/>
                  </a:lnTo>
                  <a:lnTo>
                    <a:pt x="741390" y="644937"/>
                  </a:lnTo>
                  <a:lnTo>
                    <a:pt x="743359" y="606713"/>
                  </a:lnTo>
                  <a:lnTo>
                    <a:pt x="741130" y="568506"/>
                  </a:lnTo>
                  <a:lnTo>
                    <a:pt x="734699" y="530773"/>
                  </a:lnTo>
                  <a:lnTo>
                    <a:pt x="724063" y="493972"/>
                  </a:lnTo>
                  <a:lnTo>
                    <a:pt x="709217" y="458558"/>
                  </a:lnTo>
                  <a:lnTo>
                    <a:pt x="690157" y="424989"/>
                  </a:lnTo>
                  <a:lnTo>
                    <a:pt x="684531" y="417432"/>
                  </a:lnTo>
                  <a:close/>
                </a:path>
                <a:path w="2299335" h="942975">
                  <a:moveTo>
                    <a:pt x="401272" y="281106"/>
                  </a:moveTo>
                  <a:lnTo>
                    <a:pt x="356862" y="288289"/>
                  </a:lnTo>
                  <a:lnTo>
                    <a:pt x="314222" y="303938"/>
                  </a:lnTo>
                  <a:lnTo>
                    <a:pt x="274714" y="329010"/>
                  </a:lnTo>
                  <a:lnTo>
                    <a:pt x="239699" y="364460"/>
                  </a:lnTo>
                  <a:lnTo>
                    <a:pt x="234589" y="374899"/>
                  </a:lnTo>
                  <a:lnTo>
                    <a:pt x="648725" y="374899"/>
                  </a:lnTo>
                  <a:lnTo>
                    <a:pt x="607655" y="339916"/>
                  </a:lnTo>
                  <a:lnTo>
                    <a:pt x="571700" y="318292"/>
                  </a:lnTo>
                  <a:lnTo>
                    <a:pt x="531512" y="300797"/>
                  </a:lnTo>
                  <a:lnTo>
                    <a:pt x="489958" y="288316"/>
                  </a:lnTo>
                  <a:lnTo>
                    <a:pt x="446091" y="281434"/>
                  </a:lnTo>
                  <a:lnTo>
                    <a:pt x="401272" y="281106"/>
                  </a:lnTo>
                  <a:close/>
                </a:path>
                <a:path w="2299335" h="942975">
                  <a:moveTo>
                    <a:pt x="196098" y="78353"/>
                  </a:moveTo>
                  <a:lnTo>
                    <a:pt x="147090" y="79093"/>
                  </a:lnTo>
                  <a:lnTo>
                    <a:pt x="98065" y="79094"/>
                  </a:lnTo>
                  <a:lnTo>
                    <a:pt x="208127" y="79094"/>
                  </a:lnTo>
                  <a:lnTo>
                    <a:pt x="196098" y="78353"/>
                  </a:lnTo>
                  <a:close/>
                </a:path>
                <a:path w="2299335" h="942975">
                  <a:moveTo>
                    <a:pt x="1991339" y="281305"/>
                  </a:moveTo>
                  <a:lnTo>
                    <a:pt x="1928413" y="284152"/>
                  </a:lnTo>
                  <a:lnTo>
                    <a:pt x="1866711" y="297560"/>
                  </a:lnTo>
                  <a:lnTo>
                    <a:pt x="1808185" y="321014"/>
                  </a:lnTo>
                  <a:lnTo>
                    <a:pt x="1754791" y="354000"/>
                  </a:lnTo>
                  <a:lnTo>
                    <a:pt x="1708484" y="396002"/>
                  </a:lnTo>
                  <a:lnTo>
                    <a:pt x="1671218" y="446505"/>
                  </a:lnTo>
                  <a:lnTo>
                    <a:pt x="1644948" y="504994"/>
                  </a:lnTo>
                  <a:lnTo>
                    <a:pt x="1631628" y="570953"/>
                  </a:lnTo>
                  <a:lnTo>
                    <a:pt x="1630435" y="606573"/>
                  </a:lnTo>
                  <a:lnTo>
                    <a:pt x="1633212" y="643868"/>
                  </a:lnTo>
                  <a:lnTo>
                    <a:pt x="1640204" y="682773"/>
                  </a:lnTo>
                  <a:lnTo>
                    <a:pt x="1651656" y="723224"/>
                  </a:lnTo>
                  <a:lnTo>
                    <a:pt x="1670483" y="762834"/>
                  </a:lnTo>
                  <a:lnTo>
                    <a:pt x="1692186" y="798274"/>
                  </a:lnTo>
                  <a:lnTo>
                    <a:pt x="1716467" y="829621"/>
                  </a:lnTo>
                  <a:lnTo>
                    <a:pt x="1743027" y="856953"/>
                  </a:lnTo>
                  <a:lnTo>
                    <a:pt x="1801787" y="899881"/>
                  </a:lnTo>
                  <a:lnTo>
                    <a:pt x="1866075" y="927679"/>
                  </a:lnTo>
                  <a:lnTo>
                    <a:pt x="1933498" y="940967"/>
                  </a:lnTo>
                  <a:lnTo>
                    <a:pt x="1967637" y="942363"/>
                  </a:lnTo>
                  <a:lnTo>
                    <a:pt x="2001664" y="940366"/>
                  </a:lnTo>
                  <a:lnTo>
                    <a:pt x="2068182" y="926497"/>
                  </a:lnTo>
                  <a:lnTo>
                    <a:pt x="2130659" y="899981"/>
                  </a:lnTo>
                  <a:lnTo>
                    <a:pt x="2186704" y="861438"/>
                  </a:lnTo>
                  <a:lnTo>
                    <a:pt x="2233925" y="811490"/>
                  </a:lnTo>
                  <a:lnTo>
                    <a:pt x="2243281" y="797588"/>
                  </a:lnTo>
                  <a:lnTo>
                    <a:pt x="1963887" y="797588"/>
                  </a:lnTo>
                  <a:lnTo>
                    <a:pt x="1923503" y="793174"/>
                  </a:lnTo>
                  <a:lnTo>
                    <a:pt x="1857753" y="765165"/>
                  </a:lnTo>
                  <a:lnTo>
                    <a:pt x="1812072" y="717506"/>
                  </a:lnTo>
                  <a:lnTo>
                    <a:pt x="1786514" y="657312"/>
                  </a:lnTo>
                  <a:lnTo>
                    <a:pt x="1781133" y="591692"/>
                  </a:lnTo>
                  <a:lnTo>
                    <a:pt x="1786026" y="559071"/>
                  </a:lnTo>
                  <a:lnTo>
                    <a:pt x="1811011" y="498650"/>
                  </a:lnTo>
                  <a:lnTo>
                    <a:pt x="1856307" y="450585"/>
                  </a:lnTo>
                  <a:lnTo>
                    <a:pt x="1921968" y="421988"/>
                  </a:lnTo>
                  <a:lnTo>
                    <a:pt x="1962453" y="417212"/>
                  </a:lnTo>
                  <a:lnTo>
                    <a:pt x="2239804" y="417212"/>
                  </a:lnTo>
                  <a:lnTo>
                    <a:pt x="2237231" y="413006"/>
                  </a:lnTo>
                  <a:lnTo>
                    <a:pt x="2192990" y="361951"/>
                  </a:lnTo>
                  <a:lnTo>
                    <a:pt x="2141177" y="323776"/>
                  </a:lnTo>
                  <a:lnTo>
                    <a:pt x="2083745" y="297965"/>
                  </a:lnTo>
                  <a:lnTo>
                    <a:pt x="2022650" y="284003"/>
                  </a:lnTo>
                  <a:lnTo>
                    <a:pt x="1991339" y="281305"/>
                  </a:lnTo>
                  <a:close/>
                </a:path>
                <a:path w="2299335" h="942975">
                  <a:moveTo>
                    <a:pt x="2239804" y="417212"/>
                  </a:moveTo>
                  <a:lnTo>
                    <a:pt x="1962453" y="417212"/>
                  </a:lnTo>
                  <a:lnTo>
                    <a:pt x="2003767" y="422013"/>
                  </a:lnTo>
                  <a:lnTo>
                    <a:pt x="2039784" y="433371"/>
                  </a:lnTo>
                  <a:lnTo>
                    <a:pt x="2096041" y="472268"/>
                  </a:lnTo>
                  <a:lnTo>
                    <a:pt x="2131454" y="526928"/>
                  </a:lnTo>
                  <a:lnTo>
                    <a:pt x="2146252" y="590374"/>
                  </a:lnTo>
                  <a:lnTo>
                    <a:pt x="2145992" y="623213"/>
                  </a:lnTo>
                  <a:lnTo>
                    <a:pt x="2130298" y="686760"/>
                  </a:lnTo>
                  <a:lnTo>
                    <a:pt x="2094563" y="741655"/>
                  </a:lnTo>
                  <a:lnTo>
                    <a:pt x="2039016" y="780923"/>
                  </a:lnTo>
                  <a:lnTo>
                    <a:pt x="1963887" y="797588"/>
                  </a:lnTo>
                  <a:lnTo>
                    <a:pt x="2243281" y="797588"/>
                  </a:lnTo>
                  <a:lnTo>
                    <a:pt x="2269930" y="750757"/>
                  </a:lnTo>
                  <a:lnTo>
                    <a:pt x="2292327" y="679860"/>
                  </a:lnTo>
                  <a:lnTo>
                    <a:pt x="2297675" y="640794"/>
                  </a:lnTo>
                  <a:lnTo>
                    <a:pt x="2298725" y="599420"/>
                  </a:lnTo>
                  <a:lnTo>
                    <a:pt x="2295176" y="555815"/>
                  </a:lnTo>
                  <a:lnTo>
                    <a:pt x="2285117" y="514864"/>
                  </a:lnTo>
                  <a:lnTo>
                    <a:pt x="2271944" y="477455"/>
                  </a:lnTo>
                  <a:lnTo>
                    <a:pt x="2255901" y="443524"/>
                  </a:lnTo>
                  <a:lnTo>
                    <a:pt x="2239804" y="417212"/>
                  </a:lnTo>
                  <a:close/>
                </a:path>
              </a:pathLst>
            </a:custGeom>
            <a:solidFill>
              <a:srgbClr val="03A6DE"/>
            </a:solidFill>
          </p:spPr>
          <p:txBody>
            <a:bodyPr wrap="square" lIns="0" tIns="0" rIns="0" bIns="0" rtlCol="0"/>
            <a:lstStyle/>
            <a:p>
              <a:pPr defTabSz="554492"/>
              <a:endParaRPr sz="1092" kern="0">
                <a:solidFill>
                  <a:sysClr val="windowText" lastClr="000000"/>
                </a:solidFill>
              </a:endParaRPr>
            </a:p>
          </p:txBody>
        </p:sp>
        <p:pic>
          <p:nvPicPr>
            <p:cNvPr id="13" name="object 13"/>
            <p:cNvPicPr/>
            <p:nvPr/>
          </p:nvPicPr>
          <p:blipFill>
            <a:blip r:embed="rId6" cstate="print"/>
            <a:stretch>
              <a:fillRect/>
            </a:stretch>
          </p:blipFill>
          <p:spPr>
            <a:xfrm>
              <a:off x="3421556" y="8107108"/>
              <a:ext cx="223281" cy="215836"/>
            </a:xfrm>
            <a:prstGeom prst="rect">
              <a:avLst/>
            </a:prstGeom>
          </p:spPr>
        </p:pic>
      </p:grpSp>
      <p:pic>
        <p:nvPicPr>
          <p:cNvPr id="14" name="object 14"/>
          <p:cNvPicPr/>
          <p:nvPr/>
        </p:nvPicPr>
        <p:blipFill>
          <a:blip r:embed="rId7" cstate="print"/>
          <a:stretch>
            <a:fillRect/>
          </a:stretch>
        </p:blipFill>
        <p:spPr>
          <a:xfrm>
            <a:off x="2787871" y="4632741"/>
            <a:ext cx="2499905" cy="571459"/>
          </a:xfrm>
          <a:prstGeom prst="rect">
            <a:avLst/>
          </a:prstGeom>
        </p:spPr>
      </p:pic>
      <p:pic>
        <p:nvPicPr>
          <p:cNvPr id="17" name="Picture 16">
            <a:extLst>
              <a:ext uri="{FF2B5EF4-FFF2-40B4-BE49-F238E27FC236}">
                <a16:creationId xmlns:a16="http://schemas.microsoft.com/office/drawing/2014/main" id="{1FF9BD39-57F3-4992-B4FF-EE877AD56B3B}"/>
              </a:ext>
            </a:extLst>
          </p:cNvPr>
          <p:cNvPicPr>
            <a:picLocks noChangeAspect="1"/>
          </p:cNvPicPr>
          <p:nvPr/>
        </p:nvPicPr>
        <p:blipFill>
          <a:blip r:embed="rId8"/>
          <a:stretch>
            <a:fillRect/>
          </a:stretch>
        </p:blipFill>
        <p:spPr>
          <a:xfrm>
            <a:off x="965791" y="1591344"/>
            <a:ext cx="5682197" cy="44363"/>
          </a:xfrm>
          <a:prstGeom prst="rect">
            <a:avLst/>
          </a:prstGeom>
        </p:spPr>
      </p:pic>
      <p:sp>
        <p:nvSpPr>
          <p:cNvPr id="2" name="Footer Placeholder 1">
            <a:extLst>
              <a:ext uri="{FF2B5EF4-FFF2-40B4-BE49-F238E27FC236}">
                <a16:creationId xmlns:a16="http://schemas.microsoft.com/office/drawing/2014/main" id="{D9B442EB-2178-47A4-BD23-830242E6BE62}"/>
              </a:ext>
            </a:extLst>
          </p:cNvPr>
          <p:cNvSpPr>
            <a:spLocks noGrp="1"/>
          </p:cNvSpPr>
          <p:nvPr>
            <p:ph type="ftr" sz="quarter" idx="5"/>
          </p:nvPr>
        </p:nvSpPr>
        <p:spPr/>
        <p:txBody>
          <a:body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pic>
        <p:nvPicPr>
          <p:cNvPr id="15" name="Picture 14">
            <a:extLst>
              <a:ext uri="{FF2B5EF4-FFF2-40B4-BE49-F238E27FC236}">
                <a16:creationId xmlns:a16="http://schemas.microsoft.com/office/drawing/2014/main" id="{7D3BAD23-C596-470A-82FD-8F8010CC212F}"/>
              </a:ext>
            </a:extLst>
          </p:cNvPr>
          <p:cNvPicPr>
            <a:picLocks noChangeAspect="1"/>
          </p:cNvPicPr>
          <p:nvPr/>
        </p:nvPicPr>
        <p:blipFill>
          <a:blip r:embed="rId9"/>
          <a:stretch>
            <a:fillRect/>
          </a:stretch>
        </p:blipFill>
        <p:spPr>
          <a:xfrm>
            <a:off x="9752871" y="4628421"/>
            <a:ext cx="1755800" cy="597460"/>
          </a:xfrm>
          <a:prstGeom prst="rect">
            <a:avLst/>
          </a:prstGeom>
        </p:spPr>
      </p:pic>
      <p:pic>
        <p:nvPicPr>
          <p:cNvPr id="19" name="Picture 18">
            <a:extLst>
              <a:ext uri="{FF2B5EF4-FFF2-40B4-BE49-F238E27FC236}">
                <a16:creationId xmlns:a16="http://schemas.microsoft.com/office/drawing/2014/main" id="{38E7CC77-FF4E-E4C9-832C-20A3489075A4}"/>
              </a:ext>
            </a:extLst>
          </p:cNvPr>
          <p:cNvPicPr>
            <a:picLocks noChangeAspect="1"/>
          </p:cNvPicPr>
          <p:nvPr/>
        </p:nvPicPr>
        <p:blipFill>
          <a:blip r:embed="rId10"/>
          <a:stretch>
            <a:fillRect/>
          </a:stretch>
        </p:blipFill>
        <p:spPr>
          <a:xfrm>
            <a:off x="385839" y="5198559"/>
            <a:ext cx="2402032" cy="859611"/>
          </a:xfrm>
          <a:prstGeom prst="rect">
            <a:avLst/>
          </a:prstGeom>
        </p:spPr>
      </p:pic>
    </p:spTree>
    <p:extLst>
      <p:ext uri="{BB962C8B-B14F-4D97-AF65-F5344CB8AC3E}">
        <p14:creationId xmlns:p14="http://schemas.microsoft.com/office/powerpoint/2010/main" val="2741046619"/>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66B5C-789A-44FE-BC73-D9F39CA2C193}"/>
              </a:ext>
            </a:extLst>
          </p:cNvPr>
          <p:cNvSpPr>
            <a:spLocks noGrp="1"/>
          </p:cNvSpPr>
          <p:nvPr>
            <p:ph type="title"/>
          </p:nvPr>
        </p:nvSpPr>
        <p:spPr/>
        <p:txBody>
          <a:bodyPr/>
          <a:lstStyle/>
          <a:p>
            <a:r>
              <a:rPr lang="en-US" dirty="0"/>
              <a:t>And what about an Exit? </a:t>
            </a:r>
          </a:p>
        </p:txBody>
      </p:sp>
      <p:sp>
        <p:nvSpPr>
          <p:cNvPr id="3" name="Text Placeholder 2">
            <a:extLst>
              <a:ext uri="{FF2B5EF4-FFF2-40B4-BE49-F238E27FC236}">
                <a16:creationId xmlns:a16="http://schemas.microsoft.com/office/drawing/2014/main" id="{7FCE399A-9664-49E2-A42C-6E11074269F4}"/>
              </a:ext>
            </a:extLst>
          </p:cNvPr>
          <p:cNvSpPr>
            <a:spLocks noGrp="1"/>
          </p:cNvSpPr>
          <p:nvPr>
            <p:ph type="body" idx="1"/>
          </p:nvPr>
        </p:nvSpPr>
        <p:spPr>
          <a:xfrm>
            <a:off x="944798" y="1687354"/>
            <a:ext cx="10591431" cy="4524315"/>
          </a:xfrm>
        </p:spPr>
        <p:txBody>
          <a:bodyPr/>
          <a:lstStyle/>
          <a:p>
            <a:r>
              <a:rPr lang="en-US" dirty="0"/>
              <a:t>It is much easier to sell a profitable company, than a company with a potential</a:t>
            </a:r>
          </a:p>
          <a:p>
            <a:r>
              <a:rPr lang="en-US" dirty="0"/>
              <a:t>A profitable company attracts many types of buyers</a:t>
            </a:r>
          </a:p>
          <a:p>
            <a:r>
              <a:rPr lang="en-US" dirty="0"/>
              <a:t>A company with a potential attracts a handful of specific buyers</a:t>
            </a:r>
          </a:p>
          <a:p>
            <a:r>
              <a:rPr lang="en-US" dirty="0"/>
              <a:t>A company that is profitable and growing can fetch a very good multiple (P/E = Price per share to Earning per share)</a:t>
            </a:r>
          </a:p>
          <a:p>
            <a:endParaRPr lang="en-US" sz="1400" dirty="0"/>
          </a:p>
          <a:p>
            <a:pPr marL="1394734" lvl="4"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CardScan (+ the brand) </a:t>
            </a:r>
          </a:p>
          <a:p>
            <a:pPr marL="1394734" lvl="4" indent="-285750">
              <a:buFont typeface="Arial" panose="020B0604020202020204" pitchFamily="34" charset="0"/>
              <a:buChar char="•"/>
            </a:pPr>
            <a:r>
              <a:rPr lang="en-US" sz="2800" dirty="0" err="1">
                <a:latin typeface="Arial" panose="020B0604020202020204" pitchFamily="34" charset="0"/>
                <a:cs typeface="Arial" panose="020B0604020202020204" pitchFamily="34" charset="0"/>
              </a:rPr>
              <a:t>Bizo</a:t>
            </a:r>
            <a:r>
              <a:rPr lang="en-US" sz="2800" dirty="0">
                <a:latin typeface="Arial" panose="020B0604020202020204" pitchFamily="34" charset="0"/>
                <a:cs typeface="Arial" panose="020B0604020202020204" pitchFamily="34" charset="0"/>
              </a:rPr>
              <a:t> </a:t>
            </a:r>
          </a:p>
          <a:p>
            <a:pPr marL="1394734" lvl="4"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ZoomInfo – 3 exits in a row</a:t>
            </a:r>
          </a:p>
          <a:p>
            <a:pPr marL="1394734" lvl="4"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Opster (+ the brand) </a:t>
            </a:r>
          </a:p>
        </p:txBody>
      </p:sp>
      <p:sp>
        <p:nvSpPr>
          <p:cNvPr id="4" name="Footer Placeholder 3">
            <a:extLst>
              <a:ext uri="{FF2B5EF4-FFF2-40B4-BE49-F238E27FC236}">
                <a16:creationId xmlns:a16="http://schemas.microsoft.com/office/drawing/2014/main" id="{5BCE0C81-83C6-4B88-9A92-FFCCC225E084}"/>
              </a:ext>
            </a:extLst>
          </p:cNvPr>
          <p:cNvSpPr>
            <a:spLocks noGrp="1"/>
          </p:cNvSpPr>
          <p:nvPr>
            <p:ph type="ftr" sz="quarter" idx="11"/>
          </p:nvPr>
        </p:nvSpPr>
        <p:spPr/>
        <p:txBody>
          <a:body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Tree>
    <p:extLst>
      <p:ext uri="{BB962C8B-B14F-4D97-AF65-F5344CB8AC3E}">
        <p14:creationId xmlns:p14="http://schemas.microsoft.com/office/powerpoint/2010/main" val="391458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22B8E-6A76-F349-9D86-BBE0204D1EC6}"/>
              </a:ext>
            </a:extLst>
          </p:cNvPr>
          <p:cNvSpPr>
            <a:spLocks noGrp="1"/>
          </p:cNvSpPr>
          <p:nvPr>
            <p:ph type="title"/>
          </p:nvPr>
        </p:nvSpPr>
        <p:spPr/>
        <p:txBody>
          <a:bodyPr/>
          <a:lstStyle/>
          <a:p>
            <a:r>
              <a:rPr lang="en-US" dirty="0"/>
              <a:t>Main Take Aways </a:t>
            </a:r>
          </a:p>
        </p:txBody>
      </p:sp>
      <p:sp>
        <p:nvSpPr>
          <p:cNvPr id="3" name="Text Placeholder 2">
            <a:extLst>
              <a:ext uri="{FF2B5EF4-FFF2-40B4-BE49-F238E27FC236}">
                <a16:creationId xmlns:a16="http://schemas.microsoft.com/office/drawing/2014/main" id="{6A8B5A8D-FE30-F043-A2E2-5EBC11009D29}"/>
              </a:ext>
            </a:extLst>
          </p:cNvPr>
          <p:cNvSpPr>
            <a:spLocks noGrp="1"/>
          </p:cNvSpPr>
          <p:nvPr>
            <p:ph type="body" idx="1"/>
          </p:nvPr>
        </p:nvSpPr>
        <p:spPr>
          <a:xfrm>
            <a:off x="944077" y="1840493"/>
            <a:ext cx="10303847" cy="4308872"/>
          </a:xfrm>
        </p:spPr>
        <p:txBody>
          <a:bodyPr/>
          <a:lstStyle/>
          <a:p>
            <a:r>
              <a:rPr lang="en-US" dirty="0"/>
              <a:t>The business model of VC firms requires an Exit </a:t>
            </a:r>
          </a:p>
          <a:p>
            <a:pPr marL="0" indent="0">
              <a:buNone/>
            </a:pPr>
            <a:r>
              <a:rPr lang="en-US" dirty="0"/>
              <a:t>	A focus on a quick Exit is likely to kill your company </a:t>
            </a:r>
            <a:br>
              <a:rPr lang="en-US" dirty="0"/>
            </a:br>
            <a:endParaRPr lang="en-US" dirty="0"/>
          </a:p>
          <a:p>
            <a:r>
              <a:rPr lang="en-US" dirty="0"/>
              <a:t>There is an alternative way – the Infinite Game, focus on Profitability </a:t>
            </a:r>
          </a:p>
          <a:p>
            <a:endParaRPr lang="en-US" dirty="0"/>
          </a:p>
          <a:p>
            <a:r>
              <a:rPr lang="en-US" dirty="0"/>
              <a:t>Building a successful company is a profession that can be learned </a:t>
            </a:r>
          </a:p>
          <a:p>
            <a:endParaRPr lang="en-US" dirty="0"/>
          </a:p>
          <a:p>
            <a:r>
              <a:rPr lang="en-US" dirty="0"/>
              <a:t>Questions? </a:t>
            </a:r>
          </a:p>
        </p:txBody>
      </p:sp>
      <p:sp>
        <p:nvSpPr>
          <p:cNvPr id="4" name="Footer Placeholder 3">
            <a:extLst>
              <a:ext uri="{FF2B5EF4-FFF2-40B4-BE49-F238E27FC236}">
                <a16:creationId xmlns:a16="http://schemas.microsoft.com/office/drawing/2014/main" id="{19A2AD29-DCED-C749-8C9E-E8978284E304}"/>
              </a:ext>
            </a:extLst>
          </p:cNvPr>
          <p:cNvSpPr>
            <a:spLocks noGrp="1"/>
          </p:cNvSpPr>
          <p:nvPr>
            <p:ph type="ftr" sz="quarter" idx="11"/>
          </p:nvPr>
        </p:nvSpPr>
        <p:spPr/>
        <p:txBody>
          <a:body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Tree>
    <p:extLst>
      <p:ext uri="{BB962C8B-B14F-4D97-AF65-F5344CB8AC3E}">
        <p14:creationId xmlns:p14="http://schemas.microsoft.com/office/powerpoint/2010/main" val="1129968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F1B48-50A9-496D-B54C-7C1AD245F137}"/>
              </a:ext>
            </a:extLst>
          </p:cNvPr>
          <p:cNvSpPr>
            <a:spLocks noGrp="1"/>
          </p:cNvSpPr>
          <p:nvPr>
            <p:ph type="title"/>
          </p:nvPr>
        </p:nvSpPr>
        <p:spPr/>
        <p:txBody>
          <a:bodyPr/>
          <a:lstStyle/>
          <a:p>
            <a:r>
              <a:rPr lang="en-US" dirty="0"/>
              <a:t>Questions ? </a:t>
            </a:r>
          </a:p>
        </p:txBody>
      </p:sp>
      <p:sp>
        <p:nvSpPr>
          <p:cNvPr id="3" name="Text Placeholder 2">
            <a:extLst>
              <a:ext uri="{FF2B5EF4-FFF2-40B4-BE49-F238E27FC236}">
                <a16:creationId xmlns:a16="http://schemas.microsoft.com/office/drawing/2014/main" id="{A171E833-582B-4A30-9D73-79FDAEC0BC3B}"/>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90CCBEE9-70E6-4D52-A68C-46CF37171338}"/>
              </a:ext>
            </a:extLst>
          </p:cNvPr>
          <p:cNvSpPr>
            <a:spLocks noGrp="1"/>
          </p:cNvSpPr>
          <p:nvPr>
            <p:ph type="ftr" sz="quarter" idx="11"/>
          </p:nvPr>
        </p:nvSpPr>
        <p:spPr/>
        <p:txBody>
          <a:body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Tree>
    <p:extLst>
      <p:ext uri="{BB962C8B-B14F-4D97-AF65-F5344CB8AC3E}">
        <p14:creationId xmlns:p14="http://schemas.microsoft.com/office/powerpoint/2010/main" val="172121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ctrTitle"/>
          </p:nvPr>
        </p:nvSpPr>
        <p:spPr>
          <a:prstGeom prst="rect">
            <a:avLst/>
          </a:prstGeom>
        </p:spPr>
        <p:txBody>
          <a:bodyPr vert="horz" wrap="square" lIns="0" tIns="10012" rIns="0" bIns="0" rtlCol="0">
            <a:spAutoFit/>
          </a:bodyPr>
          <a:lstStyle/>
          <a:p>
            <a:pPr marL="7701">
              <a:spcBef>
                <a:spcPts val="79"/>
              </a:spcBef>
            </a:pPr>
            <a:r>
              <a:rPr dirty="0"/>
              <a:t>SmartUp</a:t>
            </a:r>
            <a:r>
              <a:rPr spc="3" dirty="0"/>
              <a:t> </a:t>
            </a:r>
            <a:r>
              <a:rPr spc="-6" dirty="0"/>
              <a:t>Academy</a:t>
            </a:r>
          </a:p>
        </p:txBody>
      </p:sp>
      <p:sp>
        <p:nvSpPr>
          <p:cNvPr id="5" name="object 5"/>
          <p:cNvSpPr txBox="1"/>
          <p:nvPr/>
        </p:nvSpPr>
        <p:spPr>
          <a:xfrm>
            <a:off x="945159" y="1840494"/>
            <a:ext cx="8755045" cy="3707631"/>
          </a:xfrm>
          <a:prstGeom prst="rect">
            <a:avLst/>
          </a:prstGeom>
        </p:spPr>
        <p:txBody>
          <a:bodyPr vert="horz" wrap="square" lIns="0" tIns="7316" rIns="0" bIns="0" rtlCol="0">
            <a:spAutoFit/>
          </a:bodyPr>
          <a:lstStyle/>
          <a:p>
            <a:pPr marL="7701" marR="3081" defTabSz="554492">
              <a:lnSpc>
                <a:spcPct val="100499"/>
              </a:lnSpc>
              <a:spcBef>
                <a:spcPts val="58"/>
              </a:spcBef>
            </a:pPr>
            <a:r>
              <a:rPr sz="2800" kern="0" dirty="0">
                <a:solidFill>
                  <a:srgbClr val="000032"/>
                </a:solidFill>
                <a:latin typeface="Arial" panose="020B0604020202020204" pitchFamily="34" charset="0"/>
                <a:cs typeface="Arial" panose="020B0604020202020204" pitchFamily="34" charset="0"/>
              </a:rPr>
              <a:t>A</a:t>
            </a:r>
            <a:r>
              <a:rPr sz="2800" kern="0" spc="-15" dirty="0">
                <a:solidFill>
                  <a:srgbClr val="000032"/>
                </a:solidFill>
                <a:latin typeface="Arial" panose="020B0604020202020204" pitchFamily="34" charset="0"/>
                <a:cs typeface="Arial" panose="020B0604020202020204" pitchFamily="34" charset="0"/>
              </a:rPr>
              <a:t> </a:t>
            </a:r>
            <a:r>
              <a:rPr sz="2800" kern="0" dirty="0">
                <a:solidFill>
                  <a:srgbClr val="000032"/>
                </a:solidFill>
                <a:latin typeface="Arial" panose="020B0604020202020204" pitchFamily="34" charset="0"/>
                <a:cs typeface="Arial" panose="020B0604020202020204" pitchFamily="34" charset="0"/>
              </a:rPr>
              <a:t>program</a:t>
            </a:r>
            <a:r>
              <a:rPr sz="2800" kern="0" spc="-12" dirty="0">
                <a:solidFill>
                  <a:srgbClr val="000032"/>
                </a:solidFill>
                <a:latin typeface="Arial" panose="020B0604020202020204" pitchFamily="34" charset="0"/>
                <a:cs typeface="Arial" panose="020B0604020202020204" pitchFamily="34" charset="0"/>
              </a:rPr>
              <a:t> </a:t>
            </a:r>
            <a:r>
              <a:rPr sz="2800" kern="0" dirty="0">
                <a:solidFill>
                  <a:srgbClr val="000032"/>
                </a:solidFill>
                <a:latin typeface="Arial" panose="020B0604020202020204" pitchFamily="34" charset="0"/>
                <a:cs typeface="Arial" panose="020B0604020202020204" pitchFamily="34" charset="0"/>
              </a:rPr>
              <a:t>to</a:t>
            </a:r>
            <a:r>
              <a:rPr sz="2800" kern="0" spc="-12" dirty="0">
                <a:solidFill>
                  <a:srgbClr val="000032"/>
                </a:solidFill>
                <a:latin typeface="Arial" panose="020B0604020202020204" pitchFamily="34" charset="0"/>
                <a:cs typeface="Arial" panose="020B0604020202020204" pitchFamily="34" charset="0"/>
              </a:rPr>
              <a:t> </a:t>
            </a:r>
            <a:r>
              <a:rPr sz="2800" kern="0" dirty="0">
                <a:solidFill>
                  <a:srgbClr val="000032"/>
                </a:solidFill>
                <a:latin typeface="Arial" panose="020B0604020202020204" pitchFamily="34" charset="0"/>
                <a:cs typeface="Arial" panose="020B0604020202020204" pitchFamily="34" charset="0"/>
              </a:rPr>
              <a:t>teach</a:t>
            </a:r>
            <a:r>
              <a:rPr sz="2800" kern="0" spc="-12" dirty="0">
                <a:solidFill>
                  <a:srgbClr val="000032"/>
                </a:solidFill>
                <a:latin typeface="Arial" panose="020B0604020202020204" pitchFamily="34" charset="0"/>
                <a:cs typeface="Arial" panose="020B0604020202020204" pitchFamily="34" charset="0"/>
              </a:rPr>
              <a:t> </a:t>
            </a:r>
            <a:r>
              <a:rPr sz="2800" kern="0" dirty="0">
                <a:solidFill>
                  <a:srgbClr val="000032"/>
                </a:solidFill>
                <a:latin typeface="Arial" panose="020B0604020202020204" pitchFamily="34" charset="0"/>
                <a:cs typeface="Arial" panose="020B0604020202020204" pitchFamily="34" charset="0"/>
              </a:rPr>
              <a:t>the</a:t>
            </a:r>
            <a:r>
              <a:rPr sz="2800" kern="0" spc="-12" dirty="0">
                <a:solidFill>
                  <a:srgbClr val="000032"/>
                </a:solidFill>
                <a:latin typeface="Arial" panose="020B0604020202020204" pitchFamily="34" charset="0"/>
                <a:cs typeface="Arial" panose="020B0604020202020204" pitchFamily="34" charset="0"/>
              </a:rPr>
              <a:t> </a:t>
            </a:r>
            <a:r>
              <a:rPr sz="3600" b="1" kern="0" spc="-6" dirty="0">
                <a:solidFill>
                  <a:srgbClr val="000032"/>
                </a:solidFill>
                <a:latin typeface="Arial" panose="020B0604020202020204" pitchFamily="34" charset="0"/>
                <a:cs typeface="Arial" panose="020B0604020202020204" pitchFamily="34" charset="0"/>
              </a:rPr>
              <a:t>profession</a:t>
            </a:r>
            <a:r>
              <a:rPr sz="2800" kern="0" spc="-6" dirty="0">
                <a:solidFill>
                  <a:srgbClr val="000032"/>
                </a:solidFill>
                <a:latin typeface="Arial" panose="020B0604020202020204" pitchFamily="34" charset="0"/>
                <a:cs typeface="Arial" panose="020B0604020202020204" pitchFamily="34" charset="0"/>
              </a:rPr>
              <a:t> </a:t>
            </a:r>
            <a:br>
              <a:rPr lang="en-US" sz="2800" kern="0" spc="-6" dirty="0">
                <a:solidFill>
                  <a:srgbClr val="000032"/>
                </a:solidFill>
                <a:latin typeface="Arial" panose="020B0604020202020204" pitchFamily="34" charset="0"/>
                <a:cs typeface="Arial" panose="020B0604020202020204" pitchFamily="34" charset="0"/>
              </a:rPr>
            </a:br>
            <a:r>
              <a:rPr sz="2800" kern="0" dirty="0">
                <a:solidFill>
                  <a:srgbClr val="000032"/>
                </a:solidFill>
                <a:latin typeface="Arial" panose="020B0604020202020204" pitchFamily="34" charset="0"/>
                <a:cs typeface="Arial" panose="020B0604020202020204" pitchFamily="34" charset="0"/>
              </a:rPr>
              <a:t>of</a:t>
            </a:r>
            <a:r>
              <a:rPr sz="2800" kern="0" spc="-3" dirty="0">
                <a:solidFill>
                  <a:srgbClr val="000032"/>
                </a:solidFill>
                <a:latin typeface="Arial" panose="020B0604020202020204" pitchFamily="34" charset="0"/>
                <a:cs typeface="Arial" panose="020B0604020202020204" pitchFamily="34" charset="0"/>
              </a:rPr>
              <a:t> </a:t>
            </a:r>
            <a:r>
              <a:rPr sz="2800" kern="0" dirty="0">
                <a:solidFill>
                  <a:srgbClr val="000032"/>
                </a:solidFill>
                <a:latin typeface="Arial" panose="020B0604020202020204" pitchFamily="34" charset="0"/>
                <a:cs typeface="Arial" panose="020B0604020202020204" pitchFamily="34" charset="0"/>
              </a:rPr>
              <a:t>building</a:t>
            </a:r>
            <a:r>
              <a:rPr lang="en-US" sz="2800" kern="0" dirty="0">
                <a:solidFill>
                  <a:srgbClr val="000032"/>
                </a:solidFill>
                <a:latin typeface="Arial" panose="020B0604020202020204" pitchFamily="34" charset="0"/>
                <a:cs typeface="Arial" panose="020B0604020202020204" pitchFamily="34" charset="0"/>
              </a:rPr>
              <a:t> s</a:t>
            </a:r>
            <a:r>
              <a:rPr sz="2800" kern="0" dirty="0">
                <a:solidFill>
                  <a:srgbClr val="000032"/>
                </a:solidFill>
                <a:latin typeface="Arial" panose="020B0604020202020204" pitchFamily="34" charset="0"/>
                <a:cs typeface="Arial" panose="020B0604020202020204" pitchFamily="34" charset="0"/>
              </a:rPr>
              <a:t>uccessful</a:t>
            </a:r>
            <a:r>
              <a:rPr sz="2800" kern="0" spc="-3" dirty="0">
                <a:solidFill>
                  <a:srgbClr val="000032"/>
                </a:solidFill>
                <a:latin typeface="Arial" panose="020B0604020202020204" pitchFamily="34" charset="0"/>
                <a:cs typeface="Arial" panose="020B0604020202020204" pitchFamily="34" charset="0"/>
              </a:rPr>
              <a:t> </a:t>
            </a:r>
            <a:r>
              <a:rPr sz="2800" kern="0" spc="-6" dirty="0">
                <a:solidFill>
                  <a:srgbClr val="000032"/>
                </a:solidFill>
                <a:latin typeface="Arial" panose="020B0604020202020204" pitchFamily="34" charset="0"/>
                <a:cs typeface="Arial" panose="020B0604020202020204" pitchFamily="34" charset="0"/>
              </a:rPr>
              <a:t>companies</a:t>
            </a:r>
            <a:endParaRPr lang="en-US" sz="2800" kern="0" spc="-6" dirty="0">
              <a:solidFill>
                <a:srgbClr val="000032"/>
              </a:solidFill>
              <a:latin typeface="Arial" panose="020B0604020202020204" pitchFamily="34" charset="0"/>
              <a:cs typeface="Arial" panose="020B0604020202020204" pitchFamily="34" charset="0"/>
            </a:endParaRPr>
          </a:p>
          <a:p>
            <a:pPr marL="7701" marR="3081" defTabSz="554492">
              <a:lnSpc>
                <a:spcPct val="100499"/>
              </a:lnSpc>
              <a:spcBef>
                <a:spcPts val="58"/>
              </a:spcBef>
            </a:pPr>
            <a:endParaRPr lang="en-US" sz="2800" kern="0" spc="-6" dirty="0">
              <a:solidFill>
                <a:srgbClr val="000032"/>
              </a:solidFill>
              <a:latin typeface="Arial" panose="020B0604020202020204" pitchFamily="34" charset="0"/>
              <a:cs typeface="Arial" panose="020B0604020202020204" pitchFamily="34" charset="0"/>
            </a:endParaRPr>
          </a:p>
          <a:p>
            <a:pPr marL="342900" indent="-342900">
              <a:lnSpc>
                <a:spcPct val="107000"/>
              </a:lnSpc>
              <a:buFont typeface="Symbol" panose="05050102010706020507" pitchFamily="18" charset="2"/>
              <a:buChar char=""/>
            </a:pPr>
            <a:r>
              <a:rPr lang="en-US" sz="2800" kern="100" dirty="0">
                <a:effectLst/>
                <a:latin typeface="Arial" panose="020B0604020202020204" pitchFamily="34" charset="0"/>
                <a:ea typeface="Calibri" panose="020F0502020204030204" pitchFamily="34" charset="0"/>
                <a:cs typeface="Arial" panose="020B0604020202020204" pitchFamily="34" charset="0"/>
              </a:rPr>
              <a:t>What is a successful company?</a:t>
            </a:r>
            <a:br>
              <a:rPr lang="en-US" sz="2800" kern="100" dirty="0">
                <a:effectLst/>
                <a:latin typeface="Arial" panose="020B0604020202020204" pitchFamily="34" charset="0"/>
                <a:ea typeface="Calibri" panose="020F0502020204030204" pitchFamily="34" charset="0"/>
                <a:cs typeface="Arial" panose="020B0604020202020204" pitchFamily="34" charset="0"/>
              </a:rPr>
            </a:br>
            <a:endParaRPr lang="en-US" sz="2800" kern="100" dirty="0">
              <a:effectLst/>
              <a:latin typeface="Arial" panose="020B0604020202020204" pitchFamily="34" charset="0"/>
              <a:ea typeface="Calibri" panose="020F0502020204030204" pitchFamily="34" charset="0"/>
              <a:cs typeface="Arial" panose="020B0604020202020204" pitchFamily="34" charset="0"/>
            </a:endParaRPr>
          </a:p>
          <a:p>
            <a:pPr marL="914400" lvl="1" indent="-457200">
              <a:lnSpc>
                <a:spcPct val="107000"/>
              </a:lnSpc>
              <a:buFont typeface="Wingdings" panose="05000000000000000000" pitchFamily="2" charset="2"/>
              <a:buChar char="§"/>
            </a:pPr>
            <a:r>
              <a:rPr lang="en-US" sz="2800" kern="100" dirty="0">
                <a:effectLst/>
                <a:latin typeface="Arial" panose="020B0604020202020204" pitchFamily="34" charset="0"/>
                <a:ea typeface="Calibri" panose="020F0502020204030204" pitchFamily="34" charset="0"/>
                <a:cs typeface="Arial" panose="020B0604020202020204" pitchFamily="34" charset="0"/>
              </a:rPr>
              <a:t>Profitable </a:t>
            </a:r>
          </a:p>
          <a:p>
            <a:pPr marL="914400" lvl="1" indent="-457200">
              <a:lnSpc>
                <a:spcPct val="107000"/>
              </a:lnSpc>
              <a:buFont typeface="Wingdings" panose="05000000000000000000" pitchFamily="2" charset="2"/>
              <a:buChar char="§"/>
            </a:pPr>
            <a:r>
              <a:rPr lang="en-US" sz="2800" kern="100" dirty="0">
                <a:effectLst/>
                <a:latin typeface="Arial" panose="020B0604020202020204" pitchFamily="34" charset="0"/>
                <a:ea typeface="Calibri" panose="020F0502020204030204" pitchFamily="34" charset="0"/>
                <a:cs typeface="Arial" panose="020B0604020202020204" pitchFamily="34" charset="0"/>
              </a:rPr>
              <a:t>Fast growing</a:t>
            </a:r>
          </a:p>
          <a:p>
            <a:pPr marL="914400" lvl="1" indent="-457200">
              <a:lnSpc>
                <a:spcPct val="107000"/>
              </a:lnSpc>
              <a:buFont typeface="Wingdings" panose="05000000000000000000" pitchFamily="2" charset="2"/>
              <a:buChar char="§"/>
            </a:pPr>
            <a:r>
              <a:rPr lang="en-US" sz="2800" kern="100" dirty="0">
                <a:effectLst/>
                <a:latin typeface="Arial" panose="020B0604020202020204" pitchFamily="34" charset="0"/>
                <a:ea typeface="Calibri" panose="020F0502020204030204" pitchFamily="34" charset="0"/>
                <a:cs typeface="Arial" panose="020B0604020202020204" pitchFamily="34" charset="0"/>
              </a:rPr>
              <a:t>Modest investment</a:t>
            </a:r>
            <a:endParaRPr sz="2800" kern="0" dirty="0">
              <a:solidFill>
                <a:sysClr val="windowText" lastClr="000000"/>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57117BC-BB25-4361-A55A-BB9FE9E2593B}"/>
              </a:ext>
            </a:extLst>
          </p:cNvPr>
          <p:cNvPicPr>
            <a:picLocks noChangeAspect="1"/>
          </p:cNvPicPr>
          <p:nvPr/>
        </p:nvPicPr>
        <p:blipFill>
          <a:blip r:embed="rId3"/>
          <a:stretch>
            <a:fillRect/>
          </a:stretch>
        </p:blipFill>
        <p:spPr>
          <a:xfrm>
            <a:off x="965791" y="1591344"/>
            <a:ext cx="5682197" cy="44363"/>
          </a:xfrm>
          <a:prstGeom prst="rect">
            <a:avLst/>
          </a:prstGeom>
        </p:spPr>
      </p:pic>
      <p:sp>
        <p:nvSpPr>
          <p:cNvPr id="3" name="Footer Placeholder 2">
            <a:extLst>
              <a:ext uri="{FF2B5EF4-FFF2-40B4-BE49-F238E27FC236}">
                <a16:creationId xmlns:a16="http://schemas.microsoft.com/office/drawing/2014/main" id="{D8E3BE0C-24B5-42A2-A551-31D5E2A52017}"/>
              </a:ext>
            </a:extLst>
          </p:cNvPr>
          <p:cNvSpPr>
            <a:spLocks noGrp="1"/>
          </p:cNvSpPr>
          <p:nvPr>
            <p:ph type="ftr" sz="quarter" idx="5"/>
          </p:nvPr>
        </p:nvSpPr>
        <p:spPr/>
        <p:txBody>
          <a:body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0-#ppt_w/2"/>
                                          </p:val>
                                        </p:tav>
                                        <p:tav tm="100000">
                                          <p:val>
                                            <p:strVal val="#ppt_x"/>
                                          </p:val>
                                        </p:tav>
                                      </p:tavLst>
                                    </p:anim>
                                    <p:anim calcmode="lin" valueType="num">
                                      <p:cBhvr additive="base">
                                        <p:cTn id="8" dur="2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 fill="hold"/>
                                        <p:tgtEl>
                                          <p:spTgt spid="7"/>
                                        </p:tgtEl>
                                        <p:attrNameLst>
                                          <p:attrName>ppt_x</p:attrName>
                                        </p:attrNameLst>
                                      </p:cBhvr>
                                      <p:tavLst>
                                        <p:tav tm="0">
                                          <p:val>
                                            <p:strVal val="0-#ppt_w/2"/>
                                          </p:val>
                                        </p:tav>
                                        <p:tav tm="100000">
                                          <p:val>
                                            <p:strVal val="#ppt_x"/>
                                          </p:val>
                                        </p:tav>
                                      </p:tavLst>
                                    </p:anim>
                                    <p:anim calcmode="lin" valueType="num">
                                      <p:cBhvr additive="base">
                                        <p:cTn id="12" dur="1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ctrTitle"/>
          </p:nvPr>
        </p:nvSpPr>
        <p:spPr>
          <a:prstGeom prst="rect">
            <a:avLst/>
          </a:prstGeom>
        </p:spPr>
        <p:txBody>
          <a:bodyPr vert="horz" wrap="square" lIns="0" tIns="10012" rIns="0" bIns="0" rtlCol="0">
            <a:spAutoFit/>
          </a:bodyPr>
          <a:lstStyle/>
          <a:p>
            <a:pPr marL="7701">
              <a:spcBef>
                <a:spcPts val="79"/>
              </a:spcBef>
            </a:pPr>
            <a:r>
              <a:rPr dirty="0"/>
              <a:t>SmartUp</a:t>
            </a:r>
            <a:r>
              <a:rPr spc="3" dirty="0"/>
              <a:t> </a:t>
            </a:r>
            <a:r>
              <a:rPr spc="-6" dirty="0"/>
              <a:t>Academy</a:t>
            </a:r>
          </a:p>
        </p:txBody>
      </p:sp>
      <p:sp>
        <p:nvSpPr>
          <p:cNvPr id="5" name="object 5"/>
          <p:cNvSpPr txBox="1"/>
          <p:nvPr/>
        </p:nvSpPr>
        <p:spPr>
          <a:xfrm>
            <a:off x="945159" y="1840494"/>
            <a:ext cx="8755045" cy="869162"/>
          </a:xfrm>
          <a:prstGeom prst="rect">
            <a:avLst/>
          </a:prstGeom>
        </p:spPr>
        <p:txBody>
          <a:bodyPr vert="horz" wrap="square" lIns="0" tIns="7316" rIns="0" bIns="0" rtlCol="0">
            <a:spAutoFit/>
          </a:bodyPr>
          <a:lstStyle/>
          <a:p>
            <a:pPr marL="7701" marR="3081" defTabSz="554492">
              <a:lnSpc>
                <a:spcPct val="100499"/>
              </a:lnSpc>
              <a:spcBef>
                <a:spcPts val="58"/>
              </a:spcBef>
            </a:pPr>
            <a:r>
              <a:rPr sz="2800" kern="0" dirty="0">
                <a:solidFill>
                  <a:srgbClr val="000032"/>
                </a:solidFill>
                <a:latin typeface="Arial" panose="020B0604020202020204" pitchFamily="34" charset="0"/>
                <a:cs typeface="Arial" panose="020B0604020202020204" pitchFamily="34" charset="0"/>
              </a:rPr>
              <a:t>A</a:t>
            </a:r>
            <a:r>
              <a:rPr sz="2800" kern="0" spc="-15" dirty="0">
                <a:solidFill>
                  <a:srgbClr val="000032"/>
                </a:solidFill>
                <a:latin typeface="Arial" panose="020B0604020202020204" pitchFamily="34" charset="0"/>
                <a:cs typeface="Arial" panose="020B0604020202020204" pitchFamily="34" charset="0"/>
              </a:rPr>
              <a:t> </a:t>
            </a:r>
            <a:r>
              <a:rPr sz="2800" kern="0" dirty="0">
                <a:solidFill>
                  <a:srgbClr val="000032"/>
                </a:solidFill>
                <a:latin typeface="Arial" panose="020B0604020202020204" pitchFamily="34" charset="0"/>
                <a:cs typeface="Arial" panose="020B0604020202020204" pitchFamily="34" charset="0"/>
              </a:rPr>
              <a:t>program</a:t>
            </a:r>
            <a:r>
              <a:rPr sz="2800" kern="0" spc="-12" dirty="0">
                <a:solidFill>
                  <a:srgbClr val="000032"/>
                </a:solidFill>
                <a:latin typeface="Arial" panose="020B0604020202020204" pitchFamily="34" charset="0"/>
                <a:cs typeface="Arial" panose="020B0604020202020204" pitchFamily="34" charset="0"/>
              </a:rPr>
              <a:t> </a:t>
            </a:r>
            <a:r>
              <a:rPr sz="2800" kern="0" dirty="0">
                <a:solidFill>
                  <a:srgbClr val="000032"/>
                </a:solidFill>
                <a:latin typeface="Arial" panose="020B0604020202020204" pitchFamily="34" charset="0"/>
                <a:cs typeface="Arial" panose="020B0604020202020204" pitchFamily="34" charset="0"/>
              </a:rPr>
              <a:t>to</a:t>
            </a:r>
            <a:r>
              <a:rPr sz="2800" kern="0" spc="-12" dirty="0">
                <a:solidFill>
                  <a:srgbClr val="000032"/>
                </a:solidFill>
                <a:latin typeface="Arial" panose="020B0604020202020204" pitchFamily="34" charset="0"/>
                <a:cs typeface="Arial" panose="020B0604020202020204" pitchFamily="34" charset="0"/>
              </a:rPr>
              <a:t> </a:t>
            </a:r>
            <a:r>
              <a:rPr sz="2800" kern="0" dirty="0">
                <a:solidFill>
                  <a:srgbClr val="000032"/>
                </a:solidFill>
                <a:latin typeface="Arial" panose="020B0604020202020204" pitchFamily="34" charset="0"/>
                <a:cs typeface="Arial" panose="020B0604020202020204" pitchFamily="34" charset="0"/>
              </a:rPr>
              <a:t>teach</a:t>
            </a:r>
            <a:r>
              <a:rPr sz="2800" kern="0" spc="-12" dirty="0">
                <a:solidFill>
                  <a:srgbClr val="000032"/>
                </a:solidFill>
                <a:latin typeface="Arial" panose="020B0604020202020204" pitchFamily="34" charset="0"/>
                <a:cs typeface="Arial" panose="020B0604020202020204" pitchFamily="34" charset="0"/>
              </a:rPr>
              <a:t> </a:t>
            </a:r>
            <a:r>
              <a:rPr sz="2800" kern="0" dirty="0">
                <a:solidFill>
                  <a:srgbClr val="000032"/>
                </a:solidFill>
                <a:latin typeface="Arial" panose="020B0604020202020204" pitchFamily="34" charset="0"/>
                <a:cs typeface="Arial" panose="020B0604020202020204" pitchFamily="34" charset="0"/>
              </a:rPr>
              <a:t>the</a:t>
            </a:r>
            <a:r>
              <a:rPr sz="2800" kern="0" spc="-12" dirty="0">
                <a:solidFill>
                  <a:srgbClr val="000032"/>
                </a:solidFill>
                <a:latin typeface="Arial" panose="020B0604020202020204" pitchFamily="34" charset="0"/>
                <a:cs typeface="Arial" panose="020B0604020202020204" pitchFamily="34" charset="0"/>
              </a:rPr>
              <a:t> </a:t>
            </a:r>
            <a:r>
              <a:rPr sz="2800" b="1" kern="0" spc="-6" dirty="0">
                <a:solidFill>
                  <a:srgbClr val="000032"/>
                </a:solidFill>
                <a:latin typeface="Arial" panose="020B0604020202020204" pitchFamily="34" charset="0"/>
                <a:cs typeface="Arial" panose="020B0604020202020204" pitchFamily="34" charset="0"/>
              </a:rPr>
              <a:t>profession</a:t>
            </a:r>
            <a:r>
              <a:rPr sz="2800" kern="0" spc="-6" dirty="0">
                <a:solidFill>
                  <a:srgbClr val="000032"/>
                </a:solidFill>
                <a:latin typeface="Arial" panose="020B0604020202020204" pitchFamily="34" charset="0"/>
                <a:cs typeface="Arial" panose="020B0604020202020204" pitchFamily="34" charset="0"/>
              </a:rPr>
              <a:t> </a:t>
            </a:r>
            <a:r>
              <a:rPr sz="2800" kern="0" dirty="0">
                <a:solidFill>
                  <a:srgbClr val="000032"/>
                </a:solidFill>
                <a:latin typeface="Arial" panose="020B0604020202020204" pitchFamily="34" charset="0"/>
                <a:cs typeface="Arial" panose="020B0604020202020204" pitchFamily="34" charset="0"/>
              </a:rPr>
              <a:t>of</a:t>
            </a:r>
            <a:r>
              <a:rPr sz="2800" kern="0" spc="-3" dirty="0">
                <a:solidFill>
                  <a:srgbClr val="000032"/>
                </a:solidFill>
                <a:latin typeface="Arial" panose="020B0604020202020204" pitchFamily="34" charset="0"/>
                <a:cs typeface="Arial" panose="020B0604020202020204" pitchFamily="34" charset="0"/>
              </a:rPr>
              <a:t> </a:t>
            </a:r>
            <a:r>
              <a:rPr sz="2800" kern="0" dirty="0">
                <a:solidFill>
                  <a:srgbClr val="000032"/>
                </a:solidFill>
                <a:latin typeface="Arial" panose="020B0604020202020204" pitchFamily="34" charset="0"/>
                <a:cs typeface="Arial" panose="020B0604020202020204" pitchFamily="34" charset="0"/>
              </a:rPr>
              <a:t>building</a:t>
            </a:r>
            <a:r>
              <a:rPr lang="en-US" sz="2800" kern="0" dirty="0">
                <a:solidFill>
                  <a:srgbClr val="000032"/>
                </a:solidFill>
                <a:latin typeface="Arial" panose="020B0604020202020204" pitchFamily="34" charset="0"/>
                <a:cs typeface="Arial" panose="020B0604020202020204" pitchFamily="34" charset="0"/>
              </a:rPr>
              <a:t> s</a:t>
            </a:r>
            <a:r>
              <a:rPr sz="2800" kern="0" dirty="0">
                <a:solidFill>
                  <a:srgbClr val="000032"/>
                </a:solidFill>
                <a:latin typeface="Arial" panose="020B0604020202020204" pitchFamily="34" charset="0"/>
                <a:cs typeface="Arial" panose="020B0604020202020204" pitchFamily="34" charset="0"/>
              </a:rPr>
              <a:t>uccessful</a:t>
            </a:r>
            <a:r>
              <a:rPr sz="2800" kern="0" spc="-3" dirty="0">
                <a:solidFill>
                  <a:srgbClr val="000032"/>
                </a:solidFill>
                <a:latin typeface="Arial" panose="020B0604020202020204" pitchFamily="34" charset="0"/>
                <a:cs typeface="Arial" panose="020B0604020202020204" pitchFamily="34" charset="0"/>
              </a:rPr>
              <a:t> </a:t>
            </a:r>
            <a:r>
              <a:rPr sz="2800" kern="0" spc="-6" dirty="0">
                <a:solidFill>
                  <a:srgbClr val="000032"/>
                </a:solidFill>
                <a:latin typeface="Arial" panose="020B0604020202020204" pitchFamily="34" charset="0"/>
                <a:cs typeface="Arial" panose="020B0604020202020204" pitchFamily="34" charset="0"/>
              </a:rPr>
              <a:t>companies</a:t>
            </a:r>
            <a:r>
              <a:rPr lang="en-US" sz="2800" kern="0" spc="-6" dirty="0">
                <a:solidFill>
                  <a:srgbClr val="000032"/>
                </a:solidFill>
                <a:latin typeface="Arial" panose="020B0604020202020204" pitchFamily="34" charset="0"/>
                <a:cs typeface="Arial" panose="020B0604020202020204" pitchFamily="34" charset="0"/>
              </a:rPr>
              <a:t>  (…work in progress) </a:t>
            </a:r>
            <a:endParaRPr sz="2800" kern="0" dirty="0">
              <a:solidFill>
                <a:sysClr val="windowText" lastClr="00000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1F985446-98E1-4E23-ACD8-139EE917C25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927" t="23526" r="18584" b="2735"/>
          <a:stretch/>
        </p:blipFill>
        <p:spPr>
          <a:xfrm>
            <a:off x="7866341" y="3249576"/>
            <a:ext cx="4325659" cy="2933495"/>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pic>
        <p:nvPicPr>
          <p:cNvPr id="7" name="Picture 6">
            <a:extLst>
              <a:ext uri="{FF2B5EF4-FFF2-40B4-BE49-F238E27FC236}">
                <a16:creationId xmlns:a16="http://schemas.microsoft.com/office/drawing/2014/main" id="{557117BC-BB25-4361-A55A-BB9FE9E2593B}"/>
              </a:ext>
            </a:extLst>
          </p:cNvPr>
          <p:cNvPicPr>
            <a:picLocks noChangeAspect="1"/>
          </p:cNvPicPr>
          <p:nvPr/>
        </p:nvPicPr>
        <p:blipFill>
          <a:blip r:embed="rId4"/>
          <a:stretch>
            <a:fillRect/>
          </a:stretch>
        </p:blipFill>
        <p:spPr>
          <a:xfrm>
            <a:off x="965791" y="1591344"/>
            <a:ext cx="5682197" cy="44363"/>
          </a:xfrm>
          <a:prstGeom prst="rect">
            <a:avLst/>
          </a:prstGeom>
        </p:spPr>
      </p:pic>
      <p:sp>
        <p:nvSpPr>
          <p:cNvPr id="2" name="TextBox 1">
            <a:extLst>
              <a:ext uri="{FF2B5EF4-FFF2-40B4-BE49-F238E27FC236}">
                <a16:creationId xmlns:a16="http://schemas.microsoft.com/office/drawing/2014/main" id="{F26035A3-ED03-A77E-EDDD-2FB42226409D}"/>
              </a:ext>
            </a:extLst>
          </p:cNvPr>
          <p:cNvSpPr txBox="1"/>
          <p:nvPr/>
        </p:nvSpPr>
        <p:spPr>
          <a:xfrm>
            <a:off x="944798" y="2760119"/>
            <a:ext cx="6651812" cy="3673442"/>
          </a:xfrm>
          <a:prstGeom prst="rect">
            <a:avLst/>
          </a:prstGeom>
          <a:noFill/>
        </p:spPr>
        <p:txBody>
          <a:bodyPr wrap="square" rtlCol="0">
            <a:spAutoFit/>
          </a:bodyPr>
          <a:lstStyle/>
          <a:p>
            <a:pPr marL="285750" indent="-285750">
              <a:buFont typeface="Arial" panose="020B0604020202020204" pitchFamily="34" charset="0"/>
              <a:buChar char="•"/>
            </a:pPr>
            <a:r>
              <a:rPr lang="en-US" sz="2800" kern="0" dirty="0">
                <a:solidFill>
                  <a:srgbClr val="000032"/>
                </a:solidFill>
                <a:latin typeface="Arial" panose="020B0604020202020204" pitchFamily="34" charset="0"/>
                <a:cs typeface="Arial" panose="020B0604020202020204" pitchFamily="34" charset="0"/>
              </a:rPr>
              <a:t>The Foundations Course </a:t>
            </a:r>
            <a:br>
              <a:rPr lang="en-US" sz="2800" kern="0" dirty="0">
                <a:solidFill>
                  <a:srgbClr val="000032"/>
                </a:solidFill>
                <a:latin typeface="Arial" panose="020B0604020202020204" pitchFamily="34" charset="0"/>
                <a:cs typeface="Arial" panose="020B0604020202020204" pitchFamily="34" charset="0"/>
              </a:rPr>
            </a:br>
            <a:endParaRPr lang="en-US" sz="1100" kern="0" dirty="0">
              <a:solidFill>
                <a:srgbClr val="000032"/>
              </a:solidFill>
              <a:latin typeface="Arial" panose="020B0604020202020204" pitchFamily="34" charset="0"/>
              <a:cs typeface="Arial" panose="020B0604020202020204" pitchFamily="34" charset="0"/>
            </a:endParaRPr>
          </a:p>
          <a:p>
            <a:pPr marL="800100" lvl="1" indent="-342900">
              <a:lnSpc>
                <a:spcPct val="107000"/>
              </a:lnSpc>
              <a:buFont typeface="Symbol" panose="05050102010706020507" pitchFamily="18" charset="2"/>
              <a:buChar char=""/>
            </a:pPr>
            <a:r>
              <a:rPr lang="en-US" sz="2200" kern="100" dirty="0">
                <a:effectLst/>
                <a:latin typeface="Arial" panose="020B0604020202020204" pitchFamily="34" charset="0"/>
                <a:ea typeface="Calibri" panose="020F0502020204030204" pitchFamily="34" charset="0"/>
                <a:cs typeface="Arial" panose="020B0604020202020204" pitchFamily="34" charset="0"/>
              </a:rPr>
              <a:t>The three pillars for a successful company:</a:t>
            </a:r>
            <a:br>
              <a:rPr lang="en-US" sz="2200" kern="100" dirty="0">
                <a:effectLst/>
                <a:latin typeface="Arial" panose="020B0604020202020204" pitchFamily="34" charset="0"/>
                <a:ea typeface="Calibri" panose="020F0502020204030204" pitchFamily="34" charset="0"/>
                <a:cs typeface="Arial" panose="020B0604020202020204" pitchFamily="34" charset="0"/>
              </a:rPr>
            </a:br>
            <a:endParaRPr lang="en-US" sz="1100" kern="100" dirty="0">
              <a:effectLst/>
              <a:latin typeface="Arial" panose="020B0604020202020204" pitchFamily="34" charset="0"/>
              <a:ea typeface="Calibri" panose="020F0502020204030204" pitchFamily="34" charset="0"/>
              <a:cs typeface="Arial" panose="020B0604020202020204" pitchFamily="34" charset="0"/>
            </a:endParaRPr>
          </a:p>
          <a:p>
            <a:pPr marL="1200150" lvl="2" indent="-285750">
              <a:lnSpc>
                <a:spcPct val="107000"/>
              </a:lnSpc>
              <a:buFont typeface="Courier New" panose="02070309020205020404" pitchFamily="49" charset="0"/>
              <a:buChar char="o"/>
            </a:pPr>
            <a:r>
              <a:rPr lang="en-US" sz="2200" kern="100" dirty="0">
                <a:effectLst/>
                <a:latin typeface="Arial" panose="020B0604020202020204" pitchFamily="34" charset="0"/>
                <a:ea typeface="Calibri" panose="020F0502020204030204" pitchFamily="34" charset="0"/>
                <a:cs typeface="Arial" panose="020B0604020202020204" pitchFamily="34" charset="0"/>
              </a:rPr>
              <a:t>Profitable </a:t>
            </a:r>
          </a:p>
          <a:p>
            <a:pPr marL="1200150" lvl="2" indent="-285750">
              <a:lnSpc>
                <a:spcPct val="107000"/>
              </a:lnSpc>
              <a:buFont typeface="Courier New" panose="02070309020205020404" pitchFamily="49" charset="0"/>
              <a:buChar char="o"/>
            </a:pPr>
            <a:r>
              <a:rPr lang="en-US" sz="2200" kern="100" dirty="0">
                <a:effectLst/>
                <a:latin typeface="Arial" panose="020B0604020202020204" pitchFamily="34" charset="0"/>
                <a:ea typeface="Calibri" panose="020F0502020204030204" pitchFamily="34" charset="0"/>
                <a:cs typeface="Arial" panose="020B0604020202020204" pitchFamily="34" charset="0"/>
              </a:rPr>
              <a:t>Fast growing</a:t>
            </a:r>
          </a:p>
          <a:p>
            <a:pPr marL="1200150" lvl="2" indent="-285750">
              <a:lnSpc>
                <a:spcPct val="107000"/>
              </a:lnSpc>
              <a:buFont typeface="Courier New" panose="02070309020205020404" pitchFamily="49" charset="0"/>
              <a:buChar char="o"/>
            </a:pPr>
            <a:r>
              <a:rPr lang="en-US" sz="2200" kern="100" dirty="0">
                <a:effectLst/>
                <a:latin typeface="Arial" panose="020B0604020202020204" pitchFamily="34" charset="0"/>
                <a:ea typeface="Calibri" panose="020F0502020204030204" pitchFamily="34" charset="0"/>
                <a:cs typeface="Arial" panose="020B0604020202020204" pitchFamily="34" charset="0"/>
              </a:rPr>
              <a:t>Modest investment</a:t>
            </a:r>
            <a:br>
              <a:rPr lang="en-US" sz="2400" kern="100" dirty="0">
                <a:effectLst/>
                <a:latin typeface="Arial" panose="020B0604020202020204" pitchFamily="34" charset="0"/>
                <a:ea typeface="Calibri" panose="020F0502020204030204" pitchFamily="34" charset="0"/>
                <a:cs typeface="Arial" panose="020B0604020202020204" pitchFamily="34" charset="0"/>
              </a:rPr>
            </a:br>
            <a:endParaRPr lang="en-US" sz="1100" kern="100"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2800" kern="0" dirty="0">
                <a:solidFill>
                  <a:srgbClr val="000032"/>
                </a:solidFill>
                <a:latin typeface="Arial" panose="020B0604020202020204" pitchFamily="34" charset="0"/>
                <a:cs typeface="Arial" panose="020B0604020202020204" pitchFamily="34" charset="0"/>
              </a:rPr>
              <a:t>Workshops – specific subjects </a:t>
            </a:r>
            <a:br>
              <a:rPr lang="en-US" sz="2800" kern="0" dirty="0">
                <a:solidFill>
                  <a:srgbClr val="000032"/>
                </a:solidFill>
                <a:latin typeface="Arial" panose="020B0604020202020204" pitchFamily="34" charset="0"/>
                <a:cs typeface="Arial" panose="020B0604020202020204" pitchFamily="34" charset="0"/>
              </a:rPr>
            </a:br>
            <a:endParaRPr lang="en-US" sz="1200" kern="0" dirty="0">
              <a:solidFill>
                <a:srgbClr val="00003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b="1" kern="0" dirty="0">
                <a:solidFill>
                  <a:srgbClr val="000032"/>
                </a:solidFill>
                <a:latin typeface="Arial" panose="020B0604020202020204" pitchFamily="34" charset="0"/>
                <a:cs typeface="Arial" panose="020B0604020202020204" pitchFamily="34" charset="0"/>
              </a:rPr>
              <a:t>4-5 years Residency program </a:t>
            </a:r>
          </a:p>
        </p:txBody>
      </p:sp>
      <p:sp>
        <p:nvSpPr>
          <p:cNvPr id="3" name="Footer Placeholder 2">
            <a:extLst>
              <a:ext uri="{FF2B5EF4-FFF2-40B4-BE49-F238E27FC236}">
                <a16:creationId xmlns:a16="http://schemas.microsoft.com/office/drawing/2014/main" id="{D8E3BE0C-24B5-42A2-A551-31D5E2A52017}"/>
              </a:ext>
            </a:extLst>
          </p:cNvPr>
          <p:cNvSpPr>
            <a:spLocks noGrp="1"/>
          </p:cNvSpPr>
          <p:nvPr>
            <p:ph type="ftr" sz="quarter" idx="5"/>
          </p:nvPr>
        </p:nvSpPr>
        <p:spPr/>
        <p:txBody>
          <a:body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0-#ppt_w/2"/>
                                          </p:val>
                                        </p:tav>
                                        <p:tav tm="100000">
                                          <p:val>
                                            <p:strVal val="#ppt_x"/>
                                          </p:val>
                                        </p:tav>
                                      </p:tavLst>
                                    </p:anim>
                                    <p:anim calcmode="lin" valueType="num">
                                      <p:cBhvr additive="base">
                                        <p:cTn id="8" dur="2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 fill="hold"/>
                                        <p:tgtEl>
                                          <p:spTgt spid="7"/>
                                        </p:tgtEl>
                                        <p:attrNameLst>
                                          <p:attrName>ppt_x</p:attrName>
                                        </p:attrNameLst>
                                      </p:cBhvr>
                                      <p:tavLst>
                                        <p:tav tm="0">
                                          <p:val>
                                            <p:strVal val="0-#ppt_w/2"/>
                                          </p:val>
                                        </p:tav>
                                        <p:tav tm="100000">
                                          <p:val>
                                            <p:strVal val="#ppt_x"/>
                                          </p:val>
                                        </p:tav>
                                      </p:tavLst>
                                    </p:anim>
                                    <p:anim calcmode="lin" valueType="num">
                                      <p:cBhvr additive="base">
                                        <p:cTn id="12" dur="100" fill="hold"/>
                                        <p:tgtEl>
                                          <p:spTgt spid="7"/>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45160" y="888061"/>
            <a:ext cx="9476054" cy="583985"/>
          </a:xfrm>
          <a:prstGeom prst="rect">
            <a:avLst/>
          </a:prstGeom>
        </p:spPr>
        <p:txBody>
          <a:bodyPr vert="horz" wrap="square" lIns="0" tIns="10012" rIns="0" bIns="0" rtlCol="0">
            <a:spAutoFit/>
          </a:bodyPr>
          <a:lstStyle/>
          <a:p>
            <a:pPr marL="7701">
              <a:spcBef>
                <a:spcPts val="79"/>
              </a:spcBef>
            </a:pPr>
            <a:r>
              <a:rPr dirty="0"/>
              <a:t>SmartUp</a:t>
            </a:r>
            <a:r>
              <a:rPr spc="3" dirty="0"/>
              <a:t> </a:t>
            </a:r>
            <a:r>
              <a:rPr spc="-6" dirty="0"/>
              <a:t>Companies</a:t>
            </a:r>
          </a:p>
        </p:txBody>
      </p:sp>
      <p:pic>
        <p:nvPicPr>
          <p:cNvPr id="4" name="object 4"/>
          <p:cNvPicPr/>
          <p:nvPr/>
        </p:nvPicPr>
        <p:blipFill>
          <a:blip r:embed="rId3" cstate="print"/>
          <a:stretch>
            <a:fillRect/>
          </a:stretch>
        </p:blipFill>
        <p:spPr>
          <a:xfrm>
            <a:off x="5979981" y="2840559"/>
            <a:ext cx="1758826" cy="652943"/>
          </a:xfrm>
          <a:prstGeom prst="rect">
            <a:avLst/>
          </a:prstGeom>
        </p:spPr>
      </p:pic>
      <p:pic>
        <p:nvPicPr>
          <p:cNvPr id="5" name="object 5"/>
          <p:cNvPicPr/>
          <p:nvPr/>
        </p:nvPicPr>
        <p:blipFill>
          <a:blip r:embed="rId4" cstate="print"/>
          <a:stretch>
            <a:fillRect/>
          </a:stretch>
        </p:blipFill>
        <p:spPr>
          <a:xfrm>
            <a:off x="1516732" y="4240445"/>
            <a:ext cx="952427" cy="1573324"/>
          </a:xfrm>
          <a:prstGeom prst="rect">
            <a:avLst/>
          </a:prstGeom>
        </p:spPr>
      </p:pic>
      <p:pic>
        <p:nvPicPr>
          <p:cNvPr id="7" name="object 7"/>
          <p:cNvPicPr/>
          <p:nvPr/>
        </p:nvPicPr>
        <p:blipFill>
          <a:blip r:embed="rId5" cstate="print"/>
          <a:stretch>
            <a:fillRect/>
          </a:stretch>
        </p:blipFill>
        <p:spPr>
          <a:xfrm>
            <a:off x="8332761" y="4854214"/>
            <a:ext cx="1758826" cy="345788"/>
          </a:xfrm>
          <a:prstGeom prst="rect">
            <a:avLst/>
          </a:prstGeom>
        </p:spPr>
      </p:pic>
      <p:pic>
        <p:nvPicPr>
          <p:cNvPr id="8" name="object 8"/>
          <p:cNvPicPr/>
          <p:nvPr/>
        </p:nvPicPr>
        <p:blipFill>
          <a:blip r:embed="rId6" cstate="print"/>
          <a:stretch>
            <a:fillRect/>
          </a:stretch>
        </p:blipFill>
        <p:spPr>
          <a:xfrm>
            <a:off x="3462159" y="2996420"/>
            <a:ext cx="1758792" cy="599160"/>
          </a:xfrm>
          <a:prstGeom prst="rect">
            <a:avLst/>
          </a:prstGeom>
        </p:spPr>
      </p:pic>
      <p:pic>
        <p:nvPicPr>
          <p:cNvPr id="10" name="Picture 9">
            <a:extLst>
              <a:ext uri="{FF2B5EF4-FFF2-40B4-BE49-F238E27FC236}">
                <a16:creationId xmlns:a16="http://schemas.microsoft.com/office/drawing/2014/main" id="{A0EE0DD3-8FB6-4F08-A138-56708FBF40A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2282" y="2996420"/>
            <a:ext cx="1789598" cy="497082"/>
          </a:xfrm>
          <a:prstGeom prst="rect">
            <a:avLst/>
          </a:prstGeom>
        </p:spPr>
      </p:pic>
      <p:pic>
        <p:nvPicPr>
          <p:cNvPr id="11" name="Picture 10">
            <a:extLst>
              <a:ext uri="{FF2B5EF4-FFF2-40B4-BE49-F238E27FC236}">
                <a16:creationId xmlns:a16="http://schemas.microsoft.com/office/drawing/2014/main" id="{6EBB94E0-EB9F-4F82-B696-FFB2B5EBAAAB}"/>
              </a:ext>
            </a:extLst>
          </p:cNvPr>
          <p:cNvPicPr>
            <a:picLocks noChangeAspect="1"/>
          </p:cNvPicPr>
          <p:nvPr/>
        </p:nvPicPr>
        <p:blipFill>
          <a:blip r:embed="rId8"/>
          <a:stretch>
            <a:fillRect/>
          </a:stretch>
        </p:blipFill>
        <p:spPr>
          <a:xfrm>
            <a:off x="965791" y="1591344"/>
            <a:ext cx="5682197" cy="44363"/>
          </a:xfrm>
          <a:prstGeom prst="rect">
            <a:avLst/>
          </a:prstGeom>
        </p:spPr>
      </p:pic>
      <p:pic>
        <p:nvPicPr>
          <p:cNvPr id="2" name="Picture 1">
            <a:extLst>
              <a:ext uri="{FF2B5EF4-FFF2-40B4-BE49-F238E27FC236}">
                <a16:creationId xmlns:a16="http://schemas.microsoft.com/office/drawing/2014/main" id="{93108099-451C-433D-B5BE-F68333B738D2}"/>
              </a:ext>
            </a:extLst>
          </p:cNvPr>
          <p:cNvPicPr>
            <a:picLocks noChangeAspect="1"/>
          </p:cNvPicPr>
          <p:nvPr/>
        </p:nvPicPr>
        <p:blipFill>
          <a:blip r:embed="rId9"/>
          <a:stretch>
            <a:fillRect/>
          </a:stretch>
        </p:blipFill>
        <p:spPr>
          <a:xfrm>
            <a:off x="3197582" y="4720266"/>
            <a:ext cx="2409274" cy="613683"/>
          </a:xfrm>
          <a:prstGeom prst="rect">
            <a:avLst/>
          </a:prstGeom>
        </p:spPr>
      </p:pic>
      <p:pic>
        <p:nvPicPr>
          <p:cNvPr id="9" name="Picture 8">
            <a:extLst>
              <a:ext uri="{FF2B5EF4-FFF2-40B4-BE49-F238E27FC236}">
                <a16:creationId xmlns:a16="http://schemas.microsoft.com/office/drawing/2014/main" id="{3455A029-BA07-4A24-91AB-FBAB2831A89A}"/>
              </a:ext>
            </a:extLst>
          </p:cNvPr>
          <p:cNvPicPr>
            <a:picLocks noChangeAspect="1"/>
          </p:cNvPicPr>
          <p:nvPr/>
        </p:nvPicPr>
        <p:blipFill>
          <a:blip r:embed="rId10"/>
          <a:stretch>
            <a:fillRect/>
          </a:stretch>
        </p:blipFill>
        <p:spPr>
          <a:xfrm>
            <a:off x="5606856" y="4674683"/>
            <a:ext cx="2505075" cy="704850"/>
          </a:xfrm>
          <a:prstGeom prst="rect">
            <a:avLst/>
          </a:prstGeom>
        </p:spPr>
      </p:pic>
      <p:sp>
        <p:nvSpPr>
          <p:cNvPr id="12" name="Footer Placeholder 11">
            <a:extLst>
              <a:ext uri="{FF2B5EF4-FFF2-40B4-BE49-F238E27FC236}">
                <a16:creationId xmlns:a16="http://schemas.microsoft.com/office/drawing/2014/main" id="{243F1F6D-43DE-47FF-AC7D-CF250D623AEC}"/>
              </a:ext>
            </a:extLst>
          </p:cNvPr>
          <p:cNvSpPr>
            <a:spLocks noGrp="1"/>
          </p:cNvSpPr>
          <p:nvPr>
            <p:ph type="ftr" sz="quarter" idx="5"/>
          </p:nvPr>
        </p:nvSpPr>
        <p:spPr/>
        <p:txBody>
          <a:body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
        <p:nvSpPr>
          <p:cNvPr id="6" name="TextBox 5">
            <a:extLst>
              <a:ext uri="{FF2B5EF4-FFF2-40B4-BE49-F238E27FC236}">
                <a16:creationId xmlns:a16="http://schemas.microsoft.com/office/drawing/2014/main" id="{D048409B-78C2-4186-BAA1-4FBADABDF48A}"/>
              </a:ext>
            </a:extLst>
          </p:cNvPr>
          <p:cNvSpPr txBox="1"/>
          <p:nvPr/>
        </p:nvSpPr>
        <p:spPr>
          <a:xfrm>
            <a:off x="8349814" y="3101804"/>
            <a:ext cx="1895695" cy="523220"/>
          </a:xfrm>
          <a:prstGeom prst="rect">
            <a:avLst/>
          </a:prstGeom>
          <a:noFill/>
        </p:spPr>
        <p:txBody>
          <a:bodyPr wrap="square" rtlCol="0">
            <a:spAutoFit/>
          </a:bodyPr>
          <a:lstStyle/>
          <a:p>
            <a:r>
              <a:rPr lang="en-US" sz="2800" b="1" dirty="0" err="1">
                <a:latin typeface="Arial" panose="020B0604020202020204" pitchFamily="34" charset="0"/>
                <a:cs typeface="Arial" panose="020B0604020202020204" pitchFamily="34" charset="0"/>
              </a:rPr>
              <a:t>BionData</a:t>
            </a:r>
            <a:r>
              <a:rPr lang="en-US" dirty="0">
                <a:latin typeface="Arial" panose="020B0604020202020204" pitchFamily="34" charset="0"/>
                <a:cs typeface="Arial" panose="020B0604020202020204" pitchFamily="34"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F03FB-A051-B56D-EB77-904920CD072E}"/>
              </a:ext>
            </a:extLst>
          </p:cNvPr>
          <p:cNvSpPr>
            <a:spLocks noGrp="1"/>
          </p:cNvSpPr>
          <p:nvPr>
            <p:ph type="title"/>
          </p:nvPr>
        </p:nvSpPr>
        <p:spPr/>
        <p:txBody>
          <a:bodyPr/>
          <a:lstStyle/>
          <a:p>
            <a:r>
              <a:rPr lang="en-US" dirty="0"/>
              <a:t>The Foundations Course </a:t>
            </a:r>
          </a:p>
        </p:txBody>
      </p:sp>
      <p:sp>
        <p:nvSpPr>
          <p:cNvPr id="3" name="Text Placeholder 2">
            <a:extLst>
              <a:ext uri="{FF2B5EF4-FFF2-40B4-BE49-F238E27FC236}">
                <a16:creationId xmlns:a16="http://schemas.microsoft.com/office/drawing/2014/main" id="{56858A1D-68D4-A1CA-2AE4-ACB1EB096981}"/>
              </a:ext>
            </a:extLst>
          </p:cNvPr>
          <p:cNvSpPr>
            <a:spLocks noGrp="1"/>
          </p:cNvSpPr>
          <p:nvPr>
            <p:ph type="body" idx="1"/>
          </p:nvPr>
        </p:nvSpPr>
        <p:spPr>
          <a:xfrm>
            <a:off x="944798" y="1769373"/>
            <a:ext cx="10303847" cy="5416868"/>
          </a:xfrm>
        </p:spPr>
        <p:txBody>
          <a:bodyPr/>
          <a:lstStyle/>
          <a:p>
            <a:pPr marL="457200" indent="-457200">
              <a:buFont typeface="Arial" panose="020B0604020202020204" pitchFamily="34" charset="0"/>
              <a:buChar char="•"/>
            </a:pPr>
            <a:r>
              <a:rPr lang="en-US" dirty="0"/>
              <a:t>13 Lectures – Equivalent to a semester in university </a:t>
            </a:r>
          </a:p>
          <a:p>
            <a:pPr marL="457200" indent="-457200">
              <a:buFont typeface="Arial" panose="020B0604020202020204" pitchFamily="34" charset="0"/>
              <a:buChar char="•"/>
            </a:pPr>
            <a:r>
              <a:rPr lang="en-US" dirty="0"/>
              <a:t>A lecture every 2-3 weeks </a:t>
            </a:r>
          </a:p>
          <a:p>
            <a:pPr marL="457200" indent="-457200">
              <a:buFont typeface="Arial" panose="020B0604020202020204" pitchFamily="34" charset="0"/>
              <a:buChar char="•"/>
            </a:pPr>
            <a:r>
              <a:rPr lang="en-US" dirty="0"/>
              <a:t>Still evolving – Your feedback and input is vital and welcome </a:t>
            </a:r>
          </a:p>
          <a:p>
            <a:pPr marL="457200" indent="-457200">
              <a:buFont typeface="Arial" panose="020B0604020202020204" pitchFamily="34" charset="0"/>
              <a:buChar char="•"/>
            </a:pPr>
            <a:r>
              <a:rPr lang="en-US" dirty="0"/>
              <a:t>Expected audience:</a:t>
            </a:r>
            <a:br>
              <a:rPr lang="en-US" dirty="0"/>
            </a:br>
            <a:endParaRPr lang="en-US" sz="1000" dirty="0"/>
          </a:p>
          <a:p>
            <a:pPr marL="734446" lvl="1"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Participating SmartUp companies </a:t>
            </a:r>
          </a:p>
          <a:p>
            <a:pPr marL="734446" lvl="1"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Entrepreneurs, Founders, CEO’s and executives </a:t>
            </a:r>
          </a:p>
          <a:p>
            <a:pPr marL="734446" lvl="1"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Angel investors </a:t>
            </a:r>
          </a:p>
          <a:p>
            <a:pPr marL="734446" lvl="1"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Startup companies </a:t>
            </a:r>
          </a:p>
          <a:p>
            <a:pPr marL="734446" lvl="1"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Others – </a:t>
            </a:r>
          </a:p>
          <a:p>
            <a:pPr marL="457200" indent="-457200">
              <a:buFont typeface="Arial" panose="020B0604020202020204" pitchFamily="34" charset="0"/>
              <a:buChar char="•"/>
            </a:pPr>
            <a:r>
              <a:rPr lang="en-US" sz="3400" dirty="0"/>
              <a:t>Curriculum of the Foundations course </a:t>
            </a:r>
            <a:endParaRPr lang="en-US" sz="3400" dirty="0">
              <a:latin typeface="Arial" panose="020B0604020202020204" pitchFamily="34" charset="0"/>
              <a:cs typeface="Arial" panose="020B0604020202020204" pitchFamily="34" charset="0"/>
            </a:endParaRPr>
          </a:p>
          <a:p>
            <a:pPr marL="734446" lvl="1" indent="-4572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734446" lvl="1" indent="-4572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A2FC3A0C-7363-A28D-7A91-391017BC0157}"/>
              </a:ext>
            </a:extLst>
          </p:cNvPr>
          <p:cNvSpPr>
            <a:spLocks noGrp="1"/>
          </p:cNvSpPr>
          <p:nvPr>
            <p:ph type="ftr" sz="quarter" idx="11"/>
          </p:nvPr>
        </p:nvSpPr>
        <p:spPr/>
        <p:txBody>
          <a:body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Tree>
    <p:extLst>
      <p:ext uri="{BB962C8B-B14F-4D97-AF65-F5344CB8AC3E}">
        <p14:creationId xmlns:p14="http://schemas.microsoft.com/office/powerpoint/2010/main" val="371034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3689</TotalTime>
  <Words>23451</Words>
  <Application>Microsoft Office PowerPoint</Application>
  <PresentationFormat>Widescreen</PresentationFormat>
  <Paragraphs>1198</Paragraphs>
  <Slides>52</Slides>
  <Notes>50</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52</vt:i4>
      </vt:variant>
    </vt:vector>
  </HeadingPairs>
  <TitlesOfParts>
    <vt:vector size="68" baseType="lpstr">
      <vt:lpstr>Aptos</vt:lpstr>
      <vt:lpstr>Arial</vt:lpstr>
      <vt:lpstr>Calibri</vt:lpstr>
      <vt:lpstr>Comfortaa</vt:lpstr>
      <vt:lpstr>Comfortaa Medium</vt:lpstr>
      <vt:lpstr>Courier New</vt:lpstr>
      <vt:lpstr>Lato</vt:lpstr>
      <vt:lpstr>Lato </vt:lpstr>
      <vt:lpstr>Lato Black</vt:lpstr>
      <vt:lpstr>Lato Light</vt:lpstr>
      <vt:lpstr>Symbol</vt:lpstr>
      <vt:lpstr>Times New Roman</vt:lpstr>
      <vt:lpstr>Wingdings</vt:lpstr>
      <vt:lpstr>2_Office Theme</vt:lpstr>
      <vt:lpstr>1_Office Theme</vt:lpstr>
      <vt:lpstr>3_Office Theme</vt:lpstr>
      <vt:lpstr>PowerPoint Presentation</vt:lpstr>
      <vt:lpstr>The SmartUp Founding Team</vt:lpstr>
      <vt:lpstr>Yonatan Stern</vt:lpstr>
      <vt:lpstr>PowerPoint Presentation</vt:lpstr>
      <vt:lpstr>Yonatan Stern</vt:lpstr>
      <vt:lpstr>SmartUp Academy</vt:lpstr>
      <vt:lpstr>SmartUp Academy</vt:lpstr>
      <vt:lpstr>SmartUp Companies</vt:lpstr>
      <vt:lpstr>The Foundations Course </vt:lpstr>
      <vt:lpstr>The Language of Business  </vt:lpstr>
      <vt:lpstr>SmartUp Foundations Course – The VC model  </vt:lpstr>
      <vt:lpstr>SmartUp Foundations Course – The VC model </vt:lpstr>
      <vt:lpstr>SmartUp Foundations Course – Profitability </vt:lpstr>
      <vt:lpstr>SmartUp Foundations Course – First movers Advantage </vt:lpstr>
      <vt:lpstr>SmartUp Foundations Course – Market size </vt:lpstr>
      <vt:lpstr>SmartUp Foundations Course – Branding First </vt:lpstr>
      <vt:lpstr>SmartUp Foundations Course – Business Model</vt:lpstr>
      <vt:lpstr>SmartUp Foundations Course – Business Model</vt:lpstr>
      <vt:lpstr>SmartUp Foundations Course – Yonatan’s Model </vt:lpstr>
      <vt:lpstr>SmartUp Foundations Course – Pricing &amp; Packaging </vt:lpstr>
      <vt:lpstr>SmartUp Foundations Course – The team </vt:lpstr>
      <vt:lpstr>SmartUp Foundations Course – The team </vt:lpstr>
      <vt:lpstr>SmartUp Foundations Course – Financing options</vt:lpstr>
      <vt:lpstr>Venture Capital Model</vt:lpstr>
      <vt:lpstr>Questions ? </vt:lpstr>
      <vt:lpstr>Venture Capital View of a Good Startup </vt:lpstr>
      <vt:lpstr>Venture Capital View of the Startup process</vt:lpstr>
      <vt:lpstr>Venture Capital Model</vt:lpstr>
      <vt:lpstr>PowerPoint Presentation</vt:lpstr>
      <vt:lpstr>PowerPoint Presentation</vt:lpstr>
      <vt:lpstr>If 9 out of 10  Fail, How do VCs Make Money?</vt:lpstr>
      <vt:lpstr>The Infinite Game </vt:lpstr>
      <vt:lpstr>The Infinite Game </vt:lpstr>
      <vt:lpstr>Why Did So Few Companies Go Public? </vt:lpstr>
      <vt:lpstr>What’s Needed to Get to $100m in Sales? </vt:lpstr>
      <vt:lpstr>PowerPoint Presentation</vt:lpstr>
      <vt:lpstr>PowerPoint Presentation</vt:lpstr>
      <vt:lpstr>What is the Amount of Investment Needed?</vt:lpstr>
      <vt:lpstr>But… What if Life is a Bit Harder? </vt:lpstr>
      <vt:lpstr>Customer Growth </vt:lpstr>
      <vt:lpstr>Sales Per Year </vt:lpstr>
      <vt:lpstr>PowerPoint Presentation</vt:lpstr>
      <vt:lpstr>PowerPoint Presentation</vt:lpstr>
      <vt:lpstr>PowerPoint Presentation</vt:lpstr>
      <vt:lpstr>Why Profitability? </vt:lpstr>
      <vt:lpstr>Why Profitability? </vt:lpstr>
      <vt:lpstr>PowerPoint Presentation</vt:lpstr>
      <vt:lpstr>PowerPoint Presentation</vt:lpstr>
      <vt:lpstr>PowerPoint Presentation</vt:lpstr>
      <vt:lpstr>And what about an Exit? </vt:lpstr>
      <vt:lpstr>Main Take Aways </vt:lpstr>
      <vt:lpstr>Questions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Ruth Surujon</cp:lastModifiedBy>
  <cp:revision>1</cp:revision>
  <dcterms:created xsi:type="dcterms:W3CDTF">2024-03-22T14:10:21Z</dcterms:created>
  <dcterms:modified xsi:type="dcterms:W3CDTF">2024-07-19T22:19:14Z</dcterms:modified>
</cp:coreProperties>
</file>