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61" r:id="rId2"/>
  </p:sldMasterIdLst>
  <p:notesMasterIdLst>
    <p:notesMasterId r:id="rId98"/>
  </p:notesMasterIdLst>
  <p:sldIdLst>
    <p:sldId id="525" r:id="rId3"/>
    <p:sldId id="550" r:id="rId4"/>
    <p:sldId id="377" r:id="rId5"/>
    <p:sldId id="378" r:id="rId6"/>
    <p:sldId id="557" r:id="rId7"/>
    <p:sldId id="558" r:id="rId8"/>
    <p:sldId id="259" r:id="rId9"/>
    <p:sldId id="258" r:id="rId10"/>
    <p:sldId id="526" r:id="rId11"/>
    <p:sldId id="261" r:id="rId12"/>
    <p:sldId id="300" r:id="rId13"/>
    <p:sldId id="307" r:id="rId14"/>
    <p:sldId id="264" r:id="rId15"/>
    <p:sldId id="308" r:id="rId16"/>
    <p:sldId id="328" r:id="rId17"/>
    <p:sldId id="265" r:id="rId18"/>
    <p:sldId id="371" r:id="rId19"/>
    <p:sldId id="312" r:id="rId20"/>
    <p:sldId id="313" r:id="rId21"/>
    <p:sldId id="314" r:id="rId22"/>
    <p:sldId id="316" r:id="rId23"/>
    <p:sldId id="395" r:id="rId24"/>
    <p:sldId id="317" r:id="rId25"/>
    <p:sldId id="319" r:id="rId26"/>
    <p:sldId id="320" r:id="rId27"/>
    <p:sldId id="329" r:id="rId28"/>
    <p:sldId id="369" r:id="rId29"/>
    <p:sldId id="322" r:id="rId30"/>
    <p:sldId id="559" r:id="rId31"/>
    <p:sldId id="481" r:id="rId32"/>
    <p:sldId id="569" r:id="rId33"/>
    <p:sldId id="560" r:id="rId34"/>
    <p:sldId id="631" r:id="rId35"/>
    <p:sldId id="632" r:id="rId36"/>
    <p:sldId id="633" r:id="rId37"/>
    <p:sldId id="402" r:id="rId38"/>
    <p:sldId id="422" r:id="rId39"/>
    <p:sldId id="423" r:id="rId40"/>
    <p:sldId id="425" r:id="rId41"/>
    <p:sldId id="505" r:id="rId42"/>
    <p:sldId id="429" r:id="rId43"/>
    <p:sldId id="430" r:id="rId44"/>
    <p:sldId id="432" r:id="rId45"/>
    <p:sldId id="562" r:id="rId46"/>
    <p:sldId id="416" r:id="rId47"/>
    <p:sldId id="417" r:id="rId48"/>
    <p:sldId id="418" r:id="rId49"/>
    <p:sldId id="419" r:id="rId50"/>
    <p:sldId id="490" r:id="rId51"/>
    <p:sldId id="421" r:id="rId52"/>
    <p:sldId id="491" r:id="rId53"/>
    <p:sldId id="570" r:id="rId54"/>
    <p:sldId id="561" r:id="rId55"/>
    <p:sldId id="535" r:id="rId56"/>
    <p:sldId id="563" r:id="rId57"/>
    <p:sldId id="539" r:id="rId58"/>
    <p:sldId id="543" r:id="rId59"/>
    <p:sldId id="540" r:id="rId60"/>
    <p:sldId id="544" r:id="rId61"/>
    <p:sldId id="545" r:id="rId62"/>
    <p:sldId id="546" r:id="rId63"/>
    <p:sldId id="548" r:id="rId64"/>
    <p:sldId id="541" r:id="rId65"/>
    <p:sldId id="565" r:id="rId66"/>
    <p:sldId id="549" r:id="rId67"/>
    <p:sldId id="529" r:id="rId68"/>
    <p:sldId id="566" r:id="rId69"/>
    <p:sldId id="530" r:id="rId70"/>
    <p:sldId id="568" r:id="rId71"/>
    <p:sldId id="571" r:id="rId72"/>
    <p:sldId id="572" r:id="rId73"/>
    <p:sldId id="527" r:id="rId74"/>
    <p:sldId id="534" r:id="rId75"/>
    <p:sldId id="536" r:id="rId76"/>
    <p:sldId id="538" r:id="rId77"/>
    <p:sldId id="537" r:id="rId78"/>
    <p:sldId id="573" r:id="rId79"/>
    <p:sldId id="575" r:id="rId80"/>
    <p:sldId id="576" r:id="rId81"/>
    <p:sldId id="577" r:id="rId82"/>
    <p:sldId id="578" r:id="rId83"/>
    <p:sldId id="579" r:id="rId84"/>
    <p:sldId id="580" r:id="rId85"/>
    <p:sldId id="583" r:id="rId86"/>
    <p:sldId id="567" r:id="rId87"/>
    <p:sldId id="585" r:id="rId88"/>
    <p:sldId id="586" r:id="rId89"/>
    <p:sldId id="587" r:id="rId90"/>
    <p:sldId id="588" r:id="rId91"/>
    <p:sldId id="589" r:id="rId92"/>
    <p:sldId id="591" r:id="rId93"/>
    <p:sldId id="476" r:id="rId94"/>
    <p:sldId id="458" r:id="rId95"/>
    <p:sldId id="592" r:id="rId96"/>
    <p:sldId id="564"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8" autoAdjust="0"/>
    <p:restoredTop sz="94660"/>
  </p:normalViewPr>
  <p:slideViewPr>
    <p:cSldViewPr snapToGrid="0">
      <p:cViewPr varScale="1">
        <p:scale>
          <a:sx n="84" d="100"/>
          <a:sy n="84" d="100"/>
        </p:scale>
        <p:origin x="60" y="348"/>
      </p:cViewPr>
      <p:guideLst/>
    </p:cSldViewPr>
  </p:slideViewPr>
  <p:notesTextViewPr>
    <p:cViewPr>
      <p:scale>
        <a:sx n="1" d="1"/>
        <a:sy n="1" d="1"/>
      </p:scale>
      <p:origin x="0" y="0"/>
    </p:cViewPr>
  </p:notesTextViewPr>
  <p:sorterViewPr>
    <p:cViewPr>
      <p:scale>
        <a:sx n="100" d="100"/>
        <a:sy n="100" d="100"/>
      </p:scale>
      <p:origin x="0" y="-138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 Series 1 </c:v>
                </c:pt>
              </c:strCache>
            </c:strRef>
          </c:tx>
          <c:spPr>
            <a:solidFill>
              <a:srgbClr val="000032"/>
            </a:solidFill>
            <a:ln>
              <a:noFill/>
            </a:ln>
            <a:effectLst/>
          </c:spPr>
          <c:invertIfNegative val="0"/>
          <c:dLbls>
            <c:dLbl>
              <c:idx val="0"/>
              <c:layout>
                <c:manualLayout>
                  <c:x val="3.6474301011664998E-4"/>
                  <c:y val="-6.6906083532287233E-2"/>
                </c:manualLayout>
              </c:layout>
              <c:tx>
                <c:rich>
                  <a:bodyPr/>
                  <a:lstStyle/>
                  <a:p>
                    <a:fld id="{9ABC6EA4-46C5-4244-AD2C-CE680DC8CD07}"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layout>
                    <c:manualLayout>
                      <c:w val="2.6265172878422022E-2"/>
                      <c:h val="6.0826116779433996E-2"/>
                    </c:manualLayout>
                  </c15:layout>
                  <c15:dlblFieldTable/>
                  <c15:showDataLabelsRange val="0"/>
                </c:ext>
                <c:ext xmlns:c16="http://schemas.microsoft.com/office/drawing/2014/chart" uri="{C3380CC4-5D6E-409C-BE32-E72D297353CC}">
                  <c16:uniqueId val="{00000000-D689-4C5D-929D-DCD70F1EE152}"/>
                </c:ext>
              </c:extLst>
            </c:dLbl>
            <c:dLbl>
              <c:idx val="1"/>
              <c:layout>
                <c:manualLayout>
                  <c:x val="-1.3373755876174724E-17"/>
                  <c:y val="-6.8243021395931816E-2"/>
                </c:manualLayout>
              </c:layout>
              <c:tx>
                <c:rich>
                  <a:bodyPr/>
                  <a:lstStyle/>
                  <a:p>
                    <a:fld id="{58316C9B-4002-48F5-938D-7EA9F655C2F5}"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689-4C5D-929D-DCD70F1EE152}"/>
                </c:ext>
              </c:extLst>
            </c:dLbl>
            <c:dLbl>
              <c:idx val="2"/>
              <c:layout>
                <c:manualLayout>
                  <c:x val="0"/>
                  <c:y val="-8.829082562451239E-2"/>
                </c:manualLayout>
              </c:layout>
              <c:tx>
                <c:rich>
                  <a:bodyPr/>
                  <a:lstStyle/>
                  <a:p>
                    <a:fld id="{C2FC682A-9C8C-4F25-A17F-4F72D7B9A74B}"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689-4C5D-929D-DCD70F1EE152}"/>
                </c:ext>
              </c:extLst>
            </c:dLbl>
            <c:dLbl>
              <c:idx val="3"/>
              <c:layout>
                <c:manualLayout>
                  <c:x val="0"/>
                  <c:y val="-9.6153973594715322E-2"/>
                </c:manualLayout>
              </c:layout>
              <c:tx>
                <c:rich>
                  <a:bodyPr/>
                  <a:lstStyle/>
                  <a:p>
                    <a:fld id="{292BDA77-F1D7-4178-910A-0E9E9F10897E}"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689-4C5D-929D-DCD70F1EE152}"/>
                </c:ext>
              </c:extLst>
            </c:dLbl>
            <c:dLbl>
              <c:idx val="4"/>
              <c:layout>
                <c:manualLayout>
                  <c:x val="0"/>
                  <c:y val="-0.13484768614882267"/>
                </c:manualLayout>
              </c:layout>
              <c:tx>
                <c:rich>
                  <a:bodyPr/>
                  <a:lstStyle/>
                  <a:p>
                    <a:fld id="{84D8B001-FA32-4816-A9EE-0CEF81543047}"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689-4C5D-929D-DCD70F1EE152}"/>
                </c:ext>
              </c:extLst>
            </c:dLbl>
            <c:dLbl>
              <c:idx val="5"/>
              <c:layout>
                <c:manualLayout>
                  <c:x val="-5.3495023504698897E-17"/>
                  <c:y val="-0.15763707945382088"/>
                </c:manualLayout>
              </c:layout>
              <c:tx>
                <c:rich>
                  <a:bodyPr/>
                  <a:lstStyle/>
                  <a:p>
                    <a:fld id="{24898C51-12CA-49BC-A54B-31C8E6660D57}"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689-4C5D-929D-DCD70F1EE152}"/>
                </c:ext>
              </c:extLst>
            </c:dLbl>
            <c:dLbl>
              <c:idx val="6"/>
              <c:layout>
                <c:manualLayout>
                  <c:x val="-5.3495023504698897E-17"/>
                  <c:y val="-0.18946032730985995"/>
                </c:manualLayout>
              </c:layout>
              <c:tx>
                <c:rich>
                  <a:bodyPr/>
                  <a:lstStyle/>
                  <a:p>
                    <a:fld id="{A7381561-568A-42E5-A3B2-31F037A9454B}"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689-4C5D-929D-DCD70F1EE152}"/>
                </c:ext>
              </c:extLst>
            </c:dLbl>
            <c:dLbl>
              <c:idx val="7"/>
              <c:layout>
                <c:manualLayout>
                  <c:x val="0"/>
                  <c:y val="-0.21687045225822874"/>
                </c:manualLayout>
              </c:layout>
              <c:tx>
                <c:rich>
                  <a:bodyPr/>
                  <a:lstStyle/>
                  <a:p>
                    <a:fld id="{2B1FE4D0-7155-4504-BA62-85A7BBE8404B}"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689-4C5D-929D-DCD70F1EE152}"/>
                </c:ext>
              </c:extLst>
            </c:dLbl>
            <c:dLbl>
              <c:idx val="8"/>
              <c:layout>
                <c:manualLayout>
                  <c:x val="0"/>
                  <c:y val="-0.21687045225822874"/>
                </c:manualLayout>
              </c:layout>
              <c:tx>
                <c:rich>
                  <a:bodyPr/>
                  <a:lstStyle/>
                  <a:p>
                    <a:fld id="{455F8EB7-D984-4E4D-B772-CFF6AC63591B}"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689-4C5D-929D-DCD70F1EE152}"/>
                </c:ext>
              </c:extLst>
            </c:dLbl>
            <c:dLbl>
              <c:idx val="9"/>
              <c:layout>
                <c:manualLayout>
                  <c:x val="0"/>
                  <c:y val="-0.25321315504896402"/>
                </c:manualLayout>
              </c:layout>
              <c:tx>
                <c:rich>
                  <a:bodyPr/>
                  <a:lstStyle/>
                  <a:p>
                    <a:fld id="{5167A842-2C8F-45BA-8E93-97C37A32D23E}"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689-4C5D-929D-DCD70F1EE152}"/>
                </c:ext>
              </c:extLst>
            </c:dLbl>
            <c:dLbl>
              <c:idx val="10"/>
              <c:layout>
                <c:manualLayout>
                  <c:x val="0"/>
                  <c:y val="-0.29395458748896769"/>
                </c:manualLayout>
              </c:layout>
              <c:tx>
                <c:rich>
                  <a:bodyPr/>
                  <a:lstStyle/>
                  <a:p>
                    <a:fld id="{E56D2476-5740-4F18-8E62-4DA73B8D6ADF}"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689-4C5D-929D-DCD70F1EE152}"/>
                </c:ext>
              </c:extLst>
            </c:dLbl>
            <c:dLbl>
              <c:idx val="11"/>
              <c:layout>
                <c:manualLayout>
                  <c:x val="-1.0699004700939779E-16"/>
                  <c:y val="-0.35487892187710146"/>
                </c:manualLayout>
              </c:layout>
              <c:tx>
                <c:rich>
                  <a:bodyPr/>
                  <a:lstStyle/>
                  <a:p>
                    <a:fld id="{F8C56D7C-D4D9-4E75-8923-62B6E0DB4B40}" type="VALUE">
                      <a:rPr lang="en-US" sz="2400" smtClean="0"/>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689-4C5D-929D-DCD70F1EE152}"/>
                </c:ext>
              </c:extLst>
            </c:dLbl>
            <c:dLbl>
              <c:idx val="12"/>
              <c:layout>
                <c:manualLayout>
                  <c:x val="-1.0699004700939779E-16"/>
                  <c:y val="-0.47401289676016828"/>
                </c:manualLayout>
              </c:layout>
              <c:tx>
                <c:rich>
                  <a:bodyPr/>
                  <a:lstStyle/>
                  <a:p>
                    <a:fld id="{50FA44E6-4599-44C8-B72F-D2DA0A4ACAFE}" type="VALUE">
                      <a:rPr lang="en-US" smtClean="0">
                        <a:solidFill>
                          <a:srgbClr val="004B9B"/>
                        </a:solidFill>
                      </a:rPr>
                      <a:pPr/>
                      <a:t>[VALUE]</a:t>
                    </a:fld>
                    <a:endParaRPr lang="LID4096"/>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D689-4C5D-929D-DCD70F1EE15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4B9B"/>
                    </a:solidFill>
                    <a:latin typeface="Lato Black" panose="020F0A02020204030203" pitchFamily="34" charset="0"/>
                    <a:ea typeface="+mn-ea"/>
                    <a:cs typeface="+mn-cs"/>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Sheet1!$C$2:$C$14</c:f>
              <c:numCache>
                <c:formatCode>0_);\(0\)</c:formatCode>
                <c:ptCount val="13"/>
                <c:pt idx="0">
                  <c:v>0</c:v>
                </c:pt>
                <c:pt idx="1">
                  <c:v>0</c:v>
                </c:pt>
                <c:pt idx="2" formatCode="#,##0_);\(#,##0\)">
                  <c:v>100</c:v>
                </c:pt>
                <c:pt idx="3" formatCode="#,##0_);\(#,##0\)">
                  <c:v>240</c:v>
                </c:pt>
                <c:pt idx="4" formatCode="#,##0_);\(#,##0\)">
                  <c:v>436</c:v>
                </c:pt>
                <c:pt idx="5" formatCode="#,##0_);\(#,##0\)">
                  <c:v>710</c:v>
                </c:pt>
                <c:pt idx="6" formatCode="#,##0_);\(#,##0\)">
                  <c:v>1095</c:v>
                </c:pt>
                <c:pt idx="7" formatCode="#,##0_);\(#,##0\)">
                  <c:v>1632</c:v>
                </c:pt>
                <c:pt idx="8" formatCode="#,##0_);\(#,##0\)">
                  <c:v>2385</c:v>
                </c:pt>
                <c:pt idx="9" formatCode="#,##0_);\(#,##0\)">
                  <c:v>3439</c:v>
                </c:pt>
                <c:pt idx="10" formatCode="#,##0_);\(#,##0\)">
                  <c:v>4915</c:v>
                </c:pt>
                <c:pt idx="11" formatCode="#,##0_);\(#,##0\)">
                  <c:v>6981</c:v>
                </c:pt>
                <c:pt idx="12" formatCode="#,##0_);\(#,##0\)">
                  <c:v>9874</c:v>
                </c:pt>
              </c:numCache>
            </c:numRef>
          </c:val>
          <c:extLst>
            <c:ext xmlns:c16="http://schemas.microsoft.com/office/drawing/2014/chart" uri="{C3380CC4-5D6E-409C-BE32-E72D297353CC}">
              <c16:uniqueId val="{0000000C-D689-4C5D-929D-DCD70F1EE152}"/>
            </c:ext>
          </c:extLst>
        </c:ser>
        <c:ser>
          <c:idx val="2"/>
          <c:order val="1"/>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Sheet1!$D$2:$D$14</c:f>
              <c:numCache>
                <c:formatCode>General</c:formatCode>
                <c:ptCount val="13"/>
              </c:numCache>
            </c:numRef>
          </c:val>
          <c:extLst>
            <c:ext xmlns:c16="http://schemas.microsoft.com/office/drawing/2014/chart" uri="{C3380CC4-5D6E-409C-BE32-E72D297353CC}">
              <c16:uniqueId val="{0000000E-D689-4C5D-929D-DCD70F1EE152}"/>
            </c:ext>
          </c:extLst>
        </c:ser>
        <c:dLbls>
          <c:dLblPos val="ctr"/>
          <c:showLegendKey val="0"/>
          <c:showVal val="1"/>
          <c:showCatName val="0"/>
          <c:showSerName val="0"/>
          <c:showPercent val="0"/>
          <c:showBubbleSize val="0"/>
        </c:dLbls>
        <c:gapWidth val="79"/>
        <c:overlap val="100"/>
        <c:axId val="707203968"/>
        <c:axId val="707204624"/>
      </c:barChart>
      <c:catAx>
        <c:axId val="707203968"/>
        <c:scaling>
          <c:orientation val="minMax"/>
        </c:scaling>
        <c:delete val="0"/>
        <c:axPos val="b"/>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rgbClr val="004B9B"/>
                </a:solidFill>
                <a:latin typeface="+mn-lt"/>
                <a:ea typeface="+mn-ea"/>
                <a:cs typeface="+mn-cs"/>
              </a:defRPr>
            </a:pPr>
            <a:endParaRPr lang="LID4096"/>
          </a:p>
        </c:txPr>
        <c:crossAx val="707204624"/>
        <c:crosses val="autoZero"/>
        <c:auto val="1"/>
        <c:lblAlgn val="ctr"/>
        <c:lblOffset val="100"/>
        <c:noMultiLvlLbl val="0"/>
      </c:catAx>
      <c:valAx>
        <c:axId val="707204624"/>
        <c:scaling>
          <c:orientation val="minMax"/>
        </c:scaling>
        <c:delete val="1"/>
        <c:axPos val="l"/>
        <c:majorGridlines>
          <c:spPr>
            <a:ln w="9525" cap="flat" cmpd="sng" algn="ctr">
              <a:solidFill>
                <a:srgbClr val="D2D7E1"/>
              </a:solidFill>
              <a:round/>
            </a:ln>
            <a:effectLst/>
          </c:spPr>
        </c:majorGridlines>
        <c:minorGridlines>
          <c:spPr>
            <a:ln>
              <a:solidFill>
                <a:schemeClr val="tx1">
                  <a:lumMod val="5000"/>
                  <a:lumOff val="95000"/>
                </a:schemeClr>
              </a:solidFill>
            </a:ln>
            <a:effectLst/>
          </c:spPr>
        </c:minorGridlines>
        <c:numFmt formatCode="0_);\(0\)" sourceLinked="1"/>
        <c:majorTickMark val="none"/>
        <c:minorTickMark val="none"/>
        <c:tickLblPos val="nextTo"/>
        <c:crossAx val="707203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00032"/>
            </a:solidFill>
            <a:ln>
              <a:noFill/>
            </a:ln>
            <a:effectLst/>
          </c:spPr>
          <c:invertIfNegative val="0"/>
          <c:dLbls>
            <c:delete val="1"/>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Sheet1!$B$2:$B$14</c:f>
              <c:numCache>
                <c:formatCode>[$$-409]#,##0_ ;\-[$$-409]#,##0\ </c:formatCode>
                <c:ptCount val="13"/>
                <c:pt idx="0">
                  <c:v>0</c:v>
                </c:pt>
                <c:pt idx="1">
                  <c:v>0</c:v>
                </c:pt>
                <c:pt idx="2">
                  <c:v>1</c:v>
                </c:pt>
                <c:pt idx="3">
                  <c:v>2</c:v>
                </c:pt>
                <c:pt idx="4">
                  <c:v>4</c:v>
                </c:pt>
                <c:pt idx="5">
                  <c:v>7</c:v>
                </c:pt>
                <c:pt idx="6">
                  <c:v>11</c:v>
                </c:pt>
                <c:pt idx="7">
                  <c:v>16</c:v>
                </c:pt>
                <c:pt idx="8">
                  <c:v>24</c:v>
                </c:pt>
                <c:pt idx="9">
                  <c:v>34</c:v>
                </c:pt>
                <c:pt idx="10">
                  <c:v>49</c:v>
                </c:pt>
                <c:pt idx="11">
                  <c:v>70</c:v>
                </c:pt>
                <c:pt idx="12">
                  <c:v>99</c:v>
                </c:pt>
              </c:numCache>
            </c:numRef>
          </c:val>
          <c:extLst>
            <c:ext xmlns:c16="http://schemas.microsoft.com/office/drawing/2014/chart" uri="{C3380CC4-5D6E-409C-BE32-E72D297353CC}">
              <c16:uniqueId val="{0000000C-D689-4C5D-929D-DCD70F1EE152}"/>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Sheet1!$C$2:$C$14</c:f>
              <c:numCache>
                <c:formatCode>General</c:formatCode>
                <c:ptCount val="13"/>
              </c:numCache>
            </c:numRef>
          </c:val>
          <c:extLst>
            <c:ext xmlns:c16="http://schemas.microsoft.com/office/drawing/2014/chart" uri="{C3380CC4-5D6E-409C-BE32-E72D297353CC}">
              <c16:uniqueId val="{0000000D-D689-4C5D-929D-DCD70F1EE152}"/>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Sheet1!$D$2:$D$14</c:f>
              <c:numCache>
                <c:formatCode>General</c:formatCode>
                <c:ptCount val="13"/>
              </c:numCache>
            </c:numRef>
          </c:val>
          <c:extLst>
            <c:ext xmlns:c16="http://schemas.microsoft.com/office/drawing/2014/chart" uri="{C3380CC4-5D6E-409C-BE32-E72D297353CC}">
              <c16:uniqueId val="{0000000E-D689-4C5D-929D-DCD70F1EE152}"/>
            </c:ext>
          </c:extLst>
        </c:ser>
        <c:dLbls>
          <c:dLblPos val="ctr"/>
          <c:showLegendKey val="0"/>
          <c:showVal val="1"/>
          <c:showCatName val="0"/>
          <c:showSerName val="0"/>
          <c:showPercent val="0"/>
          <c:showBubbleSize val="0"/>
        </c:dLbls>
        <c:gapWidth val="79"/>
        <c:overlap val="100"/>
        <c:axId val="707203968"/>
        <c:axId val="707204624"/>
      </c:barChart>
      <c:catAx>
        <c:axId val="707203968"/>
        <c:scaling>
          <c:orientation val="minMax"/>
        </c:scaling>
        <c:delete val="0"/>
        <c:axPos val="b"/>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rgbClr val="004B9B"/>
                </a:solidFill>
                <a:latin typeface="Lato Black" panose="020F0A02020204030203" pitchFamily="34" charset="0"/>
                <a:ea typeface="+mn-ea"/>
                <a:cs typeface="+mn-cs"/>
              </a:defRPr>
            </a:pPr>
            <a:endParaRPr lang="LID4096"/>
          </a:p>
        </c:txPr>
        <c:crossAx val="707204624"/>
        <c:crosses val="autoZero"/>
        <c:auto val="1"/>
        <c:lblAlgn val="ctr"/>
        <c:lblOffset val="100"/>
        <c:noMultiLvlLbl val="0"/>
      </c:catAx>
      <c:valAx>
        <c:axId val="707204624"/>
        <c:scaling>
          <c:orientation val="minMax"/>
        </c:scaling>
        <c:delete val="1"/>
        <c:axPos val="l"/>
        <c:majorGridlines>
          <c:spPr>
            <a:ln w="9525" cap="flat" cmpd="sng" algn="ctr">
              <a:solidFill>
                <a:srgbClr val="D2D7E1"/>
              </a:solidFill>
              <a:round/>
            </a:ln>
            <a:effectLst/>
          </c:spPr>
        </c:majorGridlines>
        <c:minorGridlines>
          <c:spPr>
            <a:ln>
              <a:solidFill>
                <a:schemeClr val="tx1">
                  <a:lumMod val="5000"/>
                  <a:lumOff val="95000"/>
                </a:schemeClr>
              </a:solidFill>
            </a:ln>
            <a:effectLst/>
          </c:spPr>
        </c:minorGridlines>
        <c:numFmt formatCode="[$$-409]#,##0_ ;\-[$$-409]#,##0\ " sourceLinked="1"/>
        <c:majorTickMark val="none"/>
        <c:minorTickMark val="none"/>
        <c:tickLblPos val="nextTo"/>
        <c:crossAx val="707203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 Series 1 </c:v>
                </c:pt>
              </c:strCache>
            </c:strRef>
          </c:tx>
          <c:spPr>
            <a:solidFill>
              <a:srgbClr val="000032"/>
            </a:solidFill>
            <a:ln>
              <a:noFill/>
            </a:ln>
            <a:effectLst/>
          </c:spPr>
          <c:invertIfNegative val="0"/>
          <c:dLbls>
            <c:dLbl>
              <c:idx val="0"/>
              <c:layout>
                <c:manualLayout>
                  <c:x val="7.2945730031124016E-4"/>
                  <c:y val="-6.8859777275068604E-2"/>
                </c:manualLayout>
              </c:layout>
              <c:tx>
                <c:rich>
                  <a:bodyPr/>
                  <a:lstStyle/>
                  <a:p>
                    <a:fld id="{9ABC6EA4-46C5-4244-AD2C-CE680DC8CD07}"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4.4502323384254514E-2"/>
                      <c:h val="6.0826136592977267E-2"/>
                    </c:manualLayout>
                  </c15:layout>
                  <c15:dlblFieldTable/>
                  <c15:showDataLabelsRange val="0"/>
                </c:ext>
                <c:ext xmlns:c16="http://schemas.microsoft.com/office/drawing/2014/chart" uri="{C3380CC4-5D6E-409C-BE32-E72D297353CC}">
                  <c16:uniqueId val="{00000000-36D8-4EBC-B7CA-C61BFCE61E2C}"/>
                </c:ext>
              </c:extLst>
            </c:dLbl>
            <c:dLbl>
              <c:idx val="1"/>
              <c:layout>
                <c:manualLayout>
                  <c:x val="-1.3373755876174724E-17"/>
                  <c:y val="-6.8243021395931816E-2"/>
                </c:manualLayout>
              </c:layout>
              <c:tx>
                <c:rich>
                  <a:bodyPr/>
                  <a:lstStyle/>
                  <a:p>
                    <a:fld id="{58316C9B-4002-48F5-938D-7EA9F655C2F5}"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6D8-4EBC-B7CA-C61BFCE61E2C}"/>
                </c:ext>
              </c:extLst>
            </c:dLbl>
            <c:dLbl>
              <c:idx val="2"/>
              <c:layout>
                <c:manualLayout>
                  <c:x val="0"/>
                  <c:y val="-8.829082562451239E-2"/>
                </c:manualLayout>
              </c:layout>
              <c:tx>
                <c:rich>
                  <a:bodyPr/>
                  <a:lstStyle/>
                  <a:p>
                    <a:fld id="{C2FC682A-9C8C-4F25-A17F-4F72D7B9A74B}"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36D8-4EBC-B7CA-C61BFCE61E2C}"/>
                </c:ext>
              </c:extLst>
            </c:dLbl>
            <c:dLbl>
              <c:idx val="3"/>
              <c:layout>
                <c:manualLayout>
                  <c:x val="0"/>
                  <c:y val="-9.6153973594715322E-2"/>
                </c:manualLayout>
              </c:layout>
              <c:tx>
                <c:rich>
                  <a:bodyPr/>
                  <a:lstStyle/>
                  <a:p>
                    <a:fld id="{292BDA77-F1D7-4178-910A-0E9E9F10897E}"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6D8-4EBC-B7CA-C61BFCE61E2C}"/>
                </c:ext>
              </c:extLst>
            </c:dLbl>
            <c:dLbl>
              <c:idx val="4"/>
              <c:layout>
                <c:manualLayout>
                  <c:x val="0"/>
                  <c:y val="-0.13484768614882267"/>
                </c:manualLayout>
              </c:layout>
              <c:tx>
                <c:rich>
                  <a:bodyPr/>
                  <a:lstStyle/>
                  <a:p>
                    <a:fld id="{84D8B001-FA32-4816-A9EE-0CEF81543047}"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36D8-4EBC-B7CA-C61BFCE61E2C}"/>
                </c:ext>
              </c:extLst>
            </c:dLbl>
            <c:dLbl>
              <c:idx val="5"/>
              <c:layout>
                <c:manualLayout>
                  <c:x val="-5.3495023504698897E-17"/>
                  <c:y val="-0.15763707945382088"/>
                </c:manualLayout>
              </c:layout>
              <c:tx>
                <c:rich>
                  <a:bodyPr/>
                  <a:lstStyle/>
                  <a:p>
                    <a:fld id="{24898C51-12CA-49BC-A54B-31C8E6660D57}"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6D8-4EBC-B7CA-C61BFCE61E2C}"/>
                </c:ext>
              </c:extLst>
            </c:dLbl>
            <c:dLbl>
              <c:idx val="6"/>
              <c:layout>
                <c:manualLayout>
                  <c:x val="-5.3495023504698897E-17"/>
                  <c:y val="-0.18946032730985995"/>
                </c:manualLayout>
              </c:layout>
              <c:tx>
                <c:rich>
                  <a:bodyPr/>
                  <a:lstStyle/>
                  <a:p>
                    <a:fld id="{A7381561-568A-42E5-A3B2-31F037A9454B}"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36D8-4EBC-B7CA-C61BFCE61E2C}"/>
                </c:ext>
              </c:extLst>
            </c:dLbl>
            <c:dLbl>
              <c:idx val="7"/>
              <c:layout>
                <c:manualLayout>
                  <c:x val="0"/>
                  <c:y val="-0.21687045225822874"/>
                </c:manualLayout>
              </c:layout>
              <c:tx>
                <c:rich>
                  <a:bodyPr/>
                  <a:lstStyle/>
                  <a:p>
                    <a:fld id="{2B1FE4D0-7155-4504-BA62-85A7BBE8404B}"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36D8-4EBC-B7CA-C61BFCE61E2C}"/>
                </c:ext>
              </c:extLst>
            </c:dLbl>
            <c:dLbl>
              <c:idx val="8"/>
              <c:layout>
                <c:manualLayout>
                  <c:x val="0"/>
                  <c:y val="-0.21687045225822874"/>
                </c:manualLayout>
              </c:layout>
              <c:tx>
                <c:rich>
                  <a:bodyPr/>
                  <a:lstStyle/>
                  <a:p>
                    <a:fld id="{455F8EB7-D984-4E4D-B772-CFF6AC63591B}"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36D8-4EBC-B7CA-C61BFCE61E2C}"/>
                </c:ext>
              </c:extLst>
            </c:dLbl>
            <c:dLbl>
              <c:idx val="9"/>
              <c:layout>
                <c:manualLayout>
                  <c:x val="0"/>
                  <c:y val="-0.25321315504896402"/>
                </c:manualLayout>
              </c:layout>
              <c:tx>
                <c:rich>
                  <a:bodyPr/>
                  <a:lstStyle/>
                  <a:p>
                    <a:fld id="{5167A842-2C8F-45BA-8E93-97C37A32D23E}"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6D8-4EBC-B7CA-C61BFCE61E2C}"/>
                </c:ext>
              </c:extLst>
            </c:dLbl>
            <c:dLbl>
              <c:idx val="10"/>
              <c:layout>
                <c:manualLayout>
                  <c:x val="0"/>
                  <c:y val="-0.29395458748896769"/>
                </c:manualLayout>
              </c:layout>
              <c:tx>
                <c:rich>
                  <a:bodyPr/>
                  <a:lstStyle/>
                  <a:p>
                    <a:fld id="{E56D2476-5740-4F18-8E62-4DA73B8D6ADF}"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A-36D8-4EBC-B7CA-C61BFCE61E2C}"/>
                </c:ext>
              </c:extLst>
            </c:dLbl>
            <c:dLbl>
              <c:idx val="11"/>
              <c:layout>
                <c:manualLayout>
                  <c:x val="-1.0699004700939779E-16"/>
                  <c:y val="-0.35487892187710146"/>
                </c:manualLayout>
              </c:layout>
              <c:tx>
                <c:rich>
                  <a:bodyPr/>
                  <a:lstStyle/>
                  <a:p>
                    <a:fld id="{F8C56D7C-D4D9-4E75-8923-62B6E0DB4B40}" type="VALUE">
                      <a:rPr lang="en-US" sz="2400" smtClean="0"/>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36D8-4EBC-B7CA-C61BFCE61E2C}"/>
                </c:ext>
              </c:extLst>
            </c:dLbl>
            <c:dLbl>
              <c:idx val="12"/>
              <c:layout>
                <c:manualLayout>
                  <c:x val="-1.0699004700939779E-16"/>
                  <c:y val="-0.47225493975536714"/>
                </c:manualLayout>
              </c:layout>
              <c:tx>
                <c:rich>
                  <a:bodyPr/>
                  <a:lstStyle/>
                  <a:p>
                    <a:fld id="{50FA44E6-4599-44C8-B72F-D2DA0A4ACAFE}" type="VALUE">
                      <a:rPr lang="en-US" smtClean="0">
                        <a:solidFill>
                          <a:srgbClr val="004B9B"/>
                        </a:solidFill>
                      </a:rPr>
                      <a:pPr/>
                      <a:t>[VALUE]</a:t>
                    </a:fld>
                    <a:endParaRPr lang="LID4096"/>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C-36D8-4EBC-B7CA-C61BFCE61E2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4B9B"/>
                    </a:solidFill>
                    <a:latin typeface="Lato Black" panose="020F0A02020204030203" pitchFamily="34" charset="0"/>
                    <a:ea typeface="+mn-ea"/>
                    <a:cs typeface="+mn-cs"/>
                  </a:defRPr>
                </a:pPr>
                <a:endParaRPr lang="LID4096"/>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Sheet1!$B$2:$B$14</c:f>
              <c:numCache>
                <c:formatCode>_(* #,##0_);_(* \(#,##0\);_(* "-"??_);_(@_)</c:formatCode>
                <c:ptCount val="13"/>
                <c:pt idx="0">
                  <c:v>0</c:v>
                </c:pt>
                <c:pt idx="1">
                  <c:v>0</c:v>
                </c:pt>
                <c:pt idx="2">
                  <c:v>100</c:v>
                </c:pt>
                <c:pt idx="3">
                  <c:v>210</c:v>
                </c:pt>
                <c:pt idx="4">
                  <c:v>337</c:v>
                </c:pt>
                <c:pt idx="5">
                  <c:v>489</c:v>
                </c:pt>
                <c:pt idx="6">
                  <c:v>677</c:v>
                </c:pt>
                <c:pt idx="7">
                  <c:v>913</c:v>
                </c:pt>
                <c:pt idx="8">
                  <c:v>1213</c:v>
                </c:pt>
                <c:pt idx="9">
                  <c:v>1598</c:v>
                </c:pt>
                <c:pt idx="10">
                  <c:v>2094</c:v>
                </c:pt>
                <c:pt idx="11">
                  <c:v>2736</c:v>
                </c:pt>
                <c:pt idx="12">
                  <c:v>3567</c:v>
                </c:pt>
              </c:numCache>
            </c:numRef>
          </c:val>
          <c:extLst>
            <c:ext xmlns:c16="http://schemas.microsoft.com/office/drawing/2014/chart" uri="{C3380CC4-5D6E-409C-BE32-E72D297353CC}">
              <c16:uniqueId val="{0000000D-36D8-4EBC-B7CA-C61BFCE61E2C}"/>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Sheet1!$C$2:$C$14</c:f>
              <c:numCache>
                <c:formatCode>General</c:formatCode>
                <c:ptCount val="13"/>
              </c:numCache>
            </c:numRef>
          </c:val>
          <c:extLst>
            <c:ext xmlns:c16="http://schemas.microsoft.com/office/drawing/2014/chart" uri="{C3380CC4-5D6E-409C-BE32-E72D297353CC}">
              <c16:uniqueId val="{0000000E-36D8-4EBC-B7CA-C61BFCE61E2C}"/>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Sheet1!$D$2:$D$14</c:f>
              <c:numCache>
                <c:formatCode>General</c:formatCode>
                <c:ptCount val="13"/>
              </c:numCache>
            </c:numRef>
          </c:val>
          <c:extLst>
            <c:ext xmlns:c16="http://schemas.microsoft.com/office/drawing/2014/chart" uri="{C3380CC4-5D6E-409C-BE32-E72D297353CC}">
              <c16:uniqueId val="{0000000F-36D8-4EBC-B7CA-C61BFCE61E2C}"/>
            </c:ext>
          </c:extLst>
        </c:ser>
        <c:dLbls>
          <c:dLblPos val="ctr"/>
          <c:showLegendKey val="0"/>
          <c:showVal val="1"/>
          <c:showCatName val="0"/>
          <c:showSerName val="0"/>
          <c:showPercent val="0"/>
          <c:showBubbleSize val="0"/>
        </c:dLbls>
        <c:gapWidth val="79"/>
        <c:overlap val="100"/>
        <c:axId val="707203968"/>
        <c:axId val="707204624"/>
      </c:barChart>
      <c:catAx>
        <c:axId val="707203968"/>
        <c:scaling>
          <c:orientation val="minMax"/>
        </c:scaling>
        <c:delete val="0"/>
        <c:axPos val="b"/>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rgbClr val="004B9B"/>
                </a:solidFill>
                <a:latin typeface="Lato Black" panose="020F0A02020204030203" pitchFamily="34" charset="0"/>
                <a:ea typeface="+mn-ea"/>
                <a:cs typeface="+mn-cs"/>
              </a:defRPr>
            </a:pPr>
            <a:endParaRPr lang="LID4096"/>
          </a:p>
        </c:txPr>
        <c:crossAx val="707204624"/>
        <c:crosses val="autoZero"/>
        <c:auto val="1"/>
        <c:lblAlgn val="ctr"/>
        <c:lblOffset val="100"/>
        <c:noMultiLvlLbl val="0"/>
      </c:catAx>
      <c:valAx>
        <c:axId val="707204624"/>
        <c:scaling>
          <c:orientation val="minMax"/>
        </c:scaling>
        <c:delete val="1"/>
        <c:axPos val="l"/>
        <c:majorGridlines>
          <c:spPr>
            <a:ln w="9525" cap="flat" cmpd="sng" algn="ctr">
              <a:solidFill>
                <a:srgbClr val="D2D7E1"/>
              </a:solidFill>
              <a:round/>
            </a:ln>
            <a:effectLst/>
          </c:spPr>
        </c:majorGridlines>
        <c:minorGridlines>
          <c:spPr>
            <a:ln>
              <a:solidFill>
                <a:schemeClr val="tx1">
                  <a:lumMod val="5000"/>
                  <a:lumOff val="95000"/>
                </a:schemeClr>
              </a:solidFill>
            </a:ln>
            <a:effectLst/>
          </c:spPr>
        </c:minorGridlines>
        <c:numFmt formatCode="_(* #,##0_);_(* \(#,##0\);_(* &quot;-&quot;??_);_(@_)" sourceLinked="1"/>
        <c:majorTickMark val="none"/>
        <c:minorTickMark val="none"/>
        <c:tickLblPos val="nextTo"/>
        <c:crossAx val="707203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00032"/>
            </a:solidFill>
            <a:ln>
              <a:noFill/>
            </a:ln>
            <a:effectLst/>
          </c:spPr>
          <c:invertIfNegative val="0"/>
          <c:dLbls>
            <c:dLbl>
              <c:idx val="0"/>
              <c:delete val="1"/>
              <c:extLst>
                <c:ext xmlns:c15="http://schemas.microsoft.com/office/drawing/2012/chart" uri="{CE6537A1-D6FC-4f65-9D91-7224C49458BB}">
                  <c15:layout>
                    <c:manualLayout>
                      <c:w val="5.2526669606820814E-2"/>
                      <c:h val="5.0278400868181604E-2"/>
                    </c:manualLayout>
                  </c15:layout>
                </c:ext>
                <c:ext xmlns:c16="http://schemas.microsoft.com/office/drawing/2014/chart" uri="{C3380CC4-5D6E-409C-BE32-E72D297353CC}">
                  <c16:uniqueId val="{00000000-29F3-448F-8031-63797194B345}"/>
                </c:ext>
              </c:extLst>
            </c:dLbl>
            <c:dLbl>
              <c:idx val="1"/>
              <c:delete val="1"/>
              <c:extLst>
                <c:ext xmlns:c15="http://schemas.microsoft.com/office/drawing/2012/chart" uri="{CE6537A1-D6FC-4f65-9D91-7224C49458BB}"/>
                <c:ext xmlns:c16="http://schemas.microsoft.com/office/drawing/2014/chart" uri="{C3380CC4-5D6E-409C-BE32-E72D297353CC}">
                  <c16:uniqueId val="{00000001-29F3-448F-8031-63797194B345}"/>
                </c:ext>
              </c:extLst>
            </c:dLbl>
            <c:dLbl>
              <c:idx val="2"/>
              <c:layout>
                <c:manualLayout>
                  <c:x val="0"/>
                  <c:y val="-6.7997787628295073E-2"/>
                </c:manualLayout>
              </c:layout>
              <c:tx>
                <c:rich>
                  <a:bodyPr/>
                  <a:lstStyle/>
                  <a:p>
                    <a:fld id="{C2FC682A-9C8C-4F25-A17F-4F72D7B9A74B}"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9F3-448F-8031-63797194B345}"/>
                </c:ext>
              </c:extLst>
            </c:dLbl>
            <c:dLbl>
              <c:idx val="3"/>
              <c:layout>
                <c:manualLayout>
                  <c:x val="0"/>
                  <c:y val="-9.6153973594715322E-2"/>
                </c:manualLayout>
              </c:layout>
              <c:tx>
                <c:rich>
                  <a:bodyPr/>
                  <a:lstStyle/>
                  <a:p>
                    <a:fld id="{292BDA77-F1D7-4178-910A-0E9E9F10897E}"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9F3-448F-8031-63797194B345}"/>
                </c:ext>
              </c:extLst>
            </c:dLbl>
            <c:dLbl>
              <c:idx val="4"/>
              <c:layout>
                <c:manualLayout>
                  <c:x val="0"/>
                  <c:y val="-0.13484768614882267"/>
                </c:manualLayout>
              </c:layout>
              <c:tx>
                <c:rich>
                  <a:bodyPr/>
                  <a:lstStyle/>
                  <a:p>
                    <a:fld id="{84D8B001-FA32-4816-A9EE-0CEF81543047}"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9F3-448F-8031-63797194B345}"/>
                </c:ext>
              </c:extLst>
            </c:dLbl>
            <c:dLbl>
              <c:idx val="5"/>
              <c:layout>
                <c:manualLayout>
                  <c:x val="-5.3495023504698897E-17"/>
                  <c:y val="-0.15763707945382088"/>
                </c:manualLayout>
              </c:layout>
              <c:tx>
                <c:rich>
                  <a:bodyPr/>
                  <a:lstStyle/>
                  <a:p>
                    <a:fld id="{24898C51-12CA-49BC-A54B-31C8E6660D57}"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9F3-448F-8031-63797194B345}"/>
                </c:ext>
              </c:extLst>
            </c:dLbl>
            <c:dLbl>
              <c:idx val="6"/>
              <c:layout>
                <c:manualLayout>
                  <c:x val="-5.3495023504698897E-17"/>
                  <c:y val="-0.18946032730985995"/>
                </c:manualLayout>
              </c:layout>
              <c:tx>
                <c:rich>
                  <a:bodyPr/>
                  <a:lstStyle/>
                  <a:p>
                    <a:fld id="{A7381561-568A-42E5-A3B2-31F037A9454B}"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9F3-448F-8031-63797194B345}"/>
                </c:ext>
              </c:extLst>
            </c:dLbl>
            <c:dLbl>
              <c:idx val="7"/>
              <c:layout>
                <c:manualLayout>
                  <c:x val="0"/>
                  <c:y val="-0.21687045225822874"/>
                </c:manualLayout>
              </c:layout>
              <c:tx>
                <c:rich>
                  <a:bodyPr/>
                  <a:lstStyle/>
                  <a:p>
                    <a:fld id="{2B1FE4D0-7155-4504-BA62-85A7BBE8404B}"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9F3-448F-8031-63797194B345}"/>
                </c:ext>
              </c:extLst>
            </c:dLbl>
            <c:dLbl>
              <c:idx val="8"/>
              <c:layout>
                <c:manualLayout>
                  <c:x val="0"/>
                  <c:y val="-0.21687045225822874"/>
                </c:manualLayout>
              </c:layout>
              <c:tx>
                <c:rich>
                  <a:bodyPr/>
                  <a:lstStyle/>
                  <a:p>
                    <a:fld id="{455F8EB7-D984-4E4D-B772-CFF6AC63591B}"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9F3-448F-8031-63797194B345}"/>
                </c:ext>
              </c:extLst>
            </c:dLbl>
            <c:dLbl>
              <c:idx val="9"/>
              <c:layout>
                <c:manualLayout>
                  <c:x val="0"/>
                  <c:y val="-0.25321315504896402"/>
                </c:manualLayout>
              </c:layout>
              <c:tx>
                <c:rich>
                  <a:bodyPr/>
                  <a:lstStyle/>
                  <a:p>
                    <a:fld id="{5167A842-2C8F-45BA-8E93-97C37A32D23E}"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9F3-448F-8031-63797194B345}"/>
                </c:ext>
              </c:extLst>
            </c:dLbl>
            <c:dLbl>
              <c:idx val="10"/>
              <c:layout>
                <c:manualLayout>
                  <c:x val="0"/>
                  <c:y val="-0.29395458748896769"/>
                </c:manualLayout>
              </c:layout>
              <c:tx>
                <c:rich>
                  <a:bodyPr/>
                  <a:lstStyle/>
                  <a:p>
                    <a:fld id="{E56D2476-5740-4F18-8E62-4DA73B8D6ADF}"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9F3-448F-8031-63797194B345}"/>
                </c:ext>
              </c:extLst>
            </c:dLbl>
            <c:dLbl>
              <c:idx val="11"/>
              <c:layout>
                <c:manualLayout>
                  <c:x val="-1.0699004700939779E-16"/>
                  <c:y val="-0.35487892187710146"/>
                </c:manualLayout>
              </c:layout>
              <c:tx>
                <c:rich>
                  <a:bodyPr/>
                  <a:lstStyle/>
                  <a:p>
                    <a:fld id="{F8C56D7C-D4D9-4E75-8923-62B6E0DB4B40}" type="VALUE">
                      <a:rPr lang="en-US" sz="2400" smtClean="0"/>
                      <a:pPr/>
                      <a:t>[VALUE]</a:t>
                    </a:fld>
                    <a:r>
                      <a:rPr lang="en-US" sz="2400" dirty="0"/>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9F3-448F-8031-63797194B345}"/>
                </c:ext>
              </c:extLst>
            </c:dLbl>
            <c:dLbl>
              <c:idx val="12"/>
              <c:layout>
                <c:manualLayout>
                  <c:x val="-1.0699004700939779E-16"/>
                  <c:y val="-0.46873902574576481"/>
                </c:manualLayout>
              </c:layout>
              <c:tx>
                <c:rich>
                  <a:bodyPr/>
                  <a:lstStyle/>
                  <a:p>
                    <a:fld id="{50FA44E6-4599-44C8-B72F-D2DA0A4ACAFE}" type="VALUE">
                      <a:rPr lang="en-US" smtClean="0">
                        <a:solidFill>
                          <a:srgbClr val="FF0000"/>
                        </a:solidFill>
                      </a:rPr>
                      <a:pPr/>
                      <a:t>[VALUE]</a:t>
                    </a:fld>
                    <a:r>
                      <a:rPr lang="en-US" dirty="0">
                        <a:solidFill>
                          <a:srgbClr val="FF0000"/>
                        </a:solidFill>
                      </a:rPr>
                      <a:t>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29F3-448F-8031-63797194B34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0000"/>
                    </a:solidFill>
                    <a:latin typeface="Arial" panose="020B0604020202020204" pitchFamily="34" charset="0"/>
                    <a:ea typeface="+mn-ea"/>
                    <a:cs typeface="Arial" panose="020B0604020202020204" pitchFamily="34" charset="0"/>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Sheet1!$B$2:$B$14</c:f>
              <c:numCache>
                <c:formatCode>[$$-409]#,##0_ ;\-[$$-409]#,##0\ </c:formatCode>
                <c:ptCount val="13"/>
                <c:pt idx="0">
                  <c:v>0</c:v>
                </c:pt>
                <c:pt idx="1">
                  <c:v>0</c:v>
                </c:pt>
                <c:pt idx="2">
                  <c:v>1</c:v>
                </c:pt>
                <c:pt idx="3">
                  <c:v>2</c:v>
                </c:pt>
                <c:pt idx="4">
                  <c:v>3</c:v>
                </c:pt>
                <c:pt idx="5">
                  <c:v>5</c:v>
                </c:pt>
                <c:pt idx="6">
                  <c:v>7</c:v>
                </c:pt>
                <c:pt idx="7">
                  <c:v>9</c:v>
                </c:pt>
                <c:pt idx="8">
                  <c:v>12</c:v>
                </c:pt>
                <c:pt idx="9">
                  <c:v>16</c:v>
                </c:pt>
                <c:pt idx="10">
                  <c:v>21</c:v>
                </c:pt>
                <c:pt idx="11">
                  <c:v>27</c:v>
                </c:pt>
                <c:pt idx="12">
                  <c:v>36</c:v>
                </c:pt>
              </c:numCache>
            </c:numRef>
          </c:val>
          <c:extLst>
            <c:ext xmlns:c16="http://schemas.microsoft.com/office/drawing/2014/chart" uri="{C3380CC4-5D6E-409C-BE32-E72D297353CC}">
              <c16:uniqueId val="{0000000D-29F3-448F-8031-63797194B345}"/>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Sheet1!$C$2:$C$14</c:f>
              <c:numCache>
                <c:formatCode>General</c:formatCode>
                <c:ptCount val="13"/>
              </c:numCache>
            </c:numRef>
          </c:val>
          <c:extLst>
            <c:ext xmlns:c16="http://schemas.microsoft.com/office/drawing/2014/chart" uri="{C3380CC4-5D6E-409C-BE32-E72D297353CC}">
              <c16:uniqueId val="{0000000E-29F3-448F-8031-63797194B345}"/>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strCache>
            </c:strRef>
          </c:cat>
          <c:val>
            <c:numRef>
              <c:f>Sheet1!$D$2:$D$14</c:f>
              <c:numCache>
                <c:formatCode>General</c:formatCode>
                <c:ptCount val="13"/>
              </c:numCache>
            </c:numRef>
          </c:val>
          <c:extLst>
            <c:ext xmlns:c16="http://schemas.microsoft.com/office/drawing/2014/chart" uri="{C3380CC4-5D6E-409C-BE32-E72D297353CC}">
              <c16:uniqueId val="{0000000F-29F3-448F-8031-63797194B345}"/>
            </c:ext>
          </c:extLst>
        </c:ser>
        <c:dLbls>
          <c:dLblPos val="ctr"/>
          <c:showLegendKey val="0"/>
          <c:showVal val="1"/>
          <c:showCatName val="0"/>
          <c:showSerName val="0"/>
          <c:showPercent val="0"/>
          <c:showBubbleSize val="0"/>
        </c:dLbls>
        <c:gapWidth val="79"/>
        <c:overlap val="100"/>
        <c:axId val="707203968"/>
        <c:axId val="707204624"/>
      </c:barChart>
      <c:catAx>
        <c:axId val="707203968"/>
        <c:scaling>
          <c:orientation val="minMax"/>
        </c:scaling>
        <c:delete val="0"/>
        <c:axPos val="b"/>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rgbClr val="004B9B"/>
                </a:solidFill>
                <a:latin typeface="Lato Black" panose="020F0A02020204030203" pitchFamily="34" charset="0"/>
                <a:ea typeface="+mn-ea"/>
                <a:cs typeface="+mn-cs"/>
              </a:defRPr>
            </a:pPr>
            <a:endParaRPr lang="LID4096"/>
          </a:p>
        </c:txPr>
        <c:crossAx val="707204624"/>
        <c:crosses val="autoZero"/>
        <c:auto val="1"/>
        <c:lblAlgn val="ctr"/>
        <c:lblOffset val="100"/>
        <c:noMultiLvlLbl val="0"/>
      </c:catAx>
      <c:valAx>
        <c:axId val="707204624"/>
        <c:scaling>
          <c:orientation val="minMax"/>
        </c:scaling>
        <c:delete val="1"/>
        <c:axPos val="l"/>
        <c:majorGridlines>
          <c:spPr>
            <a:ln w="9525" cap="flat" cmpd="sng" algn="ctr">
              <a:solidFill>
                <a:srgbClr val="D2D7E1"/>
              </a:solidFill>
              <a:round/>
            </a:ln>
            <a:effectLst/>
          </c:spPr>
        </c:majorGridlines>
        <c:minorGridlines>
          <c:spPr>
            <a:ln>
              <a:solidFill>
                <a:schemeClr val="tx1">
                  <a:lumMod val="5000"/>
                  <a:lumOff val="95000"/>
                </a:schemeClr>
              </a:solidFill>
            </a:ln>
            <a:effectLst/>
          </c:spPr>
        </c:minorGridlines>
        <c:numFmt formatCode="[$$-409]#,##0_ ;\-[$$-409]#,##0\ " sourceLinked="1"/>
        <c:majorTickMark val="none"/>
        <c:minorTickMark val="none"/>
        <c:tickLblPos val="nextTo"/>
        <c:crossAx val="707203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 Number of New Registered Users </c:v>
                </c:pt>
              </c:strCache>
            </c:strRef>
          </c:tx>
          <c:spPr>
            <a:solidFill>
              <a:srgbClr val="FF6900"/>
            </a:solidFill>
            <a:ln>
              <a:noFill/>
            </a:ln>
            <a:effectLst/>
            <a:sp3d/>
          </c:spPr>
          <c:invertIfNegative val="0"/>
          <c:dLbls>
            <c:spPr>
              <a:noFill/>
              <a:ln>
                <a:noFill/>
              </a:ln>
              <a:effectLst>
                <a:glow>
                  <a:schemeClr val="bg1"/>
                </a:glow>
              </a:effectLst>
            </c:spPr>
            <c:txPr>
              <a:bodyPr rot="0" spcFirstLastPara="1" vertOverflow="ellipsis" vert="horz" wrap="square" lIns="38100" tIns="19050" rIns="38100" bIns="19050" anchor="ctr" anchorCtr="1">
                <a:spAutoFit/>
              </a:bodyPr>
              <a:lstStyle/>
              <a:p>
                <a:pPr>
                  <a:defRPr sz="2400" b="1" i="0" u="none" strike="noStrike" kern="1200" baseline="0">
                    <a:ln w="3175">
                      <a:noFill/>
                    </a:ln>
                    <a:solidFill>
                      <a:srgbClr val="000032"/>
                    </a:solidFill>
                    <a:effectLst>
                      <a:glow rad="177800">
                        <a:schemeClr val="bg1">
                          <a:alpha val="68000"/>
                        </a:schemeClr>
                      </a:glow>
                    </a:effectLst>
                    <a:latin typeface="Lato" panose="020F0502020204030203" pitchFamily="34" charset="0"/>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Q3-2020</c:v>
                </c:pt>
                <c:pt idx="1">
                  <c:v>Q4-2020</c:v>
                </c:pt>
                <c:pt idx="2">
                  <c:v>Q1-2021</c:v>
                </c:pt>
                <c:pt idx="3">
                  <c:v>Q2-2021</c:v>
                </c:pt>
                <c:pt idx="4">
                  <c:v>Q3-2021</c:v>
                </c:pt>
                <c:pt idx="5">
                  <c:v>Q4-2021</c:v>
                </c:pt>
                <c:pt idx="6">
                  <c:v>Q1-2022</c:v>
                </c:pt>
                <c:pt idx="7">
                  <c:v>Q2-2022</c:v>
                </c:pt>
                <c:pt idx="8">
                  <c:v>Q3-2022</c:v>
                </c:pt>
                <c:pt idx="9">
                  <c:v>Q4-2022</c:v>
                </c:pt>
              </c:strCache>
            </c:strRef>
          </c:cat>
          <c:val>
            <c:numRef>
              <c:f>Sheet1!$B$2:$B$11</c:f>
              <c:numCache>
                <c:formatCode>_(* #,##0_);_(* \(#,##0\);_(* "-"_);_(@_)</c:formatCode>
                <c:ptCount val="10"/>
                <c:pt idx="0">
                  <c:v>88</c:v>
                </c:pt>
                <c:pt idx="1">
                  <c:v>622</c:v>
                </c:pt>
                <c:pt idx="2">
                  <c:v>800</c:v>
                </c:pt>
                <c:pt idx="3">
                  <c:v>912</c:v>
                </c:pt>
                <c:pt idx="4">
                  <c:v>1447</c:v>
                </c:pt>
                <c:pt idx="5">
                  <c:v>1554</c:v>
                </c:pt>
                <c:pt idx="6">
                  <c:v>1822</c:v>
                </c:pt>
                <c:pt idx="7">
                  <c:v>1840</c:v>
                </c:pt>
                <c:pt idx="8">
                  <c:v>1788</c:v>
                </c:pt>
                <c:pt idx="9">
                  <c:v>2239</c:v>
                </c:pt>
              </c:numCache>
            </c:numRef>
          </c:val>
          <c:extLst>
            <c:ext xmlns:c16="http://schemas.microsoft.com/office/drawing/2014/chart" uri="{C3380CC4-5D6E-409C-BE32-E72D297353CC}">
              <c16:uniqueId val="{00000000-92FF-48C3-A237-1C7E2020681A}"/>
            </c:ext>
          </c:extLst>
        </c:ser>
        <c:ser>
          <c:idx val="1"/>
          <c:order val="1"/>
          <c:tx>
            <c:strRef>
              <c:f>Sheet1!$C$1</c:f>
              <c:strCache>
                <c:ptCount val="1"/>
                <c:pt idx="0">
                  <c:v>Total Number of Registered Users</c:v>
                </c:pt>
              </c:strCache>
            </c:strRef>
          </c:tx>
          <c:spPr>
            <a:solidFill>
              <a:srgbClr val="004B9B"/>
            </a:solidFill>
            <a:ln>
              <a:noFill/>
            </a:ln>
            <a:effectLst/>
            <a:sp3d/>
          </c:spPr>
          <c:invertIfNegative val="0"/>
          <c:dLbls>
            <c:spPr>
              <a:noFill/>
              <a:ln>
                <a:noFill/>
              </a:ln>
              <a:effectLst/>
            </c:spPr>
            <c:txPr>
              <a:bodyPr rot="0" spcFirstLastPara="1" vertOverflow="ellipsis" vert="horz" wrap="square" lIns="38100" tIns="252000" rIns="38100" bIns="19050" anchor="ctr" anchorCtr="1">
                <a:spAutoFit/>
              </a:bodyPr>
              <a:lstStyle/>
              <a:p>
                <a:pPr>
                  <a:defRPr sz="2400" b="1" i="0" u="none" strike="noStrike" kern="1200" baseline="0">
                    <a:solidFill>
                      <a:srgbClr val="000032"/>
                    </a:solidFill>
                    <a:latin typeface="Lato" panose="020F0502020204030203" pitchFamily="34" charset="0"/>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Q3-2020</c:v>
                </c:pt>
                <c:pt idx="1">
                  <c:v>Q4-2020</c:v>
                </c:pt>
                <c:pt idx="2">
                  <c:v>Q1-2021</c:v>
                </c:pt>
                <c:pt idx="3">
                  <c:v>Q2-2021</c:v>
                </c:pt>
                <c:pt idx="4">
                  <c:v>Q3-2021</c:v>
                </c:pt>
                <c:pt idx="5">
                  <c:v>Q4-2021</c:v>
                </c:pt>
                <c:pt idx="6">
                  <c:v>Q1-2022</c:v>
                </c:pt>
                <c:pt idx="7">
                  <c:v>Q2-2022</c:v>
                </c:pt>
                <c:pt idx="8">
                  <c:v>Q3-2022</c:v>
                </c:pt>
                <c:pt idx="9">
                  <c:v>Q4-2022</c:v>
                </c:pt>
              </c:strCache>
            </c:strRef>
          </c:cat>
          <c:val>
            <c:numRef>
              <c:f>Sheet1!$C$2:$C$11</c:f>
              <c:numCache>
                <c:formatCode>General</c:formatCode>
                <c:ptCount val="10"/>
                <c:pt idx="0">
                  <c:v>88</c:v>
                </c:pt>
                <c:pt idx="1">
                  <c:v>710</c:v>
                </c:pt>
                <c:pt idx="2">
                  <c:v>1510</c:v>
                </c:pt>
                <c:pt idx="3">
                  <c:v>2422</c:v>
                </c:pt>
                <c:pt idx="4">
                  <c:v>3869</c:v>
                </c:pt>
                <c:pt idx="5">
                  <c:v>5423</c:v>
                </c:pt>
                <c:pt idx="6">
                  <c:v>7245</c:v>
                </c:pt>
                <c:pt idx="7">
                  <c:v>9085</c:v>
                </c:pt>
                <c:pt idx="8">
                  <c:v>10873</c:v>
                </c:pt>
                <c:pt idx="9">
                  <c:v>13112</c:v>
                </c:pt>
              </c:numCache>
            </c:numRef>
          </c:val>
          <c:extLst>
            <c:ext xmlns:c16="http://schemas.microsoft.com/office/drawing/2014/chart" uri="{C3380CC4-5D6E-409C-BE32-E72D297353CC}">
              <c16:uniqueId val="{00000002-92FF-48C3-A237-1C7E2020681A}"/>
            </c:ext>
          </c:extLst>
        </c:ser>
        <c:dLbls>
          <c:showLegendKey val="0"/>
          <c:showVal val="0"/>
          <c:showCatName val="0"/>
          <c:showSerName val="0"/>
          <c:showPercent val="0"/>
          <c:showBubbleSize val="0"/>
        </c:dLbls>
        <c:gapWidth val="94"/>
        <c:gapDepth val="490"/>
        <c:shape val="box"/>
        <c:axId val="365208888"/>
        <c:axId val="365210528"/>
        <c:axId val="600315352"/>
      </c:bar3DChart>
      <c:catAx>
        <c:axId val="365208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0032"/>
                </a:solidFill>
                <a:latin typeface="Lato" panose="020F0502020204030203" pitchFamily="34" charset="0"/>
                <a:ea typeface="+mn-ea"/>
                <a:cs typeface="+mn-cs"/>
              </a:defRPr>
            </a:pPr>
            <a:endParaRPr lang="LID4096"/>
          </a:p>
        </c:txPr>
        <c:crossAx val="365210528"/>
        <c:crosses val="autoZero"/>
        <c:auto val="1"/>
        <c:lblAlgn val="ctr"/>
        <c:lblOffset val="100"/>
        <c:noMultiLvlLbl val="0"/>
      </c:catAx>
      <c:valAx>
        <c:axId val="365210528"/>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365208888"/>
        <c:crosses val="autoZero"/>
        <c:crossBetween val="between"/>
      </c:valAx>
      <c:serAx>
        <c:axId val="600315352"/>
        <c:scaling>
          <c:orientation val="minMax"/>
        </c:scaling>
        <c:delete val="1"/>
        <c:axPos val="b"/>
        <c:majorTickMark val="out"/>
        <c:minorTickMark val="none"/>
        <c:tickLblPos val="nextTo"/>
        <c:crossAx val="365210528"/>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Sheet1!$A$2:$A$10</cx:f>
        <cx:lvl ptCount="9">
          <cx:pt idx="0">Q4-2020</cx:pt>
          <cx:pt idx="1">Q1-2021</cx:pt>
          <cx:pt idx="2">Q2-2021</cx:pt>
          <cx:pt idx="3">Q3-2021</cx:pt>
          <cx:pt idx="4">Q4-2021</cx:pt>
          <cx:pt idx="5">Q1-2022</cx:pt>
          <cx:pt idx="6">Q2-2022</cx:pt>
          <cx:pt idx="7">Q3-2022</cx:pt>
          <cx:pt idx="8">Q4-2022</cx:pt>
        </cx:lvl>
      </cx:strDim>
      <cx:numDim type="val">
        <cx:f>Sheet1!$B$2:$B$10</cx:f>
        <cx:lvl ptCount="9" formatCode="_-* #,##0_-;\-* #,##0_-;_-* &quot;-&quot;_-;_-@_-">
          <cx:pt idx="0">39190</cx:pt>
          <cx:pt idx="1">53804</cx:pt>
          <cx:pt idx="2">75148</cx:pt>
          <cx:pt idx="3">155031</cx:pt>
          <cx:pt idx="4">198196</cx:pt>
          <cx:pt idx="5">243099</cx:pt>
          <cx:pt idx="6">265423</cx:pt>
          <cx:pt idx="7">277599</cx:pt>
          <cx:pt idx="8">307000</cx:pt>
        </cx:lvl>
      </cx:numDim>
    </cx:data>
  </cx:chartData>
  <cx:chart>
    <cx:plotArea>
      <cx:plotAreaRegion>
        <cx:series layoutId="clusteredColumn" uniqueId="{E0726349-F0E5-469A-A313-6FFCD94DF1B4}">
          <cx:tx>
            <cx:txData>
              <cx:f>Sheet1!$B$1</cx:f>
              <cx:v> Number of visitors </cx:v>
            </cx:txData>
          </cx:tx>
          <cx:dataPt idx="0">
            <cx:spPr>
              <a:solidFill>
                <a:srgbClr val="000032"/>
              </a:solidFill>
            </cx:spPr>
          </cx:dataPt>
          <cx:dataPt idx="1">
            <cx:spPr>
              <a:solidFill>
                <a:srgbClr val="000032"/>
              </a:solidFill>
            </cx:spPr>
          </cx:dataPt>
          <cx:dataPt idx="2">
            <cx:spPr>
              <a:solidFill>
                <a:srgbClr val="000032"/>
              </a:solidFill>
            </cx:spPr>
          </cx:dataPt>
          <cx:dataPt idx="3">
            <cx:spPr>
              <a:solidFill>
                <a:srgbClr val="000032"/>
              </a:solidFill>
            </cx:spPr>
          </cx:dataPt>
          <cx:dataPt idx="4">
            <cx:spPr>
              <a:solidFill>
                <a:srgbClr val="000032"/>
              </a:solidFill>
            </cx:spPr>
          </cx:dataPt>
          <cx:dataPt idx="5">
            <cx:spPr>
              <a:solidFill>
                <a:srgbClr val="000032"/>
              </a:solidFill>
            </cx:spPr>
          </cx:dataPt>
          <cx:dataPt idx="6">
            <cx:spPr>
              <a:solidFill>
                <a:srgbClr val="000032"/>
              </a:solidFill>
            </cx:spPr>
          </cx:dataPt>
          <cx:dataPt idx="7">
            <cx:spPr>
              <a:solidFill>
                <a:srgbClr val="000032"/>
              </a:solidFill>
            </cx:spPr>
          </cx:dataPt>
          <cx:dataPt idx="8">
            <cx:spPr>
              <a:solidFill>
                <a:srgbClr val="000032"/>
              </a:solidFill>
            </cx:spPr>
          </cx:dataPt>
          <cx:dataLabels pos="outEnd">
            <cx:txPr>
              <a:bodyPr spcFirstLastPara="1" vertOverflow="ellipsis" horzOverflow="overflow" wrap="square" lIns="0" tIns="0" rIns="0" bIns="0" anchor="ctr" anchorCtr="1"/>
              <a:lstStyle/>
              <a:p>
                <a:pPr algn="ctr" rtl="0">
                  <a:defRPr sz="2400" b="1">
                    <a:ln>
                      <a:noFill/>
                    </a:ln>
                    <a:solidFill>
                      <a:srgbClr val="004B9B"/>
                    </a:solidFill>
                    <a:latin typeface="Lato" panose="020F0502020204030203" pitchFamily="34" charset="0"/>
                    <a:ea typeface="Lato" panose="020F0502020204030203" pitchFamily="34" charset="0"/>
                    <a:cs typeface="Lato" panose="020F0502020204030203" pitchFamily="34" charset="0"/>
                  </a:defRPr>
                </a:pPr>
                <a:endParaRPr lang="en-US" sz="2400" b="1" i="0" u="none" strike="noStrike" kern="1200" baseline="0">
                  <a:ln>
                    <a:noFill/>
                  </a:ln>
                  <a:solidFill>
                    <a:srgbClr val="004B9B"/>
                  </a:solidFill>
                  <a:latin typeface="Lato" panose="020F0502020204030203" pitchFamily="34" charset="0"/>
                </a:endParaRPr>
              </a:p>
            </cx:txPr>
            <cx:visibility seriesName="0" categoryName="0" value="1"/>
            <cx:separator>, </cx:separator>
          </cx:dataLabels>
          <cx:dataId val="0"/>
          <cx:layoutPr>
            <cx:aggregation/>
          </cx:layoutPr>
        </cx:series>
      </cx:plotAreaRegion>
      <cx:axis id="0">
        <cx:catScaling gapWidth="0.930000007"/>
        <cx:tickLabels/>
        <cx:txPr>
          <a:bodyPr spcFirstLastPara="1" vertOverflow="ellipsis" horzOverflow="overflow" wrap="square" lIns="0" tIns="0" rIns="0" bIns="0" anchor="ctr" anchorCtr="1"/>
          <a:lstStyle/>
          <a:p>
            <a:pPr algn="ctr" rtl="0">
              <a:defRPr sz="2400">
                <a:solidFill>
                  <a:srgbClr val="000032"/>
                </a:solidFill>
                <a:latin typeface="Lato" panose="020F0502020204030203" pitchFamily="34" charset="0"/>
                <a:ea typeface="Lato" panose="020F0502020204030203" pitchFamily="34" charset="0"/>
                <a:cs typeface="Lato" panose="020F0502020204030203" pitchFamily="34" charset="0"/>
              </a:defRPr>
            </a:pPr>
            <a:endParaRPr lang="en-US" sz="2400" b="0" i="0" u="none" strike="noStrike" kern="1200" baseline="0">
              <a:solidFill>
                <a:srgbClr val="000032"/>
              </a:solidFill>
              <a:latin typeface="Lato" panose="020F0502020204030203" pitchFamily="34" charset="0"/>
            </a:endParaRPr>
          </a:p>
        </cx:txPr>
      </cx:axis>
      <cx:axis id="1" hidden="1">
        <cx:valScaling/>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D6344-F50D-4CBB-A120-C7B799D04AE2}"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E34AB-63F3-4B7B-A690-21BB55C504B0}" type="slidenum">
              <a:rPr lang="en-US" smtClean="0"/>
              <a:t>‹#›</a:t>
            </a:fld>
            <a:endParaRPr lang="en-US"/>
          </a:p>
        </p:txBody>
      </p:sp>
    </p:spTree>
    <p:extLst>
      <p:ext uri="{BB962C8B-B14F-4D97-AF65-F5344CB8AC3E}">
        <p14:creationId xmlns:p14="http://schemas.microsoft.com/office/powerpoint/2010/main" val="1063328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7C420-0933-4FF8-972B-334922133F57}"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6421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IL" dirty="0"/>
          </a:p>
        </p:txBody>
      </p:sp>
      <p:sp>
        <p:nvSpPr>
          <p:cNvPr id="4" name="Slide Number Placeholder 3"/>
          <p:cNvSpPr>
            <a:spLocks noGrp="1"/>
          </p:cNvSpPr>
          <p:nvPr>
            <p:ph type="sldNum" sz="quarter" idx="5"/>
          </p:nvPr>
        </p:nvSpPr>
        <p:spPr/>
        <p:txBody>
          <a:bodyPr/>
          <a:lstStyle/>
          <a:p>
            <a:fld id="{7C27C420-0933-4FF8-972B-334922133F57}" type="slidenum">
              <a:rPr lang="en-US" smtClean="0"/>
              <a:t>27</a:t>
            </a:fld>
            <a:endParaRPr lang="en-US"/>
          </a:p>
        </p:txBody>
      </p:sp>
    </p:spTree>
    <p:extLst>
      <p:ext uri="{BB962C8B-B14F-4D97-AF65-F5344CB8AC3E}">
        <p14:creationId xmlns:p14="http://schemas.microsoft.com/office/powerpoint/2010/main" val="3337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28</a:t>
            </a:fld>
            <a:endParaRPr lang="en-US"/>
          </a:p>
        </p:txBody>
      </p:sp>
    </p:spTree>
    <p:extLst>
      <p:ext uri="{BB962C8B-B14F-4D97-AF65-F5344CB8AC3E}">
        <p14:creationId xmlns:p14="http://schemas.microsoft.com/office/powerpoint/2010/main" val="230740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32</a:t>
            </a:fld>
            <a:endParaRPr lang="en-US"/>
          </a:p>
        </p:txBody>
      </p:sp>
    </p:spTree>
    <p:extLst>
      <p:ext uri="{BB962C8B-B14F-4D97-AF65-F5344CB8AC3E}">
        <p14:creationId xmlns:p14="http://schemas.microsoft.com/office/powerpoint/2010/main" val="179812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36</a:t>
            </a:fld>
            <a:endParaRPr lang="en-US"/>
          </a:p>
        </p:txBody>
      </p:sp>
    </p:spTree>
    <p:extLst>
      <p:ext uri="{BB962C8B-B14F-4D97-AF65-F5344CB8AC3E}">
        <p14:creationId xmlns:p14="http://schemas.microsoft.com/office/powerpoint/2010/main" val="144146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37</a:t>
            </a:fld>
            <a:endParaRPr lang="en-US"/>
          </a:p>
        </p:txBody>
      </p:sp>
    </p:spTree>
    <p:extLst>
      <p:ext uri="{BB962C8B-B14F-4D97-AF65-F5344CB8AC3E}">
        <p14:creationId xmlns:p14="http://schemas.microsoft.com/office/powerpoint/2010/main" val="175072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38</a:t>
            </a:fld>
            <a:endParaRPr lang="en-US"/>
          </a:p>
        </p:txBody>
      </p:sp>
    </p:spTree>
    <p:extLst>
      <p:ext uri="{BB962C8B-B14F-4D97-AF65-F5344CB8AC3E}">
        <p14:creationId xmlns:p14="http://schemas.microsoft.com/office/powerpoint/2010/main" val="3972869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39</a:t>
            </a:fld>
            <a:endParaRPr lang="en-US"/>
          </a:p>
        </p:txBody>
      </p:sp>
    </p:spTree>
    <p:extLst>
      <p:ext uri="{BB962C8B-B14F-4D97-AF65-F5344CB8AC3E}">
        <p14:creationId xmlns:p14="http://schemas.microsoft.com/office/powerpoint/2010/main" val="742880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40</a:t>
            </a:fld>
            <a:endParaRPr lang="en-US"/>
          </a:p>
        </p:txBody>
      </p:sp>
    </p:spTree>
    <p:extLst>
      <p:ext uri="{BB962C8B-B14F-4D97-AF65-F5344CB8AC3E}">
        <p14:creationId xmlns:p14="http://schemas.microsoft.com/office/powerpoint/2010/main" val="216839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41</a:t>
            </a:fld>
            <a:endParaRPr lang="en-US"/>
          </a:p>
        </p:txBody>
      </p:sp>
    </p:spTree>
    <p:extLst>
      <p:ext uri="{BB962C8B-B14F-4D97-AF65-F5344CB8AC3E}">
        <p14:creationId xmlns:p14="http://schemas.microsoft.com/office/powerpoint/2010/main" val="4073518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42</a:t>
            </a:fld>
            <a:endParaRPr lang="en-US"/>
          </a:p>
        </p:txBody>
      </p:sp>
    </p:spTree>
    <p:extLst>
      <p:ext uri="{BB962C8B-B14F-4D97-AF65-F5344CB8AC3E}">
        <p14:creationId xmlns:p14="http://schemas.microsoft.com/office/powerpoint/2010/main" val="15620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C27C420-0933-4FF8-972B-334922133F5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7299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43</a:t>
            </a:fld>
            <a:endParaRPr lang="en-US"/>
          </a:p>
        </p:txBody>
      </p:sp>
    </p:spTree>
    <p:extLst>
      <p:ext uri="{BB962C8B-B14F-4D97-AF65-F5344CB8AC3E}">
        <p14:creationId xmlns:p14="http://schemas.microsoft.com/office/powerpoint/2010/main" val="784472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44</a:t>
            </a:fld>
            <a:endParaRPr lang="en-US"/>
          </a:p>
        </p:txBody>
      </p:sp>
    </p:spTree>
    <p:extLst>
      <p:ext uri="{BB962C8B-B14F-4D97-AF65-F5344CB8AC3E}">
        <p14:creationId xmlns:p14="http://schemas.microsoft.com/office/powerpoint/2010/main" val="1928523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45</a:t>
            </a:fld>
            <a:endParaRPr lang="en-US"/>
          </a:p>
        </p:txBody>
      </p:sp>
    </p:spTree>
    <p:extLst>
      <p:ext uri="{BB962C8B-B14F-4D97-AF65-F5344CB8AC3E}">
        <p14:creationId xmlns:p14="http://schemas.microsoft.com/office/powerpoint/2010/main" val="3202154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46</a:t>
            </a:fld>
            <a:endParaRPr lang="en-US"/>
          </a:p>
        </p:txBody>
      </p:sp>
    </p:spTree>
    <p:extLst>
      <p:ext uri="{BB962C8B-B14F-4D97-AF65-F5344CB8AC3E}">
        <p14:creationId xmlns:p14="http://schemas.microsoft.com/office/powerpoint/2010/main" val="4251475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47</a:t>
            </a:fld>
            <a:endParaRPr lang="en-US"/>
          </a:p>
        </p:txBody>
      </p:sp>
    </p:spTree>
    <p:extLst>
      <p:ext uri="{BB962C8B-B14F-4D97-AF65-F5344CB8AC3E}">
        <p14:creationId xmlns:p14="http://schemas.microsoft.com/office/powerpoint/2010/main" val="4273545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48</a:t>
            </a:fld>
            <a:endParaRPr lang="en-US"/>
          </a:p>
        </p:txBody>
      </p:sp>
    </p:spTree>
    <p:extLst>
      <p:ext uri="{BB962C8B-B14F-4D97-AF65-F5344CB8AC3E}">
        <p14:creationId xmlns:p14="http://schemas.microsoft.com/office/powerpoint/2010/main" val="1658462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50</a:t>
            </a:fld>
            <a:endParaRPr lang="en-US"/>
          </a:p>
        </p:txBody>
      </p:sp>
    </p:spTree>
    <p:extLst>
      <p:ext uri="{BB962C8B-B14F-4D97-AF65-F5344CB8AC3E}">
        <p14:creationId xmlns:p14="http://schemas.microsoft.com/office/powerpoint/2010/main" val="1024431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51</a:t>
            </a:fld>
            <a:endParaRPr lang="en-US"/>
          </a:p>
        </p:txBody>
      </p:sp>
    </p:spTree>
    <p:extLst>
      <p:ext uri="{BB962C8B-B14F-4D97-AF65-F5344CB8AC3E}">
        <p14:creationId xmlns:p14="http://schemas.microsoft.com/office/powerpoint/2010/main" val="72200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C27C420-0933-4FF8-972B-334922133F5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8598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15</a:t>
            </a:fld>
            <a:endParaRPr lang="en-US"/>
          </a:p>
        </p:txBody>
      </p:sp>
    </p:spTree>
    <p:extLst>
      <p:ext uri="{BB962C8B-B14F-4D97-AF65-F5344CB8AC3E}">
        <p14:creationId xmlns:p14="http://schemas.microsoft.com/office/powerpoint/2010/main" val="125569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16</a:t>
            </a:fld>
            <a:endParaRPr lang="en-US"/>
          </a:p>
        </p:txBody>
      </p:sp>
    </p:spTree>
    <p:extLst>
      <p:ext uri="{BB962C8B-B14F-4D97-AF65-F5344CB8AC3E}">
        <p14:creationId xmlns:p14="http://schemas.microsoft.com/office/powerpoint/2010/main" val="2895678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18</a:t>
            </a:fld>
            <a:endParaRPr lang="en-US"/>
          </a:p>
        </p:txBody>
      </p:sp>
    </p:spTree>
    <p:extLst>
      <p:ext uri="{BB962C8B-B14F-4D97-AF65-F5344CB8AC3E}">
        <p14:creationId xmlns:p14="http://schemas.microsoft.com/office/powerpoint/2010/main" val="16899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19</a:t>
            </a:fld>
            <a:endParaRPr lang="en-US"/>
          </a:p>
        </p:txBody>
      </p:sp>
    </p:spTree>
    <p:extLst>
      <p:ext uri="{BB962C8B-B14F-4D97-AF65-F5344CB8AC3E}">
        <p14:creationId xmlns:p14="http://schemas.microsoft.com/office/powerpoint/2010/main" val="117833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20</a:t>
            </a:fld>
            <a:endParaRPr lang="en-US"/>
          </a:p>
        </p:txBody>
      </p:sp>
    </p:spTree>
    <p:extLst>
      <p:ext uri="{BB962C8B-B14F-4D97-AF65-F5344CB8AC3E}">
        <p14:creationId xmlns:p14="http://schemas.microsoft.com/office/powerpoint/2010/main" val="263590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25</a:t>
            </a:fld>
            <a:endParaRPr lang="en-US"/>
          </a:p>
        </p:txBody>
      </p:sp>
    </p:spTree>
    <p:extLst>
      <p:ext uri="{BB962C8B-B14F-4D97-AF65-F5344CB8AC3E}">
        <p14:creationId xmlns:p14="http://schemas.microsoft.com/office/powerpoint/2010/main" val="1861168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type="body" idx="1"/>
          </p:nvPr>
        </p:nvSpPr>
        <p:spPr>
          <a:xfrm>
            <a:off x="944077" y="1840493"/>
            <a:ext cx="10303847" cy="430887"/>
          </a:xfrm>
        </p:spPr>
        <p:txBody>
          <a:bodyPr lIns="0" tIns="0" rIns="0" bIns="0"/>
          <a:lstStyle>
            <a:lvl1pPr>
              <a:defRPr sz="2800" b="0" i="0">
                <a:solidFill>
                  <a:srgbClr val="000032"/>
                </a:solidFill>
                <a:latin typeface="Arial" panose="020B0604020202020204" pitchFamily="34" charset="0"/>
                <a:cs typeface="Arial" panose="020B0604020202020204" pitchFamily="34" charset="0"/>
              </a:defRPr>
            </a:lvl1pPr>
          </a:lstStyle>
          <a:p>
            <a:endParaRPr dirty="0"/>
          </a:p>
        </p:txBody>
      </p:sp>
      <p:pic>
        <p:nvPicPr>
          <p:cNvPr id="7" name="Picture 6">
            <a:extLst>
              <a:ext uri="{FF2B5EF4-FFF2-40B4-BE49-F238E27FC236}">
                <a16:creationId xmlns:a16="http://schemas.microsoft.com/office/drawing/2014/main" id="{92601BDD-711C-4838-89D8-23DC4B789878}"/>
              </a:ext>
            </a:extLst>
          </p:cNvPr>
          <p:cNvPicPr>
            <a:picLocks noChangeAspect="1"/>
          </p:cNvPicPr>
          <p:nvPr userDrawn="1"/>
        </p:nvPicPr>
        <p:blipFill>
          <a:blip r:embed="rId2"/>
          <a:stretch>
            <a:fillRect/>
          </a:stretch>
        </p:blipFill>
        <p:spPr>
          <a:xfrm>
            <a:off x="944077" y="1461936"/>
            <a:ext cx="5681964" cy="42676"/>
          </a:xfrm>
          <a:prstGeom prst="rect">
            <a:avLst/>
          </a:prstGeom>
        </p:spPr>
      </p:pic>
      <p:sp>
        <p:nvSpPr>
          <p:cNvPr id="4" name="Date Placeholder 3">
            <a:extLst>
              <a:ext uri="{FF2B5EF4-FFF2-40B4-BE49-F238E27FC236}">
                <a16:creationId xmlns:a16="http://schemas.microsoft.com/office/drawing/2014/main" id="{6A4530B5-DEDF-4A59-90E7-AEC03CC26FA8}"/>
              </a:ext>
            </a:extLst>
          </p:cNvPr>
          <p:cNvSpPr>
            <a:spLocks noGrp="1"/>
          </p:cNvSpPr>
          <p:nvPr>
            <p:ph type="dt" sz="half" idx="10"/>
          </p:nvPr>
        </p:nvSpPr>
        <p:spPr/>
        <p:txBody>
          <a:bodyPr/>
          <a:lstStyle/>
          <a:p>
            <a:fld id="{73DC7FFD-B078-4E64-A5C3-DA5B0BD9C05C}" type="datetime1">
              <a:rPr lang="en-US" smtClean="0"/>
              <a:t>3/19/2024</a:t>
            </a:fld>
            <a:endParaRPr lang="en-US"/>
          </a:p>
        </p:txBody>
      </p:sp>
      <p:sp>
        <p:nvSpPr>
          <p:cNvPr id="5" name="Footer Placeholder 4">
            <a:extLst>
              <a:ext uri="{FF2B5EF4-FFF2-40B4-BE49-F238E27FC236}">
                <a16:creationId xmlns:a16="http://schemas.microsoft.com/office/drawing/2014/main" id="{B4551791-3145-497C-B39B-091452077CD0}"/>
              </a:ext>
            </a:extLst>
          </p:cNvPr>
          <p:cNvSpPr>
            <a:spLocks noGrp="1"/>
          </p:cNvSpPr>
          <p:nvPr>
            <p:ph type="ftr" sz="quarter" idx="11"/>
          </p:nvPr>
        </p:nvSpPr>
        <p:spPr/>
        <p:txBody>
          <a:bodyPr/>
          <a:lstStyle/>
          <a:p>
            <a:pPr marL="7701">
              <a:lnSpc>
                <a:spcPts val="1516"/>
              </a:lnSpc>
            </a:pPr>
            <a:r>
              <a:rPr lang="en-US" dirty="0"/>
              <a:t>THE</a:t>
            </a:r>
            <a:r>
              <a:rPr lang="en-US" spc="6" dirty="0"/>
              <a:t> </a:t>
            </a:r>
            <a:r>
              <a:rPr lang="en-US" dirty="0"/>
              <a:t>SMART</a:t>
            </a:r>
            <a:r>
              <a:rPr lang="en-US" spc="9" dirty="0"/>
              <a:t> </a:t>
            </a:r>
            <a:r>
              <a:rPr lang="en-US" spc="-42" dirty="0"/>
              <a:t>WAY</a:t>
            </a:r>
            <a:r>
              <a:rPr lang="en-US" spc="9" dirty="0"/>
              <a:t> </a:t>
            </a:r>
            <a:r>
              <a:rPr lang="en-US" dirty="0"/>
              <a:t>TO</a:t>
            </a:r>
            <a:r>
              <a:rPr lang="en-US" spc="9" dirty="0"/>
              <a:t> </a:t>
            </a:r>
            <a:r>
              <a:rPr lang="en-US" dirty="0"/>
              <a:t>BUILD</a:t>
            </a:r>
            <a:r>
              <a:rPr lang="en-US" spc="9" dirty="0"/>
              <a:t> </a:t>
            </a:r>
            <a:r>
              <a:rPr lang="en-US" dirty="0"/>
              <a:t>A</a:t>
            </a:r>
            <a:r>
              <a:rPr lang="en-US" spc="9" dirty="0"/>
              <a:t> </a:t>
            </a:r>
            <a:r>
              <a:rPr lang="en-US" spc="-6" dirty="0"/>
              <a:t>STARTUP</a:t>
            </a:r>
          </a:p>
        </p:txBody>
      </p:sp>
      <p:sp>
        <p:nvSpPr>
          <p:cNvPr id="6" name="Slide Number Placeholder 5">
            <a:extLst>
              <a:ext uri="{FF2B5EF4-FFF2-40B4-BE49-F238E27FC236}">
                <a16:creationId xmlns:a16="http://schemas.microsoft.com/office/drawing/2014/main" id="{D0A40528-4BE5-470A-ABFF-1CE5BAE57038}"/>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412632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28FF5FA-E928-40A3-88A7-A69817934A1E}" type="datetime1">
              <a:rPr lang="en-US" smtClean="0"/>
              <a:t>3/19/2024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981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4798" y="888061"/>
            <a:ext cx="8384214" cy="587223"/>
          </a:xfrm>
          <a:prstGeom prst="rect">
            <a:avLst/>
          </a:prstGeom>
        </p:spPr>
        <p:txBody>
          <a:bodyPr wrap="square" lIns="0" tIns="0" rIns="0" bIns="0">
            <a:spAutoFit/>
          </a:bodyPr>
          <a:lstStyle>
            <a:lvl1pPr>
              <a:defRPr sz="3729" b="1" i="0">
                <a:solidFill>
                  <a:srgbClr val="000032"/>
                </a:solidFill>
                <a:latin typeface="Comfortaa"/>
                <a:cs typeface="Comfortaa"/>
              </a:defRPr>
            </a:lvl1pPr>
          </a:lstStyle>
          <a:p>
            <a:endParaRPr/>
          </a:p>
        </p:txBody>
      </p:sp>
      <p:sp>
        <p:nvSpPr>
          <p:cNvPr id="3" name="Holder 3"/>
          <p:cNvSpPr>
            <a:spLocks noGrp="1"/>
          </p:cNvSpPr>
          <p:nvPr>
            <p:ph type="subTitle" idx="4"/>
          </p:nvPr>
        </p:nvSpPr>
        <p:spPr>
          <a:xfrm>
            <a:off x="4748520" y="4500482"/>
            <a:ext cx="6498806" cy="382541"/>
          </a:xfrm>
          <a:prstGeom prst="rect">
            <a:avLst/>
          </a:prstGeom>
        </p:spPr>
        <p:txBody>
          <a:bodyPr wrap="square" lIns="0" tIns="0" rIns="0" bIns="0">
            <a:spAutoFit/>
          </a:bodyPr>
          <a:lstStyle>
            <a:lvl1pPr>
              <a:defRPr sz="2486" b="0" i="0">
                <a:solidFill>
                  <a:srgbClr val="000032"/>
                </a:solidFill>
                <a:latin typeface="Lato Light"/>
                <a:cs typeface="Lato Light"/>
              </a:defRPr>
            </a:lvl1pPr>
          </a:lstStyle>
          <a:p>
            <a:endParaRPr/>
          </a:p>
        </p:txBody>
      </p:sp>
      <p:sp>
        <p:nvSpPr>
          <p:cNvPr id="4" name="Holder 4"/>
          <p:cNvSpPr>
            <a:spLocks noGrp="1"/>
          </p:cNvSpPr>
          <p:nvPr>
            <p:ph type="ftr" sz="quarter" idx="5"/>
          </p:nvPr>
        </p:nvSpPr>
        <p:spPr/>
        <p:txBody>
          <a:bodyPr lIns="0" tIns="0" rIns="0" bIns="0"/>
          <a:lstStyle>
            <a:lvl1pPr>
              <a:defRPr sz="1334" b="1" i="0">
                <a:solidFill>
                  <a:schemeClr val="tx2">
                    <a:lumMod val="75000"/>
                  </a:schemeClr>
                </a:solidFill>
                <a:latin typeface="Comfortaa"/>
                <a:cs typeface="Comfortaa"/>
              </a:defRPr>
            </a:lvl1pPr>
          </a:lstStyle>
          <a:p>
            <a:pPr marL="7701">
              <a:lnSpc>
                <a:spcPts val="1516"/>
              </a:lnSpc>
            </a:pPr>
            <a:r>
              <a:rPr lang="en-US" dirty="0"/>
              <a:t>THE</a:t>
            </a:r>
            <a:r>
              <a:rPr lang="en-US" spc="6" dirty="0"/>
              <a:t> </a:t>
            </a:r>
            <a:r>
              <a:rPr lang="en-US" dirty="0"/>
              <a:t>SMART</a:t>
            </a:r>
            <a:r>
              <a:rPr lang="en-US" spc="9" dirty="0"/>
              <a:t> </a:t>
            </a:r>
            <a:r>
              <a:rPr lang="en-US" spc="-42" dirty="0"/>
              <a:t>WAY</a:t>
            </a:r>
            <a:r>
              <a:rPr lang="en-US" spc="9" dirty="0"/>
              <a:t> </a:t>
            </a:r>
            <a:r>
              <a:rPr lang="en-US" dirty="0"/>
              <a:t>TO</a:t>
            </a:r>
            <a:r>
              <a:rPr lang="en-US" spc="9" dirty="0"/>
              <a:t> </a:t>
            </a:r>
            <a:r>
              <a:rPr lang="en-US" dirty="0"/>
              <a:t>BUILD</a:t>
            </a:r>
            <a:r>
              <a:rPr lang="en-US" spc="9" dirty="0"/>
              <a:t> </a:t>
            </a:r>
            <a:r>
              <a:rPr lang="en-US" dirty="0"/>
              <a:t>A</a:t>
            </a:r>
            <a:r>
              <a:rPr lang="en-US" spc="9" dirty="0"/>
              <a:t> </a:t>
            </a:r>
            <a:r>
              <a:rPr lang="en-US" spc="-6" dirty="0"/>
              <a:t>STARTUP</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D322906-29E2-496B-BB39-51CB46B41B52}" type="datetime1">
              <a:rPr lang="en-US" smtClean="0"/>
              <a:t>3/19/2024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7439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sz="half" idx="2"/>
          </p:nvPr>
        </p:nvSpPr>
        <p:spPr>
          <a:xfrm>
            <a:off x="609600" y="1577340"/>
            <a:ext cx="5303520"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3094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E084336-B762-4034-86E7-A694F141D229}" type="datetime1">
              <a:rPr lang="en-US" smtClean="0"/>
              <a:t>3/19/2024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535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798AAD5-2E73-4289-8B39-B9015428F11E}" type="datetime1">
              <a:rPr lang="en-US" smtClean="0"/>
              <a:t>3/19/2024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8545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3AB90A7-3C18-4847-B028-5560E325EFDA}" type="datetime1">
              <a:rPr lang="en-US" smtClean="0"/>
              <a:t>3/19/2024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075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4798" y="888061"/>
            <a:ext cx="8384214" cy="587223"/>
          </a:xfrm>
          <a:prstGeom prst="rect">
            <a:avLst/>
          </a:prstGeom>
        </p:spPr>
        <p:txBody>
          <a:bodyPr wrap="square" lIns="0" tIns="0" rIns="0" bIns="0">
            <a:spAutoFit/>
          </a:bodyPr>
          <a:lstStyle>
            <a:lvl1pPr>
              <a:defRPr sz="3729" b="1" i="0">
                <a:solidFill>
                  <a:srgbClr val="000032"/>
                </a:solidFill>
                <a:latin typeface="Comfortaa"/>
                <a:cs typeface="Comfortaa"/>
              </a:defRPr>
            </a:lvl1pPr>
          </a:lstStyle>
          <a:p>
            <a:endParaRPr dirty="0"/>
          </a:p>
        </p:txBody>
      </p:sp>
      <p:sp>
        <p:nvSpPr>
          <p:cNvPr id="3" name="Holder 3"/>
          <p:cNvSpPr>
            <a:spLocks noGrp="1"/>
          </p:cNvSpPr>
          <p:nvPr>
            <p:ph type="subTitle" idx="4"/>
          </p:nvPr>
        </p:nvSpPr>
        <p:spPr>
          <a:xfrm>
            <a:off x="4748520" y="4500482"/>
            <a:ext cx="6498806" cy="382541"/>
          </a:xfrm>
          <a:prstGeom prst="rect">
            <a:avLst/>
          </a:prstGeom>
        </p:spPr>
        <p:txBody>
          <a:bodyPr wrap="square" lIns="0" tIns="0" rIns="0" bIns="0">
            <a:spAutoFit/>
          </a:bodyPr>
          <a:lstStyle>
            <a:lvl1pPr>
              <a:defRPr sz="2486" b="0" i="0">
                <a:solidFill>
                  <a:srgbClr val="000032"/>
                </a:solidFill>
                <a:latin typeface="Lato Light"/>
                <a:cs typeface="Lato Light"/>
              </a:defRPr>
            </a:lvl1pPr>
          </a:lstStyle>
          <a:p>
            <a:endParaRPr/>
          </a:p>
        </p:txBody>
      </p:sp>
      <p:sp>
        <p:nvSpPr>
          <p:cNvPr id="4" name="Holder 4"/>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4E7FD7D-42E6-44FB-879F-4FCEDEC6C094}" type="datetime1">
              <a:rPr lang="en-US" smtClean="0"/>
              <a:t>3/19/2024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066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type="body" idx="1"/>
          </p:nvPr>
        </p:nvSpPr>
        <p:spPr>
          <a:xfrm>
            <a:off x="944077" y="1840493"/>
            <a:ext cx="10303847" cy="430887"/>
          </a:xfrm>
        </p:spPr>
        <p:txBody>
          <a:bodyPr lIns="0" tIns="0" rIns="0" bIns="0"/>
          <a:lstStyle>
            <a:lvl1pPr>
              <a:defRPr sz="2800" b="0" i="0">
                <a:solidFill>
                  <a:srgbClr val="000032"/>
                </a:solidFill>
                <a:latin typeface="Arial" panose="020B0604020202020204" pitchFamily="34" charset="0"/>
                <a:cs typeface="Arial" panose="020B0604020202020204" pitchFamily="34" charset="0"/>
              </a:defRPr>
            </a:lvl1pPr>
          </a:lstStyle>
          <a:p>
            <a:endParaRPr dirty="0"/>
          </a:p>
        </p:txBody>
      </p:sp>
      <p:sp>
        <p:nvSpPr>
          <p:cNvPr id="4" name="Holder 4"/>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6734B56-61EE-445B-B85B-9B2FD60EC1F6}" type="datetime1">
              <a:rPr lang="en-US" smtClean="0"/>
              <a:t>3/19/2024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16BB0C19-C3BF-D7F1-3E22-9438549AC960}"/>
              </a:ext>
            </a:extLst>
          </p:cNvPr>
          <p:cNvPicPr>
            <a:picLocks noChangeAspect="1"/>
          </p:cNvPicPr>
          <p:nvPr userDrawn="1"/>
        </p:nvPicPr>
        <p:blipFill>
          <a:blip r:embed="rId2"/>
          <a:stretch>
            <a:fillRect/>
          </a:stretch>
        </p:blipFill>
        <p:spPr>
          <a:xfrm>
            <a:off x="944077" y="1461936"/>
            <a:ext cx="5681964" cy="42676"/>
          </a:xfrm>
          <a:prstGeom prst="rect">
            <a:avLst/>
          </a:prstGeom>
        </p:spPr>
      </p:pic>
    </p:spTree>
    <p:extLst>
      <p:ext uri="{BB962C8B-B14F-4D97-AF65-F5344CB8AC3E}">
        <p14:creationId xmlns:p14="http://schemas.microsoft.com/office/powerpoint/2010/main" val="143250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sz="half" idx="2"/>
          </p:nvPr>
        </p:nvSpPr>
        <p:spPr>
          <a:xfrm>
            <a:off x="609600" y="1577340"/>
            <a:ext cx="5303520"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3094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6A8B5BE-1418-4355-8A13-9BF57BBA4904}" type="datetime1">
              <a:rPr lang="en-US" smtClean="0"/>
              <a:t>3/19/2024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7547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1E949E9-282D-40A4-919A-051E9AB1E906}" type="datetime1">
              <a:rPr lang="en-US" smtClean="0"/>
              <a:t>3/19/2024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342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7946258" y="626136"/>
            <a:ext cx="4017139" cy="6222643"/>
          </a:xfrm>
          <a:prstGeom prst="rect">
            <a:avLst/>
          </a:prstGeom>
        </p:spPr>
      </p:pic>
      <p:sp>
        <p:nvSpPr>
          <p:cNvPr id="17" name="bg object 17"/>
          <p:cNvSpPr/>
          <p:nvPr/>
        </p:nvSpPr>
        <p:spPr>
          <a:xfrm>
            <a:off x="0" y="5811493"/>
            <a:ext cx="3356458" cy="1046220"/>
          </a:xfrm>
          <a:custGeom>
            <a:avLst/>
            <a:gdLst/>
            <a:ahLst/>
            <a:cxnLst/>
            <a:rect l="l" t="t" r="r" b="b"/>
            <a:pathLst>
              <a:path w="5534660" h="1725295">
                <a:moveTo>
                  <a:pt x="0" y="0"/>
                </a:moveTo>
                <a:lnTo>
                  <a:pt x="0" y="1724973"/>
                </a:lnTo>
                <a:lnTo>
                  <a:pt x="5534072" y="1724973"/>
                </a:lnTo>
                <a:lnTo>
                  <a:pt x="0" y="0"/>
                </a:lnTo>
                <a:close/>
              </a:path>
            </a:pathLst>
          </a:custGeom>
          <a:solidFill>
            <a:srgbClr val="004B9B"/>
          </a:solidFill>
        </p:spPr>
        <p:txBody>
          <a:bodyPr wrap="square" lIns="0" tIns="0" rIns="0" bIns="0" rtlCol="0"/>
          <a:lstStyle/>
          <a:p>
            <a:endParaRPr sz="1092"/>
          </a:p>
        </p:txBody>
      </p:sp>
      <p:sp>
        <p:nvSpPr>
          <p:cNvPr id="18" name="bg object 18"/>
          <p:cNvSpPr/>
          <p:nvPr/>
        </p:nvSpPr>
        <p:spPr>
          <a:xfrm>
            <a:off x="0" y="5811493"/>
            <a:ext cx="2861231" cy="1046220"/>
          </a:xfrm>
          <a:custGeom>
            <a:avLst/>
            <a:gdLst/>
            <a:ahLst/>
            <a:cxnLst/>
            <a:rect l="l" t="t" r="r" b="b"/>
            <a:pathLst>
              <a:path w="4718050" h="1725295">
                <a:moveTo>
                  <a:pt x="0" y="0"/>
                </a:moveTo>
                <a:lnTo>
                  <a:pt x="0" y="1724973"/>
                </a:lnTo>
                <a:lnTo>
                  <a:pt x="4717835" y="1724973"/>
                </a:lnTo>
                <a:lnTo>
                  <a:pt x="0" y="0"/>
                </a:lnTo>
                <a:close/>
              </a:path>
            </a:pathLst>
          </a:custGeom>
          <a:solidFill>
            <a:srgbClr val="000032"/>
          </a:solidFill>
        </p:spPr>
        <p:txBody>
          <a:bodyPr wrap="square" lIns="0" tIns="0" rIns="0" bIns="0" rtlCol="0"/>
          <a:lstStyle/>
          <a:p>
            <a:endParaRPr sz="1092"/>
          </a:p>
        </p:txBody>
      </p:sp>
      <p:sp>
        <p:nvSpPr>
          <p:cNvPr id="19" name="bg object 19"/>
          <p:cNvSpPr/>
          <p:nvPr/>
        </p:nvSpPr>
        <p:spPr>
          <a:xfrm>
            <a:off x="228603" y="6271850"/>
            <a:ext cx="357365" cy="357340"/>
          </a:xfrm>
          <a:custGeom>
            <a:avLst/>
            <a:gdLst/>
            <a:ahLst/>
            <a:cxnLst/>
            <a:rect l="l" t="t" r="r" b="b"/>
            <a:pathLst>
              <a:path w="589280" h="589279">
                <a:moveTo>
                  <a:pt x="518444" y="0"/>
                </a:moveTo>
                <a:lnTo>
                  <a:pt x="70395" y="0"/>
                </a:lnTo>
                <a:lnTo>
                  <a:pt x="42994" y="5532"/>
                </a:lnTo>
                <a:lnTo>
                  <a:pt x="20618" y="20619"/>
                </a:lnTo>
                <a:lnTo>
                  <a:pt x="5532" y="42999"/>
                </a:lnTo>
                <a:lnTo>
                  <a:pt x="0" y="70406"/>
                </a:lnTo>
                <a:lnTo>
                  <a:pt x="73" y="521795"/>
                </a:lnTo>
                <a:lnTo>
                  <a:pt x="6489" y="548022"/>
                </a:lnTo>
                <a:lnTo>
                  <a:pt x="21731" y="569326"/>
                </a:lnTo>
                <a:lnTo>
                  <a:pt x="43724" y="583631"/>
                </a:lnTo>
                <a:lnTo>
                  <a:pt x="70395" y="588861"/>
                </a:lnTo>
                <a:lnTo>
                  <a:pt x="279949" y="588861"/>
                </a:lnTo>
                <a:lnTo>
                  <a:pt x="279949" y="516162"/>
                </a:lnTo>
                <a:lnTo>
                  <a:pt x="226118" y="516162"/>
                </a:lnTo>
                <a:lnTo>
                  <a:pt x="221218" y="512926"/>
                </a:lnTo>
                <a:lnTo>
                  <a:pt x="217019" y="499199"/>
                </a:lnTo>
                <a:lnTo>
                  <a:pt x="211820" y="470925"/>
                </a:lnTo>
                <a:lnTo>
                  <a:pt x="201890" y="444625"/>
                </a:lnTo>
                <a:lnTo>
                  <a:pt x="187698" y="420766"/>
                </a:lnTo>
                <a:lnTo>
                  <a:pt x="169712" y="399820"/>
                </a:lnTo>
                <a:lnTo>
                  <a:pt x="167335" y="397726"/>
                </a:lnTo>
                <a:lnTo>
                  <a:pt x="165010" y="395579"/>
                </a:lnTo>
                <a:lnTo>
                  <a:pt x="130676" y="352194"/>
                </a:lnTo>
                <a:lnTo>
                  <a:pt x="109936" y="298789"/>
                </a:lnTo>
                <a:lnTo>
                  <a:pt x="105559" y="258924"/>
                </a:lnTo>
                <a:lnTo>
                  <a:pt x="105684" y="250735"/>
                </a:lnTo>
                <a:lnTo>
                  <a:pt x="111012" y="212412"/>
                </a:lnTo>
                <a:lnTo>
                  <a:pt x="138946" y="150559"/>
                </a:lnTo>
                <a:lnTo>
                  <a:pt x="168556" y="117024"/>
                </a:lnTo>
                <a:lnTo>
                  <a:pt x="205294" y="91296"/>
                </a:lnTo>
                <a:lnTo>
                  <a:pt x="247727" y="74807"/>
                </a:lnTo>
                <a:lnTo>
                  <a:pt x="294420" y="68992"/>
                </a:lnTo>
                <a:lnTo>
                  <a:pt x="588565" y="68992"/>
                </a:lnTo>
                <a:lnTo>
                  <a:pt x="583317" y="42999"/>
                </a:lnTo>
                <a:lnTo>
                  <a:pt x="568227" y="20619"/>
                </a:lnTo>
                <a:lnTo>
                  <a:pt x="545847" y="5532"/>
                </a:lnTo>
                <a:lnTo>
                  <a:pt x="518444" y="0"/>
                </a:lnTo>
                <a:close/>
              </a:path>
              <a:path w="589280" h="589279">
                <a:moveTo>
                  <a:pt x="454415" y="257918"/>
                </a:moveTo>
                <a:lnTo>
                  <a:pt x="414353" y="257918"/>
                </a:lnTo>
                <a:lnTo>
                  <a:pt x="420835" y="264389"/>
                </a:lnTo>
                <a:lnTo>
                  <a:pt x="420801" y="278675"/>
                </a:lnTo>
                <a:lnTo>
                  <a:pt x="416877" y="283949"/>
                </a:lnTo>
                <a:lnTo>
                  <a:pt x="404092" y="288629"/>
                </a:lnTo>
                <a:lnTo>
                  <a:pt x="397066" y="292001"/>
                </a:lnTo>
                <a:lnTo>
                  <a:pt x="364920" y="313089"/>
                </a:lnTo>
                <a:lnTo>
                  <a:pt x="334335" y="347455"/>
                </a:lnTo>
                <a:lnTo>
                  <a:pt x="315550" y="386951"/>
                </a:lnTo>
                <a:lnTo>
                  <a:pt x="314262" y="391831"/>
                </a:lnTo>
                <a:lnTo>
                  <a:pt x="311372" y="401568"/>
                </a:lnTo>
                <a:lnTo>
                  <a:pt x="310231" y="406553"/>
                </a:lnTo>
                <a:lnTo>
                  <a:pt x="308974" y="414270"/>
                </a:lnTo>
                <a:lnTo>
                  <a:pt x="308891" y="588861"/>
                </a:lnTo>
                <a:lnTo>
                  <a:pt x="518444" y="588861"/>
                </a:lnTo>
                <a:lnTo>
                  <a:pt x="557210" y="577237"/>
                </a:lnTo>
                <a:lnTo>
                  <a:pt x="582736" y="547197"/>
                </a:lnTo>
                <a:lnTo>
                  <a:pt x="588851" y="515963"/>
                </a:lnTo>
                <a:lnTo>
                  <a:pt x="349224" y="515963"/>
                </a:lnTo>
                <a:lnTo>
                  <a:pt x="342837" y="509701"/>
                </a:lnTo>
                <a:lnTo>
                  <a:pt x="342615" y="501900"/>
                </a:lnTo>
                <a:lnTo>
                  <a:pt x="342732" y="499199"/>
                </a:lnTo>
                <a:lnTo>
                  <a:pt x="342984" y="495922"/>
                </a:lnTo>
                <a:lnTo>
                  <a:pt x="353315" y="449383"/>
                </a:lnTo>
                <a:lnTo>
                  <a:pt x="374865" y="407170"/>
                </a:lnTo>
                <a:lnTo>
                  <a:pt x="400103" y="377098"/>
                </a:lnTo>
                <a:lnTo>
                  <a:pt x="410594" y="367905"/>
                </a:lnTo>
                <a:lnTo>
                  <a:pt x="426503" y="348213"/>
                </a:lnTo>
                <a:lnTo>
                  <a:pt x="448243" y="302050"/>
                </a:lnTo>
                <a:lnTo>
                  <a:pt x="454400" y="264389"/>
                </a:lnTo>
                <a:lnTo>
                  <a:pt x="454415" y="257918"/>
                </a:lnTo>
                <a:close/>
              </a:path>
              <a:path w="589280" h="589279">
                <a:moveTo>
                  <a:pt x="294420" y="97923"/>
                </a:moveTo>
                <a:lnTo>
                  <a:pt x="247820" y="104817"/>
                </a:lnTo>
                <a:lnTo>
                  <a:pt x="206632" y="124140"/>
                </a:lnTo>
                <a:lnTo>
                  <a:pt x="172888" y="153856"/>
                </a:lnTo>
                <a:lnTo>
                  <a:pt x="148623" y="191931"/>
                </a:lnTo>
                <a:lnTo>
                  <a:pt x="137002" y="229195"/>
                </a:lnTo>
                <a:lnTo>
                  <a:pt x="134539" y="258924"/>
                </a:lnTo>
                <a:lnTo>
                  <a:pt x="137764" y="290534"/>
                </a:lnTo>
                <a:lnTo>
                  <a:pt x="147305" y="320886"/>
                </a:lnTo>
                <a:lnTo>
                  <a:pt x="162393" y="348295"/>
                </a:lnTo>
                <a:lnTo>
                  <a:pt x="182402" y="372135"/>
                </a:lnTo>
                <a:lnTo>
                  <a:pt x="184832" y="374250"/>
                </a:lnTo>
                <a:lnTo>
                  <a:pt x="187177" y="376438"/>
                </a:lnTo>
                <a:lnTo>
                  <a:pt x="221487" y="419805"/>
                </a:lnTo>
                <a:lnTo>
                  <a:pt x="238601" y="459360"/>
                </a:lnTo>
                <a:lnTo>
                  <a:pt x="246118" y="499806"/>
                </a:lnTo>
                <a:lnTo>
                  <a:pt x="246222" y="509701"/>
                </a:lnTo>
                <a:lnTo>
                  <a:pt x="239762" y="516162"/>
                </a:lnTo>
                <a:lnTo>
                  <a:pt x="279949" y="516162"/>
                </a:lnTo>
                <a:lnTo>
                  <a:pt x="279949" y="342973"/>
                </a:lnTo>
                <a:lnTo>
                  <a:pt x="266007" y="305329"/>
                </a:lnTo>
                <a:lnTo>
                  <a:pt x="243543" y="272839"/>
                </a:lnTo>
                <a:lnTo>
                  <a:pt x="213919" y="246868"/>
                </a:lnTo>
                <a:lnTo>
                  <a:pt x="178497" y="228778"/>
                </a:lnTo>
                <a:lnTo>
                  <a:pt x="172748" y="226589"/>
                </a:lnTo>
                <a:lnTo>
                  <a:pt x="168884" y="221323"/>
                </a:lnTo>
                <a:lnTo>
                  <a:pt x="168884" y="207155"/>
                </a:lnTo>
                <a:lnTo>
                  <a:pt x="175355" y="200684"/>
                </a:lnTo>
                <a:lnTo>
                  <a:pt x="279949" y="200684"/>
                </a:lnTo>
                <a:lnTo>
                  <a:pt x="279949" y="170403"/>
                </a:lnTo>
                <a:lnTo>
                  <a:pt x="286431" y="163921"/>
                </a:lnTo>
                <a:lnTo>
                  <a:pt x="422931" y="163921"/>
                </a:lnTo>
                <a:lnTo>
                  <a:pt x="419894" y="158637"/>
                </a:lnTo>
                <a:lnTo>
                  <a:pt x="385641" y="126457"/>
                </a:lnTo>
                <a:lnTo>
                  <a:pt x="343041" y="105444"/>
                </a:lnTo>
                <a:lnTo>
                  <a:pt x="294420" y="97923"/>
                </a:lnTo>
                <a:close/>
              </a:path>
              <a:path w="589280" h="589279">
                <a:moveTo>
                  <a:pt x="588565" y="68992"/>
                </a:moveTo>
                <a:lnTo>
                  <a:pt x="294420" y="68992"/>
                </a:lnTo>
                <a:lnTo>
                  <a:pt x="342996" y="75296"/>
                </a:lnTo>
                <a:lnTo>
                  <a:pt x="386881" y="93125"/>
                </a:lnTo>
                <a:lnTo>
                  <a:pt x="424451" y="120858"/>
                </a:lnTo>
                <a:lnTo>
                  <a:pt x="454084" y="156873"/>
                </a:lnTo>
                <a:lnTo>
                  <a:pt x="474155" y="199547"/>
                </a:lnTo>
                <a:lnTo>
                  <a:pt x="482970" y="246868"/>
                </a:lnTo>
                <a:lnTo>
                  <a:pt x="483332" y="264389"/>
                </a:lnTo>
                <a:lnTo>
                  <a:pt x="483050" y="270253"/>
                </a:lnTo>
                <a:lnTo>
                  <a:pt x="472321" y="321651"/>
                </a:lnTo>
                <a:lnTo>
                  <a:pt x="450668" y="364145"/>
                </a:lnTo>
                <a:lnTo>
                  <a:pt x="425421" y="394207"/>
                </a:lnTo>
                <a:lnTo>
                  <a:pt x="414992" y="403359"/>
                </a:lnTo>
                <a:lnTo>
                  <a:pt x="399261" y="422775"/>
                </a:lnTo>
                <a:lnTo>
                  <a:pt x="377591" y="468262"/>
                </a:lnTo>
                <a:lnTo>
                  <a:pt x="371444" y="503398"/>
                </a:lnTo>
                <a:lnTo>
                  <a:pt x="371056" y="505188"/>
                </a:lnTo>
                <a:lnTo>
                  <a:pt x="369412" y="511408"/>
                </a:lnTo>
                <a:lnTo>
                  <a:pt x="363779" y="515963"/>
                </a:lnTo>
                <a:lnTo>
                  <a:pt x="588851" y="515963"/>
                </a:lnTo>
                <a:lnTo>
                  <a:pt x="588851" y="70406"/>
                </a:lnTo>
                <a:lnTo>
                  <a:pt x="588565" y="68992"/>
                </a:lnTo>
                <a:close/>
              </a:path>
              <a:path w="589280" h="589279">
                <a:moveTo>
                  <a:pt x="422931" y="163921"/>
                </a:moveTo>
                <a:lnTo>
                  <a:pt x="298420" y="163921"/>
                </a:lnTo>
                <a:lnTo>
                  <a:pt x="302043" y="165544"/>
                </a:lnTo>
                <a:lnTo>
                  <a:pt x="307268" y="170780"/>
                </a:lnTo>
                <a:lnTo>
                  <a:pt x="308891" y="174403"/>
                </a:lnTo>
                <a:lnTo>
                  <a:pt x="308891" y="333843"/>
                </a:lnTo>
                <a:lnTo>
                  <a:pt x="327054" y="309902"/>
                </a:lnTo>
                <a:lnTo>
                  <a:pt x="373475" y="272048"/>
                </a:lnTo>
                <a:lnTo>
                  <a:pt x="404615" y="257918"/>
                </a:lnTo>
                <a:lnTo>
                  <a:pt x="454415" y="257918"/>
                </a:lnTo>
                <a:lnTo>
                  <a:pt x="454289" y="250735"/>
                </a:lnTo>
                <a:lnTo>
                  <a:pt x="454059" y="247196"/>
                </a:lnTo>
                <a:lnTo>
                  <a:pt x="443475" y="199658"/>
                </a:lnTo>
                <a:lnTo>
                  <a:pt x="422931" y="163921"/>
                </a:lnTo>
                <a:close/>
              </a:path>
              <a:path w="589280" h="589279">
                <a:moveTo>
                  <a:pt x="279949" y="200684"/>
                </a:moveTo>
                <a:lnTo>
                  <a:pt x="185104" y="200684"/>
                </a:lnTo>
                <a:lnTo>
                  <a:pt x="186779" y="200988"/>
                </a:lnTo>
                <a:lnTo>
                  <a:pt x="188329" y="201564"/>
                </a:lnTo>
                <a:lnTo>
                  <a:pt x="215336" y="213811"/>
                </a:lnTo>
                <a:lnTo>
                  <a:pt x="239876" y="229978"/>
                </a:lnTo>
                <a:lnTo>
                  <a:pt x="261547" y="249665"/>
                </a:lnTo>
                <a:lnTo>
                  <a:pt x="279949" y="272473"/>
                </a:lnTo>
                <a:lnTo>
                  <a:pt x="279949" y="200684"/>
                </a:lnTo>
                <a:close/>
              </a:path>
            </a:pathLst>
          </a:custGeom>
          <a:solidFill>
            <a:srgbClr val="FF6900"/>
          </a:solidFill>
        </p:spPr>
        <p:txBody>
          <a:bodyPr wrap="square" lIns="0" tIns="0" rIns="0" bIns="0" rtlCol="0"/>
          <a:lstStyle/>
          <a:p>
            <a:endParaRPr sz="1092"/>
          </a:p>
        </p:txBody>
      </p:sp>
      <p:pic>
        <p:nvPicPr>
          <p:cNvPr id="20" name="bg object 20"/>
          <p:cNvPicPr/>
          <p:nvPr/>
        </p:nvPicPr>
        <p:blipFill>
          <a:blip r:embed="rId9" cstate="print"/>
          <a:stretch>
            <a:fillRect/>
          </a:stretch>
        </p:blipFill>
        <p:spPr>
          <a:xfrm>
            <a:off x="669132" y="6450136"/>
            <a:ext cx="765968" cy="178797"/>
          </a:xfrm>
          <a:prstGeom prst="rect">
            <a:avLst/>
          </a:prstGeom>
        </p:spPr>
      </p:pic>
      <p:sp>
        <p:nvSpPr>
          <p:cNvPr id="2" name="Holder 2"/>
          <p:cNvSpPr>
            <a:spLocks noGrp="1"/>
          </p:cNvSpPr>
          <p:nvPr>
            <p:ph type="title"/>
          </p:nvPr>
        </p:nvSpPr>
        <p:spPr>
          <a:xfrm>
            <a:off x="944798" y="888061"/>
            <a:ext cx="9476719" cy="946413"/>
          </a:xfrm>
          <a:prstGeom prst="rect">
            <a:avLst/>
          </a:prstGeom>
        </p:spPr>
        <p:txBody>
          <a:bodyPr wrap="square" lIns="0" tIns="0" rIns="0" bIns="0">
            <a:spAutoFit/>
          </a:bodyPr>
          <a:lstStyle>
            <a:lvl1pPr>
              <a:defRPr sz="6150" b="1" i="0">
                <a:solidFill>
                  <a:srgbClr val="000032"/>
                </a:solidFill>
                <a:latin typeface="Comfortaa"/>
                <a:cs typeface="Comfortaa"/>
              </a:defRPr>
            </a:lvl1pPr>
          </a:lstStyle>
          <a:p>
            <a:endParaRPr dirty="0"/>
          </a:p>
        </p:txBody>
      </p:sp>
      <p:sp>
        <p:nvSpPr>
          <p:cNvPr id="3" name="Holder 3"/>
          <p:cNvSpPr>
            <a:spLocks noGrp="1"/>
          </p:cNvSpPr>
          <p:nvPr>
            <p:ph type="body" idx="1"/>
          </p:nvPr>
        </p:nvSpPr>
        <p:spPr>
          <a:xfrm>
            <a:off x="944077" y="1840493"/>
            <a:ext cx="10303847" cy="630942"/>
          </a:xfrm>
          <a:prstGeom prst="rect">
            <a:avLst/>
          </a:prstGeom>
        </p:spPr>
        <p:txBody>
          <a:bodyPr wrap="square" lIns="0" tIns="0" rIns="0" bIns="0">
            <a:spAutoFit/>
          </a:bodyPr>
          <a:lstStyle>
            <a:lvl1pPr>
              <a:defRPr sz="4100" b="0" i="0">
                <a:solidFill>
                  <a:srgbClr val="000032"/>
                </a:solidFill>
                <a:latin typeface="Lato Light"/>
                <a:cs typeface="Lato Light"/>
              </a:defRPr>
            </a:lvl1pPr>
          </a:lstStyle>
          <a:p>
            <a:endParaRPr dirty="0"/>
          </a:p>
        </p:txBody>
      </p:sp>
      <p:sp>
        <p:nvSpPr>
          <p:cNvPr id="4" name="Holder 4"/>
          <p:cNvSpPr>
            <a:spLocks noGrp="1"/>
          </p:cNvSpPr>
          <p:nvPr>
            <p:ph type="ftr" sz="quarter" idx="5"/>
          </p:nvPr>
        </p:nvSpPr>
        <p:spPr>
          <a:xfrm>
            <a:off x="8519529" y="6429192"/>
            <a:ext cx="3451961" cy="192360"/>
          </a:xfrm>
          <a:prstGeom prst="rect">
            <a:avLst/>
          </a:prstGeom>
        </p:spPr>
        <p:txBody>
          <a:bodyPr wrap="square" lIns="0" tIns="0" rIns="0" bIns="0">
            <a:spAutoFit/>
          </a:bodyPr>
          <a:lstStyle>
            <a:lvl1pPr>
              <a:defRPr sz="1334" b="1" i="0">
                <a:solidFill>
                  <a:schemeClr val="tx2">
                    <a:lumMod val="75000"/>
                  </a:schemeClr>
                </a:solidFill>
                <a:latin typeface="Comfortaa"/>
                <a:cs typeface="Comfortaa"/>
              </a:defRPr>
            </a:lvl1pPr>
          </a:lstStyle>
          <a:p>
            <a:pPr marL="7701">
              <a:lnSpc>
                <a:spcPts val="1516"/>
              </a:lnSpc>
            </a:pPr>
            <a:r>
              <a:rPr lang="en-US" dirty="0"/>
              <a:t>THE</a:t>
            </a:r>
            <a:r>
              <a:rPr lang="en-US" spc="6" dirty="0"/>
              <a:t> </a:t>
            </a:r>
            <a:r>
              <a:rPr lang="en-US" dirty="0"/>
              <a:t>SMART</a:t>
            </a:r>
            <a:r>
              <a:rPr lang="en-US" spc="9" dirty="0"/>
              <a:t> </a:t>
            </a:r>
            <a:r>
              <a:rPr lang="en-US" spc="-42" dirty="0"/>
              <a:t>WAY</a:t>
            </a:r>
            <a:r>
              <a:rPr lang="en-US" spc="9" dirty="0"/>
              <a:t> </a:t>
            </a:r>
            <a:r>
              <a:rPr lang="en-US" dirty="0"/>
              <a:t>TO</a:t>
            </a:r>
            <a:r>
              <a:rPr lang="en-US" spc="9" dirty="0"/>
              <a:t> </a:t>
            </a:r>
            <a:r>
              <a:rPr lang="en-US" dirty="0"/>
              <a:t>BUILD</a:t>
            </a:r>
            <a:r>
              <a:rPr lang="en-US" spc="9" dirty="0"/>
              <a:t> </a:t>
            </a:r>
            <a:r>
              <a:rPr lang="en-US" dirty="0"/>
              <a:t>A</a:t>
            </a:r>
            <a:r>
              <a:rPr lang="en-US" spc="9" dirty="0"/>
              <a:t> </a:t>
            </a:r>
            <a:r>
              <a:rPr lang="en-US" spc="-6" dirty="0"/>
              <a:t>STARTUP</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F2A8C8B8-504F-474E-A8D7-3B63AA9919CA}" type="datetime1">
              <a:rPr lang="en-US" smtClean="0"/>
              <a:t>3/19/2024</a:t>
            </a:fld>
            <a:endParaRPr lang="en-US"/>
          </a:p>
        </p:txBody>
      </p:sp>
      <p:sp>
        <p:nvSpPr>
          <p:cNvPr id="6" name="Holder 6"/>
          <p:cNvSpPr>
            <a:spLocks noGrp="1"/>
          </p:cNvSpPr>
          <p:nvPr>
            <p:ph type="sldNum" sz="quarter" idx="7"/>
          </p:nvPr>
        </p:nvSpPr>
        <p:spPr>
          <a:xfrm>
            <a:off x="8702041" y="5988924"/>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68277108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7946210" y="634875"/>
            <a:ext cx="4017139" cy="6222643"/>
          </a:xfrm>
          <a:prstGeom prst="rect">
            <a:avLst/>
          </a:prstGeom>
        </p:spPr>
      </p:pic>
      <p:sp>
        <p:nvSpPr>
          <p:cNvPr id="17" name="bg object 17"/>
          <p:cNvSpPr/>
          <p:nvPr/>
        </p:nvSpPr>
        <p:spPr>
          <a:xfrm>
            <a:off x="0" y="5811493"/>
            <a:ext cx="3356458" cy="1046220"/>
          </a:xfrm>
          <a:custGeom>
            <a:avLst/>
            <a:gdLst/>
            <a:ahLst/>
            <a:cxnLst/>
            <a:rect l="l" t="t" r="r" b="b"/>
            <a:pathLst>
              <a:path w="5534660" h="1725295">
                <a:moveTo>
                  <a:pt x="0" y="0"/>
                </a:moveTo>
                <a:lnTo>
                  <a:pt x="0" y="1724973"/>
                </a:lnTo>
                <a:lnTo>
                  <a:pt x="5534072" y="1724973"/>
                </a:lnTo>
                <a:lnTo>
                  <a:pt x="0" y="0"/>
                </a:lnTo>
                <a:close/>
              </a:path>
            </a:pathLst>
          </a:custGeom>
          <a:solidFill>
            <a:srgbClr val="004B9B"/>
          </a:solidFill>
        </p:spPr>
        <p:txBody>
          <a:bodyPr wrap="square" lIns="0" tIns="0" rIns="0" bIns="0" rtlCol="0"/>
          <a:lstStyle/>
          <a:p>
            <a:endParaRPr sz="1092"/>
          </a:p>
        </p:txBody>
      </p:sp>
      <p:sp>
        <p:nvSpPr>
          <p:cNvPr id="18" name="bg object 18"/>
          <p:cNvSpPr/>
          <p:nvPr/>
        </p:nvSpPr>
        <p:spPr>
          <a:xfrm>
            <a:off x="0" y="5811493"/>
            <a:ext cx="2861231" cy="1046220"/>
          </a:xfrm>
          <a:custGeom>
            <a:avLst/>
            <a:gdLst/>
            <a:ahLst/>
            <a:cxnLst/>
            <a:rect l="l" t="t" r="r" b="b"/>
            <a:pathLst>
              <a:path w="4718050" h="1725295">
                <a:moveTo>
                  <a:pt x="0" y="0"/>
                </a:moveTo>
                <a:lnTo>
                  <a:pt x="0" y="1724973"/>
                </a:lnTo>
                <a:lnTo>
                  <a:pt x="4717835" y="1724973"/>
                </a:lnTo>
                <a:lnTo>
                  <a:pt x="0" y="0"/>
                </a:lnTo>
                <a:close/>
              </a:path>
            </a:pathLst>
          </a:custGeom>
          <a:solidFill>
            <a:srgbClr val="000032"/>
          </a:solidFill>
        </p:spPr>
        <p:txBody>
          <a:bodyPr wrap="square" lIns="0" tIns="0" rIns="0" bIns="0" rtlCol="0"/>
          <a:lstStyle/>
          <a:p>
            <a:endParaRPr sz="1092"/>
          </a:p>
        </p:txBody>
      </p:sp>
      <p:sp>
        <p:nvSpPr>
          <p:cNvPr id="19" name="bg object 19"/>
          <p:cNvSpPr/>
          <p:nvPr/>
        </p:nvSpPr>
        <p:spPr>
          <a:xfrm>
            <a:off x="228603" y="6271850"/>
            <a:ext cx="357365" cy="357340"/>
          </a:xfrm>
          <a:custGeom>
            <a:avLst/>
            <a:gdLst/>
            <a:ahLst/>
            <a:cxnLst/>
            <a:rect l="l" t="t" r="r" b="b"/>
            <a:pathLst>
              <a:path w="589280" h="589279">
                <a:moveTo>
                  <a:pt x="518444" y="0"/>
                </a:moveTo>
                <a:lnTo>
                  <a:pt x="70395" y="0"/>
                </a:lnTo>
                <a:lnTo>
                  <a:pt x="42994" y="5532"/>
                </a:lnTo>
                <a:lnTo>
                  <a:pt x="20618" y="20619"/>
                </a:lnTo>
                <a:lnTo>
                  <a:pt x="5532" y="42999"/>
                </a:lnTo>
                <a:lnTo>
                  <a:pt x="0" y="70406"/>
                </a:lnTo>
                <a:lnTo>
                  <a:pt x="73" y="521795"/>
                </a:lnTo>
                <a:lnTo>
                  <a:pt x="6489" y="548022"/>
                </a:lnTo>
                <a:lnTo>
                  <a:pt x="21731" y="569326"/>
                </a:lnTo>
                <a:lnTo>
                  <a:pt x="43724" y="583631"/>
                </a:lnTo>
                <a:lnTo>
                  <a:pt x="70395" y="588861"/>
                </a:lnTo>
                <a:lnTo>
                  <a:pt x="279949" y="588861"/>
                </a:lnTo>
                <a:lnTo>
                  <a:pt x="279949" y="516162"/>
                </a:lnTo>
                <a:lnTo>
                  <a:pt x="226118" y="516162"/>
                </a:lnTo>
                <a:lnTo>
                  <a:pt x="221218" y="512926"/>
                </a:lnTo>
                <a:lnTo>
                  <a:pt x="217019" y="499199"/>
                </a:lnTo>
                <a:lnTo>
                  <a:pt x="211820" y="470925"/>
                </a:lnTo>
                <a:lnTo>
                  <a:pt x="201890" y="444625"/>
                </a:lnTo>
                <a:lnTo>
                  <a:pt x="187698" y="420766"/>
                </a:lnTo>
                <a:lnTo>
                  <a:pt x="169712" y="399820"/>
                </a:lnTo>
                <a:lnTo>
                  <a:pt x="167335" y="397726"/>
                </a:lnTo>
                <a:lnTo>
                  <a:pt x="165010" y="395579"/>
                </a:lnTo>
                <a:lnTo>
                  <a:pt x="130676" y="352194"/>
                </a:lnTo>
                <a:lnTo>
                  <a:pt x="109936" y="298789"/>
                </a:lnTo>
                <a:lnTo>
                  <a:pt x="105559" y="258924"/>
                </a:lnTo>
                <a:lnTo>
                  <a:pt x="105684" y="250735"/>
                </a:lnTo>
                <a:lnTo>
                  <a:pt x="111012" y="212412"/>
                </a:lnTo>
                <a:lnTo>
                  <a:pt x="138946" y="150559"/>
                </a:lnTo>
                <a:lnTo>
                  <a:pt x="168556" y="117024"/>
                </a:lnTo>
                <a:lnTo>
                  <a:pt x="205294" y="91296"/>
                </a:lnTo>
                <a:lnTo>
                  <a:pt x="247727" y="74807"/>
                </a:lnTo>
                <a:lnTo>
                  <a:pt x="294420" y="68992"/>
                </a:lnTo>
                <a:lnTo>
                  <a:pt x="588565" y="68992"/>
                </a:lnTo>
                <a:lnTo>
                  <a:pt x="583317" y="42999"/>
                </a:lnTo>
                <a:lnTo>
                  <a:pt x="568227" y="20619"/>
                </a:lnTo>
                <a:lnTo>
                  <a:pt x="545847" y="5532"/>
                </a:lnTo>
                <a:lnTo>
                  <a:pt x="518444" y="0"/>
                </a:lnTo>
                <a:close/>
              </a:path>
              <a:path w="589280" h="589279">
                <a:moveTo>
                  <a:pt x="454415" y="257918"/>
                </a:moveTo>
                <a:lnTo>
                  <a:pt x="414353" y="257918"/>
                </a:lnTo>
                <a:lnTo>
                  <a:pt x="420835" y="264389"/>
                </a:lnTo>
                <a:lnTo>
                  <a:pt x="420801" y="278675"/>
                </a:lnTo>
                <a:lnTo>
                  <a:pt x="416877" y="283949"/>
                </a:lnTo>
                <a:lnTo>
                  <a:pt x="404092" y="288629"/>
                </a:lnTo>
                <a:lnTo>
                  <a:pt x="397066" y="292001"/>
                </a:lnTo>
                <a:lnTo>
                  <a:pt x="364920" y="313089"/>
                </a:lnTo>
                <a:lnTo>
                  <a:pt x="334335" y="347455"/>
                </a:lnTo>
                <a:lnTo>
                  <a:pt x="315550" y="386951"/>
                </a:lnTo>
                <a:lnTo>
                  <a:pt x="314262" y="391831"/>
                </a:lnTo>
                <a:lnTo>
                  <a:pt x="311372" y="401568"/>
                </a:lnTo>
                <a:lnTo>
                  <a:pt x="310231" y="406553"/>
                </a:lnTo>
                <a:lnTo>
                  <a:pt x="308974" y="414270"/>
                </a:lnTo>
                <a:lnTo>
                  <a:pt x="308891" y="588861"/>
                </a:lnTo>
                <a:lnTo>
                  <a:pt x="518444" y="588861"/>
                </a:lnTo>
                <a:lnTo>
                  <a:pt x="557210" y="577237"/>
                </a:lnTo>
                <a:lnTo>
                  <a:pt x="582736" y="547197"/>
                </a:lnTo>
                <a:lnTo>
                  <a:pt x="588851" y="515963"/>
                </a:lnTo>
                <a:lnTo>
                  <a:pt x="349224" y="515963"/>
                </a:lnTo>
                <a:lnTo>
                  <a:pt x="342837" y="509701"/>
                </a:lnTo>
                <a:lnTo>
                  <a:pt x="342615" y="501900"/>
                </a:lnTo>
                <a:lnTo>
                  <a:pt x="342732" y="499199"/>
                </a:lnTo>
                <a:lnTo>
                  <a:pt x="342984" y="495922"/>
                </a:lnTo>
                <a:lnTo>
                  <a:pt x="353315" y="449383"/>
                </a:lnTo>
                <a:lnTo>
                  <a:pt x="374865" y="407170"/>
                </a:lnTo>
                <a:lnTo>
                  <a:pt x="400103" y="377098"/>
                </a:lnTo>
                <a:lnTo>
                  <a:pt x="410594" y="367905"/>
                </a:lnTo>
                <a:lnTo>
                  <a:pt x="426503" y="348213"/>
                </a:lnTo>
                <a:lnTo>
                  <a:pt x="448243" y="302050"/>
                </a:lnTo>
                <a:lnTo>
                  <a:pt x="454400" y="264389"/>
                </a:lnTo>
                <a:lnTo>
                  <a:pt x="454415" y="257918"/>
                </a:lnTo>
                <a:close/>
              </a:path>
              <a:path w="589280" h="589279">
                <a:moveTo>
                  <a:pt x="294420" y="97923"/>
                </a:moveTo>
                <a:lnTo>
                  <a:pt x="247820" y="104817"/>
                </a:lnTo>
                <a:lnTo>
                  <a:pt x="206632" y="124140"/>
                </a:lnTo>
                <a:lnTo>
                  <a:pt x="172888" y="153856"/>
                </a:lnTo>
                <a:lnTo>
                  <a:pt x="148623" y="191931"/>
                </a:lnTo>
                <a:lnTo>
                  <a:pt x="137002" y="229195"/>
                </a:lnTo>
                <a:lnTo>
                  <a:pt x="134539" y="258924"/>
                </a:lnTo>
                <a:lnTo>
                  <a:pt x="137764" y="290534"/>
                </a:lnTo>
                <a:lnTo>
                  <a:pt x="147305" y="320886"/>
                </a:lnTo>
                <a:lnTo>
                  <a:pt x="162393" y="348295"/>
                </a:lnTo>
                <a:lnTo>
                  <a:pt x="182402" y="372135"/>
                </a:lnTo>
                <a:lnTo>
                  <a:pt x="184832" y="374250"/>
                </a:lnTo>
                <a:lnTo>
                  <a:pt x="187177" y="376438"/>
                </a:lnTo>
                <a:lnTo>
                  <a:pt x="221487" y="419805"/>
                </a:lnTo>
                <a:lnTo>
                  <a:pt x="238601" y="459360"/>
                </a:lnTo>
                <a:lnTo>
                  <a:pt x="246118" y="499806"/>
                </a:lnTo>
                <a:lnTo>
                  <a:pt x="246222" y="509701"/>
                </a:lnTo>
                <a:lnTo>
                  <a:pt x="239762" y="516162"/>
                </a:lnTo>
                <a:lnTo>
                  <a:pt x="279949" y="516162"/>
                </a:lnTo>
                <a:lnTo>
                  <a:pt x="279949" y="342973"/>
                </a:lnTo>
                <a:lnTo>
                  <a:pt x="266007" y="305329"/>
                </a:lnTo>
                <a:lnTo>
                  <a:pt x="243543" y="272839"/>
                </a:lnTo>
                <a:lnTo>
                  <a:pt x="213919" y="246868"/>
                </a:lnTo>
                <a:lnTo>
                  <a:pt x="178497" y="228778"/>
                </a:lnTo>
                <a:lnTo>
                  <a:pt x="172748" y="226589"/>
                </a:lnTo>
                <a:lnTo>
                  <a:pt x="168884" y="221323"/>
                </a:lnTo>
                <a:lnTo>
                  <a:pt x="168884" y="207155"/>
                </a:lnTo>
                <a:lnTo>
                  <a:pt x="175355" y="200684"/>
                </a:lnTo>
                <a:lnTo>
                  <a:pt x="279949" y="200684"/>
                </a:lnTo>
                <a:lnTo>
                  <a:pt x="279949" y="170403"/>
                </a:lnTo>
                <a:lnTo>
                  <a:pt x="286431" y="163921"/>
                </a:lnTo>
                <a:lnTo>
                  <a:pt x="422931" y="163921"/>
                </a:lnTo>
                <a:lnTo>
                  <a:pt x="419894" y="158637"/>
                </a:lnTo>
                <a:lnTo>
                  <a:pt x="385641" y="126457"/>
                </a:lnTo>
                <a:lnTo>
                  <a:pt x="343041" y="105444"/>
                </a:lnTo>
                <a:lnTo>
                  <a:pt x="294420" y="97923"/>
                </a:lnTo>
                <a:close/>
              </a:path>
              <a:path w="589280" h="589279">
                <a:moveTo>
                  <a:pt x="588565" y="68992"/>
                </a:moveTo>
                <a:lnTo>
                  <a:pt x="294420" y="68992"/>
                </a:lnTo>
                <a:lnTo>
                  <a:pt x="342996" y="75296"/>
                </a:lnTo>
                <a:lnTo>
                  <a:pt x="386881" y="93125"/>
                </a:lnTo>
                <a:lnTo>
                  <a:pt x="424451" y="120858"/>
                </a:lnTo>
                <a:lnTo>
                  <a:pt x="454084" y="156873"/>
                </a:lnTo>
                <a:lnTo>
                  <a:pt x="474155" y="199547"/>
                </a:lnTo>
                <a:lnTo>
                  <a:pt x="482970" y="246868"/>
                </a:lnTo>
                <a:lnTo>
                  <a:pt x="483332" y="264389"/>
                </a:lnTo>
                <a:lnTo>
                  <a:pt x="483050" y="270253"/>
                </a:lnTo>
                <a:lnTo>
                  <a:pt x="472321" y="321651"/>
                </a:lnTo>
                <a:lnTo>
                  <a:pt x="450668" y="364145"/>
                </a:lnTo>
                <a:lnTo>
                  <a:pt x="425421" y="394207"/>
                </a:lnTo>
                <a:lnTo>
                  <a:pt x="414992" y="403359"/>
                </a:lnTo>
                <a:lnTo>
                  <a:pt x="399261" y="422775"/>
                </a:lnTo>
                <a:lnTo>
                  <a:pt x="377591" y="468262"/>
                </a:lnTo>
                <a:lnTo>
                  <a:pt x="371444" y="503398"/>
                </a:lnTo>
                <a:lnTo>
                  <a:pt x="371056" y="505188"/>
                </a:lnTo>
                <a:lnTo>
                  <a:pt x="369412" y="511408"/>
                </a:lnTo>
                <a:lnTo>
                  <a:pt x="363779" y="515963"/>
                </a:lnTo>
                <a:lnTo>
                  <a:pt x="588851" y="515963"/>
                </a:lnTo>
                <a:lnTo>
                  <a:pt x="588851" y="70406"/>
                </a:lnTo>
                <a:lnTo>
                  <a:pt x="588565" y="68992"/>
                </a:lnTo>
                <a:close/>
              </a:path>
              <a:path w="589280" h="589279">
                <a:moveTo>
                  <a:pt x="422931" y="163921"/>
                </a:moveTo>
                <a:lnTo>
                  <a:pt x="298420" y="163921"/>
                </a:lnTo>
                <a:lnTo>
                  <a:pt x="302043" y="165544"/>
                </a:lnTo>
                <a:lnTo>
                  <a:pt x="307268" y="170780"/>
                </a:lnTo>
                <a:lnTo>
                  <a:pt x="308891" y="174403"/>
                </a:lnTo>
                <a:lnTo>
                  <a:pt x="308891" y="333843"/>
                </a:lnTo>
                <a:lnTo>
                  <a:pt x="327054" y="309902"/>
                </a:lnTo>
                <a:lnTo>
                  <a:pt x="373475" y="272048"/>
                </a:lnTo>
                <a:lnTo>
                  <a:pt x="404615" y="257918"/>
                </a:lnTo>
                <a:lnTo>
                  <a:pt x="454415" y="257918"/>
                </a:lnTo>
                <a:lnTo>
                  <a:pt x="454289" y="250735"/>
                </a:lnTo>
                <a:lnTo>
                  <a:pt x="454059" y="247196"/>
                </a:lnTo>
                <a:lnTo>
                  <a:pt x="443475" y="199658"/>
                </a:lnTo>
                <a:lnTo>
                  <a:pt x="422931" y="163921"/>
                </a:lnTo>
                <a:close/>
              </a:path>
              <a:path w="589280" h="589279">
                <a:moveTo>
                  <a:pt x="279949" y="200684"/>
                </a:moveTo>
                <a:lnTo>
                  <a:pt x="185104" y="200684"/>
                </a:lnTo>
                <a:lnTo>
                  <a:pt x="186779" y="200988"/>
                </a:lnTo>
                <a:lnTo>
                  <a:pt x="188329" y="201564"/>
                </a:lnTo>
                <a:lnTo>
                  <a:pt x="215336" y="213811"/>
                </a:lnTo>
                <a:lnTo>
                  <a:pt x="239876" y="229978"/>
                </a:lnTo>
                <a:lnTo>
                  <a:pt x="261547" y="249665"/>
                </a:lnTo>
                <a:lnTo>
                  <a:pt x="279949" y="272473"/>
                </a:lnTo>
                <a:lnTo>
                  <a:pt x="279949" y="200684"/>
                </a:lnTo>
                <a:close/>
              </a:path>
            </a:pathLst>
          </a:custGeom>
          <a:solidFill>
            <a:srgbClr val="FF6900"/>
          </a:solidFill>
        </p:spPr>
        <p:txBody>
          <a:bodyPr wrap="square" lIns="0" tIns="0" rIns="0" bIns="0" rtlCol="0"/>
          <a:lstStyle/>
          <a:p>
            <a:endParaRPr sz="1092"/>
          </a:p>
        </p:txBody>
      </p:sp>
      <p:pic>
        <p:nvPicPr>
          <p:cNvPr id="20" name="bg object 20"/>
          <p:cNvPicPr/>
          <p:nvPr/>
        </p:nvPicPr>
        <p:blipFill>
          <a:blip r:embed="rId9" cstate="print"/>
          <a:stretch>
            <a:fillRect/>
          </a:stretch>
        </p:blipFill>
        <p:spPr>
          <a:xfrm>
            <a:off x="669132" y="6450136"/>
            <a:ext cx="765968" cy="178797"/>
          </a:xfrm>
          <a:prstGeom prst="rect">
            <a:avLst/>
          </a:prstGeom>
        </p:spPr>
      </p:pic>
      <p:sp>
        <p:nvSpPr>
          <p:cNvPr id="2" name="Holder 2"/>
          <p:cNvSpPr>
            <a:spLocks noGrp="1"/>
          </p:cNvSpPr>
          <p:nvPr>
            <p:ph type="title"/>
          </p:nvPr>
        </p:nvSpPr>
        <p:spPr>
          <a:xfrm>
            <a:off x="944798" y="888061"/>
            <a:ext cx="9476719" cy="946413"/>
          </a:xfrm>
          <a:prstGeom prst="rect">
            <a:avLst/>
          </a:prstGeom>
        </p:spPr>
        <p:txBody>
          <a:bodyPr wrap="square" lIns="0" tIns="0" rIns="0" bIns="0">
            <a:spAutoFit/>
          </a:bodyPr>
          <a:lstStyle>
            <a:lvl1pPr>
              <a:defRPr sz="6150" b="1" i="0">
                <a:solidFill>
                  <a:srgbClr val="000032"/>
                </a:solidFill>
                <a:latin typeface="Comfortaa"/>
                <a:cs typeface="Comfortaa"/>
              </a:defRPr>
            </a:lvl1pPr>
          </a:lstStyle>
          <a:p>
            <a:endParaRPr dirty="0"/>
          </a:p>
        </p:txBody>
      </p:sp>
      <p:sp>
        <p:nvSpPr>
          <p:cNvPr id="3" name="Holder 3"/>
          <p:cNvSpPr>
            <a:spLocks noGrp="1"/>
          </p:cNvSpPr>
          <p:nvPr>
            <p:ph type="body" idx="1"/>
          </p:nvPr>
        </p:nvSpPr>
        <p:spPr>
          <a:xfrm>
            <a:off x="944077" y="1840493"/>
            <a:ext cx="10303847" cy="630942"/>
          </a:xfrm>
          <a:prstGeom prst="rect">
            <a:avLst/>
          </a:prstGeom>
        </p:spPr>
        <p:txBody>
          <a:bodyPr wrap="square" lIns="0" tIns="0" rIns="0" bIns="0">
            <a:spAutoFit/>
          </a:bodyPr>
          <a:lstStyle>
            <a:lvl1pPr>
              <a:defRPr sz="4100" b="0" i="0">
                <a:solidFill>
                  <a:srgbClr val="000032"/>
                </a:solidFill>
                <a:latin typeface="Lato Light"/>
                <a:cs typeface="Lato Light"/>
              </a:defRPr>
            </a:lvl1pPr>
          </a:lstStyle>
          <a:p>
            <a:endParaRPr dirty="0"/>
          </a:p>
        </p:txBody>
      </p:sp>
      <p:sp>
        <p:nvSpPr>
          <p:cNvPr id="4" name="Holder 4"/>
          <p:cNvSpPr>
            <a:spLocks noGrp="1"/>
          </p:cNvSpPr>
          <p:nvPr>
            <p:ph type="ftr" sz="quarter" idx="5"/>
          </p:nvPr>
        </p:nvSpPr>
        <p:spPr>
          <a:xfrm>
            <a:off x="8519529" y="6429192"/>
            <a:ext cx="3451961" cy="192360"/>
          </a:xfrm>
          <a:prstGeom prst="rect">
            <a:avLst/>
          </a:prstGeom>
        </p:spPr>
        <p:txBody>
          <a:bodyPr wrap="square" lIns="0" tIns="0" rIns="0" bIns="0">
            <a:spAutoFit/>
          </a:bodyPr>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39F8378-841D-4DDC-AA07-9060658D78C7}" type="datetime1">
              <a:rPr lang="en-US" smtClean="0"/>
              <a:t>3/19/2024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48226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mailto:Yonatan@smartupacademy.org" TargetMode="Externa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hyperlink" Target="mailto:Yonatan@smartupacademy.org" TargetMode="External"/><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0.png"/><Relationship Id="rId4" Type="http://schemas.microsoft.com/office/2014/relationships/chartEx" Target="../charts/chartEx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koreajoongangdaily.joins.com/2008/03/09/industry/10-years-ago-Koreans-created-the-MP3-player-/2887191.html"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prnewswire.com/il/news-releases/infinipoint-survey-reveals-high-interest-in-zero-trust-for-device-access-but-obstacles-are-holding-back-implementation-861541405.html"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novidea.com/"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mentalfloss.com/article/31358/discovering-oxygen-brief-history" TargetMode="External"/><Relationship Id="rId7" Type="http://schemas.openxmlformats.org/officeDocument/2006/relationships/hyperlink" Target="https://www.sciencehistory.org/historical-profile/jonas-salk-and-albert-bruce-sabin" TargetMode="External"/><Relationship Id="rId2" Type="http://schemas.openxmlformats.org/officeDocument/2006/relationships/hyperlink" Target="http://pages.cs.wisc.edu/~sastry/hs323/calculus.pdf" TargetMode="External"/><Relationship Id="rId1" Type="http://schemas.openxmlformats.org/officeDocument/2006/relationships/slideLayout" Target="../slideLayouts/slideLayout1.xml"/><Relationship Id="rId6" Type="http://schemas.openxmlformats.org/officeDocument/2006/relationships/hyperlink" Target="https://news.cnrs.fr/articles/the-birth-of-color-photography" TargetMode="External"/><Relationship Id="rId5" Type="http://schemas.openxmlformats.org/officeDocument/2006/relationships/hyperlink" Target="http://rmc.library.cornell.edu/DawnsEarlyLight/exhibition/daguerretalbot/index.html" TargetMode="External"/><Relationship Id="rId4" Type="http://schemas.openxmlformats.org/officeDocument/2006/relationships/hyperlink" Target="https://evolution.berkeley.edu/evolibrary/article/history_14"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hyperlink" Target="mailto:Yonatan@smartupacademy.org"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object 8"/>
          <p:cNvSpPr txBox="1"/>
          <p:nvPr/>
        </p:nvSpPr>
        <p:spPr>
          <a:xfrm>
            <a:off x="1781682" y="1201137"/>
            <a:ext cx="8628635" cy="3979496"/>
          </a:xfrm>
          <a:prstGeom prst="rect">
            <a:avLst/>
          </a:prstGeom>
        </p:spPr>
        <p:txBody>
          <a:bodyPr vert="horz" wrap="square" lIns="0" tIns="6931" rIns="0" bIns="0" rtlCol="0">
            <a:spAutoFit/>
          </a:bodyPr>
          <a:lstStyle/>
          <a:p>
            <a:pPr marL="7701" marR="3081" lvl="0" indent="0" algn="ctr" defTabSz="554492" rtl="0" eaLnBrk="1" fontAlgn="auto" latinLnBrk="0" hangingPunct="1">
              <a:lnSpc>
                <a:spcPct val="100000"/>
              </a:lnSpc>
              <a:spcBef>
                <a:spcPts val="55"/>
              </a:spcBef>
              <a:spcAft>
                <a:spcPts val="0"/>
              </a:spcAft>
              <a:buClrTx/>
              <a:buSzTx/>
              <a:buFontTx/>
              <a:buNone/>
              <a:tabLst/>
              <a:defRPr/>
            </a:pPr>
            <a:r>
              <a:rPr kumimoji="0" lang="en-US" sz="7216" b="1" i="0" u="none" strike="noStrike" kern="0" cap="none" spc="0" normalizeH="0" baseline="0" noProof="0" dirty="0">
                <a:ln>
                  <a:noFill/>
                </a:ln>
                <a:solidFill>
                  <a:srgbClr val="FF6900"/>
                </a:solidFill>
                <a:effectLst/>
                <a:uLnTx/>
                <a:uFillTx/>
                <a:latin typeface="Comfortaa"/>
                <a:ea typeface="+mn-ea"/>
                <a:cs typeface="Comfortaa"/>
              </a:rPr>
              <a:t>Entrepreneurial Thinking</a:t>
            </a:r>
            <a:r>
              <a:rPr kumimoji="0" lang="en-US" sz="7216" b="1" i="0" u="none" strike="noStrike" kern="0" cap="none" spc="0" normalizeH="0" noProof="0" dirty="0">
                <a:ln>
                  <a:noFill/>
                </a:ln>
                <a:solidFill>
                  <a:srgbClr val="FF6900"/>
                </a:solidFill>
                <a:effectLst/>
                <a:uLnTx/>
                <a:uFillTx/>
                <a:latin typeface="Comfortaa"/>
                <a:ea typeface="+mn-ea"/>
                <a:cs typeface="Comfortaa"/>
              </a:rPr>
              <a:t> </a:t>
            </a:r>
          </a:p>
          <a:p>
            <a:pPr marL="7701" marR="3081" lvl="0" indent="0" algn="ctr" defTabSz="554492" rtl="0" eaLnBrk="1" fontAlgn="auto" latinLnBrk="0" hangingPunct="1">
              <a:lnSpc>
                <a:spcPct val="100000"/>
              </a:lnSpc>
              <a:spcBef>
                <a:spcPts val="55"/>
              </a:spcBef>
              <a:spcAft>
                <a:spcPts val="0"/>
              </a:spcAft>
              <a:buClrTx/>
              <a:buSzTx/>
              <a:buFontTx/>
              <a:buNone/>
              <a:tabLst/>
              <a:defRPr/>
            </a:pPr>
            <a:endParaRPr lang="en-US" sz="7216" b="1" kern="0" baseline="0" dirty="0">
              <a:solidFill>
                <a:srgbClr val="FF6900"/>
              </a:solidFill>
              <a:latin typeface="Comfortaa"/>
              <a:cs typeface="Comfortaa"/>
            </a:endParaRPr>
          </a:p>
          <a:p>
            <a:pPr marL="7701" marR="3081" lvl="0" indent="0" algn="ctr" defTabSz="554492" rtl="0" eaLnBrk="1" fontAlgn="auto" latinLnBrk="0" hangingPunct="1">
              <a:lnSpc>
                <a:spcPct val="100000"/>
              </a:lnSpc>
              <a:spcBef>
                <a:spcPts val="55"/>
              </a:spcBef>
              <a:spcAft>
                <a:spcPts val="0"/>
              </a:spcAft>
              <a:buClrTx/>
              <a:buSzTx/>
              <a:buFontTx/>
              <a:buNone/>
              <a:tabLst/>
              <a:defRPr/>
            </a:pPr>
            <a:r>
              <a:rPr kumimoji="0" lang="en-US" sz="4000" b="1" i="0" u="none" strike="noStrike" kern="0" cap="none" spc="0" normalizeH="0" noProof="0" dirty="0">
                <a:ln>
                  <a:noFill/>
                </a:ln>
                <a:solidFill>
                  <a:srgbClr val="FF6900"/>
                </a:solidFill>
                <a:effectLst/>
                <a:uLnTx/>
                <a:uFillTx/>
                <a:latin typeface="Comfortaa"/>
                <a:ea typeface="+mn-ea"/>
                <a:cs typeface="Comfortaa"/>
              </a:rPr>
              <a:t>Yonatan Stern – SmartUp Academy </a:t>
            </a:r>
            <a:endParaRPr kumimoji="0" lang="en-US" sz="4000" b="1" i="0" u="none" strike="noStrike" kern="0" cap="none" spc="0" normalizeH="0" baseline="0" noProof="0" dirty="0">
              <a:ln>
                <a:noFill/>
              </a:ln>
              <a:solidFill>
                <a:srgbClr val="FF6900"/>
              </a:solidFill>
              <a:effectLst/>
              <a:uLnTx/>
              <a:uFillTx/>
              <a:latin typeface="Comfortaa"/>
              <a:ea typeface="+mn-ea"/>
              <a:cs typeface="Comfortaa"/>
            </a:endParaRPr>
          </a:p>
        </p:txBody>
      </p:sp>
      <p:sp>
        <p:nvSpPr>
          <p:cNvPr id="2" name="Footer Placeholder 1">
            <a:extLst>
              <a:ext uri="{FF2B5EF4-FFF2-40B4-BE49-F238E27FC236}">
                <a16:creationId xmlns:a16="http://schemas.microsoft.com/office/drawing/2014/main" id="{500F43BA-32BE-4D53-9F28-979865A1B3FF}"/>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3714090-AA8A-4888-891E-47A1073CEE9F}"/>
              </a:ext>
            </a:extLst>
          </p:cNvPr>
          <p:cNvGrpSpPr/>
          <p:nvPr/>
        </p:nvGrpSpPr>
        <p:grpSpPr>
          <a:xfrm>
            <a:off x="7333397" y="4726302"/>
            <a:ext cx="1479645" cy="654225"/>
            <a:chOff x="12077182" y="2606675"/>
            <a:chExt cx="2440044" cy="1078865"/>
          </a:xfrm>
        </p:grpSpPr>
        <p:sp>
          <p:nvSpPr>
            <p:cNvPr id="50" name="object 12">
              <a:extLst>
                <a:ext uri="{FF2B5EF4-FFF2-40B4-BE49-F238E27FC236}">
                  <a16:creationId xmlns:a16="http://schemas.microsoft.com/office/drawing/2014/main" id="{2CECE302-E303-49DC-AE82-9D15554A68BA}"/>
                </a:ext>
              </a:extLst>
            </p:cNvPr>
            <p:cNvSpPr/>
            <p:nvPr/>
          </p:nvSpPr>
          <p:spPr>
            <a:xfrm>
              <a:off x="12092609" y="2606675"/>
              <a:ext cx="2409190" cy="1078865"/>
            </a:xfrm>
            <a:custGeom>
              <a:avLst/>
              <a:gdLst/>
              <a:ahLst/>
              <a:cxnLst/>
              <a:rect l="l" t="t" r="r" b="b"/>
              <a:pathLst>
                <a:path w="2409190" h="1078864">
                  <a:moveTo>
                    <a:pt x="155094" y="0"/>
                  </a:moveTo>
                  <a:lnTo>
                    <a:pt x="106070" y="5891"/>
                  </a:lnTo>
                  <a:lnTo>
                    <a:pt x="63495" y="22295"/>
                  </a:lnTo>
                  <a:lnTo>
                    <a:pt x="29922" y="47310"/>
                  </a:lnTo>
                  <a:lnTo>
                    <a:pt x="7906" y="79031"/>
                  </a:lnTo>
                  <a:lnTo>
                    <a:pt x="0" y="115556"/>
                  </a:lnTo>
                  <a:lnTo>
                    <a:pt x="0" y="962944"/>
                  </a:lnTo>
                  <a:lnTo>
                    <a:pt x="29922" y="1031190"/>
                  </a:lnTo>
                  <a:lnTo>
                    <a:pt x="63495" y="1056205"/>
                  </a:lnTo>
                  <a:lnTo>
                    <a:pt x="106070" y="1072610"/>
                  </a:lnTo>
                  <a:lnTo>
                    <a:pt x="155094" y="1078501"/>
                  </a:lnTo>
                  <a:lnTo>
                    <a:pt x="2254077" y="1078501"/>
                  </a:lnTo>
                  <a:lnTo>
                    <a:pt x="2303102" y="1072610"/>
                  </a:lnTo>
                  <a:lnTo>
                    <a:pt x="2345677" y="1056205"/>
                  </a:lnTo>
                  <a:lnTo>
                    <a:pt x="2379250" y="1031190"/>
                  </a:lnTo>
                  <a:lnTo>
                    <a:pt x="2401266" y="999469"/>
                  </a:lnTo>
                  <a:lnTo>
                    <a:pt x="2409172" y="962944"/>
                  </a:lnTo>
                  <a:lnTo>
                    <a:pt x="2409172" y="115556"/>
                  </a:lnTo>
                  <a:lnTo>
                    <a:pt x="2379250" y="47310"/>
                  </a:lnTo>
                  <a:lnTo>
                    <a:pt x="2345677" y="22295"/>
                  </a:lnTo>
                  <a:lnTo>
                    <a:pt x="2303102" y="5891"/>
                  </a:lnTo>
                  <a:lnTo>
                    <a:pt x="2254077" y="0"/>
                  </a:lnTo>
                  <a:lnTo>
                    <a:pt x="155094" y="0"/>
                  </a:lnTo>
                  <a:close/>
                </a:path>
              </a:pathLst>
            </a:custGeom>
            <a:ln w="104708">
              <a:solidFill>
                <a:srgbClr val="000031"/>
              </a:solidFill>
            </a:ln>
          </p:spPr>
          <p:txBody>
            <a:bodyPr wrap="square" lIns="0" tIns="0" rIns="0" bIns="0" rtlCol="0"/>
            <a:lstStyle/>
            <a:p>
              <a:endParaRPr sz="1092"/>
            </a:p>
          </p:txBody>
        </p:sp>
        <p:sp>
          <p:nvSpPr>
            <p:cNvPr id="51" name="TextBox 50">
              <a:extLst>
                <a:ext uri="{FF2B5EF4-FFF2-40B4-BE49-F238E27FC236}">
                  <a16:creationId xmlns:a16="http://schemas.microsoft.com/office/drawing/2014/main" id="{7A23C480-70D1-43DC-B427-B6B1B90E694C}"/>
                </a:ext>
              </a:extLst>
            </p:cNvPr>
            <p:cNvSpPr txBox="1"/>
            <p:nvPr/>
          </p:nvSpPr>
          <p:spPr>
            <a:xfrm>
              <a:off x="12077182" y="2915274"/>
              <a:ext cx="2440044" cy="521503"/>
            </a:xfrm>
            <a:prstGeom prst="rect">
              <a:avLst/>
            </a:prstGeom>
            <a:noFill/>
            <a:ln>
              <a:noFill/>
            </a:ln>
          </p:spPr>
          <p:txBody>
            <a:bodyPr wrap="square" rtlCol="0">
              <a:spAutoFit/>
            </a:bodyPr>
            <a:lstStyle/>
            <a:p>
              <a:pPr algn="ctr"/>
              <a:r>
                <a:rPr lang="en-US" sz="1455" spc="-15" dirty="0">
                  <a:solidFill>
                    <a:srgbClr val="004B9B"/>
                  </a:solidFill>
                  <a:latin typeface="Lato" panose="020F0502020204030203" pitchFamily="34" charset="0"/>
                  <a:cs typeface="Lato Light"/>
                </a:rPr>
                <a:t>Startup 3</a:t>
              </a:r>
              <a:endParaRPr lang="en-IL" sz="1455" dirty="0">
                <a:solidFill>
                  <a:srgbClr val="004B9B"/>
                </a:solidFill>
                <a:latin typeface="Lato" panose="020F0502020204030203" pitchFamily="34" charset="0"/>
              </a:endParaRPr>
            </a:p>
          </p:txBody>
        </p:sp>
      </p:grpSp>
      <p:grpSp>
        <p:nvGrpSpPr>
          <p:cNvPr id="35" name="Group 34">
            <a:extLst>
              <a:ext uri="{FF2B5EF4-FFF2-40B4-BE49-F238E27FC236}">
                <a16:creationId xmlns:a16="http://schemas.microsoft.com/office/drawing/2014/main" id="{268E89E7-7DFA-4DF7-9BED-10CF372C3559}"/>
              </a:ext>
            </a:extLst>
          </p:cNvPr>
          <p:cNvGrpSpPr/>
          <p:nvPr/>
        </p:nvGrpSpPr>
        <p:grpSpPr>
          <a:xfrm>
            <a:off x="952842" y="2537212"/>
            <a:ext cx="3022757" cy="2125941"/>
            <a:chOff x="1570632" y="2414110"/>
            <a:chExt cx="4984750" cy="3505835"/>
          </a:xfrm>
        </p:grpSpPr>
        <p:grpSp>
          <p:nvGrpSpPr>
            <p:cNvPr id="6" name="object 3">
              <a:extLst>
                <a:ext uri="{FF2B5EF4-FFF2-40B4-BE49-F238E27FC236}">
                  <a16:creationId xmlns:a16="http://schemas.microsoft.com/office/drawing/2014/main" id="{1C387E98-BA12-4785-846A-7B044693A9FB}"/>
                </a:ext>
              </a:extLst>
            </p:cNvPr>
            <p:cNvGrpSpPr/>
            <p:nvPr/>
          </p:nvGrpSpPr>
          <p:grpSpPr>
            <a:xfrm>
              <a:off x="1570632" y="2414110"/>
              <a:ext cx="4984750" cy="3505835"/>
              <a:chOff x="1570632" y="3666817"/>
              <a:chExt cx="4984750" cy="3505835"/>
            </a:xfrm>
          </p:grpSpPr>
          <p:sp>
            <p:nvSpPr>
              <p:cNvPr id="7" name="object 4">
                <a:extLst>
                  <a:ext uri="{FF2B5EF4-FFF2-40B4-BE49-F238E27FC236}">
                    <a16:creationId xmlns:a16="http://schemas.microsoft.com/office/drawing/2014/main" id="{92B3A5D1-AA89-4E8A-94F8-C4D19001D799}"/>
                  </a:ext>
                </a:extLst>
              </p:cNvPr>
              <p:cNvSpPr/>
              <p:nvPr/>
            </p:nvSpPr>
            <p:spPr>
              <a:xfrm>
                <a:off x="1622987" y="4188354"/>
                <a:ext cx="4879975" cy="2932430"/>
              </a:xfrm>
              <a:custGeom>
                <a:avLst/>
                <a:gdLst/>
                <a:ahLst/>
                <a:cxnLst/>
                <a:rect l="l" t="t" r="r" b="b"/>
                <a:pathLst>
                  <a:path w="4879975" h="2932429">
                    <a:moveTo>
                      <a:pt x="1434511"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0" y="2617721"/>
                    </a:lnTo>
                    <a:lnTo>
                      <a:pt x="3405" y="2664139"/>
                    </a:lnTo>
                    <a:lnTo>
                      <a:pt x="13299" y="2708443"/>
                    </a:lnTo>
                    <a:lnTo>
                      <a:pt x="29194" y="2750146"/>
                    </a:lnTo>
                    <a:lnTo>
                      <a:pt x="50606" y="2788764"/>
                    </a:lnTo>
                    <a:lnTo>
                      <a:pt x="77048" y="2823809"/>
                    </a:lnTo>
                    <a:lnTo>
                      <a:pt x="108034" y="2854796"/>
                    </a:lnTo>
                    <a:lnTo>
                      <a:pt x="143079" y="2881238"/>
                    </a:lnTo>
                    <a:lnTo>
                      <a:pt x="181696" y="2902651"/>
                    </a:lnTo>
                    <a:lnTo>
                      <a:pt x="223400" y="2918547"/>
                    </a:lnTo>
                    <a:lnTo>
                      <a:pt x="267706" y="2928441"/>
                    </a:lnTo>
                    <a:lnTo>
                      <a:pt x="314126" y="2931847"/>
                    </a:lnTo>
                    <a:lnTo>
                      <a:pt x="4565306" y="2931847"/>
                    </a:lnTo>
                    <a:lnTo>
                      <a:pt x="4611726" y="2928441"/>
                    </a:lnTo>
                    <a:lnTo>
                      <a:pt x="4656031" y="2918547"/>
                    </a:lnTo>
                    <a:lnTo>
                      <a:pt x="4697735" y="2902651"/>
                    </a:lnTo>
                    <a:lnTo>
                      <a:pt x="4736353" y="2881238"/>
                    </a:lnTo>
                    <a:lnTo>
                      <a:pt x="4771398" y="2854796"/>
                    </a:lnTo>
                    <a:lnTo>
                      <a:pt x="4802384" y="2823809"/>
                    </a:lnTo>
                    <a:lnTo>
                      <a:pt x="4828826" y="2788764"/>
                    </a:lnTo>
                    <a:lnTo>
                      <a:pt x="4850237" y="2750146"/>
                    </a:lnTo>
                    <a:lnTo>
                      <a:pt x="4866133" y="2708443"/>
                    </a:lnTo>
                    <a:lnTo>
                      <a:pt x="4876026" y="2664139"/>
                    </a:lnTo>
                    <a:lnTo>
                      <a:pt x="4879432" y="2617721"/>
                    </a:lnTo>
                    <a:lnTo>
                      <a:pt x="4879432" y="314126"/>
                    </a:lnTo>
                    <a:lnTo>
                      <a:pt x="4876026" y="267708"/>
                    </a:lnTo>
                    <a:lnTo>
                      <a:pt x="4866133" y="223404"/>
                    </a:lnTo>
                    <a:lnTo>
                      <a:pt x="4850237" y="181701"/>
                    </a:lnTo>
                    <a:lnTo>
                      <a:pt x="4828826" y="143083"/>
                    </a:lnTo>
                    <a:lnTo>
                      <a:pt x="4802384" y="108038"/>
                    </a:lnTo>
                    <a:lnTo>
                      <a:pt x="4771398" y="77051"/>
                    </a:lnTo>
                    <a:lnTo>
                      <a:pt x="4736353" y="50609"/>
                    </a:lnTo>
                    <a:lnTo>
                      <a:pt x="4697735" y="29196"/>
                    </a:lnTo>
                    <a:lnTo>
                      <a:pt x="4656031" y="13300"/>
                    </a:lnTo>
                    <a:lnTo>
                      <a:pt x="4611726" y="3406"/>
                    </a:lnTo>
                    <a:lnTo>
                      <a:pt x="4565306" y="0"/>
                    </a:lnTo>
                    <a:lnTo>
                      <a:pt x="3444921" y="0"/>
                    </a:lnTo>
                  </a:path>
                </a:pathLst>
              </a:custGeom>
              <a:noFill/>
              <a:ln w="104708" cap="rnd">
                <a:solidFill>
                  <a:srgbClr val="000032"/>
                </a:solidFill>
              </a:ln>
            </p:spPr>
            <p:txBody>
              <a:bodyPr wrap="square" lIns="0" tIns="0" rIns="0" bIns="0" rtlCol="0"/>
              <a:lstStyle/>
              <a:p>
                <a:endParaRPr sz="1092"/>
              </a:p>
            </p:txBody>
          </p:sp>
          <p:sp>
            <p:nvSpPr>
              <p:cNvPr id="8" name="object 5">
                <a:extLst>
                  <a:ext uri="{FF2B5EF4-FFF2-40B4-BE49-F238E27FC236}">
                    <a16:creationId xmlns:a16="http://schemas.microsoft.com/office/drawing/2014/main" id="{E9946CCD-DDB5-4300-A29A-C9DAE6F07173}"/>
                  </a:ext>
                </a:extLst>
              </p:cNvPr>
              <p:cNvSpPr/>
              <p:nvPr/>
            </p:nvSpPr>
            <p:spPr>
              <a:xfrm>
                <a:off x="3477715" y="3666817"/>
                <a:ext cx="1170305" cy="835660"/>
              </a:xfrm>
              <a:custGeom>
                <a:avLst/>
                <a:gdLst/>
                <a:ahLst/>
                <a:cxnLst/>
                <a:rect l="l" t="t" r="r" b="b"/>
                <a:pathLst>
                  <a:path w="1170304" h="835660">
                    <a:moveTo>
                      <a:pt x="1111337" y="256540"/>
                    </a:moveTo>
                    <a:lnTo>
                      <a:pt x="188297" y="256540"/>
                    </a:lnTo>
                    <a:lnTo>
                      <a:pt x="165501" y="261620"/>
                    </a:lnTo>
                    <a:lnTo>
                      <a:pt x="146863" y="274320"/>
                    </a:lnTo>
                    <a:lnTo>
                      <a:pt x="134286" y="293370"/>
                    </a:lnTo>
                    <a:lnTo>
                      <a:pt x="129671" y="316230"/>
                    </a:lnTo>
                    <a:lnTo>
                      <a:pt x="129671" y="777240"/>
                    </a:lnTo>
                    <a:lnTo>
                      <a:pt x="134286" y="800100"/>
                    </a:lnTo>
                    <a:lnTo>
                      <a:pt x="146863" y="819150"/>
                    </a:lnTo>
                    <a:lnTo>
                      <a:pt x="165501" y="831850"/>
                    </a:lnTo>
                    <a:lnTo>
                      <a:pt x="188297" y="835660"/>
                    </a:lnTo>
                    <a:lnTo>
                      <a:pt x="1111337" y="835660"/>
                    </a:lnTo>
                    <a:lnTo>
                      <a:pt x="1134140" y="831850"/>
                    </a:lnTo>
                    <a:lnTo>
                      <a:pt x="1152781" y="819150"/>
                    </a:lnTo>
                    <a:lnTo>
                      <a:pt x="1163682" y="802640"/>
                    </a:lnTo>
                    <a:lnTo>
                      <a:pt x="188297" y="802640"/>
                    </a:lnTo>
                    <a:lnTo>
                      <a:pt x="178451" y="801370"/>
                    </a:lnTo>
                    <a:lnTo>
                      <a:pt x="170399" y="795020"/>
                    </a:lnTo>
                    <a:lnTo>
                      <a:pt x="164963" y="787400"/>
                    </a:lnTo>
                    <a:lnTo>
                      <a:pt x="162968" y="777240"/>
                    </a:lnTo>
                    <a:lnTo>
                      <a:pt x="162968" y="316230"/>
                    </a:lnTo>
                    <a:lnTo>
                      <a:pt x="164963" y="306070"/>
                    </a:lnTo>
                    <a:lnTo>
                      <a:pt x="170399" y="297180"/>
                    </a:lnTo>
                    <a:lnTo>
                      <a:pt x="178451" y="292100"/>
                    </a:lnTo>
                    <a:lnTo>
                      <a:pt x="188297" y="290830"/>
                    </a:lnTo>
                    <a:lnTo>
                      <a:pt x="1163682" y="290830"/>
                    </a:lnTo>
                    <a:lnTo>
                      <a:pt x="1152781" y="274320"/>
                    </a:lnTo>
                    <a:lnTo>
                      <a:pt x="1134140" y="261620"/>
                    </a:lnTo>
                    <a:lnTo>
                      <a:pt x="1111337" y="256540"/>
                    </a:lnTo>
                    <a:close/>
                  </a:path>
                  <a:path w="1170304" h="835660">
                    <a:moveTo>
                      <a:pt x="1163682" y="290830"/>
                    </a:moveTo>
                    <a:lnTo>
                      <a:pt x="1111337" y="290830"/>
                    </a:lnTo>
                    <a:lnTo>
                      <a:pt x="1121188" y="292100"/>
                    </a:lnTo>
                    <a:lnTo>
                      <a:pt x="1129240" y="297180"/>
                    </a:lnTo>
                    <a:lnTo>
                      <a:pt x="1134673" y="306070"/>
                    </a:lnTo>
                    <a:lnTo>
                      <a:pt x="1136666" y="316230"/>
                    </a:lnTo>
                    <a:lnTo>
                      <a:pt x="1136666" y="777240"/>
                    </a:lnTo>
                    <a:lnTo>
                      <a:pt x="1134673" y="787400"/>
                    </a:lnTo>
                    <a:lnTo>
                      <a:pt x="1129240" y="795020"/>
                    </a:lnTo>
                    <a:lnTo>
                      <a:pt x="1121188" y="801370"/>
                    </a:lnTo>
                    <a:lnTo>
                      <a:pt x="1111337" y="802640"/>
                    </a:lnTo>
                    <a:lnTo>
                      <a:pt x="1163682" y="802640"/>
                    </a:lnTo>
                    <a:lnTo>
                      <a:pt x="1165359" y="800100"/>
                    </a:lnTo>
                    <a:lnTo>
                      <a:pt x="1169974" y="777240"/>
                    </a:lnTo>
                    <a:lnTo>
                      <a:pt x="1169974" y="316230"/>
                    </a:lnTo>
                    <a:lnTo>
                      <a:pt x="1165359" y="293370"/>
                    </a:lnTo>
                    <a:lnTo>
                      <a:pt x="1163682" y="290830"/>
                    </a:lnTo>
                    <a:close/>
                  </a:path>
                  <a:path w="1170304" h="835660">
                    <a:moveTo>
                      <a:pt x="1016785" y="304800"/>
                    </a:moveTo>
                    <a:lnTo>
                      <a:pt x="282860" y="304800"/>
                    </a:lnTo>
                    <a:lnTo>
                      <a:pt x="273853" y="306070"/>
                    </a:lnTo>
                    <a:lnTo>
                      <a:pt x="265790" y="309880"/>
                    </a:lnTo>
                    <a:lnTo>
                      <a:pt x="259144" y="314960"/>
                    </a:lnTo>
                    <a:lnTo>
                      <a:pt x="254390" y="322580"/>
                    </a:lnTo>
                    <a:lnTo>
                      <a:pt x="244089" y="341630"/>
                    </a:lnTo>
                    <a:lnTo>
                      <a:pt x="230595" y="358140"/>
                    </a:lnTo>
                    <a:lnTo>
                      <a:pt x="214265" y="372110"/>
                    </a:lnTo>
                    <a:lnTo>
                      <a:pt x="195460" y="382270"/>
                    </a:lnTo>
                    <a:lnTo>
                      <a:pt x="187872" y="387350"/>
                    </a:lnTo>
                    <a:lnTo>
                      <a:pt x="182071" y="393700"/>
                    </a:lnTo>
                    <a:lnTo>
                      <a:pt x="178366" y="402590"/>
                    </a:lnTo>
                    <a:lnTo>
                      <a:pt x="177062" y="411480"/>
                    </a:lnTo>
                    <a:lnTo>
                      <a:pt x="177062" y="681990"/>
                    </a:lnTo>
                    <a:lnTo>
                      <a:pt x="214265" y="721360"/>
                    </a:lnTo>
                    <a:lnTo>
                      <a:pt x="230595" y="735330"/>
                    </a:lnTo>
                    <a:lnTo>
                      <a:pt x="244089" y="751840"/>
                    </a:lnTo>
                    <a:lnTo>
                      <a:pt x="254390" y="769620"/>
                    </a:lnTo>
                    <a:lnTo>
                      <a:pt x="259144" y="778510"/>
                    </a:lnTo>
                    <a:lnTo>
                      <a:pt x="265790" y="783590"/>
                    </a:lnTo>
                    <a:lnTo>
                      <a:pt x="273853" y="787400"/>
                    </a:lnTo>
                    <a:lnTo>
                      <a:pt x="282860" y="788670"/>
                    </a:lnTo>
                    <a:lnTo>
                      <a:pt x="1016785" y="788670"/>
                    </a:lnTo>
                    <a:lnTo>
                      <a:pt x="1025793" y="787400"/>
                    </a:lnTo>
                    <a:lnTo>
                      <a:pt x="1033855" y="783590"/>
                    </a:lnTo>
                    <a:lnTo>
                      <a:pt x="1040501" y="778510"/>
                    </a:lnTo>
                    <a:lnTo>
                      <a:pt x="1045256" y="769620"/>
                    </a:lnTo>
                    <a:lnTo>
                      <a:pt x="1053346" y="755650"/>
                    </a:lnTo>
                    <a:lnTo>
                      <a:pt x="284347" y="755650"/>
                    </a:lnTo>
                    <a:lnTo>
                      <a:pt x="271245" y="731520"/>
                    </a:lnTo>
                    <a:lnTo>
                      <a:pt x="254260" y="711200"/>
                    </a:lnTo>
                    <a:lnTo>
                      <a:pt x="233822" y="694690"/>
                    </a:lnTo>
                    <a:lnTo>
                      <a:pt x="210360" y="680720"/>
                    </a:lnTo>
                    <a:lnTo>
                      <a:pt x="210360" y="412750"/>
                    </a:lnTo>
                    <a:lnTo>
                      <a:pt x="233822" y="398780"/>
                    </a:lnTo>
                    <a:lnTo>
                      <a:pt x="254260" y="382270"/>
                    </a:lnTo>
                    <a:lnTo>
                      <a:pt x="271245" y="361950"/>
                    </a:lnTo>
                    <a:lnTo>
                      <a:pt x="284347" y="337820"/>
                    </a:lnTo>
                    <a:lnTo>
                      <a:pt x="1053494" y="337820"/>
                    </a:lnTo>
                    <a:lnTo>
                      <a:pt x="1045256" y="322580"/>
                    </a:lnTo>
                    <a:lnTo>
                      <a:pt x="1040501" y="314960"/>
                    </a:lnTo>
                    <a:lnTo>
                      <a:pt x="1033855" y="309880"/>
                    </a:lnTo>
                    <a:lnTo>
                      <a:pt x="1025793" y="306070"/>
                    </a:lnTo>
                    <a:lnTo>
                      <a:pt x="1016785" y="304800"/>
                    </a:lnTo>
                    <a:close/>
                  </a:path>
                  <a:path w="1170304" h="835660">
                    <a:moveTo>
                      <a:pt x="1053494" y="337820"/>
                    </a:moveTo>
                    <a:lnTo>
                      <a:pt x="1015298" y="337820"/>
                    </a:lnTo>
                    <a:lnTo>
                      <a:pt x="1028399" y="361950"/>
                    </a:lnTo>
                    <a:lnTo>
                      <a:pt x="1045381" y="382270"/>
                    </a:lnTo>
                    <a:lnTo>
                      <a:pt x="1065819" y="398780"/>
                    </a:lnTo>
                    <a:lnTo>
                      <a:pt x="1089286" y="412750"/>
                    </a:lnTo>
                    <a:lnTo>
                      <a:pt x="1089286" y="680720"/>
                    </a:lnTo>
                    <a:lnTo>
                      <a:pt x="1065819" y="694690"/>
                    </a:lnTo>
                    <a:lnTo>
                      <a:pt x="1045381" y="711200"/>
                    </a:lnTo>
                    <a:lnTo>
                      <a:pt x="1028399" y="731520"/>
                    </a:lnTo>
                    <a:lnTo>
                      <a:pt x="1015298" y="755650"/>
                    </a:lnTo>
                    <a:lnTo>
                      <a:pt x="1053346" y="755650"/>
                    </a:lnTo>
                    <a:lnTo>
                      <a:pt x="1055553" y="751840"/>
                    </a:lnTo>
                    <a:lnTo>
                      <a:pt x="1069051" y="735330"/>
                    </a:lnTo>
                    <a:lnTo>
                      <a:pt x="1085383" y="721360"/>
                    </a:lnTo>
                    <a:lnTo>
                      <a:pt x="1104186" y="711200"/>
                    </a:lnTo>
                    <a:lnTo>
                      <a:pt x="1111774" y="706120"/>
                    </a:lnTo>
                    <a:lnTo>
                      <a:pt x="1117574" y="699770"/>
                    </a:lnTo>
                    <a:lnTo>
                      <a:pt x="1121280" y="690880"/>
                    </a:lnTo>
                    <a:lnTo>
                      <a:pt x="1122583" y="681990"/>
                    </a:lnTo>
                    <a:lnTo>
                      <a:pt x="1122583" y="411480"/>
                    </a:lnTo>
                    <a:lnTo>
                      <a:pt x="1085383" y="372110"/>
                    </a:lnTo>
                    <a:lnTo>
                      <a:pt x="1069051" y="358140"/>
                    </a:lnTo>
                    <a:lnTo>
                      <a:pt x="1055553" y="341630"/>
                    </a:lnTo>
                    <a:lnTo>
                      <a:pt x="1053494" y="337820"/>
                    </a:lnTo>
                    <a:close/>
                  </a:path>
                  <a:path w="1170304" h="835660">
                    <a:moveTo>
                      <a:pt x="649812" y="359410"/>
                    </a:moveTo>
                    <a:lnTo>
                      <a:pt x="600129" y="365760"/>
                    </a:lnTo>
                    <a:lnTo>
                      <a:pt x="555448" y="384810"/>
                    </a:lnTo>
                    <a:lnTo>
                      <a:pt x="517566" y="414020"/>
                    </a:lnTo>
                    <a:lnTo>
                      <a:pt x="488282" y="452120"/>
                    </a:lnTo>
                    <a:lnTo>
                      <a:pt x="469393" y="496570"/>
                    </a:lnTo>
                    <a:lnTo>
                      <a:pt x="462697" y="546100"/>
                    </a:lnTo>
                    <a:lnTo>
                      <a:pt x="469393" y="596900"/>
                    </a:lnTo>
                    <a:lnTo>
                      <a:pt x="488282" y="641350"/>
                    </a:lnTo>
                    <a:lnTo>
                      <a:pt x="517566" y="679450"/>
                    </a:lnTo>
                    <a:lnTo>
                      <a:pt x="555448" y="708660"/>
                    </a:lnTo>
                    <a:lnTo>
                      <a:pt x="600129" y="727710"/>
                    </a:lnTo>
                    <a:lnTo>
                      <a:pt x="649812" y="734060"/>
                    </a:lnTo>
                    <a:lnTo>
                      <a:pt x="699504" y="727710"/>
                    </a:lnTo>
                    <a:lnTo>
                      <a:pt x="744191" y="708660"/>
                    </a:lnTo>
                    <a:lnTo>
                      <a:pt x="754074" y="701040"/>
                    </a:lnTo>
                    <a:lnTo>
                      <a:pt x="649812" y="701040"/>
                    </a:lnTo>
                    <a:lnTo>
                      <a:pt x="601252" y="692150"/>
                    </a:lnTo>
                    <a:lnTo>
                      <a:pt x="559037" y="670560"/>
                    </a:lnTo>
                    <a:lnTo>
                      <a:pt x="525722" y="637540"/>
                    </a:lnTo>
                    <a:lnTo>
                      <a:pt x="503860" y="595630"/>
                    </a:lnTo>
                    <a:lnTo>
                      <a:pt x="496005" y="546100"/>
                    </a:lnTo>
                    <a:lnTo>
                      <a:pt x="503860" y="497840"/>
                    </a:lnTo>
                    <a:lnTo>
                      <a:pt x="525722" y="455930"/>
                    </a:lnTo>
                    <a:lnTo>
                      <a:pt x="559037" y="422910"/>
                    </a:lnTo>
                    <a:lnTo>
                      <a:pt x="601252" y="401320"/>
                    </a:lnTo>
                    <a:lnTo>
                      <a:pt x="649812" y="392430"/>
                    </a:lnTo>
                    <a:lnTo>
                      <a:pt x="754074" y="392430"/>
                    </a:lnTo>
                    <a:lnTo>
                      <a:pt x="744191" y="384810"/>
                    </a:lnTo>
                    <a:lnTo>
                      <a:pt x="699504" y="365760"/>
                    </a:lnTo>
                    <a:lnTo>
                      <a:pt x="649812" y="359410"/>
                    </a:lnTo>
                    <a:close/>
                  </a:path>
                  <a:path w="1170304" h="835660">
                    <a:moveTo>
                      <a:pt x="754074" y="392430"/>
                    </a:moveTo>
                    <a:lnTo>
                      <a:pt x="649812" y="392430"/>
                    </a:lnTo>
                    <a:lnTo>
                      <a:pt x="698383" y="401320"/>
                    </a:lnTo>
                    <a:lnTo>
                      <a:pt x="740604" y="422910"/>
                    </a:lnTo>
                    <a:lnTo>
                      <a:pt x="773922" y="455930"/>
                    </a:lnTo>
                    <a:lnTo>
                      <a:pt x="795785" y="497840"/>
                    </a:lnTo>
                    <a:lnTo>
                      <a:pt x="803640" y="546100"/>
                    </a:lnTo>
                    <a:lnTo>
                      <a:pt x="795785" y="595630"/>
                    </a:lnTo>
                    <a:lnTo>
                      <a:pt x="773922" y="637540"/>
                    </a:lnTo>
                    <a:lnTo>
                      <a:pt x="740604" y="670560"/>
                    </a:lnTo>
                    <a:lnTo>
                      <a:pt x="698383" y="692150"/>
                    </a:lnTo>
                    <a:lnTo>
                      <a:pt x="649812" y="701040"/>
                    </a:lnTo>
                    <a:lnTo>
                      <a:pt x="754074" y="701040"/>
                    </a:lnTo>
                    <a:lnTo>
                      <a:pt x="782076" y="679450"/>
                    </a:lnTo>
                    <a:lnTo>
                      <a:pt x="811362" y="641350"/>
                    </a:lnTo>
                    <a:lnTo>
                      <a:pt x="830252" y="596900"/>
                    </a:lnTo>
                    <a:lnTo>
                      <a:pt x="836948" y="546100"/>
                    </a:lnTo>
                    <a:lnTo>
                      <a:pt x="830252" y="496570"/>
                    </a:lnTo>
                    <a:lnTo>
                      <a:pt x="811362" y="452120"/>
                    </a:lnTo>
                    <a:lnTo>
                      <a:pt x="782076" y="414020"/>
                    </a:lnTo>
                    <a:lnTo>
                      <a:pt x="754074" y="392430"/>
                    </a:lnTo>
                    <a:close/>
                  </a:path>
                  <a:path w="1170304" h="835660">
                    <a:moveTo>
                      <a:pt x="592641" y="601980"/>
                    </a:moveTo>
                    <a:lnTo>
                      <a:pt x="584966" y="601980"/>
                    </a:lnTo>
                    <a:lnTo>
                      <a:pt x="578505" y="612140"/>
                    </a:lnTo>
                    <a:lnTo>
                      <a:pt x="578505" y="619760"/>
                    </a:lnTo>
                    <a:lnTo>
                      <a:pt x="583136" y="631190"/>
                    </a:lnTo>
                    <a:lnTo>
                      <a:pt x="596180" y="643890"/>
                    </a:lnTo>
                    <a:lnTo>
                      <a:pt x="616371" y="652780"/>
                    </a:lnTo>
                    <a:lnTo>
                      <a:pt x="642441" y="656590"/>
                    </a:lnTo>
                    <a:lnTo>
                      <a:pt x="642441" y="669290"/>
                    </a:lnTo>
                    <a:lnTo>
                      <a:pt x="646126" y="673100"/>
                    </a:lnTo>
                    <a:lnTo>
                      <a:pt x="655969" y="673100"/>
                    </a:lnTo>
                    <a:lnTo>
                      <a:pt x="660576" y="669290"/>
                    </a:lnTo>
                    <a:lnTo>
                      <a:pt x="660576" y="655320"/>
                    </a:lnTo>
                    <a:lnTo>
                      <a:pt x="683321" y="648970"/>
                    </a:lnTo>
                    <a:lnTo>
                      <a:pt x="700996" y="636270"/>
                    </a:lnTo>
                    <a:lnTo>
                      <a:pt x="707104" y="626110"/>
                    </a:lnTo>
                    <a:lnTo>
                      <a:pt x="642441" y="626110"/>
                    </a:lnTo>
                    <a:lnTo>
                      <a:pt x="622862" y="621030"/>
                    </a:lnTo>
                    <a:lnTo>
                      <a:pt x="609594" y="613410"/>
                    </a:lnTo>
                    <a:lnTo>
                      <a:pt x="600299" y="605790"/>
                    </a:lnTo>
                    <a:lnTo>
                      <a:pt x="592641" y="601980"/>
                    </a:lnTo>
                    <a:close/>
                  </a:path>
                  <a:path w="1170304" h="835660">
                    <a:moveTo>
                      <a:pt x="655969" y="420370"/>
                    </a:moveTo>
                    <a:lnTo>
                      <a:pt x="646126" y="420370"/>
                    </a:lnTo>
                    <a:lnTo>
                      <a:pt x="642441" y="424180"/>
                    </a:lnTo>
                    <a:lnTo>
                      <a:pt x="642441" y="436880"/>
                    </a:lnTo>
                    <a:lnTo>
                      <a:pt x="620994" y="441960"/>
                    </a:lnTo>
                    <a:lnTo>
                      <a:pt x="602286" y="452120"/>
                    </a:lnTo>
                    <a:lnTo>
                      <a:pt x="589053" y="468630"/>
                    </a:lnTo>
                    <a:lnTo>
                      <a:pt x="584034" y="494030"/>
                    </a:lnTo>
                    <a:lnTo>
                      <a:pt x="589270" y="518160"/>
                    </a:lnTo>
                    <a:lnTo>
                      <a:pt x="602863" y="534670"/>
                    </a:lnTo>
                    <a:lnTo>
                      <a:pt x="621644" y="546100"/>
                    </a:lnTo>
                    <a:lnTo>
                      <a:pt x="642441" y="553720"/>
                    </a:lnTo>
                    <a:lnTo>
                      <a:pt x="642441" y="626110"/>
                    </a:lnTo>
                    <a:lnTo>
                      <a:pt x="658733" y="626110"/>
                    </a:lnTo>
                    <a:lnTo>
                      <a:pt x="658733" y="561340"/>
                    </a:lnTo>
                    <a:lnTo>
                      <a:pt x="708763" y="561340"/>
                    </a:lnTo>
                    <a:lnTo>
                      <a:pt x="698578" y="547370"/>
                    </a:lnTo>
                    <a:lnTo>
                      <a:pt x="680600" y="534670"/>
                    </a:lnTo>
                    <a:lnTo>
                      <a:pt x="660576" y="527050"/>
                    </a:lnTo>
                    <a:lnTo>
                      <a:pt x="660576" y="520700"/>
                    </a:lnTo>
                    <a:lnTo>
                      <a:pt x="644284" y="520700"/>
                    </a:lnTo>
                    <a:lnTo>
                      <a:pt x="632800" y="515620"/>
                    </a:lnTo>
                    <a:lnTo>
                      <a:pt x="623420" y="510540"/>
                    </a:lnTo>
                    <a:lnTo>
                      <a:pt x="617096" y="501650"/>
                    </a:lnTo>
                    <a:lnTo>
                      <a:pt x="614777" y="490220"/>
                    </a:lnTo>
                    <a:lnTo>
                      <a:pt x="616966" y="480060"/>
                    </a:lnTo>
                    <a:lnTo>
                      <a:pt x="623075" y="472440"/>
                    </a:lnTo>
                    <a:lnTo>
                      <a:pt x="632411" y="467360"/>
                    </a:lnTo>
                    <a:lnTo>
                      <a:pt x="644284" y="464820"/>
                    </a:lnTo>
                    <a:lnTo>
                      <a:pt x="710562" y="464820"/>
                    </a:lnTo>
                    <a:lnTo>
                      <a:pt x="710994" y="463550"/>
                    </a:lnTo>
                    <a:lnTo>
                      <a:pt x="710994" y="458470"/>
                    </a:lnTo>
                    <a:lnTo>
                      <a:pt x="706055" y="448310"/>
                    </a:lnTo>
                    <a:lnTo>
                      <a:pt x="693622" y="441960"/>
                    </a:lnTo>
                    <a:lnTo>
                      <a:pt x="677271" y="438150"/>
                    </a:lnTo>
                    <a:lnTo>
                      <a:pt x="660576" y="435610"/>
                    </a:lnTo>
                    <a:lnTo>
                      <a:pt x="660576" y="424180"/>
                    </a:lnTo>
                    <a:lnTo>
                      <a:pt x="655969" y="420370"/>
                    </a:lnTo>
                    <a:close/>
                  </a:path>
                  <a:path w="1170304" h="835660">
                    <a:moveTo>
                      <a:pt x="708763" y="561340"/>
                    </a:moveTo>
                    <a:lnTo>
                      <a:pt x="658733" y="561340"/>
                    </a:lnTo>
                    <a:lnTo>
                      <a:pt x="669316" y="566420"/>
                    </a:lnTo>
                    <a:lnTo>
                      <a:pt x="677907" y="572770"/>
                    </a:lnTo>
                    <a:lnTo>
                      <a:pt x="683673" y="582930"/>
                    </a:lnTo>
                    <a:lnTo>
                      <a:pt x="685780" y="595630"/>
                    </a:lnTo>
                    <a:lnTo>
                      <a:pt x="683888" y="607060"/>
                    </a:lnTo>
                    <a:lnTo>
                      <a:pt x="678480" y="615950"/>
                    </a:lnTo>
                    <a:lnTo>
                      <a:pt x="669961" y="622300"/>
                    </a:lnTo>
                    <a:lnTo>
                      <a:pt x="658733" y="626110"/>
                    </a:lnTo>
                    <a:lnTo>
                      <a:pt x="707104" y="626110"/>
                    </a:lnTo>
                    <a:lnTo>
                      <a:pt x="712448" y="617220"/>
                    </a:lnTo>
                    <a:lnTo>
                      <a:pt x="716522" y="591820"/>
                    </a:lnTo>
                    <a:lnTo>
                      <a:pt x="711541" y="565150"/>
                    </a:lnTo>
                    <a:lnTo>
                      <a:pt x="708763" y="561340"/>
                    </a:lnTo>
                    <a:close/>
                  </a:path>
                  <a:path w="1170304" h="835660">
                    <a:moveTo>
                      <a:pt x="981666" y="0"/>
                    </a:moveTo>
                    <a:lnTo>
                      <a:pt x="58647" y="0"/>
                    </a:lnTo>
                    <a:lnTo>
                      <a:pt x="35838" y="5080"/>
                    </a:lnTo>
                    <a:lnTo>
                      <a:pt x="17194" y="17780"/>
                    </a:lnTo>
                    <a:lnTo>
                      <a:pt x="4615" y="35560"/>
                    </a:lnTo>
                    <a:lnTo>
                      <a:pt x="0" y="58420"/>
                    </a:lnTo>
                    <a:lnTo>
                      <a:pt x="0" y="520700"/>
                    </a:lnTo>
                    <a:lnTo>
                      <a:pt x="4615" y="543560"/>
                    </a:lnTo>
                    <a:lnTo>
                      <a:pt x="17194" y="562610"/>
                    </a:lnTo>
                    <a:lnTo>
                      <a:pt x="35838" y="575310"/>
                    </a:lnTo>
                    <a:lnTo>
                      <a:pt x="58647" y="579120"/>
                    </a:lnTo>
                    <a:lnTo>
                      <a:pt x="103211" y="579120"/>
                    </a:lnTo>
                    <a:lnTo>
                      <a:pt x="110666" y="571500"/>
                    </a:lnTo>
                    <a:lnTo>
                      <a:pt x="110666" y="553720"/>
                    </a:lnTo>
                    <a:lnTo>
                      <a:pt x="103211" y="546100"/>
                    </a:lnTo>
                    <a:lnTo>
                      <a:pt x="58647" y="546100"/>
                    </a:lnTo>
                    <a:lnTo>
                      <a:pt x="48790" y="544830"/>
                    </a:lnTo>
                    <a:lnTo>
                      <a:pt x="40735" y="538480"/>
                    </a:lnTo>
                    <a:lnTo>
                      <a:pt x="35301" y="530860"/>
                    </a:lnTo>
                    <a:lnTo>
                      <a:pt x="33307" y="520700"/>
                    </a:lnTo>
                    <a:lnTo>
                      <a:pt x="33307" y="58420"/>
                    </a:lnTo>
                    <a:lnTo>
                      <a:pt x="35301" y="49530"/>
                    </a:lnTo>
                    <a:lnTo>
                      <a:pt x="40735" y="40640"/>
                    </a:lnTo>
                    <a:lnTo>
                      <a:pt x="48790" y="35560"/>
                    </a:lnTo>
                    <a:lnTo>
                      <a:pt x="58647" y="33020"/>
                    </a:lnTo>
                    <a:lnTo>
                      <a:pt x="1033891" y="33020"/>
                    </a:lnTo>
                    <a:lnTo>
                      <a:pt x="1023110" y="17780"/>
                    </a:lnTo>
                    <a:lnTo>
                      <a:pt x="1004469" y="5080"/>
                    </a:lnTo>
                    <a:lnTo>
                      <a:pt x="981666" y="0"/>
                    </a:lnTo>
                    <a:close/>
                  </a:path>
                  <a:path w="1170304" h="835660">
                    <a:moveTo>
                      <a:pt x="660576" y="464820"/>
                    </a:moveTo>
                    <a:lnTo>
                      <a:pt x="644284" y="464820"/>
                    </a:lnTo>
                    <a:lnTo>
                      <a:pt x="644284" y="520700"/>
                    </a:lnTo>
                    <a:lnTo>
                      <a:pt x="660576" y="520700"/>
                    </a:lnTo>
                    <a:lnTo>
                      <a:pt x="660576" y="464820"/>
                    </a:lnTo>
                    <a:close/>
                  </a:path>
                  <a:path w="1170304" h="835660">
                    <a:moveTo>
                      <a:pt x="710562" y="464820"/>
                    </a:moveTo>
                    <a:lnTo>
                      <a:pt x="660576" y="464820"/>
                    </a:lnTo>
                    <a:lnTo>
                      <a:pt x="674380" y="466090"/>
                    </a:lnTo>
                    <a:lnTo>
                      <a:pt x="684320" y="471170"/>
                    </a:lnTo>
                    <a:lnTo>
                      <a:pt x="691609" y="473710"/>
                    </a:lnTo>
                    <a:lnTo>
                      <a:pt x="697455" y="476250"/>
                    </a:lnTo>
                    <a:lnTo>
                      <a:pt x="706680" y="476250"/>
                    </a:lnTo>
                    <a:lnTo>
                      <a:pt x="710562" y="464820"/>
                    </a:lnTo>
                    <a:close/>
                  </a:path>
                  <a:path w="1170304" h="835660">
                    <a:moveTo>
                      <a:pt x="887124" y="48260"/>
                    </a:moveTo>
                    <a:lnTo>
                      <a:pt x="153189" y="48260"/>
                    </a:lnTo>
                    <a:lnTo>
                      <a:pt x="144181" y="49530"/>
                    </a:lnTo>
                    <a:lnTo>
                      <a:pt x="136118" y="53340"/>
                    </a:lnTo>
                    <a:lnTo>
                      <a:pt x="129473" y="58420"/>
                    </a:lnTo>
                    <a:lnTo>
                      <a:pt x="124718" y="66040"/>
                    </a:lnTo>
                    <a:lnTo>
                      <a:pt x="114422" y="85090"/>
                    </a:lnTo>
                    <a:lnTo>
                      <a:pt x="100928" y="101600"/>
                    </a:lnTo>
                    <a:lnTo>
                      <a:pt x="84599" y="115570"/>
                    </a:lnTo>
                    <a:lnTo>
                      <a:pt x="65799" y="125730"/>
                    </a:lnTo>
                    <a:lnTo>
                      <a:pt x="58211" y="130810"/>
                    </a:lnTo>
                    <a:lnTo>
                      <a:pt x="52410" y="137160"/>
                    </a:lnTo>
                    <a:lnTo>
                      <a:pt x="48705" y="144780"/>
                    </a:lnTo>
                    <a:lnTo>
                      <a:pt x="47401" y="153670"/>
                    </a:lnTo>
                    <a:lnTo>
                      <a:pt x="47401" y="425450"/>
                    </a:lnTo>
                    <a:lnTo>
                      <a:pt x="48705" y="434340"/>
                    </a:lnTo>
                    <a:lnTo>
                      <a:pt x="52410" y="441960"/>
                    </a:lnTo>
                    <a:lnTo>
                      <a:pt x="58211" y="449580"/>
                    </a:lnTo>
                    <a:lnTo>
                      <a:pt x="65799" y="453390"/>
                    </a:lnTo>
                    <a:lnTo>
                      <a:pt x="72259" y="457200"/>
                    </a:lnTo>
                    <a:lnTo>
                      <a:pt x="78510" y="459740"/>
                    </a:lnTo>
                    <a:lnTo>
                      <a:pt x="87232" y="466090"/>
                    </a:lnTo>
                    <a:lnTo>
                      <a:pt x="90520" y="467360"/>
                    </a:lnTo>
                    <a:lnTo>
                      <a:pt x="99065" y="467360"/>
                    </a:lnTo>
                    <a:lnTo>
                      <a:pt x="104279" y="464820"/>
                    </a:lnTo>
                    <a:lnTo>
                      <a:pt x="107494" y="459740"/>
                    </a:lnTo>
                    <a:lnTo>
                      <a:pt x="110089" y="453390"/>
                    </a:lnTo>
                    <a:lnTo>
                      <a:pt x="110145" y="447040"/>
                    </a:lnTo>
                    <a:lnTo>
                      <a:pt x="107803" y="441960"/>
                    </a:lnTo>
                    <a:lnTo>
                      <a:pt x="103201" y="436880"/>
                    </a:lnTo>
                    <a:lnTo>
                      <a:pt x="97791" y="433070"/>
                    </a:lnTo>
                    <a:lnTo>
                      <a:pt x="92224" y="430530"/>
                    </a:lnTo>
                    <a:lnTo>
                      <a:pt x="86520" y="426720"/>
                    </a:lnTo>
                    <a:lnTo>
                      <a:pt x="80699" y="424180"/>
                    </a:lnTo>
                    <a:lnTo>
                      <a:pt x="80699" y="156210"/>
                    </a:lnTo>
                    <a:lnTo>
                      <a:pt x="104159" y="142240"/>
                    </a:lnTo>
                    <a:lnTo>
                      <a:pt x="124594" y="125730"/>
                    </a:lnTo>
                    <a:lnTo>
                      <a:pt x="141575" y="104140"/>
                    </a:lnTo>
                    <a:lnTo>
                      <a:pt x="154675" y="81280"/>
                    </a:lnTo>
                    <a:lnTo>
                      <a:pt x="923831" y="81280"/>
                    </a:lnTo>
                    <a:lnTo>
                      <a:pt x="915595" y="66040"/>
                    </a:lnTo>
                    <a:lnTo>
                      <a:pt x="910838" y="58420"/>
                    </a:lnTo>
                    <a:lnTo>
                      <a:pt x="904191" y="53340"/>
                    </a:lnTo>
                    <a:lnTo>
                      <a:pt x="896127" y="49530"/>
                    </a:lnTo>
                    <a:lnTo>
                      <a:pt x="887124" y="48260"/>
                    </a:lnTo>
                    <a:close/>
                  </a:path>
                  <a:path w="1170304" h="835660">
                    <a:moveTo>
                      <a:pt x="526706" y="171450"/>
                    </a:moveTo>
                    <a:lnTo>
                      <a:pt x="516874" y="171450"/>
                    </a:lnTo>
                    <a:lnTo>
                      <a:pt x="513188" y="173990"/>
                    </a:lnTo>
                    <a:lnTo>
                      <a:pt x="513188" y="186690"/>
                    </a:lnTo>
                    <a:lnTo>
                      <a:pt x="491744" y="191770"/>
                    </a:lnTo>
                    <a:lnTo>
                      <a:pt x="473039" y="201930"/>
                    </a:lnTo>
                    <a:lnTo>
                      <a:pt x="459810" y="219710"/>
                    </a:lnTo>
                    <a:lnTo>
                      <a:pt x="454792" y="243840"/>
                    </a:lnTo>
                    <a:lnTo>
                      <a:pt x="454792" y="248920"/>
                    </a:lnTo>
                    <a:lnTo>
                      <a:pt x="455242" y="252730"/>
                    </a:lnTo>
                    <a:lnTo>
                      <a:pt x="456069" y="256540"/>
                    </a:lnTo>
                    <a:lnTo>
                      <a:pt x="490948" y="256540"/>
                    </a:lnTo>
                    <a:lnTo>
                      <a:pt x="487545" y="252730"/>
                    </a:lnTo>
                    <a:lnTo>
                      <a:pt x="485514" y="247650"/>
                    </a:lnTo>
                    <a:lnTo>
                      <a:pt x="485514" y="241300"/>
                    </a:lnTo>
                    <a:lnTo>
                      <a:pt x="487703" y="231140"/>
                    </a:lnTo>
                    <a:lnTo>
                      <a:pt x="493813" y="223520"/>
                    </a:lnTo>
                    <a:lnTo>
                      <a:pt x="503152" y="218440"/>
                    </a:lnTo>
                    <a:lnTo>
                      <a:pt x="515031" y="214630"/>
                    </a:lnTo>
                    <a:lnTo>
                      <a:pt x="581730" y="214630"/>
                    </a:lnTo>
                    <a:lnTo>
                      <a:pt x="581730" y="208280"/>
                    </a:lnTo>
                    <a:lnTo>
                      <a:pt x="576793" y="198120"/>
                    </a:lnTo>
                    <a:lnTo>
                      <a:pt x="564363" y="191770"/>
                    </a:lnTo>
                    <a:lnTo>
                      <a:pt x="548012" y="187960"/>
                    </a:lnTo>
                    <a:lnTo>
                      <a:pt x="531313" y="186690"/>
                    </a:lnTo>
                    <a:lnTo>
                      <a:pt x="531313" y="173990"/>
                    </a:lnTo>
                    <a:lnTo>
                      <a:pt x="526706" y="171450"/>
                    </a:lnTo>
                    <a:close/>
                  </a:path>
                  <a:path w="1170304" h="835660">
                    <a:moveTo>
                      <a:pt x="531313" y="214630"/>
                    </a:moveTo>
                    <a:lnTo>
                      <a:pt x="515031" y="214630"/>
                    </a:lnTo>
                    <a:lnTo>
                      <a:pt x="515031" y="256540"/>
                    </a:lnTo>
                    <a:lnTo>
                      <a:pt x="531313" y="256540"/>
                    </a:lnTo>
                    <a:lnTo>
                      <a:pt x="531313" y="214630"/>
                    </a:lnTo>
                    <a:close/>
                  </a:path>
                  <a:path w="1170304" h="835660">
                    <a:moveTo>
                      <a:pt x="520162" y="102870"/>
                    </a:moveTo>
                    <a:lnTo>
                      <a:pt x="476732" y="107950"/>
                    </a:lnTo>
                    <a:lnTo>
                      <a:pt x="436427" y="123190"/>
                    </a:lnTo>
                    <a:lnTo>
                      <a:pt x="400704" y="146050"/>
                    </a:lnTo>
                    <a:lnTo>
                      <a:pt x="371021" y="176530"/>
                    </a:lnTo>
                    <a:lnTo>
                      <a:pt x="348837" y="214630"/>
                    </a:lnTo>
                    <a:lnTo>
                      <a:pt x="347426" y="220980"/>
                    </a:lnTo>
                    <a:lnTo>
                      <a:pt x="348556" y="227330"/>
                    </a:lnTo>
                    <a:lnTo>
                      <a:pt x="351957" y="232410"/>
                    </a:lnTo>
                    <a:lnTo>
                      <a:pt x="357360" y="236220"/>
                    </a:lnTo>
                    <a:lnTo>
                      <a:pt x="363824" y="237490"/>
                    </a:lnTo>
                    <a:lnTo>
                      <a:pt x="370105" y="236220"/>
                    </a:lnTo>
                    <a:lnTo>
                      <a:pt x="375500" y="233680"/>
                    </a:lnTo>
                    <a:lnTo>
                      <a:pt x="379307" y="228600"/>
                    </a:lnTo>
                    <a:lnTo>
                      <a:pt x="403118" y="190500"/>
                    </a:lnTo>
                    <a:lnTo>
                      <a:pt x="436094" y="161290"/>
                    </a:lnTo>
                    <a:lnTo>
                      <a:pt x="475889" y="142240"/>
                    </a:lnTo>
                    <a:lnTo>
                      <a:pt x="520162" y="135890"/>
                    </a:lnTo>
                    <a:lnTo>
                      <a:pt x="623790" y="135890"/>
                    </a:lnTo>
                    <a:lnTo>
                      <a:pt x="603938" y="123190"/>
                    </a:lnTo>
                    <a:lnTo>
                      <a:pt x="563615" y="107950"/>
                    </a:lnTo>
                    <a:lnTo>
                      <a:pt x="520162" y="102870"/>
                    </a:lnTo>
                    <a:close/>
                  </a:path>
                  <a:path w="1170304" h="835660">
                    <a:moveTo>
                      <a:pt x="623790" y="135890"/>
                    </a:moveTo>
                    <a:lnTo>
                      <a:pt x="520162" y="135890"/>
                    </a:lnTo>
                    <a:lnTo>
                      <a:pt x="564455" y="142240"/>
                    </a:lnTo>
                    <a:lnTo>
                      <a:pt x="604264" y="161290"/>
                    </a:lnTo>
                    <a:lnTo>
                      <a:pt x="637241" y="190500"/>
                    </a:lnTo>
                    <a:lnTo>
                      <a:pt x="661037" y="228600"/>
                    </a:lnTo>
                    <a:lnTo>
                      <a:pt x="663791" y="234950"/>
                    </a:lnTo>
                    <a:lnTo>
                      <a:pt x="669895" y="237490"/>
                    </a:lnTo>
                    <a:lnTo>
                      <a:pt x="680806" y="237490"/>
                    </a:lnTo>
                    <a:lnTo>
                      <a:pt x="682984" y="236220"/>
                    </a:lnTo>
                    <a:lnTo>
                      <a:pt x="688392" y="232410"/>
                    </a:lnTo>
                    <a:lnTo>
                      <a:pt x="691803" y="227330"/>
                    </a:lnTo>
                    <a:lnTo>
                      <a:pt x="692941" y="220980"/>
                    </a:lnTo>
                    <a:lnTo>
                      <a:pt x="691528" y="214630"/>
                    </a:lnTo>
                    <a:lnTo>
                      <a:pt x="669356" y="176530"/>
                    </a:lnTo>
                    <a:lnTo>
                      <a:pt x="639672" y="146050"/>
                    </a:lnTo>
                    <a:lnTo>
                      <a:pt x="623790" y="135890"/>
                    </a:lnTo>
                    <a:close/>
                  </a:path>
                  <a:path w="1170304" h="835660">
                    <a:moveTo>
                      <a:pt x="923831" y="81280"/>
                    </a:moveTo>
                    <a:lnTo>
                      <a:pt x="885637" y="81280"/>
                    </a:lnTo>
                    <a:lnTo>
                      <a:pt x="898738" y="104140"/>
                    </a:lnTo>
                    <a:lnTo>
                      <a:pt x="915719" y="125730"/>
                    </a:lnTo>
                    <a:lnTo>
                      <a:pt x="936153" y="142240"/>
                    </a:lnTo>
                    <a:lnTo>
                      <a:pt x="959614" y="156210"/>
                    </a:lnTo>
                    <a:lnTo>
                      <a:pt x="959614" y="229870"/>
                    </a:lnTo>
                    <a:lnTo>
                      <a:pt x="967059" y="237490"/>
                    </a:lnTo>
                    <a:lnTo>
                      <a:pt x="985467" y="237490"/>
                    </a:lnTo>
                    <a:lnTo>
                      <a:pt x="992912" y="229870"/>
                    </a:lnTo>
                    <a:lnTo>
                      <a:pt x="992912" y="153670"/>
                    </a:lnTo>
                    <a:lnTo>
                      <a:pt x="955714" y="115570"/>
                    </a:lnTo>
                    <a:lnTo>
                      <a:pt x="939385" y="101600"/>
                    </a:lnTo>
                    <a:lnTo>
                      <a:pt x="925890" y="85090"/>
                    </a:lnTo>
                    <a:lnTo>
                      <a:pt x="923831" y="81280"/>
                    </a:lnTo>
                    <a:close/>
                  </a:path>
                  <a:path w="1170304" h="835660">
                    <a:moveTo>
                      <a:pt x="1033891" y="33020"/>
                    </a:moveTo>
                    <a:lnTo>
                      <a:pt x="981666" y="33020"/>
                    </a:lnTo>
                    <a:lnTo>
                      <a:pt x="991518" y="35560"/>
                    </a:lnTo>
                    <a:lnTo>
                      <a:pt x="999574" y="40640"/>
                    </a:lnTo>
                    <a:lnTo>
                      <a:pt x="1005010" y="49530"/>
                    </a:lnTo>
                    <a:lnTo>
                      <a:pt x="1007005" y="58420"/>
                    </a:lnTo>
                    <a:lnTo>
                      <a:pt x="1007005" y="229870"/>
                    </a:lnTo>
                    <a:lnTo>
                      <a:pt x="1014461" y="237490"/>
                    </a:lnTo>
                    <a:lnTo>
                      <a:pt x="1032858" y="237490"/>
                    </a:lnTo>
                    <a:lnTo>
                      <a:pt x="1040303" y="229870"/>
                    </a:lnTo>
                    <a:lnTo>
                      <a:pt x="1040303" y="58420"/>
                    </a:lnTo>
                    <a:lnTo>
                      <a:pt x="1035688" y="35560"/>
                    </a:lnTo>
                    <a:lnTo>
                      <a:pt x="1033891" y="33020"/>
                    </a:lnTo>
                    <a:close/>
                  </a:path>
                  <a:path w="1170304" h="835660">
                    <a:moveTo>
                      <a:pt x="581730" y="214630"/>
                    </a:moveTo>
                    <a:lnTo>
                      <a:pt x="531313" y="214630"/>
                    </a:lnTo>
                    <a:lnTo>
                      <a:pt x="545118" y="217170"/>
                    </a:lnTo>
                    <a:lnTo>
                      <a:pt x="555062" y="220980"/>
                    </a:lnTo>
                    <a:lnTo>
                      <a:pt x="562354" y="224790"/>
                    </a:lnTo>
                    <a:lnTo>
                      <a:pt x="568202" y="226060"/>
                    </a:lnTo>
                    <a:lnTo>
                      <a:pt x="577437" y="226060"/>
                    </a:lnTo>
                    <a:lnTo>
                      <a:pt x="581730" y="214630"/>
                    </a:lnTo>
                    <a:close/>
                  </a:path>
                </a:pathLst>
              </a:custGeom>
              <a:solidFill>
                <a:srgbClr val="000032"/>
              </a:solidFill>
            </p:spPr>
            <p:txBody>
              <a:bodyPr wrap="square" lIns="0" tIns="0" rIns="0" bIns="0" rtlCol="0"/>
              <a:lstStyle/>
              <a:p>
                <a:endParaRPr sz="1092"/>
              </a:p>
            </p:txBody>
          </p:sp>
        </p:grpSp>
        <p:sp>
          <p:nvSpPr>
            <p:cNvPr id="24" name="TextBox 23">
              <a:extLst>
                <a:ext uri="{FF2B5EF4-FFF2-40B4-BE49-F238E27FC236}">
                  <a16:creationId xmlns:a16="http://schemas.microsoft.com/office/drawing/2014/main" id="{C7254D6E-41BC-47FC-A2AD-27853426B7A3}"/>
                </a:ext>
              </a:extLst>
            </p:cNvPr>
            <p:cNvSpPr txBox="1"/>
            <p:nvPr/>
          </p:nvSpPr>
          <p:spPr>
            <a:xfrm>
              <a:off x="2385017" y="3403654"/>
              <a:ext cx="3323662" cy="2263656"/>
            </a:xfrm>
            <a:prstGeom prst="rect">
              <a:avLst/>
            </a:prstGeom>
            <a:noFill/>
          </p:spPr>
          <p:txBody>
            <a:bodyPr wrap="square" rtlCol="0">
              <a:spAutoFit/>
            </a:bodyPr>
            <a:lstStyle/>
            <a:p>
              <a:pPr algn="ctr"/>
              <a:r>
                <a:rPr lang="en-US" sz="1455" spc="-15" dirty="0">
                  <a:solidFill>
                    <a:srgbClr val="004B9B"/>
                  </a:solidFill>
                  <a:latin typeface="Lato" panose="020F0502020204030203" pitchFamily="34" charset="0"/>
                  <a:cs typeface="Lato Light"/>
                </a:rPr>
                <a:t>$$$$ Investors</a:t>
              </a:r>
            </a:p>
            <a:p>
              <a:pPr algn="ctr">
                <a:spcBef>
                  <a:spcPts val="1516"/>
                </a:spcBef>
              </a:pPr>
              <a:r>
                <a:rPr lang="en-US" sz="1455" spc="-15" dirty="0">
                  <a:solidFill>
                    <a:srgbClr val="004B9B"/>
                  </a:solidFill>
                  <a:latin typeface="Lato" panose="020F0502020204030203" pitchFamily="34" charset="0"/>
                  <a:cs typeface="Lato Light"/>
                </a:rPr>
                <a:t>Pension Funds, Insurance companies</a:t>
              </a:r>
            </a:p>
            <a:p>
              <a:pPr algn="ctr">
                <a:spcBef>
                  <a:spcPts val="1516"/>
                </a:spcBef>
              </a:pPr>
              <a:r>
                <a:rPr lang="en-US" sz="1455" spc="-15" dirty="0">
                  <a:solidFill>
                    <a:srgbClr val="004B9B"/>
                  </a:solidFill>
                  <a:latin typeface="Lato" panose="020F0502020204030203" pitchFamily="34" charset="0"/>
                  <a:cs typeface="Lato Light"/>
                </a:rPr>
                <a:t>Limited partners</a:t>
              </a:r>
              <a:endParaRPr lang="en-IL" sz="1455" dirty="0">
                <a:solidFill>
                  <a:srgbClr val="004B9B"/>
                </a:solidFill>
                <a:latin typeface="Lato" panose="020F0502020204030203" pitchFamily="34" charset="0"/>
              </a:endParaRPr>
            </a:p>
          </p:txBody>
        </p:sp>
      </p:grpSp>
      <p:grpSp>
        <p:nvGrpSpPr>
          <p:cNvPr id="34" name="Group 33">
            <a:extLst>
              <a:ext uri="{FF2B5EF4-FFF2-40B4-BE49-F238E27FC236}">
                <a16:creationId xmlns:a16="http://schemas.microsoft.com/office/drawing/2014/main" id="{8E9D825C-D3F4-49CE-895B-E92B6E26589B}"/>
              </a:ext>
            </a:extLst>
          </p:cNvPr>
          <p:cNvGrpSpPr/>
          <p:nvPr/>
        </p:nvGrpSpPr>
        <p:grpSpPr>
          <a:xfrm>
            <a:off x="4509509" y="2714149"/>
            <a:ext cx="2289979" cy="1772067"/>
            <a:chOff x="7239337" y="2819598"/>
            <a:chExt cx="3776345" cy="2922270"/>
          </a:xfrm>
        </p:grpSpPr>
        <p:grpSp>
          <p:nvGrpSpPr>
            <p:cNvPr id="9" name="object 6">
              <a:extLst>
                <a:ext uri="{FF2B5EF4-FFF2-40B4-BE49-F238E27FC236}">
                  <a16:creationId xmlns:a16="http://schemas.microsoft.com/office/drawing/2014/main" id="{7B3904B1-8357-4C46-B8A4-46584FBC60D3}"/>
                </a:ext>
              </a:extLst>
            </p:cNvPr>
            <p:cNvGrpSpPr/>
            <p:nvPr/>
          </p:nvGrpSpPr>
          <p:grpSpPr>
            <a:xfrm>
              <a:off x="7239337" y="2819598"/>
              <a:ext cx="3776345" cy="2922270"/>
              <a:chOff x="7239337" y="4072305"/>
              <a:chExt cx="3776345" cy="2922270"/>
            </a:xfrm>
          </p:grpSpPr>
          <p:sp>
            <p:nvSpPr>
              <p:cNvPr id="10" name="object 7">
                <a:extLst>
                  <a:ext uri="{FF2B5EF4-FFF2-40B4-BE49-F238E27FC236}">
                    <a16:creationId xmlns:a16="http://schemas.microsoft.com/office/drawing/2014/main" id="{857F4677-9C4A-4373-9DA5-C6EF969C13CE}"/>
                  </a:ext>
                </a:extLst>
              </p:cNvPr>
              <p:cNvSpPr/>
              <p:nvPr/>
            </p:nvSpPr>
            <p:spPr>
              <a:xfrm>
                <a:off x="7291692" y="4633366"/>
                <a:ext cx="3671570" cy="2308860"/>
              </a:xfrm>
              <a:custGeom>
                <a:avLst/>
                <a:gdLst/>
                <a:ahLst/>
                <a:cxnLst/>
                <a:rect l="l" t="t" r="r" b="b"/>
                <a:pathLst>
                  <a:path w="3671570" h="2308859">
                    <a:moveTo>
                      <a:pt x="1079338" y="0"/>
                    </a:moveTo>
                    <a:lnTo>
                      <a:pt x="236348" y="0"/>
                    </a:lnTo>
                    <a:lnTo>
                      <a:pt x="188716" y="5025"/>
                    </a:lnTo>
                    <a:lnTo>
                      <a:pt x="144351" y="19439"/>
                    </a:lnTo>
                    <a:lnTo>
                      <a:pt x="104204" y="42246"/>
                    </a:lnTo>
                    <a:lnTo>
                      <a:pt x="69225" y="72453"/>
                    </a:lnTo>
                    <a:lnTo>
                      <a:pt x="40365" y="109063"/>
                    </a:lnTo>
                    <a:lnTo>
                      <a:pt x="18573" y="151084"/>
                    </a:lnTo>
                    <a:lnTo>
                      <a:pt x="4801" y="197519"/>
                    </a:lnTo>
                    <a:lnTo>
                      <a:pt x="0" y="247374"/>
                    </a:lnTo>
                    <a:lnTo>
                      <a:pt x="0" y="2061455"/>
                    </a:lnTo>
                    <a:lnTo>
                      <a:pt x="4801" y="2111311"/>
                    </a:lnTo>
                    <a:lnTo>
                      <a:pt x="18573" y="2157746"/>
                    </a:lnTo>
                    <a:lnTo>
                      <a:pt x="40365" y="2199766"/>
                    </a:lnTo>
                    <a:lnTo>
                      <a:pt x="69225" y="2236376"/>
                    </a:lnTo>
                    <a:lnTo>
                      <a:pt x="104204" y="2266583"/>
                    </a:lnTo>
                    <a:lnTo>
                      <a:pt x="144351" y="2289390"/>
                    </a:lnTo>
                    <a:lnTo>
                      <a:pt x="188716" y="2303804"/>
                    </a:lnTo>
                    <a:lnTo>
                      <a:pt x="236348" y="2308830"/>
                    </a:lnTo>
                    <a:lnTo>
                      <a:pt x="3434973" y="2308830"/>
                    </a:lnTo>
                    <a:lnTo>
                      <a:pt x="3482605" y="2303804"/>
                    </a:lnTo>
                    <a:lnTo>
                      <a:pt x="3526970" y="2289390"/>
                    </a:lnTo>
                    <a:lnTo>
                      <a:pt x="3567118" y="2266583"/>
                    </a:lnTo>
                    <a:lnTo>
                      <a:pt x="3602097" y="2236376"/>
                    </a:lnTo>
                    <a:lnTo>
                      <a:pt x="3630957" y="2199766"/>
                    </a:lnTo>
                    <a:lnTo>
                      <a:pt x="3652749" y="2157746"/>
                    </a:lnTo>
                    <a:lnTo>
                      <a:pt x="3666520" y="2111311"/>
                    </a:lnTo>
                    <a:lnTo>
                      <a:pt x="3671322" y="2061455"/>
                    </a:lnTo>
                    <a:lnTo>
                      <a:pt x="3671322" y="247374"/>
                    </a:lnTo>
                    <a:lnTo>
                      <a:pt x="3666520" y="197519"/>
                    </a:lnTo>
                    <a:lnTo>
                      <a:pt x="3652749" y="151084"/>
                    </a:lnTo>
                    <a:lnTo>
                      <a:pt x="3630957" y="109063"/>
                    </a:lnTo>
                    <a:lnTo>
                      <a:pt x="3602097" y="72453"/>
                    </a:lnTo>
                    <a:lnTo>
                      <a:pt x="3567118" y="42246"/>
                    </a:lnTo>
                    <a:lnTo>
                      <a:pt x="3526970" y="19439"/>
                    </a:lnTo>
                    <a:lnTo>
                      <a:pt x="3482605" y="5025"/>
                    </a:lnTo>
                    <a:lnTo>
                      <a:pt x="3434973" y="0"/>
                    </a:lnTo>
                    <a:lnTo>
                      <a:pt x="2591983" y="0"/>
                    </a:lnTo>
                  </a:path>
                </a:pathLst>
              </a:custGeom>
              <a:ln w="104708" cap="rnd">
                <a:solidFill>
                  <a:srgbClr val="000032"/>
                </a:solidFill>
              </a:ln>
            </p:spPr>
            <p:txBody>
              <a:bodyPr wrap="square" lIns="0" tIns="0" rIns="0" bIns="0" rtlCol="0"/>
              <a:lstStyle/>
              <a:p>
                <a:endParaRPr sz="1092"/>
              </a:p>
            </p:txBody>
          </p:sp>
          <p:sp>
            <p:nvSpPr>
              <p:cNvPr id="11" name="object 8">
                <a:extLst>
                  <a:ext uri="{FF2B5EF4-FFF2-40B4-BE49-F238E27FC236}">
                    <a16:creationId xmlns:a16="http://schemas.microsoft.com/office/drawing/2014/main" id="{9CE8C121-B6E7-414C-A6C0-5F5FDEE70CD5}"/>
                  </a:ext>
                </a:extLst>
              </p:cNvPr>
              <p:cNvSpPr/>
              <p:nvPr/>
            </p:nvSpPr>
            <p:spPr>
              <a:xfrm>
                <a:off x="8692368" y="4072305"/>
                <a:ext cx="869315" cy="869950"/>
              </a:xfrm>
              <a:custGeom>
                <a:avLst/>
                <a:gdLst/>
                <a:ahLst/>
                <a:cxnLst/>
                <a:rect l="l" t="t" r="r" b="b"/>
                <a:pathLst>
                  <a:path w="869315" h="869950">
                    <a:moveTo>
                      <a:pt x="578680" y="607060"/>
                    </a:moveTo>
                    <a:lnTo>
                      <a:pt x="544109" y="607060"/>
                    </a:lnTo>
                    <a:lnTo>
                      <a:pt x="605552" y="669290"/>
                    </a:lnTo>
                    <a:lnTo>
                      <a:pt x="602379" y="674370"/>
                    </a:lnTo>
                    <a:lnTo>
                      <a:pt x="600651" y="679450"/>
                    </a:lnTo>
                    <a:lnTo>
                      <a:pt x="600651" y="685800"/>
                    </a:lnTo>
                    <a:lnTo>
                      <a:pt x="761589" y="861060"/>
                    </a:lnTo>
                    <a:lnTo>
                      <a:pt x="778733" y="869950"/>
                    </a:lnTo>
                    <a:lnTo>
                      <a:pt x="791438" y="869950"/>
                    </a:lnTo>
                    <a:lnTo>
                      <a:pt x="797601" y="868680"/>
                    </a:lnTo>
                    <a:lnTo>
                      <a:pt x="803382" y="864870"/>
                    </a:lnTo>
                    <a:lnTo>
                      <a:pt x="808593" y="861060"/>
                    </a:lnTo>
                    <a:lnTo>
                      <a:pt x="822599" y="847090"/>
                    </a:lnTo>
                    <a:lnTo>
                      <a:pt x="782405" y="847090"/>
                    </a:lnTo>
                    <a:lnTo>
                      <a:pt x="626316" y="690880"/>
                    </a:lnTo>
                    <a:lnTo>
                      <a:pt x="625436" y="688340"/>
                    </a:lnTo>
                    <a:lnTo>
                      <a:pt x="625436" y="684530"/>
                    </a:lnTo>
                    <a:lnTo>
                      <a:pt x="626316" y="681990"/>
                    </a:lnTo>
                    <a:lnTo>
                      <a:pt x="657813" y="650240"/>
                    </a:lnTo>
                    <a:lnTo>
                      <a:pt x="622399" y="650240"/>
                    </a:lnTo>
                    <a:lnTo>
                      <a:pt x="578680" y="607060"/>
                    </a:lnTo>
                    <a:close/>
                  </a:path>
                  <a:path w="869315" h="869950">
                    <a:moveTo>
                      <a:pt x="723570" y="627380"/>
                    </a:moveTo>
                    <a:lnTo>
                      <a:pt x="689151" y="627380"/>
                    </a:lnTo>
                    <a:lnTo>
                      <a:pt x="845293" y="783590"/>
                    </a:lnTo>
                    <a:lnTo>
                      <a:pt x="845293" y="788670"/>
                    </a:lnTo>
                    <a:lnTo>
                      <a:pt x="841995" y="792480"/>
                    </a:lnTo>
                    <a:lnTo>
                      <a:pt x="787766" y="847090"/>
                    </a:lnTo>
                    <a:lnTo>
                      <a:pt x="822599" y="847090"/>
                    </a:lnTo>
                    <a:lnTo>
                      <a:pt x="859523" y="810260"/>
                    </a:lnTo>
                    <a:lnTo>
                      <a:pt x="866815" y="798830"/>
                    </a:lnTo>
                    <a:lnTo>
                      <a:pt x="869245" y="786130"/>
                    </a:lnTo>
                    <a:lnTo>
                      <a:pt x="866815" y="773430"/>
                    </a:lnTo>
                    <a:lnTo>
                      <a:pt x="859523" y="763270"/>
                    </a:lnTo>
                    <a:lnTo>
                      <a:pt x="723570" y="627380"/>
                    </a:lnTo>
                    <a:close/>
                  </a:path>
                  <a:path w="869315" h="869950">
                    <a:moveTo>
                      <a:pt x="18428" y="365760"/>
                    </a:moveTo>
                    <a:lnTo>
                      <a:pt x="4848" y="367030"/>
                    </a:lnTo>
                    <a:lnTo>
                      <a:pt x="10" y="373380"/>
                    </a:lnTo>
                    <a:lnTo>
                      <a:pt x="848" y="379730"/>
                    </a:lnTo>
                    <a:lnTo>
                      <a:pt x="9267" y="424180"/>
                    </a:lnTo>
                    <a:lnTo>
                      <a:pt x="23329" y="467360"/>
                    </a:lnTo>
                    <a:lnTo>
                      <a:pt x="42859" y="506730"/>
                    </a:lnTo>
                    <a:lnTo>
                      <a:pt x="67684" y="544830"/>
                    </a:lnTo>
                    <a:lnTo>
                      <a:pt x="97630" y="577850"/>
                    </a:lnTo>
                    <a:lnTo>
                      <a:pt x="139606" y="614680"/>
                    </a:lnTo>
                    <a:lnTo>
                      <a:pt x="185561" y="641350"/>
                    </a:lnTo>
                    <a:lnTo>
                      <a:pt x="234500" y="661670"/>
                    </a:lnTo>
                    <a:lnTo>
                      <a:pt x="285428" y="673100"/>
                    </a:lnTo>
                    <a:lnTo>
                      <a:pt x="337350" y="678180"/>
                    </a:lnTo>
                    <a:lnTo>
                      <a:pt x="391933" y="673100"/>
                    </a:lnTo>
                    <a:lnTo>
                      <a:pt x="445359" y="660400"/>
                    </a:lnTo>
                    <a:lnTo>
                      <a:pt x="462396" y="652780"/>
                    </a:lnTo>
                    <a:lnTo>
                      <a:pt x="323809" y="652780"/>
                    </a:lnTo>
                    <a:lnTo>
                      <a:pt x="278516" y="647700"/>
                    </a:lnTo>
                    <a:lnTo>
                      <a:pt x="234229" y="635000"/>
                    </a:lnTo>
                    <a:lnTo>
                      <a:pt x="191724" y="617220"/>
                    </a:lnTo>
                    <a:lnTo>
                      <a:pt x="151775" y="591820"/>
                    </a:lnTo>
                    <a:lnTo>
                      <a:pt x="115158" y="561340"/>
                    </a:lnTo>
                    <a:lnTo>
                      <a:pt x="81199" y="520700"/>
                    </a:lnTo>
                    <a:lnTo>
                      <a:pt x="54716" y="476250"/>
                    </a:lnTo>
                    <a:lnTo>
                      <a:pt x="36026" y="427990"/>
                    </a:lnTo>
                    <a:lnTo>
                      <a:pt x="25444" y="377190"/>
                    </a:lnTo>
                    <a:lnTo>
                      <a:pt x="24617" y="369570"/>
                    </a:lnTo>
                    <a:lnTo>
                      <a:pt x="18428" y="365760"/>
                    </a:lnTo>
                    <a:close/>
                  </a:path>
                  <a:path w="869315" h="869950">
                    <a:moveTo>
                      <a:pt x="656346" y="364490"/>
                    </a:moveTo>
                    <a:lnTo>
                      <a:pt x="650168" y="369570"/>
                    </a:lnTo>
                    <a:lnTo>
                      <a:pt x="649362" y="375920"/>
                    </a:lnTo>
                    <a:lnTo>
                      <a:pt x="640890" y="420370"/>
                    </a:lnTo>
                    <a:lnTo>
                      <a:pt x="626410" y="462280"/>
                    </a:lnTo>
                    <a:lnTo>
                      <a:pt x="606118" y="501650"/>
                    </a:lnTo>
                    <a:lnTo>
                      <a:pt x="580212" y="538480"/>
                    </a:lnTo>
                    <a:lnTo>
                      <a:pt x="579898" y="538480"/>
                    </a:lnTo>
                    <a:lnTo>
                      <a:pt x="575144" y="544830"/>
                    </a:lnTo>
                    <a:lnTo>
                      <a:pt x="570192" y="549910"/>
                    </a:lnTo>
                    <a:lnTo>
                      <a:pt x="564956" y="554990"/>
                    </a:lnTo>
                    <a:lnTo>
                      <a:pt x="561406" y="558800"/>
                    </a:lnTo>
                    <a:lnTo>
                      <a:pt x="559553" y="561340"/>
                    </a:lnTo>
                    <a:lnTo>
                      <a:pt x="555899" y="563880"/>
                    </a:lnTo>
                    <a:lnTo>
                      <a:pt x="552684" y="567690"/>
                    </a:lnTo>
                    <a:lnTo>
                      <a:pt x="546946" y="572770"/>
                    </a:lnTo>
                    <a:lnTo>
                      <a:pt x="542831" y="576580"/>
                    </a:lnTo>
                    <a:lnTo>
                      <a:pt x="538224" y="580390"/>
                    </a:lnTo>
                    <a:lnTo>
                      <a:pt x="499532" y="608330"/>
                    </a:lnTo>
                    <a:lnTo>
                      <a:pt x="457969" y="628650"/>
                    </a:lnTo>
                    <a:lnTo>
                      <a:pt x="414311" y="643890"/>
                    </a:lnTo>
                    <a:lnTo>
                      <a:pt x="369332" y="651510"/>
                    </a:lnTo>
                    <a:lnTo>
                      <a:pt x="323809" y="652780"/>
                    </a:lnTo>
                    <a:lnTo>
                      <a:pt x="462396" y="652780"/>
                    </a:lnTo>
                    <a:lnTo>
                      <a:pt x="496470" y="637540"/>
                    </a:lnTo>
                    <a:lnTo>
                      <a:pt x="544109" y="607060"/>
                    </a:lnTo>
                    <a:lnTo>
                      <a:pt x="578680" y="607060"/>
                    </a:lnTo>
                    <a:lnTo>
                      <a:pt x="563249" y="591820"/>
                    </a:lnTo>
                    <a:lnTo>
                      <a:pt x="565501" y="589280"/>
                    </a:lnTo>
                    <a:lnTo>
                      <a:pt x="570401" y="585470"/>
                    </a:lnTo>
                    <a:lnTo>
                      <a:pt x="572652" y="582930"/>
                    </a:lnTo>
                    <a:lnTo>
                      <a:pt x="577081" y="577850"/>
                    </a:lnTo>
                    <a:lnTo>
                      <a:pt x="579197" y="576580"/>
                    </a:lnTo>
                    <a:lnTo>
                      <a:pt x="581270" y="574040"/>
                    </a:lnTo>
                    <a:lnTo>
                      <a:pt x="586181" y="568960"/>
                    </a:lnTo>
                    <a:lnTo>
                      <a:pt x="588181" y="566420"/>
                    </a:lnTo>
                    <a:lnTo>
                      <a:pt x="590149" y="565150"/>
                    </a:lnTo>
                    <a:lnTo>
                      <a:pt x="625274" y="565150"/>
                    </a:lnTo>
                    <a:lnTo>
                      <a:pt x="606086" y="546100"/>
                    </a:lnTo>
                    <a:lnTo>
                      <a:pt x="631388" y="508000"/>
                    </a:lnTo>
                    <a:lnTo>
                      <a:pt x="651258" y="467360"/>
                    </a:lnTo>
                    <a:lnTo>
                      <a:pt x="665516" y="424180"/>
                    </a:lnTo>
                    <a:lnTo>
                      <a:pt x="673979" y="379730"/>
                    </a:lnTo>
                    <a:lnTo>
                      <a:pt x="674775" y="372110"/>
                    </a:lnTo>
                    <a:lnTo>
                      <a:pt x="669927" y="365760"/>
                    </a:lnTo>
                    <a:lnTo>
                      <a:pt x="656346" y="364490"/>
                    </a:lnTo>
                    <a:close/>
                  </a:path>
                  <a:path w="869315" h="869950">
                    <a:moveTo>
                      <a:pt x="625274" y="565150"/>
                    </a:moveTo>
                    <a:lnTo>
                      <a:pt x="590149" y="565150"/>
                    </a:lnTo>
                    <a:lnTo>
                      <a:pt x="649289" y="623570"/>
                    </a:lnTo>
                    <a:lnTo>
                      <a:pt x="622399" y="650240"/>
                    </a:lnTo>
                    <a:lnTo>
                      <a:pt x="657813" y="650240"/>
                    </a:lnTo>
                    <a:lnTo>
                      <a:pt x="680492" y="627380"/>
                    </a:lnTo>
                    <a:lnTo>
                      <a:pt x="723570" y="627380"/>
                    </a:lnTo>
                    <a:lnTo>
                      <a:pt x="708323" y="612140"/>
                    </a:lnTo>
                    <a:lnTo>
                      <a:pt x="700924" y="607060"/>
                    </a:lnTo>
                    <a:lnTo>
                      <a:pt x="667487" y="607060"/>
                    </a:lnTo>
                    <a:lnTo>
                      <a:pt x="625274" y="565150"/>
                    </a:lnTo>
                    <a:close/>
                  </a:path>
                  <a:path w="869315" h="869950">
                    <a:moveTo>
                      <a:pt x="337354" y="54610"/>
                    </a:moveTo>
                    <a:lnTo>
                      <a:pt x="293807" y="58420"/>
                    </a:lnTo>
                    <a:lnTo>
                      <a:pt x="251093" y="67310"/>
                    </a:lnTo>
                    <a:lnTo>
                      <a:pt x="210048" y="83820"/>
                    </a:lnTo>
                    <a:lnTo>
                      <a:pt x="171505" y="107950"/>
                    </a:lnTo>
                    <a:lnTo>
                      <a:pt x="136299" y="137160"/>
                    </a:lnTo>
                    <a:lnTo>
                      <a:pt x="106365" y="172720"/>
                    </a:lnTo>
                    <a:lnTo>
                      <a:pt x="83083" y="210820"/>
                    </a:lnTo>
                    <a:lnTo>
                      <a:pt x="66454" y="252730"/>
                    </a:lnTo>
                    <a:lnTo>
                      <a:pt x="56476" y="294640"/>
                    </a:lnTo>
                    <a:lnTo>
                      <a:pt x="53150" y="339090"/>
                    </a:lnTo>
                    <a:lnTo>
                      <a:pt x="56476" y="382270"/>
                    </a:lnTo>
                    <a:lnTo>
                      <a:pt x="66454" y="425450"/>
                    </a:lnTo>
                    <a:lnTo>
                      <a:pt x="83083" y="466090"/>
                    </a:lnTo>
                    <a:lnTo>
                      <a:pt x="106365" y="504190"/>
                    </a:lnTo>
                    <a:lnTo>
                      <a:pt x="136299" y="539750"/>
                    </a:lnTo>
                    <a:lnTo>
                      <a:pt x="171505" y="570230"/>
                    </a:lnTo>
                    <a:lnTo>
                      <a:pt x="210049" y="593090"/>
                    </a:lnTo>
                    <a:lnTo>
                      <a:pt x="251094" y="609600"/>
                    </a:lnTo>
                    <a:lnTo>
                      <a:pt x="293806" y="619760"/>
                    </a:lnTo>
                    <a:lnTo>
                      <a:pt x="337350" y="622300"/>
                    </a:lnTo>
                    <a:lnTo>
                      <a:pt x="380899" y="619760"/>
                    </a:lnTo>
                    <a:lnTo>
                      <a:pt x="423612" y="609600"/>
                    </a:lnTo>
                    <a:lnTo>
                      <a:pt x="455184" y="596900"/>
                    </a:lnTo>
                    <a:lnTo>
                      <a:pt x="315218" y="596900"/>
                    </a:lnTo>
                    <a:lnTo>
                      <a:pt x="271474" y="589280"/>
                    </a:lnTo>
                    <a:lnTo>
                      <a:pt x="229298" y="575310"/>
                    </a:lnTo>
                    <a:lnTo>
                      <a:pt x="189734" y="552450"/>
                    </a:lnTo>
                    <a:lnTo>
                      <a:pt x="153827" y="521970"/>
                    </a:lnTo>
                    <a:lnTo>
                      <a:pt x="123842" y="486410"/>
                    </a:lnTo>
                    <a:lnTo>
                      <a:pt x="101353" y="447040"/>
                    </a:lnTo>
                    <a:lnTo>
                      <a:pt x="86360" y="405130"/>
                    </a:lnTo>
                    <a:lnTo>
                      <a:pt x="78863" y="360680"/>
                    </a:lnTo>
                    <a:lnTo>
                      <a:pt x="78863" y="316230"/>
                    </a:lnTo>
                    <a:lnTo>
                      <a:pt x="86360" y="273050"/>
                    </a:lnTo>
                    <a:lnTo>
                      <a:pt x="101353" y="231140"/>
                    </a:lnTo>
                    <a:lnTo>
                      <a:pt x="123842" y="190500"/>
                    </a:lnTo>
                    <a:lnTo>
                      <a:pt x="153827" y="154940"/>
                    </a:lnTo>
                    <a:lnTo>
                      <a:pt x="194502" y="121920"/>
                    </a:lnTo>
                    <a:lnTo>
                      <a:pt x="239640" y="97790"/>
                    </a:lnTo>
                    <a:lnTo>
                      <a:pt x="287753" y="83820"/>
                    </a:lnTo>
                    <a:lnTo>
                      <a:pt x="337350" y="78740"/>
                    </a:lnTo>
                    <a:lnTo>
                      <a:pt x="452029" y="78740"/>
                    </a:lnTo>
                    <a:lnTo>
                      <a:pt x="423614" y="67310"/>
                    </a:lnTo>
                    <a:lnTo>
                      <a:pt x="380902" y="58420"/>
                    </a:lnTo>
                    <a:lnTo>
                      <a:pt x="337354" y="54610"/>
                    </a:lnTo>
                    <a:close/>
                  </a:path>
                  <a:path w="869315" h="869950">
                    <a:moveTo>
                      <a:pt x="688557" y="601980"/>
                    </a:moveTo>
                    <a:lnTo>
                      <a:pt x="677714" y="603250"/>
                    </a:lnTo>
                    <a:lnTo>
                      <a:pt x="667487" y="607060"/>
                    </a:lnTo>
                    <a:lnTo>
                      <a:pt x="700924" y="607060"/>
                    </a:lnTo>
                    <a:lnTo>
                      <a:pt x="699074" y="605790"/>
                    </a:lnTo>
                    <a:lnTo>
                      <a:pt x="688557" y="601980"/>
                    </a:lnTo>
                    <a:close/>
                  </a:path>
                  <a:path w="869315" h="869950">
                    <a:moveTo>
                      <a:pt x="452029" y="78740"/>
                    </a:moveTo>
                    <a:lnTo>
                      <a:pt x="337350" y="78740"/>
                    </a:lnTo>
                    <a:lnTo>
                      <a:pt x="386953" y="83820"/>
                    </a:lnTo>
                    <a:lnTo>
                      <a:pt x="435065" y="97790"/>
                    </a:lnTo>
                    <a:lnTo>
                      <a:pt x="480201" y="121920"/>
                    </a:lnTo>
                    <a:lnTo>
                      <a:pt x="520874" y="154940"/>
                    </a:lnTo>
                    <a:lnTo>
                      <a:pt x="550859" y="190500"/>
                    </a:lnTo>
                    <a:lnTo>
                      <a:pt x="573348" y="231140"/>
                    </a:lnTo>
                    <a:lnTo>
                      <a:pt x="588341" y="273050"/>
                    </a:lnTo>
                    <a:lnTo>
                      <a:pt x="595837" y="316230"/>
                    </a:lnTo>
                    <a:lnTo>
                      <a:pt x="595837" y="360680"/>
                    </a:lnTo>
                    <a:lnTo>
                      <a:pt x="588341" y="405130"/>
                    </a:lnTo>
                    <a:lnTo>
                      <a:pt x="573348" y="447040"/>
                    </a:lnTo>
                    <a:lnTo>
                      <a:pt x="550859" y="486410"/>
                    </a:lnTo>
                    <a:lnTo>
                      <a:pt x="520874" y="521970"/>
                    </a:lnTo>
                    <a:lnTo>
                      <a:pt x="484967" y="552450"/>
                    </a:lnTo>
                    <a:lnTo>
                      <a:pt x="445403" y="575310"/>
                    </a:lnTo>
                    <a:lnTo>
                      <a:pt x="403227" y="589280"/>
                    </a:lnTo>
                    <a:lnTo>
                      <a:pt x="359483" y="596900"/>
                    </a:lnTo>
                    <a:lnTo>
                      <a:pt x="455184" y="596900"/>
                    </a:lnTo>
                    <a:lnTo>
                      <a:pt x="503197" y="570230"/>
                    </a:lnTo>
                    <a:lnTo>
                      <a:pt x="538402" y="539750"/>
                    </a:lnTo>
                    <a:lnTo>
                      <a:pt x="568336" y="504190"/>
                    </a:lnTo>
                    <a:lnTo>
                      <a:pt x="591618" y="466090"/>
                    </a:lnTo>
                    <a:lnTo>
                      <a:pt x="608247" y="425450"/>
                    </a:lnTo>
                    <a:lnTo>
                      <a:pt x="618225" y="382270"/>
                    </a:lnTo>
                    <a:lnTo>
                      <a:pt x="621551" y="339090"/>
                    </a:lnTo>
                    <a:lnTo>
                      <a:pt x="618225" y="294640"/>
                    </a:lnTo>
                    <a:lnTo>
                      <a:pt x="608247" y="252730"/>
                    </a:lnTo>
                    <a:lnTo>
                      <a:pt x="591618" y="210820"/>
                    </a:lnTo>
                    <a:lnTo>
                      <a:pt x="568336" y="172720"/>
                    </a:lnTo>
                    <a:lnTo>
                      <a:pt x="538402" y="137160"/>
                    </a:lnTo>
                    <a:lnTo>
                      <a:pt x="503199" y="107950"/>
                    </a:lnTo>
                    <a:lnTo>
                      <a:pt x="464658" y="83820"/>
                    </a:lnTo>
                    <a:lnTo>
                      <a:pt x="452029" y="78740"/>
                    </a:lnTo>
                    <a:close/>
                  </a:path>
                  <a:path w="869315" h="869950">
                    <a:moveTo>
                      <a:pt x="268337" y="427990"/>
                    </a:moveTo>
                    <a:lnTo>
                      <a:pt x="264128" y="427990"/>
                    </a:lnTo>
                    <a:lnTo>
                      <a:pt x="257873" y="429260"/>
                    </a:lnTo>
                    <a:lnTo>
                      <a:pt x="252454" y="434340"/>
                    </a:lnTo>
                    <a:lnTo>
                      <a:pt x="248639" y="441960"/>
                    </a:lnTo>
                    <a:lnTo>
                      <a:pt x="247196" y="449580"/>
                    </a:lnTo>
                    <a:lnTo>
                      <a:pt x="253434" y="464820"/>
                    </a:lnTo>
                    <a:lnTo>
                      <a:pt x="271214" y="480060"/>
                    </a:lnTo>
                    <a:lnTo>
                      <a:pt x="299136" y="492760"/>
                    </a:lnTo>
                    <a:lnTo>
                      <a:pt x="335801" y="497840"/>
                    </a:lnTo>
                    <a:lnTo>
                      <a:pt x="339151" y="497840"/>
                    </a:lnTo>
                    <a:lnTo>
                      <a:pt x="339151" y="518160"/>
                    </a:lnTo>
                    <a:lnTo>
                      <a:pt x="342743" y="521970"/>
                    </a:lnTo>
                    <a:lnTo>
                      <a:pt x="353779" y="521970"/>
                    </a:lnTo>
                    <a:lnTo>
                      <a:pt x="358428" y="518160"/>
                    </a:lnTo>
                    <a:lnTo>
                      <a:pt x="358428" y="496570"/>
                    </a:lnTo>
                    <a:lnTo>
                      <a:pt x="361360" y="496570"/>
                    </a:lnTo>
                    <a:lnTo>
                      <a:pt x="406452" y="480060"/>
                    </a:lnTo>
                    <a:lnTo>
                      <a:pt x="423085" y="462280"/>
                    </a:lnTo>
                    <a:lnTo>
                      <a:pt x="335487" y="462280"/>
                    </a:lnTo>
                    <a:lnTo>
                      <a:pt x="315898" y="458470"/>
                    </a:lnTo>
                    <a:lnTo>
                      <a:pt x="300552" y="452120"/>
                    </a:lnTo>
                    <a:lnTo>
                      <a:pt x="288561" y="444500"/>
                    </a:lnTo>
                    <a:lnTo>
                      <a:pt x="279038" y="436880"/>
                    </a:lnTo>
                    <a:lnTo>
                      <a:pt x="268337" y="427990"/>
                    </a:lnTo>
                    <a:close/>
                  </a:path>
                  <a:path w="869315" h="869950">
                    <a:moveTo>
                      <a:pt x="353779" y="166370"/>
                    </a:moveTo>
                    <a:lnTo>
                      <a:pt x="342743" y="166370"/>
                    </a:lnTo>
                    <a:lnTo>
                      <a:pt x="339151" y="170180"/>
                    </a:lnTo>
                    <a:lnTo>
                      <a:pt x="339151" y="189230"/>
                    </a:lnTo>
                    <a:lnTo>
                      <a:pt x="336104" y="189230"/>
                    </a:lnTo>
                    <a:lnTo>
                      <a:pt x="313185" y="193040"/>
                    </a:lnTo>
                    <a:lnTo>
                      <a:pt x="286500" y="205740"/>
                    </a:lnTo>
                    <a:lnTo>
                      <a:pt x="264379" y="228600"/>
                    </a:lnTo>
                    <a:lnTo>
                      <a:pt x="255154" y="267970"/>
                    </a:lnTo>
                    <a:lnTo>
                      <a:pt x="262537" y="302260"/>
                    </a:lnTo>
                    <a:lnTo>
                      <a:pt x="281653" y="325120"/>
                    </a:lnTo>
                    <a:lnTo>
                      <a:pt x="307951" y="340360"/>
                    </a:lnTo>
                    <a:lnTo>
                      <a:pt x="336879" y="351790"/>
                    </a:lnTo>
                    <a:lnTo>
                      <a:pt x="339151" y="351790"/>
                    </a:lnTo>
                    <a:lnTo>
                      <a:pt x="339151" y="462280"/>
                    </a:lnTo>
                    <a:lnTo>
                      <a:pt x="355779" y="462280"/>
                    </a:lnTo>
                    <a:lnTo>
                      <a:pt x="355779" y="359410"/>
                    </a:lnTo>
                    <a:lnTo>
                      <a:pt x="422542" y="359410"/>
                    </a:lnTo>
                    <a:lnTo>
                      <a:pt x="414615" y="347980"/>
                    </a:lnTo>
                    <a:lnTo>
                      <a:pt x="389580" y="330200"/>
                    </a:lnTo>
                    <a:lnTo>
                      <a:pt x="360659" y="318770"/>
                    </a:lnTo>
                    <a:lnTo>
                      <a:pt x="358428" y="317500"/>
                    </a:lnTo>
                    <a:lnTo>
                      <a:pt x="358428" y="311150"/>
                    </a:lnTo>
                    <a:lnTo>
                      <a:pt x="341801" y="311150"/>
                    </a:lnTo>
                    <a:lnTo>
                      <a:pt x="337204" y="309880"/>
                    </a:lnTo>
                    <a:lnTo>
                      <a:pt x="320302" y="302260"/>
                    </a:lnTo>
                    <a:lnTo>
                      <a:pt x="306057" y="293370"/>
                    </a:lnTo>
                    <a:lnTo>
                      <a:pt x="296224" y="280670"/>
                    </a:lnTo>
                    <a:lnTo>
                      <a:pt x="292556" y="262890"/>
                    </a:lnTo>
                    <a:lnTo>
                      <a:pt x="295474" y="247650"/>
                    </a:lnTo>
                    <a:lnTo>
                      <a:pt x="304124" y="236220"/>
                    </a:lnTo>
                    <a:lnTo>
                      <a:pt x="318345" y="227330"/>
                    </a:lnTo>
                    <a:lnTo>
                      <a:pt x="337979" y="223520"/>
                    </a:lnTo>
                    <a:lnTo>
                      <a:pt x="341801" y="222250"/>
                    </a:lnTo>
                    <a:lnTo>
                      <a:pt x="430007" y="222250"/>
                    </a:lnTo>
                    <a:lnTo>
                      <a:pt x="430929" y="217170"/>
                    </a:lnTo>
                    <a:lnTo>
                      <a:pt x="397999" y="193040"/>
                    </a:lnTo>
                    <a:lnTo>
                      <a:pt x="361727" y="187960"/>
                    </a:lnTo>
                    <a:lnTo>
                      <a:pt x="358428" y="187960"/>
                    </a:lnTo>
                    <a:lnTo>
                      <a:pt x="358428" y="170180"/>
                    </a:lnTo>
                    <a:lnTo>
                      <a:pt x="353779" y="166370"/>
                    </a:lnTo>
                    <a:close/>
                  </a:path>
                  <a:path w="869315" h="869950">
                    <a:moveTo>
                      <a:pt x="422542" y="359410"/>
                    </a:moveTo>
                    <a:lnTo>
                      <a:pt x="355779" y="359410"/>
                    </a:lnTo>
                    <a:lnTo>
                      <a:pt x="360512" y="360680"/>
                    </a:lnTo>
                    <a:lnTo>
                      <a:pt x="375462" y="368300"/>
                    </a:lnTo>
                    <a:lnTo>
                      <a:pt x="388596" y="379730"/>
                    </a:lnTo>
                    <a:lnTo>
                      <a:pt x="397932" y="393700"/>
                    </a:lnTo>
                    <a:lnTo>
                      <a:pt x="401485" y="414020"/>
                    </a:lnTo>
                    <a:lnTo>
                      <a:pt x="398751" y="431800"/>
                    </a:lnTo>
                    <a:lnTo>
                      <a:pt x="390722" y="444500"/>
                    </a:lnTo>
                    <a:lnTo>
                      <a:pt x="377653" y="454660"/>
                    </a:lnTo>
                    <a:lnTo>
                      <a:pt x="359800" y="461010"/>
                    </a:lnTo>
                    <a:lnTo>
                      <a:pt x="355779" y="462280"/>
                    </a:lnTo>
                    <a:lnTo>
                      <a:pt x="423085" y="462280"/>
                    </a:lnTo>
                    <a:lnTo>
                      <a:pt x="426818" y="457200"/>
                    </a:lnTo>
                    <a:lnTo>
                      <a:pt x="433510" y="443230"/>
                    </a:lnTo>
                    <a:lnTo>
                      <a:pt x="437539" y="426720"/>
                    </a:lnTo>
                    <a:lnTo>
                      <a:pt x="438887" y="408940"/>
                    </a:lnTo>
                    <a:lnTo>
                      <a:pt x="432229" y="373380"/>
                    </a:lnTo>
                    <a:lnTo>
                      <a:pt x="422542" y="359410"/>
                    </a:lnTo>
                    <a:close/>
                  </a:path>
                  <a:path w="869315" h="869950">
                    <a:moveTo>
                      <a:pt x="337352" y="0"/>
                    </a:moveTo>
                    <a:lnTo>
                      <a:pt x="294040" y="2540"/>
                    </a:lnTo>
                    <a:lnTo>
                      <a:pt x="251304" y="11430"/>
                    </a:lnTo>
                    <a:lnTo>
                      <a:pt x="209720" y="24130"/>
                    </a:lnTo>
                    <a:lnTo>
                      <a:pt x="169862" y="44450"/>
                    </a:lnTo>
                    <a:lnTo>
                      <a:pt x="132307" y="68580"/>
                    </a:lnTo>
                    <a:lnTo>
                      <a:pt x="97630" y="99060"/>
                    </a:lnTo>
                    <a:lnTo>
                      <a:pt x="67657" y="133350"/>
                    </a:lnTo>
                    <a:lnTo>
                      <a:pt x="42816" y="170180"/>
                    </a:lnTo>
                    <a:lnTo>
                      <a:pt x="23280" y="210820"/>
                    </a:lnTo>
                    <a:lnTo>
                      <a:pt x="9222" y="252730"/>
                    </a:lnTo>
                    <a:lnTo>
                      <a:pt x="816" y="297180"/>
                    </a:lnTo>
                    <a:lnTo>
                      <a:pt x="0" y="304800"/>
                    </a:lnTo>
                    <a:lnTo>
                      <a:pt x="4837" y="311150"/>
                    </a:lnTo>
                    <a:lnTo>
                      <a:pt x="18439" y="312420"/>
                    </a:lnTo>
                    <a:lnTo>
                      <a:pt x="24606" y="307340"/>
                    </a:lnTo>
                    <a:lnTo>
                      <a:pt x="25423" y="300990"/>
                    </a:lnTo>
                    <a:lnTo>
                      <a:pt x="35988" y="248920"/>
                    </a:lnTo>
                    <a:lnTo>
                      <a:pt x="54675" y="200660"/>
                    </a:lnTo>
                    <a:lnTo>
                      <a:pt x="81169" y="156210"/>
                    </a:lnTo>
                    <a:lnTo>
                      <a:pt x="115158" y="116840"/>
                    </a:lnTo>
                    <a:lnTo>
                      <a:pt x="150360" y="86360"/>
                    </a:lnTo>
                    <a:lnTo>
                      <a:pt x="188679" y="62230"/>
                    </a:lnTo>
                    <a:lnTo>
                      <a:pt x="229423" y="43180"/>
                    </a:lnTo>
                    <a:lnTo>
                      <a:pt x="271900" y="31750"/>
                    </a:lnTo>
                    <a:lnTo>
                      <a:pt x="315416" y="25400"/>
                    </a:lnTo>
                    <a:lnTo>
                      <a:pt x="467477" y="25400"/>
                    </a:lnTo>
                    <a:lnTo>
                      <a:pt x="464986" y="24130"/>
                    </a:lnTo>
                    <a:lnTo>
                      <a:pt x="423400" y="11430"/>
                    </a:lnTo>
                    <a:lnTo>
                      <a:pt x="380664" y="2540"/>
                    </a:lnTo>
                    <a:lnTo>
                      <a:pt x="337352" y="0"/>
                    </a:lnTo>
                    <a:close/>
                  </a:path>
                  <a:path w="869315" h="869950">
                    <a:moveTo>
                      <a:pt x="467477" y="25400"/>
                    </a:moveTo>
                    <a:lnTo>
                      <a:pt x="359280" y="25400"/>
                    </a:lnTo>
                    <a:lnTo>
                      <a:pt x="402797" y="31750"/>
                    </a:lnTo>
                    <a:lnTo>
                      <a:pt x="445276" y="43180"/>
                    </a:lnTo>
                    <a:lnTo>
                      <a:pt x="486023" y="62230"/>
                    </a:lnTo>
                    <a:lnTo>
                      <a:pt x="524346" y="86360"/>
                    </a:lnTo>
                    <a:lnTo>
                      <a:pt x="559553" y="116840"/>
                    </a:lnTo>
                    <a:lnTo>
                      <a:pt x="593606" y="156210"/>
                    </a:lnTo>
                    <a:lnTo>
                      <a:pt x="620132" y="200660"/>
                    </a:lnTo>
                    <a:lnTo>
                      <a:pt x="638813" y="250190"/>
                    </a:lnTo>
                    <a:lnTo>
                      <a:pt x="649331" y="300990"/>
                    </a:lnTo>
                    <a:lnTo>
                      <a:pt x="650095" y="307340"/>
                    </a:lnTo>
                    <a:lnTo>
                      <a:pt x="655446" y="312420"/>
                    </a:lnTo>
                    <a:lnTo>
                      <a:pt x="662618" y="312420"/>
                    </a:lnTo>
                    <a:lnTo>
                      <a:pt x="669916" y="311150"/>
                    </a:lnTo>
                    <a:lnTo>
                      <a:pt x="674764" y="304800"/>
                    </a:lnTo>
                    <a:lnTo>
                      <a:pt x="673948" y="298450"/>
                    </a:lnTo>
                    <a:lnTo>
                      <a:pt x="665579" y="254000"/>
                    </a:lnTo>
                    <a:lnTo>
                      <a:pt x="651535" y="210820"/>
                    </a:lnTo>
                    <a:lnTo>
                      <a:pt x="631988" y="170180"/>
                    </a:lnTo>
                    <a:lnTo>
                      <a:pt x="607112" y="133350"/>
                    </a:lnTo>
                    <a:lnTo>
                      <a:pt x="577081" y="99060"/>
                    </a:lnTo>
                    <a:lnTo>
                      <a:pt x="542402" y="68580"/>
                    </a:lnTo>
                    <a:lnTo>
                      <a:pt x="504845" y="44450"/>
                    </a:lnTo>
                    <a:lnTo>
                      <a:pt x="467477" y="25400"/>
                    </a:lnTo>
                    <a:close/>
                  </a:path>
                  <a:path w="869315" h="869950">
                    <a:moveTo>
                      <a:pt x="358428" y="222250"/>
                    </a:moveTo>
                    <a:lnTo>
                      <a:pt x="341801" y="222250"/>
                    </a:lnTo>
                    <a:lnTo>
                      <a:pt x="341801" y="311150"/>
                    </a:lnTo>
                    <a:lnTo>
                      <a:pt x="358428" y="311150"/>
                    </a:lnTo>
                    <a:lnTo>
                      <a:pt x="358428" y="222250"/>
                    </a:lnTo>
                    <a:close/>
                  </a:path>
                  <a:path w="869315" h="869950">
                    <a:moveTo>
                      <a:pt x="430007" y="222250"/>
                    </a:moveTo>
                    <a:lnTo>
                      <a:pt x="362072" y="222250"/>
                    </a:lnTo>
                    <a:lnTo>
                      <a:pt x="375447" y="223520"/>
                    </a:lnTo>
                    <a:lnTo>
                      <a:pt x="386390" y="227330"/>
                    </a:lnTo>
                    <a:lnTo>
                      <a:pt x="395304" y="229870"/>
                    </a:lnTo>
                    <a:lnTo>
                      <a:pt x="402595" y="233680"/>
                    </a:lnTo>
                    <a:lnTo>
                      <a:pt x="411568" y="238760"/>
                    </a:lnTo>
                    <a:lnTo>
                      <a:pt x="414877" y="238760"/>
                    </a:lnTo>
                    <a:lnTo>
                      <a:pt x="422143" y="236220"/>
                    </a:lnTo>
                    <a:lnTo>
                      <a:pt x="427132" y="229870"/>
                    </a:lnTo>
                    <a:lnTo>
                      <a:pt x="430007" y="222250"/>
                    </a:lnTo>
                    <a:close/>
                  </a:path>
                </a:pathLst>
              </a:custGeom>
              <a:solidFill>
                <a:srgbClr val="000032"/>
              </a:solidFill>
            </p:spPr>
            <p:txBody>
              <a:bodyPr wrap="square" lIns="0" tIns="0" rIns="0" bIns="0" rtlCol="0"/>
              <a:lstStyle/>
              <a:p>
                <a:endParaRPr sz="1092"/>
              </a:p>
            </p:txBody>
          </p:sp>
        </p:grpSp>
        <p:sp>
          <p:nvSpPr>
            <p:cNvPr id="25" name="TextBox 24">
              <a:extLst>
                <a:ext uri="{FF2B5EF4-FFF2-40B4-BE49-F238E27FC236}">
                  <a16:creationId xmlns:a16="http://schemas.microsoft.com/office/drawing/2014/main" id="{DA6B5ED4-02C2-4AF4-805D-5D71C156C9F8}"/>
                </a:ext>
              </a:extLst>
            </p:cNvPr>
            <p:cNvSpPr txBox="1"/>
            <p:nvPr/>
          </p:nvSpPr>
          <p:spPr>
            <a:xfrm>
              <a:off x="7907487" y="4159024"/>
              <a:ext cx="2440044" cy="1207960"/>
            </a:xfrm>
            <a:prstGeom prst="rect">
              <a:avLst/>
            </a:prstGeom>
            <a:noFill/>
          </p:spPr>
          <p:txBody>
            <a:bodyPr wrap="square" rtlCol="0">
              <a:spAutoFit/>
            </a:bodyPr>
            <a:lstStyle/>
            <a:p>
              <a:pPr algn="ctr"/>
              <a:r>
                <a:rPr lang="en-US" sz="1455" spc="-15" dirty="0">
                  <a:solidFill>
                    <a:srgbClr val="004B9B"/>
                  </a:solidFill>
                  <a:latin typeface="Lato" panose="020F0502020204030203" pitchFamily="34" charset="0"/>
                  <a:cs typeface="Lato Light"/>
                </a:rPr>
                <a:t>Venture Fund</a:t>
              </a:r>
            </a:p>
            <a:p>
              <a:pPr algn="ctr">
                <a:spcBef>
                  <a:spcPts val="1516"/>
                </a:spcBef>
              </a:pPr>
              <a:r>
                <a:rPr lang="en-US" sz="1455" spc="-15" dirty="0">
                  <a:solidFill>
                    <a:srgbClr val="004B9B"/>
                  </a:solidFill>
                  <a:latin typeface="Lato" panose="020F0502020204030203" pitchFamily="34" charset="0"/>
                  <a:cs typeface="Lato Light"/>
                </a:rPr>
                <a:t>General Partner</a:t>
              </a:r>
              <a:endParaRPr lang="en-IL" sz="1455" dirty="0">
                <a:solidFill>
                  <a:srgbClr val="004B9B"/>
                </a:solidFill>
                <a:latin typeface="Lato" panose="020F0502020204030203" pitchFamily="34" charset="0"/>
              </a:endParaRPr>
            </a:p>
          </p:txBody>
        </p:sp>
      </p:grpSp>
      <p:grpSp>
        <p:nvGrpSpPr>
          <p:cNvPr id="30" name="Group 29">
            <a:extLst>
              <a:ext uri="{FF2B5EF4-FFF2-40B4-BE49-F238E27FC236}">
                <a16:creationId xmlns:a16="http://schemas.microsoft.com/office/drawing/2014/main" id="{9850090C-4138-4944-B44E-9FAC8F3561CE}"/>
              </a:ext>
            </a:extLst>
          </p:cNvPr>
          <p:cNvGrpSpPr/>
          <p:nvPr/>
        </p:nvGrpSpPr>
        <p:grpSpPr>
          <a:xfrm>
            <a:off x="9346951" y="2537019"/>
            <a:ext cx="1892207" cy="2126327"/>
            <a:chOff x="15413139" y="2413804"/>
            <a:chExt cx="3120390" cy="3506470"/>
          </a:xfrm>
        </p:grpSpPr>
        <p:grpSp>
          <p:nvGrpSpPr>
            <p:cNvPr id="12" name="object 9">
              <a:extLst>
                <a:ext uri="{FF2B5EF4-FFF2-40B4-BE49-F238E27FC236}">
                  <a16:creationId xmlns:a16="http://schemas.microsoft.com/office/drawing/2014/main" id="{E2386272-7414-4A45-915F-A95D354FB136}"/>
                </a:ext>
              </a:extLst>
            </p:cNvPr>
            <p:cNvGrpSpPr/>
            <p:nvPr/>
          </p:nvGrpSpPr>
          <p:grpSpPr>
            <a:xfrm>
              <a:off x="15413139" y="2413804"/>
              <a:ext cx="3120390" cy="3506470"/>
              <a:chOff x="15413139" y="3666511"/>
              <a:chExt cx="3120390" cy="3506470"/>
            </a:xfrm>
          </p:grpSpPr>
          <p:sp>
            <p:nvSpPr>
              <p:cNvPr id="13" name="object 10">
                <a:extLst>
                  <a:ext uri="{FF2B5EF4-FFF2-40B4-BE49-F238E27FC236}">
                    <a16:creationId xmlns:a16="http://schemas.microsoft.com/office/drawing/2014/main" id="{3F9FEB6F-50FE-47ED-BD5B-20631A832571}"/>
                  </a:ext>
                </a:extLst>
              </p:cNvPr>
              <p:cNvSpPr/>
              <p:nvPr/>
            </p:nvSpPr>
            <p:spPr>
              <a:xfrm>
                <a:off x="15465494" y="4188354"/>
                <a:ext cx="3015615" cy="2932430"/>
              </a:xfrm>
              <a:custGeom>
                <a:avLst/>
                <a:gdLst/>
                <a:ahLst/>
                <a:cxnLst/>
                <a:rect l="l" t="t" r="r" b="b"/>
                <a:pathLst>
                  <a:path w="3015615" h="2932429">
                    <a:moveTo>
                      <a:pt x="886569" y="0"/>
                    </a:moveTo>
                    <a:lnTo>
                      <a:pt x="194140" y="0"/>
                    </a:lnTo>
                    <a:lnTo>
                      <a:pt x="159243" y="5061"/>
                    </a:lnTo>
                    <a:lnTo>
                      <a:pt x="96153" y="42888"/>
                    </a:lnTo>
                    <a:lnTo>
                      <a:pt x="69057" y="73880"/>
                    </a:lnTo>
                    <a:lnTo>
                      <a:pt x="45659" y="111741"/>
                    </a:lnTo>
                    <a:lnTo>
                      <a:pt x="26505" y="155583"/>
                    </a:lnTo>
                    <a:lnTo>
                      <a:pt x="12145" y="204519"/>
                    </a:lnTo>
                    <a:lnTo>
                      <a:pt x="3127" y="257663"/>
                    </a:lnTo>
                    <a:lnTo>
                      <a:pt x="0" y="314126"/>
                    </a:lnTo>
                    <a:lnTo>
                      <a:pt x="0" y="2617721"/>
                    </a:lnTo>
                    <a:lnTo>
                      <a:pt x="3127" y="2674184"/>
                    </a:lnTo>
                    <a:lnTo>
                      <a:pt x="12145" y="2727327"/>
                    </a:lnTo>
                    <a:lnTo>
                      <a:pt x="26505" y="2776264"/>
                    </a:lnTo>
                    <a:lnTo>
                      <a:pt x="45659" y="2820106"/>
                    </a:lnTo>
                    <a:lnTo>
                      <a:pt x="69057" y="2857967"/>
                    </a:lnTo>
                    <a:lnTo>
                      <a:pt x="96153" y="2888959"/>
                    </a:lnTo>
                    <a:lnTo>
                      <a:pt x="126398" y="2912194"/>
                    </a:lnTo>
                    <a:lnTo>
                      <a:pt x="194140" y="2931847"/>
                    </a:lnTo>
                    <a:lnTo>
                      <a:pt x="2821484" y="2931847"/>
                    </a:lnTo>
                    <a:lnTo>
                      <a:pt x="2889221" y="2912194"/>
                    </a:lnTo>
                    <a:lnTo>
                      <a:pt x="2919464" y="2888959"/>
                    </a:lnTo>
                    <a:lnTo>
                      <a:pt x="2946558" y="2857967"/>
                    </a:lnTo>
                    <a:lnTo>
                      <a:pt x="2969956" y="2820106"/>
                    </a:lnTo>
                    <a:lnTo>
                      <a:pt x="2989109" y="2776264"/>
                    </a:lnTo>
                    <a:lnTo>
                      <a:pt x="3003469" y="2727327"/>
                    </a:lnTo>
                    <a:lnTo>
                      <a:pt x="3012487" y="2674184"/>
                    </a:lnTo>
                    <a:lnTo>
                      <a:pt x="3015614" y="2617721"/>
                    </a:lnTo>
                    <a:lnTo>
                      <a:pt x="3015614" y="314126"/>
                    </a:lnTo>
                    <a:lnTo>
                      <a:pt x="3012487" y="257663"/>
                    </a:lnTo>
                    <a:lnTo>
                      <a:pt x="3003469" y="204519"/>
                    </a:lnTo>
                    <a:lnTo>
                      <a:pt x="2989109" y="155583"/>
                    </a:lnTo>
                    <a:lnTo>
                      <a:pt x="2969956" y="111741"/>
                    </a:lnTo>
                    <a:lnTo>
                      <a:pt x="2946558" y="73880"/>
                    </a:lnTo>
                    <a:lnTo>
                      <a:pt x="2919464" y="42888"/>
                    </a:lnTo>
                    <a:lnTo>
                      <a:pt x="2889221" y="19653"/>
                    </a:lnTo>
                    <a:lnTo>
                      <a:pt x="2821484" y="0"/>
                    </a:lnTo>
                    <a:lnTo>
                      <a:pt x="2129055" y="0"/>
                    </a:lnTo>
                  </a:path>
                </a:pathLst>
              </a:custGeom>
              <a:ln w="104708" cap="rnd">
                <a:solidFill>
                  <a:srgbClr val="000032"/>
                </a:solidFill>
              </a:ln>
            </p:spPr>
            <p:txBody>
              <a:bodyPr wrap="square" lIns="0" tIns="0" rIns="0" bIns="0" rtlCol="0"/>
              <a:lstStyle/>
              <a:p>
                <a:endParaRPr sz="1092"/>
              </a:p>
            </p:txBody>
          </p:sp>
          <p:sp>
            <p:nvSpPr>
              <p:cNvPr id="14" name="object 11">
                <a:extLst>
                  <a:ext uri="{FF2B5EF4-FFF2-40B4-BE49-F238E27FC236}">
                    <a16:creationId xmlns:a16="http://schemas.microsoft.com/office/drawing/2014/main" id="{715AD58B-6AEE-4214-8B18-D1AD5D9EBFEA}"/>
                  </a:ext>
                </a:extLst>
              </p:cNvPr>
              <p:cNvSpPr/>
              <p:nvPr/>
            </p:nvSpPr>
            <p:spPr>
              <a:xfrm>
                <a:off x="16506735" y="3666511"/>
                <a:ext cx="933450" cy="899160"/>
              </a:xfrm>
              <a:custGeom>
                <a:avLst/>
                <a:gdLst/>
                <a:ahLst/>
                <a:cxnLst/>
                <a:rect l="l" t="t" r="r" b="b"/>
                <a:pathLst>
                  <a:path w="933450" h="899160">
                    <a:moveTo>
                      <a:pt x="537334" y="773379"/>
                    </a:moveTo>
                    <a:lnTo>
                      <a:pt x="61453" y="773379"/>
                    </a:lnTo>
                    <a:lnTo>
                      <a:pt x="37556" y="778218"/>
                    </a:lnTo>
                    <a:lnTo>
                      <a:pt x="18020" y="791405"/>
                    </a:lnTo>
                    <a:lnTo>
                      <a:pt x="4837" y="810945"/>
                    </a:lnTo>
                    <a:lnTo>
                      <a:pt x="27" y="834707"/>
                    </a:lnTo>
                    <a:lnTo>
                      <a:pt x="0" y="875114"/>
                    </a:lnTo>
                    <a:lnTo>
                      <a:pt x="1864" y="884326"/>
                    </a:lnTo>
                    <a:lnTo>
                      <a:pt x="6944" y="891852"/>
                    </a:lnTo>
                    <a:lnTo>
                      <a:pt x="14471" y="896927"/>
                    </a:lnTo>
                    <a:lnTo>
                      <a:pt x="23674" y="898789"/>
                    </a:lnTo>
                    <a:lnTo>
                      <a:pt x="575123" y="898789"/>
                    </a:lnTo>
                    <a:lnTo>
                      <a:pt x="584331" y="896927"/>
                    </a:lnTo>
                    <a:lnTo>
                      <a:pt x="591857" y="891852"/>
                    </a:lnTo>
                    <a:lnTo>
                      <a:pt x="596935" y="884326"/>
                    </a:lnTo>
                    <a:lnTo>
                      <a:pt x="598798" y="875114"/>
                    </a:lnTo>
                    <a:lnTo>
                      <a:pt x="598798" y="870497"/>
                    </a:lnTo>
                    <a:lnTo>
                      <a:pt x="28302" y="870497"/>
                    </a:lnTo>
                    <a:lnTo>
                      <a:pt x="28330" y="834707"/>
                    </a:lnTo>
                    <a:lnTo>
                      <a:pt x="30914" y="821945"/>
                    </a:lnTo>
                    <a:lnTo>
                      <a:pt x="38028" y="811403"/>
                    </a:lnTo>
                    <a:lnTo>
                      <a:pt x="48568" y="804291"/>
                    </a:lnTo>
                    <a:lnTo>
                      <a:pt x="61453" y="801682"/>
                    </a:lnTo>
                    <a:lnTo>
                      <a:pt x="587708" y="801682"/>
                    </a:lnTo>
                    <a:lnTo>
                      <a:pt x="580772" y="791405"/>
                    </a:lnTo>
                    <a:lnTo>
                      <a:pt x="561232" y="778218"/>
                    </a:lnTo>
                    <a:lnTo>
                      <a:pt x="537334" y="773379"/>
                    </a:lnTo>
                    <a:close/>
                  </a:path>
                  <a:path w="933450" h="899160">
                    <a:moveTo>
                      <a:pt x="587708" y="801682"/>
                    </a:moveTo>
                    <a:lnTo>
                      <a:pt x="537344" y="801682"/>
                    </a:lnTo>
                    <a:lnTo>
                      <a:pt x="550241" y="804292"/>
                    </a:lnTo>
                    <a:lnTo>
                      <a:pt x="560784" y="811407"/>
                    </a:lnTo>
                    <a:lnTo>
                      <a:pt x="567896" y="821949"/>
                    </a:lnTo>
                    <a:lnTo>
                      <a:pt x="570478" y="834707"/>
                    </a:lnTo>
                    <a:lnTo>
                      <a:pt x="570506" y="870497"/>
                    </a:lnTo>
                    <a:lnTo>
                      <a:pt x="598798" y="870497"/>
                    </a:lnTo>
                    <a:lnTo>
                      <a:pt x="598770" y="834707"/>
                    </a:lnTo>
                    <a:lnTo>
                      <a:pt x="593959" y="810945"/>
                    </a:lnTo>
                    <a:lnTo>
                      <a:pt x="587708" y="801682"/>
                    </a:lnTo>
                    <a:close/>
                  </a:path>
                  <a:path w="933450" h="899160">
                    <a:moveTo>
                      <a:pt x="452248" y="421798"/>
                    </a:moveTo>
                    <a:lnTo>
                      <a:pt x="412228" y="421798"/>
                    </a:lnTo>
                    <a:lnTo>
                      <a:pt x="609353" y="618923"/>
                    </a:lnTo>
                    <a:lnTo>
                      <a:pt x="606128" y="624253"/>
                    </a:lnTo>
                    <a:lnTo>
                      <a:pt x="604369" y="630357"/>
                    </a:lnTo>
                    <a:lnTo>
                      <a:pt x="604464" y="637729"/>
                    </a:lnTo>
                    <a:lnTo>
                      <a:pt x="605033" y="643554"/>
                    </a:lnTo>
                    <a:lnTo>
                      <a:pt x="806404" y="853115"/>
                    </a:lnTo>
                    <a:lnTo>
                      <a:pt x="830864" y="863240"/>
                    </a:lnTo>
                    <a:lnTo>
                      <a:pt x="837663" y="862577"/>
                    </a:lnTo>
                    <a:lnTo>
                      <a:pt x="844107" y="860628"/>
                    </a:lnTo>
                    <a:lnTo>
                      <a:pt x="850045" y="857453"/>
                    </a:lnTo>
                    <a:lnTo>
                      <a:pt x="855324" y="853115"/>
                    </a:lnTo>
                    <a:lnTo>
                      <a:pt x="873491" y="834948"/>
                    </a:lnTo>
                    <a:lnTo>
                      <a:pt x="829890" y="834948"/>
                    </a:lnTo>
                    <a:lnTo>
                      <a:pt x="828016" y="834707"/>
                    </a:lnTo>
                    <a:lnTo>
                      <a:pt x="632902" y="639593"/>
                    </a:lnTo>
                    <a:lnTo>
                      <a:pt x="632671" y="637729"/>
                    </a:lnTo>
                    <a:lnTo>
                      <a:pt x="632671" y="635781"/>
                    </a:lnTo>
                    <a:lnTo>
                      <a:pt x="632902" y="633907"/>
                    </a:lnTo>
                    <a:lnTo>
                      <a:pt x="668634" y="598170"/>
                    </a:lnTo>
                    <a:lnTo>
                      <a:pt x="628619" y="598170"/>
                    </a:lnTo>
                    <a:lnTo>
                      <a:pt x="452248" y="421798"/>
                    </a:lnTo>
                    <a:close/>
                  </a:path>
                  <a:path w="933450" h="899160">
                    <a:moveTo>
                      <a:pt x="749266" y="562778"/>
                    </a:moveTo>
                    <a:lnTo>
                      <a:pt x="707622" y="562778"/>
                    </a:lnTo>
                    <a:lnTo>
                      <a:pt x="709486" y="563009"/>
                    </a:lnTo>
                    <a:lnTo>
                      <a:pt x="904600" y="758123"/>
                    </a:lnTo>
                    <a:lnTo>
                      <a:pt x="904841" y="759997"/>
                    </a:lnTo>
                    <a:lnTo>
                      <a:pt x="904841" y="761945"/>
                    </a:lnTo>
                    <a:lnTo>
                      <a:pt x="904600" y="763809"/>
                    </a:lnTo>
                    <a:lnTo>
                      <a:pt x="833702" y="834707"/>
                    </a:lnTo>
                    <a:lnTo>
                      <a:pt x="831828" y="834948"/>
                    </a:lnTo>
                    <a:lnTo>
                      <a:pt x="873491" y="834948"/>
                    </a:lnTo>
                    <a:lnTo>
                      <a:pt x="923008" y="785431"/>
                    </a:lnTo>
                    <a:lnTo>
                      <a:pt x="933038" y="759997"/>
                    </a:lnTo>
                    <a:lnTo>
                      <a:pt x="932470" y="754167"/>
                    </a:lnTo>
                    <a:lnTo>
                      <a:pt x="930521" y="747724"/>
                    </a:lnTo>
                    <a:lnTo>
                      <a:pt x="927347" y="741789"/>
                    </a:lnTo>
                    <a:lnTo>
                      <a:pt x="923008" y="736511"/>
                    </a:lnTo>
                    <a:lnTo>
                      <a:pt x="749266" y="562778"/>
                    </a:lnTo>
                    <a:close/>
                  </a:path>
                  <a:path w="933450" h="899160">
                    <a:moveTo>
                      <a:pt x="160539" y="668660"/>
                    </a:moveTo>
                    <a:lnTo>
                      <a:pt x="113294" y="668660"/>
                    </a:lnTo>
                    <a:lnTo>
                      <a:pt x="101568" y="671035"/>
                    </a:lnTo>
                    <a:lnTo>
                      <a:pt x="91981" y="677508"/>
                    </a:lnTo>
                    <a:lnTo>
                      <a:pt x="85512" y="687098"/>
                    </a:lnTo>
                    <a:lnTo>
                      <a:pt x="83138" y="698826"/>
                    </a:lnTo>
                    <a:lnTo>
                      <a:pt x="83138" y="773379"/>
                    </a:lnTo>
                    <a:lnTo>
                      <a:pt x="111431" y="773379"/>
                    </a:lnTo>
                    <a:lnTo>
                      <a:pt x="111431" y="697790"/>
                    </a:lnTo>
                    <a:lnTo>
                      <a:pt x="112268" y="696952"/>
                    </a:lnTo>
                    <a:lnTo>
                      <a:pt x="160539" y="696952"/>
                    </a:lnTo>
                    <a:lnTo>
                      <a:pt x="166864" y="690628"/>
                    </a:lnTo>
                    <a:lnTo>
                      <a:pt x="166864" y="675005"/>
                    </a:lnTo>
                    <a:lnTo>
                      <a:pt x="160539" y="668660"/>
                    </a:lnTo>
                    <a:close/>
                  </a:path>
                  <a:path w="933450" h="899160">
                    <a:moveTo>
                      <a:pt x="485493" y="668660"/>
                    </a:moveTo>
                    <a:lnTo>
                      <a:pt x="233804" y="668660"/>
                    </a:lnTo>
                    <a:lnTo>
                      <a:pt x="227469" y="675005"/>
                    </a:lnTo>
                    <a:lnTo>
                      <a:pt x="227469" y="690628"/>
                    </a:lnTo>
                    <a:lnTo>
                      <a:pt x="233804" y="696952"/>
                    </a:lnTo>
                    <a:lnTo>
                      <a:pt x="486529" y="696952"/>
                    </a:lnTo>
                    <a:lnTo>
                      <a:pt x="487367" y="697790"/>
                    </a:lnTo>
                    <a:lnTo>
                      <a:pt x="487367" y="773379"/>
                    </a:lnTo>
                    <a:lnTo>
                      <a:pt x="515659" y="773379"/>
                    </a:lnTo>
                    <a:lnTo>
                      <a:pt x="515659" y="698826"/>
                    </a:lnTo>
                    <a:lnTo>
                      <a:pt x="513285" y="687098"/>
                    </a:lnTo>
                    <a:lnTo>
                      <a:pt x="506815" y="677508"/>
                    </a:lnTo>
                    <a:lnTo>
                      <a:pt x="497225" y="671035"/>
                    </a:lnTo>
                    <a:lnTo>
                      <a:pt x="485493" y="668660"/>
                    </a:lnTo>
                    <a:close/>
                  </a:path>
                  <a:path w="933450" h="899160">
                    <a:moveTo>
                      <a:pt x="575469" y="426133"/>
                    </a:moveTo>
                    <a:lnTo>
                      <a:pt x="566527" y="426133"/>
                    </a:lnTo>
                    <a:lnTo>
                      <a:pt x="555480" y="437169"/>
                    </a:lnTo>
                    <a:lnTo>
                      <a:pt x="555480" y="446133"/>
                    </a:lnTo>
                    <a:lnTo>
                      <a:pt x="668063" y="558726"/>
                    </a:lnTo>
                    <a:lnTo>
                      <a:pt x="628619" y="598170"/>
                    </a:lnTo>
                    <a:lnTo>
                      <a:pt x="668634" y="598170"/>
                    </a:lnTo>
                    <a:lnTo>
                      <a:pt x="703790" y="563009"/>
                    </a:lnTo>
                    <a:lnTo>
                      <a:pt x="705674" y="562778"/>
                    </a:lnTo>
                    <a:lnTo>
                      <a:pt x="749266" y="562778"/>
                    </a:lnTo>
                    <a:lnTo>
                      <a:pt x="731098" y="544611"/>
                    </a:lnTo>
                    <a:lnTo>
                      <a:pt x="725824" y="540271"/>
                    </a:lnTo>
                    <a:lnTo>
                      <a:pt x="724308" y="539460"/>
                    </a:lnTo>
                    <a:lnTo>
                      <a:pt x="688816" y="539460"/>
                    </a:lnTo>
                    <a:lnTo>
                      <a:pt x="575469" y="426133"/>
                    </a:lnTo>
                    <a:close/>
                  </a:path>
                  <a:path w="933450" h="899160">
                    <a:moveTo>
                      <a:pt x="130685" y="291784"/>
                    </a:moveTo>
                    <a:lnTo>
                      <a:pt x="80322" y="327393"/>
                    </a:lnTo>
                    <a:lnTo>
                      <a:pt x="69893" y="352554"/>
                    </a:lnTo>
                    <a:lnTo>
                      <a:pt x="70577" y="359557"/>
                    </a:lnTo>
                    <a:lnTo>
                      <a:pt x="273719" y="571113"/>
                    </a:lnTo>
                    <a:lnTo>
                      <a:pt x="298880" y="581542"/>
                    </a:lnTo>
                    <a:lnTo>
                      <a:pt x="305878" y="580858"/>
                    </a:lnTo>
                    <a:lnTo>
                      <a:pt x="312506" y="578848"/>
                    </a:lnTo>
                    <a:lnTo>
                      <a:pt x="318612" y="575579"/>
                    </a:lnTo>
                    <a:lnTo>
                      <a:pt x="324042" y="571113"/>
                    </a:lnTo>
                    <a:lnTo>
                      <a:pt x="341312" y="553857"/>
                    </a:lnTo>
                    <a:lnTo>
                      <a:pt x="296472" y="553857"/>
                    </a:lnTo>
                    <a:lnTo>
                      <a:pt x="98949" y="356334"/>
                    </a:lnTo>
                    <a:lnTo>
                      <a:pt x="98195" y="354502"/>
                    </a:lnTo>
                    <a:lnTo>
                      <a:pt x="98195" y="350617"/>
                    </a:lnTo>
                    <a:lnTo>
                      <a:pt x="98939" y="348785"/>
                    </a:lnTo>
                    <a:lnTo>
                      <a:pt x="126949" y="320775"/>
                    </a:lnTo>
                    <a:lnTo>
                      <a:pt x="128812" y="320063"/>
                    </a:lnTo>
                    <a:lnTo>
                      <a:pt x="188821" y="320063"/>
                    </a:lnTo>
                    <a:lnTo>
                      <a:pt x="201281" y="307603"/>
                    </a:lnTo>
                    <a:lnTo>
                      <a:pt x="161262" y="307603"/>
                    </a:lnTo>
                    <a:lnTo>
                      <a:pt x="155848" y="302189"/>
                    </a:lnTo>
                    <a:lnTo>
                      <a:pt x="144083" y="294385"/>
                    </a:lnTo>
                    <a:lnTo>
                      <a:pt x="130685" y="291784"/>
                    </a:lnTo>
                    <a:close/>
                  </a:path>
                  <a:path w="933450" h="899160">
                    <a:moveTo>
                      <a:pt x="188821" y="320063"/>
                    </a:moveTo>
                    <a:lnTo>
                      <a:pt x="132550" y="320063"/>
                    </a:lnTo>
                    <a:lnTo>
                      <a:pt x="134425" y="320775"/>
                    </a:lnTo>
                    <a:lnTo>
                      <a:pt x="332084" y="518434"/>
                    </a:lnTo>
                    <a:lnTo>
                      <a:pt x="332084" y="523062"/>
                    </a:lnTo>
                    <a:lnTo>
                      <a:pt x="301278" y="553857"/>
                    </a:lnTo>
                    <a:lnTo>
                      <a:pt x="341312" y="553857"/>
                    </a:lnTo>
                    <a:lnTo>
                      <a:pt x="349256" y="545920"/>
                    </a:lnTo>
                    <a:lnTo>
                      <a:pt x="357054" y="534149"/>
                    </a:lnTo>
                    <a:lnTo>
                      <a:pt x="359653" y="520749"/>
                    </a:lnTo>
                    <a:lnTo>
                      <a:pt x="357054" y="507352"/>
                    </a:lnTo>
                    <a:lnTo>
                      <a:pt x="349256" y="495587"/>
                    </a:lnTo>
                    <a:lnTo>
                      <a:pt x="343842" y="490173"/>
                    </a:lnTo>
                    <a:lnTo>
                      <a:pt x="363855" y="470163"/>
                    </a:lnTo>
                    <a:lnTo>
                      <a:pt x="323833" y="470163"/>
                    </a:lnTo>
                    <a:lnTo>
                      <a:pt x="181271" y="327613"/>
                    </a:lnTo>
                    <a:lnTo>
                      <a:pt x="188821" y="320063"/>
                    </a:lnTo>
                    <a:close/>
                  </a:path>
                  <a:path w="933450" h="899160">
                    <a:moveTo>
                      <a:pt x="706638" y="534475"/>
                    </a:moveTo>
                    <a:lnTo>
                      <a:pt x="700250" y="534475"/>
                    </a:lnTo>
                    <a:lnTo>
                      <a:pt x="694146" y="536234"/>
                    </a:lnTo>
                    <a:lnTo>
                      <a:pt x="688816" y="539460"/>
                    </a:lnTo>
                    <a:lnTo>
                      <a:pt x="724308" y="539460"/>
                    </a:lnTo>
                    <a:lnTo>
                      <a:pt x="719889" y="537093"/>
                    </a:lnTo>
                    <a:lnTo>
                      <a:pt x="713443" y="535140"/>
                    </a:lnTo>
                    <a:lnTo>
                      <a:pt x="706638" y="534475"/>
                    </a:lnTo>
                    <a:close/>
                  </a:path>
                  <a:path w="933450" h="899160">
                    <a:moveTo>
                      <a:pt x="437525" y="111389"/>
                    </a:moveTo>
                    <a:lnTo>
                      <a:pt x="397495" y="111389"/>
                    </a:lnTo>
                    <a:lnTo>
                      <a:pt x="540056" y="253939"/>
                    </a:lnTo>
                    <a:lnTo>
                      <a:pt x="323833" y="470163"/>
                    </a:lnTo>
                    <a:lnTo>
                      <a:pt x="363855" y="470163"/>
                    </a:lnTo>
                    <a:lnTo>
                      <a:pt x="412228" y="421798"/>
                    </a:lnTo>
                    <a:lnTo>
                      <a:pt x="452248" y="421798"/>
                    </a:lnTo>
                    <a:lnTo>
                      <a:pt x="432238" y="401788"/>
                    </a:lnTo>
                    <a:lnTo>
                      <a:pt x="471681" y="362344"/>
                    </a:lnTo>
                    <a:lnTo>
                      <a:pt x="511691" y="362344"/>
                    </a:lnTo>
                    <a:lnTo>
                      <a:pt x="491681" y="342335"/>
                    </a:lnTo>
                    <a:lnTo>
                      <a:pt x="560066" y="273949"/>
                    </a:lnTo>
                    <a:lnTo>
                      <a:pt x="621216" y="273949"/>
                    </a:lnTo>
                    <a:lnTo>
                      <a:pt x="633059" y="262107"/>
                    </a:lnTo>
                    <a:lnTo>
                      <a:pt x="588243" y="262107"/>
                    </a:lnTo>
                    <a:lnTo>
                      <a:pt x="437525" y="111389"/>
                    </a:lnTo>
                    <a:close/>
                  </a:path>
                  <a:path w="933450" h="899160">
                    <a:moveTo>
                      <a:pt x="511691" y="362344"/>
                    </a:moveTo>
                    <a:lnTo>
                      <a:pt x="471681" y="362344"/>
                    </a:lnTo>
                    <a:lnTo>
                      <a:pt x="503482" y="394145"/>
                    </a:lnTo>
                    <a:lnTo>
                      <a:pt x="512434" y="394145"/>
                    </a:lnTo>
                    <a:lnTo>
                      <a:pt x="523481" y="383098"/>
                    </a:lnTo>
                    <a:lnTo>
                      <a:pt x="523481" y="374135"/>
                    </a:lnTo>
                    <a:lnTo>
                      <a:pt x="511691" y="362344"/>
                    </a:lnTo>
                    <a:close/>
                  </a:path>
                  <a:path w="933450" h="899160">
                    <a:moveTo>
                      <a:pt x="422447" y="0"/>
                    </a:moveTo>
                    <a:lnTo>
                      <a:pt x="372082" y="35632"/>
                    </a:lnTo>
                    <a:lnTo>
                      <a:pt x="361653" y="60793"/>
                    </a:lnTo>
                    <a:lnTo>
                      <a:pt x="362336" y="67791"/>
                    </a:lnTo>
                    <a:lnTo>
                      <a:pt x="364342" y="74419"/>
                    </a:lnTo>
                    <a:lnTo>
                      <a:pt x="367608" y="80525"/>
                    </a:lnTo>
                    <a:lnTo>
                      <a:pt x="372072" y="85955"/>
                    </a:lnTo>
                    <a:lnTo>
                      <a:pt x="377485" y="91368"/>
                    </a:lnTo>
                    <a:lnTo>
                      <a:pt x="161262" y="307603"/>
                    </a:lnTo>
                    <a:lnTo>
                      <a:pt x="201281" y="307603"/>
                    </a:lnTo>
                    <a:lnTo>
                      <a:pt x="397495" y="111389"/>
                    </a:lnTo>
                    <a:lnTo>
                      <a:pt x="437525" y="111389"/>
                    </a:lnTo>
                    <a:lnTo>
                      <a:pt x="390710" y="64573"/>
                    </a:lnTo>
                    <a:lnTo>
                      <a:pt x="389946" y="62752"/>
                    </a:lnTo>
                    <a:lnTo>
                      <a:pt x="389946" y="58846"/>
                    </a:lnTo>
                    <a:lnTo>
                      <a:pt x="390710" y="57024"/>
                    </a:lnTo>
                    <a:lnTo>
                      <a:pt x="418667" y="29056"/>
                    </a:lnTo>
                    <a:lnTo>
                      <a:pt x="420500" y="28302"/>
                    </a:lnTo>
                    <a:lnTo>
                      <a:pt x="465483" y="28302"/>
                    </a:lnTo>
                    <a:lnTo>
                      <a:pt x="447609" y="10429"/>
                    </a:lnTo>
                    <a:lnTo>
                      <a:pt x="442184" y="5963"/>
                    </a:lnTo>
                    <a:lnTo>
                      <a:pt x="436080" y="2693"/>
                    </a:lnTo>
                    <a:lnTo>
                      <a:pt x="429450" y="684"/>
                    </a:lnTo>
                    <a:lnTo>
                      <a:pt x="422447" y="0"/>
                    </a:lnTo>
                    <a:close/>
                  </a:path>
                  <a:path w="933450" h="899160">
                    <a:moveTo>
                      <a:pt x="621216" y="273949"/>
                    </a:moveTo>
                    <a:lnTo>
                      <a:pt x="560066" y="273949"/>
                    </a:lnTo>
                    <a:lnTo>
                      <a:pt x="565480" y="279363"/>
                    </a:lnTo>
                    <a:lnTo>
                      <a:pt x="570910" y="283827"/>
                    </a:lnTo>
                    <a:lnTo>
                      <a:pt x="577016" y="287093"/>
                    </a:lnTo>
                    <a:lnTo>
                      <a:pt x="583644" y="289099"/>
                    </a:lnTo>
                    <a:lnTo>
                      <a:pt x="590641" y="289781"/>
                    </a:lnTo>
                    <a:lnTo>
                      <a:pt x="597640" y="289099"/>
                    </a:lnTo>
                    <a:lnTo>
                      <a:pt x="604270" y="287093"/>
                    </a:lnTo>
                    <a:lnTo>
                      <a:pt x="610377" y="283827"/>
                    </a:lnTo>
                    <a:lnTo>
                      <a:pt x="615803" y="279363"/>
                    </a:lnTo>
                    <a:lnTo>
                      <a:pt x="621216" y="273949"/>
                    </a:lnTo>
                    <a:close/>
                  </a:path>
                  <a:path w="933450" h="899160">
                    <a:moveTo>
                      <a:pt x="465483" y="28302"/>
                    </a:moveTo>
                    <a:lnTo>
                      <a:pt x="424395" y="28302"/>
                    </a:lnTo>
                    <a:lnTo>
                      <a:pt x="426227" y="29056"/>
                    </a:lnTo>
                    <a:lnTo>
                      <a:pt x="622378" y="225207"/>
                    </a:lnTo>
                    <a:lnTo>
                      <a:pt x="623132" y="227040"/>
                    </a:lnTo>
                    <a:lnTo>
                      <a:pt x="623132" y="230935"/>
                    </a:lnTo>
                    <a:lnTo>
                      <a:pt x="622378" y="232767"/>
                    </a:lnTo>
                    <a:lnTo>
                      <a:pt x="593050" y="262107"/>
                    </a:lnTo>
                    <a:lnTo>
                      <a:pt x="633059" y="262107"/>
                    </a:lnTo>
                    <a:lnTo>
                      <a:pt x="651446" y="228998"/>
                    </a:lnTo>
                    <a:lnTo>
                      <a:pt x="650760" y="221995"/>
                    </a:lnTo>
                    <a:lnTo>
                      <a:pt x="648747" y="215363"/>
                    </a:lnTo>
                    <a:lnTo>
                      <a:pt x="645473" y="209256"/>
                    </a:lnTo>
                    <a:lnTo>
                      <a:pt x="641006" y="203826"/>
                    </a:lnTo>
                    <a:lnTo>
                      <a:pt x="465483" y="28302"/>
                    </a:lnTo>
                    <a:close/>
                  </a:path>
                </a:pathLst>
              </a:custGeom>
              <a:solidFill>
                <a:srgbClr val="000032"/>
              </a:solidFill>
            </p:spPr>
            <p:txBody>
              <a:bodyPr wrap="square" lIns="0" tIns="0" rIns="0" bIns="0" rtlCol="0"/>
              <a:lstStyle/>
              <a:p>
                <a:endParaRPr sz="1092"/>
              </a:p>
            </p:txBody>
          </p:sp>
        </p:grpSp>
        <p:sp>
          <p:nvSpPr>
            <p:cNvPr id="29" name="TextBox 28">
              <a:extLst>
                <a:ext uri="{FF2B5EF4-FFF2-40B4-BE49-F238E27FC236}">
                  <a16:creationId xmlns:a16="http://schemas.microsoft.com/office/drawing/2014/main" id="{33F17AF4-5000-4F19-8720-E9BD72241488}"/>
                </a:ext>
              </a:extLst>
            </p:cNvPr>
            <p:cNvSpPr txBox="1"/>
            <p:nvPr/>
          </p:nvSpPr>
          <p:spPr>
            <a:xfrm>
              <a:off x="15753279" y="4157464"/>
              <a:ext cx="2440045" cy="952390"/>
            </a:xfrm>
            <a:prstGeom prst="rect">
              <a:avLst/>
            </a:prstGeom>
            <a:noFill/>
          </p:spPr>
          <p:txBody>
            <a:bodyPr wrap="square" rtlCol="0">
              <a:spAutoFit/>
            </a:bodyPr>
            <a:lstStyle/>
            <a:p>
              <a:pPr algn="ctr"/>
              <a:r>
                <a:rPr lang="en-US" sz="1698" spc="-15" dirty="0">
                  <a:solidFill>
                    <a:srgbClr val="004B9B"/>
                  </a:solidFill>
                  <a:latin typeface="Lato" panose="020F0502020204030203" pitchFamily="34" charset="0"/>
                  <a:cs typeface="Lato Light"/>
                </a:rPr>
                <a:t>EXITS</a:t>
              </a:r>
              <a:endParaRPr lang="en-US" sz="1455" spc="-15" dirty="0">
                <a:solidFill>
                  <a:srgbClr val="004B9B"/>
                </a:solidFill>
                <a:latin typeface="Lato" panose="020F0502020204030203" pitchFamily="34" charset="0"/>
                <a:cs typeface="Lato Light"/>
              </a:endParaRPr>
            </a:p>
            <a:p>
              <a:pPr algn="ctr"/>
              <a:r>
                <a:rPr lang="en-US" sz="1455" spc="-15" dirty="0">
                  <a:solidFill>
                    <a:srgbClr val="004B9B"/>
                  </a:solidFill>
                  <a:latin typeface="Lato" panose="020F0502020204030203" pitchFamily="34" charset="0"/>
                  <a:cs typeface="Lato Light"/>
                </a:rPr>
                <a:t>$$$$</a:t>
              </a:r>
              <a:endParaRPr lang="en-IL" sz="1455" dirty="0">
                <a:solidFill>
                  <a:srgbClr val="004B9B"/>
                </a:solidFill>
                <a:latin typeface="Lato" panose="020F0502020204030203" pitchFamily="34" charset="0"/>
              </a:endParaRPr>
            </a:p>
          </p:txBody>
        </p:sp>
      </p:grpSp>
      <p:cxnSp>
        <p:nvCxnSpPr>
          <p:cNvPr id="38" name="Straight Arrow Connector 37">
            <a:extLst>
              <a:ext uri="{FF2B5EF4-FFF2-40B4-BE49-F238E27FC236}">
                <a16:creationId xmlns:a16="http://schemas.microsoft.com/office/drawing/2014/main" id="{F486E5CE-CDFF-4F56-9D22-35C07458AD36}"/>
              </a:ext>
            </a:extLst>
          </p:cNvPr>
          <p:cNvCxnSpPr>
            <a:cxnSpLocks/>
          </p:cNvCxnSpPr>
          <p:nvPr/>
        </p:nvCxnSpPr>
        <p:spPr>
          <a:xfrm>
            <a:off x="4080827" y="3600182"/>
            <a:ext cx="323454" cy="0"/>
          </a:xfrm>
          <a:prstGeom prst="straightConnector1">
            <a:avLst/>
          </a:prstGeom>
          <a:ln w="5715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2376DA4-9539-493E-B236-819E6AEAA729}"/>
              </a:ext>
            </a:extLst>
          </p:cNvPr>
          <p:cNvCxnSpPr>
            <a:cxnSpLocks/>
          </p:cNvCxnSpPr>
          <p:nvPr/>
        </p:nvCxnSpPr>
        <p:spPr>
          <a:xfrm>
            <a:off x="6904715" y="3754120"/>
            <a:ext cx="323454" cy="0"/>
          </a:xfrm>
          <a:prstGeom prst="straightConnector1">
            <a:avLst/>
          </a:prstGeom>
          <a:ln w="5715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BAF435D-4A4F-4330-929F-87021148F314}"/>
              </a:ext>
            </a:extLst>
          </p:cNvPr>
          <p:cNvCxnSpPr>
            <a:cxnSpLocks/>
          </p:cNvCxnSpPr>
          <p:nvPr/>
        </p:nvCxnSpPr>
        <p:spPr>
          <a:xfrm flipV="1">
            <a:off x="6905941" y="2595419"/>
            <a:ext cx="321004" cy="398823"/>
          </a:xfrm>
          <a:prstGeom prst="straightConnector1">
            <a:avLst/>
          </a:prstGeom>
          <a:ln w="5715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46BFAAE-B444-452F-8CD6-A763DDBBDEFE}"/>
              </a:ext>
            </a:extLst>
          </p:cNvPr>
          <p:cNvCxnSpPr>
            <a:cxnSpLocks/>
          </p:cNvCxnSpPr>
          <p:nvPr/>
        </p:nvCxnSpPr>
        <p:spPr>
          <a:xfrm>
            <a:off x="6905941" y="4585859"/>
            <a:ext cx="321004" cy="398823"/>
          </a:xfrm>
          <a:prstGeom prst="straightConnector1">
            <a:avLst/>
          </a:prstGeom>
          <a:ln w="5715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3BA5BD2-8BB0-4F92-84C4-C2E4813ACC4E}"/>
              </a:ext>
            </a:extLst>
          </p:cNvPr>
          <p:cNvCxnSpPr>
            <a:cxnSpLocks/>
          </p:cNvCxnSpPr>
          <p:nvPr/>
        </p:nvCxnSpPr>
        <p:spPr>
          <a:xfrm>
            <a:off x="8918269" y="3742579"/>
            <a:ext cx="323454" cy="0"/>
          </a:xfrm>
          <a:prstGeom prst="straightConnector1">
            <a:avLst/>
          </a:prstGeom>
          <a:ln w="5715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F5AE31F-46F9-41A4-A117-18D25CBD05FD}"/>
              </a:ext>
            </a:extLst>
          </p:cNvPr>
          <p:cNvCxnSpPr>
            <a:cxnSpLocks/>
          </p:cNvCxnSpPr>
          <p:nvPr/>
        </p:nvCxnSpPr>
        <p:spPr>
          <a:xfrm flipV="1">
            <a:off x="8919494" y="4585859"/>
            <a:ext cx="321004" cy="398823"/>
          </a:xfrm>
          <a:prstGeom prst="straightConnector1">
            <a:avLst/>
          </a:prstGeom>
          <a:ln w="5715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1420000-DFCB-4B2C-9E10-968224B2602C}"/>
              </a:ext>
            </a:extLst>
          </p:cNvPr>
          <p:cNvCxnSpPr>
            <a:cxnSpLocks/>
          </p:cNvCxnSpPr>
          <p:nvPr/>
        </p:nvCxnSpPr>
        <p:spPr>
          <a:xfrm>
            <a:off x="8919494" y="2595419"/>
            <a:ext cx="321004" cy="398823"/>
          </a:xfrm>
          <a:prstGeom prst="straightConnector1">
            <a:avLst/>
          </a:prstGeom>
          <a:ln w="57150">
            <a:solidFill>
              <a:srgbClr val="FF6900"/>
            </a:solidFill>
            <a:tailEnd type="triangle"/>
          </a:ln>
        </p:spPr>
        <p:style>
          <a:lnRef idx="1">
            <a:schemeClr val="accent1"/>
          </a:lnRef>
          <a:fillRef idx="0">
            <a:schemeClr val="accent1"/>
          </a:fillRef>
          <a:effectRef idx="0">
            <a:schemeClr val="accent1"/>
          </a:effectRef>
          <a:fontRef idx="minor">
            <a:schemeClr val="tx1"/>
          </a:fontRef>
        </p:style>
      </p:cxnSp>
      <p:sp>
        <p:nvSpPr>
          <p:cNvPr id="77" name="Freeform: Shape 76">
            <a:extLst>
              <a:ext uri="{FF2B5EF4-FFF2-40B4-BE49-F238E27FC236}">
                <a16:creationId xmlns:a16="http://schemas.microsoft.com/office/drawing/2014/main" id="{5423AE6D-DE5B-4097-96D4-688BEA4C5FD7}"/>
              </a:ext>
            </a:extLst>
          </p:cNvPr>
          <p:cNvSpPr/>
          <p:nvPr/>
        </p:nvSpPr>
        <p:spPr>
          <a:xfrm>
            <a:off x="2405514" y="4855420"/>
            <a:ext cx="7982869" cy="1438461"/>
          </a:xfrm>
          <a:custGeom>
            <a:avLst/>
            <a:gdLst>
              <a:gd name="connsiteX0" fmla="*/ 13330903 w 13330903"/>
              <a:gd name="connsiteY0" fmla="*/ 0 h 2381991"/>
              <a:gd name="connsiteX1" fmla="*/ 11696067 w 13330903"/>
              <a:gd name="connsiteY1" fmla="*/ 2078182 h 2381991"/>
              <a:gd name="connsiteX2" fmla="*/ 4463994 w 13330903"/>
              <a:gd name="connsiteY2" fmla="*/ 2355273 h 2381991"/>
              <a:gd name="connsiteX3" fmla="*/ 598576 w 13330903"/>
              <a:gd name="connsiteY3" fmla="*/ 2105891 h 2381991"/>
              <a:gd name="connsiteX4" fmla="*/ 72103 w 13330903"/>
              <a:gd name="connsiteY4" fmla="*/ 13854 h 2381991"/>
              <a:gd name="connsiteX0" fmla="*/ 13330903 w 13330903"/>
              <a:gd name="connsiteY0" fmla="*/ 0 h 2219050"/>
              <a:gd name="connsiteX1" fmla="*/ 11696067 w 13330903"/>
              <a:gd name="connsiteY1" fmla="*/ 2078182 h 2219050"/>
              <a:gd name="connsiteX2" fmla="*/ 6938025 w 13330903"/>
              <a:gd name="connsiteY2" fmla="*/ 1747560 h 2219050"/>
              <a:gd name="connsiteX3" fmla="*/ 598576 w 13330903"/>
              <a:gd name="connsiteY3" fmla="*/ 2105891 h 2219050"/>
              <a:gd name="connsiteX4" fmla="*/ 72103 w 13330903"/>
              <a:gd name="connsiteY4" fmla="*/ 13854 h 2219050"/>
              <a:gd name="connsiteX0" fmla="*/ 13270467 w 13270467"/>
              <a:gd name="connsiteY0" fmla="*/ 0 h 2160240"/>
              <a:gd name="connsiteX1" fmla="*/ 11635631 w 13270467"/>
              <a:gd name="connsiteY1" fmla="*/ 2078182 h 2160240"/>
              <a:gd name="connsiteX2" fmla="*/ 6877589 w 13270467"/>
              <a:gd name="connsiteY2" fmla="*/ 1747560 h 2160240"/>
              <a:gd name="connsiteX3" fmla="*/ 1230868 w 13270467"/>
              <a:gd name="connsiteY3" fmla="*/ 1790781 h 2160240"/>
              <a:gd name="connsiteX4" fmla="*/ 11667 w 13270467"/>
              <a:gd name="connsiteY4" fmla="*/ 13854 h 2160240"/>
              <a:gd name="connsiteX0" fmla="*/ 13335010 w 13335010"/>
              <a:gd name="connsiteY0" fmla="*/ 0 h 2161712"/>
              <a:gd name="connsiteX1" fmla="*/ 11700174 w 13335010"/>
              <a:gd name="connsiteY1" fmla="*/ 2078182 h 2161712"/>
              <a:gd name="connsiteX2" fmla="*/ 6942132 w 13335010"/>
              <a:gd name="connsiteY2" fmla="*/ 1747560 h 2161712"/>
              <a:gd name="connsiteX3" fmla="*/ 588545 w 13335010"/>
              <a:gd name="connsiteY3" fmla="*/ 1700749 h 2161712"/>
              <a:gd name="connsiteX4" fmla="*/ 76210 w 13335010"/>
              <a:gd name="connsiteY4" fmla="*/ 13854 h 2161712"/>
              <a:gd name="connsiteX0" fmla="*/ 13335010 w 13378558"/>
              <a:gd name="connsiteY0" fmla="*/ 0 h 2110936"/>
              <a:gd name="connsiteX1" fmla="*/ 12675648 w 13378558"/>
              <a:gd name="connsiteY1" fmla="*/ 2021912 h 2110936"/>
              <a:gd name="connsiteX2" fmla="*/ 6942132 w 13378558"/>
              <a:gd name="connsiteY2" fmla="*/ 1747560 h 2110936"/>
              <a:gd name="connsiteX3" fmla="*/ 588545 w 13378558"/>
              <a:gd name="connsiteY3" fmla="*/ 1700749 h 2110936"/>
              <a:gd name="connsiteX4" fmla="*/ 76210 w 13378558"/>
              <a:gd name="connsiteY4" fmla="*/ 13854 h 2110936"/>
              <a:gd name="connsiteX0" fmla="*/ 13320872 w 13369731"/>
              <a:gd name="connsiteY0" fmla="*/ 177464 h 2084419"/>
              <a:gd name="connsiteX1" fmla="*/ 12675648 w 13369731"/>
              <a:gd name="connsiteY1" fmla="*/ 2008058 h 2084419"/>
              <a:gd name="connsiteX2" fmla="*/ 6942132 w 13369731"/>
              <a:gd name="connsiteY2" fmla="*/ 1733706 h 2084419"/>
              <a:gd name="connsiteX3" fmla="*/ 588545 w 13369731"/>
              <a:gd name="connsiteY3" fmla="*/ 1686895 h 2084419"/>
              <a:gd name="connsiteX4" fmla="*/ 76210 w 13369731"/>
              <a:gd name="connsiteY4" fmla="*/ 0 h 2084419"/>
              <a:gd name="connsiteX0" fmla="*/ 13384169 w 13433028"/>
              <a:gd name="connsiteY0" fmla="*/ 19908 h 1926862"/>
              <a:gd name="connsiteX1" fmla="*/ 12738945 w 13433028"/>
              <a:gd name="connsiteY1" fmla="*/ 1850502 h 1926862"/>
              <a:gd name="connsiteX2" fmla="*/ 7005429 w 13433028"/>
              <a:gd name="connsiteY2" fmla="*/ 1576150 h 1926862"/>
              <a:gd name="connsiteX3" fmla="*/ 651842 w 13433028"/>
              <a:gd name="connsiteY3" fmla="*/ 1529339 h 1926862"/>
              <a:gd name="connsiteX4" fmla="*/ 54684 w 13433028"/>
              <a:gd name="connsiteY4" fmla="*/ 0 h 192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3028" h="1926862">
                <a:moveTo>
                  <a:pt x="13384169" y="19908"/>
                </a:moveTo>
                <a:cubicBezTo>
                  <a:pt x="13305660" y="862726"/>
                  <a:pt x="13802068" y="1591128"/>
                  <a:pt x="12738945" y="1850502"/>
                </a:cubicBezTo>
                <a:cubicBezTo>
                  <a:pt x="11675822" y="2109876"/>
                  <a:pt x="9019946" y="1629677"/>
                  <a:pt x="7005429" y="1576150"/>
                </a:cubicBezTo>
                <a:cubicBezTo>
                  <a:pt x="4990912" y="1522623"/>
                  <a:pt x="1383824" y="1919575"/>
                  <a:pt x="651842" y="1529339"/>
                </a:cubicBezTo>
                <a:cubicBezTo>
                  <a:pt x="-80140" y="1139103"/>
                  <a:pt x="-48071" y="850900"/>
                  <a:pt x="54684" y="0"/>
                </a:cubicBezTo>
              </a:path>
            </a:pathLst>
          </a:custGeom>
          <a:noFill/>
          <a:ln w="76200">
            <a:solidFill>
              <a:srgbClr val="FF69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sz="1092"/>
          </a:p>
        </p:txBody>
      </p:sp>
      <p:sp>
        <p:nvSpPr>
          <p:cNvPr id="43" name="object 3">
            <a:extLst>
              <a:ext uri="{FF2B5EF4-FFF2-40B4-BE49-F238E27FC236}">
                <a16:creationId xmlns:a16="http://schemas.microsoft.com/office/drawing/2014/main" id="{773D381C-4678-4D97-A296-255B457EB6D9}"/>
              </a:ext>
            </a:extLst>
          </p:cNvPr>
          <p:cNvSpPr txBox="1">
            <a:spLocks/>
          </p:cNvSpPr>
          <p:nvPr/>
        </p:nvSpPr>
        <p:spPr>
          <a:xfrm>
            <a:off x="965792" y="769851"/>
            <a:ext cx="9476054" cy="625984"/>
          </a:xfrm>
          <a:prstGeom prst="rect">
            <a:avLst/>
          </a:prstGeom>
        </p:spPr>
        <p:txBody>
          <a:bodyPr vert="horz" wrap="square" lIns="0" tIns="10012" rIns="0" bIns="0" rtlCol="0">
            <a:spAutoFit/>
          </a:bodyPr>
          <a:lstStyle>
            <a:lvl1pPr>
              <a:defRPr>
                <a:latin typeface="+mj-lt"/>
                <a:ea typeface="+mj-ea"/>
                <a:cs typeface="+mj-cs"/>
              </a:defRPr>
            </a:lvl1pPr>
          </a:lstStyle>
          <a:p>
            <a:pPr marL="7701">
              <a:spcBef>
                <a:spcPts val="79"/>
              </a:spcBef>
            </a:pPr>
            <a:r>
              <a:rPr lang="en-US" sz="4002" b="1" dirty="0">
                <a:solidFill>
                  <a:srgbClr val="000032"/>
                </a:solidFill>
                <a:latin typeface="Comfortaa" panose="00000500000000000000" pitchFamily="2" charset="0"/>
              </a:rPr>
              <a:t>Venture Capital Money Flow</a:t>
            </a:r>
          </a:p>
        </p:txBody>
      </p:sp>
      <p:grpSp>
        <p:nvGrpSpPr>
          <p:cNvPr id="2" name="Group 1">
            <a:extLst>
              <a:ext uri="{FF2B5EF4-FFF2-40B4-BE49-F238E27FC236}">
                <a16:creationId xmlns:a16="http://schemas.microsoft.com/office/drawing/2014/main" id="{C483FAB3-343F-4360-B8BE-135BCBF42E36}"/>
              </a:ext>
            </a:extLst>
          </p:cNvPr>
          <p:cNvGrpSpPr/>
          <p:nvPr/>
        </p:nvGrpSpPr>
        <p:grpSpPr>
          <a:xfrm>
            <a:off x="7333397" y="2166909"/>
            <a:ext cx="1479645" cy="654225"/>
            <a:chOff x="12077182" y="2606675"/>
            <a:chExt cx="2440044" cy="1078865"/>
          </a:xfrm>
        </p:grpSpPr>
        <p:sp>
          <p:nvSpPr>
            <p:cNvPr id="47" name="object 12">
              <a:extLst>
                <a:ext uri="{FF2B5EF4-FFF2-40B4-BE49-F238E27FC236}">
                  <a16:creationId xmlns:a16="http://schemas.microsoft.com/office/drawing/2014/main" id="{E68C42B3-56C2-4BC6-8C3D-B27BCE9768F3}"/>
                </a:ext>
              </a:extLst>
            </p:cNvPr>
            <p:cNvSpPr/>
            <p:nvPr/>
          </p:nvSpPr>
          <p:spPr>
            <a:xfrm>
              <a:off x="12092609" y="2606675"/>
              <a:ext cx="2409190" cy="1078865"/>
            </a:xfrm>
            <a:custGeom>
              <a:avLst/>
              <a:gdLst/>
              <a:ahLst/>
              <a:cxnLst/>
              <a:rect l="l" t="t" r="r" b="b"/>
              <a:pathLst>
                <a:path w="2409190" h="1078864">
                  <a:moveTo>
                    <a:pt x="155094" y="0"/>
                  </a:moveTo>
                  <a:lnTo>
                    <a:pt x="106070" y="5891"/>
                  </a:lnTo>
                  <a:lnTo>
                    <a:pt x="63495" y="22295"/>
                  </a:lnTo>
                  <a:lnTo>
                    <a:pt x="29922" y="47310"/>
                  </a:lnTo>
                  <a:lnTo>
                    <a:pt x="7906" y="79031"/>
                  </a:lnTo>
                  <a:lnTo>
                    <a:pt x="0" y="115556"/>
                  </a:lnTo>
                  <a:lnTo>
                    <a:pt x="0" y="962944"/>
                  </a:lnTo>
                  <a:lnTo>
                    <a:pt x="29922" y="1031190"/>
                  </a:lnTo>
                  <a:lnTo>
                    <a:pt x="63495" y="1056205"/>
                  </a:lnTo>
                  <a:lnTo>
                    <a:pt x="106070" y="1072610"/>
                  </a:lnTo>
                  <a:lnTo>
                    <a:pt x="155094" y="1078501"/>
                  </a:lnTo>
                  <a:lnTo>
                    <a:pt x="2254077" y="1078501"/>
                  </a:lnTo>
                  <a:lnTo>
                    <a:pt x="2303102" y="1072610"/>
                  </a:lnTo>
                  <a:lnTo>
                    <a:pt x="2345677" y="1056205"/>
                  </a:lnTo>
                  <a:lnTo>
                    <a:pt x="2379250" y="1031190"/>
                  </a:lnTo>
                  <a:lnTo>
                    <a:pt x="2401266" y="999469"/>
                  </a:lnTo>
                  <a:lnTo>
                    <a:pt x="2409172" y="962944"/>
                  </a:lnTo>
                  <a:lnTo>
                    <a:pt x="2409172" y="115556"/>
                  </a:lnTo>
                  <a:lnTo>
                    <a:pt x="2379250" y="47310"/>
                  </a:lnTo>
                  <a:lnTo>
                    <a:pt x="2345677" y="22295"/>
                  </a:lnTo>
                  <a:lnTo>
                    <a:pt x="2303102" y="5891"/>
                  </a:lnTo>
                  <a:lnTo>
                    <a:pt x="2254077" y="0"/>
                  </a:lnTo>
                  <a:lnTo>
                    <a:pt x="155094" y="0"/>
                  </a:lnTo>
                  <a:close/>
                </a:path>
              </a:pathLst>
            </a:custGeom>
            <a:ln w="104708">
              <a:solidFill>
                <a:srgbClr val="000031"/>
              </a:solidFill>
            </a:ln>
          </p:spPr>
          <p:txBody>
            <a:bodyPr wrap="square" lIns="0" tIns="0" rIns="0" bIns="0" rtlCol="0"/>
            <a:lstStyle/>
            <a:p>
              <a:endParaRPr sz="1092"/>
            </a:p>
          </p:txBody>
        </p:sp>
        <p:sp>
          <p:nvSpPr>
            <p:cNvPr id="48" name="TextBox 47">
              <a:extLst>
                <a:ext uri="{FF2B5EF4-FFF2-40B4-BE49-F238E27FC236}">
                  <a16:creationId xmlns:a16="http://schemas.microsoft.com/office/drawing/2014/main" id="{05EE0120-3F5F-4111-A7D2-3BB4141BCAF8}"/>
                </a:ext>
              </a:extLst>
            </p:cNvPr>
            <p:cNvSpPr txBox="1"/>
            <p:nvPr/>
          </p:nvSpPr>
          <p:spPr>
            <a:xfrm>
              <a:off x="12077182" y="2915274"/>
              <a:ext cx="2440044" cy="521503"/>
            </a:xfrm>
            <a:prstGeom prst="rect">
              <a:avLst/>
            </a:prstGeom>
            <a:noFill/>
            <a:ln>
              <a:noFill/>
            </a:ln>
          </p:spPr>
          <p:txBody>
            <a:bodyPr wrap="square" rtlCol="0">
              <a:spAutoFit/>
            </a:bodyPr>
            <a:lstStyle/>
            <a:p>
              <a:pPr algn="ctr"/>
              <a:r>
                <a:rPr lang="en-US" sz="1455" spc="-15" dirty="0">
                  <a:solidFill>
                    <a:srgbClr val="004B9B"/>
                  </a:solidFill>
                  <a:latin typeface="Lato" panose="020F0502020204030203" pitchFamily="34" charset="0"/>
                  <a:cs typeface="Lato Light"/>
                </a:rPr>
                <a:t>Startup 1</a:t>
              </a:r>
              <a:endParaRPr lang="en-IL" sz="1455" dirty="0">
                <a:solidFill>
                  <a:srgbClr val="004B9B"/>
                </a:solidFill>
                <a:latin typeface="Lato" panose="020F0502020204030203" pitchFamily="34" charset="0"/>
              </a:endParaRPr>
            </a:p>
          </p:txBody>
        </p:sp>
      </p:grpSp>
      <p:grpSp>
        <p:nvGrpSpPr>
          <p:cNvPr id="53" name="Group 52">
            <a:extLst>
              <a:ext uri="{FF2B5EF4-FFF2-40B4-BE49-F238E27FC236}">
                <a16:creationId xmlns:a16="http://schemas.microsoft.com/office/drawing/2014/main" id="{8E5200FF-B431-4EB2-BBD8-EE304C4E87A8}"/>
              </a:ext>
            </a:extLst>
          </p:cNvPr>
          <p:cNvGrpSpPr/>
          <p:nvPr/>
        </p:nvGrpSpPr>
        <p:grpSpPr>
          <a:xfrm>
            <a:off x="7333397" y="3446606"/>
            <a:ext cx="1479645" cy="654225"/>
            <a:chOff x="12077182" y="2606675"/>
            <a:chExt cx="2440044" cy="1078865"/>
          </a:xfrm>
        </p:grpSpPr>
        <p:sp>
          <p:nvSpPr>
            <p:cNvPr id="57" name="object 12">
              <a:extLst>
                <a:ext uri="{FF2B5EF4-FFF2-40B4-BE49-F238E27FC236}">
                  <a16:creationId xmlns:a16="http://schemas.microsoft.com/office/drawing/2014/main" id="{E310C607-0CF6-4AD2-BECF-0F622D49DC34}"/>
                </a:ext>
              </a:extLst>
            </p:cNvPr>
            <p:cNvSpPr/>
            <p:nvPr/>
          </p:nvSpPr>
          <p:spPr>
            <a:xfrm>
              <a:off x="12092609" y="2606675"/>
              <a:ext cx="2409190" cy="1078865"/>
            </a:xfrm>
            <a:custGeom>
              <a:avLst/>
              <a:gdLst/>
              <a:ahLst/>
              <a:cxnLst/>
              <a:rect l="l" t="t" r="r" b="b"/>
              <a:pathLst>
                <a:path w="2409190" h="1078864">
                  <a:moveTo>
                    <a:pt x="155094" y="0"/>
                  </a:moveTo>
                  <a:lnTo>
                    <a:pt x="106070" y="5891"/>
                  </a:lnTo>
                  <a:lnTo>
                    <a:pt x="63495" y="22295"/>
                  </a:lnTo>
                  <a:lnTo>
                    <a:pt x="29922" y="47310"/>
                  </a:lnTo>
                  <a:lnTo>
                    <a:pt x="7906" y="79031"/>
                  </a:lnTo>
                  <a:lnTo>
                    <a:pt x="0" y="115556"/>
                  </a:lnTo>
                  <a:lnTo>
                    <a:pt x="0" y="962944"/>
                  </a:lnTo>
                  <a:lnTo>
                    <a:pt x="29922" y="1031190"/>
                  </a:lnTo>
                  <a:lnTo>
                    <a:pt x="63495" y="1056205"/>
                  </a:lnTo>
                  <a:lnTo>
                    <a:pt x="106070" y="1072610"/>
                  </a:lnTo>
                  <a:lnTo>
                    <a:pt x="155094" y="1078501"/>
                  </a:lnTo>
                  <a:lnTo>
                    <a:pt x="2254077" y="1078501"/>
                  </a:lnTo>
                  <a:lnTo>
                    <a:pt x="2303102" y="1072610"/>
                  </a:lnTo>
                  <a:lnTo>
                    <a:pt x="2345677" y="1056205"/>
                  </a:lnTo>
                  <a:lnTo>
                    <a:pt x="2379250" y="1031190"/>
                  </a:lnTo>
                  <a:lnTo>
                    <a:pt x="2401266" y="999469"/>
                  </a:lnTo>
                  <a:lnTo>
                    <a:pt x="2409172" y="962944"/>
                  </a:lnTo>
                  <a:lnTo>
                    <a:pt x="2409172" y="115556"/>
                  </a:lnTo>
                  <a:lnTo>
                    <a:pt x="2379250" y="47310"/>
                  </a:lnTo>
                  <a:lnTo>
                    <a:pt x="2345677" y="22295"/>
                  </a:lnTo>
                  <a:lnTo>
                    <a:pt x="2303102" y="5891"/>
                  </a:lnTo>
                  <a:lnTo>
                    <a:pt x="2254077" y="0"/>
                  </a:lnTo>
                  <a:lnTo>
                    <a:pt x="155094" y="0"/>
                  </a:lnTo>
                  <a:close/>
                </a:path>
              </a:pathLst>
            </a:custGeom>
            <a:ln w="104708">
              <a:solidFill>
                <a:srgbClr val="000031"/>
              </a:solidFill>
            </a:ln>
          </p:spPr>
          <p:txBody>
            <a:bodyPr wrap="square" lIns="0" tIns="0" rIns="0" bIns="0" rtlCol="0"/>
            <a:lstStyle/>
            <a:p>
              <a:endParaRPr sz="1092"/>
            </a:p>
          </p:txBody>
        </p:sp>
        <p:sp>
          <p:nvSpPr>
            <p:cNvPr id="58" name="TextBox 57">
              <a:extLst>
                <a:ext uri="{FF2B5EF4-FFF2-40B4-BE49-F238E27FC236}">
                  <a16:creationId xmlns:a16="http://schemas.microsoft.com/office/drawing/2014/main" id="{748CCF01-2DBA-4344-9B34-93F0B905B58E}"/>
                </a:ext>
              </a:extLst>
            </p:cNvPr>
            <p:cNvSpPr txBox="1"/>
            <p:nvPr/>
          </p:nvSpPr>
          <p:spPr>
            <a:xfrm>
              <a:off x="12077182" y="2915274"/>
              <a:ext cx="2440044" cy="521503"/>
            </a:xfrm>
            <a:prstGeom prst="rect">
              <a:avLst/>
            </a:prstGeom>
            <a:noFill/>
            <a:ln>
              <a:noFill/>
            </a:ln>
          </p:spPr>
          <p:txBody>
            <a:bodyPr wrap="square" rtlCol="0">
              <a:spAutoFit/>
            </a:bodyPr>
            <a:lstStyle/>
            <a:p>
              <a:pPr algn="ctr"/>
              <a:r>
                <a:rPr lang="en-US" sz="1455" spc="-15" dirty="0">
                  <a:solidFill>
                    <a:srgbClr val="004B9B"/>
                  </a:solidFill>
                  <a:latin typeface="Lato" panose="020F0502020204030203" pitchFamily="34" charset="0"/>
                  <a:cs typeface="Lato Light"/>
                </a:rPr>
                <a:t>Startup 2</a:t>
              </a:r>
              <a:endParaRPr lang="en-IL" sz="1455" dirty="0">
                <a:solidFill>
                  <a:srgbClr val="004B9B"/>
                </a:solidFill>
                <a:latin typeface="Lato" panose="020F0502020204030203" pitchFamily="34" charset="0"/>
              </a:endParaRPr>
            </a:p>
          </p:txBody>
        </p:sp>
      </p:grpSp>
      <p:pic>
        <p:nvPicPr>
          <p:cNvPr id="36" name="Picture 35">
            <a:extLst>
              <a:ext uri="{FF2B5EF4-FFF2-40B4-BE49-F238E27FC236}">
                <a16:creationId xmlns:a16="http://schemas.microsoft.com/office/drawing/2014/main" id="{3B2231E0-8F9C-497B-ACB8-F4A79A885250}"/>
              </a:ext>
            </a:extLst>
          </p:cNvPr>
          <p:cNvPicPr>
            <a:picLocks noChangeAspect="1"/>
          </p:cNvPicPr>
          <p:nvPr/>
        </p:nvPicPr>
        <p:blipFill>
          <a:blip r:embed="rId2"/>
          <a:stretch>
            <a:fillRect/>
          </a:stretch>
        </p:blipFill>
        <p:spPr>
          <a:xfrm>
            <a:off x="965791" y="1591344"/>
            <a:ext cx="5682197" cy="44363"/>
          </a:xfrm>
          <a:prstGeom prst="rect">
            <a:avLst/>
          </a:prstGeom>
        </p:spPr>
      </p:pic>
      <p:sp>
        <p:nvSpPr>
          <p:cNvPr id="3" name="Footer Placeholder 2">
            <a:extLst>
              <a:ext uri="{FF2B5EF4-FFF2-40B4-BE49-F238E27FC236}">
                <a16:creationId xmlns:a16="http://schemas.microsoft.com/office/drawing/2014/main" id="{896E8359-9DD7-481B-8392-12DA538F506E}"/>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250" fill="hold"/>
                                        <p:tgtEl>
                                          <p:spTgt spid="43"/>
                                        </p:tgtEl>
                                        <p:attrNameLst>
                                          <p:attrName>ppt_x</p:attrName>
                                        </p:attrNameLst>
                                      </p:cBhvr>
                                      <p:tavLst>
                                        <p:tav tm="0">
                                          <p:val>
                                            <p:strVal val="0-#ppt_w/2"/>
                                          </p:val>
                                        </p:tav>
                                        <p:tav tm="100000">
                                          <p:val>
                                            <p:strVal val="#ppt_x"/>
                                          </p:val>
                                        </p:tav>
                                      </p:tavLst>
                                    </p:anim>
                                    <p:anim calcmode="lin" valueType="num">
                                      <p:cBhvr additive="base">
                                        <p:cTn id="8" dur="25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 fill="hold"/>
                                        <p:tgtEl>
                                          <p:spTgt spid="36"/>
                                        </p:tgtEl>
                                        <p:attrNameLst>
                                          <p:attrName>ppt_x</p:attrName>
                                        </p:attrNameLst>
                                      </p:cBhvr>
                                      <p:tavLst>
                                        <p:tav tm="0">
                                          <p:val>
                                            <p:strVal val="0-#ppt_w/2"/>
                                          </p:val>
                                        </p:tav>
                                        <p:tav tm="100000">
                                          <p:val>
                                            <p:strVal val="#ppt_x"/>
                                          </p:val>
                                        </p:tav>
                                      </p:tavLst>
                                    </p:anim>
                                    <p:anim calcmode="lin" valueType="num">
                                      <p:cBhvr additive="base">
                                        <p:cTn id="12" dur="1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25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down)">
                                      <p:cBhvr>
                                        <p:cTn id="30" dur="250"/>
                                        <p:tgtEl>
                                          <p:spTgt spid="46"/>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childTnLst>
                          </p:cTn>
                        </p:par>
                        <p:par>
                          <p:cTn id="34" fill="hold">
                            <p:stCondLst>
                              <p:cond delay="250"/>
                            </p:stCondLst>
                            <p:childTnLst>
                              <p:par>
                                <p:cTn id="35" presetID="22" presetClass="entr" presetSubtype="8"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25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250"/>
                                        <p:tgtEl>
                                          <p:spTgt spid="53"/>
                                        </p:tgtEl>
                                      </p:cBhvr>
                                    </p:animEffect>
                                  </p:childTnLst>
                                </p:cTn>
                              </p:par>
                            </p:childTnLst>
                          </p:cTn>
                        </p:par>
                        <p:par>
                          <p:cTn id="41" fill="hold">
                            <p:stCondLst>
                              <p:cond delay="500"/>
                            </p:stCondLst>
                            <p:childTnLst>
                              <p:par>
                                <p:cTn id="42" presetID="22" presetClass="entr" presetSubtype="1"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up)">
                                      <p:cBhvr>
                                        <p:cTn id="44" dur="250"/>
                                        <p:tgtEl>
                                          <p:spTgt spid="52"/>
                                        </p:tgtEl>
                                      </p:cBhvr>
                                    </p:animEffect>
                                  </p:childTnLst>
                                </p:cTn>
                              </p:par>
                              <p:par>
                                <p:cTn id="45" presetID="10"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25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down)">
                                      <p:cBhvr>
                                        <p:cTn id="52" dur="250"/>
                                        <p:tgtEl>
                                          <p:spTgt spid="55"/>
                                        </p:tgtEl>
                                      </p:cBhvr>
                                    </p:animEffect>
                                  </p:childTnLst>
                                </p:cTn>
                              </p:par>
                              <p:par>
                                <p:cTn id="53" presetID="22" presetClass="entr" presetSubtype="8"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250"/>
                                        <p:tgtEl>
                                          <p:spTgt spid="54"/>
                                        </p:tgtEl>
                                      </p:cBhvr>
                                    </p:animEffect>
                                  </p:childTnLst>
                                </p:cTn>
                              </p:par>
                              <p:par>
                                <p:cTn id="56" presetID="22" presetClass="entr" presetSubtype="1"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up)">
                                      <p:cBhvr>
                                        <p:cTn id="58" dur="250"/>
                                        <p:tgtEl>
                                          <p:spTgt spid="56"/>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heel(1)">
                                      <p:cBhvr>
                                        <p:cTn id="66"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a:extLst>
              <a:ext uri="{FF2B5EF4-FFF2-40B4-BE49-F238E27FC236}">
                <a16:creationId xmlns:a16="http://schemas.microsoft.com/office/drawing/2014/main" id="{D3DA3F9C-9B81-44E9-AF5E-099429642462}"/>
              </a:ext>
            </a:extLst>
          </p:cNvPr>
          <p:cNvGrpSpPr/>
          <p:nvPr/>
        </p:nvGrpSpPr>
        <p:grpSpPr>
          <a:xfrm>
            <a:off x="421261" y="4769027"/>
            <a:ext cx="11349479" cy="600805"/>
            <a:chOff x="693984" y="7086176"/>
            <a:chExt cx="18716132" cy="990771"/>
          </a:xfrm>
        </p:grpSpPr>
        <p:grpSp>
          <p:nvGrpSpPr>
            <p:cNvPr id="112" name="Group 111">
              <a:extLst>
                <a:ext uri="{FF2B5EF4-FFF2-40B4-BE49-F238E27FC236}">
                  <a16:creationId xmlns:a16="http://schemas.microsoft.com/office/drawing/2014/main" id="{BC71AFAE-3293-4F37-B797-8A95D945C38C}"/>
                </a:ext>
              </a:extLst>
            </p:cNvPr>
            <p:cNvGrpSpPr/>
            <p:nvPr/>
          </p:nvGrpSpPr>
          <p:grpSpPr>
            <a:xfrm>
              <a:off x="693984" y="7647541"/>
              <a:ext cx="18716132" cy="429406"/>
              <a:chOff x="693984" y="7647541"/>
              <a:chExt cx="18716132" cy="429406"/>
            </a:xfrm>
          </p:grpSpPr>
          <p:sp>
            <p:nvSpPr>
              <p:cNvPr id="74" name="TextBox 73">
                <a:extLst>
                  <a:ext uri="{FF2B5EF4-FFF2-40B4-BE49-F238E27FC236}">
                    <a16:creationId xmlns:a16="http://schemas.microsoft.com/office/drawing/2014/main" id="{58DBEC79-6041-4EFF-9691-F09A81F2A28C}"/>
                  </a:ext>
                </a:extLst>
              </p:cNvPr>
              <p:cNvSpPr txBox="1"/>
              <p:nvPr/>
            </p:nvSpPr>
            <p:spPr>
              <a:xfrm>
                <a:off x="693984" y="7647541"/>
                <a:ext cx="1705443"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Inception</a:t>
                </a:r>
                <a:endParaRPr lang="en-IL" sz="1092" b="1" dirty="0">
                  <a:solidFill>
                    <a:srgbClr val="004B9B"/>
                  </a:solidFill>
                  <a:latin typeface="Comfortaa" panose="00000500000000000000" pitchFamily="2" charset="0"/>
                </a:endParaRPr>
              </a:p>
            </p:txBody>
          </p:sp>
          <p:sp>
            <p:nvSpPr>
              <p:cNvPr id="75" name="TextBox 74">
                <a:extLst>
                  <a:ext uri="{FF2B5EF4-FFF2-40B4-BE49-F238E27FC236}">
                    <a16:creationId xmlns:a16="http://schemas.microsoft.com/office/drawing/2014/main" id="{A8B339C4-23C6-4FCF-B70A-D3D8EB96E12C}"/>
                  </a:ext>
                </a:extLst>
              </p:cNvPr>
              <p:cNvSpPr txBox="1"/>
              <p:nvPr/>
            </p:nvSpPr>
            <p:spPr>
              <a:xfrm>
                <a:off x="2412509"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1</a:t>
                </a:r>
                <a:endParaRPr lang="en-IL" sz="1092" b="1" dirty="0">
                  <a:solidFill>
                    <a:srgbClr val="004B9B"/>
                  </a:solidFill>
                  <a:latin typeface="Comfortaa" panose="00000500000000000000" pitchFamily="2" charset="0"/>
                </a:endParaRPr>
              </a:p>
            </p:txBody>
          </p:sp>
          <p:sp>
            <p:nvSpPr>
              <p:cNvPr id="77" name="TextBox 76">
                <a:extLst>
                  <a:ext uri="{FF2B5EF4-FFF2-40B4-BE49-F238E27FC236}">
                    <a16:creationId xmlns:a16="http://schemas.microsoft.com/office/drawing/2014/main" id="{71BB7496-83BA-409E-8156-254237B6F28B}"/>
                  </a:ext>
                </a:extLst>
              </p:cNvPr>
              <p:cNvSpPr txBox="1"/>
              <p:nvPr/>
            </p:nvSpPr>
            <p:spPr>
              <a:xfrm>
                <a:off x="5814648"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3</a:t>
                </a:r>
                <a:endParaRPr lang="en-IL" sz="1092" b="1" dirty="0">
                  <a:solidFill>
                    <a:srgbClr val="004B9B"/>
                  </a:solidFill>
                  <a:latin typeface="Comfortaa" panose="00000500000000000000" pitchFamily="2" charset="0"/>
                </a:endParaRPr>
              </a:p>
            </p:txBody>
          </p:sp>
          <p:sp>
            <p:nvSpPr>
              <p:cNvPr id="78" name="TextBox 77">
                <a:extLst>
                  <a:ext uri="{FF2B5EF4-FFF2-40B4-BE49-F238E27FC236}">
                    <a16:creationId xmlns:a16="http://schemas.microsoft.com/office/drawing/2014/main" id="{7303F8A6-E81F-44E6-ACC6-C91AA179AE74}"/>
                  </a:ext>
                </a:extLst>
              </p:cNvPr>
              <p:cNvSpPr txBox="1"/>
              <p:nvPr/>
            </p:nvSpPr>
            <p:spPr>
              <a:xfrm>
                <a:off x="4113578"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2</a:t>
                </a:r>
                <a:endParaRPr lang="en-IL" sz="1092" b="1" dirty="0">
                  <a:solidFill>
                    <a:srgbClr val="004B9B"/>
                  </a:solidFill>
                  <a:latin typeface="Comfortaa" panose="00000500000000000000" pitchFamily="2" charset="0"/>
                </a:endParaRPr>
              </a:p>
            </p:txBody>
          </p:sp>
          <p:sp>
            <p:nvSpPr>
              <p:cNvPr id="71" name="TextBox 70">
                <a:extLst>
                  <a:ext uri="{FF2B5EF4-FFF2-40B4-BE49-F238E27FC236}">
                    <a16:creationId xmlns:a16="http://schemas.microsoft.com/office/drawing/2014/main" id="{1936F9B7-7415-4957-8C0D-37A900FD9BE9}"/>
                  </a:ext>
                </a:extLst>
              </p:cNvPr>
              <p:cNvSpPr txBox="1"/>
              <p:nvPr/>
            </p:nvSpPr>
            <p:spPr>
              <a:xfrm>
                <a:off x="10917854"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6</a:t>
                </a:r>
                <a:endParaRPr lang="en-IL" sz="1092" b="1" dirty="0">
                  <a:solidFill>
                    <a:srgbClr val="004B9B"/>
                  </a:solidFill>
                  <a:latin typeface="Comfortaa" panose="00000500000000000000" pitchFamily="2" charset="0"/>
                </a:endParaRPr>
              </a:p>
            </p:txBody>
          </p:sp>
          <p:sp>
            <p:nvSpPr>
              <p:cNvPr id="72" name="TextBox 71">
                <a:extLst>
                  <a:ext uri="{FF2B5EF4-FFF2-40B4-BE49-F238E27FC236}">
                    <a16:creationId xmlns:a16="http://schemas.microsoft.com/office/drawing/2014/main" id="{DB1E0D23-0B1C-4028-871F-26362ED18307}"/>
                  </a:ext>
                </a:extLst>
              </p:cNvPr>
              <p:cNvSpPr txBox="1"/>
              <p:nvPr/>
            </p:nvSpPr>
            <p:spPr>
              <a:xfrm>
                <a:off x="7515715"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4</a:t>
                </a:r>
                <a:endParaRPr lang="en-IL" sz="1092" b="1" dirty="0">
                  <a:solidFill>
                    <a:srgbClr val="004B9B"/>
                  </a:solidFill>
                  <a:latin typeface="Comfortaa" panose="00000500000000000000" pitchFamily="2" charset="0"/>
                </a:endParaRPr>
              </a:p>
            </p:txBody>
          </p:sp>
          <p:sp>
            <p:nvSpPr>
              <p:cNvPr id="73" name="TextBox 72">
                <a:extLst>
                  <a:ext uri="{FF2B5EF4-FFF2-40B4-BE49-F238E27FC236}">
                    <a16:creationId xmlns:a16="http://schemas.microsoft.com/office/drawing/2014/main" id="{80D2F2CE-BF1E-4C1B-8397-D763445066EA}"/>
                  </a:ext>
                </a:extLst>
              </p:cNvPr>
              <p:cNvSpPr txBox="1"/>
              <p:nvPr/>
            </p:nvSpPr>
            <p:spPr>
              <a:xfrm>
                <a:off x="9216785"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5</a:t>
                </a:r>
                <a:endParaRPr lang="en-IL" sz="1092" b="1" dirty="0">
                  <a:solidFill>
                    <a:srgbClr val="004B9B"/>
                  </a:solidFill>
                  <a:latin typeface="Comfortaa" panose="00000500000000000000" pitchFamily="2" charset="0"/>
                </a:endParaRPr>
              </a:p>
            </p:txBody>
          </p:sp>
          <p:sp>
            <p:nvSpPr>
              <p:cNvPr id="67" name="TextBox 66">
                <a:extLst>
                  <a:ext uri="{FF2B5EF4-FFF2-40B4-BE49-F238E27FC236}">
                    <a16:creationId xmlns:a16="http://schemas.microsoft.com/office/drawing/2014/main" id="{68E42C68-FF9D-4059-9DC9-B4D1947983C5}"/>
                  </a:ext>
                </a:extLst>
              </p:cNvPr>
              <p:cNvSpPr txBox="1"/>
              <p:nvPr/>
            </p:nvSpPr>
            <p:spPr>
              <a:xfrm>
                <a:off x="12618924"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7</a:t>
                </a:r>
                <a:endParaRPr lang="en-IL" sz="1092" b="1" dirty="0">
                  <a:solidFill>
                    <a:srgbClr val="004B9B"/>
                  </a:solidFill>
                  <a:latin typeface="Comfortaa" panose="00000500000000000000" pitchFamily="2" charset="0"/>
                </a:endParaRPr>
              </a:p>
            </p:txBody>
          </p:sp>
          <p:sp>
            <p:nvSpPr>
              <p:cNvPr id="68" name="TextBox 67">
                <a:extLst>
                  <a:ext uri="{FF2B5EF4-FFF2-40B4-BE49-F238E27FC236}">
                    <a16:creationId xmlns:a16="http://schemas.microsoft.com/office/drawing/2014/main" id="{3BB5D2A7-D73D-4E62-B692-F91733920B53}"/>
                  </a:ext>
                </a:extLst>
              </p:cNvPr>
              <p:cNvSpPr txBox="1"/>
              <p:nvPr/>
            </p:nvSpPr>
            <p:spPr>
              <a:xfrm>
                <a:off x="16021061"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9</a:t>
                </a:r>
                <a:endParaRPr lang="en-IL" sz="1092" b="1" dirty="0">
                  <a:solidFill>
                    <a:srgbClr val="004B9B"/>
                  </a:solidFill>
                  <a:latin typeface="Comfortaa" panose="00000500000000000000" pitchFamily="2" charset="0"/>
                </a:endParaRPr>
              </a:p>
            </p:txBody>
          </p:sp>
          <p:sp>
            <p:nvSpPr>
              <p:cNvPr id="69" name="TextBox 68">
                <a:extLst>
                  <a:ext uri="{FF2B5EF4-FFF2-40B4-BE49-F238E27FC236}">
                    <a16:creationId xmlns:a16="http://schemas.microsoft.com/office/drawing/2014/main" id="{497F74C1-CEE1-41DA-BAC0-1D4A7EB3FE46}"/>
                  </a:ext>
                </a:extLst>
              </p:cNvPr>
              <p:cNvSpPr txBox="1"/>
              <p:nvPr/>
            </p:nvSpPr>
            <p:spPr>
              <a:xfrm>
                <a:off x="14319991"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8</a:t>
                </a:r>
                <a:endParaRPr lang="en-IL" sz="1092" b="1" dirty="0">
                  <a:solidFill>
                    <a:srgbClr val="004B9B"/>
                  </a:solidFill>
                  <a:latin typeface="Comfortaa" panose="00000500000000000000" pitchFamily="2" charset="0"/>
                </a:endParaRPr>
              </a:p>
            </p:txBody>
          </p:sp>
          <p:sp>
            <p:nvSpPr>
              <p:cNvPr id="70" name="TextBox 69">
                <a:extLst>
                  <a:ext uri="{FF2B5EF4-FFF2-40B4-BE49-F238E27FC236}">
                    <a16:creationId xmlns:a16="http://schemas.microsoft.com/office/drawing/2014/main" id="{2E1B1998-6E2F-4BCC-9A31-CED42FB17E99}"/>
                  </a:ext>
                </a:extLst>
              </p:cNvPr>
              <p:cNvSpPr txBox="1"/>
              <p:nvPr/>
            </p:nvSpPr>
            <p:spPr>
              <a:xfrm>
                <a:off x="17722129" y="7647541"/>
                <a:ext cx="1687987" cy="429406"/>
              </a:xfrm>
              <a:prstGeom prst="rect">
                <a:avLst/>
              </a:prstGeom>
              <a:noFill/>
            </p:spPr>
            <p:txBody>
              <a:bodyPr wrap="square" rtlCol="0" anchor="t">
                <a:spAutoFit/>
              </a:bodyPr>
              <a:lstStyle/>
              <a:p>
                <a:pPr algn="ctr"/>
                <a:r>
                  <a:rPr lang="en-US" sz="1092" b="1" dirty="0">
                    <a:solidFill>
                      <a:srgbClr val="004B9B"/>
                    </a:solidFill>
                    <a:latin typeface="Comfortaa" panose="00000500000000000000" pitchFamily="2" charset="0"/>
                  </a:rPr>
                  <a:t>Year 10</a:t>
                </a:r>
                <a:endParaRPr lang="en-IL" sz="1092" b="1" dirty="0">
                  <a:solidFill>
                    <a:srgbClr val="004B9B"/>
                  </a:solidFill>
                  <a:latin typeface="Comfortaa" panose="00000500000000000000" pitchFamily="2" charset="0"/>
                </a:endParaRPr>
              </a:p>
            </p:txBody>
          </p:sp>
        </p:grpSp>
        <p:grpSp>
          <p:nvGrpSpPr>
            <p:cNvPr id="110" name="Group 109">
              <a:extLst>
                <a:ext uri="{FF2B5EF4-FFF2-40B4-BE49-F238E27FC236}">
                  <a16:creationId xmlns:a16="http://schemas.microsoft.com/office/drawing/2014/main" id="{57A95687-5C72-4D0F-9EF5-1D6277742097}"/>
                </a:ext>
              </a:extLst>
            </p:cNvPr>
            <p:cNvGrpSpPr/>
            <p:nvPr/>
          </p:nvGrpSpPr>
          <p:grpSpPr>
            <a:xfrm>
              <a:off x="755650" y="7086176"/>
              <a:ext cx="18592800" cy="867269"/>
              <a:chOff x="679450" y="7086176"/>
              <a:chExt cx="18592800" cy="867269"/>
            </a:xfrm>
          </p:grpSpPr>
          <p:grpSp>
            <p:nvGrpSpPr>
              <p:cNvPr id="109" name="Group 108">
                <a:extLst>
                  <a:ext uri="{FF2B5EF4-FFF2-40B4-BE49-F238E27FC236}">
                    <a16:creationId xmlns:a16="http://schemas.microsoft.com/office/drawing/2014/main" id="{2C3968A1-CDD1-4DEF-AC99-EBDADB7BB824}"/>
                  </a:ext>
                </a:extLst>
              </p:cNvPr>
              <p:cNvGrpSpPr/>
              <p:nvPr/>
            </p:nvGrpSpPr>
            <p:grpSpPr>
              <a:xfrm>
                <a:off x="2308697" y="7086176"/>
                <a:ext cx="15334306" cy="867269"/>
                <a:chOff x="2384894" y="7086176"/>
                <a:chExt cx="15334306" cy="867269"/>
              </a:xfrm>
            </p:grpSpPr>
            <p:cxnSp>
              <p:nvCxnSpPr>
                <p:cNvPr id="99" name="Straight Connector 98">
                  <a:extLst>
                    <a:ext uri="{FF2B5EF4-FFF2-40B4-BE49-F238E27FC236}">
                      <a16:creationId xmlns:a16="http://schemas.microsoft.com/office/drawing/2014/main" id="{A63E5CF9-392D-44D7-8694-1AF29ADEF1EB}"/>
                    </a:ext>
                  </a:extLst>
                </p:cNvPr>
                <p:cNvCxnSpPr>
                  <a:cxnSpLocks/>
                </p:cNvCxnSpPr>
                <p:nvPr/>
              </p:nvCxnSpPr>
              <p:spPr>
                <a:xfrm rot="5400000">
                  <a:off x="1951259"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C628F56-E590-4A81-AE53-E74AE5955949}"/>
                    </a:ext>
                  </a:extLst>
                </p:cNvPr>
                <p:cNvCxnSpPr>
                  <a:cxnSpLocks/>
                </p:cNvCxnSpPr>
                <p:nvPr/>
              </p:nvCxnSpPr>
              <p:spPr>
                <a:xfrm rot="5400000">
                  <a:off x="3655071"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22DD9D3-AB2B-4CB2-9772-C3FB36717692}"/>
                    </a:ext>
                  </a:extLst>
                </p:cNvPr>
                <p:cNvCxnSpPr>
                  <a:cxnSpLocks/>
                </p:cNvCxnSpPr>
                <p:nvPr/>
              </p:nvCxnSpPr>
              <p:spPr>
                <a:xfrm rot="5400000">
                  <a:off x="5358883"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94FF08D-E242-483C-A4D5-C4A32ABB009A}"/>
                    </a:ext>
                  </a:extLst>
                </p:cNvPr>
                <p:cNvCxnSpPr>
                  <a:cxnSpLocks/>
                </p:cNvCxnSpPr>
                <p:nvPr/>
              </p:nvCxnSpPr>
              <p:spPr>
                <a:xfrm rot="5400000">
                  <a:off x="7062695"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6502BA0-B556-4BF9-912D-8F7EC99867F7}"/>
                    </a:ext>
                  </a:extLst>
                </p:cNvPr>
                <p:cNvCxnSpPr>
                  <a:cxnSpLocks/>
                </p:cNvCxnSpPr>
                <p:nvPr/>
              </p:nvCxnSpPr>
              <p:spPr>
                <a:xfrm rot="5400000">
                  <a:off x="8766507"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91AAF28-A07D-4B6C-9052-A60877182EB8}"/>
                    </a:ext>
                  </a:extLst>
                </p:cNvPr>
                <p:cNvCxnSpPr>
                  <a:cxnSpLocks/>
                </p:cNvCxnSpPr>
                <p:nvPr/>
              </p:nvCxnSpPr>
              <p:spPr>
                <a:xfrm rot="5400000">
                  <a:off x="10470319"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D4C2CBF-F534-4339-A46D-D60248FC9C00}"/>
                    </a:ext>
                  </a:extLst>
                </p:cNvPr>
                <p:cNvCxnSpPr>
                  <a:cxnSpLocks/>
                </p:cNvCxnSpPr>
                <p:nvPr/>
              </p:nvCxnSpPr>
              <p:spPr>
                <a:xfrm rot="5400000">
                  <a:off x="12174131"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BBFD3D9-AD28-44A0-9E44-FBB38D21F827}"/>
                    </a:ext>
                  </a:extLst>
                </p:cNvPr>
                <p:cNvCxnSpPr>
                  <a:cxnSpLocks/>
                </p:cNvCxnSpPr>
                <p:nvPr/>
              </p:nvCxnSpPr>
              <p:spPr>
                <a:xfrm rot="5400000">
                  <a:off x="13877943"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67DC07C-08DC-45F7-8DE8-863277C62ADE}"/>
                    </a:ext>
                  </a:extLst>
                </p:cNvPr>
                <p:cNvCxnSpPr>
                  <a:cxnSpLocks/>
                </p:cNvCxnSpPr>
                <p:nvPr/>
              </p:nvCxnSpPr>
              <p:spPr>
                <a:xfrm rot="5400000">
                  <a:off x="15581755"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777574F-A59D-40B5-A1E3-4E634FAD5C39}"/>
                    </a:ext>
                  </a:extLst>
                </p:cNvPr>
                <p:cNvCxnSpPr>
                  <a:cxnSpLocks/>
                </p:cNvCxnSpPr>
                <p:nvPr/>
              </p:nvCxnSpPr>
              <p:spPr>
                <a:xfrm rot="5400000">
                  <a:off x="17285565" y="7519811"/>
                  <a:ext cx="867269" cy="0"/>
                </a:xfrm>
                <a:prstGeom prst="line">
                  <a:avLst/>
                </a:prstGeom>
                <a:ln w="25400" cap="rnd">
                  <a:solidFill>
                    <a:srgbClr val="D2D7E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FBDBC6AA-8DA5-405D-B103-F51A7EDD7B99}"/>
                  </a:ext>
                </a:extLst>
              </p:cNvPr>
              <p:cNvCxnSpPr>
                <a:cxnSpLocks/>
              </p:cNvCxnSpPr>
              <p:nvPr/>
            </p:nvCxnSpPr>
            <p:spPr>
              <a:xfrm>
                <a:off x="679450" y="7519810"/>
                <a:ext cx="18592800" cy="0"/>
              </a:xfrm>
              <a:prstGeom prst="line">
                <a:avLst/>
              </a:prstGeom>
              <a:ln w="25400" cap="rnd">
                <a:solidFill>
                  <a:srgbClr val="000032"/>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a:extLst>
              <a:ext uri="{FF2B5EF4-FFF2-40B4-BE49-F238E27FC236}">
                <a16:creationId xmlns:a16="http://schemas.microsoft.com/office/drawing/2014/main" id="{2B01F137-4E1B-43FF-9CB5-D9EF042F937C}"/>
              </a:ext>
            </a:extLst>
          </p:cNvPr>
          <p:cNvGrpSpPr/>
          <p:nvPr/>
        </p:nvGrpSpPr>
        <p:grpSpPr>
          <a:xfrm>
            <a:off x="380084" y="1911685"/>
            <a:ext cx="1490620" cy="3035421"/>
            <a:chOff x="626081" y="3152511"/>
            <a:chExt cx="2458142" cy="5005634"/>
          </a:xfrm>
        </p:grpSpPr>
        <p:sp>
          <p:nvSpPr>
            <p:cNvPr id="116" name="TextBox 115">
              <a:extLst>
                <a:ext uri="{FF2B5EF4-FFF2-40B4-BE49-F238E27FC236}">
                  <a16:creationId xmlns:a16="http://schemas.microsoft.com/office/drawing/2014/main" id="{F13A2901-0AE5-4022-BDB3-70517BB8A9EE}"/>
                </a:ext>
              </a:extLst>
            </p:cNvPr>
            <p:cNvSpPr txBox="1"/>
            <p:nvPr/>
          </p:nvSpPr>
          <p:spPr>
            <a:xfrm>
              <a:off x="626081" y="3152511"/>
              <a:ext cx="2458142" cy="1503695"/>
            </a:xfrm>
            <a:prstGeom prst="roundRect">
              <a:avLst>
                <a:gd name="adj" fmla="val 28542"/>
              </a:avLst>
            </a:prstGeom>
            <a:ln>
              <a:solidFill>
                <a:srgbClr val="D2D7E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55" spc="-15" dirty="0">
                  <a:solidFill>
                    <a:srgbClr val="004B9B"/>
                  </a:solidFill>
                  <a:latin typeface="Lato Black" panose="020F0A02020204030203" pitchFamily="34" charset="0"/>
                  <a:cs typeface="Lato Light"/>
                </a:rPr>
                <a:t>Money from investors comes in</a:t>
              </a:r>
              <a:endParaRPr lang="en-IL" sz="1455" dirty="0">
                <a:solidFill>
                  <a:srgbClr val="004B9B"/>
                </a:solidFill>
                <a:latin typeface="Lato Black" panose="020F0A02020204030203" pitchFamily="34" charset="0"/>
              </a:endParaRPr>
            </a:p>
          </p:txBody>
        </p:sp>
        <p:cxnSp>
          <p:nvCxnSpPr>
            <p:cNvPr id="120" name="Straight Arrow Connector 119">
              <a:extLst>
                <a:ext uri="{FF2B5EF4-FFF2-40B4-BE49-F238E27FC236}">
                  <a16:creationId xmlns:a16="http://schemas.microsoft.com/office/drawing/2014/main" id="{6CE192B1-23C1-461D-84EF-ACBAE94592F1}"/>
                </a:ext>
              </a:extLst>
            </p:cNvPr>
            <p:cNvCxnSpPr>
              <a:cxnSpLocks/>
              <a:stCxn id="116" idx="2"/>
            </p:cNvCxnSpPr>
            <p:nvPr/>
          </p:nvCxnSpPr>
          <p:spPr>
            <a:xfrm>
              <a:off x="1855152" y="4656206"/>
              <a:ext cx="0" cy="3501939"/>
            </a:xfrm>
            <a:prstGeom prst="straightConnector1">
              <a:avLst/>
            </a:prstGeom>
            <a:ln w="28575">
              <a:solidFill>
                <a:srgbClr val="004B9B"/>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F61F33A2-58BB-4F53-8D10-9DAE0EF7EA5B}"/>
              </a:ext>
            </a:extLst>
          </p:cNvPr>
          <p:cNvGrpSpPr/>
          <p:nvPr/>
        </p:nvGrpSpPr>
        <p:grpSpPr>
          <a:xfrm>
            <a:off x="1988094" y="2018707"/>
            <a:ext cx="2675157" cy="2673962"/>
            <a:chOff x="2754701" y="5174000"/>
            <a:chExt cx="4411532" cy="4409562"/>
          </a:xfrm>
        </p:grpSpPr>
        <p:grpSp>
          <p:nvGrpSpPr>
            <p:cNvPr id="169" name="Group 168">
              <a:extLst>
                <a:ext uri="{FF2B5EF4-FFF2-40B4-BE49-F238E27FC236}">
                  <a16:creationId xmlns:a16="http://schemas.microsoft.com/office/drawing/2014/main" id="{C88004BB-8D04-47B0-81CF-3152BF847D54}"/>
                </a:ext>
              </a:extLst>
            </p:cNvPr>
            <p:cNvGrpSpPr/>
            <p:nvPr/>
          </p:nvGrpSpPr>
          <p:grpSpPr>
            <a:xfrm>
              <a:off x="2754701" y="6165731"/>
              <a:ext cx="3803715" cy="3417831"/>
              <a:chOff x="2754701" y="6165731"/>
              <a:chExt cx="3803715" cy="3417831"/>
            </a:xfrm>
          </p:grpSpPr>
          <p:sp>
            <p:nvSpPr>
              <p:cNvPr id="131" name="Left Brace 130">
                <a:extLst>
                  <a:ext uri="{FF2B5EF4-FFF2-40B4-BE49-F238E27FC236}">
                    <a16:creationId xmlns:a16="http://schemas.microsoft.com/office/drawing/2014/main" id="{47F6C1B8-2D89-40E7-9681-A7CAE00B99A0}"/>
                  </a:ext>
                </a:extLst>
              </p:cNvPr>
              <p:cNvSpPr/>
              <p:nvPr/>
            </p:nvSpPr>
            <p:spPr>
              <a:xfrm rot="5400000">
                <a:off x="4348841" y="7373986"/>
                <a:ext cx="615436" cy="3803715"/>
              </a:xfrm>
              <a:prstGeom prst="leftBrace">
                <a:avLst>
                  <a:gd name="adj1" fmla="val 100225"/>
                  <a:gd name="adj2" fmla="val 45947"/>
                </a:avLst>
              </a:prstGeom>
              <a:ln w="28575">
                <a:solidFill>
                  <a:srgbClr val="004B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sz="1092" dirty="0"/>
              </a:p>
            </p:txBody>
          </p:sp>
          <p:cxnSp>
            <p:nvCxnSpPr>
              <p:cNvPr id="160" name="Straight Arrow Connector 159">
                <a:extLst>
                  <a:ext uri="{FF2B5EF4-FFF2-40B4-BE49-F238E27FC236}">
                    <a16:creationId xmlns:a16="http://schemas.microsoft.com/office/drawing/2014/main" id="{5071BC3D-4AE4-400C-BC04-9169ABFEA8DA}"/>
                  </a:ext>
                </a:extLst>
              </p:cNvPr>
              <p:cNvCxnSpPr>
                <a:cxnSpLocks/>
              </p:cNvCxnSpPr>
              <p:nvPr/>
            </p:nvCxnSpPr>
            <p:spPr>
              <a:xfrm>
                <a:off x="4804542" y="6165731"/>
                <a:ext cx="0" cy="2820838"/>
              </a:xfrm>
              <a:prstGeom prst="straightConnector1">
                <a:avLst/>
              </a:prstGeom>
              <a:ln w="28575">
                <a:solidFill>
                  <a:srgbClr val="004B9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6" name="TextBox 125">
              <a:extLst>
                <a:ext uri="{FF2B5EF4-FFF2-40B4-BE49-F238E27FC236}">
                  <a16:creationId xmlns:a16="http://schemas.microsoft.com/office/drawing/2014/main" id="{5AA3CCCB-9E65-47DA-A212-29EB5C754132}"/>
                </a:ext>
              </a:extLst>
            </p:cNvPr>
            <p:cNvSpPr txBox="1"/>
            <p:nvPr/>
          </p:nvSpPr>
          <p:spPr>
            <a:xfrm>
              <a:off x="2868842" y="5174000"/>
              <a:ext cx="4297391" cy="1063035"/>
            </a:xfrm>
            <a:prstGeom prst="roundRect">
              <a:avLst>
                <a:gd name="adj" fmla="val 28542"/>
              </a:avLst>
            </a:prstGeom>
            <a:ln>
              <a:solidFill>
                <a:srgbClr val="D2D7E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55" spc="-15" dirty="0">
                  <a:solidFill>
                    <a:srgbClr val="004B9B"/>
                  </a:solidFill>
                  <a:latin typeface="Lato Black" panose="020F0A02020204030203" pitchFamily="34" charset="0"/>
                  <a:cs typeface="Lato Light"/>
                </a:rPr>
                <a:t>Invest in new startups. </a:t>
              </a:r>
            </a:p>
            <a:p>
              <a:pPr algn="ctr"/>
              <a:r>
                <a:rPr lang="en-US" sz="1455" spc="-15" dirty="0">
                  <a:solidFill>
                    <a:srgbClr val="004B9B"/>
                  </a:solidFill>
                  <a:latin typeface="Lato Black" panose="020F0A02020204030203" pitchFamily="34" charset="0"/>
                  <a:cs typeface="Lato Light"/>
                </a:rPr>
                <a:t>Seed money, Series A round </a:t>
              </a:r>
            </a:p>
          </p:txBody>
        </p:sp>
      </p:grpSp>
      <p:grpSp>
        <p:nvGrpSpPr>
          <p:cNvPr id="178" name="Group 177">
            <a:extLst>
              <a:ext uri="{FF2B5EF4-FFF2-40B4-BE49-F238E27FC236}">
                <a16:creationId xmlns:a16="http://schemas.microsoft.com/office/drawing/2014/main" id="{8DB9C252-6A7D-4E23-8ABB-ABEE9700E14E}"/>
              </a:ext>
            </a:extLst>
          </p:cNvPr>
          <p:cNvGrpSpPr/>
          <p:nvPr/>
        </p:nvGrpSpPr>
        <p:grpSpPr>
          <a:xfrm>
            <a:off x="7585676" y="3063324"/>
            <a:ext cx="2098641" cy="1930194"/>
            <a:chOff x="12526609" y="4965610"/>
            <a:chExt cx="3460814" cy="5256986"/>
          </a:xfrm>
        </p:grpSpPr>
        <p:sp>
          <p:nvSpPr>
            <p:cNvPr id="153" name="TextBox 152">
              <a:extLst>
                <a:ext uri="{FF2B5EF4-FFF2-40B4-BE49-F238E27FC236}">
                  <a16:creationId xmlns:a16="http://schemas.microsoft.com/office/drawing/2014/main" id="{245BB884-D743-4C34-B30A-25B267C1FE1C}"/>
                </a:ext>
              </a:extLst>
            </p:cNvPr>
            <p:cNvSpPr txBox="1"/>
            <p:nvPr/>
          </p:nvSpPr>
          <p:spPr>
            <a:xfrm>
              <a:off x="12526609" y="4965610"/>
              <a:ext cx="3460814" cy="1027894"/>
            </a:xfrm>
            <a:prstGeom prst="roundRect">
              <a:avLst>
                <a:gd name="adj" fmla="val 28542"/>
              </a:avLst>
            </a:prstGeom>
            <a:ln>
              <a:solidFill>
                <a:srgbClr val="D2D7E1"/>
              </a:solidFill>
            </a:ln>
          </p:spPr>
          <p:style>
            <a:lnRef idx="2">
              <a:schemeClr val="accent1"/>
            </a:lnRef>
            <a:fillRef idx="1">
              <a:schemeClr val="lt1"/>
            </a:fillRef>
            <a:effectRef idx="0">
              <a:schemeClr val="accent1"/>
            </a:effectRef>
            <a:fontRef idx="minor">
              <a:schemeClr val="dk1"/>
            </a:fontRef>
          </p:style>
          <p:txBody>
            <a:bodyPr wrap="none" rtlCol="0" anchor="ctr" anchorCtr="0">
              <a:spAutoFit/>
            </a:bodyPr>
            <a:lstStyle/>
            <a:p>
              <a:pPr algn="ctr"/>
              <a:r>
                <a:rPr lang="en-US" sz="1455" spc="-15" dirty="0">
                  <a:solidFill>
                    <a:srgbClr val="004B9B"/>
                  </a:solidFill>
                  <a:latin typeface="Lato Black" panose="020F0A02020204030203" pitchFamily="34" charset="0"/>
                  <a:cs typeface="Lato Light"/>
                </a:rPr>
                <a:t>Official end of the fund</a:t>
              </a:r>
            </a:p>
          </p:txBody>
        </p:sp>
        <p:cxnSp>
          <p:nvCxnSpPr>
            <p:cNvPr id="154" name="Straight Arrow Connector 153">
              <a:extLst>
                <a:ext uri="{FF2B5EF4-FFF2-40B4-BE49-F238E27FC236}">
                  <a16:creationId xmlns:a16="http://schemas.microsoft.com/office/drawing/2014/main" id="{6C5EB0DF-DE0A-464A-BE7A-242FE1938650}"/>
                </a:ext>
              </a:extLst>
            </p:cNvPr>
            <p:cNvCxnSpPr>
              <a:cxnSpLocks/>
              <a:stCxn id="153" idx="2"/>
            </p:cNvCxnSpPr>
            <p:nvPr/>
          </p:nvCxnSpPr>
          <p:spPr>
            <a:xfrm>
              <a:off x="14257017" y="5993503"/>
              <a:ext cx="0" cy="4229093"/>
            </a:xfrm>
            <a:prstGeom prst="straightConnector1">
              <a:avLst/>
            </a:prstGeom>
            <a:ln w="28575">
              <a:solidFill>
                <a:srgbClr val="004B9B"/>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C04E3ADA-4CCB-4109-A5E2-BD51ADE91C4E}"/>
              </a:ext>
            </a:extLst>
          </p:cNvPr>
          <p:cNvGrpSpPr/>
          <p:nvPr/>
        </p:nvGrpSpPr>
        <p:grpSpPr>
          <a:xfrm>
            <a:off x="4705626" y="2031643"/>
            <a:ext cx="2504340" cy="2667305"/>
            <a:chOff x="7759219" y="3341946"/>
            <a:chExt cx="4129842" cy="4398584"/>
          </a:xfrm>
        </p:grpSpPr>
        <p:grpSp>
          <p:nvGrpSpPr>
            <p:cNvPr id="176" name="Group 175">
              <a:extLst>
                <a:ext uri="{FF2B5EF4-FFF2-40B4-BE49-F238E27FC236}">
                  <a16:creationId xmlns:a16="http://schemas.microsoft.com/office/drawing/2014/main" id="{0B032416-92FC-42C0-B27F-941B5EA47C93}"/>
                </a:ext>
              </a:extLst>
            </p:cNvPr>
            <p:cNvGrpSpPr/>
            <p:nvPr/>
          </p:nvGrpSpPr>
          <p:grpSpPr>
            <a:xfrm>
              <a:off x="8108566" y="4404981"/>
              <a:ext cx="3780495" cy="3335549"/>
              <a:chOff x="8108566" y="4404981"/>
              <a:chExt cx="3780495" cy="3335549"/>
            </a:xfrm>
          </p:grpSpPr>
          <p:cxnSp>
            <p:nvCxnSpPr>
              <p:cNvPr id="172" name="Straight Arrow Connector 171">
                <a:extLst>
                  <a:ext uri="{FF2B5EF4-FFF2-40B4-BE49-F238E27FC236}">
                    <a16:creationId xmlns:a16="http://schemas.microsoft.com/office/drawing/2014/main" id="{1906A431-80BB-487D-8800-7B7DDE73ED2A}"/>
                  </a:ext>
                </a:extLst>
              </p:cNvPr>
              <p:cNvCxnSpPr>
                <a:cxnSpLocks/>
                <a:stCxn id="134" idx="2"/>
              </p:cNvCxnSpPr>
              <p:nvPr/>
            </p:nvCxnSpPr>
            <p:spPr>
              <a:xfrm>
                <a:off x="9752186" y="4404981"/>
                <a:ext cx="0" cy="3002296"/>
              </a:xfrm>
              <a:prstGeom prst="straightConnector1">
                <a:avLst/>
              </a:prstGeom>
              <a:ln w="28575">
                <a:solidFill>
                  <a:srgbClr val="004B9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5" name="Left Brace 134">
                <a:extLst>
                  <a:ext uri="{FF2B5EF4-FFF2-40B4-BE49-F238E27FC236}">
                    <a16:creationId xmlns:a16="http://schemas.microsoft.com/office/drawing/2014/main" id="{BBD8EE0E-2D1C-4AE6-B05A-876F8565D633}"/>
                  </a:ext>
                </a:extLst>
              </p:cNvPr>
              <p:cNvSpPr/>
              <p:nvPr/>
            </p:nvSpPr>
            <p:spPr>
              <a:xfrm rot="5400000">
                <a:off x="9824277" y="5675745"/>
                <a:ext cx="349074" cy="3780495"/>
              </a:xfrm>
              <a:prstGeom prst="leftBrace">
                <a:avLst>
                  <a:gd name="adj1" fmla="val 100225"/>
                  <a:gd name="adj2" fmla="val 56866"/>
                </a:avLst>
              </a:prstGeom>
              <a:ln w="28575">
                <a:solidFill>
                  <a:srgbClr val="004B9B"/>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IL" sz="1092" dirty="0"/>
              </a:p>
            </p:txBody>
          </p:sp>
        </p:grpSp>
        <p:sp>
          <p:nvSpPr>
            <p:cNvPr id="134" name="TextBox 133">
              <a:extLst>
                <a:ext uri="{FF2B5EF4-FFF2-40B4-BE49-F238E27FC236}">
                  <a16:creationId xmlns:a16="http://schemas.microsoft.com/office/drawing/2014/main" id="{667EDBA8-879D-4718-BF30-11DEADC8FAEC}"/>
                </a:ext>
              </a:extLst>
            </p:cNvPr>
            <p:cNvSpPr txBox="1"/>
            <p:nvPr/>
          </p:nvSpPr>
          <p:spPr>
            <a:xfrm>
              <a:off x="7759219" y="3341946"/>
              <a:ext cx="3985932" cy="1063034"/>
            </a:xfrm>
            <a:prstGeom prst="roundRect">
              <a:avLst>
                <a:gd name="adj" fmla="val 28542"/>
              </a:avLst>
            </a:prstGeom>
            <a:ln>
              <a:solidFill>
                <a:srgbClr val="D2D7E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55" spc="-15" dirty="0">
                  <a:solidFill>
                    <a:srgbClr val="004B9B"/>
                  </a:solidFill>
                  <a:latin typeface="Lato Black" panose="020F0A02020204030203" pitchFamily="34" charset="0"/>
                  <a:cs typeface="Lato Light"/>
                </a:rPr>
                <a:t>Repeat investments in same companies</a:t>
              </a:r>
            </a:p>
          </p:txBody>
        </p:sp>
      </p:grpSp>
      <p:grpSp>
        <p:nvGrpSpPr>
          <p:cNvPr id="179" name="Group 178">
            <a:extLst>
              <a:ext uri="{FF2B5EF4-FFF2-40B4-BE49-F238E27FC236}">
                <a16:creationId xmlns:a16="http://schemas.microsoft.com/office/drawing/2014/main" id="{876A2CB4-3040-4457-BF9E-12D2D6FB9EB2}"/>
              </a:ext>
            </a:extLst>
          </p:cNvPr>
          <p:cNvGrpSpPr/>
          <p:nvPr/>
        </p:nvGrpSpPr>
        <p:grpSpPr>
          <a:xfrm>
            <a:off x="8164576" y="2083349"/>
            <a:ext cx="3106129" cy="2661385"/>
            <a:chOff x="3843071" y="4737147"/>
            <a:chExt cx="5122237" cy="4388821"/>
          </a:xfrm>
        </p:grpSpPr>
        <p:grpSp>
          <p:nvGrpSpPr>
            <p:cNvPr id="180" name="Group 179">
              <a:extLst>
                <a:ext uri="{FF2B5EF4-FFF2-40B4-BE49-F238E27FC236}">
                  <a16:creationId xmlns:a16="http://schemas.microsoft.com/office/drawing/2014/main" id="{FF5FAC87-150F-46F8-99A7-A339075066FB}"/>
                </a:ext>
              </a:extLst>
            </p:cNvPr>
            <p:cNvGrpSpPr/>
            <p:nvPr/>
          </p:nvGrpSpPr>
          <p:grpSpPr>
            <a:xfrm>
              <a:off x="3843071" y="5359523"/>
              <a:ext cx="5122237" cy="3766445"/>
              <a:chOff x="3843071" y="5359523"/>
              <a:chExt cx="5122237" cy="3766445"/>
            </a:xfrm>
          </p:grpSpPr>
          <p:sp>
            <p:nvSpPr>
              <p:cNvPr id="182" name="Left Brace 181">
                <a:extLst>
                  <a:ext uri="{FF2B5EF4-FFF2-40B4-BE49-F238E27FC236}">
                    <a16:creationId xmlns:a16="http://schemas.microsoft.com/office/drawing/2014/main" id="{B612FA33-7E7C-4E0A-A3B6-4C317EDA3A9F}"/>
                  </a:ext>
                </a:extLst>
              </p:cNvPr>
              <p:cNvSpPr/>
              <p:nvPr/>
            </p:nvSpPr>
            <p:spPr>
              <a:xfrm rot="5400000">
                <a:off x="5970554" y="6131214"/>
                <a:ext cx="867271" cy="5122237"/>
              </a:xfrm>
              <a:prstGeom prst="leftBrace">
                <a:avLst>
                  <a:gd name="adj1" fmla="val 100225"/>
                  <a:gd name="adj2" fmla="val 45947"/>
                </a:avLst>
              </a:prstGeom>
              <a:ln w="28575">
                <a:solidFill>
                  <a:srgbClr val="004B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sz="1092" dirty="0"/>
              </a:p>
            </p:txBody>
          </p:sp>
          <p:cxnSp>
            <p:nvCxnSpPr>
              <p:cNvPr id="183" name="Straight Arrow Connector 182">
                <a:extLst>
                  <a:ext uri="{FF2B5EF4-FFF2-40B4-BE49-F238E27FC236}">
                    <a16:creationId xmlns:a16="http://schemas.microsoft.com/office/drawing/2014/main" id="{6A5449E6-1956-4041-9B11-DEE7AA1791EC}"/>
                  </a:ext>
                </a:extLst>
              </p:cNvPr>
              <p:cNvCxnSpPr>
                <a:cxnSpLocks/>
                <a:stCxn id="181" idx="2"/>
                <a:endCxn id="182" idx="1"/>
              </p:cNvCxnSpPr>
              <p:nvPr/>
            </p:nvCxnSpPr>
            <p:spPr>
              <a:xfrm>
                <a:off x="6611794" y="5359523"/>
                <a:ext cx="2" cy="2899176"/>
              </a:xfrm>
              <a:prstGeom prst="straightConnector1">
                <a:avLst/>
              </a:prstGeom>
              <a:ln w="28575">
                <a:solidFill>
                  <a:srgbClr val="004B9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1" name="TextBox 180">
              <a:extLst>
                <a:ext uri="{FF2B5EF4-FFF2-40B4-BE49-F238E27FC236}">
                  <a16:creationId xmlns:a16="http://schemas.microsoft.com/office/drawing/2014/main" id="{25D8F890-52E6-4534-98E4-CF5EABD92C64}"/>
                </a:ext>
              </a:extLst>
            </p:cNvPr>
            <p:cNvSpPr txBox="1"/>
            <p:nvPr/>
          </p:nvSpPr>
          <p:spPr>
            <a:xfrm>
              <a:off x="4463098" y="4737147"/>
              <a:ext cx="4297392" cy="622375"/>
            </a:xfrm>
            <a:prstGeom prst="roundRect">
              <a:avLst>
                <a:gd name="adj" fmla="val 28542"/>
              </a:avLst>
            </a:prstGeom>
            <a:ln>
              <a:solidFill>
                <a:srgbClr val="D2D7E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55" b="1" spc="-15" dirty="0">
                  <a:solidFill>
                    <a:srgbClr val="004B9B"/>
                  </a:solidFill>
                  <a:latin typeface="Lato Black" panose="020F0A02020204030203" pitchFamily="34" charset="0"/>
                  <a:cs typeface="Lato Light"/>
                </a:rPr>
                <a:t>Hope for an Exit</a:t>
              </a:r>
            </a:p>
          </p:txBody>
        </p:sp>
      </p:grpSp>
      <p:grpSp>
        <p:nvGrpSpPr>
          <p:cNvPr id="62" name="Group 61">
            <a:extLst>
              <a:ext uri="{FF2B5EF4-FFF2-40B4-BE49-F238E27FC236}">
                <a16:creationId xmlns:a16="http://schemas.microsoft.com/office/drawing/2014/main" id="{DFD9A658-9A5B-45C3-A576-9E0A41445C97}"/>
              </a:ext>
            </a:extLst>
          </p:cNvPr>
          <p:cNvGrpSpPr/>
          <p:nvPr/>
        </p:nvGrpSpPr>
        <p:grpSpPr>
          <a:xfrm>
            <a:off x="9163751" y="2756764"/>
            <a:ext cx="2707870" cy="2137343"/>
            <a:chOff x="2057126" y="4357109"/>
            <a:chExt cx="4465478" cy="3524637"/>
          </a:xfrm>
        </p:grpSpPr>
        <p:grpSp>
          <p:nvGrpSpPr>
            <p:cNvPr id="63" name="Group 62">
              <a:extLst>
                <a:ext uri="{FF2B5EF4-FFF2-40B4-BE49-F238E27FC236}">
                  <a16:creationId xmlns:a16="http://schemas.microsoft.com/office/drawing/2014/main" id="{30431825-F232-42FC-85BE-1DDD0356D75B}"/>
                </a:ext>
              </a:extLst>
            </p:cNvPr>
            <p:cNvGrpSpPr/>
            <p:nvPr/>
          </p:nvGrpSpPr>
          <p:grpSpPr>
            <a:xfrm>
              <a:off x="2057126" y="4979485"/>
              <a:ext cx="4237451" cy="2902261"/>
              <a:chOff x="2057126" y="4979485"/>
              <a:chExt cx="4237451" cy="2902261"/>
            </a:xfrm>
          </p:grpSpPr>
          <p:sp>
            <p:nvSpPr>
              <p:cNvPr id="65" name="Left Brace 64">
                <a:extLst>
                  <a:ext uri="{FF2B5EF4-FFF2-40B4-BE49-F238E27FC236}">
                    <a16:creationId xmlns:a16="http://schemas.microsoft.com/office/drawing/2014/main" id="{4EADA475-023A-4832-8D70-9C6495FC8AC3}"/>
                  </a:ext>
                </a:extLst>
              </p:cNvPr>
              <p:cNvSpPr/>
              <p:nvPr/>
            </p:nvSpPr>
            <p:spPr>
              <a:xfrm rot="5400000">
                <a:off x="3868134" y="5455302"/>
                <a:ext cx="615436" cy="4237451"/>
              </a:xfrm>
              <a:prstGeom prst="leftBrace">
                <a:avLst>
                  <a:gd name="adj1" fmla="val 100225"/>
                  <a:gd name="adj2" fmla="val 36708"/>
                </a:avLst>
              </a:prstGeom>
              <a:ln w="28575">
                <a:solidFill>
                  <a:srgbClr val="004B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sz="1092" dirty="0"/>
              </a:p>
            </p:txBody>
          </p:sp>
          <p:cxnSp>
            <p:nvCxnSpPr>
              <p:cNvPr id="66" name="Straight Arrow Connector 65">
                <a:extLst>
                  <a:ext uri="{FF2B5EF4-FFF2-40B4-BE49-F238E27FC236}">
                    <a16:creationId xmlns:a16="http://schemas.microsoft.com/office/drawing/2014/main" id="{D489028F-5AEC-49C8-BDE1-68EE1EA37D79}"/>
                  </a:ext>
                </a:extLst>
              </p:cNvPr>
              <p:cNvCxnSpPr>
                <a:cxnSpLocks/>
                <a:stCxn id="64" idx="2"/>
                <a:endCxn id="65" idx="1"/>
              </p:cNvCxnSpPr>
              <p:nvPr/>
            </p:nvCxnSpPr>
            <p:spPr>
              <a:xfrm>
                <a:off x="4714835" y="4979485"/>
                <a:ext cx="24260" cy="2286825"/>
              </a:xfrm>
              <a:prstGeom prst="straightConnector1">
                <a:avLst/>
              </a:prstGeom>
              <a:ln w="28575">
                <a:solidFill>
                  <a:srgbClr val="004B9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02ED7316-411D-4534-8FCD-F1B83038620C}"/>
                </a:ext>
              </a:extLst>
            </p:cNvPr>
            <p:cNvSpPr txBox="1"/>
            <p:nvPr/>
          </p:nvSpPr>
          <p:spPr>
            <a:xfrm>
              <a:off x="2907065" y="4357109"/>
              <a:ext cx="3615539" cy="622375"/>
            </a:xfrm>
            <a:prstGeom prst="roundRect">
              <a:avLst>
                <a:gd name="adj" fmla="val 28542"/>
              </a:avLst>
            </a:prstGeom>
            <a:ln>
              <a:solidFill>
                <a:srgbClr val="D2D7E1"/>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455" spc="-15" dirty="0">
                  <a:solidFill>
                    <a:srgbClr val="004B9B"/>
                  </a:solidFill>
                  <a:latin typeface="Lato Black" panose="020F0A02020204030203" pitchFamily="34" charset="0"/>
                  <a:cs typeface="Lato Light"/>
                </a:rPr>
                <a:t>Possible time extensions</a:t>
              </a:r>
            </a:p>
          </p:txBody>
        </p:sp>
      </p:grpSp>
      <p:pic>
        <p:nvPicPr>
          <p:cNvPr id="56" name="Picture 55">
            <a:extLst>
              <a:ext uri="{FF2B5EF4-FFF2-40B4-BE49-F238E27FC236}">
                <a16:creationId xmlns:a16="http://schemas.microsoft.com/office/drawing/2014/main" id="{C62422D9-C800-4411-987E-820B80E1470A}"/>
              </a:ext>
            </a:extLst>
          </p:cNvPr>
          <p:cNvPicPr>
            <a:picLocks noChangeAspect="1"/>
          </p:cNvPicPr>
          <p:nvPr/>
        </p:nvPicPr>
        <p:blipFill>
          <a:blip r:embed="rId2"/>
          <a:stretch>
            <a:fillRect/>
          </a:stretch>
        </p:blipFill>
        <p:spPr>
          <a:xfrm>
            <a:off x="965791" y="1591344"/>
            <a:ext cx="5682197" cy="44363"/>
          </a:xfrm>
          <a:prstGeom prst="rect">
            <a:avLst/>
          </a:prstGeom>
        </p:spPr>
      </p:pic>
      <p:sp>
        <p:nvSpPr>
          <p:cNvPr id="59" name="object 3">
            <a:extLst>
              <a:ext uri="{FF2B5EF4-FFF2-40B4-BE49-F238E27FC236}">
                <a16:creationId xmlns:a16="http://schemas.microsoft.com/office/drawing/2014/main" id="{0EDAC46B-D27C-4ED5-B531-9C61DF4E9B78}"/>
              </a:ext>
            </a:extLst>
          </p:cNvPr>
          <p:cNvSpPr txBox="1">
            <a:spLocks/>
          </p:cNvSpPr>
          <p:nvPr/>
        </p:nvSpPr>
        <p:spPr>
          <a:xfrm>
            <a:off x="965792" y="769851"/>
            <a:ext cx="9476054" cy="625984"/>
          </a:xfrm>
          <a:prstGeom prst="rect">
            <a:avLst/>
          </a:prstGeom>
        </p:spPr>
        <p:txBody>
          <a:bodyPr vert="horz" wrap="square" lIns="0" tIns="10012" rIns="0" bIns="0" rtlCol="0">
            <a:spAutoFit/>
          </a:bodyPr>
          <a:lstStyle>
            <a:lvl1pPr>
              <a:defRPr>
                <a:latin typeface="+mj-lt"/>
                <a:ea typeface="+mj-ea"/>
                <a:cs typeface="+mj-cs"/>
              </a:defRPr>
            </a:lvl1pPr>
          </a:lstStyle>
          <a:p>
            <a:pPr marL="7701">
              <a:spcBef>
                <a:spcPts val="79"/>
              </a:spcBef>
            </a:pPr>
            <a:r>
              <a:rPr lang="en-US" sz="4002" b="1" dirty="0">
                <a:solidFill>
                  <a:srgbClr val="000032"/>
                </a:solidFill>
                <a:latin typeface="Comfortaa" panose="00000500000000000000" pitchFamily="2" charset="0"/>
              </a:rPr>
              <a:t>Venture Capital Timeline</a:t>
            </a:r>
          </a:p>
        </p:txBody>
      </p:sp>
      <p:sp>
        <p:nvSpPr>
          <p:cNvPr id="2" name="Footer Placeholder 1">
            <a:extLst>
              <a:ext uri="{FF2B5EF4-FFF2-40B4-BE49-F238E27FC236}">
                <a16:creationId xmlns:a16="http://schemas.microsoft.com/office/drawing/2014/main" id="{E24ABCBA-A5F1-4330-8DAA-2C92EE064C8B}"/>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4627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anim calcmode="lin" valueType="num">
                                      <p:cBhvr>
                                        <p:cTn id="8" dur="500" fill="hold"/>
                                        <p:tgtEl>
                                          <p:spTgt spid="114"/>
                                        </p:tgtEl>
                                        <p:attrNameLst>
                                          <p:attrName>ppt_x</p:attrName>
                                        </p:attrNameLst>
                                      </p:cBhvr>
                                      <p:tavLst>
                                        <p:tav tm="0">
                                          <p:val>
                                            <p:strVal val="#ppt_x"/>
                                          </p:val>
                                        </p:tav>
                                        <p:tav tm="100000">
                                          <p:val>
                                            <p:strVal val="#ppt_x"/>
                                          </p:val>
                                        </p:tav>
                                      </p:tavLst>
                                    </p:anim>
                                    <p:anim calcmode="lin" valueType="num">
                                      <p:cBhvr>
                                        <p:cTn id="9" dur="5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4"/>
                                        </p:tgtEl>
                                        <p:attrNameLst>
                                          <p:attrName>style.visibility</p:attrName>
                                        </p:attrNameLst>
                                      </p:cBhvr>
                                      <p:to>
                                        <p:strVal val="visible"/>
                                      </p:to>
                                    </p:set>
                                    <p:animEffect transition="in" filter="fade">
                                      <p:cBhvr>
                                        <p:cTn id="14" dur="500"/>
                                        <p:tgtEl>
                                          <p:spTgt spid="1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1"/>
                                        </p:tgtEl>
                                        <p:attrNameLst>
                                          <p:attrName>style.visibility</p:attrName>
                                        </p:attrNameLst>
                                      </p:cBhvr>
                                      <p:to>
                                        <p:strVal val="visible"/>
                                      </p:to>
                                    </p:set>
                                    <p:animEffect transition="in" filter="fade">
                                      <p:cBhvr>
                                        <p:cTn id="19" dur="500"/>
                                        <p:tgtEl>
                                          <p:spTgt spid="17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7"/>
                                        </p:tgtEl>
                                        <p:attrNameLst>
                                          <p:attrName>style.visibility</p:attrName>
                                        </p:attrNameLst>
                                      </p:cBhvr>
                                      <p:to>
                                        <p:strVal val="visible"/>
                                      </p:to>
                                    </p:set>
                                    <p:animEffect transition="in" filter="fade">
                                      <p:cBhvr>
                                        <p:cTn id="24" dur="500"/>
                                        <p:tgtEl>
                                          <p:spTgt spid="17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8"/>
                                        </p:tgtEl>
                                        <p:attrNameLst>
                                          <p:attrName>style.visibility</p:attrName>
                                        </p:attrNameLst>
                                      </p:cBhvr>
                                      <p:to>
                                        <p:strVal val="visible"/>
                                      </p:to>
                                    </p:set>
                                    <p:animEffect transition="in" filter="fade">
                                      <p:cBhvr>
                                        <p:cTn id="29" dur="500"/>
                                        <p:tgtEl>
                                          <p:spTgt spid="17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par>
                                <p:cTn id="35" presetID="10" presetClass="entr" presetSubtype="0" fill="hold" nodeType="withEffect">
                                  <p:stCondLst>
                                    <p:cond delay="0"/>
                                  </p:stCondLst>
                                  <p:childTnLst>
                                    <p:set>
                                      <p:cBhvr>
                                        <p:cTn id="36" dur="1" fill="hold">
                                          <p:stCondLst>
                                            <p:cond delay="0"/>
                                          </p:stCondLst>
                                        </p:cTn>
                                        <p:tgtEl>
                                          <p:spTgt spid="179"/>
                                        </p:tgtEl>
                                        <p:attrNameLst>
                                          <p:attrName>style.visibility</p:attrName>
                                        </p:attrNameLst>
                                      </p:cBhvr>
                                      <p:to>
                                        <p:strVal val="visible"/>
                                      </p:to>
                                    </p:set>
                                    <p:animEffect transition="in" filter="fade">
                                      <p:cBhvr>
                                        <p:cTn id="3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5159" y="888061"/>
            <a:ext cx="10510940" cy="564108"/>
          </a:xfrm>
          <a:prstGeom prst="rect">
            <a:avLst/>
          </a:prstGeom>
        </p:spPr>
        <p:txBody>
          <a:bodyPr vert="horz" wrap="square" lIns="0" tIns="10012" rIns="0" bIns="0" rtlCol="0">
            <a:spAutoFit/>
          </a:bodyPr>
          <a:lstStyle/>
          <a:p>
            <a:pPr marL="7701">
              <a:spcBef>
                <a:spcPts val="79"/>
              </a:spcBef>
            </a:pPr>
            <a:r>
              <a:rPr lang="en-US" sz="3600" dirty="0">
                <a:latin typeface="Arial" panose="020B0604020202020204" pitchFamily="34" charset="0"/>
                <a:cs typeface="Arial" panose="020B0604020202020204" pitchFamily="34" charset="0"/>
              </a:rPr>
              <a:t>If  9  out of  10  Fail, How do VCs Make Money</a:t>
            </a:r>
            <a:r>
              <a:rPr sz="3600" spc="-6" dirty="0">
                <a:latin typeface="Arial" panose="020B0604020202020204" pitchFamily="34" charset="0"/>
                <a:cs typeface="Arial" panose="020B0604020202020204" pitchFamily="34" charset="0"/>
              </a:rPr>
              <a:t>?</a:t>
            </a:r>
          </a:p>
        </p:txBody>
      </p:sp>
      <p:sp>
        <p:nvSpPr>
          <p:cNvPr id="4" name="object 4"/>
          <p:cNvSpPr txBox="1"/>
          <p:nvPr/>
        </p:nvSpPr>
        <p:spPr>
          <a:xfrm>
            <a:off x="945159" y="1771462"/>
            <a:ext cx="10057786" cy="4626601"/>
          </a:xfrm>
          <a:prstGeom prst="rect">
            <a:avLst/>
          </a:prstGeom>
        </p:spPr>
        <p:txBody>
          <a:bodyPr vert="horz" wrap="square" lIns="0" tIns="7316" rIns="0" bIns="0" rtlCol="0">
            <a:spAutoFit/>
          </a:bodyPr>
          <a:lstStyle/>
          <a:p>
            <a:pPr marL="354259" marR="3081" indent="-346558">
              <a:spcBef>
                <a:spcPts val="58"/>
              </a:spcBef>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An Exit on the 1 out of 10 companies must be very </a:t>
            </a:r>
            <a:r>
              <a:rPr lang="en-US" sz="2800" b="1" dirty="0">
                <a:solidFill>
                  <a:srgbClr val="000032"/>
                </a:solidFill>
                <a:latin typeface="Arial" panose="020B0604020202020204" pitchFamily="34" charset="0"/>
                <a:cs typeface="Arial" panose="020B0604020202020204" pitchFamily="34" charset="0"/>
              </a:rPr>
              <a:t>BIG</a:t>
            </a:r>
            <a:r>
              <a:rPr lang="en-US" sz="2800" dirty="0">
                <a:solidFill>
                  <a:srgbClr val="000032"/>
                </a:solidFill>
                <a:latin typeface="Arial" panose="020B0604020202020204" pitchFamily="34" charset="0"/>
                <a:cs typeface="Arial" panose="020B0604020202020204" pitchFamily="34" charset="0"/>
              </a:rPr>
              <a:t> </a:t>
            </a:r>
          </a:p>
          <a:p>
            <a:pPr marL="354259" marR="3081" indent="-346558">
              <a:spcBef>
                <a:spcPts val="58"/>
              </a:spcBef>
              <a:buFont typeface="Arial" panose="020B0604020202020204" pitchFamily="34" charset="0"/>
              <a:buChar char="•"/>
            </a:pPr>
            <a:endParaRPr lang="en-US" sz="1100" dirty="0">
              <a:solidFill>
                <a:srgbClr val="000032"/>
              </a:solidFill>
              <a:latin typeface="Arial" panose="020B0604020202020204" pitchFamily="34" charset="0"/>
              <a:cs typeface="Arial" panose="020B0604020202020204" pitchFamily="34" charset="0"/>
            </a:endParaRPr>
          </a:p>
          <a:p>
            <a:pPr marL="354259" marR="3081" indent="-346558">
              <a:spcBef>
                <a:spcPts val="58"/>
              </a:spcBef>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Very </a:t>
            </a:r>
            <a:r>
              <a:rPr lang="en-US" sz="2800" b="1" dirty="0">
                <a:solidFill>
                  <a:srgbClr val="000032"/>
                </a:solidFill>
                <a:latin typeface="Arial" panose="020B0604020202020204" pitchFamily="34" charset="0"/>
                <a:cs typeface="Arial" panose="020B0604020202020204" pitchFamily="34" charset="0"/>
              </a:rPr>
              <a:t>big Exits </a:t>
            </a:r>
            <a:r>
              <a:rPr lang="en-US" sz="2800" dirty="0">
                <a:solidFill>
                  <a:srgbClr val="000032"/>
                </a:solidFill>
                <a:latin typeface="Arial" panose="020B0604020202020204" pitchFamily="34" charset="0"/>
                <a:cs typeface="Arial" panose="020B0604020202020204" pitchFamily="34" charset="0"/>
              </a:rPr>
              <a:t>are usually when companies go public (IPO) in the USA on Nasdaq or NYSE </a:t>
            </a:r>
          </a:p>
          <a:p>
            <a:pPr marL="354259" marR="3081" indent="-346558">
              <a:spcBef>
                <a:spcPts val="58"/>
              </a:spcBef>
              <a:buFont typeface="Arial" panose="020B0604020202020204" pitchFamily="34" charset="0"/>
              <a:buChar char="•"/>
            </a:pPr>
            <a:endParaRPr lang="en-US" sz="1100" dirty="0">
              <a:solidFill>
                <a:srgbClr val="000032"/>
              </a:solidFill>
              <a:latin typeface="Arial" panose="020B0604020202020204" pitchFamily="34" charset="0"/>
              <a:cs typeface="Arial" panose="020B0604020202020204" pitchFamily="34" charset="0"/>
            </a:endParaRPr>
          </a:p>
          <a:p>
            <a:pPr marL="354259" marR="3081" indent="-346558">
              <a:spcBef>
                <a:spcPts val="58"/>
              </a:spcBef>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Since the year 2000, more than 20,000 </a:t>
            </a:r>
            <a:r>
              <a:rPr lang="en-US" sz="2800" spc="-6" dirty="0">
                <a:solidFill>
                  <a:srgbClr val="000032"/>
                </a:solidFill>
                <a:latin typeface="Arial" panose="020B0604020202020204" pitchFamily="34" charset="0"/>
                <a:cs typeface="Arial" panose="020B0604020202020204" pitchFamily="34" charset="0"/>
              </a:rPr>
              <a:t>startup </a:t>
            </a:r>
            <a:r>
              <a:rPr sz="2800" dirty="0">
                <a:solidFill>
                  <a:srgbClr val="000032"/>
                </a:solidFill>
                <a:latin typeface="Arial" panose="020B0604020202020204" pitchFamily="34" charset="0"/>
                <a:cs typeface="Arial" panose="020B0604020202020204" pitchFamily="34" charset="0"/>
              </a:rPr>
              <a:t>companies</a:t>
            </a:r>
            <a:r>
              <a:rPr sz="2800" spc="-3"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were</a:t>
            </a:r>
            <a:r>
              <a:rPr sz="2800" spc="-3" dirty="0">
                <a:solidFill>
                  <a:srgbClr val="000032"/>
                </a:solidFill>
                <a:latin typeface="Arial" panose="020B0604020202020204" pitchFamily="34" charset="0"/>
                <a:cs typeface="Arial" panose="020B0604020202020204" pitchFamily="34" charset="0"/>
              </a:rPr>
              <a:t> </a:t>
            </a:r>
            <a:r>
              <a:rPr lang="en-US" sz="2800" spc="-6" dirty="0">
                <a:solidFill>
                  <a:srgbClr val="000032"/>
                </a:solidFill>
                <a:latin typeface="Arial" panose="020B0604020202020204" pitchFamily="34" charset="0"/>
                <a:cs typeface="Arial" panose="020B0604020202020204" pitchFamily="34" charset="0"/>
              </a:rPr>
              <a:t>founded</a:t>
            </a:r>
            <a:r>
              <a:rPr sz="2800" spc="-6"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in</a:t>
            </a:r>
            <a:r>
              <a:rPr sz="2800" spc="-15" dirty="0">
                <a:solidFill>
                  <a:srgbClr val="000032"/>
                </a:solidFill>
                <a:latin typeface="Arial" panose="020B0604020202020204" pitchFamily="34" charset="0"/>
                <a:cs typeface="Arial" panose="020B0604020202020204" pitchFamily="34" charset="0"/>
              </a:rPr>
              <a:t> </a:t>
            </a:r>
            <a:r>
              <a:rPr lang="en-US" sz="2800" dirty="0">
                <a:solidFill>
                  <a:srgbClr val="000032"/>
                </a:solidFill>
                <a:latin typeface="Arial" panose="020B0604020202020204" pitchFamily="34" charset="0"/>
                <a:cs typeface="Arial" panose="020B0604020202020204" pitchFamily="34" charset="0"/>
              </a:rPr>
              <a:t>I</a:t>
            </a:r>
            <a:r>
              <a:rPr sz="2800" dirty="0">
                <a:solidFill>
                  <a:srgbClr val="000032"/>
                </a:solidFill>
                <a:latin typeface="Arial" panose="020B0604020202020204" pitchFamily="34" charset="0"/>
                <a:cs typeface="Arial" panose="020B0604020202020204" pitchFamily="34" charset="0"/>
              </a:rPr>
              <a:t>srael</a:t>
            </a:r>
            <a:r>
              <a:rPr lang="en-US" sz="2800" dirty="0">
                <a:solidFill>
                  <a:srgbClr val="000032"/>
                </a:solidFill>
                <a:latin typeface="Arial" panose="020B0604020202020204" pitchFamily="34" charset="0"/>
                <a:cs typeface="Arial" panose="020B0604020202020204" pitchFamily="34" charset="0"/>
              </a:rPr>
              <a:t> (*)</a:t>
            </a:r>
          </a:p>
          <a:p>
            <a:pPr marL="354259" marR="3081" indent="-346558">
              <a:spcBef>
                <a:spcPts val="58"/>
              </a:spcBef>
              <a:buFont typeface="Arial" panose="020B0604020202020204" pitchFamily="34" charset="0"/>
              <a:buChar char="•"/>
            </a:pPr>
            <a:endParaRPr sz="1100" dirty="0">
              <a:solidFill>
                <a:srgbClr val="000032"/>
              </a:solidFill>
              <a:latin typeface="Arial" panose="020B0604020202020204" pitchFamily="34" charset="0"/>
              <a:cs typeface="Arial" panose="020B0604020202020204" pitchFamily="34" charset="0"/>
            </a:endParaRPr>
          </a:p>
          <a:p>
            <a:pPr marL="354259" marR="309591" indent="-346558">
              <a:spcBef>
                <a:spcPts val="3"/>
              </a:spcBef>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At the same time less than 100 companies</a:t>
            </a:r>
            <a:r>
              <a:rPr lang="en-US" sz="2800" spc="-6"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went</a:t>
            </a:r>
            <a:r>
              <a:rPr sz="2800" spc="-3" dirty="0">
                <a:solidFill>
                  <a:srgbClr val="000032"/>
                </a:solidFill>
                <a:latin typeface="Arial" panose="020B0604020202020204" pitchFamily="34" charset="0"/>
                <a:cs typeface="Arial" panose="020B0604020202020204" pitchFamily="34" charset="0"/>
              </a:rPr>
              <a:t> </a:t>
            </a:r>
            <a:r>
              <a:rPr sz="2800" spc="-6" dirty="0">
                <a:solidFill>
                  <a:srgbClr val="000032"/>
                </a:solidFill>
                <a:latin typeface="Arial" panose="020B0604020202020204" pitchFamily="34" charset="0"/>
                <a:cs typeface="Arial" panose="020B0604020202020204" pitchFamily="34" charset="0"/>
              </a:rPr>
              <a:t>public </a:t>
            </a:r>
            <a:r>
              <a:rPr sz="2800" dirty="0">
                <a:solidFill>
                  <a:srgbClr val="000032"/>
                </a:solidFill>
                <a:latin typeface="Arial" panose="020B0604020202020204" pitchFamily="34" charset="0"/>
                <a:cs typeface="Arial" panose="020B0604020202020204" pitchFamily="34" charset="0"/>
              </a:rPr>
              <a:t>on</a:t>
            </a:r>
            <a:r>
              <a:rPr sz="2800" spc="-3"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Nasdaq</a:t>
            </a:r>
            <a:r>
              <a:rPr lang="en-US" sz="2800" dirty="0">
                <a:solidFill>
                  <a:srgbClr val="000032"/>
                </a:solidFill>
                <a:latin typeface="Arial" panose="020B0604020202020204" pitchFamily="34" charset="0"/>
                <a:cs typeface="Arial" panose="020B0604020202020204" pitchFamily="34" charset="0"/>
              </a:rPr>
              <a:t> or NYSE, and o</a:t>
            </a:r>
            <a:r>
              <a:rPr lang="en-US" sz="2800" spc="-6" dirty="0">
                <a:solidFill>
                  <a:srgbClr val="000032"/>
                </a:solidFill>
                <a:latin typeface="Arial" panose="020B0604020202020204" pitchFamily="34" charset="0"/>
                <a:cs typeface="Arial" panose="020B0604020202020204" pitchFamily="34" charset="0"/>
              </a:rPr>
              <a:t>nly 38 companies had a valuation bigger than $100m,  less than 1 in 500 </a:t>
            </a:r>
            <a:endParaRPr lang="en-US" sz="2800" dirty="0">
              <a:solidFill>
                <a:srgbClr val="000032"/>
              </a:solidFill>
              <a:latin typeface="Arial" panose="020B0604020202020204" pitchFamily="34" charset="0"/>
              <a:cs typeface="Arial" panose="020B0604020202020204" pitchFamily="34" charset="0"/>
            </a:endParaRPr>
          </a:p>
          <a:p>
            <a:pPr marL="7701" marR="309591">
              <a:spcBef>
                <a:spcPts val="3"/>
              </a:spcBef>
            </a:pPr>
            <a:br>
              <a:rPr lang="en-US" sz="2800" spc="-6" dirty="0">
                <a:solidFill>
                  <a:srgbClr val="000032"/>
                </a:solidFill>
                <a:latin typeface="Arial" panose="020B0604020202020204" pitchFamily="34" charset="0"/>
                <a:cs typeface="Arial" panose="020B0604020202020204" pitchFamily="34" charset="0"/>
              </a:rPr>
            </a:br>
            <a:endParaRPr lang="en-US" sz="1100" spc="-6" dirty="0">
              <a:solidFill>
                <a:srgbClr val="00003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4672114-A77A-4E12-AC5D-CB5C76DA9A07}"/>
              </a:ext>
            </a:extLst>
          </p:cNvPr>
          <p:cNvSpPr txBox="1"/>
          <p:nvPr/>
        </p:nvSpPr>
        <p:spPr>
          <a:xfrm>
            <a:off x="9765648" y="5947736"/>
            <a:ext cx="1697473" cy="390876"/>
          </a:xfrm>
          <a:prstGeom prst="rect">
            <a:avLst/>
          </a:prstGeom>
          <a:noFill/>
        </p:spPr>
        <p:txBody>
          <a:bodyPr wrap="square" rtlCol="0">
            <a:spAutoFit/>
          </a:bodyPr>
          <a:lstStyle/>
          <a:p>
            <a:r>
              <a:rPr lang="en-US" sz="1940" dirty="0">
                <a:solidFill>
                  <a:srgbClr val="000032"/>
                </a:solidFill>
                <a:latin typeface="Lato" panose="020F0502020204030203" pitchFamily="34" charset="0"/>
                <a:ea typeface="Lato" panose="020F0502020204030203" pitchFamily="34" charset="0"/>
                <a:cs typeface="Lato" panose="020F0502020204030203" pitchFamily="34" charset="0"/>
              </a:rPr>
              <a:t>(*)  IVC Data </a:t>
            </a:r>
          </a:p>
        </p:txBody>
      </p:sp>
      <p:sp>
        <p:nvSpPr>
          <p:cNvPr id="2" name="Footer Placeholder 1">
            <a:extLst>
              <a:ext uri="{FF2B5EF4-FFF2-40B4-BE49-F238E27FC236}">
                <a16:creationId xmlns:a16="http://schemas.microsoft.com/office/drawing/2014/main" id="{F358813A-C17F-4684-810D-47FC8F3F561B}"/>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03229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5159" y="888061"/>
            <a:ext cx="10095070" cy="581262"/>
          </a:xfrm>
          <a:prstGeom prst="rect">
            <a:avLst/>
          </a:prstGeom>
        </p:spPr>
        <p:txBody>
          <a:bodyPr vert="horz" wrap="square" lIns="0" tIns="7316" rIns="0" bIns="0" rtlCol="0">
            <a:spAutoFit/>
          </a:bodyPr>
          <a:lstStyle/>
          <a:p>
            <a:pPr marL="7701" marR="3081">
              <a:lnSpc>
                <a:spcPct val="100499"/>
              </a:lnSpc>
              <a:spcBef>
                <a:spcPts val="58"/>
              </a:spcBef>
            </a:pPr>
            <a:r>
              <a:rPr lang="en-US" spc="-15" dirty="0">
                <a:latin typeface="Arial" panose="020B0604020202020204" pitchFamily="34" charset="0"/>
                <a:cs typeface="Arial" panose="020B0604020202020204" pitchFamily="34" charset="0"/>
              </a:rPr>
              <a:t>W</a:t>
            </a:r>
            <a:r>
              <a:rPr spc="-15" dirty="0">
                <a:latin typeface="Arial" panose="020B0604020202020204" pitchFamily="34" charset="0"/>
                <a:cs typeface="Arial" panose="020B0604020202020204" pitchFamily="34" charset="0"/>
              </a:rPr>
              <a:t>hy </a:t>
            </a:r>
            <a:r>
              <a:rPr lang="en-US" dirty="0">
                <a:latin typeface="Arial" panose="020B0604020202020204" pitchFamily="34" charset="0"/>
                <a:cs typeface="Arial" panose="020B0604020202020204" pitchFamily="34" charset="0"/>
              </a:rPr>
              <a:t>So F</a:t>
            </a:r>
            <a:r>
              <a:rPr dirty="0">
                <a:latin typeface="Arial" panose="020B0604020202020204" pitchFamily="34" charset="0"/>
                <a:cs typeface="Arial" panose="020B0604020202020204" pitchFamily="34" charset="0"/>
              </a:rPr>
              <a:t>ew</a:t>
            </a:r>
            <a:r>
              <a:rPr spc="-73" dirty="0">
                <a:latin typeface="Arial" panose="020B0604020202020204" pitchFamily="34" charset="0"/>
                <a:cs typeface="Arial" panose="020B0604020202020204" pitchFamily="34" charset="0"/>
              </a:rPr>
              <a:t> </a:t>
            </a:r>
            <a:r>
              <a:rPr lang="en-US" spc="-73" dirty="0">
                <a:latin typeface="Arial" panose="020B0604020202020204" pitchFamily="34" charset="0"/>
                <a:cs typeface="Arial" panose="020B0604020202020204" pitchFamily="34" charset="0"/>
              </a:rPr>
              <a:t>Companies Go</a:t>
            </a:r>
            <a:r>
              <a:rPr spc="-73" dirty="0">
                <a:latin typeface="Arial" panose="020B0604020202020204" pitchFamily="34" charset="0"/>
                <a:cs typeface="Arial" panose="020B0604020202020204" pitchFamily="34" charset="0"/>
              </a:rPr>
              <a:t> </a:t>
            </a:r>
            <a:r>
              <a:rPr lang="en-US" spc="-6" dirty="0">
                <a:latin typeface="Arial" panose="020B0604020202020204" pitchFamily="34" charset="0"/>
                <a:cs typeface="Arial" panose="020B0604020202020204" pitchFamily="34" charset="0"/>
              </a:rPr>
              <a:t>P</a:t>
            </a:r>
            <a:r>
              <a:rPr spc="-6" dirty="0">
                <a:latin typeface="Arial" panose="020B0604020202020204" pitchFamily="34" charset="0"/>
                <a:cs typeface="Arial" panose="020B0604020202020204" pitchFamily="34" charset="0"/>
              </a:rPr>
              <a:t>ublic</a:t>
            </a:r>
            <a:r>
              <a:rPr lang="en-US" spc="-6" dirty="0">
                <a:latin typeface="Arial" panose="020B0604020202020204" pitchFamily="34" charset="0"/>
                <a:cs typeface="Arial" panose="020B0604020202020204" pitchFamily="34" charset="0"/>
              </a:rPr>
              <a:t>? </a:t>
            </a:r>
            <a:endParaRPr spc="-6" dirty="0">
              <a:latin typeface="Arial" panose="020B0604020202020204" pitchFamily="34" charset="0"/>
              <a:cs typeface="Arial" panose="020B0604020202020204" pitchFamily="34" charset="0"/>
            </a:endParaRPr>
          </a:p>
        </p:txBody>
      </p:sp>
      <p:sp>
        <p:nvSpPr>
          <p:cNvPr id="4" name="object 4"/>
          <p:cNvSpPr txBox="1"/>
          <p:nvPr/>
        </p:nvSpPr>
        <p:spPr>
          <a:xfrm>
            <a:off x="945159" y="1852288"/>
            <a:ext cx="7817004" cy="3691622"/>
          </a:xfrm>
          <a:prstGeom prst="rect">
            <a:avLst/>
          </a:prstGeom>
        </p:spPr>
        <p:txBody>
          <a:bodyPr vert="horz" wrap="square" lIns="0" tIns="9242" rIns="0" bIns="0" rtlCol="0">
            <a:spAutoFit/>
          </a:bodyPr>
          <a:lstStyle/>
          <a:p>
            <a:pPr marL="7316">
              <a:spcBef>
                <a:spcPts val="73"/>
              </a:spcBef>
              <a:tabLst>
                <a:tab pos="236429" algn="l"/>
              </a:tabLst>
            </a:pPr>
            <a:r>
              <a:rPr lang="en-US" sz="3638" b="1" dirty="0">
                <a:solidFill>
                  <a:srgbClr val="000032"/>
                </a:solidFill>
                <a:latin typeface="Arial" panose="020B0604020202020204" pitchFamily="34" charset="0"/>
                <a:ea typeface="+mj-ea"/>
                <a:cs typeface="Arial" panose="020B0604020202020204" pitchFamily="34" charset="0"/>
              </a:rPr>
              <a:t>For</a:t>
            </a:r>
            <a:r>
              <a:rPr lang="en-US" sz="3638" dirty="0">
                <a:solidFill>
                  <a:srgbClr val="000032"/>
                </a:solidFill>
                <a:latin typeface="Arial" panose="020B0604020202020204" pitchFamily="34" charset="0"/>
                <a:cs typeface="Arial" panose="020B0604020202020204" pitchFamily="34" charset="0"/>
              </a:rPr>
              <a:t> </a:t>
            </a:r>
            <a:r>
              <a:rPr lang="en-US" sz="3638" b="1" dirty="0">
                <a:solidFill>
                  <a:srgbClr val="000032"/>
                </a:solidFill>
                <a:latin typeface="Arial" panose="020B0604020202020204" pitchFamily="34" charset="0"/>
                <a:ea typeface="+mj-ea"/>
                <a:cs typeface="Arial" panose="020B0604020202020204" pitchFamily="34" charset="0"/>
              </a:rPr>
              <a:t>a company to go public it needs to have:</a:t>
            </a:r>
          </a:p>
          <a:p>
            <a:pPr marL="7316">
              <a:spcBef>
                <a:spcPts val="73"/>
              </a:spcBef>
              <a:tabLst>
                <a:tab pos="236429" algn="l"/>
              </a:tabLst>
            </a:pPr>
            <a:endParaRPr lang="en-US" sz="2486" dirty="0">
              <a:solidFill>
                <a:srgbClr val="000032"/>
              </a:solidFill>
              <a:latin typeface="Arial" panose="020B0604020202020204" pitchFamily="34" charset="0"/>
              <a:cs typeface="Arial" panose="020B0604020202020204" pitchFamily="34" charset="0"/>
            </a:endParaRPr>
          </a:p>
          <a:p>
            <a:pPr marL="353874" indent="-346558">
              <a:spcBef>
                <a:spcPts val="73"/>
              </a:spcBef>
              <a:buFont typeface="Arial" panose="020B0604020202020204" pitchFamily="34" charset="0"/>
              <a:buChar char="•"/>
              <a:tabLst>
                <a:tab pos="236429" algn="l"/>
              </a:tabLst>
            </a:pPr>
            <a:r>
              <a:rPr sz="2800" dirty="0">
                <a:solidFill>
                  <a:srgbClr val="000032"/>
                </a:solidFill>
                <a:latin typeface="Arial" panose="020B0604020202020204" pitchFamily="34" charset="0"/>
                <a:cs typeface="Arial" panose="020B0604020202020204" pitchFamily="34" charset="0"/>
              </a:rPr>
              <a:t>Revenues</a:t>
            </a:r>
            <a:r>
              <a:rPr sz="2800" spc="-15"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of</a:t>
            </a:r>
            <a:r>
              <a:rPr sz="2800" spc="-12"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$100m</a:t>
            </a:r>
            <a:r>
              <a:rPr sz="2800" spc="-12"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and</a:t>
            </a:r>
            <a:r>
              <a:rPr sz="2800" spc="-9" dirty="0">
                <a:solidFill>
                  <a:srgbClr val="000032"/>
                </a:solidFill>
                <a:latin typeface="Arial" panose="020B0604020202020204" pitchFamily="34" charset="0"/>
                <a:cs typeface="Arial" panose="020B0604020202020204" pitchFamily="34" charset="0"/>
              </a:rPr>
              <a:t> </a:t>
            </a:r>
            <a:r>
              <a:rPr sz="2800" spc="-15" dirty="0">
                <a:solidFill>
                  <a:srgbClr val="000032"/>
                </a:solidFill>
                <a:latin typeface="Arial" panose="020B0604020202020204" pitchFamily="34" charset="0"/>
                <a:cs typeface="Arial" panose="020B0604020202020204" pitchFamily="34" charset="0"/>
              </a:rPr>
              <a:t>up</a:t>
            </a:r>
            <a:endParaRPr sz="2800" dirty="0">
              <a:solidFill>
                <a:srgbClr val="000032"/>
              </a:solidFill>
              <a:latin typeface="Arial" panose="020B0604020202020204" pitchFamily="34" charset="0"/>
              <a:cs typeface="Arial" panose="020B0604020202020204" pitchFamily="34" charset="0"/>
            </a:endParaRPr>
          </a:p>
          <a:p>
            <a:pPr marL="415869" indent="-415869">
              <a:spcBef>
                <a:spcPts val="27"/>
              </a:spcBef>
              <a:buClr>
                <a:srgbClr val="000032"/>
              </a:buClr>
              <a:buFont typeface="Arial" panose="020B0604020202020204" pitchFamily="34" charset="0"/>
              <a:buChar char="•"/>
            </a:pPr>
            <a:endParaRPr sz="2800" dirty="0">
              <a:solidFill>
                <a:srgbClr val="000032"/>
              </a:solidFill>
              <a:latin typeface="Arial" panose="020B0604020202020204" pitchFamily="34" charset="0"/>
              <a:cs typeface="Arial" panose="020B0604020202020204" pitchFamily="34" charset="0"/>
            </a:endParaRPr>
          </a:p>
          <a:p>
            <a:pPr marL="353874" indent="-346558">
              <a:buFont typeface="Arial" panose="020B0604020202020204" pitchFamily="34" charset="0"/>
              <a:buChar char="•"/>
              <a:tabLst>
                <a:tab pos="236429" algn="l"/>
              </a:tabLst>
            </a:pPr>
            <a:r>
              <a:rPr lang="en-US" sz="2800" dirty="0">
                <a:solidFill>
                  <a:srgbClr val="000032"/>
                </a:solidFill>
                <a:latin typeface="Arial" panose="020B0604020202020204" pitchFamily="34" charset="0"/>
                <a:cs typeface="Arial" panose="020B0604020202020204" pitchFamily="34" charset="0"/>
              </a:rPr>
              <a:t>Year</a:t>
            </a:r>
            <a:r>
              <a:rPr lang="en-US" sz="2800" spc="-18" dirty="0">
                <a:solidFill>
                  <a:srgbClr val="000032"/>
                </a:solidFill>
                <a:latin typeface="Arial" panose="020B0604020202020204" pitchFamily="34" charset="0"/>
                <a:cs typeface="Arial" panose="020B0604020202020204" pitchFamily="34" charset="0"/>
              </a:rPr>
              <a:t> </a:t>
            </a:r>
            <a:r>
              <a:rPr lang="en-US" sz="2800" dirty="0">
                <a:solidFill>
                  <a:srgbClr val="000032"/>
                </a:solidFill>
                <a:latin typeface="Arial" panose="020B0604020202020204" pitchFamily="34" charset="0"/>
                <a:cs typeface="Arial" panose="020B0604020202020204" pitchFamily="34" charset="0"/>
              </a:rPr>
              <a:t>over</a:t>
            </a:r>
            <a:r>
              <a:rPr lang="en-US" sz="2800" spc="-18" dirty="0">
                <a:solidFill>
                  <a:srgbClr val="000032"/>
                </a:solidFill>
                <a:latin typeface="Arial" panose="020B0604020202020204" pitchFamily="34" charset="0"/>
                <a:cs typeface="Arial" panose="020B0604020202020204" pitchFamily="34" charset="0"/>
              </a:rPr>
              <a:t> </a:t>
            </a:r>
            <a:r>
              <a:rPr lang="en-US" sz="2800" spc="-6" dirty="0">
                <a:solidFill>
                  <a:srgbClr val="000032"/>
                </a:solidFill>
                <a:latin typeface="Arial" panose="020B0604020202020204" pitchFamily="34" charset="0"/>
                <a:cs typeface="Arial" panose="020B0604020202020204" pitchFamily="34" charset="0"/>
              </a:rPr>
              <a:t>year </a:t>
            </a:r>
            <a:r>
              <a:rPr lang="en-US" sz="2800" dirty="0">
                <a:solidFill>
                  <a:srgbClr val="000032"/>
                </a:solidFill>
                <a:latin typeface="Arial" panose="020B0604020202020204" pitchFamily="34" charset="0"/>
                <a:cs typeface="Arial" panose="020B0604020202020204" pitchFamily="34" charset="0"/>
              </a:rPr>
              <a:t>g</a:t>
            </a:r>
            <a:r>
              <a:rPr sz="2800" dirty="0">
                <a:solidFill>
                  <a:srgbClr val="000032"/>
                </a:solidFill>
                <a:latin typeface="Arial" panose="020B0604020202020204" pitchFamily="34" charset="0"/>
                <a:cs typeface="Arial" panose="020B0604020202020204" pitchFamily="34" charset="0"/>
              </a:rPr>
              <a:t>rowth</a:t>
            </a:r>
            <a:r>
              <a:rPr sz="2800" spc="-27"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rate</a:t>
            </a:r>
            <a:r>
              <a:rPr sz="2800" spc="-18"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of</a:t>
            </a:r>
            <a:r>
              <a:rPr sz="2800" spc="-18"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20%</a:t>
            </a:r>
            <a:r>
              <a:rPr sz="2800" spc="-18"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or</a:t>
            </a:r>
            <a:r>
              <a:rPr sz="2800" spc="-18" dirty="0">
                <a:solidFill>
                  <a:srgbClr val="000032"/>
                </a:solidFill>
                <a:latin typeface="Arial" panose="020B0604020202020204" pitchFamily="34" charset="0"/>
                <a:cs typeface="Arial" panose="020B0604020202020204" pitchFamily="34" charset="0"/>
              </a:rPr>
              <a:t> </a:t>
            </a:r>
            <a:r>
              <a:rPr sz="2800" dirty="0">
                <a:solidFill>
                  <a:srgbClr val="000032"/>
                </a:solidFill>
                <a:latin typeface="Arial" panose="020B0604020202020204" pitchFamily="34" charset="0"/>
                <a:cs typeface="Arial" panose="020B0604020202020204" pitchFamily="34" charset="0"/>
              </a:rPr>
              <a:t>more</a:t>
            </a:r>
            <a:r>
              <a:rPr sz="2800" spc="-6" dirty="0">
                <a:solidFill>
                  <a:srgbClr val="000032"/>
                </a:solidFill>
                <a:latin typeface="Arial" panose="020B0604020202020204" pitchFamily="34" charset="0"/>
                <a:cs typeface="Arial" panose="020B0604020202020204" pitchFamily="34" charset="0"/>
              </a:rPr>
              <a:t>.</a:t>
            </a:r>
            <a:endParaRPr sz="2800" dirty="0">
              <a:solidFill>
                <a:srgbClr val="000032"/>
              </a:solidFill>
              <a:latin typeface="Arial" panose="020B0604020202020204" pitchFamily="34" charset="0"/>
              <a:cs typeface="Arial" panose="020B0604020202020204" pitchFamily="34" charset="0"/>
            </a:endParaRPr>
          </a:p>
          <a:p>
            <a:pPr marL="415869" indent="-415869">
              <a:spcBef>
                <a:spcPts val="27"/>
              </a:spcBef>
              <a:buClr>
                <a:srgbClr val="000032"/>
              </a:buClr>
              <a:buFont typeface="Arial" panose="020B0604020202020204" pitchFamily="34" charset="0"/>
              <a:buChar char="•"/>
            </a:pPr>
            <a:endParaRPr sz="2800" dirty="0">
              <a:solidFill>
                <a:srgbClr val="000032"/>
              </a:solidFill>
              <a:latin typeface="Arial" panose="020B0604020202020204" pitchFamily="34" charset="0"/>
              <a:cs typeface="Arial" panose="020B0604020202020204" pitchFamily="34" charset="0"/>
            </a:endParaRPr>
          </a:p>
          <a:p>
            <a:pPr marL="353874" indent="-346558">
              <a:spcBef>
                <a:spcPts val="3"/>
              </a:spcBef>
              <a:buFont typeface="Arial" panose="020B0604020202020204" pitchFamily="34" charset="0"/>
              <a:buChar char="•"/>
              <a:tabLst>
                <a:tab pos="236429" algn="l"/>
              </a:tabLst>
            </a:pPr>
            <a:r>
              <a:rPr sz="2800" dirty="0">
                <a:solidFill>
                  <a:srgbClr val="000032"/>
                </a:solidFill>
                <a:latin typeface="Arial" panose="020B0604020202020204" pitchFamily="34" charset="0"/>
                <a:cs typeface="Arial" panose="020B0604020202020204" pitchFamily="34" charset="0"/>
              </a:rPr>
              <a:t>Preferably</a:t>
            </a:r>
            <a:r>
              <a:rPr sz="2800" spc="-73" dirty="0">
                <a:solidFill>
                  <a:srgbClr val="000032"/>
                </a:solidFill>
                <a:latin typeface="Arial" panose="020B0604020202020204" pitchFamily="34" charset="0"/>
                <a:cs typeface="Arial" panose="020B0604020202020204" pitchFamily="34" charset="0"/>
              </a:rPr>
              <a:t> </a:t>
            </a:r>
            <a:r>
              <a:rPr sz="2800" spc="-6" dirty="0">
                <a:solidFill>
                  <a:srgbClr val="000032"/>
                </a:solidFill>
                <a:latin typeface="Arial" panose="020B0604020202020204" pitchFamily="34" charset="0"/>
                <a:cs typeface="Arial" panose="020B0604020202020204" pitchFamily="34" charset="0"/>
              </a:rPr>
              <a:t>profitable.</a:t>
            </a:r>
            <a:endParaRPr sz="2800" dirty="0">
              <a:solidFill>
                <a:srgbClr val="000032"/>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A2F053E7-CD12-496C-BDDA-EDD7DDA2244D}"/>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4703-D02E-4D07-B9C7-F0E1F2F91152}"/>
              </a:ext>
            </a:extLst>
          </p:cNvPr>
          <p:cNvSpPr>
            <a:spLocks noGrp="1"/>
          </p:cNvSpPr>
          <p:nvPr>
            <p:ph type="title"/>
          </p:nvPr>
        </p:nvSpPr>
        <p:spPr>
          <a:xfrm>
            <a:off x="944438" y="837820"/>
            <a:ext cx="10279901" cy="587223"/>
          </a:xfrm>
        </p:spPr>
        <p:txBody>
          <a:bodyPr/>
          <a:lstStyle/>
          <a:p>
            <a:r>
              <a:rPr lang="en-US" dirty="0">
                <a:latin typeface="Arial" panose="020B0604020202020204" pitchFamily="34" charset="0"/>
                <a:cs typeface="Arial" panose="020B0604020202020204" pitchFamily="34" charset="0"/>
              </a:rPr>
              <a:t>What’s Needed to Get to $100m in Sales? </a:t>
            </a:r>
          </a:p>
        </p:txBody>
      </p:sp>
      <p:sp>
        <p:nvSpPr>
          <p:cNvPr id="3" name="Text Placeholder 2">
            <a:extLst>
              <a:ext uri="{FF2B5EF4-FFF2-40B4-BE49-F238E27FC236}">
                <a16:creationId xmlns:a16="http://schemas.microsoft.com/office/drawing/2014/main" id="{749D9324-FB32-4D50-9D44-64F1BB0E78CD}"/>
              </a:ext>
            </a:extLst>
          </p:cNvPr>
          <p:cNvSpPr>
            <a:spLocks noGrp="1"/>
          </p:cNvSpPr>
          <p:nvPr>
            <p:ph type="body" idx="1"/>
          </p:nvPr>
        </p:nvSpPr>
        <p:spPr>
          <a:xfrm>
            <a:off x="944438" y="1840493"/>
            <a:ext cx="10835115" cy="4487960"/>
          </a:xfrm>
        </p:spPr>
        <p:txBody>
          <a:bodyPr/>
          <a:lstStyle/>
          <a:p>
            <a:r>
              <a:rPr lang="en-US" sz="2911" b="1" dirty="0"/>
              <a:t>Let’s build a business model </a:t>
            </a:r>
            <a:br>
              <a:rPr lang="en-US" sz="2911" b="1" dirty="0"/>
            </a:br>
            <a:endParaRPr lang="en-US" sz="1050" b="1" dirty="0"/>
          </a:p>
          <a:p>
            <a:pPr marL="457200" indent="-457200">
              <a:buFont typeface="Arial" panose="020B0604020202020204" pitchFamily="34" charset="0"/>
              <a:buChar char="•"/>
            </a:pPr>
            <a:r>
              <a:rPr lang="en-US" sz="2911" b="1" dirty="0"/>
              <a:t>Assumptions:</a:t>
            </a:r>
          </a:p>
          <a:p>
            <a:endParaRPr lang="en-US" sz="1092" dirty="0">
              <a:latin typeface="Lato" panose="020F0502020204030203" pitchFamily="34" charset="0"/>
            </a:endParaRPr>
          </a:p>
          <a:p>
            <a:pPr marL="415869" indent="-415869">
              <a:buFont typeface="Arial" panose="020B0604020202020204" pitchFamily="34" charset="0"/>
              <a:buChar char="•"/>
            </a:pPr>
            <a:r>
              <a:rPr lang="en-US" dirty="0"/>
              <a:t>SaaS (software) product, $10,000 per year license </a:t>
            </a:r>
            <a:br>
              <a:rPr lang="en-US" dirty="0"/>
            </a:br>
            <a:endParaRPr lang="en-US" sz="1100" dirty="0"/>
          </a:p>
          <a:p>
            <a:pPr marL="415869" indent="-415869">
              <a:buFont typeface="Arial" panose="020B0604020202020204" pitchFamily="34" charset="0"/>
              <a:buChar char="•"/>
            </a:pPr>
            <a:r>
              <a:rPr lang="en-US" dirty="0"/>
              <a:t>Years 1 &amp; 2 product development – No sales</a:t>
            </a:r>
            <a:br>
              <a:rPr lang="en-US" dirty="0"/>
            </a:br>
            <a:endParaRPr lang="en-US" sz="1100" dirty="0"/>
          </a:p>
          <a:p>
            <a:pPr marL="415869" indent="-415869">
              <a:buFont typeface="Arial" panose="020B0604020202020204" pitchFamily="34" charset="0"/>
              <a:buChar char="•"/>
            </a:pPr>
            <a:r>
              <a:rPr lang="en-US" dirty="0"/>
              <a:t>Year 3, first 100 customers </a:t>
            </a:r>
            <a:br>
              <a:rPr lang="en-US" dirty="0"/>
            </a:br>
            <a:endParaRPr lang="en-US" sz="1100" dirty="0"/>
          </a:p>
          <a:p>
            <a:pPr marL="415869" indent="-415869">
              <a:buFont typeface="Arial" panose="020B0604020202020204" pitchFamily="34" charset="0"/>
              <a:buChar char="•"/>
            </a:pPr>
            <a:r>
              <a:rPr lang="en-US" dirty="0"/>
              <a:t>Year over year growth rate of 40% in number</a:t>
            </a:r>
            <a:br>
              <a:rPr lang="en-US" dirty="0"/>
            </a:br>
            <a:r>
              <a:rPr lang="en-US" dirty="0"/>
              <a:t>of new customers</a:t>
            </a:r>
          </a:p>
          <a:p>
            <a:pPr marL="173279" indent="-173279">
              <a:buFont typeface="Arial" panose="020B0604020202020204" pitchFamily="34" charset="0"/>
              <a:buChar char="•"/>
            </a:pPr>
            <a:endParaRPr lang="en-US" sz="1100" dirty="0"/>
          </a:p>
          <a:p>
            <a:pPr marL="415869" indent="-415869">
              <a:buFont typeface="Arial" panose="020B0604020202020204" pitchFamily="34" charset="0"/>
              <a:buChar char="•"/>
            </a:pPr>
            <a:r>
              <a:rPr lang="en-US" dirty="0"/>
              <a:t>Perfect renewal rate of 100% year over year </a:t>
            </a:r>
          </a:p>
        </p:txBody>
      </p:sp>
      <p:sp>
        <p:nvSpPr>
          <p:cNvPr id="4" name="Footer Placeholder 3">
            <a:extLst>
              <a:ext uri="{FF2B5EF4-FFF2-40B4-BE49-F238E27FC236}">
                <a16:creationId xmlns:a16="http://schemas.microsoft.com/office/drawing/2014/main" id="{A467DA15-1961-4725-BA83-82300623E212}"/>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43543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3">
            <a:extLst>
              <a:ext uri="{FF2B5EF4-FFF2-40B4-BE49-F238E27FC236}">
                <a16:creationId xmlns:a16="http://schemas.microsoft.com/office/drawing/2014/main" id="{D524018D-5581-4CC4-95FA-53BB110A0CB1}"/>
              </a:ext>
            </a:extLst>
          </p:cNvPr>
          <p:cNvSpPr txBox="1">
            <a:spLocks/>
          </p:cNvSpPr>
          <p:nvPr/>
        </p:nvSpPr>
        <p:spPr>
          <a:xfrm>
            <a:off x="945160" y="888061"/>
            <a:ext cx="9476054"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729" dirty="0"/>
              <a:t>Customer Growth </a:t>
            </a:r>
            <a:endParaRPr lang="en-US" sz="3729" spc="-6" dirty="0"/>
          </a:p>
        </p:txBody>
      </p:sp>
      <p:graphicFrame>
        <p:nvGraphicFramePr>
          <p:cNvPr id="31" name="Chart 30">
            <a:extLst>
              <a:ext uri="{FF2B5EF4-FFF2-40B4-BE49-F238E27FC236}">
                <a16:creationId xmlns:a16="http://schemas.microsoft.com/office/drawing/2014/main" id="{59AA13C7-EC0C-4792-9601-6E6CEBA35F1B}"/>
              </a:ext>
            </a:extLst>
          </p:cNvPr>
          <p:cNvGraphicFramePr/>
          <p:nvPr/>
        </p:nvGraphicFramePr>
        <p:xfrm>
          <a:off x="945159" y="1682023"/>
          <a:ext cx="10557147" cy="414978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D60B3396-58C6-4BDC-A5B7-D2A91B92D96A}"/>
              </a:ext>
            </a:extLst>
          </p:cNvPr>
          <p:cNvPicPr>
            <a:picLocks noChangeAspect="1"/>
          </p:cNvPicPr>
          <p:nvPr/>
        </p:nvPicPr>
        <p:blipFill>
          <a:blip r:embed="rId4"/>
          <a:stretch>
            <a:fillRect/>
          </a:stretch>
        </p:blipFill>
        <p:spPr>
          <a:xfrm>
            <a:off x="965791" y="1591344"/>
            <a:ext cx="5682197" cy="44363"/>
          </a:xfrm>
          <a:prstGeom prst="rect">
            <a:avLst/>
          </a:prstGeom>
        </p:spPr>
      </p:pic>
      <p:sp>
        <p:nvSpPr>
          <p:cNvPr id="2" name="Footer Placeholder 1">
            <a:extLst>
              <a:ext uri="{FF2B5EF4-FFF2-40B4-BE49-F238E27FC236}">
                <a16:creationId xmlns:a16="http://schemas.microsoft.com/office/drawing/2014/main" id="{BCCF98DA-9C12-4061-94FC-448D2ED07E4A}"/>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79103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 fill="hold"/>
                                        <p:tgtEl>
                                          <p:spTgt spid="6"/>
                                        </p:tgtEl>
                                        <p:attrNameLst>
                                          <p:attrName>ppt_x</p:attrName>
                                        </p:attrNameLst>
                                      </p:cBhvr>
                                      <p:tavLst>
                                        <p:tav tm="0">
                                          <p:val>
                                            <p:strVal val="0-#ppt_w/2"/>
                                          </p:val>
                                        </p:tav>
                                        <p:tav tm="100000">
                                          <p:val>
                                            <p:strVal val="#ppt_x"/>
                                          </p:val>
                                        </p:tav>
                                      </p:tavLst>
                                    </p:anim>
                                    <p:anim calcmode="lin" valueType="num">
                                      <p:cBhvr additive="base">
                                        <p:cTn id="12" dur="1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3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3">
            <a:extLst>
              <a:ext uri="{FF2B5EF4-FFF2-40B4-BE49-F238E27FC236}">
                <a16:creationId xmlns:a16="http://schemas.microsoft.com/office/drawing/2014/main" id="{D524018D-5581-4CC4-95FA-53BB110A0CB1}"/>
              </a:ext>
            </a:extLst>
          </p:cNvPr>
          <p:cNvSpPr txBox="1">
            <a:spLocks/>
          </p:cNvSpPr>
          <p:nvPr/>
        </p:nvSpPr>
        <p:spPr>
          <a:xfrm>
            <a:off x="945160" y="888061"/>
            <a:ext cx="9476054"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729" dirty="0"/>
              <a:t>The </a:t>
            </a:r>
            <a:r>
              <a:rPr lang="he-IL" sz="3729" dirty="0" err="1"/>
              <a:t>P</a:t>
            </a:r>
            <a:r>
              <a:rPr lang="en-US" sz="3729" dirty="0" err="1"/>
              <a:t>ath</a:t>
            </a:r>
            <a:r>
              <a:rPr lang="en-US" sz="3729" dirty="0"/>
              <a:t> to $100m</a:t>
            </a:r>
            <a:endParaRPr lang="en-US" sz="3729" spc="-6" dirty="0"/>
          </a:p>
        </p:txBody>
      </p:sp>
      <p:graphicFrame>
        <p:nvGraphicFramePr>
          <p:cNvPr id="31" name="Chart 30">
            <a:extLst>
              <a:ext uri="{FF2B5EF4-FFF2-40B4-BE49-F238E27FC236}">
                <a16:creationId xmlns:a16="http://schemas.microsoft.com/office/drawing/2014/main" id="{59AA13C7-EC0C-4792-9601-6E6CEBA35F1B}"/>
              </a:ext>
            </a:extLst>
          </p:cNvPr>
          <p:cNvGraphicFramePr/>
          <p:nvPr>
            <p:extLst>
              <p:ext uri="{D42A27DB-BD31-4B8C-83A1-F6EECF244321}">
                <p14:modId xmlns:p14="http://schemas.microsoft.com/office/powerpoint/2010/main" val="2132615589"/>
              </p:ext>
            </p:extLst>
          </p:nvPr>
        </p:nvGraphicFramePr>
        <p:xfrm>
          <a:off x="965791" y="1712637"/>
          <a:ext cx="10557147" cy="4380819"/>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7625B2E2-D6E1-4BFB-AC19-1700CBB017BD}"/>
              </a:ext>
            </a:extLst>
          </p:cNvPr>
          <p:cNvPicPr>
            <a:picLocks noChangeAspect="1"/>
          </p:cNvPicPr>
          <p:nvPr/>
        </p:nvPicPr>
        <p:blipFill>
          <a:blip r:embed="rId4"/>
          <a:stretch>
            <a:fillRect/>
          </a:stretch>
        </p:blipFill>
        <p:spPr>
          <a:xfrm>
            <a:off x="965791" y="1591344"/>
            <a:ext cx="5682197" cy="44363"/>
          </a:xfrm>
          <a:prstGeom prst="rect">
            <a:avLst/>
          </a:prstGeom>
        </p:spPr>
      </p:pic>
      <p:sp>
        <p:nvSpPr>
          <p:cNvPr id="2" name="Footer Placeholder 1">
            <a:extLst>
              <a:ext uri="{FF2B5EF4-FFF2-40B4-BE49-F238E27FC236}">
                <a16:creationId xmlns:a16="http://schemas.microsoft.com/office/drawing/2014/main" id="{5668C1EB-461F-4BA3-9A5B-BBF756724D4B}"/>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3" name="TextBox 2">
            <a:extLst>
              <a:ext uri="{FF2B5EF4-FFF2-40B4-BE49-F238E27FC236}">
                <a16:creationId xmlns:a16="http://schemas.microsoft.com/office/drawing/2014/main" id="{83533159-0C25-4259-A31F-864DC663937D}"/>
              </a:ext>
            </a:extLst>
          </p:cNvPr>
          <p:cNvSpPr txBox="1"/>
          <p:nvPr/>
        </p:nvSpPr>
        <p:spPr>
          <a:xfrm>
            <a:off x="10608538" y="1995825"/>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$99m</a:t>
            </a:r>
          </a:p>
        </p:txBody>
      </p:sp>
      <p:sp>
        <p:nvSpPr>
          <p:cNvPr id="7" name="TextBox 6">
            <a:extLst>
              <a:ext uri="{FF2B5EF4-FFF2-40B4-BE49-F238E27FC236}">
                <a16:creationId xmlns:a16="http://schemas.microsoft.com/office/drawing/2014/main" id="{2FA96940-03BE-488E-A6B5-9A9568C5807B}"/>
              </a:ext>
            </a:extLst>
          </p:cNvPr>
          <p:cNvSpPr txBox="1"/>
          <p:nvPr/>
        </p:nvSpPr>
        <p:spPr>
          <a:xfrm>
            <a:off x="9788309" y="2763858"/>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$70m</a:t>
            </a:r>
          </a:p>
        </p:txBody>
      </p:sp>
      <p:sp>
        <p:nvSpPr>
          <p:cNvPr id="8" name="TextBox 7">
            <a:extLst>
              <a:ext uri="{FF2B5EF4-FFF2-40B4-BE49-F238E27FC236}">
                <a16:creationId xmlns:a16="http://schemas.microsoft.com/office/drawing/2014/main" id="{396C692C-A6BC-476F-B648-DA7184894327}"/>
              </a:ext>
            </a:extLst>
          </p:cNvPr>
          <p:cNvSpPr txBox="1"/>
          <p:nvPr/>
        </p:nvSpPr>
        <p:spPr>
          <a:xfrm>
            <a:off x="8982380" y="3331836"/>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$49m</a:t>
            </a:r>
          </a:p>
        </p:txBody>
      </p:sp>
      <p:sp>
        <p:nvSpPr>
          <p:cNvPr id="9" name="TextBox 8">
            <a:extLst>
              <a:ext uri="{FF2B5EF4-FFF2-40B4-BE49-F238E27FC236}">
                <a16:creationId xmlns:a16="http://schemas.microsoft.com/office/drawing/2014/main" id="{CAF5F928-540E-43E1-9FC1-F84A9B8665CD}"/>
              </a:ext>
            </a:extLst>
          </p:cNvPr>
          <p:cNvSpPr txBox="1"/>
          <p:nvPr/>
        </p:nvSpPr>
        <p:spPr>
          <a:xfrm>
            <a:off x="8198608" y="3772482"/>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$34m</a:t>
            </a:r>
          </a:p>
        </p:txBody>
      </p:sp>
      <p:sp>
        <p:nvSpPr>
          <p:cNvPr id="12" name="TextBox 11">
            <a:extLst>
              <a:ext uri="{FF2B5EF4-FFF2-40B4-BE49-F238E27FC236}">
                <a16:creationId xmlns:a16="http://schemas.microsoft.com/office/drawing/2014/main" id="{FC7D0BA2-9059-44BF-BE79-4578CF9E9828}"/>
              </a:ext>
            </a:extLst>
          </p:cNvPr>
          <p:cNvSpPr txBox="1"/>
          <p:nvPr/>
        </p:nvSpPr>
        <p:spPr>
          <a:xfrm>
            <a:off x="7426559" y="4049467"/>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$24m</a:t>
            </a:r>
          </a:p>
        </p:txBody>
      </p:sp>
      <p:sp>
        <p:nvSpPr>
          <p:cNvPr id="13" name="TextBox 12">
            <a:extLst>
              <a:ext uri="{FF2B5EF4-FFF2-40B4-BE49-F238E27FC236}">
                <a16:creationId xmlns:a16="http://schemas.microsoft.com/office/drawing/2014/main" id="{51F85031-5B2E-4113-9D41-8B4DD1B7E465}"/>
              </a:ext>
            </a:extLst>
          </p:cNvPr>
          <p:cNvSpPr txBox="1"/>
          <p:nvPr/>
        </p:nvSpPr>
        <p:spPr>
          <a:xfrm>
            <a:off x="6642117" y="4249522"/>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$16m</a:t>
            </a:r>
          </a:p>
        </p:txBody>
      </p:sp>
      <p:sp>
        <p:nvSpPr>
          <p:cNvPr id="14" name="TextBox 13">
            <a:extLst>
              <a:ext uri="{FF2B5EF4-FFF2-40B4-BE49-F238E27FC236}">
                <a16:creationId xmlns:a16="http://schemas.microsoft.com/office/drawing/2014/main" id="{811DAC2A-717C-42C6-ABBB-F07D18D4EAB6}"/>
              </a:ext>
            </a:extLst>
          </p:cNvPr>
          <p:cNvSpPr txBox="1"/>
          <p:nvPr/>
        </p:nvSpPr>
        <p:spPr>
          <a:xfrm>
            <a:off x="5857675" y="4448989"/>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$11m</a:t>
            </a:r>
          </a:p>
        </p:txBody>
      </p:sp>
      <p:sp>
        <p:nvSpPr>
          <p:cNvPr id="15" name="TextBox 14">
            <a:extLst>
              <a:ext uri="{FF2B5EF4-FFF2-40B4-BE49-F238E27FC236}">
                <a16:creationId xmlns:a16="http://schemas.microsoft.com/office/drawing/2014/main" id="{6A6B107E-0A6C-4526-8EC5-EBBD9C4C4087}"/>
              </a:ext>
            </a:extLst>
          </p:cNvPr>
          <p:cNvSpPr txBox="1"/>
          <p:nvPr/>
        </p:nvSpPr>
        <p:spPr>
          <a:xfrm>
            <a:off x="5073233" y="4574736"/>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$7m</a:t>
            </a:r>
          </a:p>
        </p:txBody>
      </p:sp>
      <p:sp>
        <p:nvSpPr>
          <p:cNvPr id="16" name="TextBox 15">
            <a:extLst>
              <a:ext uri="{FF2B5EF4-FFF2-40B4-BE49-F238E27FC236}">
                <a16:creationId xmlns:a16="http://schemas.microsoft.com/office/drawing/2014/main" id="{97C3B6CE-4DAF-4043-9A5B-55164BEBA120}"/>
              </a:ext>
            </a:extLst>
          </p:cNvPr>
          <p:cNvSpPr txBox="1"/>
          <p:nvPr/>
        </p:nvSpPr>
        <p:spPr>
          <a:xfrm>
            <a:off x="4288791" y="4651666"/>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$4m</a:t>
            </a:r>
          </a:p>
        </p:txBody>
      </p:sp>
      <p:sp>
        <p:nvSpPr>
          <p:cNvPr id="17" name="TextBox 16">
            <a:extLst>
              <a:ext uri="{FF2B5EF4-FFF2-40B4-BE49-F238E27FC236}">
                <a16:creationId xmlns:a16="http://schemas.microsoft.com/office/drawing/2014/main" id="{EB20E747-F678-4864-849F-7847AA7EA060}"/>
              </a:ext>
            </a:extLst>
          </p:cNvPr>
          <p:cNvSpPr txBox="1"/>
          <p:nvPr/>
        </p:nvSpPr>
        <p:spPr>
          <a:xfrm>
            <a:off x="3534553" y="4693787"/>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$2m</a:t>
            </a:r>
          </a:p>
        </p:txBody>
      </p:sp>
      <p:sp>
        <p:nvSpPr>
          <p:cNvPr id="18" name="TextBox 17">
            <a:extLst>
              <a:ext uri="{FF2B5EF4-FFF2-40B4-BE49-F238E27FC236}">
                <a16:creationId xmlns:a16="http://schemas.microsoft.com/office/drawing/2014/main" id="{3DA39523-DA5A-41EA-B16E-E368F77CDF79}"/>
              </a:ext>
            </a:extLst>
          </p:cNvPr>
          <p:cNvSpPr txBox="1"/>
          <p:nvPr/>
        </p:nvSpPr>
        <p:spPr>
          <a:xfrm>
            <a:off x="2685132" y="4725974"/>
            <a:ext cx="914400"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$1m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 fill="hold"/>
                                        <p:tgtEl>
                                          <p:spTgt spid="5"/>
                                        </p:tgtEl>
                                        <p:attrNameLst>
                                          <p:attrName>ppt_x</p:attrName>
                                        </p:attrNameLst>
                                      </p:cBhvr>
                                      <p:tavLst>
                                        <p:tav tm="0">
                                          <p:val>
                                            <p:strVal val="0-#ppt_w/2"/>
                                          </p:val>
                                        </p:tav>
                                        <p:tav tm="100000">
                                          <p:val>
                                            <p:strVal val="#ppt_x"/>
                                          </p:val>
                                        </p:tav>
                                      </p:tavLst>
                                    </p:anim>
                                    <p:anim calcmode="lin" valueType="num">
                                      <p:cBhvr additive="base">
                                        <p:cTn id="12" dur="1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3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0A25-0142-814F-87D0-5AE3BD11FF1B}"/>
              </a:ext>
            </a:extLst>
          </p:cNvPr>
          <p:cNvSpPr>
            <a:spLocks noGrp="1"/>
          </p:cNvSpPr>
          <p:nvPr>
            <p:ph type="title"/>
          </p:nvPr>
        </p:nvSpPr>
        <p:spPr>
          <a:xfrm>
            <a:off x="944798" y="888061"/>
            <a:ext cx="9967712" cy="1147750"/>
          </a:xfrm>
        </p:spPr>
        <p:txBody>
          <a:bodyPr/>
          <a:lstStyle/>
          <a:p>
            <a:r>
              <a:rPr lang="en-US" dirty="0">
                <a:latin typeface="Arial" panose="020B0604020202020204" pitchFamily="34" charset="0"/>
                <a:cs typeface="Arial" panose="020B0604020202020204" pitchFamily="34" charset="0"/>
              </a:rPr>
              <a:t>What is the Amount of Investment Needed?</a:t>
            </a:r>
          </a:p>
        </p:txBody>
      </p:sp>
      <p:sp>
        <p:nvSpPr>
          <p:cNvPr id="4" name="TextBox 3">
            <a:extLst>
              <a:ext uri="{FF2B5EF4-FFF2-40B4-BE49-F238E27FC236}">
                <a16:creationId xmlns:a16="http://schemas.microsoft.com/office/drawing/2014/main" id="{4CA310BD-8E4E-2B4B-8263-55DD734FEDED}"/>
              </a:ext>
            </a:extLst>
          </p:cNvPr>
          <p:cNvSpPr txBox="1"/>
          <p:nvPr/>
        </p:nvSpPr>
        <p:spPr>
          <a:xfrm>
            <a:off x="945158" y="1979031"/>
            <a:ext cx="10379333" cy="4533549"/>
          </a:xfrm>
          <a:prstGeom prst="rect">
            <a:avLst/>
          </a:prstGeom>
          <a:noFill/>
        </p:spPr>
        <p:txBody>
          <a:bodyPr wrap="square" rtlCol="0">
            <a:spAutoFit/>
          </a:bodyPr>
          <a:lstStyle/>
          <a:p>
            <a:pPr marL="346558" indent="-346558">
              <a:buFont typeface="Arial" panose="020B0604020202020204" pitchFamily="34" charset="0"/>
              <a:buChar char="•"/>
            </a:pPr>
            <a:r>
              <a:rPr lang="en-US" sz="2800" dirty="0">
                <a:latin typeface="Arial" panose="020B0604020202020204" pitchFamily="34" charset="0"/>
                <a:ea typeface="HGSMinchoE" panose="02020603050405020304" pitchFamily="18" charset="-128"/>
                <a:cs typeface="Arial" panose="020B0604020202020204" pitchFamily="34" charset="0"/>
              </a:rPr>
              <a:t>In a typical software company, 70% of expenses are salaries</a:t>
            </a:r>
          </a:p>
          <a:p>
            <a:pPr marL="346558" indent="-346558">
              <a:buFont typeface="Arial" panose="020B0604020202020204" pitchFamily="34" charset="0"/>
              <a:buChar char="•"/>
            </a:pPr>
            <a:endParaRPr lang="en-US" sz="1100" dirty="0">
              <a:latin typeface="Arial" panose="020B0604020202020204" pitchFamily="34" charset="0"/>
              <a:ea typeface="HGSMinchoE" panose="02020603050405020304" pitchFamily="18" charset="-128"/>
              <a:cs typeface="Arial" panose="020B0604020202020204" pitchFamily="34" charset="0"/>
            </a:endParaRPr>
          </a:p>
          <a:p>
            <a:pPr marL="346558" indent="-346558">
              <a:buFont typeface="Arial" panose="020B0604020202020204" pitchFamily="34" charset="0"/>
              <a:buChar char="•"/>
            </a:pPr>
            <a:r>
              <a:rPr lang="en-US" sz="2800" dirty="0">
                <a:latin typeface="Arial" panose="020B0604020202020204" pitchFamily="34" charset="0"/>
                <a:ea typeface="HGSMinchoE" panose="02020603050405020304" pitchFamily="18" charset="-128"/>
                <a:cs typeface="Arial" panose="020B0604020202020204" pitchFamily="34" charset="0"/>
              </a:rPr>
              <a:t>To foster this rapid growth, the company will grow its team at about the same pace of 40% YoY</a:t>
            </a:r>
          </a:p>
          <a:p>
            <a:pPr marL="346558" indent="-346558">
              <a:buFont typeface="Arial" panose="020B0604020202020204" pitchFamily="34" charset="0"/>
              <a:buChar char="•"/>
            </a:pPr>
            <a:endParaRPr lang="en-US" sz="1100" dirty="0">
              <a:latin typeface="Arial" panose="020B0604020202020204" pitchFamily="34" charset="0"/>
              <a:ea typeface="HGSMinchoE" panose="02020603050405020304" pitchFamily="18" charset="-128"/>
              <a:cs typeface="Arial" panose="020B0604020202020204" pitchFamily="34" charset="0"/>
            </a:endParaRPr>
          </a:p>
          <a:p>
            <a:pPr marL="346558" indent="-346558">
              <a:buFont typeface="Arial" panose="020B0604020202020204" pitchFamily="34" charset="0"/>
              <a:buChar char="•"/>
            </a:pPr>
            <a:r>
              <a:rPr lang="en-US" sz="2800" dirty="0">
                <a:latin typeface="Arial" panose="020B0604020202020204" pitchFamily="34" charset="0"/>
                <a:ea typeface="HGSMinchoE" panose="02020603050405020304" pitchFamily="18" charset="-128"/>
                <a:cs typeface="Arial" panose="020B0604020202020204" pitchFamily="34" charset="0"/>
              </a:rPr>
              <a:t>The company will start generating cash profits only in year 12 </a:t>
            </a:r>
          </a:p>
          <a:p>
            <a:pPr marL="346558" indent="-346558">
              <a:buFont typeface="Arial" panose="020B0604020202020204" pitchFamily="34" charset="0"/>
              <a:buChar char="•"/>
            </a:pPr>
            <a:endParaRPr lang="en-US" sz="1100" dirty="0">
              <a:latin typeface="Arial" panose="020B0604020202020204" pitchFamily="34" charset="0"/>
              <a:ea typeface="HGSMinchoE" panose="02020603050405020304" pitchFamily="18" charset="-128"/>
              <a:cs typeface="Arial" panose="020B0604020202020204" pitchFamily="34" charset="0"/>
            </a:endParaRPr>
          </a:p>
          <a:p>
            <a:pPr marL="346558" indent="-346558">
              <a:buFont typeface="Arial" panose="020B0604020202020204" pitchFamily="34" charset="0"/>
              <a:buChar char="•"/>
            </a:pPr>
            <a:r>
              <a:rPr lang="en-US" sz="2800" dirty="0">
                <a:latin typeface="Arial" panose="020B0604020202020204" pitchFamily="34" charset="0"/>
                <a:ea typeface="HGSMinchoE" panose="02020603050405020304" pitchFamily="18" charset="-128"/>
                <a:cs typeface="Arial" panose="020B0604020202020204" pitchFamily="34" charset="0"/>
              </a:rPr>
              <a:t>And will lose $100 million in aggregate in its first 11 years</a:t>
            </a:r>
            <a:br>
              <a:rPr lang="en-US" sz="2800" dirty="0">
                <a:latin typeface="Arial" panose="020B0604020202020204" pitchFamily="34" charset="0"/>
                <a:ea typeface="HGSMinchoE" panose="02020603050405020304" pitchFamily="18" charset="-128"/>
                <a:cs typeface="Arial" panose="020B0604020202020204" pitchFamily="34" charset="0"/>
              </a:rPr>
            </a:br>
            <a:endParaRPr lang="en-US" sz="1100" dirty="0">
              <a:latin typeface="Arial" panose="020B0604020202020204" pitchFamily="34" charset="0"/>
              <a:ea typeface="HGSMinchoE" panose="02020603050405020304" pitchFamily="18" charset="-128"/>
              <a:cs typeface="Arial" panose="020B0604020202020204" pitchFamily="34" charset="0"/>
            </a:endParaRPr>
          </a:p>
          <a:p>
            <a:pPr marL="346558" indent="-346558">
              <a:buFont typeface="Arial" panose="020B0604020202020204" pitchFamily="34" charset="0"/>
              <a:buChar char="•"/>
            </a:pPr>
            <a:r>
              <a:rPr lang="en-US" sz="2800" dirty="0">
                <a:latin typeface="Arial" panose="020B0604020202020204" pitchFamily="34" charset="0"/>
                <a:ea typeface="HGSMinchoE" panose="02020603050405020304" pitchFamily="18" charset="-128"/>
                <a:cs typeface="Arial" panose="020B0604020202020204" pitchFamily="34" charset="0"/>
              </a:rPr>
              <a:t>As a result, company management raises money continuously</a:t>
            </a:r>
            <a:br>
              <a:rPr lang="en-US" sz="2800" dirty="0">
                <a:latin typeface="Arial" panose="020B0604020202020204" pitchFamily="34" charset="0"/>
                <a:ea typeface="HGSMinchoE" panose="02020603050405020304" pitchFamily="18" charset="-128"/>
                <a:cs typeface="Arial" panose="020B0604020202020204" pitchFamily="34" charset="0"/>
              </a:rPr>
            </a:br>
            <a:endParaRPr lang="en-US" sz="1100" dirty="0">
              <a:latin typeface="Arial" panose="020B0604020202020204" pitchFamily="34" charset="0"/>
              <a:ea typeface="HGSMinchoE" panose="02020603050405020304" pitchFamily="18" charset="-128"/>
              <a:cs typeface="Arial" panose="020B0604020202020204" pitchFamily="34" charset="0"/>
            </a:endParaRPr>
          </a:p>
          <a:p>
            <a:pPr marL="346558" indent="-346558">
              <a:buFont typeface="Arial" panose="020B0604020202020204" pitchFamily="34" charset="0"/>
              <a:buChar char="•"/>
            </a:pPr>
            <a:r>
              <a:rPr lang="en-US" sz="2800" dirty="0">
                <a:latin typeface="Arial" panose="020B0604020202020204" pitchFamily="34" charset="0"/>
                <a:ea typeface="HGSMinchoE" panose="02020603050405020304" pitchFamily="18" charset="-128"/>
                <a:cs typeface="Arial" panose="020B0604020202020204" pitchFamily="34" charset="0"/>
              </a:rPr>
              <a:t>…. And gets heavily diluted  </a:t>
            </a:r>
          </a:p>
          <a:p>
            <a:pPr marL="346558" indent="-346558">
              <a:buFont typeface="Arial" panose="020B0604020202020204" pitchFamily="34" charset="0"/>
              <a:buChar char="•"/>
            </a:pPr>
            <a:endParaRPr lang="en-US" sz="2668" dirty="0">
              <a:latin typeface="Lato" panose="020F0502020204030203" pitchFamily="34" charset="0"/>
              <a:ea typeface="Lato" panose="020F0502020204030203" pitchFamily="34" charset="0"/>
              <a:cs typeface="Lato" panose="020F0502020204030203" pitchFamily="34" charset="0"/>
            </a:endParaRPr>
          </a:p>
          <a:p>
            <a:pPr algn="l" rtl="0"/>
            <a:r>
              <a:rPr lang="en-US" sz="1092" dirty="0"/>
              <a:t> </a:t>
            </a:r>
          </a:p>
        </p:txBody>
      </p:sp>
      <p:pic>
        <p:nvPicPr>
          <p:cNvPr id="5" name="Picture 4">
            <a:extLst>
              <a:ext uri="{FF2B5EF4-FFF2-40B4-BE49-F238E27FC236}">
                <a16:creationId xmlns:a16="http://schemas.microsoft.com/office/drawing/2014/main" id="{64558009-20C8-4E9C-A218-2EB601BB9300}"/>
              </a:ext>
            </a:extLst>
          </p:cNvPr>
          <p:cNvPicPr>
            <a:picLocks noChangeAspect="1"/>
          </p:cNvPicPr>
          <p:nvPr/>
        </p:nvPicPr>
        <p:blipFill>
          <a:blip r:embed="rId2"/>
          <a:stretch>
            <a:fillRect/>
          </a:stretch>
        </p:blipFill>
        <p:spPr>
          <a:xfrm>
            <a:off x="965791" y="1591344"/>
            <a:ext cx="5682197" cy="44363"/>
          </a:xfrm>
          <a:prstGeom prst="rect">
            <a:avLst/>
          </a:prstGeom>
        </p:spPr>
      </p:pic>
      <p:sp>
        <p:nvSpPr>
          <p:cNvPr id="3" name="Footer Placeholder 2">
            <a:extLst>
              <a:ext uri="{FF2B5EF4-FFF2-40B4-BE49-F238E27FC236}">
                <a16:creationId xmlns:a16="http://schemas.microsoft.com/office/drawing/2014/main" id="{22C08BF4-2EF4-4B1B-B6BD-9E581839A25A}"/>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89267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 fill="hold"/>
                                        <p:tgtEl>
                                          <p:spTgt spid="5"/>
                                        </p:tgtEl>
                                        <p:attrNameLst>
                                          <p:attrName>ppt_x</p:attrName>
                                        </p:attrNameLst>
                                      </p:cBhvr>
                                      <p:tavLst>
                                        <p:tav tm="0">
                                          <p:val>
                                            <p:strVal val="0-#ppt_w/2"/>
                                          </p:val>
                                        </p:tav>
                                        <p:tav tm="100000">
                                          <p:val>
                                            <p:strVal val="#ppt_x"/>
                                          </p:val>
                                        </p:tav>
                                      </p:tavLst>
                                    </p:anim>
                                    <p:anim calcmode="lin" valueType="num">
                                      <p:cBhvr additive="base">
                                        <p:cTn id="12" dur="1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4703-D02E-4D07-B9C7-F0E1F2F91152}"/>
              </a:ext>
            </a:extLst>
          </p:cNvPr>
          <p:cNvSpPr>
            <a:spLocks noGrp="1"/>
          </p:cNvSpPr>
          <p:nvPr>
            <p:ph type="title"/>
          </p:nvPr>
        </p:nvSpPr>
        <p:spPr/>
        <p:txBody>
          <a:bodyPr/>
          <a:lstStyle/>
          <a:p>
            <a:r>
              <a:rPr lang="en-US" sz="3600" dirty="0">
                <a:cs typeface="+mn-cs"/>
              </a:rPr>
              <a:t>But… </a:t>
            </a:r>
            <a:r>
              <a:rPr lang="he-IL" sz="3600" dirty="0" err="1">
                <a:cs typeface="+mn-cs"/>
              </a:rPr>
              <a:t>W</a:t>
            </a:r>
            <a:r>
              <a:rPr lang="en-US" sz="3600" dirty="0">
                <a:cs typeface="+mn-cs"/>
              </a:rPr>
              <a:t>hat if </a:t>
            </a:r>
            <a:r>
              <a:rPr lang="he-IL" sz="3600" dirty="0" err="1">
                <a:cs typeface="+mn-cs"/>
              </a:rPr>
              <a:t>L</a:t>
            </a:r>
            <a:r>
              <a:rPr lang="en-US" sz="3600" dirty="0" err="1">
                <a:cs typeface="+mn-cs"/>
              </a:rPr>
              <a:t>ife</a:t>
            </a:r>
            <a:r>
              <a:rPr lang="en-US" sz="3600" dirty="0">
                <a:cs typeface="+mn-cs"/>
              </a:rPr>
              <a:t> is a </a:t>
            </a:r>
            <a:r>
              <a:rPr lang="he-IL" sz="3600" dirty="0" err="1">
                <a:cs typeface="+mn-cs"/>
              </a:rPr>
              <a:t>B</a:t>
            </a:r>
            <a:r>
              <a:rPr lang="en-US" sz="3600" dirty="0">
                <a:cs typeface="+mn-cs"/>
              </a:rPr>
              <a:t>it </a:t>
            </a:r>
            <a:r>
              <a:rPr lang="he-IL" sz="3600" dirty="0" err="1">
                <a:cs typeface="+mn-cs"/>
              </a:rPr>
              <a:t>H</a:t>
            </a:r>
            <a:r>
              <a:rPr lang="en-US" sz="3600" dirty="0" err="1">
                <a:cs typeface="+mn-cs"/>
              </a:rPr>
              <a:t>arder</a:t>
            </a:r>
            <a:r>
              <a:rPr lang="en-US" sz="3600" dirty="0">
                <a:cs typeface="+mn-cs"/>
              </a:rPr>
              <a:t>? </a:t>
            </a:r>
          </a:p>
        </p:txBody>
      </p:sp>
      <p:sp>
        <p:nvSpPr>
          <p:cNvPr id="3" name="Text Placeholder 2">
            <a:extLst>
              <a:ext uri="{FF2B5EF4-FFF2-40B4-BE49-F238E27FC236}">
                <a16:creationId xmlns:a16="http://schemas.microsoft.com/office/drawing/2014/main" id="{749D9324-FB32-4D50-9D44-64F1BB0E78CD}"/>
              </a:ext>
            </a:extLst>
          </p:cNvPr>
          <p:cNvSpPr>
            <a:spLocks noGrp="1"/>
          </p:cNvSpPr>
          <p:nvPr>
            <p:ph type="body" idx="1"/>
          </p:nvPr>
        </p:nvSpPr>
        <p:spPr>
          <a:xfrm>
            <a:off x="944798" y="1830445"/>
            <a:ext cx="10835115" cy="3878434"/>
          </a:xfrm>
        </p:spPr>
        <p:txBody>
          <a:bodyPr/>
          <a:lstStyle/>
          <a:p>
            <a:r>
              <a:rPr lang="en-US" sz="2911" b="1" dirty="0">
                <a:latin typeface="Lato" panose="020F0502020204030203" pitchFamily="34" charset="0"/>
              </a:rPr>
              <a:t>Business Model Assumptions:</a:t>
            </a:r>
          </a:p>
          <a:p>
            <a:endParaRPr lang="en-US" sz="1092" dirty="0">
              <a:latin typeface="Lato" panose="020F0502020204030203" pitchFamily="34" charset="0"/>
            </a:endParaRPr>
          </a:p>
          <a:p>
            <a:pPr marL="415869" indent="-415869">
              <a:buFont typeface="Arial" panose="020B0604020202020204" pitchFamily="34" charset="0"/>
              <a:buChar char="•"/>
            </a:pPr>
            <a:r>
              <a:rPr lang="en-US" dirty="0"/>
              <a:t>SaaS product, $10,000 per year license </a:t>
            </a:r>
            <a:br>
              <a:rPr lang="en-US" dirty="0"/>
            </a:br>
            <a:endParaRPr lang="en-US" sz="1100" dirty="0"/>
          </a:p>
          <a:p>
            <a:pPr marL="415869" indent="-415869">
              <a:buFont typeface="Arial" panose="020B0604020202020204" pitchFamily="34" charset="0"/>
              <a:buChar char="•"/>
            </a:pPr>
            <a:r>
              <a:rPr lang="en-US" dirty="0"/>
              <a:t>Years 1 &amp; 2 product development – No sales</a:t>
            </a:r>
            <a:br>
              <a:rPr lang="en-US" dirty="0"/>
            </a:br>
            <a:endParaRPr lang="en-US" sz="1100" dirty="0"/>
          </a:p>
          <a:p>
            <a:pPr marL="415869" indent="-415869">
              <a:buFont typeface="Arial" panose="020B0604020202020204" pitchFamily="34" charset="0"/>
              <a:buChar char="•"/>
            </a:pPr>
            <a:r>
              <a:rPr lang="en-US" dirty="0"/>
              <a:t>Year 3, first 100 customers </a:t>
            </a:r>
            <a:br>
              <a:rPr lang="en-US" dirty="0"/>
            </a:br>
            <a:endParaRPr lang="en-US" sz="1100" dirty="0"/>
          </a:p>
          <a:p>
            <a:pPr marL="415869" indent="-415869">
              <a:buFont typeface="Arial" panose="020B0604020202020204" pitchFamily="34" charset="0"/>
              <a:buChar char="•"/>
            </a:pPr>
            <a:r>
              <a:rPr lang="en-US" dirty="0"/>
              <a:t>Year over year growth rate of 30% in number</a:t>
            </a:r>
            <a:br>
              <a:rPr lang="en-US" dirty="0"/>
            </a:br>
            <a:r>
              <a:rPr lang="en-US" dirty="0"/>
              <a:t>of new customers</a:t>
            </a:r>
          </a:p>
          <a:p>
            <a:pPr marL="173279" indent="-173279">
              <a:buFont typeface="Arial" panose="020B0604020202020204" pitchFamily="34" charset="0"/>
              <a:buChar char="•"/>
            </a:pPr>
            <a:endParaRPr lang="en-US" sz="1100" dirty="0"/>
          </a:p>
          <a:p>
            <a:pPr marL="415869" indent="-415869">
              <a:buFont typeface="Arial" panose="020B0604020202020204" pitchFamily="34" charset="0"/>
              <a:buChar char="•"/>
            </a:pPr>
            <a:r>
              <a:rPr lang="en-US" dirty="0"/>
              <a:t>Realistic renewal rate of 80%</a:t>
            </a:r>
          </a:p>
        </p:txBody>
      </p:sp>
      <p:sp>
        <p:nvSpPr>
          <p:cNvPr id="4" name="Footer Placeholder 3">
            <a:extLst>
              <a:ext uri="{FF2B5EF4-FFF2-40B4-BE49-F238E27FC236}">
                <a16:creationId xmlns:a16="http://schemas.microsoft.com/office/drawing/2014/main" id="{88EF4C67-9AA7-47A6-8F82-83BC6219A8DE}"/>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94489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1A07-97F2-4217-8111-5E9593006367}"/>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Customer Growth </a:t>
            </a:r>
          </a:p>
        </p:txBody>
      </p:sp>
      <p:graphicFrame>
        <p:nvGraphicFramePr>
          <p:cNvPr id="7" name="Chart 6">
            <a:extLst>
              <a:ext uri="{FF2B5EF4-FFF2-40B4-BE49-F238E27FC236}">
                <a16:creationId xmlns:a16="http://schemas.microsoft.com/office/drawing/2014/main" id="{58C43F29-57FA-4DFC-98BE-EDC2CC50DE5C}"/>
              </a:ext>
            </a:extLst>
          </p:cNvPr>
          <p:cNvGraphicFramePr/>
          <p:nvPr/>
        </p:nvGraphicFramePr>
        <p:xfrm>
          <a:off x="945159" y="1682023"/>
          <a:ext cx="10557147" cy="4380819"/>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771DC95C-DB3B-4A64-914C-550706349B7B}"/>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12786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5160" y="888061"/>
            <a:ext cx="9476054" cy="583985"/>
          </a:xfrm>
          <a:prstGeom prst="rect">
            <a:avLst/>
          </a:prstGeom>
        </p:spPr>
        <p:txBody>
          <a:bodyPr vert="horz" wrap="square" lIns="0" tIns="10012" rIns="0" bIns="0" rtlCol="0">
            <a:spAutoFit/>
          </a:bodyPr>
          <a:lstStyle/>
          <a:p>
            <a:pPr marL="7701">
              <a:spcBef>
                <a:spcPts val="79"/>
              </a:spcBef>
            </a:pPr>
            <a:r>
              <a:rPr spc="-343" dirty="0"/>
              <a:t>Y</a:t>
            </a:r>
            <a:r>
              <a:rPr spc="33" dirty="0"/>
              <a:t>onatan</a:t>
            </a:r>
            <a:r>
              <a:rPr spc="-230" dirty="0"/>
              <a:t> </a:t>
            </a:r>
            <a:r>
              <a:rPr spc="-6" dirty="0"/>
              <a:t>Stern</a:t>
            </a:r>
          </a:p>
        </p:txBody>
      </p:sp>
      <p:pic>
        <p:nvPicPr>
          <p:cNvPr id="4" name="object 4"/>
          <p:cNvPicPr/>
          <p:nvPr/>
        </p:nvPicPr>
        <p:blipFill>
          <a:blip r:embed="rId3" cstate="print"/>
          <a:stretch>
            <a:fillRect/>
          </a:stretch>
        </p:blipFill>
        <p:spPr>
          <a:xfrm>
            <a:off x="952858" y="2423613"/>
            <a:ext cx="888880" cy="1469871"/>
          </a:xfrm>
          <a:prstGeom prst="rect">
            <a:avLst/>
          </a:prstGeom>
        </p:spPr>
      </p:pic>
      <p:pic>
        <p:nvPicPr>
          <p:cNvPr id="9" name="object 9"/>
          <p:cNvPicPr/>
          <p:nvPr/>
        </p:nvPicPr>
        <p:blipFill>
          <a:blip r:embed="rId4" cstate="print"/>
          <a:stretch>
            <a:fillRect/>
          </a:stretch>
        </p:blipFill>
        <p:spPr>
          <a:xfrm>
            <a:off x="3062945" y="2577792"/>
            <a:ext cx="1161968" cy="1161974"/>
          </a:xfrm>
          <a:prstGeom prst="rect">
            <a:avLst/>
          </a:prstGeom>
        </p:spPr>
      </p:pic>
      <p:pic>
        <p:nvPicPr>
          <p:cNvPr id="10" name="object 10"/>
          <p:cNvPicPr/>
          <p:nvPr/>
        </p:nvPicPr>
        <p:blipFill>
          <a:blip r:embed="rId5" cstate="print"/>
          <a:stretch>
            <a:fillRect/>
          </a:stretch>
        </p:blipFill>
        <p:spPr>
          <a:xfrm>
            <a:off x="862871" y="4638370"/>
            <a:ext cx="1758826" cy="571459"/>
          </a:xfrm>
          <a:prstGeom prst="rect">
            <a:avLst/>
          </a:prstGeom>
        </p:spPr>
      </p:pic>
      <p:pic>
        <p:nvPicPr>
          <p:cNvPr id="14" name="object 14"/>
          <p:cNvPicPr/>
          <p:nvPr/>
        </p:nvPicPr>
        <p:blipFill>
          <a:blip r:embed="rId6" cstate="print"/>
          <a:stretch>
            <a:fillRect/>
          </a:stretch>
        </p:blipFill>
        <p:spPr>
          <a:xfrm>
            <a:off x="3225602" y="4556177"/>
            <a:ext cx="2499905" cy="571459"/>
          </a:xfrm>
          <a:prstGeom prst="rect">
            <a:avLst/>
          </a:prstGeom>
        </p:spPr>
      </p:pic>
      <p:pic>
        <p:nvPicPr>
          <p:cNvPr id="8" name="Picture 7">
            <a:extLst>
              <a:ext uri="{FF2B5EF4-FFF2-40B4-BE49-F238E27FC236}">
                <a16:creationId xmlns:a16="http://schemas.microsoft.com/office/drawing/2014/main" id="{2E366E77-3A38-4117-BF61-E96F474E9F9B}"/>
              </a:ext>
            </a:extLst>
          </p:cNvPr>
          <p:cNvPicPr>
            <a:picLocks noChangeAspect="1"/>
          </p:cNvPicPr>
          <p:nvPr/>
        </p:nvPicPr>
        <p:blipFill>
          <a:blip r:embed="rId7"/>
          <a:stretch>
            <a:fillRect/>
          </a:stretch>
        </p:blipFill>
        <p:spPr>
          <a:xfrm>
            <a:off x="965791" y="1591344"/>
            <a:ext cx="5682197" cy="44363"/>
          </a:xfrm>
          <a:prstGeom prst="rect">
            <a:avLst/>
          </a:prstGeom>
        </p:spPr>
      </p:pic>
      <p:sp>
        <p:nvSpPr>
          <p:cNvPr id="2" name="Footer Placeholder 1">
            <a:extLst>
              <a:ext uri="{FF2B5EF4-FFF2-40B4-BE49-F238E27FC236}">
                <a16:creationId xmlns:a16="http://schemas.microsoft.com/office/drawing/2014/main" id="{BE925312-012A-43F1-BB5C-9488E70CC587}"/>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5" name="TextBox 4">
            <a:extLst>
              <a:ext uri="{FF2B5EF4-FFF2-40B4-BE49-F238E27FC236}">
                <a16:creationId xmlns:a16="http://schemas.microsoft.com/office/drawing/2014/main" id="{D9C30155-4F8A-461C-8E7C-74E4572052CE}"/>
              </a:ext>
            </a:extLst>
          </p:cNvPr>
          <p:cNvSpPr txBox="1"/>
          <p:nvPr/>
        </p:nvSpPr>
        <p:spPr>
          <a:xfrm>
            <a:off x="8375299" y="5247199"/>
            <a:ext cx="372961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8"/>
              </a:rPr>
              <a:t>Libby@smartupacademy.org </a:t>
            </a:r>
          </a:p>
          <a:p>
            <a:r>
              <a:rPr lang="en-US" sz="2000" dirty="0">
                <a:latin typeface="Arial" panose="020B0604020202020204" pitchFamily="34" charset="0"/>
                <a:cs typeface="Arial" panose="020B0604020202020204" pitchFamily="34" charset="0"/>
                <a:hlinkClick r:id="rId8"/>
              </a:rPr>
              <a:t>Yonatan@smartupacademy.org</a:t>
            </a:r>
            <a:r>
              <a:rPr lang="en-US" sz="20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4D5D0BA6-38EA-E156-FE68-602B15E93FDE}"/>
              </a:ext>
            </a:extLst>
          </p:cNvPr>
          <p:cNvSpPr txBox="1"/>
          <p:nvPr/>
        </p:nvSpPr>
        <p:spPr>
          <a:xfrm>
            <a:off x="771352" y="5308755"/>
            <a:ext cx="2140772" cy="584775"/>
          </a:xfrm>
          <a:prstGeom prst="rect">
            <a:avLst/>
          </a:prstGeom>
          <a:noFill/>
        </p:spPr>
        <p:txBody>
          <a:bodyPr wrap="square" rtlCol="0">
            <a:spAutoFit/>
          </a:bodyPr>
          <a:lstStyle/>
          <a:p>
            <a:r>
              <a:rPr lang="en-US" sz="3200" b="1" dirty="0" err="1">
                <a:solidFill>
                  <a:schemeClr val="accent5">
                    <a:lumMod val="75000"/>
                  </a:schemeClr>
                </a:solidFill>
              </a:rPr>
              <a:t>ServiceSoft</a:t>
            </a:r>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B513B-754D-4FE8-B195-05D3D39E0C62}"/>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Sales Per Year </a:t>
            </a:r>
          </a:p>
        </p:txBody>
      </p:sp>
      <p:graphicFrame>
        <p:nvGraphicFramePr>
          <p:cNvPr id="6" name="Chart 5">
            <a:extLst>
              <a:ext uri="{FF2B5EF4-FFF2-40B4-BE49-F238E27FC236}">
                <a16:creationId xmlns:a16="http://schemas.microsoft.com/office/drawing/2014/main" id="{3511312A-7944-4D4A-A1D5-E3FCD2B6F38F}"/>
              </a:ext>
            </a:extLst>
          </p:cNvPr>
          <p:cNvGraphicFramePr/>
          <p:nvPr>
            <p:extLst>
              <p:ext uri="{D42A27DB-BD31-4B8C-83A1-F6EECF244321}">
                <p14:modId xmlns:p14="http://schemas.microsoft.com/office/powerpoint/2010/main" val="62900375"/>
              </p:ext>
            </p:extLst>
          </p:nvPr>
        </p:nvGraphicFramePr>
        <p:xfrm>
          <a:off x="945159" y="1682023"/>
          <a:ext cx="10557147" cy="4380819"/>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23BFC64F-231C-4742-9EF7-B799D9C32B16}"/>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06227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70031" y="1530746"/>
            <a:ext cx="10904679" cy="4796412"/>
          </a:xfrm>
          <a:prstGeom prst="rect">
            <a:avLst/>
          </a:prstGeom>
        </p:spPr>
        <p:txBody>
          <a:bodyPr vert="horz" wrap="square" lIns="0" tIns="9242" rIns="0" bIns="0" rtlCol="0">
            <a:spAutoFit/>
          </a:bodyPr>
          <a:lstStyle/>
          <a:p>
            <a:pPr>
              <a:lnSpc>
                <a:spcPct val="100000"/>
              </a:lnSpc>
            </a:pPr>
            <a:endParaRPr sz="849" dirty="0">
              <a:solidFill>
                <a:srgbClr val="000032"/>
              </a:solidFill>
              <a:latin typeface="Comfortaa Medium"/>
              <a:cs typeface="Comfortaa Medium"/>
            </a:endParaRPr>
          </a:p>
          <a:p>
            <a:pPr marL="353874" indent="-346558">
              <a:spcAft>
                <a:spcPts val="1092"/>
              </a:spcAft>
              <a:buClr>
                <a:srgbClr val="000032"/>
              </a:buClr>
              <a:buFont typeface="Arial" panose="020B0604020202020204" pitchFamily="34" charset="0"/>
              <a:buChar char="•"/>
              <a:tabLst>
                <a:tab pos="236429" algn="l"/>
              </a:tabLst>
            </a:pPr>
            <a:r>
              <a:rPr lang="en-US" sz="2800" spc="-6" dirty="0">
                <a:solidFill>
                  <a:srgbClr val="000032"/>
                </a:solidFill>
                <a:latin typeface="Arial" panose="020B0604020202020204" pitchFamily="34" charset="0"/>
                <a:cs typeface="Arial" panose="020B0604020202020204" pitchFamily="34" charset="0"/>
              </a:rPr>
              <a:t>The drive for rapid growth and an EXIT-by-IPO leads management to hire many people early on, to support a hypothetical growth</a:t>
            </a:r>
          </a:p>
          <a:p>
            <a:pPr marL="353874" indent="-346558">
              <a:spcAft>
                <a:spcPts val="1092"/>
              </a:spcAft>
              <a:buClr>
                <a:srgbClr val="000032"/>
              </a:buClr>
              <a:buFont typeface="Arial" panose="020B0604020202020204" pitchFamily="34" charset="0"/>
              <a:buChar char="•"/>
              <a:tabLst>
                <a:tab pos="236429" algn="l"/>
              </a:tabLst>
            </a:pPr>
            <a:r>
              <a:rPr lang="en-US" sz="2800" spc="-6" dirty="0">
                <a:solidFill>
                  <a:srgbClr val="000032"/>
                </a:solidFill>
                <a:latin typeface="Arial" panose="020B0604020202020204" pitchFamily="34" charset="0"/>
                <a:cs typeface="Arial" panose="020B0604020202020204" pitchFamily="34" charset="0"/>
              </a:rPr>
              <a:t>In many cases, these newly hired people are not effective because the company is still charting its path (aka “pivot”) </a:t>
            </a:r>
          </a:p>
          <a:p>
            <a:pPr marL="353874" indent="-346558">
              <a:spcAft>
                <a:spcPts val="1092"/>
              </a:spcAft>
              <a:buClr>
                <a:srgbClr val="000032"/>
              </a:buClr>
              <a:buFont typeface="Arial" panose="020B0604020202020204" pitchFamily="34" charset="0"/>
              <a:buChar char="•"/>
              <a:tabLst>
                <a:tab pos="236429" algn="l"/>
              </a:tabLst>
            </a:pPr>
            <a:r>
              <a:rPr lang="en-US" sz="2800" spc="-6" dirty="0">
                <a:solidFill>
                  <a:srgbClr val="000032"/>
                </a:solidFill>
                <a:latin typeface="Arial" panose="020B0604020202020204" pitchFamily="34" charset="0"/>
                <a:cs typeface="Arial" panose="020B0604020202020204" pitchFamily="34" charset="0"/>
              </a:rPr>
              <a:t>Hiring many people increases cash burn rate early in the company life, before it has significant revenues </a:t>
            </a:r>
          </a:p>
          <a:p>
            <a:pPr marL="353874" indent="-346558">
              <a:spcAft>
                <a:spcPts val="1092"/>
              </a:spcAft>
              <a:buClr>
                <a:srgbClr val="000032"/>
              </a:buClr>
              <a:buFont typeface="Arial" panose="020B0604020202020204" pitchFamily="34" charset="0"/>
              <a:buChar char="•"/>
              <a:tabLst>
                <a:tab pos="236429" algn="l"/>
              </a:tabLst>
            </a:pPr>
            <a:r>
              <a:rPr lang="en-US" sz="2800" spc="-6" dirty="0">
                <a:latin typeface="Arial" panose="020B0604020202020204" pitchFamily="34" charset="0"/>
                <a:cs typeface="Arial" panose="020B0604020202020204" pitchFamily="34" charset="0"/>
              </a:rPr>
              <a:t>Push, Push, Push for Growth, Growth, Growth</a:t>
            </a:r>
          </a:p>
          <a:p>
            <a:pPr marL="353874" indent="-346558">
              <a:spcAft>
                <a:spcPts val="1092"/>
              </a:spcAft>
              <a:buClr>
                <a:srgbClr val="000032"/>
              </a:buClr>
              <a:buFont typeface="Arial" panose="020B0604020202020204" pitchFamily="34" charset="0"/>
              <a:buChar char="•"/>
              <a:tabLst>
                <a:tab pos="236429" algn="l"/>
              </a:tabLst>
            </a:pPr>
            <a:r>
              <a:rPr lang="en-US" sz="2800" spc="-6" dirty="0">
                <a:latin typeface="Arial" panose="020B0604020202020204" pitchFamily="34" charset="0"/>
                <a:cs typeface="Arial" panose="020B0604020202020204" pitchFamily="34" charset="0"/>
              </a:rPr>
              <a:t>Pressure, Pressure, Pressure  !!!</a:t>
            </a:r>
            <a:br>
              <a:rPr lang="en-US" sz="2426" spc="-6" dirty="0">
                <a:solidFill>
                  <a:srgbClr val="000032"/>
                </a:solidFill>
                <a:latin typeface="Lato" panose="020F0502020204030203"/>
                <a:cs typeface="Lato Light"/>
              </a:rPr>
            </a:br>
            <a:endParaRPr lang="en-US" sz="849" spc="-6" dirty="0">
              <a:solidFill>
                <a:srgbClr val="000032"/>
              </a:solidFill>
              <a:latin typeface="Lato" panose="020F0502020204030203"/>
              <a:cs typeface="Lato Light"/>
            </a:endParaRPr>
          </a:p>
          <a:p>
            <a:pPr marL="353874" indent="-346558">
              <a:spcAft>
                <a:spcPts val="1092"/>
              </a:spcAft>
              <a:buClr>
                <a:srgbClr val="000032"/>
              </a:buClr>
              <a:buFont typeface="Arial" panose="020B0604020202020204" pitchFamily="34" charset="0"/>
              <a:buChar char="•"/>
              <a:tabLst>
                <a:tab pos="236429" algn="l"/>
              </a:tabLst>
            </a:pPr>
            <a:endParaRPr sz="2426" dirty="0">
              <a:solidFill>
                <a:srgbClr val="000032"/>
              </a:solidFill>
              <a:latin typeface="Lato" panose="020F0502020204030203"/>
              <a:cs typeface="Lato Light"/>
            </a:endParaRPr>
          </a:p>
        </p:txBody>
      </p:sp>
      <p:sp>
        <p:nvSpPr>
          <p:cNvPr id="2" name="TextBox 1">
            <a:extLst>
              <a:ext uri="{FF2B5EF4-FFF2-40B4-BE49-F238E27FC236}">
                <a16:creationId xmlns:a16="http://schemas.microsoft.com/office/drawing/2014/main" id="{E2602280-6AAB-4673-AFDE-BA7B2385374F}"/>
              </a:ext>
            </a:extLst>
          </p:cNvPr>
          <p:cNvSpPr txBox="1"/>
          <p:nvPr/>
        </p:nvSpPr>
        <p:spPr>
          <a:xfrm>
            <a:off x="643660" y="472282"/>
            <a:ext cx="10904680" cy="646331"/>
          </a:xfrm>
          <a:prstGeom prst="rect">
            <a:avLst/>
          </a:prstGeom>
          <a:noFill/>
        </p:spPr>
        <p:txBody>
          <a:bodyPr wrap="square" rtlCol="0">
            <a:spAutoFit/>
          </a:bodyPr>
          <a:lstStyle/>
          <a:p>
            <a:pPr marL="7701">
              <a:spcBef>
                <a:spcPts val="79"/>
              </a:spcBef>
            </a:pPr>
            <a:r>
              <a:rPr lang="en-US" sz="3600" b="1" dirty="0">
                <a:solidFill>
                  <a:srgbClr val="000032"/>
                </a:solidFill>
                <a:latin typeface="Arial" panose="020B0604020202020204" pitchFamily="34" charset="0"/>
                <a:ea typeface="+mj-ea"/>
                <a:cs typeface="Arial" panose="020B0604020202020204" pitchFamily="34" charset="0"/>
              </a:rPr>
              <a:t>Why do 9 out of 10 Venture Backed Startups fail?</a:t>
            </a:r>
          </a:p>
        </p:txBody>
      </p:sp>
      <p:pic>
        <p:nvPicPr>
          <p:cNvPr id="6" name="Picture 5">
            <a:extLst>
              <a:ext uri="{FF2B5EF4-FFF2-40B4-BE49-F238E27FC236}">
                <a16:creationId xmlns:a16="http://schemas.microsoft.com/office/drawing/2014/main" id="{A7925575-EE8C-4F11-A4E7-FA0BFEE3F9AE}"/>
              </a:ext>
            </a:extLst>
          </p:cNvPr>
          <p:cNvPicPr>
            <a:picLocks noChangeAspect="1"/>
          </p:cNvPicPr>
          <p:nvPr/>
        </p:nvPicPr>
        <p:blipFill>
          <a:blip r:embed="rId2"/>
          <a:stretch>
            <a:fillRect/>
          </a:stretch>
        </p:blipFill>
        <p:spPr>
          <a:xfrm>
            <a:off x="874524" y="1118613"/>
            <a:ext cx="5682197" cy="44363"/>
          </a:xfrm>
          <a:prstGeom prst="rect">
            <a:avLst/>
          </a:prstGeom>
        </p:spPr>
      </p:pic>
      <p:sp>
        <p:nvSpPr>
          <p:cNvPr id="3" name="Footer Placeholder 2">
            <a:extLst>
              <a:ext uri="{FF2B5EF4-FFF2-40B4-BE49-F238E27FC236}">
                <a16:creationId xmlns:a16="http://schemas.microsoft.com/office/drawing/2014/main" id="{DBFCFFDB-1238-4C13-9A90-3771C0BF19DF}"/>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4977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 fill="hold"/>
                                        <p:tgtEl>
                                          <p:spTgt spid="6"/>
                                        </p:tgtEl>
                                        <p:attrNameLst>
                                          <p:attrName>ppt_x</p:attrName>
                                        </p:attrNameLst>
                                      </p:cBhvr>
                                      <p:tavLst>
                                        <p:tav tm="0">
                                          <p:val>
                                            <p:strVal val="0-#ppt_w/2"/>
                                          </p:val>
                                        </p:tav>
                                        <p:tav tm="100000">
                                          <p:val>
                                            <p:strVal val="#ppt_x"/>
                                          </p:val>
                                        </p:tav>
                                      </p:tavLst>
                                    </p:anim>
                                    <p:anim calcmode="lin" valueType="num">
                                      <p:cBhvr additive="base">
                                        <p:cTn id="12" dur="100" fill="hold"/>
                                        <p:tgtEl>
                                          <p:spTgt spid="6"/>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70031" y="1434000"/>
            <a:ext cx="10904679" cy="4472092"/>
          </a:xfrm>
          <a:prstGeom prst="rect">
            <a:avLst/>
          </a:prstGeom>
        </p:spPr>
        <p:txBody>
          <a:bodyPr vert="horz" wrap="square" lIns="0" tIns="9242" rIns="0" bIns="0" rtlCol="0">
            <a:spAutoFit/>
          </a:bodyPr>
          <a:lstStyle/>
          <a:p>
            <a:pPr marL="353874" indent="-346558">
              <a:spcAft>
                <a:spcPts val="1092"/>
              </a:spcAft>
              <a:buClr>
                <a:srgbClr val="000032"/>
              </a:buClr>
              <a:buFont typeface="Arial" panose="020B0604020202020204" pitchFamily="34" charset="0"/>
              <a:buChar char="•"/>
              <a:tabLst>
                <a:tab pos="236429" algn="l"/>
              </a:tabLst>
            </a:pPr>
            <a:r>
              <a:rPr lang="en-US" sz="2800" spc="-6" dirty="0">
                <a:solidFill>
                  <a:srgbClr val="000032"/>
                </a:solidFill>
                <a:latin typeface="Arial" panose="020B0604020202020204" pitchFamily="34" charset="0"/>
                <a:cs typeface="Arial" panose="020B0604020202020204" pitchFamily="34" charset="0"/>
              </a:rPr>
              <a:t>Because of the high cash burn rate, companies need to raise money all the time </a:t>
            </a:r>
          </a:p>
          <a:p>
            <a:pPr marL="353874" indent="-346558">
              <a:spcAft>
                <a:spcPts val="1092"/>
              </a:spcAft>
              <a:buClr>
                <a:srgbClr val="000032"/>
              </a:buClr>
              <a:buFont typeface="Arial" panose="020B0604020202020204" pitchFamily="34" charset="0"/>
              <a:buChar char="•"/>
              <a:tabLst>
                <a:tab pos="236429" algn="l"/>
              </a:tabLst>
            </a:pPr>
            <a:r>
              <a:rPr lang="en-US" sz="2800" spc="-6" dirty="0">
                <a:solidFill>
                  <a:srgbClr val="000032"/>
                </a:solidFill>
                <a:latin typeface="Arial" panose="020B0604020202020204" pitchFamily="34" charset="0"/>
                <a:cs typeface="Arial" panose="020B0604020202020204" pitchFamily="34" charset="0"/>
              </a:rPr>
              <a:t>And what happens if sales don’t grow fast enough? </a:t>
            </a:r>
            <a:br>
              <a:rPr lang="en-US" sz="2800" spc="-6" dirty="0">
                <a:solidFill>
                  <a:srgbClr val="000032"/>
                </a:solidFill>
                <a:latin typeface="Arial" panose="020B0604020202020204" pitchFamily="34" charset="0"/>
                <a:cs typeface="Arial" panose="020B0604020202020204" pitchFamily="34" charset="0"/>
              </a:rPr>
            </a:br>
            <a:endParaRPr lang="en-US" sz="2800" spc="-6" dirty="0">
              <a:solidFill>
                <a:srgbClr val="000032"/>
              </a:solidFill>
              <a:latin typeface="Arial" panose="020B0604020202020204" pitchFamily="34" charset="0"/>
              <a:cs typeface="Arial" panose="020B0604020202020204" pitchFamily="34" charset="0"/>
            </a:endParaRPr>
          </a:p>
          <a:p>
            <a:pPr marL="353874" indent="-346558">
              <a:spcAft>
                <a:spcPts val="1092"/>
              </a:spcAft>
              <a:buClr>
                <a:srgbClr val="000032"/>
              </a:buClr>
              <a:buFont typeface="Arial" panose="020B0604020202020204" pitchFamily="34" charset="0"/>
              <a:buChar char="•"/>
              <a:tabLst>
                <a:tab pos="236429" algn="l"/>
              </a:tabLst>
            </a:pPr>
            <a:endParaRPr lang="en-US" sz="2800" spc="-6" dirty="0">
              <a:solidFill>
                <a:srgbClr val="000032"/>
              </a:solidFill>
              <a:latin typeface="Arial" panose="020B0604020202020204" pitchFamily="34" charset="0"/>
              <a:cs typeface="Arial" panose="020B0604020202020204" pitchFamily="34" charset="0"/>
            </a:endParaRPr>
          </a:p>
          <a:p>
            <a:pPr marL="353874" indent="-346558">
              <a:spcAft>
                <a:spcPts val="1092"/>
              </a:spcAft>
              <a:buClr>
                <a:srgbClr val="000032"/>
              </a:buClr>
              <a:buFont typeface="Arial" panose="020B0604020202020204" pitchFamily="34" charset="0"/>
              <a:buChar char="•"/>
              <a:tabLst>
                <a:tab pos="236429" algn="l"/>
              </a:tabLst>
            </a:pPr>
            <a:endParaRPr lang="en-US" sz="2800" spc="-6" dirty="0">
              <a:solidFill>
                <a:srgbClr val="000032"/>
              </a:solidFill>
              <a:latin typeface="Arial" panose="020B0604020202020204" pitchFamily="34" charset="0"/>
              <a:cs typeface="Arial" panose="020B0604020202020204" pitchFamily="34" charset="0"/>
            </a:endParaRPr>
          </a:p>
          <a:p>
            <a:pPr marL="353874" indent="-346558">
              <a:spcAft>
                <a:spcPts val="1092"/>
              </a:spcAft>
              <a:buClr>
                <a:srgbClr val="000032"/>
              </a:buClr>
              <a:buFont typeface="Arial" panose="020B0604020202020204" pitchFamily="34" charset="0"/>
              <a:buChar char="•"/>
              <a:tabLst>
                <a:tab pos="236429" algn="l"/>
              </a:tabLst>
            </a:pPr>
            <a:endParaRPr lang="en-US" sz="2800" spc="-6" dirty="0">
              <a:solidFill>
                <a:srgbClr val="000032"/>
              </a:solidFill>
              <a:latin typeface="Arial" panose="020B0604020202020204" pitchFamily="34" charset="0"/>
              <a:cs typeface="Arial" panose="020B0604020202020204" pitchFamily="34" charset="0"/>
            </a:endParaRPr>
          </a:p>
          <a:p>
            <a:pPr marL="353874" indent="-346558">
              <a:spcAft>
                <a:spcPts val="1092"/>
              </a:spcAft>
              <a:buClr>
                <a:srgbClr val="000032"/>
              </a:buClr>
              <a:buFont typeface="Arial" panose="020B0604020202020204" pitchFamily="34" charset="0"/>
              <a:buChar char="•"/>
              <a:tabLst>
                <a:tab pos="236429" algn="l"/>
              </a:tabLst>
            </a:pPr>
            <a:endParaRPr lang="en-US" sz="1100" dirty="0">
              <a:solidFill>
                <a:srgbClr val="000032"/>
              </a:solidFill>
              <a:latin typeface="Arial" panose="020B0604020202020204" pitchFamily="34" charset="0"/>
              <a:cs typeface="Arial" panose="020B0604020202020204" pitchFamily="34" charset="0"/>
            </a:endParaRPr>
          </a:p>
          <a:p>
            <a:pPr marL="353874" indent="-346558">
              <a:spcAft>
                <a:spcPts val="1092"/>
              </a:spcAft>
              <a:buClr>
                <a:srgbClr val="000032"/>
              </a:buClr>
              <a:buFont typeface="Arial" panose="020B0604020202020204" pitchFamily="34" charset="0"/>
              <a:buChar char="•"/>
              <a:tabLst>
                <a:tab pos="236429" algn="l"/>
              </a:tabLst>
            </a:pPr>
            <a:r>
              <a:rPr lang="en-US" sz="2800" dirty="0">
                <a:solidFill>
                  <a:srgbClr val="000032"/>
                </a:solidFill>
                <a:latin typeface="Arial" panose="020B0604020202020204" pitchFamily="34" charset="0"/>
                <a:cs typeface="Arial" panose="020B0604020202020204" pitchFamily="34" charset="0"/>
              </a:rPr>
              <a:t>They</a:t>
            </a:r>
            <a:r>
              <a:rPr lang="en-US" sz="2800" spc="-30" dirty="0">
                <a:solidFill>
                  <a:srgbClr val="000032"/>
                </a:solidFill>
                <a:latin typeface="Arial" panose="020B0604020202020204" pitchFamily="34" charset="0"/>
                <a:cs typeface="Arial" panose="020B0604020202020204" pitchFamily="34" charset="0"/>
              </a:rPr>
              <a:t> </a:t>
            </a:r>
            <a:r>
              <a:rPr lang="en-US" sz="2800" dirty="0">
                <a:solidFill>
                  <a:srgbClr val="000032"/>
                </a:solidFill>
                <a:latin typeface="Arial" panose="020B0604020202020204" pitchFamily="34" charset="0"/>
                <a:cs typeface="Arial" panose="020B0604020202020204" pitchFamily="34" charset="0"/>
              </a:rPr>
              <a:t>don’t</a:t>
            </a:r>
            <a:r>
              <a:rPr lang="en-US" sz="2800" spc="-27" dirty="0">
                <a:solidFill>
                  <a:srgbClr val="000032"/>
                </a:solidFill>
                <a:latin typeface="Arial" panose="020B0604020202020204" pitchFamily="34" charset="0"/>
                <a:cs typeface="Arial" panose="020B0604020202020204" pitchFamily="34" charset="0"/>
              </a:rPr>
              <a:t> </a:t>
            </a:r>
            <a:r>
              <a:rPr lang="en-US" sz="2800" dirty="0">
                <a:solidFill>
                  <a:srgbClr val="000032"/>
                </a:solidFill>
                <a:latin typeface="Arial" panose="020B0604020202020204" pitchFamily="34" charset="0"/>
                <a:cs typeface="Arial" panose="020B0604020202020204" pitchFamily="34" charset="0"/>
              </a:rPr>
              <a:t>have</a:t>
            </a:r>
            <a:r>
              <a:rPr lang="en-US" sz="2800" spc="-30" dirty="0">
                <a:solidFill>
                  <a:srgbClr val="000032"/>
                </a:solidFill>
                <a:latin typeface="Arial" panose="020B0604020202020204" pitchFamily="34" charset="0"/>
                <a:cs typeface="Arial" panose="020B0604020202020204" pitchFamily="34" charset="0"/>
              </a:rPr>
              <a:t> </a:t>
            </a:r>
            <a:r>
              <a:rPr lang="en-US" sz="2800" dirty="0">
                <a:solidFill>
                  <a:srgbClr val="000032"/>
                </a:solidFill>
                <a:latin typeface="Arial" panose="020B0604020202020204" pitchFamily="34" charset="0"/>
                <a:cs typeface="Arial" panose="020B0604020202020204" pitchFamily="34" charset="0"/>
              </a:rPr>
              <a:t>enough</a:t>
            </a:r>
            <a:r>
              <a:rPr lang="en-US" sz="2800" spc="-27" dirty="0">
                <a:solidFill>
                  <a:srgbClr val="000032"/>
                </a:solidFill>
                <a:latin typeface="Arial" panose="020B0604020202020204" pitchFamily="34" charset="0"/>
                <a:cs typeface="Arial" panose="020B0604020202020204" pitchFamily="34" charset="0"/>
              </a:rPr>
              <a:t> </a:t>
            </a:r>
            <a:r>
              <a:rPr lang="en-US" sz="2800" dirty="0">
                <a:solidFill>
                  <a:srgbClr val="000032"/>
                </a:solidFill>
                <a:latin typeface="Arial" panose="020B0604020202020204" pitchFamily="34" charset="0"/>
                <a:cs typeface="Arial" panose="020B0604020202020204" pitchFamily="34" charset="0"/>
              </a:rPr>
              <a:t>time and resources</a:t>
            </a:r>
            <a:r>
              <a:rPr lang="en-US" sz="2800" spc="-30" dirty="0">
                <a:solidFill>
                  <a:srgbClr val="000032"/>
                </a:solidFill>
                <a:latin typeface="Arial" panose="020B0604020202020204" pitchFamily="34" charset="0"/>
                <a:cs typeface="Arial" panose="020B0604020202020204" pitchFamily="34" charset="0"/>
              </a:rPr>
              <a:t> </a:t>
            </a:r>
            <a:r>
              <a:rPr lang="en-US" sz="2800" dirty="0">
                <a:solidFill>
                  <a:srgbClr val="000032"/>
                </a:solidFill>
                <a:latin typeface="Arial" panose="020B0604020202020204" pitchFamily="34" charset="0"/>
                <a:cs typeface="Arial" panose="020B0604020202020204" pitchFamily="34" charset="0"/>
              </a:rPr>
              <a:t>to</a:t>
            </a:r>
            <a:r>
              <a:rPr lang="en-US" sz="2800" spc="-27" dirty="0">
                <a:solidFill>
                  <a:srgbClr val="000032"/>
                </a:solidFill>
                <a:latin typeface="Arial" panose="020B0604020202020204" pitchFamily="34" charset="0"/>
                <a:cs typeface="Arial" panose="020B0604020202020204" pitchFamily="34" charset="0"/>
              </a:rPr>
              <a:t> </a:t>
            </a:r>
            <a:r>
              <a:rPr lang="en-US" sz="2800" spc="-6" dirty="0">
                <a:solidFill>
                  <a:srgbClr val="000032"/>
                </a:solidFill>
                <a:latin typeface="Arial" panose="020B0604020202020204" pitchFamily="34" charset="0"/>
                <a:cs typeface="Arial" panose="020B0604020202020204" pitchFamily="34" charset="0"/>
              </a:rPr>
              <a:t>succeed</a:t>
            </a:r>
            <a:endParaRPr lang="en-US" sz="2800" dirty="0">
              <a:solidFill>
                <a:srgbClr val="00003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602280-6AAB-4673-AFDE-BA7B2385374F}"/>
              </a:ext>
            </a:extLst>
          </p:cNvPr>
          <p:cNvSpPr txBox="1"/>
          <p:nvPr/>
        </p:nvSpPr>
        <p:spPr>
          <a:xfrm>
            <a:off x="770031" y="443979"/>
            <a:ext cx="10904678" cy="646331"/>
          </a:xfrm>
          <a:prstGeom prst="rect">
            <a:avLst/>
          </a:prstGeom>
          <a:noFill/>
        </p:spPr>
        <p:txBody>
          <a:bodyPr wrap="square" rtlCol="0">
            <a:spAutoFit/>
          </a:bodyPr>
          <a:lstStyle/>
          <a:p>
            <a:pPr marL="7701">
              <a:spcBef>
                <a:spcPts val="79"/>
              </a:spcBef>
            </a:pPr>
            <a:r>
              <a:rPr lang="en-US" sz="3600" b="1" dirty="0">
                <a:solidFill>
                  <a:srgbClr val="000032"/>
                </a:solidFill>
                <a:latin typeface="Arial" panose="020B0604020202020204" pitchFamily="34" charset="0"/>
                <a:cs typeface="Arial" panose="020B0604020202020204" pitchFamily="34" charset="0"/>
              </a:rPr>
              <a:t>Why do 9 out of 10 Venture Backed Startups fail?</a:t>
            </a:r>
          </a:p>
        </p:txBody>
      </p:sp>
      <p:pic>
        <p:nvPicPr>
          <p:cNvPr id="6" name="Picture 5">
            <a:extLst>
              <a:ext uri="{FF2B5EF4-FFF2-40B4-BE49-F238E27FC236}">
                <a16:creationId xmlns:a16="http://schemas.microsoft.com/office/drawing/2014/main" id="{A7925575-EE8C-4F11-A4E7-FA0BFEE3F9AE}"/>
              </a:ext>
            </a:extLst>
          </p:cNvPr>
          <p:cNvPicPr>
            <a:picLocks noChangeAspect="1"/>
          </p:cNvPicPr>
          <p:nvPr/>
        </p:nvPicPr>
        <p:blipFill>
          <a:blip r:embed="rId2"/>
          <a:stretch>
            <a:fillRect/>
          </a:stretch>
        </p:blipFill>
        <p:spPr>
          <a:xfrm>
            <a:off x="874524" y="1118613"/>
            <a:ext cx="5682197" cy="44363"/>
          </a:xfrm>
          <a:prstGeom prst="rect">
            <a:avLst/>
          </a:prstGeom>
        </p:spPr>
      </p:pic>
      <p:sp>
        <p:nvSpPr>
          <p:cNvPr id="3" name="TextBox 2">
            <a:extLst>
              <a:ext uri="{FF2B5EF4-FFF2-40B4-BE49-F238E27FC236}">
                <a16:creationId xmlns:a16="http://schemas.microsoft.com/office/drawing/2014/main" id="{45C3A2F5-6D96-2EF5-7C86-DF4D9000A7F6}"/>
              </a:ext>
            </a:extLst>
          </p:cNvPr>
          <p:cNvSpPr txBox="1"/>
          <p:nvPr/>
        </p:nvSpPr>
        <p:spPr>
          <a:xfrm>
            <a:off x="1381655" y="3121969"/>
            <a:ext cx="9657419" cy="2705484"/>
          </a:xfrm>
          <a:prstGeom prst="rect">
            <a:avLst/>
          </a:prstGeom>
          <a:noFill/>
        </p:spPr>
        <p:txBody>
          <a:bodyPr wrap="square" rtlCol="0">
            <a:spAutoFit/>
          </a:bodyPr>
          <a:lstStyle/>
          <a:p>
            <a:pPr marL="173279" indent="-173279">
              <a:buFont typeface="Arial" panose="020B0604020202020204" pitchFamily="34" charset="0"/>
              <a:buChar char="•"/>
            </a:pPr>
            <a:r>
              <a:rPr lang="en-US" sz="2426" spc="-6" dirty="0">
                <a:solidFill>
                  <a:srgbClr val="000032"/>
                </a:solidFill>
                <a:latin typeface="Arial" panose="020B0604020202020204" pitchFamily="34" charset="0"/>
                <a:cs typeface="Arial" panose="020B0604020202020204" pitchFamily="34" charset="0"/>
              </a:rPr>
              <a:t>The company has difficulty raising additional money</a:t>
            </a:r>
          </a:p>
          <a:p>
            <a:pPr marL="173279" indent="-173279">
              <a:buFont typeface="Arial" panose="020B0604020202020204" pitchFamily="34" charset="0"/>
              <a:buChar char="•"/>
            </a:pPr>
            <a:r>
              <a:rPr lang="en-US" sz="2426" spc="-6" dirty="0">
                <a:solidFill>
                  <a:srgbClr val="000032"/>
                </a:solidFill>
                <a:latin typeface="Arial" panose="020B0604020202020204" pitchFamily="34" charset="0"/>
                <a:cs typeface="Arial" panose="020B0604020202020204" pitchFamily="34" charset="0"/>
              </a:rPr>
              <a:t>They need to reduce expenses and lay people off</a:t>
            </a:r>
          </a:p>
          <a:p>
            <a:pPr marL="173279" indent="-173279">
              <a:buFont typeface="Arial" panose="020B0604020202020204" pitchFamily="34" charset="0"/>
              <a:buChar char="•"/>
            </a:pPr>
            <a:r>
              <a:rPr lang="en-US" sz="2426" spc="-6" dirty="0">
                <a:solidFill>
                  <a:srgbClr val="000032"/>
                </a:solidFill>
                <a:latin typeface="Arial" panose="020B0604020202020204" pitchFamily="34" charset="0"/>
                <a:cs typeface="Arial" panose="020B0604020202020204" pitchFamily="34" charset="0"/>
              </a:rPr>
              <a:t>Need to continue to reduce expenses and lay more people off </a:t>
            </a:r>
          </a:p>
          <a:p>
            <a:pPr marL="173279" indent="-173279">
              <a:buFont typeface="Arial" panose="020B0604020202020204" pitchFamily="34" charset="0"/>
              <a:buChar char="•"/>
            </a:pPr>
            <a:r>
              <a:rPr lang="en-US" sz="2426" spc="-6" dirty="0">
                <a:solidFill>
                  <a:srgbClr val="000032"/>
                </a:solidFill>
                <a:latin typeface="Arial" panose="020B0604020202020204" pitchFamily="34" charset="0"/>
                <a:cs typeface="Arial" panose="020B0604020202020204" pitchFamily="34" charset="0"/>
              </a:rPr>
              <a:t>Morale and confidence decline, and the company spirals downward </a:t>
            </a:r>
          </a:p>
          <a:p>
            <a:pPr marL="173279" indent="-173279">
              <a:buFont typeface="Arial" panose="020B0604020202020204" pitchFamily="34" charset="0"/>
              <a:buChar char="•"/>
            </a:pPr>
            <a:r>
              <a:rPr lang="en-US" sz="2426" spc="-6" dirty="0">
                <a:solidFill>
                  <a:srgbClr val="000032"/>
                </a:solidFill>
                <a:latin typeface="Arial" panose="020B0604020202020204" pitchFamily="34" charset="0"/>
                <a:cs typeface="Arial" panose="020B0604020202020204" pitchFamily="34" charset="0"/>
              </a:rPr>
              <a:t>The company shuts down, </a:t>
            </a:r>
            <a:r>
              <a:rPr lang="en-US" sz="2426" spc="-6" dirty="0">
                <a:latin typeface="Arial" panose="020B0604020202020204" pitchFamily="34" charset="0"/>
                <a:cs typeface="Arial" panose="020B0604020202020204" pitchFamily="34" charset="0"/>
              </a:rPr>
              <a:t>or gets stuck in “</a:t>
            </a:r>
            <a:r>
              <a:rPr lang="en-US" sz="2426" spc="-6" dirty="0">
                <a:solidFill>
                  <a:srgbClr val="FF0000"/>
                </a:solidFill>
                <a:latin typeface="Arial" panose="020B0604020202020204" pitchFamily="34" charset="0"/>
                <a:cs typeface="Arial" panose="020B0604020202020204" pitchFamily="34" charset="0"/>
              </a:rPr>
              <a:t>death valley</a:t>
            </a:r>
            <a:r>
              <a:rPr lang="en-US" sz="2426" spc="-6" dirty="0">
                <a:latin typeface="Arial" panose="020B0604020202020204" pitchFamily="34" charset="0"/>
                <a:cs typeface="Arial" panose="020B0604020202020204" pitchFamily="34" charset="0"/>
              </a:rPr>
              <a:t>” and becomes a “</a:t>
            </a:r>
            <a:r>
              <a:rPr lang="en-US" sz="2426" spc="-6" dirty="0">
                <a:solidFill>
                  <a:srgbClr val="FF0000"/>
                </a:solidFill>
                <a:latin typeface="Arial" panose="020B0604020202020204" pitchFamily="34" charset="0"/>
                <a:cs typeface="Arial" panose="020B0604020202020204" pitchFamily="34" charset="0"/>
              </a:rPr>
              <a:t>walking dead</a:t>
            </a:r>
            <a:r>
              <a:rPr lang="en-US" sz="2426" spc="-6" dirty="0">
                <a:latin typeface="Arial" panose="020B0604020202020204" pitchFamily="34" charset="0"/>
                <a:cs typeface="Arial" panose="020B0604020202020204" pitchFamily="34" charset="0"/>
              </a:rPr>
              <a:t>” company</a:t>
            </a:r>
          </a:p>
          <a:p>
            <a:endParaRPr lang="en-US" sz="2426"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22520521-2669-40DA-82A1-360252700D44}"/>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48384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45159" y="906951"/>
            <a:ext cx="9956447" cy="5529241"/>
          </a:xfrm>
          <a:prstGeom prst="rect">
            <a:avLst/>
          </a:prstGeom>
        </p:spPr>
        <p:txBody>
          <a:bodyPr vert="horz" wrap="square" lIns="0" tIns="9242" rIns="0" bIns="0" rtlCol="0">
            <a:spAutoFit/>
          </a:bodyPr>
          <a:lstStyle/>
          <a:p>
            <a:pPr marL="7701">
              <a:spcBef>
                <a:spcPts val="79"/>
              </a:spcBef>
            </a:pPr>
            <a:r>
              <a:rPr sz="3729" b="1" dirty="0">
                <a:solidFill>
                  <a:srgbClr val="000032"/>
                </a:solidFill>
                <a:latin typeface="Comfortaa"/>
                <a:ea typeface="+mj-ea"/>
                <a:cs typeface="Comfortaa"/>
              </a:rPr>
              <a:t>9 </a:t>
            </a:r>
            <a:r>
              <a:rPr lang="en-US" sz="3729" b="1" dirty="0">
                <a:solidFill>
                  <a:srgbClr val="000032"/>
                </a:solidFill>
                <a:latin typeface="Comfortaa"/>
                <a:ea typeface="+mj-ea"/>
                <a:cs typeface="Comfortaa"/>
              </a:rPr>
              <a:t>O</a:t>
            </a:r>
            <a:r>
              <a:rPr sz="3729" b="1" dirty="0">
                <a:solidFill>
                  <a:srgbClr val="000032"/>
                </a:solidFill>
                <a:latin typeface="Comfortaa"/>
                <a:ea typeface="+mj-ea"/>
                <a:cs typeface="Comfortaa"/>
              </a:rPr>
              <a:t>ut of 10</a:t>
            </a:r>
            <a:r>
              <a:rPr lang="en-US" sz="3729" b="1" dirty="0">
                <a:solidFill>
                  <a:srgbClr val="000032"/>
                </a:solidFill>
                <a:latin typeface="Comfortaa"/>
                <a:ea typeface="+mj-ea"/>
                <a:cs typeface="Comfortaa"/>
              </a:rPr>
              <a:t> C</a:t>
            </a:r>
            <a:r>
              <a:rPr sz="3729" b="1" dirty="0">
                <a:solidFill>
                  <a:srgbClr val="000032"/>
                </a:solidFill>
                <a:latin typeface="Comfortaa"/>
                <a:ea typeface="+mj-ea"/>
                <a:cs typeface="Comfortaa"/>
              </a:rPr>
              <a:t>ompanies </a:t>
            </a:r>
            <a:r>
              <a:rPr lang="en-US" sz="3729" b="1" dirty="0">
                <a:solidFill>
                  <a:srgbClr val="000032"/>
                </a:solidFill>
                <a:latin typeface="Comfortaa"/>
                <a:ea typeface="+mj-ea"/>
                <a:cs typeface="Comfortaa"/>
              </a:rPr>
              <a:t>F</a:t>
            </a:r>
            <a:r>
              <a:rPr sz="3729" b="1" dirty="0">
                <a:solidFill>
                  <a:srgbClr val="000032"/>
                </a:solidFill>
                <a:latin typeface="Comfortaa"/>
                <a:ea typeface="+mj-ea"/>
                <a:cs typeface="Comfortaa"/>
              </a:rPr>
              <a:t>ail</a:t>
            </a:r>
            <a:r>
              <a:rPr lang="en-US" sz="3729" b="1" dirty="0">
                <a:solidFill>
                  <a:srgbClr val="000032"/>
                </a:solidFill>
                <a:latin typeface="Comfortaa"/>
                <a:ea typeface="+mj-ea"/>
                <a:cs typeface="Comfortaa"/>
              </a:rPr>
              <a:t> ….</a:t>
            </a:r>
            <a:endParaRPr sz="3729" b="1" dirty="0">
              <a:solidFill>
                <a:srgbClr val="000032"/>
              </a:solidFill>
              <a:latin typeface="Comfortaa"/>
              <a:ea typeface="+mj-ea"/>
              <a:cs typeface="Comfortaa"/>
            </a:endParaRPr>
          </a:p>
          <a:p>
            <a:pPr>
              <a:lnSpc>
                <a:spcPct val="100000"/>
              </a:lnSpc>
            </a:pPr>
            <a:endParaRPr sz="2244" dirty="0">
              <a:solidFill>
                <a:srgbClr val="000032"/>
              </a:solidFill>
              <a:latin typeface="Comfortaa Medium"/>
              <a:cs typeface="Comfortaa Medium"/>
            </a:endParaRPr>
          </a:p>
          <a:p>
            <a:pPr marL="7316">
              <a:tabLst>
                <a:tab pos="236429" algn="l"/>
              </a:tabLst>
            </a:pPr>
            <a:r>
              <a:rPr lang="en-US" sz="2911" b="1" dirty="0">
                <a:solidFill>
                  <a:srgbClr val="000032"/>
                </a:solidFill>
                <a:latin typeface="Comfortaa" panose="00000500000000000000" pitchFamily="2" charset="0"/>
                <a:cs typeface="Lato Light"/>
              </a:rPr>
              <a:t>		</a:t>
            </a:r>
            <a:br>
              <a:rPr lang="en-US" sz="2911" b="1" dirty="0">
                <a:solidFill>
                  <a:srgbClr val="000032"/>
                </a:solidFill>
                <a:latin typeface="Comfortaa" panose="00000500000000000000" pitchFamily="2" charset="0"/>
                <a:cs typeface="Lato Light"/>
              </a:rPr>
            </a:br>
            <a:r>
              <a:rPr lang="en-US" sz="3638" b="1" dirty="0">
                <a:solidFill>
                  <a:srgbClr val="000032"/>
                </a:solidFill>
                <a:latin typeface="Lato" panose="020F0502020204030203" pitchFamily="34" charset="77"/>
                <a:ea typeface="+mj-ea"/>
                <a:cs typeface="Comfortaa"/>
              </a:rPr>
              <a:t>OK, got it !!!  So tell me HOW not to fail? </a:t>
            </a:r>
            <a:br>
              <a:rPr lang="en-US" sz="2638" dirty="0">
                <a:solidFill>
                  <a:srgbClr val="000032"/>
                </a:solidFill>
                <a:latin typeface="Lato" panose="020F0502020204030203" pitchFamily="34" charset="77"/>
                <a:cs typeface="Lato Light"/>
              </a:rPr>
            </a:br>
            <a:endParaRPr lang="en-US" sz="2638" dirty="0">
              <a:solidFill>
                <a:srgbClr val="000032"/>
              </a:solidFill>
              <a:latin typeface="Lato" panose="020F0502020204030203" pitchFamily="34" charset="77"/>
              <a:cs typeface="Lato Light"/>
            </a:endParaRPr>
          </a:p>
          <a:p>
            <a:pPr lvl="8">
              <a:spcBef>
                <a:spcPts val="12"/>
              </a:spcBef>
              <a:buClr>
                <a:srgbClr val="000032"/>
              </a:buClr>
            </a:pPr>
            <a:r>
              <a:rPr lang="en-US" sz="2638" dirty="0">
                <a:solidFill>
                  <a:srgbClr val="000032"/>
                </a:solidFill>
                <a:latin typeface="Lato" panose="020F0502020204030203" pitchFamily="34" charset="77"/>
                <a:cs typeface="Lato Light"/>
              </a:rPr>
              <a:t>Change the goal of the company from an EXIT </a:t>
            </a:r>
          </a:p>
          <a:p>
            <a:pPr marL="346558" lvl="3" indent="-346558">
              <a:spcBef>
                <a:spcPts val="12"/>
              </a:spcBef>
              <a:buClr>
                <a:srgbClr val="000032"/>
              </a:buClr>
              <a:buFont typeface="Arial" panose="020B0604020202020204" pitchFamily="34" charset="0"/>
              <a:buChar char="•"/>
            </a:pPr>
            <a:endParaRPr lang="en-US" sz="2638" dirty="0">
              <a:solidFill>
                <a:srgbClr val="000032"/>
              </a:solidFill>
              <a:latin typeface="Lato" panose="020F0502020204030203" pitchFamily="34" charset="77"/>
              <a:cs typeface="Lato Light"/>
            </a:endParaRPr>
          </a:p>
          <a:p>
            <a:pPr lvl="3">
              <a:spcBef>
                <a:spcPts val="12"/>
              </a:spcBef>
              <a:buClr>
                <a:srgbClr val="000032"/>
              </a:buClr>
            </a:pPr>
            <a:r>
              <a:rPr lang="en-US" sz="2638" dirty="0">
                <a:solidFill>
                  <a:srgbClr val="000032"/>
                </a:solidFill>
                <a:latin typeface="Lato" panose="020F0502020204030203" pitchFamily="34" charset="77"/>
                <a:cs typeface="Lato Light"/>
              </a:rPr>
              <a:t>To PROFITABILITY </a:t>
            </a:r>
          </a:p>
          <a:p>
            <a:pPr lvl="3">
              <a:spcBef>
                <a:spcPts val="12"/>
              </a:spcBef>
              <a:buClr>
                <a:srgbClr val="000032"/>
              </a:buClr>
            </a:pPr>
            <a:endParaRPr lang="en-US" sz="2638" dirty="0">
              <a:solidFill>
                <a:srgbClr val="000032"/>
              </a:solidFill>
              <a:latin typeface="Lato" panose="020F0502020204030203" pitchFamily="34" charset="77"/>
              <a:cs typeface="Lato Light"/>
            </a:endParaRPr>
          </a:p>
          <a:p>
            <a:pPr lvl="3">
              <a:spcBef>
                <a:spcPts val="12"/>
              </a:spcBef>
              <a:buClr>
                <a:srgbClr val="000032"/>
              </a:buClr>
            </a:pPr>
            <a:r>
              <a:rPr lang="en-US" sz="2638" dirty="0">
                <a:solidFill>
                  <a:srgbClr val="000032"/>
                </a:solidFill>
                <a:latin typeface="Lato" panose="020F0502020204030203" pitchFamily="34" charset="77"/>
                <a:cs typeface="Lato Light"/>
              </a:rPr>
              <a:t>Profitability = Positive cash flow.  Generating cash. </a:t>
            </a:r>
            <a:br>
              <a:rPr lang="en-US" sz="2638" dirty="0">
                <a:solidFill>
                  <a:srgbClr val="000032"/>
                </a:solidFill>
                <a:latin typeface="Lato" panose="020F0502020204030203" pitchFamily="34" charset="77"/>
                <a:cs typeface="Lato Light"/>
              </a:rPr>
            </a:br>
            <a:r>
              <a:rPr lang="en-US" sz="2638" dirty="0">
                <a:solidFill>
                  <a:srgbClr val="000032"/>
                </a:solidFill>
                <a:latin typeface="Lato" panose="020F0502020204030203" pitchFamily="34" charset="77"/>
                <a:cs typeface="Lato Light"/>
              </a:rPr>
              <a:t>		Year over year</a:t>
            </a:r>
            <a:endParaRPr sz="2638" dirty="0">
              <a:solidFill>
                <a:srgbClr val="000032"/>
              </a:solidFill>
              <a:latin typeface="Lato" panose="020F0502020204030203" pitchFamily="34" charset="77"/>
              <a:cs typeface="Lato Light"/>
            </a:endParaRPr>
          </a:p>
          <a:p>
            <a:pPr>
              <a:spcBef>
                <a:spcPts val="6"/>
              </a:spcBef>
            </a:pPr>
            <a:endParaRPr sz="2244" dirty="0">
              <a:solidFill>
                <a:srgbClr val="000032"/>
              </a:solidFill>
              <a:latin typeface="Comfortaa Medium"/>
              <a:cs typeface="Comfortaa Medium"/>
            </a:endParaRPr>
          </a:p>
        </p:txBody>
      </p:sp>
      <p:pic>
        <p:nvPicPr>
          <p:cNvPr id="6" name="Picture 5">
            <a:extLst>
              <a:ext uri="{FF2B5EF4-FFF2-40B4-BE49-F238E27FC236}">
                <a16:creationId xmlns:a16="http://schemas.microsoft.com/office/drawing/2014/main" id="{CABD073C-8993-4465-8DE6-D81F39B26C01}"/>
              </a:ext>
            </a:extLst>
          </p:cNvPr>
          <p:cNvPicPr>
            <a:picLocks noChangeAspect="1"/>
          </p:cNvPicPr>
          <p:nvPr/>
        </p:nvPicPr>
        <p:blipFill>
          <a:blip r:embed="rId2"/>
          <a:stretch>
            <a:fillRect/>
          </a:stretch>
        </p:blipFill>
        <p:spPr>
          <a:xfrm>
            <a:off x="965791" y="1591344"/>
            <a:ext cx="5682197" cy="44363"/>
          </a:xfrm>
          <a:prstGeom prst="rect">
            <a:avLst/>
          </a:prstGeom>
        </p:spPr>
      </p:pic>
      <p:sp>
        <p:nvSpPr>
          <p:cNvPr id="2" name="Footer Placeholder 1">
            <a:extLst>
              <a:ext uri="{FF2B5EF4-FFF2-40B4-BE49-F238E27FC236}">
                <a16:creationId xmlns:a16="http://schemas.microsoft.com/office/drawing/2014/main" id="{51D40BA8-28FE-4A86-A316-EF8DA57F2FBC}"/>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29824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 fill="hold"/>
                                        <p:tgtEl>
                                          <p:spTgt spid="6"/>
                                        </p:tgtEl>
                                        <p:attrNameLst>
                                          <p:attrName>ppt_x</p:attrName>
                                        </p:attrNameLst>
                                      </p:cBhvr>
                                      <p:tavLst>
                                        <p:tav tm="0">
                                          <p:val>
                                            <p:strVal val="0-#ppt_w/2"/>
                                          </p:val>
                                        </p:tav>
                                        <p:tav tm="100000">
                                          <p:val>
                                            <p:strVal val="#ppt_x"/>
                                          </p:val>
                                        </p:tav>
                                      </p:tavLst>
                                    </p:anim>
                                    <p:anim calcmode="lin" valueType="num">
                                      <p:cBhvr additive="base">
                                        <p:cTn id="12" dur="1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7F3F-773B-49BA-B6B7-99312D14FEE3}"/>
              </a:ext>
            </a:extLst>
          </p:cNvPr>
          <p:cNvSpPr>
            <a:spLocks noGrp="1"/>
          </p:cNvSpPr>
          <p:nvPr>
            <p:ph type="title"/>
          </p:nvPr>
        </p:nvSpPr>
        <p:spPr/>
        <p:txBody>
          <a:bodyPr/>
          <a:lstStyle/>
          <a:p>
            <a:r>
              <a:rPr lang="en-US" dirty="0"/>
              <a:t>Why Profitability? </a:t>
            </a:r>
          </a:p>
        </p:txBody>
      </p:sp>
      <p:sp>
        <p:nvSpPr>
          <p:cNvPr id="3" name="Text Placeholder 2">
            <a:extLst>
              <a:ext uri="{FF2B5EF4-FFF2-40B4-BE49-F238E27FC236}">
                <a16:creationId xmlns:a16="http://schemas.microsoft.com/office/drawing/2014/main" id="{542CA257-B9FD-4CC8-8225-D89ABD02A778}"/>
              </a:ext>
            </a:extLst>
          </p:cNvPr>
          <p:cNvSpPr>
            <a:spLocks noGrp="1"/>
          </p:cNvSpPr>
          <p:nvPr>
            <p:ph type="body" idx="1"/>
          </p:nvPr>
        </p:nvSpPr>
        <p:spPr>
          <a:xfrm>
            <a:off x="944438" y="1840493"/>
            <a:ext cx="10303124" cy="2239716"/>
          </a:xfrm>
        </p:spPr>
        <p:txBody>
          <a:bodyPr/>
          <a:lstStyle/>
          <a:p>
            <a:pPr marL="8086" marR="3081">
              <a:lnSpc>
                <a:spcPct val="100499"/>
              </a:lnSpc>
              <a:spcBef>
                <a:spcPts val="3"/>
              </a:spcBef>
              <a:tabLst>
                <a:tab pos="4138283" algn="l"/>
              </a:tabLst>
            </a:pPr>
            <a:r>
              <a:rPr lang="en-US" sz="2911" b="1" dirty="0">
                <a:latin typeface="Lato" panose="020F0502020204030203" pitchFamily="34" charset="77"/>
                <a:cs typeface="Lato"/>
              </a:rPr>
              <a:t>What is the difference between </a:t>
            </a:r>
            <a:r>
              <a:rPr lang="en-US" sz="2911" b="1" spc="-30" dirty="0">
                <a:latin typeface="Lato" panose="020F0502020204030203" pitchFamily="34" charset="77"/>
                <a:cs typeface="Lato"/>
              </a:rPr>
              <a:t>a </a:t>
            </a:r>
            <a:r>
              <a:rPr lang="en-US" sz="2911" b="1" dirty="0">
                <a:latin typeface="Lato" panose="020F0502020204030203" pitchFamily="34" charset="77"/>
                <a:cs typeface="Lato"/>
              </a:rPr>
              <a:t>company</a:t>
            </a:r>
            <a:r>
              <a:rPr lang="en-US" sz="2911" b="1" spc="-27" dirty="0">
                <a:latin typeface="Lato" panose="020F0502020204030203" pitchFamily="34" charset="77"/>
                <a:cs typeface="Lato"/>
              </a:rPr>
              <a:t> </a:t>
            </a:r>
            <a:r>
              <a:rPr lang="en-US" sz="2911" b="1" dirty="0">
                <a:latin typeface="Lato" panose="020F0502020204030203" pitchFamily="34" charset="77"/>
                <a:cs typeface="Lato"/>
              </a:rPr>
              <a:t>that</a:t>
            </a:r>
            <a:r>
              <a:rPr lang="en-US" sz="2911" b="1" spc="-24" dirty="0">
                <a:latin typeface="Lato" panose="020F0502020204030203" pitchFamily="34" charset="77"/>
                <a:cs typeface="Lato"/>
              </a:rPr>
              <a:t> </a:t>
            </a:r>
            <a:br>
              <a:rPr lang="en-US" sz="2911" spc="-24" dirty="0">
                <a:latin typeface="Lato"/>
                <a:cs typeface="Lato"/>
              </a:rPr>
            </a:br>
            <a:endParaRPr lang="en-US" sz="2911" spc="-24" dirty="0">
              <a:latin typeface="Lato"/>
              <a:cs typeface="Lato"/>
            </a:endParaRPr>
          </a:p>
          <a:p>
            <a:pPr marL="423955" marR="3081" indent="-415869">
              <a:lnSpc>
                <a:spcPct val="100499"/>
              </a:lnSpc>
              <a:spcBef>
                <a:spcPts val="3"/>
              </a:spcBef>
              <a:buClr>
                <a:srgbClr val="000032"/>
              </a:buClr>
              <a:buFont typeface="Arial" panose="020B0604020202020204" pitchFamily="34" charset="0"/>
              <a:buChar char="•"/>
              <a:tabLst>
                <a:tab pos="4138283" algn="l"/>
              </a:tabLst>
            </a:pPr>
            <a:r>
              <a:rPr lang="en-US" sz="2911" dirty="0">
                <a:latin typeface="Lato"/>
                <a:cs typeface="Lato"/>
              </a:rPr>
              <a:t>generates</a:t>
            </a:r>
            <a:r>
              <a:rPr lang="en-US" sz="2911" spc="-27" dirty="0">
                <a:latin typeface="Lato"/>
                <a:cs typeface="Lato"/>
              </a:rPr>
              <a:t> </a:t>
            </a:r>
            <a:r>
              <a:rPr lang="en-US" sz="2911" dirty="0">
                <a:latin typeface="Lato"/>
                <a:cs typeface="Lato"/>
              </a:rPr>
              <a:t>a</a:t>
            </a:r>
            <a:r>
              <a:rPr lang="en-US" sz="2911" spc="-24" dirty="0">
                <a:latin typeface="Lato"/>
                <a:cs typeface="Lato"/>
              </a:rPr>
              <a:t> </a:t>
            </a:r>
            <a:r>
              <a:rPr lang="en-US" sz="2911" dirty="0">
                <a:latin typeface="Lato"/>
                <a:cs typeface="Lato"/>
              </a:rPr>
              <a:t>profit</a:t>
            </a:r>
            <a:r>
              <a:rPr lang="en-US" sz="2911" spc="-24" dirty="0">
                <a:latin typeface="Lato"/>
                <a:cs typeface="Lato"/>
              </a:rPr>
              <a:t> </a:t>
            </a:r>
            <a:r>
              <a:rPr lang="en-US" sz="2911" dirty="0">
                <a:latin typeface="Lato"/>
                <a:cs typeface="Lato"/>
              </a:rPr>
              <a:t>of</a:t>
            </a:r>
            <a:r>
              <a:rPr lang="en-US" sz="2911" spc="-27" dirty="0">
                <a:latin typeface="Lato"/>
                <a:cs typeface="Lato"/>
              </a:rPr>
              <a:t> </a:t>
            </a:r>
            <a:r>
              <a:rPr lang="en-US" sz="2911" spc="-30" dirty="0">
                <a:latin typeface="Lato"/>
                <a:cs typeface="Lato"/>
              </a:rPr>
              <a:t>a </a:t>
            </a:r>
            <a:r>
              <a:rPr lang="en-US" sz="2911" dirty="0">
                <a:latin typeface="Lato"/>
                <a:cs typeface="Lato"/>
              </a:rPr>
              <a:t>million</a:t>
            </a:r>
            <a:r>
              <a:rPr lang="en-US" sz="2911" spc="-21" dirty="0">
                <a:latin typeface="Lato"/>
                <a:cs typeface="Lato"/>
              </a:rPr>
              <a:t> </a:t>
            </a:r>
            <a:r>
              <a:rPr lang="en-US" sz="2911" dirty="0">
                <a:latin typeface="Lato"/>
                <a:cs typeface="Lato"/>
              </a:rPr>
              <a:t>dollars</a:t>
            </a:r>
            <a:r>
              <a:rPr lang="en-US" sz="2911" spc="-18" dirty="0">
                <a:latin typeface="Lato"/>
                <a:cs typeface="Lato"/>
              </a:rPr>
              <a:t> </a:t>
            </a:r>
            <a:r>
              <a:rPr lang="en-US" sz="2911" dirty="0">
                <a:latin typeface="Lato"/>
                <a:cs typeface="Lato"/>
              </a:rPr>
              <a:t>a</a:t>
            </a:r>
            <a:r>
              <a:rPr lang="en-US" sz="2911" spc="-21" dirty="0">
                <a:latin typeface="Lato"/>
                <a:cs typeface="Lato"/>
              </a:rPr>
              <a:t> year,</a:t>
            </a:r>
            <a:r>
              <a:rPr lang="en-US" sz="2911" spc="-18" dirty="0">
                <a:latin typeface="Lato"/>
                <a:cs typeface="Lato"/>
              </a:rPr>
              <a:t> </a:t>
            </a:r>
            <a:br>
              <a:rPr lang="en-US" sz="2911" spc="-18" dirty="0">
                <a:latin typeface="Lato"/>
                <a:cs typeface="Lato"/>
              </a:rPr>
            </a:br>
            <a:endParaRPr lang="en-US" sz="2911" spc="-18" dirty="0">
              <a:latin typeface="Lato"/>
              <a:cs typeface="Lato"/>
            </a:endParaRPr>
          </a:p>
          <a:p>
            <a:pPr marL="423955" marR="3081" indent="-415869">
              <a:lnSpc>
                <a:spcPct val="100499"/>
              </a:lnSpc>
              <a:spcBef>
                <a:spcPts val="3"/>
              </a:spcBef>
              <a:buClr>
                <a:srgbClr val="000032"/>
              </a:buClr>
              <a:buFont typeface="Arial" panose="020B0604020202020204" pitchFamily="34" charset="0"/>
              <a:buChar char="•"/>
              <a:tabLst>
                <a:tab pos="4138283" algn="l"/>
              </a:tabLst>
            </a:pPr>
            <a:r>
              <a:rPr lang="en-US" sz="2911" dirty="0">
                <a:latin typeface="Lato"/>
                <a:cs typeface="Lato"/>
              </a:rPr>
              <a:t>and</a:t>
            </a:r>
            <a:r>
              <a:rPr lang="en-US" sz="2911" spc="-21" dirty="0">
                <a:latin typeface="Lato"/>
                <a:cs typeface="Lato"/>
              </a:rPr>
              <a:t> </a:t>
            </a:r>
            <a:r>
              <a:rPr lang="en-US" sz="2911" dirty="0">
                <a:latin typeface="Lato"/>
                <a:cs typeface="Lato"/>
              </a:rPr>
              <a:t>a</a:t>
            </a:r>
            <a:r>
              <a:rPr lang="en-US" sz="2911" spc="-18" dirty="0">
                <a:latin typeface="Lato"/>
                <a:cs typeface="Lato"/>
              </a:rPr>
              <a:t> </a:t>
            </a:r>
            <a:r>
              <a:rPr lang="en-US" sz="2911" dirty="0">
                <a:latin typeface="Lato"/>
                <a:cs typeface="Lato"/>
              </a:rPr>
              <a:t>company</a:t>
            </a:r>
            <a:r>
              <a:rPr lang="en-US" sz="2911" spc="-18" dirty="0">
                <a:latin typeface="Lato"/>
                <a:cs typeface="Lato"/>
              </a:rPr>
              <a:t> </a:t>
            </a:r>
            <a:r>
              <a:rPr lang="en-US" sz="2911" spc="-12" dirty="0">
                <a:latin typeface="Lato"/>
                <a:cs typeface="Lato"/>
              </a:rPr>
              <a:t>that </a:t>
            </a:r>
            <a:r>
              <a:rPr lang="en-US" sz="2911" dirty="0">
                <a:latin typeface="Lato"/>
                <a:cs typeface="Lato"/>
              </a:rPr>
              <a:t>loses a million dollars a </a:t>
            </a:r>
            <a:r>
              <a:rPr lang="en-US" sz="2911" spc="-6" dirty="0">
                <a:latin typeface="Lato"/>
                <a:cs typeface="Lato"/>
              </a:rPr>
              <a:t>year?</a:t>
            </a:r>
            <a:endParaRPr lang="en-US" sz="2911" dirty="0">
              <a:latin typeface="Lato"/>
              <a:cs typeface="Lato"/>
            </a:endParaRPr>
          </a:p>
        </p:txBody>
      </p:sp>
      <p:sp>
        <p:nvSpPr>
          <p:cNvPr id="4" name="Footer Placeholder 3">
            <a:extLst>
              <a:ext uri="{FF2B5EF4-FFF2-40B4-BE49-F238E27FC236}">
                <a16:creationId xmlns:a16="http://schemas.microsoft.com/office/drawing/2014/main" id="{2ECFA456-6D83-422E-9E00-F6252F538E28}"/>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26071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7F3F-773B-49BA-B6B7-99312D14FEE3}"/>
              </a:ext>
            </a:extLst>
          </p:cNvPr>
          <p:cNvSpPr>
            <a:spLocks noGrp="1"/>
          </p:cNvSpPr>
          <p:nvPr>
            <p:ph type="title"/>
          </p:nvPr>
        </p:nvSpPr>
        <p:spPr/>
        <p:txBody>
          <a:bodyPr/>
          <a:lstStyle/>
          <a:p>
            <a:r>
              <a:rPr lang="en-US" dirty="0"/>
              <a:t>Why Profitability? </a:t>
            </a:r>
          </a:p>
        </p:txBody>
      </p:sp>
      <p:sp>
        <p:nvSpPr>
          <p:cNvPr id="3" name="Text Placeholder 2">
            <a:extLst>
              <a:ext uri="{FF2B5EF4-FFF2-40B4-BE49-F238E27FC236}">
                <a16:creationId xmlns:a16="http://schemas.microsoft.com/office/drawing/2014/main" id="{542CA257-B9FD-4CC8-8225-D89ABD02A778}"/>
              </a:ext>
            </a:extLst>
          </p:cNvPr>
          <p:cNvSpPr>
            <a:spLocks noGrp="1"/>
          </p:cNvSpPr>
          <p:nvPr>
            <p:ph type="body" idx="1"/>
          </p:nvPr>
        </p:nvSpPr>
        <p:spPr>
          <a:xfrm>
            <a:off x="944438" y="1840494"/>
            <a:ext cx="10303124" cy="4050083"/>
          </a:xfrm>
        </p:spPr>
        <p:txBody>
          <a:bodyPr/>
          <a:lstStyle/>
          <a:p>
            <a:pPr marL="423955" marR="3081" indent="-415869">
              <a:spcBef>
                <a:spcPts val="3"/>
              </a:spcBef>
              <a:buFont typeface="Arial" panose="020B0604020202020204" pitchFamily="34" charset="0"/>
              <a:buChar char="•"/>
              <a:tabLst>
                <a:tab pos="4138283" algn="l"/>
              </a:tabLst>
            </a:pPr>
            <a:r>
              <a:rPr lang="en-US" sz="2911" dirty="0">
                <a:latin typeface="Lato"/>
                <a:cs typeface="Lato"/>
              </a:rPr>
              <a:t>A company</a:t>
            </a:r>
            <a:r>
              <a:rPr lang="en-US" sz="2911" spc="-18" dirty="0">
                <a:latin typeface="Lato"/>
                <a:cs typeface="Lato"/>
              </a:rPr>
              <a:t> </a:t>
            </a:r>
            <a:r>
              <a:rPr lang="en-US" sz="2911" spc="-12" dirty="0">
                <a:latin typeface="Lato"/>
                <a:cs typeface="Lato"/>
              </a:rPr>
              <a:t>that </a:t>
            </a:r>
            <a:r>
              <a:rPr lang="en-US" sz="2911" dirty="0">
                <a:latin typeface="Lato"/>
                <a:cs typeface="Lato"/>
              </a:rPr>
              <a:t>loses a million dollars a </a:t>
            </a:r>
            <a:r>
              <a:rPr lang="en-US" sz="2911" spc="-6" dirty="0">
                <a:latin typeface="Lato"/>
                <a:cs typeface="Lato"/>
              </a:rPr>
              <a:t>year </a:t>
            </a:r>
          </a:p>
          <a:p>
            <a:pPr marL="8086" marR="3081">
              <a:spcBef>
                <a:spcPts val="3"/>
              </a:spcBef>
              <a:tabLst>
                <a:tab pos="4138283" algn="l"/>
              </a:tabLst>
            </a:pPr>
            <a:r>
              <a:rPr lang="en-US" sz="2911" spc="-6" dirty="0">
                <a:latin typeface="Lato"/>
                <a:cs typeface="Lato"/>
              </a:rPr>
              <a:t>    </a:t>
            </a:r>
            <a:r>
              <a:rPr lang="en-US" sz="2911" spc="-6" dirty="0">
                <a:latin typeface="Lato"/>
                <a:cs typeface="Lato"/>
                <a:sym typeface="Wingdings" panose="05000000000000000000" pitchFamily="2" charset="2"/>
              </a:rPr>
              <a:t>  </a:t>
            </a:r>
            <a:r>
              <a:rPr lang="en-US" sz="2911" spc="-6" dirty="0">
                <a:latin typeface="Lato"/>
                <a:cs typeface="Lato"/>
              </a:rPr>
              <a:t>You know when it will run out of money</a:t>
            </a:r>
          </a:p>
          <a:p>
            <a:pPr marL="216021" marR="3081" indent="-207935">
              <a:spcBef>
                <a:spcPts val="3"/>
              </a:spcBef>
              <a:buFont typeface="Arial" panose="020B0604020202020204" pitchFamily="34" charset="0"/>
              <a:buChar char="•"/>
              <a:tabLst>
                <a:tab pos="4138283" algn="l"/>
              </a:tabLst>
            </a:pPr>
            <a:endParaRPr lang="en-US" sz="1516" dirty="0">
              <a:latin typeface="Lato"/>
              <a:cs typeface="Lato"/>
            </a:endParaRPr>
          </a:p>
          <a:p>
            <a:pPr marL="415869" indent="-415869">
              <a:buFont typeface="Arial" panose="020B0604020202020204" pitchFamily="34" charset="0"/>
              <a:buChar char="•"/>
            </a:pPr>
            <a:r>
              <a:rPr lang="en-US" sz="2911" dirty="0">
                <a:latin typeface="Lato"/>
                <a:cs typeface="Lato"/>
              </a:rPr>
              <a:t>A company</a:t>
            </a:r>
            <a:r>
              <a:rPr lang="en-US" sz="2911" spc="-18" dirty="0">
                <a:latin typeface="Lato"/>
                <a:cs typeface="Lato"/>
              </a:rPr>
              <a:t> </a:t>
            </a:r>
            <a:r>
              <a:rPr lang="en-US" sz="2911" spc="-12" dirty="0">
                <a:latin typeface="Lato"/>
                <a:cs typeface="Lato"/>
              </a:rPr>
              <a:t>that </a:t>
            </a:r>
            <a:r>
              <a:rPr lang="en-US" sz="2911" dirty="0">
                <a:latin typeface="Lato"/>
                <a:cs typeface="Lato"/>
              </a:rPr>
              <a:t>generates</a:t>
            </a:r>
            <a:r>
              <a:rPr lang="en-US" sz="2911" spc="-27" dirty="0">
                <a:latin typeface="Lato"/>
                <a:cs typeface="Lato"/>
              </a:rPr>
              <a:t> </a:t>
            </a:r>
            <a:r>
              <a:rPr lang="en-US" sz="2911" dirty="0">
                <a:latin typeface="Lato"/>
                <a:cs typeface="Lato"/>
              </a:rPr>
              <a:t>a</a:t>
            </a:r>
            <a:r>
              <a:rPr lang="en-US" sz="2911" spc="-24" dirty="0">
                <a:latin typeface="Lato"/>
                <a:cs typeface="Lato"/>
              </a:rPr>
              <a:t> </a:t>
            </a:r>
            <a:r>
              <a:rPr lang="en-US" sz="2911" dirty="0">
                <a:latin typeface="Lato"/>
                <a:cs typeface="Lato"/>
              </a:rPr>
              <a:t>million</a:t>
            </a:r>
            <a:r>
              <a:rPr lang="en-US" sz="2911" spc="-21" dirty="0">
                <a:latin typeface="Lato"/>
                <a:cs typeface="Lato"/>
              </a:rPr>
              <a:t> </a:t>
            </a:r>
            <a:r>
              <a:rPr lang="en-US" sz="2911" dirty="0">
                <a:latin typeface="Lato"/>
                <a:cs typeface="Lato"/>
              </a:rPr>
              <a:t>dollars</a:t>
            </a:r>
            <a:r>
              <a:rPr lang="en-US" sz="2911" spc="-18" dirty="0">
                <a:latin typeface="Lato"/>
                <a:cs typeface="Lato"/>
              </a:rPr>
              <a:t> </a:t>
            </a:r>
            <a:r>
              <a:rPr lang="en-US" sz="2911" dirty="0">
                <a:latin typeface="Lato"/>
                <a:cs typeface="Lato"/>
              </a:rPr>
              <a:t>a</a:t>
            </a:r>
            <a:r>
              <a:rPr lang="en-US" sz="2911" spc="-21" dirty="0">
                <a:latin typeface="Lato"/>
                <a:cs typeface="Lato"/>
              </a:rPr>
              <a:t> year</a:t>
            </a:r>
          </a:p>
          <a:p>
            <a:r>
              <a:rPr lang="en-US" sz="2911" spc="-21" dirty="0">
                <a:latin typeface="Lato"/>
                <a:cs typeface="Lato"/>
              </a:rPr>
              <a:t>    </a:t>
            </a:r>
            <a:r>
              <a:rPr lang="en-US" sz="2911" spc="-21" dirty="0">
                <a:latin typeface="Lato"/>
                <a:cs typeface="Lato"/>
                <a:sym typeface="Wingdings" panose="05000000000000000000" pitchFamily="2" charset="2"/>
              </a:rPr>
              <a:t>  </a:t>
            </a:r>
            <a:r>
              <a:rPr lang="en-US" sz="2911" spc="-21" dirty="0">
                <a:latin typeface="Lato"/>
                <a:cs typeface="Lato"/>
              </a:rPr>
              <a:t>Can live forever.  They don’t run out of time !!!</a:t>
            </a:r>
          </a:p>
          <a:p>
            <a:pPr marL="207935" indent="-207935">
              <a:buFont typeface="Arial" panose="020B0604020202020204" pitchFamily="34" charset="0"/>
              <a:buChar char="•"/>
            </a:pPr>
            <a:endParaRPr lang="en-US" sz="1516" spc="-21" dirty="0">
              <a:latin typeface="Lato"/>
              <a:cs typeface="Lato"/>
            </a:endParaRPr>
          </a:p>
          <a:p>
            <a:pPr marL="415869" indent="-415869">
              <a:buFont typeface="Arial" panose="020B0604020202020204" pitchFamily="34" charset="0"/>
              <a:buChar char="•"/>
            </a:pPr>
            <a:r>
              <a:rPr lang="en-US" sz="2911" dirty="0">
                <a:latin typeface="Lato"/>
                <a:cs typeface="Lato"/>
              </a:rPr>
              <a:t>A company</a:t>
            </a:r>
            <a:r>
              <a:rPr lang="en-US" sz="2911" spc="-18" dirty="0">
                <a:latin typeface="Lato"/>
                <a:cs typeface="Lato"/>
              </a:rPr>
              <a:t> </a:t>
            </a:r>
            <a:r>
              <a:rPr lang="en-US" sz="2911" spc="-12" dirty="0">
                <a:latin typeface="Lato"/>
                <a:cs typeface="Lato"/>
              </a:rPr>
              <a:t>that </a:t>
            </a:r>
            <a:r>
              <a:rPr lang="en-US" sz="2911" dirty="0">
                <a:latin typeface="Lato"/>
                <a:cs typeface="Lato"/>
              </a:rPr>
              <a:t>generates</a:t>
            </a:r>
            <a:r>
              <a:rPr lang="en-US" sz="2911" spc="-27" dirty="0">
                <a:latin typeface="Lato"/>
                <a:cs typeface="Lato"/>
              </a:rPr>
              <a:t> </a:t>
            </a:r>
            <a:r>
              <a:rPr lang="en-US" sz="2911" dirty="0">
                <a:latin typeface="Lato"/>
                <a:cs typeface="Lato"/>
              </a:rPr>
              <a:t>a</a:t>
            </a:r>
            <a:r>
              <a:rPr lang="en-US" sz="2911" spc="-24" dirty="0">
                <a:latin typeface="Lato"/>
                <a:cs typeface="Lato"/>
              </a:rPr>
              <a:t> </a:t>
            </a:r>
            <a:r>
              <a:rPr lang="en-US" sz="2911" dirty="0">
                <a:latin typeface="Lato"/>
                <a:cs typeface="Lato"/>
              </a:rPr>
              <a:t>million</a:t>
            </a:r>
            <a:r>
              <a:rPr lang="en-US" sz="2911" spc="-21" dirty="0">
                <a:latin typeface="Lato"/>
                <a:cs typeface="Lato"/>
              </a:rPr>
              <a:t> </a:t>
            </a:r>
            <a:r>
              <a:rPr lang="en-US" sz="2911" dirty="0">
                <a:latin typeface="Lato"/>
                <a:cs typeface="Lato"/>
              </a:rPr>
              <a:t>dollars</a:t>
            </a:r>
            <a:r>
              <a:rPr lang="en-US" sz="2911" spc="-18" dirty="0">
                <a:latin typeface="Lato"/>
                <a:cs typeface="Lato"/>
              </a:rPr>
              <a:t> </a:t>
            </a:r>
            <a:r>
              <a:rPr lang="en-US" sz="2911" dirty="0">
                <a:latin typeface="Lato"/>
                <a:cs typeface="Lato"/>
              </a:rPr>
              <a:t>a</a:t>
            </a:r>
            <a:r>
              <a:rPr lang="en-US" sz="2911" spc="-21" dirty="0">
                <a:latin typeface="Lato"/>
                <a:cs typeface="Lato"/>
              </a:rPr>
              <a:t> year has:</a:t>
            </a:r>
          </a:p>
          <a:p>
            <a:pPr marL="1247607" lvl="3" indent="-415869">
              <a:buFont typeface="Arial" panose="020B0604020202020204" pitchFamily="34" charset="0"/>
              <a:buChar char="•"/>
            </a:pPr>
            <a:r>
              <a:rPr lang="en-US" sz="2911" spc="-18" dirty="0">
                <a:solidFill>
                  <a:srgbClr val="000032"/>
                </a:solidFill>
                <a:latin typeface="Lato"/>
                <a:cs typeface="Lato"/>
              </a:rPr>
              <a:t>Time to make mistakes, learn and pivot if needed</a:t>
            </a:r>
          </a:p>
          <a:p>
            <a:pPr marL="1247607" lvl="3" indent="-415869">
              <a:buFont typeface="Arial" panose="020B0604020202020204" pitchFamily="34" charset="0"/>
              <a:buChar char="•"/>
            </a:pPr>
            <a:r>
              <a:rPr lang="en-US" sz="2911" spc="-18" dirty="0">
                <a:solidFill>
                  <a:srgbClr val="000032"/>
                </a:solidFill>
                <a:latin typeface="Lato"/>
                <a:cs typeface="Lato"/>
              </a:rPr>
              <a:t>Less pressure</a:t>
            </a:r>
          </a:p>
          <a:p>
            <a:pPr marL="1247607" lvl="3" indent="-415869">
              <a:buFont typeface="Arial" panose="020B0604020202020204" pitchFamily="34" charset="0"/>
              <a:buChar char="•"/>
            </a:pPr>
            <a:r>
              <a:rPr lang="en-US" sz="2911" spc="-18" dirty="0">
                <a:solidFill>
                  <a:srgbClr val="000032"/>
                </a:solidFill>
                <a:latin typeface="Lato"/>
                <a:cs typeface="Lato"/>
              </a:rPr>
              <a:t>Freedom</a:t>
            </a:r>
          </a:p>
        </p:txBody>
      </p:sp>
      <p:sp>
        <p:nvSpPr>
          <p:cNvPr id="4" name="Footer Placeholder 3">
            <a:extLst>
              <a:ext uri="{FF2B5EF4-FFF2-40B4-BE49-F238E27FC236}">
                <a16:creationId xmlns:a16="http://schemas.microsoft.com/office/drawing/2014/main" id="{E26BB6D7-417B-4E5B-9D8A-A1DD2BC21FAC}"/>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9038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7F3F-773B-49BA-B6B7-99312D14FEE3}"/>
              </a:ext>
            </a:extLst>
          </p:cNvPr>
          <p:cNvSpPr>
            <a:spLocks noGrp="1"/>
          </p:cNvSpPr>
          <p:nvPr>
            <p:ph type="title"/>
          </p:nvPr>
        </p:nvSpPr>
        <p:spPr>
          <a:xfrm>
            <a:off x="965792" y="854844"/>
            <a:ext cx="4424619" cy="587223"/>
          </a:xfrm>
        </p:spPr>
        <p:txBody>
          <a:bodyPr/>
          <a:lstStyle/>
          <a:p>
            <a:r>
              <a:rPr lang="en-US" dirty="0"/>
              <a:t>Terra Incognita</a:t>
            </a:r>
          </a:p>
        </p:txBody>
      </p:sp>
      <p:sp>
        <p:nvSpPr>
          <p:cNvPr id="3" name="Text Placeholder 2">
            <a:extLst>
              <a:ext uri="{FF2B5EF4-FFF2-40B4-BE49-F238E27FC236}">
                <a16:creationId xmlns:a16="http://schemas.microsoft.com/office/drawing/2014/main" id="{542CA257-B9FD-4CC8-8225-D89ABD02A778}"/>
              </a:ext>
            </a:extLst>
          </p:cNvPr>
          <p:cNvSpPr>
            <a:spLocks noGrp="1"/>
          </p:cNvSpPr>
          <p:nvPr>
            <p:ph type="body" idx="1"/>
          </p:nvPr>
        </p:nvSpPr>
        <p:spPr>
          <a:xfrm>
            <a:off x="965791" y="1729949"/>
            <a:ext cx="5625403" cy="3792770"/>
          </a:xfrm>
        </p:spPr>
        <p:txBody>
          <a:bodyPr/>
          <a:lstStyle/>
          <a:p>
            <a:pPr marL="423955" marR="3081" indent="-415869">
              <a:spcAft>
                <a:spcPts val="1455"/>
              </a:spcAft>
              <a:buFont typeface="Arial" panose="020B0604020202020204" pitchFamily="34" charset="0"/>
              <a:buChar char="•"/>
              <a:tabLst>
                <a:tab pos="4138283" algn="l"/>
              </a:tabLst>
            </a:pPr>
            <a:r>
              <a:rPr lang="en-US" sz="2183" dirty="0">
                <a:latin typeface="Lato"/>
                <a:cs typeface="Lato"/>
              </a:rPr>
              <a:t>Building a new company is like exploring a new territory</a:t>
            </a:r>
          </a:p>
          <a:p>
            <a:pPr marL="423955" marR="3081" indent="-415869">
              <a:spcAft>
                <a:spcPts val="1455"/>
              </a:spcAft>
              <a:buFont typeface="Arial" panose="020B0604020202020204" pitchFamily="34" charset="0"/>
              <a:buChar char="•"/>
              <a:tabLst>
                <a:tab pos="4138283" algn="l"/>
              </a:tabLst>
            </a:pPr>
            <a:r>
              <a:rPr lang="en-US" sz="2183" dirty="0">
                <a:latin typeface="Lato"/>
                <a:cs typeface="Lato"/>
              </a:rPr>
              <a:t>It is unknown, exciting, rewarding, scary and dangerous</a:t>
            </a:r>
          </a:p>
          <a:p>
            <a:pPr marL="423955" marR="3081" indent="-415869">
              <a:spcAft>
                <a:spcPts val="1455"/>
              </a:spcAft>
              <a:buFont typeface="Arial" panose="020B0604020202020204" pitchFamily="34" charset="0"/>
              <a:buChar char="•"/>
              <a:tabLst>
                <a:tab pos="4138283" algn="l"/>
              </a:tabLst>
            </a:pPr>
            <a:r>
              <a:rPr lang="en-US" sz="2183" dirty="0">
                <a:latin typeface="Lato"/>
                <a:cs typeface="Lato"/>
              </a:rPr>
              <a:t>You need training, preparation and resources</a:t>
            </a:r>
          </a:p>
          <a:p>
            <a:pPr marL="423955" marR="3081" indent="-415869">
              <a:spcAft>
                <a:spcPts val="1455"/>
              </a:spcAft>
              <a:buFont typeface="Arial" panose="020B0604020202020204" pitchFamily="34" charset="0"/>
              <a:buChar char="•"/>
              <a:tabLst>
                <a:tab pos="4138283" algn="l"/>
              </a:tabLst>
            </a:pPr>
            <a:r>
              <a:rPr lang="en-US" sz="2183" dirty="0">
                <a:latin typeface="Lato"/>
                <a:cs typeface="Lato"/>
              </a:rPr>
              <a:t>Exploring takes time</a:t>
            </a:r>
          </a:p>
          <a:p>
            <a:pPr marL="423955" marR="3081" indent="-415869">
              <a:spcAft>
                <a:spcPts val="1455"/>
              </a:spcAft>
              <a:buFont typeface="Arial" panose="020B0604020202020204" pitchFamily="34" charset="0"/>
              <a:buChar char="•"/>
              <a:tabLst>
                <a:tab pos="4138283" algn="l"/>
              </a:tabLst>
            </a:pPr>
            <a:r>
              <a:rPr lang="en-US" sz="2183" spc="-18" dirty="0">
                <a:latin typeface="Lato"/>
                <a:cs typeface="Lato"/>
              </a:rPr>
              <a:t>AND you need to learn how to survive off the territory or you could die of hunger </a:t>
            </a:r>
          </a:p>
        </p:txBody>
      </p:sp>
      <p:pic>
        <p:nvPicPr>
          <p:cNvPr id="7" name="Picture 6">
            <a:extLst>
              <a:ext uri="{FF2B5EF4-FFF2-40B4-BE49-F238E27FC236}">
                <a16:creationId xmlns:a16="http://schemas.microsoft.com/office/drawing/2014/main" id="{E3087F38-0A5F-4BB1-8C6E-F07D89E27B7E}"/>
              </a:ext>
            </a:extLst>
          </p:cNvPr>
          <p:cNvPicPr>
            <a:picLocks noChangeAspect="1"/>
          </p:cNvPicPr>
          <p:nvPr/>
        </p:nvPicPr>
        <p:blipFill>
          <a:blip r:embed="rId2"/>
          <a:stretch>
            <a:fillRect/>
          </a:stretch>
        </p:blipFill>
        <p:spPr>
          <a:xfrm>
            <a:off x="6722071" y="1409665"/>
            <a:ext cx="4986930" cy="4468346"/>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
        <p:nvSpPr>
          <p:cNvPr id="4" name="Footer Placeholder 3">
            <a:extLst>
              <a:ext uri="{FF2B5EF4-FFF2-40B4-BE49-F238E27FC236}">
                <a16:creationId xmlns:a16="http://schemas.microsoft.com/office/drawing/2014/main" id="{1CDAC8AA-FDE9-49E3-9D59-ECB551150C44}"/>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0898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9542-8552-47B3-B1BF-669E3CDE454F}"/>
              </a:ext>
            </a:extLst>
          </p:cNvPr>
          <p:cNvSpPr>
            <a:spLocks noGrp="1"/>
          </p:cNvSpPr>
          <p:nvPr>
            <p:ph type="title"/>
          </p:nvPr>
        </p:nvSpPr>
        <p:spPr/>
        <p:txBody>
          <a:bodyPr/>
          <a:lstStyle/>
          <a:p>
            <a:r>
              <a:rPr lang="en-US" dirty="0"/>
              <a:t>The Oregon Trail </a:t>
            </a:r>
          </a:p>
        </p:txBody>
      </p:sp>
      <p:pic>
        <p:nvPicPr>
          <p:cNvPr id="4" name="Picture 3">
            <a:extLst>
              <a:ext uri="{FF2B5EF4-FFF2-40B4-BE49-F238E27FC236}">
                <a16:creationId xmlns:a16="http://schemas.microsoft.com/office/drawing/2014/main" id="{CAF39319-1FF4-46EC-B252-DD70A4563D9D}"/>
              </a:ext>
            </a:extLst>
          </p:cNvPr>
          <p:cNvPicPr>
            <a:picLocks noChangeAspect="1"/>
          </p:cNvPicPr>
          <p:nvPr/>
        </p:nvPicPr>
        <p:blipFill>
          <a:blip r:embed="rId3"/>
          <a:stretch>
            <a:fillRect/>
          </a:stretch>
        </p:blipFill>
        <p:spPr>
          <a:xfrm>
            <a:off x="5587715" y="1997509"/>
            <a:ext cx="6186062" cy="3858847"/>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
        <p:nvSpPr>
          <p:cNvPr id="3" name="Text Placeholder 2">
            <a:extLst>
              <a:ext uri="{FF2B5EF4-FFF2-40B4-BE49-F238E27FC236}">
                <a16:creationId xmlns:a16="http://schemas.microsoft.com/office/drawing/2014/main" id="{9329FEB0-B7F8-4E1E-BCA3-6FE366026B62}"/>
              </a:ext>
            </a:extLst>
          </p:cNvPr>
          <p:cNvSpPr>
            <a:spLocks noGrp="1"/>
          </p:cNvSpPr>
          <p:nvPr>
            <p:ph type="body" idx="1"/>
          </p:nvPr>
        </p:nvSpPr>
        <p:spPr>
          <a:xfrm>
            <a:off x="666831" y="2051070"/>
            <a:ext cx="4273975" cy="3919214"/>
          </a:xfrm>
        </p:spPr>
        <p:txBody>
          <a:bodyPr/>
          <a:lstStyle/>
          <a:p>
            <a:pPr marL="346558" indent="-346558">
              <a:buFont typeface="Arial" panose="020B0604020202020204" pitchFamily="34" charset="0"/>
              <a:buChar char="•"/>
            </a:pPr>
            <a:r>
              <a:rPr lang="en-US" sz="2183" dirty="0">
                <a:latin typeface="Lato" panose="020F0502020204030203" pitchFamily="34" charset="77"/>
              </a:rPr>
              <a:t>From Missouri to Oregon, </a:t>
            </a:r>
            <a:br>
              <a:rPr lang="en-US" sz="2183" dirty="0">
                <a:latin typeface="Lato" panose="020F0502020204030203" pitchFamily="34" charset="77"/>
              </a:rPr>
            </a:br>
            <a:r>
              <a:rPr lang="en-US" sz="2183" dirty="0">
                <a:latin typeface="Lato" panose="020F0502020204030203" pitchFamily="34" charset="77"/>
              </a:rPr>
              <a:t>3,000 km, 20 km/day</a:t>
            </a:r>
            <a:br>
              <a:rPr lang="en-US" sz="2183" dirty="0">
                <a:latin typeface="Lato" panose="020F0502020204030203" pitchFamily="34" charset="77"/>
              </a:rPr>
            </a:br>
            <a:endParaRPr lang="en-US" sz="1213" dirty="0">
              <a:latin typeface="Lato" panose="020F0502020204030203" pitchFamily="34" charset="77"/>
            </a:endParaRPr>
          </a:p>
          <a:p>
            <a:pPr marL="346558" indent="-346558">
              <a:buFont typeface="Arial" panose="020B0604020202020204" pitchFamily="34" charset="0"/>
              <a:buChar char="•"/>
            </a:pPr>
            <a:r>
              <a:rPr lang="en-US" sz="2183" dirty="0">
                <a:latin typeface="Lato" panose="020F0502020204030203" pitchFamily="34" charset="77"/>
              </a:rPr>
              <a:t>My daughter’s assignment:</a:t>
            </a:r>
          </a:p>
          <a:p>
            <a:pPr marL="623804" lvl="1" indent="-346558">
              <a:buFont typeface="Arial" panose="020B0604020202020204" pitchFamily="34" charset="0"/>
              <a:buChar char="•"/>
            </a:pPr>
            <a:endParaRPr lang="en-US" sz="1213" b="1" dirty="0">
              <a:latin typeface="Lato" panose="020F0502020204030203" pitchFamily="34" charset="77"/>
            </a:endParaRPr>
          </a:p>
          <a:p>
            <a:pPr marL="623804" lvl="1" indent="-346558">
              <a:buFont typeface="Arial" panose="020B0604020202020204" pitchFamily="34" charset="0"/>
              <a:buChar char="•"/>
            </a:pPr>
            <a:r>
              <a:rPr lang="en-US" sz="2183" b="1" dirty="0">
                <a:latin typeface="Lato" panose="020F0502020204030203" pitchFamily="34" charset="77"/>
              </a:rPr>
              <a:t>A family of 4 </a:t>
            </a:r>
          </a:p>
          <a:p>
            <a:pPr marL="623804" lvl="1" indent="-346558">
              <a:buFont typeface="Arial" panose="020B0604020202020204" pitchFamily="34" charset="0"/>
              <a:buChar char="•"/>
            </a:pPr>
            <a:r>
              <a:rPr lang="en-US" sz="2183" b="1" dirty="0">
                <a:latin typeface="Lato" panose="020F0502020204030203" pitchFamily="34" charset="77"/>
              </a:rPr>
              <a:t>Food for 6 months</a:t>
            </a:r>
          </a:p>
          <a:p>
            <a:pPr marL="623804" lvl="1" indent="-346558">
              <a:buFont typeface="Arial" panose="020B0604020202020204" pitchFamily="34" charset="0"/>
              <a:buChar char="•"/>
            </a:pPr>
            <a:r>
              <a:rPr lang="en-US" sz="2183" b="1" dirty="0">
                <a:latin typeface="Lato" panose="020F0502020204030203" pitchFamily="34" charset="77"/>
              </a:rPr>
              <a:t>Clothing </a:t>
            </a:r>
          </a:p>
          <a:p>
            <a:pPr marL="623804" lvl="1" indent="-346558">
              <a:buFont typeface="Arial" panose="020B0604020202020204" pitchFamily="34" charset="0"/>
              <a:buChar char="•"/>
            </a:pPr>
            <a:r>
              <a:rPr lang="en-US" sz="2183" b="1" dirty="0">
                <a:latin typeface="Lato" panose="020F0502020204030203" pitchFamily="34" charset="77"/>
              </a:rPr>
              <a:t>Tools</a:t>
            </a:r>
          </a:p>
          <a:p>
            <a:pPr marL="623804" lvl="1" indent="-346558">
              <a:buFont typeface="Arial" panose="020B0604020202020204" pitchFamily="34" charset="0"/>
              <a:buChar char="•"/>
            </a:pPr>
            <a:r>
              <a:rPr lang="en-US" sz="2183" b="1" dirty="0">
                <a:latin typeface="Lato" panose="020F0502020204030203" pitchFamily="34" charset="77"/>
              </a:rPr>
              <a:t>Guns </a:t>
            </a:r>
          </a:p>
          <a:p>
            <a:pPr marL="623804" lvl="1" indent="-346558">
              <a:buFont typeface="Arial" panose="020B0604020202020204" pitchFamily="34" charset="0"/>
              <a:buChar char="•"/>
            </a:pPr>
            <a:r>
              <a:rPr lang="en-US" sz="2183" b="1" dirty="0">
                <a:latin typeface="Lato" panose="020F0502020204030203" pitchFamily="34" charset="77"/>
              </a:rPr>
              <a:t>Seeds </a:t>
            </a:r>
          </a:p>
          <a:p>
            <a:pPr marL="623804" lvl="1" indent="-346558">
              <a:buFont typeface="Arial" panose="020B0604020202020204" pitchFamily="34" charset="0"/>
              <a:buChar char="•"/>
            </a:pPr>
            <a:endParaRPr lang="en-US" sz="1213" b="1" dirty="0">
              <a:latin typeface="Lato" panose="020F0502020204030203" pitchFamily="34" charset="77"/>
            </a:endParaRPr>
          </a:p>
          <a:p>
            <a:pPr marL="623804" lvl="1" indent="-346558">
              <a:buFont typeface="Arial" panose="020B0604020202020204" pitchFamily="34" charset="0"/>
              <a:buChar char="•"/>
            </a:pPr>
            <a:r>
              <a:rPr lang="en-US" sz="2183" dirty="0">
                <a:solidFill>
                  <a:srgbClr val="000032"/>
                </a:solidFill>
                <a:latin typeface="Lato" panose="020F0502020204030203" pitchFamily="34" charset="77"/>
              </a:rPr>
              <a:t>All in one wagon </a:t>
            </a:r>
          </a:p>
        </p:txBody>
      </p:sp>
      <p:sp>
        <p:nvSpPr>
          <p:cNvPr id="5" name="Footer Placeholder 4">
            <a:extLst>
              <a:ext uri="{FF2B5EF4-FFF2-40B4-BE49-F238E27FC236}">
                <a16:creationId xmlns:a16="http://schemas.microsoft.com/office/drawing/2014/main" id="{EF5578D0-3DB5-4B17-8AAA-779E2F1E220C}"/>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78179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D9FF-B7B1-4362-8D44-EF259FA9A59E}"/>
              </a:ext>
            </a:extLst>
          </p:cNvPr>
          <p:cNvSpPr>
            <a:spLocks noGrp="1"/>
          </p:cNvSpPr>
          <p:nvPr>
            <p:ph type="title"/>
          </p:nvPr>
        </p:nvSpPr>
        <p:spPr/>
        <p:txBody>
          <a:bodyPr/>
          <a:lstStyle/>
          <a:p>
            <a:r>
              <a:rPr lang="en-US" dirty="0"/>
              <a:t>The Startup Terra Incognita </a:t>
            </a:r>
          </a:p>
        </p:txBody>
      </p:sp>
      <p:sp>
        <p:nvSpPr>
          <p:cNvPr id="3" name="Text Placeholder 2">
            <a:extLst>
              <a:ext uri="{FF2B5EF4-FFF2-40B4-BE49-F238E27FC236}">
                <a16:creationId xmlns:a16="http://schemas.microsoft.com/office/drawing/2014/main" id="{7D92ABAA-E356-492A-9684-233D8E2966CC}"/>
              </a:ext>
            </a:extLst>
          </p:cNvPr>
          <p:cNvSpPr>
            <a:spLocks noGrp="1"/>
          </p:cNvSpPr>
          <p:nvPr>
            <p:ph type="body" idx="1"/>
          </p:nvPr>
        </p:nvSpPr>
        <p:spPr>
          <a:xfrm>
            <a:off x="944438" y="1840494"/>
            <a:ext cx="10303124" cy="4320157"/>
          </a:xfrm>
        </p:spPr>
        <p:txBody>
          <a:bodyPr/>
          <a:lstStyle/>
          <a:p>
            <a:r>
              <a:rPr lang="en-US" sz="2911" dirty="0">
                <a:latin typeface="Lato" panose="020F0502020204030203" pitchFamily="34" charset="0"/>
              </a:rPr>
              <a:t>You need time to figure out:</a:t>
            </a:r>
            <a:endParaRPr lang="en-US" sz="1213" dirty="0">
              <a:latin typeface="Lato" panose="020F0502020204030203" pitchFamily="34" charset="0"/>
            </a:endParaRPr>
          </a:p>
          <a:p>
            <a:pPr marL="346558" indent="-346558">
              <a:spcBef>
                <a:spcPts val="364"/>
              </a:spcBef>
              <a:buFont typeface="Arial" panose="020B0604020202020204" pitchFamily="34" charset="0"/>
              <a:buChar char="•"/>
            </a:pPr>
            <a:r>
              <a:rPr lang="en-US" sz="2183" dirty="0">
                <a:latin typeface="Lato" panose="020F0502020204030203" pitchFamily="34" charset="0"/>
              </a:rPr>
              <a:t>Who your customers are</a:t>
            </a:r>
          </a:p>
          <a:p>
            <a:pPr marL="346558" indent="-346558">
              <a:spcBef>
                <a:spcPts val="364"/>
              </a:spcBef>
              <a:buFont typeface="Arial" panose="020B0604020202020204" pitchFamily="34" charset="0"/>
              <a:buChar char="•"/>
            </a:pPr>
            <a:r>
              <a:rPr lang="en-US" sz="2183" dirty="0">
                <a:latin typeface="Lato" panose="020F0502020204030203" pitchFamily="34" charset="0"/>
              </a:rPr>
              <a:t>How to reach them</a:t>
            </a:r>
          </a:p>
          <a:p>
            <a:pPr marL="346558" indent="-346558">
              <a:spcBef>
                <a:spcPts val="364"/>
              </a:spcBef>
              <a:buFont typeface="Arial" panose="020B0604020202020204" pitchFamily="34" charset="0"/>
              <a:buChar char="•"/>
            </a:pPr>
            <a:r>
              <a:rPr lang="en-US" sz="2183" dirty="0">
                <a:latin typeface="Lato" panose="020F0502020204030203" pitchFamily="34" charset="0"/>
                <a:ea typeface="Lato" panose="020F0502020204030203" pitchFamily="34" charset="0"/>
                <a:cs typeface="Lato" panose="020F0502020204030203" pitchFamily="34" charset="0"/>
              </a:rPr>
              <a:t>What to tell them</a:t>
            </a:r>
            <a:endParaRPr lang="en-US" sz="2183" dirty="0">
              <a:latin typeface="Lato" panose="020F0502020204030203" pitchFamily="34" charset="0"/>
            </a:endParaRPr>
          </a:p>
          <a:p>
            <a:pPr marL="346558" indent="-346558">
              <a:spcBef>
                <a:spcPts val="364"/>
              </a:spcBef>
              <a:buFont typeface="Arial" panose="020B0604020202020204" pitchFamily="34" charset="0"/>
              <a:buChar char="•"/>
            </a:pPr>
            <a:r>
              <a:rPr lang="en-US" sz="2183" dirty="0">
                <a:latin typeface="Lato" panose="020F0502020204030203" pitchFamily="34" charset="0"/>
              </a:rPr>
              <a:t>How to make them pay attention</a:t>
            </a:r>
          </a:p>
          <a:p>
            <a:pPr marL="346558" indent="-346558">
              <a:spcBef>
                <a:spcPts val="364"/>
              </a:spcBef>
              <a:buFont typeface="Arial" panose="020B0604020202020204" pitchFamily="34" charset="0"/>
              <a:buChar char="•"/>
            </a:pPr>
            <a:r>
              <a:rPr lang="en-US" sz="2183" dirty="0">
                <a:latin typeface="Lato" panose="020F0502020204030203" pitchFamily="34" charset="0"/>
              </a:rPr>
              <a:t>How to make them buy and pay </a:t>
            </a:r>
          </a:p>
          <a:p>
            <a:pPr marL="346558" indent="-346558">
              <a:spcBef>
                <a:spcPts val="364"/>
              </a:spcBef>
              <a:buFont typeface="Arial" panose="020B0604020202020204" pitchFamily="34" charset="0"/>
              <a:buChar char="•"/>
            </a:pPr>
            <a:r>
              <a:rPr lang="en-US" sz="2183" dirty="0">
                <a:latin typeface="Lato" panose="020F0502020204030203" pitchFamily="34" charset="0"/>
              </a:rPr>
              <a:t>At what price</a:t>
            </a:r>
          </a:p>
          <a:p>
            <a:pPr marL="346558" indent="-346558">
              <a:spcBef>
                <a:spcPts val="364"/>
              </a:spcBef>
              <a:buFont typeface="Arial" panose="020B0604020202020204" pitchFamily="34" charset="0"/>
              <a:buChar char="•"/>
            </a:pPr>
            <a:r>
              <a:rPr lang="en-US" sz="2183" dirty="0">
                <a:latin typeface="Lato" panose="020F0502020204030203" pitchFamily="34" charset="0"/>
              </a:rPr>
              <a:t>How to build your team</a:t>
            </a:r>
          </a:p>
          <a:p>
            <a:pPr marL="346558" indent="-346558">
              <a:spcBef>
                <a:spcPts val="364"/>
              </a:spcBef>
              <a:buFont typeface="Arial" panose="020B0604020202020204" pitchFamily="34" charset="0"/>
              <a:buChar char="•"/>
            </a:pPr>
            <a:r>
              <a:rPr lang="en-US" sz="2183" dirty="0">
                <a:latin typeface="Lato" panose="020F0502020204030203" pitchFamily="34" charset="0"/>
              </a:rPr>
              <a:t>What product to build</a:t>
            </a:r>
          </a:p>
          <a:p>
            <a:pPr marL="346558" indent="-346558">
              <a:spcBef>
                <a:spcPts val="364"/>
              </a:spcBef>
              <a:buFont typeface="Arial" panose="020B0604020202020204" pitchFamily="34" charset="0"/>
              <a:buChar char="•"/>
            </a:pPr>
            <a:r>
              <a:rPr lang="en-US" sz="2183" dirty="0">
                <a:latin typeface="Lato" panose="020F0502020204030203" pitchFamily="34" charset="0"/>
              </a:rPr>
              <a:t>How to build it</a:t>
            </a:r>
          </a:p>
          <a:p>
            <a:pPr marL="346558" indent="-346558">
              <a:spcBef>
                <a:spcPts val="364"/>
              </a:spcBef>
              <a:buFont typeface="Arial" panose="020B0604020202020204" pitchFamily="34" charset="0"/>
              <a:buChar char="•"/>
            </a:pPr>
            <a:r>
              <a:rPr lang="en-US" sz="2183" dirty="0">
                <a:latin typeface="Lato" panose="020F0502020204030203" pitchFamily="34" charset="0"/>
              </a:rPr>
              <a:t>….. And on and on</a:t>
            </a:r>
          </a:p>
        </p:txBody>
      </p:sp>
      <p:sp>
        <p:nvSpPr>
          <p:cNvPr id="4" name="Footer Placeholder 3">
            <a:extLst>
              <a:ext uri="{FF2B5EF4-FFF2-40B4-BE49-F238E27FC236}">
                <a16:creationId xmlns:a16="http://schemas.microsoft.com/office/drawing/2014/main" id="{627A8A03-4B9A-48AF-AAD3-89382BC4B77C}"/>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45644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68DFB-3F22-4001-AB7B-B979C8512E13}"/>
              </a:ext>
            </a:extLst>
          </p:cNvPr>
          <p:cNvSpPr>
            <a:spLocks noGrp="1"/>
          </p:cNvSpPr>
          <p:nvPr>
            <p:ph type="body" idx="1"/>
          </p:nvPr>
        </p:nvSpPr>
        <p:spPr>
          <a:xfrm>
            <a:off x="724648" y="1751299"/>
            <a:ext cx="11246842" cy="4598695"/>
          </a:xfrm>
        </p:spPr>
        <p:txBody>
          <a:bodyPr/>
          <a:lstStyle/>
          <a:p>
            <a:pPr marL="346558" indent="-346558">
              <a:spcAft>
                <a:spcPts val="728"/>
              </a:spcAft>
              <a:buFont typeface="Arial" panose="020B0604020202020204" pitchFamily="34" charset="0"/>
              <a:buChar char="•"/>
            </a:pPr>
            <a:r>
              <a:rPr lang="en-US" dirty="0"/>
              <a:t>Founders focusing on profitability are much </a:t>
            </a:r>
            <a:r>
              <a:rPr lang="en-US" b="1" dirty="0"/>
              <a:t>more likely </a:t>
            </a:r>
            <a:r>
              <a:rPr lang="en-US" dirty="0"/>
              <a:t>to make </a:t>
            </a:r>
            <a:r>
              <a:rPr lang="en-US" b="1" dirty="0"/>
              <a:t>more money</a:t>
            </a:r>
            <a:r>
              <a:rPr lang="en-US" dirty="0"/>
              <a:t>, than with an exit</a:t>
            </a:r>
          </a:p>
          <a:p>
            <a:pPr marL="346558" indent="-346558">
              <a:buFont typeface="Arial" panose="020B0604020202020204" pitchFamily="34" charset="0"/>
              <a:buChar char="•"/>
            </a:pPr>
            <a:r>
              <a:rPr lang="en-US" dirty="0"/>
              <a:t>Let’s build a simple model:</a:t>
            </a:r>
            <a:br>
              <a:rPr lang="en-US" dirty="0"/>
            </a:br>
            <a:endParaRPr lang="en-US" sz="1100" dirty="0"/>
          </a:p>
          <a:p>
            <a:pPr marL="1178296" lvl="3" indent="-346558">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On year 5 the company has $5m in revenues with 20% profits</a:t>
            </a:r>
          </a:p>
          <a:p>
            <a:pPr marL="1178296" lvl="3" indent="-346558">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company grows at 20% year over year, and maintains its 20% profitability margin</a:t>
            </a:r>
          </a:p>
          <a:p>
            <a:pPr marL="1178296" lvl="3" indent="-346558">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founders still hold 50% of the equity because they did not need to raise a lot of money </a:t>
            </a:r>
          </a:p>
          <a:p>
            <a:pPr marL="1178296" lvl="3" indent="-346558">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Company value is 20 P/E,   Price to Earning per share.  In other words, the value of the company is 20 times its profits  </a:t>
            </a:r>
          </a:p>
        </p:txBody>
      </p:sp>
      <p:sp>
        <p:nvSpPr>
          <p:cNvPr id="7" name="object 4">
            <a:extLst>
              <a:ext uri="{FF2B5EF4-FFF2-40B4-BE49-F238E27FC236}">
                <a16:creationId xmlns:a16="http://schemas.microsoft.com/office/drawing/2014/main" id="{E9EE8928-0F1C-D82D-E211-A6F2F9748911}"/>
              </a:ext>
            </a:extLst>
          </p:cNvPr>
          <p:cNvSpPr txBox="1">
            <a:spLocks/>
          </p:cNvSpPr>
          <p:nvPr/>
        </p:nvSpPr>
        <p:spPr>
          <a:xfrm>
            <a:off x="945159" y="888061"/>
            <a:ext cx="9586785"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600" dirty="0">
                <a:latin typeface="Arial" panose="020B0604020202020204" pitchFamily="34" charset="0"/>
                <a:cs typeface="Arial" panose="020B0604020202020204" pitchFamily="34" charset="0"/>
              </a:rPr>
              <a:t>Why Fail if you can Succeed?</a:t>
            </a:r>
            <a:endParaRPr lang="en-US" sz="3600" spc="-6"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C20FD2A0-2F90-421E-8274-31921CD29969}"/>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79309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14">
            <a:extLst>
              <a:ext uri="{FF2B5EF4-FFF2-40B4-BE49-F238E27FC236}">
                <a16:creationId xmlns:a16="http://schemas.microsoft.com/office/drawing/2014/main" id="{DC593B6C-B6BB-4935-A284-A47BC3917238}"/>
              </a:ext>
            </a:extLst>
          </p:cNvPr>
          <p:cNvPicPr/>
          <p:nvPr/>
        </p:nvPicPr>
        <p:blipFill>
          <a:blip r:embed="rId2" cstate="print"/>
          <a:stretch>
            <a:fillRect/>
          </a:stretch>
        </p:blipFill>
        <p:spPr>
          <a:xfrm>
            <a:off x="1151771" y="888247"/>
            <a:ext cx="2499905" cy="571459"/>
          </a:xfrm>
          <a:prstGeom prst="rect">
            <a:avLst/>
          </a:prstGeom>
        </p:spPr>
      </p:pic>
      <p:pic>
        <p:nvPicPr>
          <p:cNvPr id="5" name="Picture 4">
            <a:extLst>
              <a:ext uri="{FF2B5EF4-FFF2-40B4-BE49-F238E27FC236}">
                <a16:creationId xmlns:a16="http://schemas.microsoft.com/office/drawing/2014/main" id="{B84FBE31-C79F-432B-8516-5CCC35DFF002}"/>
              </a:ext>
            </a:extLst>
          </p:cNvPr>
          <p:cNvPicPr>
            <a:picLocks noChangeAspect="1"/>
          </p:cNvPicPr>
          <p:nvPr/>
        </p:nvPicPr>
        <p:blipFill>
          <a:blip r:embed="rId3"/>
          <a:stretch>
            <a:fillRect/>
          </a:stretch>
        </p:blipFill>
        <p:spPr>
          <a:xfrm>
            <a:off x="4576877" y="1173977"/>
            <a:ext cx="2887984" cy="2420131"/>
          </a:xfrm>
          <a:prstGeom prst="rect">
            <a:avLst/>
          </a:prstGeom>
        </p:spPr>
      </p:pic>
      <p:pic>
        <p:nvPicPr>
          <p:cNvPr id="6" name="Picture 5">
            <a:extLst>
              <a:ext uri="{FF2B5EF4-FFF2-40B4-BE49-F238E27FC236}">
                <a16:creationId xmlns:a16="http://schemas.microsoft.com/office/drawing/2014/main" id="{A766CDD7-1E0C-47BB-85B5-F19351CCC4F9}"/>
              </a:ext>
            </a:extLst>
          </p:cNvPr>
          <p:cNvPicPr>
            <a:picLocks noChangeAspect="1"/>
          </p:cNvPicPr>
          <p:nvPr/>
        </p:nvPicPr>
        <p:blipFill>
          <a:blip r:embed="rId4"/>
          <a:stretch>
            <a:fillRect/>
          </a:stretch>
        </p:blipFill>
        <p:spPr>
          <a:xfrm>
            <a:off x="456292" y="2341979"/>
            <a:ext cx="3321182" cy="2708929"/>
          </a:xfrm>
          <a:prstGeom prst="rect">
            <a:avLst/>
          </a:prstGeom>
        </p:spPr>
      </p:pic>
      <p:pic>
        <p:nvPicPr>
          <p:cNvPr id="7" name="Picture 6">
            <a:extLst>
              <a:ext uri="{FF2B5EF4-FFF2-40B4-BE49-F238E27FC236}">
                <a16:creationId xmlns:a16="http://schemas.microsoft.com/office/drawing/2014/main" id="{4EFF63F9-B6C4-492A-A677-8F3828F5D785}"/>
              </a:ext>
            </a:extLst>
          </p:cNvPr>
          <p:cNvPicPr>
            <a:picLocks noChangeAspect="1"/>
          </p:cNvPicPr>
          <p:nvPr/>
        </p:nvPicPr>
        <p:blipFill>
          <a:blip r:embed="rId5"/>
          <a:stretch>
            <a:fillRect/>
          </a:stretch>
        </p:blipFill>
        <p:spPr>
          <a:xfrm>
            <a:off x="4576877" y="3937285"/>
            <a:ext cx="2599186" cy="2593410"/>
          </a:xfrm>
          <a:prstGeom prst="rect">
            <a:avLst/>
          </a:prstGeom>
        </p:spPr>
      </p:pic>
      <p:pic>
        <p:nvPicPr>
          <p:cNvPr id="8" name="Picture 7">
            <a:extLst>
              <a:ext uri="{FF2B5EF4-FFF2-40B4-BE49-F238E27FC236}">
                <a16:creationId xmlns:a16="http://schemas.microsoft.com/office/drawing/2014/main" id="{43AD5111-4B4C-4A5D-A06B-8677A29D29CB}"/>
              </a:ext>
            </a:extLst>
          </p:cNvPr>
          <p:cNvPicPr>
            <a:picLocks noChangeAspect="1"/>
          </p:cNvPicPr>
          <p:nvPr/>
        </p:nvPicPr>
        <p:blipFill>
          <a:blip r:embed="rId6"/>
          <a:stretch>
            <a:fillRect/>
          </a:stretch>
        </p:blipFill>
        <p:spPr>
          <a:xfrm rot="721029">
            <a:off x="8264264" y="1554395"/>
            <a:ext cx="3001228" cy="3627487"/>
          </a:xfrm>
          <a:prstGeom prst="rect">
            <a:avLst/>
          </a:prstGeom>
        </p:spPr>
      </p:pic>
      <p:sp>
        <p:nvSpPr>
          <p:cNvPr id="2" name="Footer Placeholder 1">
            <a:extLst>
              <a:ext uri="{FF2B5EF4-FFF2-40B4-BE49-F238E27FC236}">
                <a16:creationId xmlns:a16="http://schemas.microsoft.com/office/drawing/2014/main" id="{DD2322DF-5379-44D9-854B-A693F274E592}"/>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241144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68DFB-3F22-4001-AB7B-B979C8512E13}"/>
              </a:ext>
            </a:extLst>
          </p:cNvPr>
          <p:cNvSpPr>
            <a:spLocks noGrp="1"/>
          </p:cNvSpPr>
          <p:nvPr>
            <p:ph type="body" idx="1"/>
          </p:nvPr>
        </p:nvSpPr>
        <p:spPr>
          <a:xfrm>
            <a:off x="1453862" y="5383886"/>
            <a:ext cx="10604159" cy="951543"/>
          </a:xfrm>
        </p:spPr>
        <p:txBody>
          <a:bodyPr/>
          <a:lstStyle/>
          <a:p>
            <a:pPr marL="346558" indent="-346558">
              <a:spcAft>
                <a:spcPts val="728"/>
              </a:spcAft>
              <a:buFont typeface="Arial" panose="020B0604020202020204" pitchFamily="34" charset="0"/>
              <a:buChar char="•"/>
            </a:pPr>
            <a:r>
              <a:rPr lang="en-US" dirty="0"/>
              <a:t>In 10 years the company generated  </a:t>
            </a:r>
            <a:r>
              <a:rPr lang="en-US" b="1" dirty="0"/>
              <a:t>$10m </a:t>
            </a:r>
            <a:r>
              <a:rPr lang="en-US" dirty="0"/>
              <a:t>in profits </a:t>
            </a:r>
          </a:p>
          <a:p>
            <a:pPr marL="346558" indent="-346558">
              <a:spcAft>
                <a:spcPts val="728"/>
              </a:spcAft>
              <a:buFont typeface="Arial" panose="020B0604020202020204" pitchFamily="34" charset="0"/>
              <a:buChar char="•"/>
            </a:pPr>
            <a:r>
              <a:rPr lang="en-US" dirty="0"/>
              <a:t>The founders can distribute </a:t>
            </a:r>
            <a:r>
              <a:rPr lang="en-US" b="1" dirty="0"/>
              <a:t>dividends,</a:t>
            </a:r>
            <a:r>
              <a:rPr lang="en-US" dirty="0"/>
              <a:t> and are worth </a:t>
            </a:r>
            <a:r>
              <a:rPr lang="en-US" b="1" dirty="0"/>
              <a:t>$30m</a:t>
            </a:r>
          </a:p>
        </p:txBody>
      </p:sp>
      <p:sp>
        <p:nvSpPr>
          <p:cNvPr id="8" name="TextBox 7">
            <a:extLst>
              <a:ext uri="{FF2B5EF4-FFF2-40B4-BE49-F238E27FC236}">
                <a16:creationId xmlns:a16="http://schemas.microsoft.com/office/drawing/2014/main" id="{3D857C0F-3130-466A-94A7-EE2F156F8B1C}"/>
              </a:ext>
            </a:extLst>
          </p:cNvPr>
          <p:cNvSpPr txBox="1"/>
          <p:nvPr/>
        </p:nvSpPr>
        <p:spPr>
          <a:xfrm>
            <a:off x="919675" y="1667896"/>
            <a:ext cx="10645978" cy="502895"/>
          </a:xfrm>
          <a:prstGeom prst="rect">
            <a:avLst/>
          </a:prstGeom>
          <a:noFill/>
        </p:spPr>
        <p:txBody>
          <a:bodyPr wrap="square" rtlCol="0">
            <a:spAutoFit/>
          </a:bodyPr>
          <a:lstStyle/>
          <a:p>
            <a:pPr>
              <a:spcAft>
                <a:spcPts val="728"/>
              </a:spcAft>
            </a:pPr>
            <a:r>
              <a:rPr lang="en-US" sz="2668" dirty="0">
                <a:latin typeface="Lato "/>
              </a:rPr>
              <a:t>Growth of 20% YoY.   Profits of 20% per year.   Founders still hold 50%.</a:t>
            </a:r>
          </a:p>
        </p:txBody>
      </p:sp>
      <p:sp>
        <p:nvSpPr>
          <p:cNvPr id="9" name="object 4">
            <a:extLst>
              <a:ext uri="{FF2B5EF4-FFF2-40B4-BE49-F238E27FC236}">
                <a16:creationId xmlns:a16="http://schemas.microsoft.com/office/drawing/2014/main" id="{8FFBECB4-9DC6-6FBC-26D2-30B09339AD52}"/>
              </a:ext>
            </a:extLst>
          </p:cNvPr>
          <p:cNvSpPr txBox="1">
            <a:spLocks/>
          </p:cNvSpPr>
          <p:nvPr/>
        </p:nvSpPr>
        <p:spPr>
          <a:xfrm>
            <a:off x="945159" y="888061"/>
            <a:ext cx="9586785"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729" dirty="0"/>
              <a:t>Why Fail if you can Succeed?  Model </a:t>
            </a:r>
            <a:endParaRPr lang="en-US" sz="3729" spc="-6" dirty="0"/>
          </a:p>
        </p:txBody>
      </p:sp>
      <p:sp>
        <p:nvSpPr>
          <p:cNvPr id="2" name="Footer Placeholder 1">
            <a:extLst>
              <a:ext uri="{FF2B5EF4-FFF2-40B4-BE49-F238E27FC236}">
                <a16:creationId xmlns:a16="http://schemas.microsoft.com/office/drawing/2014/main" id="{D19D137D-AC64-4A30-87D7-05FA5D7CE094}"/>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pic>
        <p:nvPicPr>
          <p:cNvPr id="5" name="Picture 4">
            <a:extLst>
              <a:ext uri="{FF2B5EF4-FFF2-40B4-BE49-F238E27FC236}">
                <a16:creationId xmlns:a16="http://schemas.microsoft.com/office/drawing/2014/main" id="{446972BE-5F69-4C5A-AD8B-376DD7F4B0D0}"/>
              </a:ext>
            </a:extLst>
          </p:cNvPr>
          <p:cNvPicPr>
            <a:picLocks noChangeAspect="1"/>
          </p:cNvPicPr>
          <p:nvPr/>
        </p:nvPicPr>
        <p:blipFill>
          <a:blip r:embed="rId2"/>
          <a:stretch>
            <a:fillRect/>
          </a:stretch>
        </p:blipFill>
        <p:spPr>
          <a:xfrm>
            <a:off x="945158" y="2312236"/>
            <a:ext cx="10722727" cy="2959100"/>
          </a:xfrm>
          <a:prstGeom prst="rect">
            <a:avLst/>
          </a:prstGeom>
        </p:spPr>
      </p:pic>
      <p:sp>
        <p:nvSpPr>
          <p:cNvPr id="7" name="Oval 6">
            <a:extLst>
              <a:ext uri="{FF2B5EF4-FFF2-40B4-BE49-F238E27FC236}">
                <a16:creationId xmlns:a16="http://schemas.microsoft.com/office/drawing/2014/main" id="{6B1828DC-C490-40DD-BAA2-8412A01C392F}"/>
              </a:ext>
            </a:extLst>
          </p:cNvPr>
          <p:cNvSpPr/>
          <p:nvPr/>
        </p:nvSpPr>
        <p:spPr>
          <a:xfrm>
            <a:off x="10168932" y="4314708"/>
            <a:ext cx="1732220" cy="10503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48CBF6-95CE-4F77-B9C4-A63752059D69}"/>
              </a:ext>
            </a:extLst>
          </p:cNvPr>
          <p:cNvSpPr/>
          <p:nvPr/>
        </p:nvSpPr>
        <p:spPr>
          <a:xfrm>
            <a:off x="10313097" y="3519106"/>
            <a:ext cx="1443890" cy="4793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78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68DFB-3F22-4001-AB7B-B979C8512E13}"/>
              </a:ext>
            </a:extLst>
          </p:cNvPr>
          <p:cNvSpPr>
            <a:spLocks noGrp="1"/>
          </p:cNvSpPr>
          <p:nvPr>
            <p:ph type="body" idx="1"/>
          </p:nvPr>
        </p:nvSpPr>
        <p:spPr>
          <a:xfrm>
            <a:off x="945160" y="1950352"/>
            <a:ext cx="10319042" cy="4326826"/>
          </a:xfrm>
        </p:spPr>
        <p:txBody>
          <a:bodyPr/>
          <a:lstStyle/>
          <a:p>
            <a:pPr marL="457200" indent="-457200">
              <a:spcAft>
                <a:spcPts val="728"/>
              </a:spcAft>
              <a:buFont typeface="Arial" panose="020B0604020202020204" pitchFamily="34" charset="0"/>
              <a:buChar char="•"/>
            </a:pPr>
            <a:r>
              <a:rPr lang="en-US" b="1" dirty="0"/>
              <a:t>Strive for profitability, as early as possible</a:t>
            </a:r>
            <a:r>
              <a:rPr lang="en-US" dirty="0"/>
              <a:t>.  </a:t>
            </a:r>
            <a:br>
              <a:rPr lang="en-US" dirty="0"/>
            </a:br>
            <a:r>
              <a:rPr lang="en-US" dirty="0"/>
              <a:t>An Exit is a Finite Game, nice to have but not THE target </a:t>
            </a:r>
          </a:p>
          <a:p>
            <a:pPr marL="457200" indent="-457200">
              <a:spcAft>
                <a:spcPts val="728"/>
              </a:spcAft>
              <a:buFont typeface="Arial" panose="020B0604020202020204" pitchFamily="34" charset="0"/>
              <a:buChar char="•"/>
            </a:pPr>
            <a:r>
              <a:rPr lang="en-US" b="1" dirty="0"/>
              <a:t>Branding first – </a:t>
            </a:r>
            <a:r>
              <a:rPr lang="en-US" b="1" dirty="0">
                <a:solidFill>
                  <a:schemeClr val="tx2">
                    <a:lumMod val="60000"/>
                    <a:lumOff val="40000"/>
                  </a:schemeClr>
                </a:solidFill>
              </a:rPr>
              <a:t>product second </a:t>
            </a:r>
          </a:p>
          <a:p>
            <a:pPr marL="457200" indent="-457200">
              <a:spcAft>
                <a:spcPts val="728"/>
              </a:spcAft>
              <a:buFont typeface="Arial" panose="020B0604020202020204" pitchFamily="34" charset="0"/>
              <a:buChar char="•"/>
            </a:pPr>
            <a:r>
              <a:rPr lang="en-US" dirty="0"/>
              <a:t>Don’t be the first – let others educate the market </a:t>
            </a:r>
          </a:p>
          <a:p>
            <a:pPr marL="457200" indent="-457200">
              <a:spcAft>
                <a:spcPts val="728"/>
              </a:spcAft>
              <a:buFont typeface="Arial" panose="020B0604020202020204" pitchFamily="34" charset="0"/>
              <a:buChar char="•"/>
            </a:pPr>
            <a:r>
              <a:rPr lang="en-US" dirty="0"/>
              <a:t>No need for a disruptive technology or idea – The concept of Enablers and Incremental improvements </a:t>
            </a:r>
          </a:p>
          <a:p>
            <a:pPr marL="457200" indent="-457200">
              <a:spcAft>
                <a:spcPts val="728"/>
              </a:spcAft>
              <a:buFont typeface="Arial" panose="020B0604020202020204" pitchFamily="34" charset="0"/>
              <a:buChar char="•"/>
            </a:pPr>
            <a:r>
              <a:rPr lang="en-US" dirty="0"/>
              <a:t>No need for a huge market – pick a beachhead, customers who respond to the branding </a:t>
            </a:r>
          </a:p>
          <a:p>
            <a:pPr marL="457200" indent="-457200">
              <a:spcAft>
                <a:spcPts val="728"/>
              </a:spcAft>
              <a:buFont typeface="Arial" panose="020B0604020202020204" pitchFamily="34" charset="0"/>
              <a:buChar char="•"/>
            </a:pPr>
            <a:r>
              <a:rPr lang="en-US" dirty="0"/>
              <a:t>Grow </a:t>
            </a:r>
            <a:r>
              <a:rPr lang="en-US" u="sng" dirty="0"/>
              <a:t>profitably</a:t>
            </a:r>
            <a:r>
              <a:rPr lang="en-US" dirty="0"/>
              <a:t> at the pace the market dictates </a:t>
            </a:r>
          </a:p>
        </p:txBody>
      </p:sp>
      <p:sp>
        <p:nvSpPr>
          <p:cNvPr id="7" name="object 4">
            <a:extLst>
              <a:ext uri="{FF2B5EF4-FFF2-40B4-BE49-F238E27FC236}">
                <a16:creationId xmlns:a16="http://schemas.microsoft.com/office/drawing/2014/main" id="{ACE878E3-1EAA-90D4-5984-1373B3367FB1}"/>
              </a:ext>
            </a:extLst>
          </p:cNvPr>
          <p:cNvSpPr txBox="1">
            <a:spLocks/>
          </p:cNvSpPr>
          <p:nvPr/>
        </p:nvSpPr>
        <p:spPr>
          <a:xfrm>
            <a:off x="945159" y="888061"/>
            <a:ext cx="9586785"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600" dirty="0">
                <a:latin typeface="Arial" panose="020B0604020202020204" pitchFamily="34" charset="0"/>
                <a:cs typeface="Arial" panose="020B0604020202020204" pitchFamily="34" charset="0"/>
              </a:rPr>
              <a:t>The SmartUp principles </a:t>
            </a:r>
            <a:endParaRPr lang="en-US" sz="3600" spc="-6"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7DAE77C-33BF-496B-92F5-4009192F4E2B}"/>
              </a:ext>
            </a:extLst>
          </p:cNvPr>
          <p:cNvSpPr>
            <a:spLocks noGrp="1"/>
          </p:cNvSpPr>
          <p:nvPr>
            <p:ph type="ftr" sz="quarter" idx="5"/>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rgbClr val="004B9B"/>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46919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Strive for profitability – Branding First </a:t>
            </a:r>
          </a:p>
        </p:txBody>
      </p:sp>
      <p:sp>
        <p:nvSpPr>
          <p:cNvPr id="3" name="Text Placeholder 2">
            <a:extLst>
              <a:ext uri="{FF2B5EF4-FFF2-40B4-BE49-F238E27FC236}">
                <a16:creationId xmlns:a16="http://schemas.microsoft.com/office/drawing/2014/main" id="{301D82D8-8912-DBBE-C689-870B25EA0EC5}"/>
              </a:ext>
            </a:extLst>
          </p:cNvPr>
          <p:cNvSpPr>
            <a:spLocks noGrp="1"/>
          </p:cNvSpPr>
          <p:nvPr>
            <p:ph type="body" idx="1"/>
          </p:nvPr>
        </p:nvSpPr>
        <p:spPr>
          <a:xfrm>
            <a:off x="944798" y="1745500"/>
            <a:ext cx="10695771" cy="4585871"/>
          </a:xfrm>
        </p:spPr>
        <p:txBody>
          <a:bodyPr/>
          <a:lstStyle/>
          <a:p>
            <a:pPr marL="415869" indent="-415869">
              <a:spcAft>
                <a:spcPts val="728"/>
              </a:spcAft>
              <a:buFont typeface="Arial" panose="020B0604020202020204" pitchFamily="34" charset="0"/>
              <a:buChar char="•"/>
            </a:pPr>
            <a:r>
              <a:rPr lang="en-US" dirty="0"/>
              <a:t>Your biggest challenge is not to build your product - It is to bring paying customers</a:t>
            </a:r>
          </a:p>
          <a:p>
            <a:pPr marL="415869" indent="-415869">
              <a:spcAft>
                <a:spcPts val="728"/>
              </a:spcAft>
              <a:buFont typeface="Arial" panose="020B0604020202020204" pitchFamily="34" charset="0"/>
              <a:buChar char="•"/>
            </a:pPr>
            <a:r>
              <a:rPr lang="en-US" dirty="0"/>
              <a:t>If nobody ever heard about your company, you will not have customers !!! </a:t>
            </a:r>
          </a:p>
          <a:p>
            <a:pPr marL="415869" indent="-415869">
              <a:spcAft>
                <a:spcPts val="728"/>
              </a:spcAft>
              <a:buFont typeface="Arial" panose="020B0604020202020204" pitchFamily="34" charset="0"/>
              <a:buChar char="•"/>
            </a:pPr>
            <a:r>
              <a:rPr lang="en-US" dirty="0"/>
              <a:t>The first thing you need to do is think about your customers</a:t>
            </a:r>
            <a:br>
              <a:rPr lang="en-US" dirty="0"/>
            </a:br>
            <a:endParaRPr lang="en-US" sz="1100" dirty="0"/>
          </a:p>
          <a:p>
            <a:pPr marL="970361" lvl="2" indent="-415869">
              <a:spcAft>
                <a:spcPts val="728"/>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Who are they?  </a:t>
            </a:r>
          </a:p>
          <a:p>
            <a:pPr marL="970361" lvl="2" indent="-415869">
              <a:spcAft>
                <a:spcPts val="728"/>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How do you reach them?</a:t>
            </a:r>
          </a:p>
          <a:p>
            <a:pPr marL="970361" lvl="2" indent="-415869">
              <a:spcAft>
                <a:spcPts val="728"/>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What do you tell them?</a:t>
            </a:r>
          </a:p>
          <a:p>
            <a:pPr marL="970361" lvl="2" indent="-415869">
              <a:spcAft>
                <a:spcPts val="728"/>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How do you get them to buy from you?</a:t>
            </a:r>
          </a:p>
        </p:txBody>
      </p:sp>
      <p:sp>
        <p:nvSpPr>
          <p:cNvPr id="4" name="Footer Placeholder 3">
            <a:extLst>
              <a:ext uri="{FF2B5EF4-FFF2-40B4-BE49-F238E27FC236}">
                <a16:creationId xmlns:a16="http://schemas.microsoft.com/office/drawing/2014/main" id="{BB43BB1D-46B0-4DB0-BFDE-56A6765FD31F}"/>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60802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E3D0-B82F-4808-97AC-5A6405449063}"/>
              </a:ext>
            </a:extLst>
          </p:cNvPr>
          <p:cNvSpPr>
            <a:spLocks noGrp="1"/>
          </p:cNvSpPr>
          <p:nvPr>
            <p:ph type="title"/>
          </p:nvPr>
        </p:nvSpPr>
        <p:spPr>
          <a:xfrm>
            <a:off x="944077" y="592077"/>
            <a:ext cx="9476719" cy="573875"/>
          </a:xfrm>
        </p:spPr>
        <p:txBody>
          <a:bodyPr/>
          <a:lstStyle/>
          <a:p>
            <a:r>
              <a:rPr lang="en-US" dirty="0"/>
              <a:t>Branding First – The smart old fashioned way</a:t>
            </a:r>
          </a:p>
        </p:txBody>
      </p:sp>
      <p:sp>
        <p:nvSpPr>
          <p:cNvPr id="3" name="Text Placeholder 2">
            <a:extLst>
              <a:ext uri="{FF2B5EF4-FFF2-40B4-BE49-F238E27FC236}">
                <a16:creationId xmlns:a16="http://schemas.microsoft.com/office/drawing/2014/main" id="{67D42D64-4411-427A-835D-80EC77B09BDD}"/>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23277E1-F8B3-4F0B-8BA2-32287C82F6C3}"/>
              </a:ext>
            </a:extLst>
          </p:cNvPr>
          <p:cNvSpPr>
            <a:spLocks noGrp="1"/>
          </p:cNvSpPr>
          <p:nvPr>
            <p:ph type="ftr" sz="quarter" idx="11"/>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chemeClr val="tx2">
                    <a:lumMod val="75000"/>
                  </a:schemeClr>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marR="0" lvl="0" indent="0" algn="l" defTabSz="914400" rtl="0" eaLnBrk="1" fontAlgn="auto" latinLnBrk="0" hangingPunct="1">
              <a:lnSpc>
                <a:spcPts val="1516"/>
              </a:lnSpc>
              <a:spcBef>
                <a:spcPts val="0"/>
              </a:spcBef>
              <a:spcAft>
                <a:spcPts val="0"/>
              </a:spcAft>
              <a:buClrTx/>
              <a:buSzTx/>
              <a:buFontTx/>
              <a:buNone/>
              <a:tabLst/>
              <a:defRPr/>
            </a:pPr>
            <a:r>
              <a:rPr lang="en-US">
                <a:solidFill>
                  <a:srgbClr val="1F497D">
                    <a:lumMod val="75000"/>
                  </a:srgbClr>
                </a:solidFill>
              </a:rPr>
              <a:t>THE</a:t>
            </a:r>
            <a:r>
              <a:rPr lang="en-US" spc="6">
                <a:solidFill>
                  <a:srgbClr val="1F497D">
                    <a:lumMod val="75000"/>
                  </a:srgbClr>
                </a:solidFill>
              </a:rPr>
              <a:t> </a:t>
            </a:r>
            <a:r>
              <a:rPr lang="en-US">
                <a:solidFill>
                  <a:srgbClr val="1F497D">
                    <a:lumMod val="75000"/>
                  </a:srgbClr>
                </a:solidFill>
              </a:rPr>
              <a:t>SMART</a:t>
            </a:r>
            <a:r>
              <a:rPr lang="en-US" spc="9">
                <a:solidFill>
                  <a:srgbClr val="1F497D">
                    <a:lumMod val="75000"/>
                  </a:srgbClr>
                </a:solidFill>
              </a:rPr>
              <a:t> </a:t>
            </a:r>
            <a:r>
              <a:rPr lang="en-US" spc="-42">
                <a:solidFill>
                  <a:srgbClr val="1F497D">
                    <a:lumMod val="75000"/>
                  </a:srgbClr>
                </a:solidFill>
              </a:rPr>
              <a:t>WAY</a:t>
            </a:r>
            <a:r>
              <a:rPr lang="en-US" spc="9">
                <a:solidFill>
                  <a:srgbClr val="1F497D">
                    <a:lumMod val="75000"/>
                  </a:srgbClr>
                </a:solidFill>
              </a:rPr>
              <a:t> </a:t>
            </a:r>
            <a:r>
              <a:rPr lang="en-US">
                <a:solidFill>
                  <a:srgbClr val="1F497D">
                    <a:lumMod val="75000"/>
                  </a:srgbClr>
                </a:solidFill>
              </a:rPr>
              <a:t>TO</a:t>
            </a:r>
            <a:r>
              <a:rPr lang="en-US" spc="9">
                <a:solidFill>
                  <a:srgbClr val="1F497D">
                    <a:lumMod val="75000"/>
                  </a:srgbClr>
                </a:solidFill>
              </a:rPr>
              <a:t> </a:t>
            </a:r>
            <a:r>
              <a:rPr lang="en-US">
                <a:solidFill>
                  <a:srgbClr val="1F497D">
                    <a:lumMod val="75000"/>
                  </a:srgbClr>
                </a:solidFill>
              </a:rPr>
              <a:t>BUILD</a:t>
            </a:r>
            <a:r>
              <a:rPr lang="en-US" spc="9">
                <a:solidFill>
                  <a:srgbClr val="1F497D">
                    <a:lumMod val="75000"/>
                  </a:srgbClr>
                </a:solidFill>
              </a:rPr>
              <a:t> </a:t>
            </a:r>
            <a:r>
              <a:rPr lang="en-US">
                <a:solidFill>
                  <a:srgbClr val="1F497D">
                    <a:lumMod val="75000"/>
                  </a:srgbClr>
                </a:solidFill>
              </a:rPr>
              <a:t>A</a:t>
            </a:r>
            <a:r>
              <a:rPr lang="en-US" spc="9">
                <a:solidFill>
                  <a:srgbClr val="1F497D">
                    <a:lumMod val="75000"/>
                  </a:srgbClr>
                </a:solidFill>
              </a:rPr>
              <a:t> </a:t>
            </a:r>
            <a:r>
              <a:rPr lang="en-US" spc="-6">
                <a:solidFill>
                  <a:srgbClr val="1F497D">
                    <a:lumMod val="75000"/>
                  </a:srgbClr>
                </a:solidFill>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3306F33C-57C8-4520-B001-B36CF64DD045}"/>
              </a:ext>
            </a:extLst>
          </p:cNvPr>
          <p:cNvPicPr/>
          <p:nvPr/>
        </p:nvPicPr>
        <p:blipFill>
          <a:blip r:embed="rId2"/>
          <a:stretch>
            <a:fillRect/>
          </a:stretch>
        </p:blipFill>
        <p:spPr>
          <a:xfrm>
            <a:off x="4826159" y="1631138"/>
            <a:ext cx="3406140" cy="3002280"/>
          </a:xfrm>
          <a:prstGeom prst="rect">
            <a:avLst/>
          </a:prstGeom>
        </p:spPr>
      </p:pic>
      <p:pic>
        <p:nvPicPr>
          <p:cNvPr id="7" name="Picture 6">
            <a:extLst>
              <a:ext uri="{FF2B5EF4-FFF2-40B4-BE49-F238E27FC236}">
                <a16:creationId xmlns:a16="http://schemas.microsoft.com/office/drawing/2014/main" id="{1A14D5ED-CE18-4805-8266-8BE4645D073A}"/>
              </a:ext>
            </a:extLst>
          </p:cNvPr>
          <p:cNvPicPr/>
          <p:nvPr/>
        </p:nvPicPr>
        <p:blipFill>
          <a:blip r:embed="rId3"/>
          <a:stretch>
            <a:fillRect/>
          </a:stretch>
        </p:blipFill>
        <p:spPr>
          <a:xfrm rot="20439633">
            <a:off x="8009003" y="1110414"/>
            <a:ext cx="4008120" cy="2796540"/>
          </a:xfrm>
          <a:prstGeom prst="rect">
            <a:avLst/>
          </a:prstGeom>
        </p:spPr>
      </p:pic>
      <p:pic>
        <p:nvPicPr>
          <p:cNvPr id="8" name="Picture 7">
            <a:extLst>
              <a:ext uri="{FF2B5EF4-FFF2-40B4-BE49-F238E27FC236}">
                <a16:creationId xmlns:a16="http://schemas.microsoft.com/office/drawing/2014/main" id="{AE8BDC34-2C50-460A-A566-0CFFD3D8FD30}"/>
              </a:ext>
            </a:extLst>
          </p:cNvPr>
          <p:cNvPicPr/>
          <p:nvPr/>
        </p:nvPicPr>
        <p:blipFill>
          <a:blip r:embed="rId4"/>
          <a:stretch>
            <a:fillRect/>
          </a:stretch>
        </p:blipFill>
        <p:spPr>
          <a:xfrm rot="734635">
            <a:off x="8678171" y="3427969"/>
            <a:ext cx="3485247" cy="2759219"/>
          </a:xfrm>
          <a:prstGeom prst="rect">
            <a:avLst/>
          </a:prstGeom>
        </p:spPr>
      </p:pic>
      <p:pic>
        <p:nvPicPr>
          <p:cNvPr id="1027" name="Picture 3">
            <a:extLst>
              <a:ext uri="{FF2B5EF4-FFF2-40B4-BE49-F238E27FC236}">
                <a16:creationId xmlns:a16="http://schemas.microsoft.com/office/drawing/2014/main" id="{EF52F768-1E1D-418F-8490-CD190B53C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67205">
            <a:off x="639167" y="1449545"/>
            <a:ext cx="27209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a:extLst>
              <a:ext uri="{FF2B5EF4-FFF2-40B4-BE49-F238E27FC236}">
                <a16:creationId xmlns:a16="http://schemas.microsoft.com/office/drawing/2014/main" id="{808384F7-CAAB-4DEB-AC3C-B435EFE86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24271">
            <a:off x="2063128" y="2893600"/>
            <a:ext cx="3658102" cy="322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D6B348B-8C5F-432F-A6AC-84F4FA34DFC5}"/>
              </a:ext>
            </a:extLst>
          </p:cNvPr>
          <p:cNvSpPr txBox="1"/>
          <p:nvPr/>
        </p:nvSpPr>
        <p:spPr>
          <a:xfrm>
            <a:off x="5682436" y="5722279"/>
            <a:ext cx="2969713" cy="954107"/>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And then what happened?</a:t>
            </a:r>
          </a:p>
        </p:txBody>
      </p:sp>
    </p:spTree>
    <p:extLst>
      <p:ext uri="{BB962C8B-B14F-4D97-AF65-F5344CB8AC3E}">
        <p14:creationId xmlns:p14="http://schemas.microsoft.com/office/powerpoint/2010/main" val="103494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CAFC-67B7-4108-94D6-8F246C950E9B}"/>
              </a:ext>
            </a:extLst>
          </p:cNvPr>
          <p:cNvSpPr>
            <a:spLocks noGrp="1"/>
          </p:cNvSpPr>
          <p:nvPr>
            <p:ph type="title"/>
          </p:nvPr>
        </p:nvSpPr>
        <p:spPr/>
        <p:txBody>
          <a:bodyPr/>
          <a:lstStyle/>
          <a:p>
            <a:r>
              <a:rPr lang="en-US" dirty="0"/>
              <a:t>Branding First – A success story </a:t>
            </a:r>
          </a:p>
        </p:txBody>
      </p:sp>
      <p:sp>
        <p:nvSpPr>
          <p:cNvPr id="3" name="Text Placeholder 2">
            <a:extLst>
              <a:ext uri="{FF2B5EF4-FFF2-40B4-BE49-F238E27FC236}">
                <a16:creationId xmlns:a16="http://schemas.microsoft.com/office/drawing/2014/main" id="{52009884-F0D7-42BD-88FD-D92F04FC7D9C}"/>
              </a:ext>
            </a:extLst>
          </p:cNvPr>
          <p:cNvSpPr>
            <a:spLocks noGrp="1"/>
          </p:cNvSpPr>
          <p:nvPr>
            <p:ph type="body" idx="1"/>
          </p:nvPr>
        </p:nvSpPr>
        <p:spPr>
          <a:xfrm>
            <a:off x="1428709" y="3093221"/>
            <a:ext cx="10303847" cy="1015663"/>
          </a:xfrm>
        </p:spPr>
        <p:txBody>
          <a:bodyPr/>
          <a:lstStyle/>
          <a:p>
            <a:endParaRPr lang="en-US" dirty="0"/>
          </a:p>
        </p:txBody>
      </p:sp>
      <p:sp>
        <p:nvSpPr>
          <p:cNvPr id="4" name="Footer Placeholder 3">
            <a:extLst>
              <a:ext uri="{FF2B5EF4-FFF2-40B4-BE49-F238E27FC236}">
                <a16:creationId xmlns:a16="http://schemas.microsoft.com/office/drawing/2014/main" id="{76477E6B-0666-4C35-906A-0EEF132BD37E}"/>
              </a:ext>
            </a:extLst>
          </p:cNvPr>
          <p:cNvSpPr>
            <a:spLocks noGrp="1"/>
          </p:cNvSpPr>
          <p:nvPr>
            <p:ph type="ftr" sz="quarter" idx="11"/>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chemeClr val="tx2">
                    <a:lumMod val="75000"/>
                  </a:schemeClr>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marR="0" lvl="0" indent="0" algn="l" defTabSz="914400" rtl="0" eaLnBrk="1" fontAlgn="auto" latinLnBrk="0" hangingPunct="1">
              <a:lnSpc>
                <a:spcPts val="1516"/>
              </a:lnSpc>
              <a:spcBef>
                <a:spcPts val="0"/>
              </a:spcBef>
              <a:spcAft>
                <a:spcPts val="0"/>
              </a:spcAft>
              <a:buClrTx/>
              <a:buSzTx/>
              <a:buFontTx/>
              <a:buNone/>
              <a:tabLst/>
              <a:defRPr/>
            </a:pPr>
            <a:r>
              <a:rPr lang="en-US">
                <a:solidFill>
                  <a:srgbClr val="1F497D">
                    <a:lumMod val="75000"/>
                  </a:srgbClr>
                </a:solidFill>
              </a:rPr>
              <a:t>THE</a:t>
            </a:r>
            <a:r>
              <a:rPr lang="en-US" spc="6">
                <a:solidFill>
                  <a:srgbClr val="1F497D">
                    <a:lumMod val="75000"/>
                  </a:srgbClr>
                </a:solidFill>
              </a:rPr>
              <a:t> </a:t>
            </a:r>
            <a:r>
              <a:rPr lang="en-US">
                <a:solidFill>
                  <a:srgbClr val="1F497D">
                    <a:lumMod val="75000"/>
                  </a:srgbClr>
                </a:solidFill>
              </a:rPr>
              <a:t>SMART</a:t>
            </a:r>
            <a:r>
              <a:rPr lang="en-US" spc="9">
                <a:solidFill>
                  <a:srgbClr val="1F497D">
                    <a:lumMod val="75000"/>
                  </a:srgbClr>
                </a:solidFill>
              </a:rPr>
              <a:t> </a:t>
            </a:r>
            <a:r>
              <a:rPr lang="en-US" spc="-42">
                <a:solidFill>
                  <a:srgbClr val="1F497D">
                    <a:lumMod val="75000"/>
                  </a:srgbClr>
                </a:solidFill>
              </a:rPr>
              <a:t>WAY</a:t>
            </a:r>
            <a:r>
              <a:rPr lang="en-US" spc="9">
                <a:solidFill>
                  <a:srgbClr val="1F497D">
                    <a:lumMod val="75000"/>
                  </a:srgbClr>
                </a:solidFill>
              </a:rPr>
              <a:t> </a:t>
            </a:r>
            <a:r>
              <a:rPr lang="en-US">
                <a:solidFill>
                  <a:srgbClr val="1F497D">
                    <a:lumMod val="75000"/>
                  </a:srgbClr>
                </a:solidFill>
              </a:rPr>
              <a:t>TO</a:t>
            </a:r>
            <a:r>
              <a:rPr lang="en-US" spc="9">
                <a:solidFill>
                  <a:srgbClr val="1F497D">
                    <a:lumMod val="75000"/>
                  </a:srgbClr>
                </a:solidFill>
              </a:rPr>
              <a:t> </a:t>
            </a:r>
            <a:r>
              <a:rPr lang="en-US">
                <a:solidFill>
                  <a:srgbClr val="1F497D">
                    <a:lumMod val="75000"/>
                  </a:srgbClr>
                </a:solidFill>
              </a:rPr>
              <a:t>BUILD</a:t>
            </a:r>
            <a:r>
              <a:rPr lang="en-US" spc="9">
                <a:solidFill>
                  <a:srgbClr val="1F497D">
                    <a:lumMod val="75000"/>
                  </a:srgbClr>
                </a:solidFill>
              </a:rPr>
              <a:t> </a:t>
            </a:r>
            <a:r>
              <a:rPr lang="en-US">
                <a:solidFill>
                  <a:srgbClr val="1F497D">
                    <a:lumMod val="75000"/>
                  </a:srgbClr>
                </a:solidFill>
              </a:rPr>
              <a:t>A</a:t>
            </a:r>
            <a:r>
              <a:rPr lang="en-US" spc="9">
                <a:solidFill>
                  <a:srgbClr val="1F497D">
                    <a:lumMod val="75000"/>
                  </a:srgbClr>
                </a:solidFill>
              </a:rPr>
              <a:t> </a:t>
            </a:r>
            <a:r>
              <a:rPr lang="en-US" spc="-6">
                <a:solidFill>
                  <a:srgbClr val="1F497D">
                    <a:lumMod val="75000"/>
                  </a:srgbClr>
                </a:solidFill>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2050" name="Picture 2">
            <a:extLst>
              <a:ext uri="{FF2B5EF4-FFF2-40B4-BE49-F238E27FC236}">
                <a16:creationId xmlns:a16="http://schemas.microsoft.com/office/drawing/2014/main" id="{FEEE597A-49F1-450F-A183-E6B677107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28388">
            <a:off x="-725976" y="2166350"/>
            <a:ext cx="4339019" cy="252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טמבוריות בתל אביב יפו | איזי">
            <a:extLst>
              <a:ext uri="{FF2B5EF4-FFF2-40B4-BE49-F238E27FC236}">
                <a16:creationId xmlns:a16="http://schemas.microsoft.com/office/drawing/2014/main" id="{08DE7B3D-2DE6-460E-9637-701F6952E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65746">
            <a:off x="1920791" y="2839380"/>
            <a:ext cx="2634043" cy="35214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F89EE26-CEA4-48C1-8ABB-F01C012F95FD}"/>
              </a:ext>
            </a:extLst>
          </p:cNvPr>
          <p:cNvPicPr>
            <a:picLocks noChangeAspect="1"/>
          </p:cNvPicPr>
          <p:nvPr/>
        </p:nvPicPr>
        <p:blipFill>
          <a:blip r:embed="rId4"/>
          <a:stretch>
            <a:fillRect/>
          </a:stretch>
        </p:blipFill>
        <p:spPr>
          <a:xfrm rot="891187">
            <a:off x="7887005" y="4293226"/>
            <a:ext cx="3867150" cy="2933700"/>
          </a:xfrm>
          <a:prstGeom prst="rect">
            <a:avLst/>
          </a:prstGeom>
        </p:spPr>
      </p:pic>
      <p:pic>
        <p:nvPicPr>
          <p:cNvPr id="5" name="Picture 4">
            <a:extLst>
              <a:ext uri="{FF2B5EF4-FFF2-40B4-BE49-F238E27FC236}">
                <a16:creationId xmlns:a16="http://schemas.microsoft.com/office/drawing/2014/main" id="{86BB5613-7E3E-40D6-AD3A-5B09E2BD08A6}"/>
              </a:ext>
            </a:extLst>
          </p:cNvPr>
          <p:cNvPicPr>
            <a:picLocks noChangeAspect="1"/>
          </p:cNvPicPr>
          <p:nvPr/>
        </p:nvPicPr>
        <p:blipFill>
          <a:blip r:embed="rId5"/>
          <a:stretch>
            <a:fillRect/>
          </a:stretch>
        </p:blipFill>
        <p:spPr>
          <a:xfrm rot="20465075">
            <a:off x="4247968" y="1459664"/>
            <a:ext cx="4318507" cy="2899792"/>
          </a:xfrm>
          <a:prstGeom prst="rect">
            <a:avLst/>
          </a:prstGeom>
        </p:spPr>
      </p:pic>
      <p:pic>
        <p:nvPicPr>
          <p:cNvPr id="8" name="Picture 7">
            <a:extLst>
              <a:ext uri="{FF2B5EF4-FFF2-40B4-BE49-F238E27FC236}">
                <a16:creationId xmlns:a16="http://schemas.microsoft.com/office/drawing/2014/main" id="{5FA68C3C-BC6F-4CE6-BF83-0112B93D7B20}"/>
              </a:ext>
            </a:extLst>
          </p:cNvPr>
          <p:cNvPicPr>
            <a:picLocks noChangeAspect="1"/>
          </p:cNvPicPr>
          <p:nvPr/>
        </p:nvPicPr>
        <p:blipFill>
          <a:blip r:embed="rId6"/>
          <a:stretch>
            <a:fillRect/>
          </a:stretch>
        </p:blipFill>
        <p:spPr>
          <a:xfrm rot="1246190">
            <a:off x="7592037" y="776182"/>
            <a:ext cx="4060288" cy="2956816"/>
          </a:xfrm>
          <a:prstGeom prst="rect">
            <a:avLst/>
          </a:prstGeom>
        </p:spPr>
      </p:pic>
      <p:pic>
        <p:nvPicPr>
          <p:cNvPr id="9" name="Picture 8">
            <a:extLst>
              <a:ext uri="{FF2B5EF4-FFF2-40B4-BE49-F238E27FC236}">
                <a16:creationId xmlns:a16="http://schemas.microsoft.com/office/drawing/2014/main" id="{BA049444-8A86-4DEF-901C-FE86E5C6264D}"/>
              </a:ext>
            </a:extLst>
          </p:cNvPr>
          <p:cNvPicPr>
            <a:picLocks noChangeAspect="1"/>
          </p:cNvPicPr>
          <p:nvPr/>
        </p:nvPicPr>
        <p:blipFill>
          <a:blip r:embed="rId7"/>
          <a:stretch>
            <a:fillRect/>
          </a:stretch>
        </p:blipFill>
        <p:spPr>
          <a:xfrm rot="499172">
            <a:off x="4993485" y="4237701"/>
            <a:ext cx="3320617" cy="2201138"/>
          </a:xfrm>
          <a:prstGeom prst="rect">
            <a:avLst/>
          </a:prstGeom>
        </p:spPr>
      </p:pic>
    </p:spTree>
    <p:extLst>
      <p:ext uri="{BB962C8B-B14F-4D97-AF65-F5344CB8AC3E}">
        <p14:creationId xmlns:p14="http://schemas.microsoft.com/office/powerpoint/2010/main" val="37181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9808-4F43-C93F-CCD3-CE4742FDDE10}"/>
              </a:ext>
            </a:extLst>
          </p:cNvPr>
          <p:cNvSpPr>
            <a:spLocks noGrp="1"/>
          </p:cNvSpPr>
          <p:nvPr>
            <p:ph type="title"/>
          </p:nvPr>
        </p:nvSpPr>
        <p:spPr/>
        <p:txBody>
          <a:bodyPr/>
          <a:lstStyle/>
          <a:p>
            <a:r>
              <a:rPr lang="en-US" dirty="0"/>
              <a:t>Branding first – Another concept </a:t>
            </a:r>
          </a:p>
        </p:txBody>
      </p:sp>
      <p:sp>
        <p:nvSpPr>
          <p:cNvPr id="3" name="Text Placeholder 2">
            <a:extLst>
              <a:ext uri="{FF2B5EF4-FFF2-40B4-BE49-F238E27FC236}">
                <a16:creationId xmlns:a16="http://schemas.microsoft.com/office/drawing/2014/main" id="{6C9DEE8B-2B81-ECDF-094A-CE619466FB63}"/>
              </a:ext>
            </a:extLst>
          </p:cNvPr>
          <p:cNvSpPr>
            <a:spLocks noGrp="1"/>
          </p:cNvSpPr>
          <p:nvPr>
            <p:ph type="body" idx="1"/>
          </p:nvPr>
        </p:nvSpPr>
        <p:spPr>
          <a:xfrm>
            <a:off x="944798" y="1802356"/>
            <a:ext cx="10303847" cy="861774"/>
          </a:xfrm>
        </p:spPr>
        <p:txBody>
          <a:bodyPr/>
          <a:lstStyle/>
          <a:p>
            <a:r>
              <a:rPr lang="en-US" dirty="0"/>
              <a:t>John Deere &amp; Company </a:t>
            </a:r>
          </a:p>
          <a:p>
            <a:r>
              <a:rPr lang="en-US" dirty="0"/>
              <a:t>Founded in 1834 </a:t>
            </a:r>
          </a:p>
        </p:txBody>
      </p:sp>
      <p:sp>
        <p:nvSpPr>
          <p:cNvPr id="4" name="Footer Placeholder 3">
            <a:extLst>
              <a:ext uri="{FF2B5EF4-FFF2-40B4-BE49-F238E27FC236}">
                <a16:creationId xmlns:a16="http://schemas.microsoft.com/office/drawing/2014/main" id="{0D241D7E-D4BD-9952-D2DF-C8B6259E5E37}"/>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pic>
        <p:nvPicPr>
          <p:cNvPr id="6" name="Picture 5">
            <a:extLst>
              <a:ext uri="{FF2B5EF4-FFF2-40B4-BE49-F238E27FC236}">
                <a16:creationId xmlns:a16="http://schemas.microsoft.com/office/drawing/2014/main" id="{F7E16E8B-A67F-E538-8DDF-1E7729A3CC1C}"/>
              </a:ext>
            </a:extLst>
          </p:cNvPr>
          <p:cNvPicPr>
            <a:picLocks noChangeAspect="1"/>
          </p:cNvPicPr>
          <p:nvPr/>
        </p:nvPicPr>
        <p:blipFill>
          <a:blip r:embed="rId2"/>
          <a:stretch>
            <a:fillRect/>
          </a:stretch>
        </p:blipFill>
        <p:spPr>
          <a:xfrm>
            <a:off x="7931719" y="236448"/>
            <a:ext cx="3969846" cy="2470951"/>
          </a:xfrm>
          <a:prstGeom prst="rect">
            <a:avLst/>
          </a:prstGeom>
        </p:spPr>
      </p:pic>
      <p:sp>
        <p:nvSpPr>
          <p:cNvPr id="9" name="TextBox 8">
            <a:extLst>
              <a:ext uri="{FF2B5EF4-FFF2-40B4-BE49-F238E27FC236}">
                <a16:creationId xmlns:a16="http://schemas.microsoft.com/office/drawing/2014/main" id="{96253D04-2681-4E62-F4F3-24E085A6E5F5}"/>
              </a:ext>
            </a:extLst>
          </p:cNvPr>
          <p:cNvSpPr txBox="1"/>
          <p:nvPr/>
        </p:nvSpPr>
        <p:spPr>
          <a:xfrm>
            <a:off x="7293685" y="3050717"/>
            <a:ext cx="4607880" cy="378565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Furrow Magazine – Launched in 1895</a:t>
            </a:r>
          </a:p>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magazine was so successful that it reached 4 million readers by 1912</a:t>
            </a:r>
          </a:p>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Still in circulation today, with a global audience of over 1.5 million</a:t>
            </a:r>
          </a:p>
          <a:p>
            <a:endParaRPr lang="en-US" dirty="0"/>
          </a:p>
        </p:txBody>
      </p:sp>
      <p:pic>
        <p:nvPicPr>
          <p:cNvPr id="11" name="Picture 10">
            <a:extLst>
              <a:ext uri="{FF2B5EF4-FFF2-40B4-BE49-F238E27FC236}">
                <a16:creationId xmlns:a16="http://schemas.microsoft.com/office/drawing/2014/main" id="{AF8EE52A-F928-F05B-1B55-6E48BF858978}"/>
              </a:ext>
            </a:extLst>
          </p:cNvPr>
          <p:cNvPicPr>
            <a:picLocks noChangeAspect="1"/>
          </p:cNvPicPr>
          <p:nvPr/>
        </p:nvPicPr>
        <p:blipFill>
          <a:blip r:embed="rId3"/>
          <a:stretch>
            <a:fillRect/>
          </a:stretch>
        </p:blipFill>
        <p:spPr>
          <a:xfrm rot="20553838">
            <a:off x="3884930" y="2315376"/>
            <a:ext cx="3097224" cy="4205774"/>
          </a:xfrm>
          <a:prstGeom prst="rect">
            <a:avLst/>
          </a:prstGeom>
        </p:spPr>
      </p:pic>
    </p:spTree>
    <p:extLst>
      <p:ext uri="{BB962C8B-B14F-4D97-AF65-F5344CB8AC3E}">
        <p14:creationId xmlns:p14="http://schemas.microsoft.com/office/powerpoint/2010/main" val="65133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a:t>
            </a:r>
          </a:p>
        </p:txBody>
      </p:sp>
      <p:sp>
        <p:nvSpPr>
          <p:cNvPr id="3" name="Text Placeholder 2">
            <a:extLst>
              <a:ext uri="{FF2B5EF4-FFF2-40B4-BE49-F238E27FC236}">
                <a16:creationId xmlns:a16="http://schemas.microsoft.com/office/drawing/2014/main" id="{301D82D8-8912-DBBE-C689-870B25EA0EC5}"/>
              </a:ext>
            </a:extLst>
          </p:cNvPr>
          <p:cNvSpPr>
            <a:spLocks noGrp="1"/>
          </p:cNvSpPr>
          <p:nvPr>
            <p:ph type="body" idx="1"/>
          </p:nvPr>
        </p:nvSpPr>
        <p:spPr>
          <a:xfrm>
            <a:off x="944437" y="1904144"/>
            <a:ext cx="9679922" cy="3835730"/>
          </a:xfrm>
        </p:spPr>
        <p:txBody>
          <a:bodyPr/>
          <a:lstStyle/>
          <a:p>
            <a:pPr marL="346558" indent="-346558">
              <a:spcAft>
                <a:spcPts val="1455"/>
              </a:spcAft>
              <a:buFont typeface="Arial" panose="020B0604020202020204" pitchFamily="34" charset="0"/>
              <a:buChar char="•"/>
            </a:pPr>
            <a:r>
              <a:rPr lang="en-US" sz="2668" dirty="0">
                <a:latin typeface="Lato" panose="020F0502020204030203" pitchFamily="34" charset="0"/>
              </a:rPr>
              <a:t>Opster- Tools for DevOps engineers to manage and optimize mission critical ElasticSearch clusters</a:t>
            </a:r>
          </a:p>
          <a:p>
            <a:pPr marL="1178296" lvl="3" indent="-346558">
              <a:spcAft>
                <a:spcPts val="1455"/>
              </a:spcAft>
              <a:buFont typeface="Arial" panose="020B0604020202020204" pitchFamily="34" charset="0"/>
              <a:buChar char="•"/>
            </a:pPr>
            <a:r>
              <a:rPr lang="en-US" sz="2668" dirty="0">
                <a:solidFill>
                  <a:srgbClr val="000032"/>
                </a:solidFill>
                <a:latin typeface="Lato" panose="020F0502020204030203" pitchFamily="34" charset="0"/>
                <a:cs typeface="Lato Light"/>
              </a:rPr>
              <a:t>Did anybody here understand what that means? </a:t>
            </a:r>
            <a:endParaRPr lang="en-US" sz="2668" dirty="0">
              <a:latin typeface="Lato" panose="020F0502020204030203" pitchFamily="34" charset="0"/>
            </a:endParaRPr>
          </a:p>
          <a:p>
            <a:pPr marL="346558" indent="-346558">
              <a:spcAft>
                <a:spcPts val="1455"/>
              </a:spcAft>
              <a:buFont typeface="Arial" panose="020B0604020202020204" pitchFamily="34" charset="0"/>
              <a:buChar char="•"/>
            </a:pPr>
            <a:r>
              <a:rPr lang="en-US" sz="2668" dirty="0">
                <a:latin typeface="Lato" panose="020F0502020204030203" pitchFamily="34" charset="0"/>
              </a:rPr>
              <a:t>Who are </a:t>
            </a:r>
            <a:r>
              <a:rPr lang="en-US" sz="2668" dirty="0" err="1">
                <a:latin typeface="Lato" panose="020F0502020204030203" pitchFamily="34" charset="0"/>
              </a:rPr>
              <a:t>Opster’s</a:t>
            </a:r>
            <a:r>
              <a:rPr lang="en-US" sz="2668" dirty="0">
                <a:latin typeface="Lato" panose="020F0502020204030203" pitchFamily="34" charset="0"/>
              </a:rPr>
              <a:t> prospects?</a:t>
            </a:r>
          </a:p>
          <a:p>
            <a:pPr marL="1178296" lvl="3" indent="-346558">
              <a:spcAft>
                <a:spcPts val="1455"/>
              </a:spcAft>
              <a:buFont typeface="Arial" panose="020B0604020202020204" pitchFamily="34" charset="0"/>
              <a:buChar char="•"/>
            </a:pPr>
            <a:r>
              <a:rPr lang="en-US" sz="2668" dirty="0">
                <a:solidFill>
                  <a:srgbClr val="000032"/>
                </a:solidFill>
                <a:latin typeface="Lato" panose="020F0502020204030203" pitchFamily="34" charset="0"/>
                <a:cs typeface="Lato Light"/>
              </a:rPr>
              <a:t>ElasticSearch DevOps engineers</a:t>
            </a:r>
          </a:p>
          <a:p>
            <a:pPr marL="346558" indent="-346558">
              <a:spcAft>
                <a:spcPts val="1455"/>
              </a:spcAft>
              <a:buFont typeface="Arial" panose="020B0604020202020204" pitchFamily="34" charset="0"/>
              <a:buChar char="•"/>
            </a:pPr>
            <a:r>
              <a:rPr lang="en-US" sz="2668" dirty="0">
                <a:latin typeface="Lato" panose="020F0502020204030203" pitchFamily="34" charset="0"/>
              </a:rPr>
              <a:t>How on earth can we target these elusive people?</a:t>
            </a:r>
          </a:p>
          <a:p>
            <a:pPr marL="1178296" lvl="3" indent="-346558">
              <a:spcAft>
                <a:spcPts val="1455"/>
              </a:spcAft>
              <a:buFont typeface="Arial" panose="020B0604020202020204" pitchFamily="34" charset="0"/>
              <a:buChar char="•"/>
            </a:pPr>
            <a:r>
              <a:rPr lang="en-US" sz="2668" dirty="0">
                <a:solidFill>
                  <a:srgbClr val="000032"/>
                </a:solidFill>
                <a:latin typeface="Lato" panose="020F0502020204030203" pitchFamily="34" charset="0"/>
                <a:cs typeface="Lato Light"/>
              </a:rPr>
              <a:t>They are busy and they don’t respond to emails</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p:sp>
        <p:nvSpPr>
          <p:cNvPr id="4" name="Footer Placeholder 3">
            <a:extLst>
              <a:ext uri="{FF2B5EF4-FFF2-40B4-BE49-F238E27FC236}">
                <a16:creationId xmlns:a16="http://schemas.microsoft.com/office/drawing/2014/main" id="{9300253C-1584-40A5-93D4-49AFF22365E2}"/>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934456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44437" y="1923132"/>
            <a:ext cx="10234415" cy="4053930"/>
          </a:xfrm>
        </p:spPr>
        <p:txBody>
          <a:bodyPr/>
          <a:lstStyle/>
          <a:p>
            <a:pPr>
              <a:spcAft>
                <a:spcPts val="1455"/>
              </a:spcAft>
            </a:pPr>
            <a:r>
              <a:rPr lang="en-US" sz="2668" b="1" dirty="0">
                <a:latin typeface="Lato" panose="020F0502020204030203" pitchFamily="34" charset="0"/>
              </a:rPr>
              <a:t>Focus on the problem - not on your solution</a:t>
            </a:r>
          </a:p>
          <a:p>
            <a:pPr marL="623804" lvl="1" indent="-346558">
              <a:spcAft>
                <a:spcPts val="1455"/>
              </a:spcAft>
              <a:buFont typeface="Arial" panose="020B0604020202020204" pitchFamily="34" charset="0"/>
              <a:buChar char="•"/>
            </a:pPr>
            <a:r>
              <a:rPr lang="en-US" sz="2668" dirty="0">
                <a:solidFill>
                  <a:srgbClr val="000032"/>
                </a:solidFill>
                <a:latin typeface="Lato" panose="020F0502020204030203" pitchFamily="34" charset="0"/>
                <a:cs typeface="Lato Light"/>
              </a:rPr>
              <a:t>When Opster started, we had nothing to sell.  Product vision was murky</a:t>
            </a:r>
          </a:p>
          <a:p>
            <a:pPr marL="623804" lvl="1" indent="-346558">
              <a:spcAft>
                <a:spcPts val="1455"/>
              </a:spcAft>
              <a:buFont typeface="Arial" panose="020B0604020202020204" pitchFamily="34" charset="0"/>
              <a:buChar char="•"/>
            </a:pPr>
            <a:r>
              <a:rPr lang="en-US" sz="2668" dirty="0">
                <a:solidFill>
                  <a:srgbClr val="000032"/>
                </a:solidFill>
                <a:latin typeface="Lato" panose="020F0502020204030203" pitchFamily="34" charset="0"/>
                <a:cs typeface="Lato Light"/>
              </a:rPr>
              <a:t>We asked ourselves – What do DevOps engineers do when encountering a problem with their ElasticSearch installation?</a:t>
            </a:r>
          </a:p>
          <a:p>
            <a:pPr marL="623804" lvl="1" indent="-346558">
              <a:spcAft>
                <a:spcPts val="1455"/>
              </a:spcAft>
              <a:buFont typeface="Arial" panose="020B0604020202020204" pitchFamily="34" charset="0"/>
              <a:buChar char="•"/>
            </a:pPr>
            <a:r>
              <a:rPr lang="en-US" sz="2668" dirty="0">
                <a:solidFill>
                  <a:srgbClr val="000032"/>
                </a:solidFill>
                <a:latin typeface="Lato" panose="020F0502020204030203" pitchFamily="34" charset="0"/>
                <a:cs typeface="Lato Light"/>
              </a:rPr>
              <a:t>In many cases the </a:t>
            </a:r>
            <a:r>
              <a:rPr lang="en-US" sz="2668" dirty="0" err="1">
                <a:solidFill>
                  <a:srgbClr val="000032"/>
                </a:solidFill>
                <a:latin typeface="Lato" panose="020F0502020204030203" pitchFamily="34" charset="0"/>
                <a:cs typeface="Lato Light"/>
              </a:rPr>
              <a:t>ElasticSearch</a:t>
            </a:r>
            <a:r>
              <a:rPr lang="en-US" sz="2668" dirty="0">
                <a:solidFill>
                  <a:srgbClr val="000032"/>
                </a:solidFill>
                <a:latin typeface="Lato" panose="020F0502020204030203" pitchFamily="34" charset="0"/>
                <a:cs typeface="Lato Light"/>
              </a:rPr>
              <a:t> system produces an error log that is written to their log file</a:t>
            </a:r>
          </a:p>
          <a:p>
            <a:pPr marL="623804" lvl="1" indent="-346558">
              <a:spcAft>
                <a:spcPts val="1455"/>
              </a:spcAft>
              <a:buFont typeface="Arial" panose="020B0604020202020204" pitchFamily="34" charset="0"/>
              <a:buChar char="•"/>
            </a:pPr>
            <a:r>
              <a:rPr lang="en-US" sz="2668" dirty="0">
                <a:solidFill>
                  <a:srgbClr val="000032"/>
                </a:solidFill>
                <a:latin typeface="Lato" panose="020F0502020204030203" pitchFamily="34" charset="0"/>
                <a:cs typeface="Lato Light"/>
              </a:rPr>
              <a:t>Here are random examples of real error logs</a:t>
            </a:r>
          </a:p>
        </p:txBody>
      </p:sp>
      <p:sp>
        <p:nvSpPr>
          <p:cNvPr id="3" name="Footer Placeholder 2">
            <a:extLst>
              <a:ext uri="{FF2B5EF4-FFF2-40B4-BE49-F238E27FC236}">
                <a16:creationId xmlns:a16="http://schemas.microsoft.com/office/drawing/2014/main" id="{B287E4F2-A9D5-4BB3-BE37-08D6B27863AF}"/>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1093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45160" y="1760479"/>
            <a:ext cx="10234415" cy="4423840"/>
          </a:xfrm>
        </p:spPr>
        <p:txBody>
          <a:bodyPr/>
          <a:lstStyle/>
          <a:p>
            <a:pPr>
              <a:spcAft>
                <a:spcPts val="1455"/>
              </a:spcAft>
            </a:pPr>
            <a:r>
              <a:rPr lang="en-US" sz="2668" b="1" dirty="0">
                <a:latin typeface="Lato" panose="020F0502020204030203" pitchFamily="34" charset="0"/>
              </a:rPr>
              <a:t>Error Log examples</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Could not lock </a:t>
            </a:r>
            <a:r>
              <a:rPr lang="en-US" sz="2183" dirty="0" err="1">
                <a:solidFill>
                  <a:srgbClr val="000032"/>
                </a:solidFill>
                <a:latin typeface="Lato" panose="020F0502020204030203" pitchFamily="34" charset="0"/>
                <a:cs typeface="Lato Light"/>
              </a:rPr>
              <a:t>IndexWriter</a:t>
            </a:r>
            <a:r>
              <a:rPr lang="en-US" sz="2183" dirty="0">
                <a:solidFill>
                  <a:srgbClr val="000032"/>
                </a:solidFill>
                <a:latin typeface="Lato" panose="020F0502020204030203" pitchFamily="34" charset="0"/>
                <a:cs typeface="Lato Light"/>
              </a:rPr>
              <a:t> </a:t>
            </a:r>
            <a:r>
              <a:rPr lang="en-US" sz="2183" dirty="0" err="1">
                <a:solidFill>
                  <a:srgbClr val="000032"/>
                </a:solidFill>
                <a:latin typeface="Lato" panose="020F0502020204030203" pitchFamily="34" charset="0"/>
                <a:cs typeface="Lato Light"/>
              </a:rPr>
              <a:t>isLocked</a:t>
            </a:r>
            <a:endParaRPr lang="en-US" sz="2183" dirty="0">
              <a:solidFill>
                <a:srgbClr val="000032"/>
              </a:solidFill>
              <a:latin typeface="Lato" panose="020F0502020204030203" pitchFamily="34" charset="0"/>
              <a:cs typeface="Lato Light"/>
            </a:endParaRP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Delaying allocation for unassigned shards; next check in</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Suspect illegal state: trying to move shard from primary mode to replica mode</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Failed to start monitoring service</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Using discovery type and seed hosts providers</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All shards failed</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Term query does not support array of values</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No mapping found for ” + </a:t>
            </a:r>
            <a:r>
              <a:rPr lang="en-US" sz="2183" dirty="0" err="1">
                <a:solidFill>
                  <a:srgbClr val="000032"/>
                </a:solidFill>
                <a:latin typeface="Lato" panose="020F0502020204030203" pitchFamily="34" charset="0"/>
                <a:cs typeface="Lato Light"/>
              </a:rPr>
              <a:t>fieldName</a:t>
            </a:r>
            <a:r>
              <a:rPr lang="en-US" sz="2183" dirty="0">
                <a:solidFill>
                  <a:srgbClr val="000032"/>
                </a:solidFill>
                <a:latin typeface="Lato" panose="020F0502020204030203" pitchFamily="34" charset="0"/>
                <a:cs typeface="Lato Light"/>
              </a:rPr>
              <a:t> + ” in order to sort on</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high disk watermark [90%] exceeded on</a:t>
            </a:r>
          </a:p>
          <a:p>
            <a:pPr marL="623804" lvl="1" indent="-346558">
              <a:spcAft>
                <a:spcPts val="364"/>
              </a:spcAft>
              <a:buFont typeface="Wingdings" panose="05000000000000000000" pitchFamily="2" charset="2"/>
              <a:buChar char="v"/>
            </a:pPr>
            <a:r>
              <a:rPr lang="en-US" sz="2183" dirty="0">
                <a:solidFill>
                  <a:srgbClr val="000032"/>
                </a:solidFill>
                <a:latin typeface="Lato" panose="020F0502020204030203" pitchFamily="34" charset="0"/>
                <a:cs typeface="Lato Light"/>
              </a:rPr>
              <a:t>Mapping update rejected by primary</a:t>
            </a:r>
          </a:p>
        </p:txBody>
      </p:sp>
      <p:sp>
        <p:nvSpPr>
          <p:cNvPr id="3" name="Footer Placeholder 2">
            <a:extLst>
              <a:ext uri="{FF2B5EF4-FFF2-40B4-BE49-F238E27FC236}">
                <a16:creationId xmlns:a16="http://schemas.microsoft.com/office/drawing/2014/main" id="{2604D2C6-A853-4EF1-8138-7D833031A000}"/>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17536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44437" y="1857937"/>
            <a:ext cx="10234415" cy="4116576"/>
          </a:xfrm>
        </p:spPr>
        <p:txBody>
          <a:bodyPr/>
          <a:lstStyle/>
          <a:p>
            <a:pPr>
              <a:spcAft>
                <a:spcPts val="1455"/>
              </a:spcAft>
            </a:pPr>
            <a:r>
              <a:rPr lang="en-US" sz="2668" b="1" dirty="0">
                <a:latin typeface="Lato" panose="020F0502020204030203" pitchFamily="34" charset="0"/>
              </a:rPr>
              <a:t>Long Tail Creation Process</a:t>
            </a:r>
          </a:p>
          <a:p>
            <a:pPr marL="623804" lvl="1" indent="-346558">
              <a:spcAft>
                <a:spcPts val="364"/>
              </a:spcAft>
              <a:buFont typeface="Arial" panose="020B0604020202020204" pitchFamily="34" charset="0"/>
              <a:buChar char="•"/>
            </a:pPr>
            <a:r>
              <a:rPr lang="en-US" sz="2426" dirty="0">
                <a:solidFill>
                  <a:srgbClr val="000032"/>
                </a:solidFill>
                <a:latin typeface="Lato" panose="020F0502020204030203" pitchFamily="34" charset="0"/>
                <a:cs typeface="Lato Light"/>
              </a:rPr>
              <a:t>How to automatically create thousands of content pages?</a:t>
            </a:r>
          </a:p>
          <a:p>
            <a:pPr marL="623804" lvl="1" indent="-346558">
              <a:spcAft>
                <a:spcPts val="364"/>
              </a:spcAft>
              <a:buFont typeface="Arial" panose="020B0604020202020204" pitchFamily="34" charset="0"/>
              <a:buChar char="•"/>
            </a:pPr>
            <a:r>
              <a:rPr lang="en-US" sz="2426" dirty="0">
                <a:solidFill>
                  <a:srgbClr val="000032"/>
                </a:solidFill>
                <a:latin typeface="Lato" panose="020F0502020204030203" pitchFamily="34" charset="0"/>
                <a:cs typeface="Lato Light"/>
              </a:rPr>
              <a:t>Wrote a script to extract all error logs from ElasticSearch open-source code.  Initially extracted about 700 different error logs.  Today there are some 3,000 error log pages published on Opster</a:t>
            </a:r>
          </a:p>
          <a:p>
            <a:pPr marL="623804" lvl="1" indent="-346558">
              <a:spcAft>
                <a:spcPts val="364"/>
              </a:spcAft>
              <a:buFont typeface="Arial" panose="020B0604020202020204" pitchFamily="34" charset="0"/>
              <a:buChar char="•"/>
            </a:pPr>
            <a:r>
              <a:rPr lang="en-US" sz="2426" dirty="0">
                <a:solidFill>
                  <a:srgbClr val="000032"/>
                </a:solidFill>
                <a:latin typeface="Lato" panose="020F0502020204030203" pitchFamily="34" charset="0"/>
                <a:cs typeface="Lato Light"/>
              </a:rPr>
              <a:t>Created an Opster web site, mainly these 700 pages produced automatically.  Plus a detailed glossary on the basic terminology of ElasticSearch, a page per term</a:t>
            </a:r>
          </a:p>
          <a:p>
            <a:pPr marL="623804" lvl="1" indent="-346558">
              <a:spcAft>
                <a:spcPts val="364"/>
              </a:spcAft>
              <a:buFont typeface="Arial" panose="020B0604020202020204" pitchFamily="34" charset="0"/>
              <a:buChar char="•"/>
            </a:pPr>
            <a:r>
              <a:rPr lang="en-US" sz="2426" dirty="0">
                <a:solidFill>
                  <a:srgbClr val="000032"/>
                </a:solidFill>
                <a:latin typeface="Lato" panose="020F0502020204030203" pitchFamily="34" charset="0"/>
                <a:cs typeface="Lato Light"/>
              </a:rPr>
              <a:t>60 or so pages generated 80% of traffic – manually enriched their content.   </a:t>
            </a:r>
            <a:r>
              <a:rPr lang="en-US" sz="2426" b="1" dirty="0">
                <a:solidFill>
                  <a:srgbClr val="000032"/>
                </a:solidFill>
                <a:latin typeface="Lato" panose="020F0502020204030203" pitchFamily="34" charset="0"/>
                <a:cs typeface="Lato Light"/>
              </a:rPr>
              <a:t>High quality content creates a strong brand</a:t>
            </a:r>
          </a:p>
        </p:txBody>
      </p:sp>
      <p:sp>
        <p:nvSpPr>
          <p:cNvPr id="3" name="Footer Placeholder 2">
            <a:extLst>
              <a:ext uri="{FF2B5EF4-FFF2-40B4-BE49-F238E27FC236}">
                <a16:creationId xmlns:a16="http://schemas.microsoft.com/office/drawing/2014/main" id="{3B7C223E-1E17-48CD-A72D-79A8DA3207C5}"/>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474614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5160" y="888061"/>
            <a:ext cx="9476054" cy="583985"/>
          </a:xfrm>
          <a:prstGeom prst="rect">
            <a:avLst/>
          </a:prstGeom>
        </p:spPr>
        <p:txBody>
          <a:bodyPr vert="horz" wrap="square" lIns="0" tIns="10012" rIns="0" bIns="0" rtlCol="0">
            <a:spAutoFit/>
          </a:bodyPr>
          <a:lstStyle/>
          <a:p>
            <a:pPr marL="7701">
              <a:spcBef>
                <a:spcPts val="79"/>
              </a:spcBef>
            </a:pPr>
            <a:r>
              <a:rPr spc="-343" dirty="0"/>
              <a:t>Y</a:t>
            </a:r>
            <a:r>
              <a:rPr spc="33" dirty="0"/>
              <a:t>onatan</a:t>
            </a:r>
            <a:r>
              <a:rPr spc="-230" dirty="0"/>
              <a:t> </a:t>
            </a:r>
            <a:r>
              <a:rPr spc="-6" dirty="0"/>
              <a:t>Stern</a:t>
            </a:r>
          </a:p>
        </p:txBody>
      </p:sp>
      <p:pic>
        <p:nvPicPr>
          <p:cNvPr id="4" name="object 4"/>
          <p:cNvPicPr/>
          <p:nvPr/>
        </p:nvPicPr>
        <p:blipFill>
          <a:blip r:embed="rId3" cstate="print"/>
          <a:stretch>
            <a:fillRect/>
          </a:stretch>
        </p:blipFill>
        <p:spPr>
          <a:xfrm>
            <a:off x="952858" y="2423613"/>
            <a:ext cx="888880" cy="1469871"/>
          </a:xfrm>
          <a:prstGeom prst="rect">
            <a:avLst/>
          </a:prstGeom>
        </p:spPr>
      </p:pic>
      <p:grpSp>
        <p:nvGrpSpPr>
          <p:cNvPr id="16" name="Group 15">
            <a:extLst>
              <a:ext uri="{FF2B5EF4-FFF2-40B4-BE49-F238E27FC236}">
                <a16:creationId xmlns:a16="http://schemas.microsoft.com/office/drawing/2014/main" id="{235B68F8-6464-4281-A573-AD5C203CA77C}"/>
              </a:ext>
            </a:extLst>
          </p:cNvPr>
          <p:cNvGrpSpPr/>
          <p:nvPr/>
        </p:nvGrpSpPr>
        <p:grpSpPr>
          <a:xfrm>
            <a:off x="5710278" y="4632741"/>
            <a:ext cx="2131289" cy="571821"/>
            <a:chOff x="4667807" y="7608292"/>
            <a:chExt cx="3514654" cy="942975"/>
          </a:xfrm>
        </p:grpSpPr>
        <p:sp>
          <p:nvSpPr>
            <p:cNvPr id="5" name="object 5"/>
            <p:cNvSpPr/>
            <p:nvPr/>
          </p:nvSpPr>
          <p:spPr>
            <a:xfrm>
              <a:off x="5875506" y="7873615"/>
              <a:ext cx="2306955" cy="429259"/>
            </a:xfrm>
            <a:custGeom>
              <a:avLst/>
              <a:gdLst/>
              <a:ahLst/>
              <a:cxnLst/>
              <a:rect l="l" t="t" r="r" b="b"/>
              <a:pathLst>
                <a:path w="2306954" h="429259">
                  <a:moveTo>
                    <a:pt x="272347" y="183900"/>
                  </a:moveTo>
                  <a:lnTo>
                    <a:pt x="197962" y="183900"/>
                  </a:lnTo>
                  <a:lnTo>
                    <a:pt x="0" y="369569"/>
                  </a:lnTo>
                  <a:lnTo>
                    <a:pt x="0" y="422866"/>
                  </a:lnTo>
                  <a:lnTo>
                    <a:pt x="275279" y="422866"/>
                  </a:lnTo>
                  <a:lnTo>
                    <a:pt x="275279" y="370742"/>
                  </a:lnTo>
                  <a:lnTo>
                    <a:pt x="76144" y="370742"/>
                  </a:lnTo>
                  <a:lnTo>
                    <a:pt x="272347" y="186245"/>
                  </a:lnTo>
                  <a:lnTo>
                    <a:pt x="272347" y="183900"/>
                  </a:lnTo>
                  <a:close/>
                </a:path>
                <a:path w="2306954" h="429259">
                  <a:moveTo>
                    <a:pt x="275279" y="333843"/>
                  </a:moveTo>
                  <a:lnTo>
                    <a:pt x="219637" y="333843"/>
                  </a:lnTo>
                  <a:lnTo>
                    <a:pt x="219637" y="370742"/>
                  </a:lnTo>
                  <a:lnTo>
                    <a:pt x="275279" y="370742"/>
                  </a:lnTo>
                  <a:lnTo>
                    <a:pt x="275279" y="333843"/>
                  </a:lnTo>
                  <a:close/>
                </a:path>
                <a:path w="2306954" h="429259">
                  <a:moveTo>
                    <a:pt x="272347" y="132948"/>
                  </a:moveTo>
                  <a:lnTo>
                    <a:pt x="3518" y="132948"/>
                  </a:lnTo>
                  <a:lnTo>
                    <a:pt x="3518" y="220213"/>
                  </a:lnTo>
                  <a:lnTo>
                    <a:pt x="59150" y="220213"/>
                  </a:lnTo>
                  <a:lnTo>
                    <a:pt x="59150" y="183900"/>
                  </a:lnTo>
                  <a:lnTo>
                    <a:pt x="272347" y="183900"/>
                  </a:lnTo>
                  <a:lnTo>
                    <a:pt x="272347" y="132948"/>
                  </a:lnTo>
                  <a:close/>
                </a:path>
                <a:path w="2306954" h="429259">
                  <a:moveTo>
                    <a:pt x="449221" y="127681"/>
                  </a:moveTo>
                  <a:lnTo>
                    <a:pt x="404916" y="134347"/>
                  </a:lnTo>
                  <a:lnTo>
                    <a:pt x="364942" y="153246"/>
                  </a:lnTo>
                  <a:lnTo>
                    <a:pt x="324273" y="193912"/>
                  </a:lnTo>
                  <a:lnTo>
                    <a:pt x="305377" y="233885"/>
                  </a:lnTo>
                  <a:lnTo>
                    <a:pt x="298702" y="278200"/>
                  </a:lnTo>
                  <a:lnTo>
                    <a:pt x="299463" y="293119"/>
                  </a:lnTo>
                  <a:lnTo>
                    <a:pt x="310419" y="336764"/>
                  </a:lnTo>
                  <a:lnTo>
                    <a:pt x="342630" y="384797"/>
                  </a:lnTo>
                  <a:lnTo>
                    <a:pt x="390658" y="417013"/>
                  </a:lnTo>
                  <a:lnTo>
                    <a:pt x="433979" y="427961"/>
                  </a:lnTo>
                  <a:lnTo>
                    <a:pt x="449221" y="428719"/>
                  </a:lnTo>
                  <a:lnTo>
                    <a:pt x="464140" y="427961"/>
                  </a:lnTo>
                  <a:lnTo>
                    <a:pt x="507796" y="417013"/>
                  </a:lnTo>
                  <a:lnTo>
                    <a:pt x="555823" y="384797"/>
                  </a:lnTo>
                  <a:lnTo>
                    <a:pt x="565457" y="373088"/>
                  </a:lnTo>
                  <a:lnTo>
                    <a:pt x="449221" y="373088"/>
                  </a:lnTo>
                  <a:lnTo>
                    <a:pt x="439698" y="372648"/>
                  </a:lnTo>
                  <a:lnTo>
                    <a:pt x="398674" y="357110"/>
                  </a:lnTo>
                  <a:lnTo>
                    <a:pt x="366062" y="315686"/>
                  </a:lnTo>
                  <a:lnTo>
                    <a:pt x="359033" y="279003"/>
                  </a:lnTo>
                  <a:lnTo>
                    <a:pt x="360790" y="260252"/>
                  </a:lnTo>
                  <a:lnTo>
                    <a:pt x="385022" y="212087"/>
                  </a:lnTo>
                  <a:lnTo>
                    <a:pt x="422630" y="188105"/>
                  </a:lnTo>
                  <a:lnTo>
                    <a:pt x="449808" y="183900"/>
                  </a:lnTo>
                  <a:lnTo>
                    <a:pt x="565942" y="183900"/>
                  </a:lnTo>
                  <a:lnTo>
                    <a:pt x="555823" y="171603"/>
                  </a:lnTo>
                  <a:lnTo>
                    <a:pt x="507796" y="139388"/>
                  </a:lnTo>
                  <a:lnTo>
                    <a:pt x="464222" y="128440"/>
                  </a:lnTo>
                  <a:lnTo>
                    <a:pt x="449221" y="127681"/>
                  </a:lnTo>
                  <a:close/>
                </a:path>
                <a:path w="2306954" h="429259">
                  <a:moveTo>
                    <a:pt x="565942" y="183900"/>
                  </a:moveTo>
                  <a:lnTo>
                    <a:pt x="449808" y="183900"/>
                  </a:lnTo>
                  <a:lnTo>
                    <a:pt x="459017" y="184431"/>
                  </a:lnTo>
                  <a:lnTo>
                    <a:pt x="468115" y="185952"/>
                  </a:lnTo>
                  <a:lnTo>
                    <a:pt x="508352" y="205764"/>
                  </a:lnTo>
                  <a:lnTo>
                    <a:pt x="534151" y="241887"/>
                  </a:lnTo>
                  <a:lnTo>
                    <a:pt x="541597" y="279003"/>
                  </a:lnTo>
                  <a:lnTo>
                    <a:pt x="539752" y="297563"/>
                  </a:lnTo>
                  <a:lnTo>
                    <a:pt x="520642" y="338747"/>
                  </a:lnTo>
                  <a:lnTo>
                    <a:pt x="484948" y="366051"/>
                  </a:lnTo>
                  <a:lnTo>
                    <a:pt x="449221" y="373088"/>
                  </a:lnTo>
                  <a:lnTo>
                    <a:pt x="565457" y="373088"/>
                  </a:lnTo>
                  <a:lnTo>
                    <a:pt x="588034" y="336764"/>
                  </a:lnTo>
                  <a:lnTo>
                    <a:pt x="598991" y="293119"/>
                  </a:lnTo>
                  <a:lnTo>
                    <a:pt x="599751" y="278200"/>
                  </a:lnTo>
                  <a:lnTo>
                    <a:pt x="598991" y="263282"/>
                  </a:lnTo>
                  <a:lnTo>
                    <a:pt x="596747" y="248474"/>
                  </a:lnTo>
                  <a:lnTo>
                    <a:pt x="593032" y="233759"/>
                  </a:lnTo>
                  <a:lnTo>
                    <a:pt x="588034" y="219626"/>
                  </a:lnTo>
                  <a:lnTo>
                    <a:pt x="574180" y="193912"/>
                  </a:lnTo>
                  <a:lnTo>
                    <a:pt x="565942" y="183900"/>
                  </a:lnTo>
                  <a:close/>
                </a:path>
                <a:path w="2306954" h="429259">
                  <a:moveTo>
                    <a:pt x="774290" y="127681"/>
                  </a:moveTo>
                  <a:lnTo>
                    <a:pt x="729975" y="134347"/>
                  </a:lnTo>
                  <a:lnTo>
                    <a:pt x="690000" y="153246"/>
                  </a:lnTo>
                  <a:lnTo>
                    <a:pt x="649331" y="193912"/>
                  </a:lnTo>
                  <a:lnTo>
                    <a:pt x="630435" y="233885"/>
                  </a:lnTo>
                  <a:lnTo>
                    <a:pt x="623761" y="278200"/>
                  </a:lnTo>
                  <a:lnTo>
                    <a:pt x="624521" y="293119"/>
                  </a:lnTo>
                  <a:lnTo>
                    <a:pt x="635478" y="336764"/>
                  </a:lnTo>
                  <a:lnTo>
                    <a:pt x="667689" y="384797"/>
                  </a:lnTo>
                  <a:lnTo>
                    <a:pt x="715716" y="417013"/>
                  </a:lnTo>
                  <a:lnTo>
                    <a:pt x="759042" y="427961"/>
                  </a:lnTo>
                  <a:lnTo>
                    <a:pt x="774290" y="428719"/>
                  </a:lnTo>
                  <a:lnTo>
                    <a:pt x="789532" y="427961"/>
                  </a:lnTo>
                  <a:lnTo>
                    <a:pt x="832854" y="417013"/>
                  </a:lnTo>
                  <a:lnTo>
                    <a:pt x="880881" y="384797"/>
                  </a:lnTo>
                  <a:lnTo>
                    <a:pt x="890515" y="373088"/>
                  </a:lnTo>
                  <a:lnTo>
                    <a:pt x="774290" y="373088"/>
                  </a:lnTo>
                  <a:lnTo>
                    <a:pt x="765090" y="372648"/>
                  </a:lnTo>
                  <a:lnTo>
                    <a:pt x="723732" y="357110"/>
                  </a:lnTo>
                  <a:lnTo>
                    <a:pt x="691120" y="315686"/>
                  </a:lnTo>
                  <a:lnTo>
                    <a:pt x="684091" y="279003"/>
                  </a:lnTo>
                  <a:lnTo>
                    <a:pt x="685848" y="260252"/>
                  </a:lnTo>
                  <a:lnTo>
                    <a:pt x="710080" y="212087"/>
                  </a:lnTo>
                  <a:lnTo>
                    <a:pt x="747689" y="188105"/>
                  </a:lnTo>
                  <a:lnTo>
                    <a:pt x="774866" y="183900"/>
                  </a:lnTo>
                  <a:lnTo>
                    <a:pt x="891000" y="183900"/>
                  </a:lnTo>
                  <a:lnTo>
                    <a:pt x="880881" y="171603"/>
                  </a:lnTo>
                  <a:lnTo>
                    <a:pt x="832854" y="139388"/>
                  </a:lnTo>
                  <a:lnTo>
                    <a:pt x="789285" y="128440"/>
                  </a:lnTo>
                  <a:lnTo>
                    <a:pt x="774290" y="127681"/>
                  </a:lnTo>
                  <a:close/>
                </a:path>
                <a:path w="2306954" h="429259">
                  <a:moveTo>
                    <a:pt x="891000" y="183900"/>
                  </a:moveTo>
                  <a:lnTo>
                    <a:pt x="774866" y="183900"/>
                  </a:lnTo>
                  <a:lnTo>
                    <a:pt x="784075" y="184431"/>
                  </a:lnTo>
                  <a:lnTo>
                    <a:pt x="793174" y="185952"/>
                  </a:lnTo>
                  <a:lnTo>
                    <a:pt x="833410" y="205764"/>
                  </a:lnTo>
                  <a:lnTo>
                    <a:pt x="859209" y="241887"/>
                  </a:lnTo>
                  <a:lnTo>
                    <a:pt x="866655" y="279003"/>
                  </a:lnTo>
                  <a:lnTo>
                    <a:pt x="864810" y="297563"/>
                  </a:lnTo>
                  <a:lnTo>
                    <a:pt x="845701" y="338747"/>
                  </a:lnTo>
                  <a:lnTo>
                    <a:pt x="810017" y="366051"/>
                  </a:lnTo>
                  <a:lnTo>
                    <a:pt x="774290" y="373088"/>
                  </a:lnTo>
                  <a:lnTo>
                    <a:pt x="890515" y="373088"/>
                  </a:lnTo>
                  <a:lnTo>
                    <a:pt x="913092" y="336764"/>
                  </a:lnTo>
                  <a:lnTo>
                    <a:pt x="924049" y="293119"/>
                  </a:lnTo>
                  <a:lnTo>
                    <a:pt x="924809" y="278200"/>
                  </a:lnTo>
                  <a:lnTo>
                    <a:pt x="924049" y="263282"/>
                  </a:lnTo>
                  <a:lnTo>
                    <a:pt x="921805" y="248474"/>
                  </a:lnTo>
                  <a:lnTo>
                    <a:pt x="918090" y="233759"/>
                  </a:lnTo>
                  <a:lnTo>
                    <a:pt x="913092" y="219626"/>
                  </a:lnTo>
                  <a:lnTo>
                    <a:pt x="899238" y="193912"/>
                  </a:lnTo>
                  <a:lnTo>
                    <a:pt x="891000" y="183900"/>
                  </a:lnTo>
                  <a:close/>
                </a:path>
                <a:path w="2306954" h="429259">
                  <a:moveTo>
                    <a:pt x="1017351" y="133535"/>
                  </a:moveTo>
                  <a:lnTo>
                    <a:pt x="959949" y="133535"/>
                  </a:lnTo>
                  <a:lnTo>
                    <a:pt x="959949" y="422866"/>
                  </a:lnTo>
                  <a:lnTo>
                    <a:pt x="1017937" y="422866"/>
                  </a:lnTo>
                  <a:lnTo>
                    <a:pt x="1017937" y="260630"/>
                  </a:lnTo>
                  <a:lnTo>
                    <a:pt x="1019135" y="241293"/>
                  </a:lnTo>
                  <a:lnTo>
                    <a:pt x="1036670" y="198548"/>
                  </a:lnTo>
                  <a:lnTo>
                    <a:pt x="1072255" y="179355"/>
                  </a:lnTo>
                  <a:lnTo>
                    <a:pt x="1087631" y="178046"/>
                  </a:lnTo>
                  <a:lnTo>
                    <a:pt x="1192130" y="178046"/>
                  </a:lnTo>
                  <a:lnTo>
                    <a:pt x="1185998" y="167341"/>
                  </a:lnTo>
                  <a:lnTo>
                    <a:pt x="1185663" y="166916"/>
                  </a:lnTo>
                  <a:lnTo>
                    <a:pt x="1017351" y="166916"/>
                  </a:lnTo>
                  <a:lnTo>
                    <a:pt x="1017351" y="133535"/>
                  </a:lnTo>
                  <a:close/>
                </a:path>
                <a:path w="2306954" h="429259">
                  <a:moveTo>
                    <a:pt x="1192130" y="178046"/>
                  </a:moveTo>
                  <a:lnTo>
                    <a:pt x="1087631" y="178046"/>
                  </a:lnTo>
                  <a:lnTo>
                    <a:pt x="1103214" y="179245"/>
                  </a:lnTo>
                  <a:lnTo>
                    <a:pt x="1116549" y="182804"/>
                  </a:lnTo>
                  <a:lnTo>
                    <a:pt x="1147590" y="219341"/>
                  </a:lnTo>
                  <a:lnTo>
                    <a:pt x="1151472" y="248913"/>
                  </a:lnTo>
                  <a:lnTo>
                    <a:pt x="1151472" y="422866"/>
                  </a:lnTo>
                  <a:lnTo>
                    <a:pt x="1210036" y="422866"/>
                  </a:lnTo>
                  <a:lnTo>
                    <a:pt x="1210036" y="258285"/>
                  </a:lnTo>
                  <a:lnTo>
                    <a:pt x="1211236" y="239726"/>
                  </a:lnTo>
                  <a:lnTo>
                    <a:pt x="1228779" y="198548"/>
                  </a:lnTo>
                  <a:lnTo>
                    <a:pt x="1263869" y="179850"/>
                  </a:lnTo>
                  <a:lnTo>
                    <a:pt x="1278568" y="178633"/>
                  </a:lnTo>
                  <a:lnTo>
                    <a:pt x="1192466" y="178633"/>
                  </a:lnTo>
                  <a:lnTo>
                    <a:pt x="1192130" y="178046"/>
                  </a:lnTo>
                  <a:close/>
                </a:path>
                <a:path w="2306954" h="429259">
                  <a:moveTo>
                    <a:pt x="1286767" y="127681"/>
                  </a:moveTo>
                  <a:lnTo>
                    <a:pt x="1243771" y="135584"/>
                  </a:lnTo>
                  <a:lnTo>
                    <a:pt x="1209087" y="157768"/>
                  </a:lnTo>
                  <a:lnTo>
                    <a:pt x="1192466" y="178633"/>
                  </a:lnTo>
                  <a:lnTo>
                    <a:pt x="1278568" y="178633"/>
                  </a:lnTo>
                  <a:lnTo>
                    <a:pt x="1294497" y="179941"/>
                  </a:lnTo>
                  <a:lnTo>
                    <a:pt x="1328346" y="199135"/>
                  </a:lnTo>
                  <a:lnTo>
                    <a:pt x="1343179" y="237101"/>
                  </a:lnTo>
                  <a:lnTo>
                    <a:pt x="1344168" y="253018"/>
                  </a:lnTo>
                  <a:lnTo>
                    <a:pt x="1344168" y="422866"/>
                  </a:lnTo>
                  <a:lnTo>
                    <a:pt x="1403904" y="422866"/>
                  </a:lnTo>
                  <a:lnTo>
                    <a:pt x="1403864" y="248913"/>
                  </a:lnTo>
                  <a:lnTo>
                    <a:pt x="1396878" y="199721"/>
                  </a:lnTo>
                  <a:lnTo>
                    <a:pt x="1375204" y="161063"/>
                  </a:lnTo>
                  <a:lnTo>
                    <a:pt x="1338304" y="136467"/>
                  </a:lnTo>
                  <a:lnTo>
                    <a:pt x="1299926" y="127900"/>
                  </a:lnTo>
                  <a:lnTo>
                    <a:pt x="1286767" y="127681"/>
                  </a:lnTo>
                  <a:close/>
                </a:path>
                <a:path w="2306954" h="429259">
                  <a:moveTo>
                    <a:pt x="1099935" y="127681"/>
                  </a:moveTo>
                  <a:lnTo>
                    <a:pt x="1051318" y="138215"/>
                  </a:lnTo>
                  <a:lnTo>
                    <a:pt x="1017351" y="166916"/>
                  </a:lnTo>
                  <a:lnTo>
                    <a:pt x="1185663" y="166916"/>
                  </a:lnTo>
                  <a:lnTo>
                    <a:pt x="1145724" y="135337"/>
                  </a:lnTo>
                  <a:lnTo>
                    <a:pt x="1099935" y="127681"/>
                  </a:lnTo>
                  <a:close/>
                </a:path>
                <a:path w="2306954" h="429259">
                  <a:moveTo>
                    <a:pt x="1484729" y="5853"/>
                  </a:moveTo>
                  <a:lnTo>
                    <a:pt x="1474185" y="5853"/>
                  </a:lnTo>
                  <a:lnTo>
                    <a:pt x="1468918" y="7025"/>
                  </a:lnTo>
                  <a:lnTo>
                    <a:pt x="1458374" y="10544"/>
                  </a:lnTo>
                  <a:lnTo>
                    <a:pt x="1453693" y="13465"/>
                  </a:lnTo>
                  <a:lnTo>
                    <a:pt x="1450175" y="17570"/>
                  </a:lnTo>
                  <a:lnTo>
                    <a:pt x="1446071" y="21077"/>
                  </a:lnTo>
                  <a:lnTo>
                    <a:pt x="1443149" y="25768"/>
                  </a:lnTo>
                  <a:lnTo>
                    <a:pt x="1441390" y="31035"/>
                  </a:lnTo>
                  <a:lnTo>
                    <a:pt x="1439045" y="35726"/>
                  </a:lnTo>
                  <a:lnTo>
                    <a:pt x="1438458" y="41579"/>
                  </a:lnTo>
                  <a:lnTo>
                    <a:pt x="1438458" y="52124"/>
                  </a:lnTo>
                  <a:lnTo>
                    <a:pt x="1463641" y="84918"/>
                  </a:lnTo>
                  <a:lnTo>
                    <a:pt x="1468332" y="87264"/>
                  </a:lnTo>
                  <a:lnTo>
                    <a:pt x="1474185" y="87850"/>
                  </a:lnTo>
                  <a:lnTo>
                    <a:pt x="1485316" y="87850"/>
                  </a:lnTo>
                  <a:lnTo>
                    <a:pt x="1509325" y="76133"/>
                  </a:lnTo>
                  <a:lnTo>
                    <a:pt x="1513430" y="72626"/>
                  </a:lnTo>
                  <a:lnTo>
                    <a:pt x="1516362" y="67935"/>
                  </a:lnTo>
                  <a:lnTo>
                    <a:pt x="1518110" y="62668"/>
                  </a:lnTo>
                  <a:lnTo>
                    <a:pt x="1520456" y="57977"/>
                  </a:lnTo>
                  <a:lnTo>
                    <a:pt x="1521042" y="52124"/>
                  </a:lnTo>
                  <a:lnTo>
                    <a:pt x="1521042" y="41579"/>
                  </a:lnTo>
                  <a:lnTo>
                    <a:pt x="1495860" y="8785"/>
                  </a:lnTo>
                  <a:lnTo>
                    <a:pt x="1490582" y="6439"/>
                  </a:lnTo>
                  <a:lnTo>
                    <a:pt x="1484729" y="5853"/>
                  </a:lnTo>
                  <a:close/>
                </a:path>
                <a:path w="2306954" h="429259">
                  <a:moveTo>
                    <a:pt x="1508749" y="133535"/>
                  </a:moveTo>
                  <a:lnTo>
                    <a:pt x="1450175" y="133535"/>
                  </a:lnTo>
                  <a:lnTo>
                    <a:pt x="1450175" y="422866"/>
                  </a:lnTo>
                  <a:lnTo>
                    <a:pt x="1508749" y="422866"/>
                  </a:lnTo>
                  <a:lnTo>
                    <a:pt x="1508749" y="133535"/>
                  </a:lnTo>
                  <a:close/>
                </a:path>
                <a:path w="2306954" h="429259">
                  <a:moveTo>
                    <a:pt x="1615929" y="133535"/>
                  </a:moveTo>
                  <a:lnTo>
                    <a:pt x="1559114" y="133535"/>
                  </a:lnTo>
                  <a:lnTo>
                    <a:pt x="1559114" y="422866"/>
                  </a:lnTo>
                  <a:lnTo>
                    <a:pt x="1617102" y="422866"/>
                  </a:lnTo>
                  <a:lnTo>
                    <a:pt x="1617102" y="262976"/>
                  </a:lnTo>
                  <a:lnTo>
                    <a:pt x="1617439" y="253858"/>
                  </a:lnTo>
                  <a:lnTo>
                    <a:pt x="1629839" y="213485"/>
                  </a:lnTo>
                  <a:lnTo>
                    <a:pt x="1663949" y="183900"/>
                  </a:lnTo>
                  <a:lnTo>
                    <a:pt x="1694995" y="178046"/>
                  </a:lnTo>
                  <a:lnTo>
                    <a:pt x="1808387" y="178046"/>
                  </a:lnTo>
                  <a:lnTo>
                    <a:pt x="1805293" y="173366"/>
                  </a:lnTo>
                  <a:lnTo>
                    <a:pt x="1615929" y="173366"/>
                  </a:lnTo>
                  <a:lnTo>
                    <a:pt x="1615929" y="133535"/>
                  </a:lnTo>
                  <a:close/>
                </a:path>
                <a:path w="2306954" h="429259">
                  <a:moveTo>
                    <a:pt x="1808387" y="178046"/>
                  </a:moveTo>
                  <a:lnTo>
                    <a:pt x="1694995" y="178046"/>
                  </a:lnTo>
                  <a:lnTo>
                    <a:pt x="1711996" y="179712"/>
                  </a:lnTo>
                  <a:lnTo>
                    <a:pt x="1726913" y="183904"/>
                  </a:lnTo>
                  <a:lnTo>
                    <a:pt x="1758170" y="212266"/>
                  </a:lnTo>
                  <a:lnTo>
                    <a:pt x="1768794" y="259458"/>
                  </a:lnTo>
                  <a:lnTo>
                    <a:pt x="1768794" y="422866"/>
                  </a:lnTo>
                  <a:lnTo>
                    <a:pt x="1827357" y="422866"/>
                  </a:lnTo>
                  <a:lnTo>
                    <a:pt x="1827343" y="253858"/>
                  </a:lnTo>
                  <a:lnTo>
                    <a:pt x="1822996" y="214415"/>
                  </a:lnTo>
                  <a:lnTo>
                    <a:pt x="1809646" y="179951"/>
                  </a:lnTo>
                  <a:lnTo>
                    <a:pt x="1808387" y="178046"/>
                  </a:lnTo>
                  <a:close/>
                </a:path>
                <a:path w="2306954" h="429259">
                  <a:moveTo>
                    <a:pt x="1708461" y="127095"/>
                  </a:moveTo>
                  <a:lnTo>
                    <a:pt x="1668795" y="133535"/>
                  </a:lnTo>
                  <a:lnTo>
                    <a:pt x="1634158" y="153665"/>
                  </a:lnTo>
                  <a:lnTo>
                    <a:pt x="1615929" y="173366"/>
                  </a:lnTo>
                  <a:lnTo>
                    <a:pt x="1805293" y="173366"/>
                  </a:lnTo>
                  <a:lnTo>
                    <a:pt x="1778308" y="146273"/>
                  </a:lnTo>
                  <a:lnTo>
                    <a:pt x="1733799" y="129289"/>
                  </a:lnTo>
                  <a:lnTo>
                    <a:pt x="1708461" y="127095"/>
                  </a:lnTo>
                  <a:close/>
                </a:path>
                <a:path w="2306954" h="429259">
                  <a:moveTo>
                    <a:pt x="2155347" y="128268"/>
                  </a:moveTo>
                  <a:lnTo>
                    <a:pt x="2110464" y="134934"/>
                  </a:lnTo>
                  <a:lnTo>
                    <a:pt x="2070481" y="153832"/>
                  </a:lnTo>
                  <a:lnTo>
                    <a:pt x="2029808" y="194498"/>
                  </a:lnTo>
                  <a:lnTo>
                    <a:pt x="2010908" y="234224"/>
                  </a:lnTo>
                  <a:lnTo>
                    <a:pt x="2004242" y="278787"/>
                  </a:lnTo>
                  <a:lnTo>
                    <a:pt x="2005013" y="293786"/>
                  </a:lnTo>
                  <a:lnTo>
                    <a:pt x="2015949" y="337350"/>
                  </a:lnTo>
                  <a:lnTo>
                    <a:pt x="2048389" y="384870"/>
                  </a:lnTo>
                  <a:lnTo>
                    <a:pt x="2096197" y="417013"/>
                  </a:lnTo>
                  <a:lnTo>
                    <a:pt x="2140092" y="427961"/>
                  </a:lnTo>
                  <a:lnTo>
                    <a:pt x="2155347" y="428719"/>
                  </a:lnTo>
                  <a:lnTo>
                    <a:pt x="2170605" y="427961"/>
                  </a:lnTo>
                  <a:lnTo>
                    <a:pt x="2214508" y="417013"/>
                  </a:lnTo>
                  <a:lnTo>
                    <a:pt x="2262531" y="385086"/>
                  </a:lnTo>
                  <a:lnTo>
                    <a:pt x="2271041" y="374836"/>
                  </a:lnTo>
                  <a:lnTo>
                    <a:pt x="2155347" y="374836"/>
                  </a:lnTo>
                  <a:lnTo>
                    <a:pt x="2146030" y="374380"/>
                  </a:lnTo>
                  <a:lnTo>
                    <a:pt x="2109744" y="362696"/>
                  </a:lnTo>
                  <a:lnTo>
                    <a:pt x="2077597" y="331790"/>
                  </a:lnTo>
                  <a:lnTo>
                    <a:pt x="2062227" y="277691"/>
                  </a:lnTo>
                  <a:lnTo>
                    <a:pt x="2063984" y="258609"/>
                  </a:lnTo>
                  <a:lnTo>
                    <a:pt x="2082677" y="216578"/>
                  </a:lnTo>
                  <a:lnTo>
                    <a:pt x="2117862" y="189177"/>
                  </a:lnTo>
                  <a:lnTo>
                    <a:pt x="2154761" y="181565"/>
                  </a:lnTo>
                  <a:lnTo>
                    <a:pt x="2270246" y="181565"/>
                  </a:lnTo>
                  <a:lnTo>
                    <a:pt x="2262531" y="172189"/>
                  </a:lnTo>
                  <a:lnTo>
                    <a:pt x="2214508" y="139974"/>
                  </a:lnTo>
                  <a:lnTo>
                    <a:pt x="2170605" y="129026"/>
                  </a:lnTo>
                  <a:lnTo>
                    <a:pt x="2155347" y="128268"/>
                  </a:lnTo>
                  <a:close/>
                </a:path>
                <a:path w="2306954" h="429259">
                  <a:moveTo>
                    <a:pt x="2015949" y="0"/>
                  </a:moveTo>
                  <a:lnTo>
                    <a:pt x="2001897" y="0"/>
                  </a:lnTo>
                  <a:lnTo>
                    <a:pt x="1987757" y="337"/>
                  </a:lnTo>
                  <a:lnTo>
                    <a:pt x="1945668" y="5853"/>
                  </a:lnTo>
                  <a:lnTo>
                    <a:pt x="1910528" y="25182"/>
                  </a:lnTo>
                  <a:lnTo>
                    <a:pt x="1891785" y="60909"/>
                  </a:lnTo>
                  <a:lnTo>
                    <a:pt x="1886023" y="103080"/>
                  </a:lnTo>
                  <a:lnTo>
                    <a:pt x="1885932" y="133535"/>
                  </a:lnTo>
                  <a:lnTo>
                    <a:pt x="1834970" y="133535"/>
                  </a:lnTo>
                  <a:lnTo>
                    <a:pt x="1834970" y="185659"/>
                  </a:lnTo>
                  <a:lnTo>
                    <a:pt x="1885345" y="185659"/>
                  </a:lnTo>
                  <a:lnTo>
                    <a:pt x="1885345" y="422866"/>
                  </a:lnTo>
                  <a:lnTo>
                    <a:pt x="1942160" y="422866"/>
                  </a:lnTo>
                  <a:lnTo>
                    <a:pt x="1942160" y="185072"/>
                  </a:lnTo>
                  <a:lnTo>
                    <a:pt x="2010095" y="185072"/>
                  </a:lnTo>
                  <a:lnTo>
                    <a:pt x="2010095" y="132948"/>
                  </a:lnTo>
                  <a:lnTo>
                    <a:pt x="1942160" y="132948"/>
                  </a:lnTo>
                  <a:lnTo>
                    <a:pt x="1942279" y="108799"/>
                  </a:lnTo>
                  <a:lnTo>
                    <a:pt x="1948600" y="70280"/>
                  </a:lnTo>
                  <a:lnTo>
                    <a:pt x="1972610" y="55642"/>
                  </a:lnTo>
                  <a:lnTo>
                    <a:pt x="1980958" y="54533"/>
                  </a:lnTo>
                  <a:lnTo>
                    <a:pt x="1989305" y="53809"/>
                  </a:lnTo>
                  <a:lnTo>
                    <a:pt x="1997653" y="53415"/>
                  </a:lnTo>
                  <a:lnTo>
                    <a:pt x="2006001" y="53296"/>
                  </a:lnTo>
                  <a:lnTo>
                    <a:pt x="2015949" y="53296"/>
                  </a:lnTo>
                  <a:lnTo>
                    <a:pt x="2015949" y="0"/>
                  </a:lnTo>
                  <a:close/>
                </a:path>
                <a:path w="2306954" h="429259">
                  <a:moveTo>
                    <a:pt x="2270246" y="181565"/>
                  </a:moveTo>
                  <a:lnTo>
                    <a:pt x="2154761" y="181565"/>
                  </a:lnTo>
                  <a:lnTo>
                    <a:pt x="2164317" y="182094"/>
                  </a:lnTo>
                  <a:lnTo>
                    <a:pt x="2173651" y="183612"/>
                  </a:lnTo>
                  <a:lnTo>
                    <a:pt x="2214973" y="203428"/>
                  </a:lnTo>
                  <a:lnTo>
                    <a:pt x="2243686" y="246243"/>
                  </a:lnTo>
                  <a:lnTo>
                    <a:pt x="2248861" y="274513"/>
                  </a:lnTo>
                  <a:lnTo>
                    <a:pt x="2248330" y="288818"/>
                  </a:lnTo>
                  <a:lnTo>
                    <a:pt x="2233027" y="332377"/>
                  </a:lnTo>
                  <a:lnTo>
                    <a:pt x="2200366" y="363281"/>
                  </a:lnTo>
                  <a:lnTo>
                    <a:pt x="2155347" y="374836"/>
                  </a:lnTo>
                  <a:lnTo>
                    <a:pt x="2271041" y="374836"/>
                  </a:lnTo>
                  <a:lnTo>
                    <a:pt x="2294746" y="337350"/>
                  </a:lnTo>
                  <a:lnTo>
                    <a:pt x="2305698" y="293705"/>
                  </a:lnTo>
                  <a:lnTo>
                    <a:pt x="2306453" y="278787"/>
                  </a:lnTo>
                  <a:lnTo>
                    <a:pt x="2305682" y="263786"/>
                  </a:lnTo>
                  <a:lnTo>
                    <a:pt x="2303454" y="249060"/>
                  </a:lnTo>
                  <a:lnTo>
                    <a:pt x="2299787" y="234471"/>
                  </a:lnTo>
                  <a:lnTo>
                    <a:pt x="2294746" y="220213"/>
                  </a:lnTo>
                  <a:lnTo>
                    <a:pt x="2280888" y="194498"/>
                  </a:lnTo>
                  <a:lnTo>
                    <a:pt x="2270246" y="181565"/>
                  </a:lnTo>
                  <a:close/>
                </a:path>
              </a:pathLst>
            </a:custGeom>
            <a:solidFill>
              <a:srgbClr val="000000"/>
            </a:solidFill>
          </p:spPr>
          <p:txBody>
            <a:bodyPr wrap="square" lIns="0" tIns="0" rIns="0" bIns="0" rtlCol="0"/>
            <a:lstStyle/>
            <a:p>
              <a:pPr defTabSz="554492"/>
              <a:endParaRPr sz="1092" kern="0">
                <a:solidFill>
                  <a:sysClr val="windowText" lastClr="000000"/>
                </a:solidFill>
              </a:endParaRPr>
            </a:p>
          </p:txBody>
        </p:sp>
        <p:grpSp>
          <p:nvGrpSpPr>
            <p:cNvPr id="6" name="object 6"/>
            <p:cNvGrpSpPr/>
            <p:nvPr/>
          </p:nvGrpSpPr>
          <p:grpSpPr>
            <a:xfrm>
              <a:off x="4667807" y="7608292"/>
              <a:ext cx="942975" cy="942975"/>
              <a:chOff x="4667807" y="7608292"/>
              <a:chExt cx="942975" cy="942975"/>
            </a:xfrm>
          </p:grpSpPr>
          <p:sp>
            <p:nvSpPr>
              <p:cNvPr id="7" name="object 7"/>
              <p:cNvSpPr/>
              <p:nvPr/>
            </p:nvSpPr>
            <p:spPr>
              <a:xfrm>
                <a:off x="4667807" y="7608292"/>
                <a:ext cx="942975" cy="942975"/>
              </a:xfrm>
              <a:custGeom>
                <a:avLst/>
                <a:gdLst/>
                <a:ahLst/>
                <a:cxnLst/>
                <a:rect l="l" t="t" r="r" b="b"/>
                <a:pathLst>
                  <a:path w="942975" h="942975">
                    <a:moveTo>
                      <a:pt x="831681" y="0"/>
                    </a:moveTo>
                    <a:lnTo>
                      <a:pt x="110698" y="0"/>
                    </a:lnTo>
                    <a:lnTo>
                      <a:pt x="67705" y="8731"/>
                    </a:lnTo>
                    <a:lnTo>
                      <a:pt x="32508" y="32508"/>
                    </a:lnTo>
                    <a:lnTo>
                      <a:pt x="8731" y="67705"/>
                    </a:lnTo>
                    <a:lnTo>
                      <a:pt x="0" y="110698"/>
                    </a:lnTo>
                    <a:lnTo>
                      <a:pt x="0" y="831681"/>
                    </a:lnTo>
                    <a:lnTo>
                      <a:pt x="8731" y="874678"/>
                    </a:lnTo>
                    <a:lnTo>
                      <a:pt x="32508" y="909875"/>
                    </a:lnTo>
                    <a:lnTo>
                      <a:pt x="67705" y="933649"/>
                    </a:lnTo>
                    <a:lnTo>
                      <a:pt x="110698" y="942379"/>
                    </a:lnTo>
                    <a:lnTo>
                      <a:pt x="831681" y="942379"/>
                    </a:lnTo>
                    <a:lnTo>
                      <a:pt x="874674" y="933649"/>
                    </a:lnTo>
                    <a:lnTo>
                      <a:pt x="909871" y="909875"/>
                    </a:lnTo>
                    <a:lnTo>
                      <a:pt x="933648" y="874678"/>
                    </a:lnTo>
                    <a:lnTo>
                      <a:pt x="942379" y="831681"/>
                    </a:lnTo>
                    <a:lnTo>
                      <a:pt x="942379" y="110698"/>
                    </a:lnTo>
                    <a:lnTo>
                      <a:pt x="933648" y="67705"/>
                    </a:lnTo>
                    <a:lnTo>
                      <a:pt x="909871" y="32508"/>
                    </a:lnTo>
                    <a:lnTo>
                      <a:pt x="874674" y="8731"/>
                    </a:lnTo>
                    <a:lnTo>
                      <a:pt x="831681" y="0"/>
                    </a:lnTo>
                    <a:close/>
                  </a:path>
                </a:pathLst>
              </a:custGeom>
              <a:solidFill>
                <a:srgbClr val="F54238"/>
              </a:solidFill>
            </p:spPr>
            <p:txBody>
              <a:bodyPr wrap="square" lIns="0" tIns="0" rIns="0" bIns="0" rtlCol="0"/>
              <a:lstStyle/>
              <a:p>
                <a:pPr defTabSz="554492"/>
                <a:endParaRPr sz="1092" kern="0">
                  <a:solidFill>
                    <a:sysClr val="windowText" lastClr="000000"/>
                  </a:solidFill>
                </a:endParaRPr>
              </a:p>
            </p:txBody>
          </p:sp>
          <p:sp>
            <p:nvSpPr>
              <p:cNvPr id="8" name="object 8"/>
              <p:cNvSpPr/>
              <p:nvPr/>
            </p:nvSpPr>
            <p:spPr>
              <a:xfrm>
                <a:off x="4924342" y="7865413"/>
                <a:ext cx="429895" cy="429259"/>
              </a:xfrm>
              <a:custGeom>
                <a:avLst/>
                <a:gdLst/>
                <a:ahLst/>
                <a:cxnLst/>
                <a:rect l="l" t="t" r="r" b="b"/>
                <a:pathLst>
                  <a:path w="429895" h="429259">
                    <a:moveTo>
                      <a:pt x="425212" y="307488"/>
                    </a:moveTo>
                    <a:lnTo>
                      <a:pt x="387140" y="307488"/>
                    </a:lnTo>
                    <a:lnTo>
                      <a:pt x="383632" y="311006"/>
                    </a:lnTo>
                    <a:lnTo>
                      <a:pt x="383632" y="383632"/>
                    </a:lnTo>
                    <a:lnTo>
                      <a:pt x="199135" y="383632"/>
                    </a:lnTo>
                    <a:lnTo>
                      <a:pt x="195617" y="387140"/>
                    </a:lnTo>
                    <a:lnTo>
                      <a:pt x="195617" y="425212"/>
                    </a:lnTo>
                    <a:lnTo>
                      <a:pt x="199135" y="428730"/>
                    </a:lnTo>
                    <a:lnTo>
                      <a:pt x="425212" y="428730"/>
                    </a:lnTo>
                    <a:lnTo>
                      <a:pt x="428730" y="425212"/>
                    </a:lnTo>
                    <a:lnTo>
                      <a:pt x="428730" y="311006"/>
                    </a:lnTo>
                    <a:lnTo>
                      <a:pt x="425212" y="307488"/>
                    </a:lnTo>
                    <a:close/>
                  </a:path>
                  <a:path w="429895" h="429259">
                    <a:moveTo>
                      <a:pt x="425798" y="0"/>
                    </a:moveTo>
                    <a:lnTo>
                      <a:pt x="312168" y="0"/>
                    </a:lnTo>
                    <a:lnTo>
                      <a:pt x="308660" y="3518"/>
                    </a:lnTo>
                    <a:lnTo>
                      <a:pt x="308074" y="7025"/>
                    </a:lnTo>
                    <a:lnTo>
                      <a:pt x="308074" y="40993"/>
                    </a:lnTo>
                    <a:lnTo>
                      <a:pt x="311582" y="44511"/>
                    </a:lnTo>
                    <a:lnTo>
                      <a:pt x="351413" y="44511"/>
                    </a:lnTo>
                    <a:lnTo>
                      <a:pt x="0" y="383045"/>
                    </a:lnTo>
                    <a:lnTo>
                      <a:pt x="0" y="424625"/>
                    </a:lnTo>
                    <a:lnTo>
                      <a:pt x="3518" y="428144"/>
                    </a:lnTo>
                    <a:lnTo>
                      <a:pt x="136467" y="428144"/>
                    </a:lnTo>
                    <a:lnTo>
                      <a:pt x="139974" y="424625"/>
                    </a:lnTo>
                    <a:lnTo>
                      <a:pt x="139974" y="386553"/>
                    </a:lnTo>
                    <a:lnTo>
                      <a:pt x="136467" y="383045"/>
                    </a:lnTo>
                    <a:lnTo>
                      <a:pt x="67348" y="383045"/>
                    </a:lnTo>
                    <a:lnTo>
                      <a:pt x="384218" y="77306"/>
                    </a:lnTo>
                    <a:lnTo>
                      <a:pt x="429316" y="77306"/>
                    </a:lnTo>
                    <a:lnTo>
                      <a:pt x="429316" y="3518"/>
                    </a:lnTo>
                    <a:lnTo>
                      <a:pt x="425798" y="0"/>
                    </a:lnTo>
                    <a:close/>
                  </a:path>
                  <a:path w="429895" h="429259">
                    <a:moveTo>
                      <a:pt x="248913" y="0"/>
                    </a:moveTo>
                    <a:lnTo>
                      <a:pt x="3518" y="0"/>
                    </a:lnTo>
                    <a:lnTo>
                      <a:pt x="0" y="3518"/>
                    </a:lnTo>
                    <a:lnTo>
                      <a:pt x="0" y="114792"/>
                    </a:lnTo>
                    <a:lnTo>
                      <a:pt x="3518" y="118310"/>
                    </a:lnTo>
                    <a:lnTo>
                      <a:pt x="41579" y="118310"/>
                    </a:lnTo>
                    <a:lnTo>
                      <a:pt x="45098" y="114792"/>
                    </a:lnTo>
                    <a:lnTo>
                      <a:pt x="45098" y="43925"/>
                    </a:lnTo>
                    <a:lnTo>
                      <a:pt x="248913" y="43925"/>
                    </a:lnTo>
                    <a:lnTo>
                      <a:pt x="252432" y="40417"/>
                    </a:lnTo>
                    <a:lnTo>
                      <a:pt x="252432" y="3518"/>
                    </a:lnTo>
                    <a:lnTo>
                      <a:pt x="248913" y="0"/>
                    </a:lnTo>
                    <a:close/>
                  </a:path>
                  <a:path w="429895" h="429259">
                    <a:moveTo>
                      <a:pt x="429316" y="77306"/>
                    </a:moveTo>
                    <a:lnTo>
                      <a:pt x="384218" y="77306"/>
                    </a:lnTo>
                    <a:lnTo>
                      <a:pt x="384218" y="113043"/>
                    </a:lnTo>
                    <a:lnTo>
                      <a:pt x="387726" y="116551"/>
                    </a:lnTo>
                    <a:lnTo>
                      <a:pt x="425798" y="116551"/>
                    </a:lnTo>
                    <a:lnTo>
                      <a:pt x="429316" y="113043"/>
                    </a:lnTo>
                    <a:lnTo>
                      <a:pt x="429316" y="7730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grpSp>
      <p:pic>
        <p:nvPicPr>
          <p:cNvPr id="9" name="object 9"/>
          <p:cNvPicPr/>
          <p:nvPr/>
        </p:nvPicPr>
        <p:blipFill>
          <a:blip r:embed="rId4" cstate="print"/>
          <a:stretch>
            <a:fillRect/>
          </a:stretch>
        </p:blipFill>
        <p:spPr>
          <a:xfrm>
            <a:off x="3062945" y="2577792"/>
            <a:ext cx="1161968" cy="1161974"/>
          </a:xfrm>
          <a:prstGeom prst="rect">
            <a:avLst/>
          </a:prstGeom>
        </p:spPr>
      </p:pic>
      <p:pic>
        <p:nvPicPr>
          <p:cNvPr id="10" name="object 10"/>
          <p:cNvPicPr/>
          <p:nvPr/>
        </p:nvPicPr>
        <p:blipFill>
          <a:blip r:embed="rId5" cstate="print"/>
          <a:stretch>
            <a:fillRect/>
          </a:stretch>
        </p:blipFill>
        <p:spPr>
          <a:xfrm>
            <a:off x="654934" y="4633103"/>
            <a:ext cx="1758826" cy="571459"/>
          </a:xfrm>
          <a:prstGeom prst="rect">
            <a:avLst/>
          </a:prstGeom>
        </p:spPr>
      </p:pic>
      <p:grpSp>
        <p:nvGrpSpPr>
          <p:cNvPr id="11" name="object 11"/>
          <p:cNvGrpSpPr/>
          <p:nvPr/>
        </p:nvGrpSpPr>
        <p:grpSpPr>
          <a:xfrm>
            <a:off x="8076980" y="4632742"/>
            <a:ext cx="1394319" cy="571821"/>
            <a:chOff x="1570636" y="7608293"/>
            <a:chExt cx="2299335" cy="942975"/>
          </a:xfrm>
        </p:grpSpPr>
        <p:sp>
          <p:nvSpPr>
            <p:cNvPr id="12" name="object 12"/>
            <p:cNvSpPr/>
            <p:nvPr/>
          </p:nvSpPr>
          <p:spPr>
            <a:xfrm>
              <a:off x="1570636" y="7608293"/>
              <a:ext cx="2299335" cy="942975"/>
            </a:xfrm>
            <a:custGeom>
              <a:avLst/>
              <a:gdLst/>
              <a:ahLst/>
              <a:cxnLst/>
              <a:rect l="l" t="t" r="r" b="b"/>
              <a:pathLst>
                <a:path w="2299335" h="942975">
                  <a:moveTo>
                    <a:pt x="895836" y="0"/>
                  </a:moveTo>
                  <a:lnTo>
                    <a:pt x="836990" y="0"/>
                  </a:lnTo>
                  <a:lnTo>
                    <a:pt x="802855" y="23387"/>
                  </a:lnTo>
                  <a:lnTo>
                    <a:pt x="779267" y="52034"/>
                  </a:lnTo>
                  <a:lnTo>
                    <a:pt x="765696" y="83836"/>
                  </a:lnTo>
                  <a:lnTo>
                    <a:pt x="761607" y="116689"/>
                  </a:lnTo>
                  <a:lnTo>
                    <a:pt x="766470" y="148488"/>
                  </a:lnTo>
                  <a:lnTo>
                    <a:pt x="779751" y="177131"/>
                  </a:lnTo>
                  <a:lnTo>
                    <a:pt x="800919" y="200512"/>
                  </a:lnTo>
                  <a:lnTo>
                    <a:pt x="829442" y="216527"/>
                  </a:lnTo>
                  <a:lnTo>
                    <a:pt x="864787" y="223073"/>
                  </a:lnTo>
                  <a:lnTo>
                    <a:pt x="906422" y="218045"/>
                  </a:lnTo>
                  <a:lnTo>
                    <a:pt x="943525" y="195714"/>
                  </a:lnTo>
                  <a:lnTo>
                    <a:pt x="966923" y="163965"/>
                  </a:lnTo>
                  <a:lnTo>
                    <a:pt x="977117" y="126684"/>
                  </a:lnTo>
                  <a:lnTo>
                    <a:pt x="974606" y="87760"/>
                  </a:lnTo>
                  <a:lnTo>
                    <a:pt x="959889" y="51079"/>
                  </a:lnTo>
                  <a:lnTo>
                    <a:pt x="933466" y="20530"/>
                  </a:lnTo>
                  <a:lnTo>
                    <a:pt x="895836" y="0"/>
                  </a:lnTo>
                  <a:close/>
                </a:path>
                <a:path w="2299335" h="942975">
                  <a:moveTo>
                    <a:pt x="1594139" y="426013"/>
                  </a:moveTo>
                  <a:lnTo>
                    <a:pt x="1334961" y="426013"/>
                  </a:lnTo>
                  <a:lnTo>
                    <a:pt x="1415935" y="426112"/>
                  </a:lnTo>
                  <a:lnTo>
                    <a:pt x="1383676" y="469760"/>
                  </a:lnTo>
                  <a:lnTo>
                    <a:pt x="1349641" y="511832"/>
                  </a:lnTo>
                  <a:lnTo>
                    <a:pt x="1314508" y="552960"/>
                  </a:lnTo>
                  <a:lnTo>
                    <a:pt x="1278955" y="593781"/>
                  </a:lnTo>
                  <a:lnTo>
                    <a:pt x="1243661" y="634929"/>
                  </a:lnTo>
                  <a:lnTo>
                    <a:pt x="1209303" y="677036"/>
                  </a:lnTo>
                  <a:lnTo>
                    <a:pt x="1180653" y="709501"/>
                  </a:lnTo>
                  <a:lnTo>
                    <a:pt x="1151765" y="741906"/>
                  </a:lnTo>
                  <a:lnTo>
                    <a:pt x="1125900" y="775824"/>
                  </a:lnTo>
                  <a:lnTo>
                    <a:pt x="1106319" y="812831"/>
                  </a:lnTo>
                  <a:lnTo>
                    <a:pt x="1096284" y="854502"/>
                  </a:lnTo>
                  <a:lnTo>
                    <a:pt x="1099055" y="902412"/>
                  </a:lnTo>
                  <a:lnTo>
                    <a:pt x="1101621" y="916161"/>
                  </a:lnTo>
                  <a:lnTo>
                    <a:pt x="1109789" y="921062"/>
                  </a:lnTo>
                  <a:lnTo>
                    <a:pt x="1120637" y="921732"/>
                  </a:lnTo>
                  <a:lnTo>
                    <a:pt x="1131243" y="922788"/>
                  </a:lnTo>
                  <a:lnTo>
                    <a:pt x="1614830" y="921238"/>
                  </a:lnTo>
                  <a:lnTo>
                    <a:pt x="1615483" y="854502"/>
                  </a:lnTo>
                  <a:lnTo>
                    <a:pt x="1615687" y="830577"/>
                  </a:lnTo>
                  <a:lnTo>
                    <a:pt x="1615825" y="800352"/>
                  </a:lnTo>
                  <a:lnTo>
                    <a:pt x="1615446" y="785817"/>
                  </a:lnTo>
                  <a:lnTo>
                    <a:pt x="1305656" y="785808"/>
                  </a:lnTo>
                  <a:lnTo>
                    <a:pt x="1307372" y="776213"/>
                  </a:lnTo>
                  <a:lnTo>
                    <a:pt x="1311152" y="768992"/>
                  </a:lnTo>
                  <a:lnTo>
                    <a:pt x="1315959" y="763200"/>
                  </a:lnTo>
                  <a:lnTo>
                    <a:pt x="1320755" y="757893"/>
                  </a:lnTo>
                  <a:lnTo>
                    <a:pt x="1576821" y="448415"/>
                  </a:lnTo>
                  <a:lnTo>
                    <a:pt x="1584716" y="439326"/>
                  </a:lnTo>
                  <a:lnTo>
                    <a:pt x="1592138" y="429924"/>
                  </a:lnTo>
                  <a:lnTo>
                    <a:pt x="1594139" y="426013"/>
                  </a:lnTo>
                  <a:close/>
                </a:path>
                <a:path w="2299335" h="942975">
                  <a:moveTo>
                    <a:pt x="1530812" y="716198"/>
                  </a:moveTo>
                  <a:lnTo>
                    <a:pt x="1510085" y="717602"/>
                  </a:lnTo>
                  <a:lnTo>
                    <a:pt x="1496144" y="723773"/>
                  </a:lnTo>
                  <a:lnTo>
                    <a:pt x="1489233" y="736471"/>
                  </a:lnTo>
                  <a:lnTo>
                    <a:pt x="1489598" y="757453"/>
                  </a:lnTo>
                  <a:lnTo>
                    <a:pt x="1491047" y="766485"/>
                  </a:lnTo>
                  <a:lnTo>
                    <a:pt x="1490893" y="775708"/>
                  </a:lnTo>
                  <a:lnTo>
                    <a:pt x="1486272" y="782887"/>
                  </a:lnTo>
                  <a:lnTo>
                    <a:pt x="1474321" y="785787"/>
                  </a:lnTo>
                  <a:lnTo>
                    <a:pt x="1390161" y="785817"/>
                  </a:lnTo>
                  <a:lnTo>
                    <a:pt x="1615446" y="785817"/>
                  </a:lnTo>
                  <a:lnTo>
                    <a:pt x="1614561" y="751877"/>
                  </a:lnTo>
                  <a:lnTo>
                    <a:pt x="1605261" y="727220"/>
                  </a:lnTo>
                  <a:lnTo>
                    <a:pt x="1579989" y="718090"/>
                  </a:lnTo>
                  <a:lnTo>
                    <a:pt x="1530812" y="716198"/>
                  </a:lnTo>
                  <a:close/>
                </a:path>
                <a:path w="2299335" h="942975">
                  <a:moveTo>
                    <a:pt x="1140782" y="293006"/>
                  </a:moveTo>
                  <a:lnTo>
                    <a:pt x="1129082" y="294108"/>
                  </a:lnTo>
                  <a:lnTo>
                    <a:pt x="1121454" y="298002"/>
                  </a:lnTo>
                  <a:lnTo>
                    <a:pt x="1117400" y="305385"/>
                  </a:lnTo>
                  <a:lnTo>
                    <a:pt x="1116426" y="316953"/>
                  </a:lnTo>
                  <a:lnTo>
                    <a:pt x="1116804" y="337994"/>
                  </a:lnTo>
                  <a:lnTo>
                    <a:pt x="1116909" y="383753"/>
                  </a:lnTo>
                  <a:lnTo>
                    <a:pt x="1116816" y="400293"/>
                  </a:lnTo>
                  <a:lnTo>
                    <a:pt x="1116759" y="429924"/>
                  </a:lnTo>
                  <a:lnTo>
                    <a:pt x="1117883" y="470928"/>
                  </a:lnTo>
                  <a:lnTo>
                    <a:pt x="1126141" y="492933"/>
                  </a:lnTo>
                  <a:lnTo>
                    <a:pt x="1148561" y="501049"/>
                  </a:lnTo>
                  <a:lnTo>
                    <a:pt x="1192225" y="502225"/>
                  </a:lnTo>
                  <a:lnTo>
                    <a:pt x="1220930" y="501468"/>
                  </a:lnTo>
                  <a:lnTo>
                    <a:pt x="1235767" y="496098"/>
                  </a:lnTo>
                  <a:lnTo>
                    <a:pt x="1241587" y="481515"/>
                  </a:lnTo>
                  <a:lnTo>
                    <a:pt x="1243239" y="453117"/>
                  </a:lnTo>
                  <a:lnTo>
                    <a:pt x="1242804" y="444459"/>
                  </a:lnTo>
                  <a:lnTo>
                    <a:pt x="1242979" y="435781"/>
                  </a:lnTo>
                  <a:lnTo>
                    <a:pt x="1246760" y="429064"/>
                  </a:lnTo>
                  <a:lnTo>
                    <a:pt x="1257144" y="426290"/>
                  </a:lnTo>
                  <a:lnTo>
                    <a:pt x="1594139" y="426013"/>
                  </a:lnTo>
                  <a:lnTo>
                    <a:pt x="1597563" y="419319"/>
                  </a:lnTo>
                  <a:lnTo>
                    <a:pt x="1599469" y="406626"/>
                  </a:lnTo>
                  <a:lnTo>
                    <a:pt x="1599014" y="383753"/>
                  </a:lnTo>
                  <a:lnTo>
                    <a:pt x="1598905" y="372505"/>
                  </a:lnTo>
                  <a:lnTo>
                    <a:pt x="1598792" y="337994"/>
                  </a:lnTo>
                  <a:lnTo>
                    <a:pt x="1599008" y="315121"/>
                  </a:lnTo>
                  <a:lnTo>
                    <a:pt x="1597798" y="304545"/>
                  </a:lnTo>
                  <a:lnTo>
                    <a:pt x="1593642" y="297700"/>
                  </a:lnTo>
                  <a:lnTo>
                    <a:pt x="1586298" y="294023"/>
                  </a:lnTo>
                  <a:lnTo>
                    <a:pt x="1580433" y="293441"/>
                  </a:lnTo>
                  <a:lnTo>
                    <a:pt x="1333996" y="293441"/>
                  </a:lnTo>
                  <a:lnTo>
                    <a:pt x="1140782" y="293006"/>
                  </a:lnTo>
                  <a:close/>
                </a:path>
                <a:path w="2299335" h="942975">
                  <a:moveTo>
                    <a:pt x="1575522" y="292954"/>
                  </a:moveTo>
                  <a:lnTo>
                    <a:pt x="1333996" y="293441"/>
                  </a:lnTo>
                  <a:lnTo>
                    <a:pt x="1580433" y="293441"/>
                  </a:lnTo>
                  <a:lnTo>
                    <a:pt x="1575522" y="292954"/>
                  </a:lnTo>
                  <a:close/>
                </a:path>
                <a:path w="2299335" h="942975">
                  <a:moveTo>
                    <a:pt x="1055453" y="924868"/>
                  </a:moveTo>
                  <a:lnTo>
                    <a:pt x="939220" y="924868"/>
                  </a:lnTo>
                  <a:lnTo>
                    <a:pt x="988515" y="925015"/>
                  </a:lnTo>
                  <a:lnTo>
                    <a:pt x="1037769" y="927511"/>
                  </a:lnTo>
                  <a:lnTo>
                    <a:pt x="1045329" y="928149"/>
                  </a:lnTo>
                  <a:lnTo>
                    <a:pt x="1055517" y="925657"/>
                  </a:lnTo>
                  <a:lnTo>
                    <a:pt x="1055453" y="924868"/>
                  </a:lnTo>
                  <a:close/>
                </a:path>
                <a:path w="2299335" h="942975">
                  <a:moveTo>
                    <a:pt x="1055275" y="922694"/>
                  </a:moveTo>
                  <a:lnTo>
                    <a:pt x="791389" y="922694"/>
                  </a:lnTo>
                  <a:lnTo>
                    <a:pt x="840628" y="925290"/>
                  </a:lnTo>
                  <a:lnTo>
                    <a:pt x="889915" y="925487"/>
                  </a:lnTo>
                  <a:lnTo>
                    <a:pt x="939220" y="924868"/>
                  </a:lnTo>
                  <a:lnTo>
                    <a:pt x="1055453" y="924868"/>
                  </a:lnTo>
                  <a:lnTo>
                    <a:pt x="1055275" y="922694"/>
                  </a:lnTo>
                  <a:close/>
                </a:path>
                <a:path w="2299335" h="942975">
                  <a:moveTo>
                    <a:pt x="823294" y="293341"/>
                  </a:moveTo>
                  <a:lnTo>
                    <a:pt x="779170" y="294532"/>
                  </a:lnTo>
                  <a:lnTo>
                    <a:pt x="756509" y="302835"/>
                  </a:lnTo>
                  <a:lnTo>
                    <a:pt x="748155" y="325369"/>
                  </a:lnTo>
                  <a:lnTo>
                    <a:pt x="746951" y="369255"/>
                  </a:lnTo>
                  <a:lnTo>
                    <a:pt x="747822" y="401499"/>
                  </a:lnTo>
                  <a:lnTo>
                    <a:pt x="753992" y="418340"/>
                  </a:lnTo>
                  <a:lnTo>
                    <a:pt x="770749" y="424764"/>
                  </a:lnTo>
                  <a:lnTo>
                    <a:pt x="803378" y="425756"/>
                  </a:lnTo>
                  <a:lnTo>
                    <a:pt x="816628" y="426919"/>
                  </a:lnTo>
                  <a:lnTo>
                    <a:pt x="825070" y="431137"/>
                  </a:lnTo>
                  <a:lnTo>
                    <a:pt x="829478" y="439437"/>
                  </a:lnTo>
                  <a:lnTo>
                    <a:pt x="830623" y="452844"/>
                  </a:lnTo>
                  <a:lnTo>
                    <a:pt x="830063" y="507669"/>
                  </a:lnTo>
                  <a:lnTo>
                    <a:pt x="829947" y="536405"/>
                  </a:lnTo>
                  <a:lnTo>
                    <a:pt x="829933" y="672169"/>
                  </a:lnTo>
                  <a:lnTo>
                    <a:pt x="829995" y="727004"/>
                  </a:lnTo>
                  <a:lnTo>
                    <a:pt x="829121" y="760518"/>
                  </a:lnTo>
                  <a:lnTo>
                    <a:pt x="822916" y="777944"/>
                  </a:lnTo>
                  <a:lnTo>
                    <a:pt x="806028" y="784565"/>
                  </a:lnTo>
                  <a:lnTo>
                    <a:pt x="773107" y="785661"/>
                  </a:lnTo>
                  <a:lnTo>
                    <a:pt x="760691" y="786733"/>
                  </a:lnTo>
                  <a:lnTo>
                    <a:pt x="752206" y="790605"/>
                  </a:lnTo>
                  <a:lnTo>
                    <a:pt x="747511" y="798359"/>
                  </a:lnTo>
                  <a:lnTo>
                    <a:pt x="746469" y="811074"/>
                  </a:lnTo>
                  <a:lnTo>
                    <a:pt x="746908" y="830594"/>
                  </a:lnTo>
                  <a:lnTo>
                    <a:pt x="746624" y="850552"/>
                  </a:lnTo>
                  <a:lnTo>
                    <a:pt x="746051" y="869709"/>
                  </a:lnTo>
                  <a:lnTo>
                    <a:pt x="745547" y="889271"/>
                  </a:lnTo>
                  <a:lnTo>
                    <a:pt x="744099" y="912020"/>
                  </a:lnTo>
                  <a:lnTo>
                    <a:pt x="751081" y="922195"/>
                  </a:lnTo>
                  <a:lnTo>
                    <a:pt x="766757" y="924264"/>
                  </a:lnTo>
                  <a:lnTo>
                    <a:pt x="791389" y="922694"/>
                  </a:lnTo>
                  <a:lnTo>
                    <a:pt x="1055275" y="922694"/>
                  </a:lnTo>
                  <a:lnTo>
                    <a:pt x="1054763" y="916443"/>
                  </a:lnTo>
                  <a:lnTo>
                    <a:pt x="1055008" y="883519"/>
                  </a:lnTo>
                  <a:lnTo>
                    <a:pt x="1057867" y="850552"/>
                  </a:lnTo>
                  <a:lnTo>
                    <a:pt x="1058469" y="817652"/>
                  </a:lnTo>
                  <a:lnTo>
                    <a:pt x="1052232" y="786363"/>
                  </a:lnTo>
                  <a:lnTo>
                    <a:pt x="1016126" y="786363"/>
                  </a:lnTo>
                  <a:lnTo>
                    <a:pt x="991491" y="785746"/>
                  </a:lnTo>
                  <a:lnTo>
                    <a:pt x="978835" y="781241"/>
                  </a:lnTo>
                  <a:lnTo>
                    <a:pt x="974168" y="769031"/>
                  </a:lnTo>
                  <a:lnTo>
                    <a:pt x="973499" y="745296"/>
                  </a:lnTo>
                  <a:lnTo>
                    <a:pt x="973375" y="617333"/>
                  </a:lnTo>
                  <a:lnTo>
                    <a:pt x="973484" y="424764"/>
                  </a:lnTo>
                  <a:lnTo>
                    <a:pt x="973688" y="379745"/>
                  </a:lnTo>
                  <a:lnTo>
                    <a:pt x="974075" y="327529"/>
                  </a:lnTo>
                  <a:lnTo>
                    <a:pt x="972950" y="310839"/>
                  </a:lnTo>
                  <a:lnTo>
                    <a:pt x="968126" y="299649"/>
                  </a:lnTo>
                  <a:lnTo>
                    <a:pt x="958413" y="293962"/>
                  </a:lnTo>
                  <a:lnTo>
                    <a:pt x="882079" y="293962"/>
                  </a:lnTo>
                  <a:lnTo>
                    <a:pt x="823294" y="293341"/>
                  </a:lnTo>
                  <a:close/>
                </a:path>
                <a:path w="2299335" h="942975">
                  <a:moveTo>
                    <a:pt x="1051947" y="784928"/>
                  </a:moveTo>
                  <a:lnTo>
                    <a:pt x="1034040" y="785826"/>
                  </a:lnTo>
                  <a:lnTo>
                    <a:pt x="1025084" y="786201"/>
                  </a:lnTo>
                  <a:lnTo>
                    <a:pt x="1016126" y="786363"/>
                  </a:lnTo>
                  <a:lnTo>
                    <a:pt x="1052232" y="786363"/>
                  </a:lnTo>
                  <a:lnTo>
                    <a:pt x="1051947" y="784928"/>
                  </a:lnTo>
                  <a:close/>
                </a:path>
                <a:path w="2299335" h="942975">
                  <a:moveTo>
                    <a:pt x="940746" y="292682"/>
                  </a:moveTo>
                  <a:lnTo>
                    <a:pt x="911446" y="293854"/>
                  </a:lnTo>
                  <a:lnTo>
                    <a:pt x="882079" y="293962"/>
                  </a:lnTo>
                  <a:lnTo>
                    <a:pt x="958413" y="293962"/>
                  </a:lnTo>
                  <a:lnTo>
                    <a:pt x="957944" y="293687"/>
                  </a:lnTo>
                  <a:lnTo>
                    <a:pt x="940746" y="292682"/>
                  </a:lnTo>
                  <a:close/>
                </a:path>
                <a:path w="2299335" h="942975">
                  <a:moveTo>
                    <a:pt x="657857" y="831869"/>
                  </a:moveTo>
                  <a:lnTo>
                    <a:pt x="226767" y="831869"/>
                  </a:lnTo>
                  <a:lnTo>
                    <a:pt x="262256" y="869379"/>
                  </a:lnTo>
                  <a:lnTo>
                    <a:pt x="302426" y="898437"/>
                  </a:lnTo>
                  <a:lnTo>
                    <a:pt x="346190" y="918970"/>
                  </a:lnTo>
                  <a:lnTo>
                    <a:pt x="392460" y="930903"/>
                  </a:lnTo>
                  <a:lnTo>
                    <a:pt x="440150" y="934165"/>
                  </a:lnTo>
                  <a:lnTo>
                    <a:pt x="488172" y="928682"/>
                  </a:lnTo>
                  <a:lnTo>
                    <a:pt x="535439" y="914380"/>
                  </a:lnTo>
                  <a:lnTo>
                    <a:pt x="575006" y="896552"/>
                  </a:lnTo>
                  <a:lnTo>
                    <a:pt x="610412" y="874630"/>
                  </a:lnTo>
                  <a:lnTo>
                    <a:pt x="641652" y="849072"/>
                  </a:lnTo>
                  <a:lnTo>
                    <a:pt x="657857" y="831869"/>
                  </a:lnTo>
                  <a:close/>
                </a:path>
                <a:path w="2299335" h="942975">
                  <a:moveTo>
                    <a:pt x="207042" y="921482"/>
                  </a:moveTo>
                  <a:lnTo>
                    <a:pt x="99701" y="921482"/>
                  </a:lnTo>
                  <a:lnTo>
                    <a:pt x="149549" y="921501"/>
                  </a:lnTo>
                  <a:lnTo>
                    <a:pt x="199386" y="922149"/>
                  </a:lnTo>
                  <a:lnTo>
                    <a:pt x="207042" y="921482"/>
                  </a:lnTo>
                  <a:close/>
                </a:path>
                <a:path w="2299335" h="942975">
                  <a:moveTo>
                    <a:pt x="0" y="78468"/>
                  </a:moveTo>
                  <a:lnTo>
                    <a:pt x="0" y="215784"/>
                  </a:lnTo>
                  <a:lnTo>
                    <a:pt x="7600" y="220893"/>
                  </a:lnTo>
                  <a:lnTo>
                    <a:pt x="15854" y="223765"/>
                  </a:lnTo>
                  <a:lnTo>
                    <a:pt x="24565" y="225125"/>
                  </a:lnTo>
                  <a:lnTo>
                    <a:pt x="57165" y="227439"/>
                  </a:lnTo>
                  <a:lnTo>
                    <a:pt x="69399" y="232452"/>
                  </a:lnTo>
                  <a:lnTo>
                    <a:pt x="74006" y="244696"/>
                  </a:lnTo>
                  <a:lnTo>
                    <a:pt x="74751" y="268127"/>
                  </a:lnTo>
                  <a:lnTo>
                    <a:pt x="74810" y="303938"/>
                  </a:lnTo>
                  <a:lnTo>
                    <a:pt x="74933" y="684127"/>
                  </a:lnTo>
                  <a:lnTo>
                    <a:pt x="74807" y="718178"/>
                  </a:lnTo>
                  <a:lnTo>
                    <a:pt x="69081" y="767212"/>
                  </a:lnTo>
                  <a:lnTo>
                    <a:pt x="27025" y="775140"/>
                  </a:lnTo>
                  <a:lnTo>
                    <a:pt x="17473" y="776359"/>
                  </a:lnTo>
                  <a:lnTo>
                    <a:pt x="8380" y="779206"/>
                  </a:lnTo>
                  <a:lnTo>
                    <a:pt x="0" y="784677"/>
                  </a:lnTo>
                  <a:lnTo>
                    <a:pt x="0" y="921992"/>
                  </a:lnTo>
                  <a:lnTo>
                    <a:pt x="207042" y="921482"/>
                  </a:lnTo>
                  <a:lnTo>
                    <a:pt x="227029" y="894328"/>
                  </a:lnTo>
                  <a:lnTo>
                    <a:pt x="226458" y="880138"/>
                  </a:lnTo>
                  <a:lnTo>
                    <a:pt x="226427" y="865357"/>
                  </a:lnTo>
                  <a:lnTo>
                    <a:pt x="226635" y="849072"/>
                  </a:lnTo>
                  <a:lnTo>
                    <a:pt x="226767" y="831869"/>
                  </a:lnTo>
                  <a:lnTo>
                    <a:pt x="657857" y="831869"/>
                  </a:lnTo>
                  <a:lnTo>
                    <a:pt x="668723" y="820335"/>
                  </a:lnTo>
                  <a:lnTo>
                    <a:pt x="685499" y="797284"/>
                  </a:lnTo>
                  <a:lnTo>
                    <a:pt x="413945" y="797284"/>
                  </a:lnTo>
                  <a:lnTo>
                    <a:pt x="372759" y="793192"/>
                  </a:lnTo>
                  <a:lnTo>
                    <a:pt x="305048" y="765622"/>
                  </a:lnTo>
                  <a:lnTo>
                    <a:pt x="257193" y="718178"/>
                  </a:lnTo>
                  <a:lnTo>
                    <a:pt x="229566" y="658025"/>
                  </a:lnTo>
                  <a:lnTo>
                    <a:pt x="222538" y="592330"/>
                  </a:lnTo>
                  <a:lnTo>
                    <a:pt x="226863" y="559643"/>
                  </a:lnTo>
                  <a:lnTo>
                    <a:pt x="251427" y="499068"/>
                  </a:lnTo>
                  <a:lnTo>
                    <a:pt x="297516" y="450865"/>
                  </a:lnTo>
                  <a:lnTo>
                    <a:pt x="365500" y="422199"/>
                  </a:lnTo>
                  <a:lnTo>
                    <a:pt x="407820" y="417432"/>
                  </a:lnTo>
                  <a:lnTo>
                    <a:pt x="684531" y="417432"/>
                  </a:lnTo>
                  <a:lnTo>
                    <a:pt x="666879" y="393721"/>
                  </a:lnTo>
                  <a:lnTo>
                    <a:pt x="648725" y="374899"/>
                  </a:lnTo>
                  <a:lnTo>
                    <a:pt x="234589" y="374899"/>
                  </a:lnTo>
                  <a:lnTo>
                    <a:pt x="226747" y="369569"/>
                  </a:lnTo>
                  <a:lnTo>
                    <a:pt x="226656" y="317518"/>
                  </a:lnTo>
                  <a:lnTo>
                    <a:pt x="226547" y="281106"/>
                  </a:lnTo>
                  <a:lnTo>
                    <a:pt x="226453" y="213179"/>
                  </a:lnTo>
                  <a:lnTo>
                    <a:pt x="226686" y="160940"/>
                  </a:lnTo>
                  <a:lnTo>
                    <a:pt x="227375" y="108687"/>
                  </a:lnTo>
                  <a:lnTo>
                    <a:pt x="226095" y="93228"/>
                  </a:lnTo>
                  <a:lnTo>
                    <a:pt x="221003" y="83837"/>
                  </a:lnTo>
                  <a:lnTo>
                    <a:pt x="211278" y="79288"/>
                  </a:lnTo>
                  <a:lnTo>
                    <a:pt x="208127" y="79094"/>
                  </a:lnTo>
                  <a:lnTo>
                    <a:pt x="98065" y="79094"/>
                  </a:lnTo>
                  <a:lnTo>
                    <a:pt x="0" y="78468"/>
                  </a:lnTo>
                  <a:close/>
                </a:path>
                <a:path w="2299335" h="942975">
                  <a:moveTo>
                    <a:pt x="684531" y="417432"/>
                  </a:moveTo>
                  <a:lnTo>
                    <a:pt x="407820" y="417432"/>
                  </a:lnTo>
                  <a:lnTo>
                    <a:pt x="450482" y="421878"/>
                  </a:lnTo>
                  <a:lnTo>
                    <a:pt x="487692" y="432867"/>
                  </a:lnTo>
                  <a:lnTo>
                    <a:pt x="545884" y="471032"/>
                  </a:lnTo>
                  <a:lnTo>
                    <a:pt x="582661" y="525036"/>
                  </a:lnTo>
                  <a:lnTo>
                    <a:pt x="598286" y="587990"/>
                  </a:lnTo>
                  <a:lnTo>
                    <a:pt x="598250" y="620669"/>
                  </a:lnTo>
                  <a:lnTo>
                    <a:pt x="582644" y="684127"/>
                  </a:lnTo>
                  <a:lnTo>
                    <a:pt x="546548" y="739309"/>
                  </a:lnTo>
                  <a:lnTo>
                    <a:pt x="490227" y="779325"/>
                  </a:lnTo>
                  <a:lnTo>
                    <a:pt x="413945" y="797284"/>
                  </a:lnTo>
                  <a:lnTo>
                    <a:pt x="685499" y="797284"/>
                  </a:lnTo>
                  <a:lnTo>
                    <a:pt x="710339" y="755147"/>
                  </a:lnTo>
                  <a:lnTo>
                    <a:pt x="724876" y="719611"/>
                  </a:lnTo>
                  <a:lnTo>
                    <a:pt x="735228" y="682722"/>
                  </a:lnTo>
                  <a:lnTo>
                    <a:pt x="741390" y="644937"/>
                  </a:lnTo>
                  <a:lnTo>
                    <a:pt x="743359" y="606713"/>
                  </a:lnTo>
                  <a:lnTo>
                    <a:pt x="741130" y="568506"/>
                  </a:lnTo>
                  <a:lnTo>
                    <a:pt x="734699" y="530773"/>
                  </a:lnTo>
                  <a:lnTo>
                    <a:pt x="724063" y="493972"/>
                  </a:lnTo>
                  <a:lnTo>
                    <a:pt x="709217" y="458558"/>
                  </a:lnTo>
                  <a:lnTo>
                    <a:pt x="690157" y="424989"/>
                  </a:lnTo>
                  <a:lnTo>
                    <a:pt x="684531" y="417432"/>
                  </a:lnTo>
                  <a:close/>
                </a:path>
                <a:path w="2299335" h="942975">
                  <a:moveTo>
                    <a:pt x="401272" y="281106"/>
                  </a:moveTo>
                  <a:lnTo>
                    <a:pt x="356862" y="288289"/>
                  </a:lnTo>
                  <a:lnTo>
                    <a:pt x="314222" y="303938"/>
                  </a:lnTo>
                  <a:lnTo>
                    <a:pt x="274714" y="329010"/>
                  </a:lnTo>
                  <a:lnTo>
                    <a:pt x="239699" y="364460"/>
                  </a:lnTo>
                  <a:lnTo>
                    <a:pt x="234589" y="374899"/>
                  </a:lnTo>
                  <a:lnTo>
                    <a:pt x="648725" y="374899"/>
                  </a:lnTo>
                  <a:lnTo>
                    <a:pt x="607655" y="339916"/>
                  </a:lnTo>
                  <a:lnTo>
                    <a:pt x="571700" y="318292"/>
                  </a:lnTo>
                  <a:lnTo>
                    <a:pt x="531512" y="300797"/>
                  </a:lnTo>
                  <a:lnTo>
                    <a:pt x="489958" y="288316"/>
                  </a:lnTo>
                  <a:lnTo>
                    <a:pt x="446091" y="281434"/>
                  </a:lnTo>
                  <a:lnTo>
                    <a:pt x="401272" y="281106"/>
                  </a:lnTo>
                  <a:close/>
                </a:path>
                <a:path w="2299335" h="942975">
                  <a:moveTo>
                    <a:pt x="196098" y="78353"/>
                  </a:moveTo>
                  <a:lnTo>
                    <a:pt x="147090" y="79093"/>
                  </a:lnTo>
                  <a:lnTo>
                    <a:pt x="98065" y="79094"/>
                  </a:lnTo>
                  <a:lnTo>
                    <a:pt x="208127" y="79094"/>
                  </a:lnTo>
                  <a:lnTo>
                    <a:pt x="196098" y="78353"/>
                  </a:lnTo>
                  <a:close/>
                </a:path>
                <a:path w="2299335" h="942975">
                  <a:moveTo>
                    <a:pt x="1991339" y="281305"/>
                  </a:moveTo>
                  <a:lnTo>
                    <a:pt x="1928413" y="284152"/>
                  </a:lnTo>
                  <a:lnTo>
                    <a:pt x="1866711" y="297560"/>
                  </a:lnTo>
                  <a:lnTo>
                    <a:pt x="1808185" y="321014"/>
                  </a:lnTo>
                  <a:lnTo>
                    <a:pt x="1754791" y="354000"/>
                  </a:lnTo>
                  <a:lnTo>
                    <a:pt x="1708484" y="396002"/>
                  </a:lnTo>
                  <a:lnTo>
                    <a:pt x="1671218" y="446505"/>
                  </a:lnTo>
                  <a:lnTo>
                    <a:pt x="1644948" y="504994"/>
                  </a:lnTo>
                  <a:lnTo>
                    <a:pt x="1631628" y="570953"/>
                  </a:lnTo>
                  <a:lnTo>
                    <a:pt x="1630435" y="606573"/>
                  </a:lnTo>
                  <a:lnTo>
                    <a:pt x="1633212" y="643868"/>
                  </a:lnTo>
                  <a:lnTo>
                    <a:pt x="1640204" y="682773"/>
                  </a:lnTo>
                  <a:lnTo>
                    <a:pt x="1651656" y="723224"/>
                  </a:lnTo>
                  <a:lnTo>
                    <a:pt x="1670483" y="762834"/>
                  </a:lnTo>
                  <a:lnTo>
                    <a:pt x="1692186" y="798274"/>
                  </a:lnTo>
                  <a:lnTo>
                    <a:pt x="1716467" y="829621"/>
                  </a:lnTo>
                  <a:lnTo>
                    <a:pt x="1743027" y="856953"/>
                  </a:lnTo>
                  <a:lnTo>
                    <a:pt x="1801787" y="899881"/>
                  </a:lnTo>
                  <a:lnTo>
                    <a:pt x="1866075" y="927679"/>
                  </a:lnTo>
                  <a:lnTo>
                    <a:pt x="1933498" y="940967"/>
                  </a:lnTo>
                  <a:lnTo>
                    <a:pt x="1967637" y="942363"/>
                  </a:lnTo>
                  <a:lnTo>
                    <a:pt x="2001664" y="940366"/>
                  </a:lnTo>
                  <a:lnTo>
                    <a:pt x="2068182" y="926497"/>
                  </a:lnTo>
                  <a:lnTo>
                    <a:pt x="2130659" y="899981"/>
                  </a:lnTo>
                  <a:lnTo>
                    <a:pt x="2186704" y="861438"/>
                  </a:lnTo>
                  <a:lnTo>
                    <a:pt x="2233925" y="811490"/>
                  </a:lnTo>
                  <a:lnTo>
                    <a:pt x="2243281" y="797588"/>
                  </a:lnTo>
                  <a:lnTo>
                    <a:pt x="1963887" y="797588"/>
                  </a:lnTo>
                  <a:lnTo>
                    <a:pt x="1923503" y="793174"/>
                  </a:lnTo>
                  <a:lnTo>
                    <a:pt x="1857753" y="765165"/>
                  </a:lnTo>
                  <a:lnTo>
                    <a:pt x="1812072" y="717506"/>
                  </a:lnTo>
                  <a:lnTo>
                    <a:pt x="1786514" y="657312"/>
                  </a:lnTo>
                  <a:lnTo>
                    <a:pt x="1781133" y="591692"/>
                  </a:lnTo>
                  <a:lnTo>
                    <a:pt x="1786026" y="559071"/>
                  </a:lnTo>
                  <a:lnTo>
                    <a:pt x="1811011" y="498650"/>
                  </a:lnTo>
                  <a:lnTo>
                    <a:pt x="1856307" y="450585"/>
                  </a:lnTo>
                  <a:lnTo>
                    <a:pt x="1921968" y="421988"/>
                  </a:lnTo>
                  <a:lnTo>
                    <a:pt x="1962453" y="417212"/>
                  </a:lnTo>
                  <a:lnTo>
                    <a:pt x="2239804" y="417212"/>
                  </a:lnTo>
                  <a:lnTo>
                    <a:pt x="2237231" y="413006"/>
                  </a:lnTo>
                  <a:lnTo>
                    <a:pt x="2192990" y="361951"/>
                  </a:lnTo>
                  <a:lnTo>
                    <a:pt x="2141177" y="323776"/>
                  </a:lnTo>
                  <a:lnTo>
                    <a:pt x="2083745" y="297965"/>
                  </a:lnTo>
                  <a:lnTo>
                    <a:pt x="2022650" y="284003"/>
                  </a:lnTo>
                  <a:lnTo>
                    <a:pt x="1991339" y="281305"/>
                  </a:lnTo>
                  <a:close/>
                </a:path>
                <a:path w="2299335" h="942975">
                  <a:moveTo>
                    <a:pt x="2239804" y="417212"/>
                  </a:moveTo>
                  <a:lnTo>
                    <a:pt x="1962453" y="417212"/>
                  </a:lnTo>
                  <a:lnTo>
                    <a:pt x="2003767" y="422013"/>
                  </a:lnTo>
                  <a:lnTo>
                    <a:pt x="2039784" y="433371"/>
                  </a:lnTo>
                  <a:lnTo>
                    <a:pt x="2096041" y="472268"/>
                  </a:lnTo>
                  <a:lnTo>
                    <a:pt x="2131454" y="526928"/>
                  </a:lnTo>
                  <a:lnTo>
                    <a:pt x="2146252" y="590374"/>
                  </a:lnTo>
                  <a:lnTo>
                    <a:pt x="2145992" y="623213"/>
                  </a:lnTo>
                  <a:lnTo>
                    <a:pt x="2130298" y="686760"/>
                  </a:lnTo>
                  <a:lnTo>
                    <a:pt x="2094563" y="741655"/>
                  </a:lnTo>
                  <a:lnTo>
                    <a:pt x="2039016" y="780923"/>
                  </a:lnTo>
                  <a:lnTo>
                    <a:pt x="1963887" y="797588"/>
                  </a:lnTo>
                  <a:lnTo>
                    <a:pt x="2243281" y="797588"/>
                  </a:lnTo>
                  <a:lnTo>
                    <a:pt x="2269930" y="750757"/>
                  </a:lnTo>
                  <a:lnTo>
                    <a:pt x="2292327" y="679860"/>
                  </a:lnTo>
                  <a:lnTo>
                    <a:pt x="2297675" y="640794"/>
                  </a:lnTo>
                  <a:lnTo>
                    <a:pt x="2298725" y="599420"/>
                  </a:lnTo>
                  <a:lnTo>
                    <a:pt x="2295176" y="555815"/>
                  </a:lnTo>
                  <a:lnTo>
                    <a:pt x="2285117" y="514864"/>
                  </a:lnTo>
                  <a:lnTo>
                    <a:pt x="2271944" y="477455"/>
                  </a:lnTo>
                  <a:lnTo>
                    <a:pt x="2255901" y="443524"/>
                  </a:lnTo>
                  <a:lnTo>
                    <a:pt x="2239804" y="417212"/>
                  </a:lnTo>
                  <a:close/>
                </a:path>
              </a:pathLst>
            </a:custGeom>
            <a:solidFill>
              <a:srgbClr val="03A6DE"/>
            </a:solidFill>
          </p:spPr>
          <p:txBody>
            <a:bodyPr wrap="square" lIns="0" tIns="0" rIns="0" bIns="0" rtlCol="0"/>
            <a:lstStyle/>
            <a:p>
              <a:pPr defTabSz="554492"/>
              <a:endParaRPr sz="1092" kern="0">
                <a:solidFill>
                  <a:sysClr val="windowText" lastClr="000000"/>
                </a:solidFill>
              </a:endParaRPr>
            </a:p>
          </p:txBody>
        </p:sp>
        <p:pic>
          <p:nvPicPr>
            <p:cNvPr id="13" name="object 13"/>
            <p:cNvPicPr/>
            <p:nvPr/>
          </p:nvPicPr>
          <p:blipFill>
            <a:blip r:embed="rId6" cstate="print"/>
            <a:stretch>
              <a:fillRect/>
            </a:stretch>
          </p:blipFill>
          <p:spPr>
            <a:xfrm>
              <a:off x="3421556" y="8107108"/>
              <a:ext cx="223281" cy="215836"/>
            </a:xfrm>
            <a:prstGeom prst="rect">
              <a:avLst/>
            </a:prstGeom>
          </p:spPr>
        </p:pic>
      </p:grpSp>
      <p:pic>
        <p:nvPicPr>
          <p:cNvPr id="14" name="object 14"/>
          <p:cNvPicPr/>
          <p:nvPr/>
        </p:nvPicPr>
        <p:blipFill>
          <a:blip r:embed="rId7" cstate="print"/>
          <a:stretch>
            <a:fillRect/>
          </a:stretch>
        </p:blipFill>
        <p:spPr>
          <a:xfrm>
            <a:off x="2787871" y="4632741"/>
            <a:ext cx="2499905" cy="571459"/>
          </a:xfrm>
          <a:prstGeom prst="rect">
            <a:avLst/>
          </a:prstGeom>
        </p:spPr>
      </p:pic>
      <p:pic>
        <p:nvPicPr>
          <p:cNvPr id="17" name="Picture 16">
            <a:extLst>
              <a:ext uri="{FF2B5EF4-FFF2-40B4-BE49-F238E27FC236}">
                <a16:creationId xmlns:a16="http://schemas.microsoft.com/office/drawing/2014/main" id="{1FF9BD39-57F3-4992-B4FF-EE877AD56B3B}"/>
              </a:ext>
            </a:extLst>
          </p:cNvPr>
          <p:cNvPicPr>
            <a:picLocks noChangeAspect="1"/>
          </p:cNvPicPr>
          <p:nvPr/>
        </p:nvPicPr>
        <p:blipFill>
          <a:blip r:embed="rId8"/>
          <a:stretch>
            <a:fillRect/>
          </a:stretch>
        </p:blipFill>
        <p:spPr>
          <a:xfrm>
            <a:off x="965791" y="1591344"/>
            <a:ext cx="5682197" cy="44363"/>
          </a:xfrm>
          <a:prstGeom prst="rect">
            <a:avLst/>
          </a:prstGeom>
        </p:spPr>
      </p:pic>
      <p:sp>
        <p:nvSpPr>
          <p:cNvPr id="2" name="Footer Placeholder 1">
            <a:extLst>
              <a:ext uri="{FF2B5EF4-FFF2-40B4-BE49-F238E27FC236}">
                <a16:creationId xmlns:a16="http://schemas.microsoft.com/office/drawing/2014/main" id="{D9B442EB-2178-47A4-BD23-830242E6BE62}"/>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pic>
        <p:nvPicPr>
          <p:cNvPr id="15" name="Picture 14">
            <a:extLst>
              <a:ext uri="{FF2B5EF4-FFF2-40B4-BE49-F238E27FC236}">
                <a16:creationId xmlns:a16="http://schemas.microsoft.com/office/drawing/2014/main" id="{7D3BAD23-C596-470A-82FD-8F8010CC212F}"/>
              </a:ext>
            </a:extLst>
          </p:cNvPr>
          <p:cNvPicPr>
            <a:picLocks noChangeAspect="1"/>
          </p:cNvPicPr>
          <p:nvPr/>
        </p:nvPicPr>
        <p:blipFill>
          <a:blip r:embed="rId9"/>
          <a:stretch>
            <a:fillRect/>
          </a:stretch>
        </p:blipFill>
        <p:spPr>
          <a:xfrm>
            <a:off x="9752871" y="4628421"/>
            <a:ext cx="1755800" cy="597460"/>
          </a:xfrm>
          <a:prstGeom prst="rect">
            <a:avLst/>
          </a:prstGeom>
        </p:spPr>
      </p:pic>
      <p:pic>
        <p:nvPicPr>
          <p:cNvPr id="19" name="Picture 18">
            <a:extLst>
              <a:ext uri="{FF2B5EF4-FFF2-40B4-BE49-F238E27FC236}">
                <a16:creationId xmlns:a16="http://schemas.microsoft.com/office/drawing/2014/main" id="{38E7CC77-FF4E-E4C9-832C-20A3489075A4}"/>
              </a:ext>
            </a:extLst>
          </p:cNvPr>
          <p:cNvPicPr>
            <a:picLocks noChangeAspect="1"/>
          </p:cNvPicPr>
          <p:nvPr/>
        </p:nvPicPr>
        <p:blipFill>
          <a:blip r:embed="rId10"/>
          <a:stretch>
            <a:fillRect/>
          </a:stretch>
        </p:blipFill>
        <p:spPr>
          <a:xfrm>
            <a:off x="385839" y="5198559"/>
            <a:ext cx="2402032" cy="859611"/>
          </a:xfrm>
          <a:prstGeom prst="rect">
            <a:avLst/>
          </a:prstGeom>
        </p:spPr>
      </p:pic>
      <p:sp>
        <p:nvSpPr>
          <p:cNvPr id="20" name="TextBox 19">
            <a:extLst>
              <a:ext uri="{FF2B5EF4-FFF2-40B4-BE49-F238E27FC236}">
                <a16:creationId xmlns:a16="http://schemas.microsoft.com/office/drawing/2014/main" id="{DD925EBE-BFB8-0242-B016-964E776308CC}"/>
              </a:ext>
            </a:extLst>
          </p:cNvPr>
          <p:cNvSpPr txBox="1"/>
          <p:nvPr/>
        </p:nvSpPr>
        <p:spPr>
          <a:xfrm>
            <a:off x="8454942" y="5582850"/>
            <a:ext cx="4823209"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11"/>
              </a:rPr>
              <a:t>Libby@smartupacademy.org </a:t>
            </a:r>
          </a:p>
          <a:p>
            <a:r>
              <a:rPr lang="en-US" sz="2000" dirty="0">
                <a:latin typeface="Arial" panose="020B0604020202020204" pitchFamily="34" charset="0"/>
                <a:cs typeface="Arial" panose="020B0604020202020204" pitchFamily="34" charset="0"/>
                <a:hlinkClick r:id="rId11"/>
              </a:rPr>
              <a:t>Yonatan@smartupacademy.org</a:t>
            </a:r>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4104661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 - the Power of Long Tail</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44437" y="1857937"/>
            <a:ext cx="10234415" cy="410562"/>
          </a:xfrm>
        </p:spPr>
        <p:txBody>
          <a:bodyPr/>
          <a:lstStyle/>
          <a:p>
            <a:pPr>
              <a:spcAft>
                <a:spcPts val="1455"/>
              </a:spcAft>
            </a:pPr>
            <a:r>
              <a:rPr lang="en-US" sz="2668" b="1" dirty="0">
                <a:latin typeface="Lato" panose="020F0502020204030203" pitchFamily="34" charset="0"/>
              </a:rPr>
              <a:t>Ahead of </a:t>
            </a:r>
            <a:r>
              <a:rPr lang="en-US" sz="2668" b="1" dirty="0" err="1">
                <a:latin typeface="Lato" panose="020F0502020204030203" pitchFamily="34" charset="0"/>
              </a:rPr>
              <a:t>StackOverflow</a:t>
            </a:r>
            <a:r>
              <a:rPr lang="en-US" sz="2668" b="1" dirty="0">
                <a:latin typeface="Lato" panose="020F0502020204030203" pitchFamily="34" charset="0"/>
              </a:rPr>
              <a:t> and Elastic itself</a:t>
            </a:r>
          </a:p>
        </p:txBody>
      </p:sp>
      <p:pic>
        <p:nvPicPr>
          <p:cNvPr id="6" name="Picture 5">
            <a:extLst>
              <a:ext uri="{FF2B5EF4-FFF2-40B4-BE49-F238E27FC236}">
                <a16:creationId xmlns:a16="http://schemas.microsoft.com/office/drawing/2014/main" id="{4E3F70FB-4E8E-4F71-A44D-3CC013C3B6AC}"/>
              </a:ext>
            </a:extLst>
          </p:cNvPr>
          <p:cNvPicPr>
            <a:picLocks noChangeAspect="1"/>
          </p:cNvPicPr>
          <p:nvPr/>
        </p:nvPicPr>
        <p:blipFill>
          <a:blip r:embed="rId4"/>
          <a:stretch>
            <a:fillRect/>
          </a:stretch>
        </p:blipFill>
        <p:spPr>
          <a:xfrm>
            <a:off x="5033222" y="2330697"/>
            <a:ext cx="5261434" cy="4194222"/>
          </a:xfrm>
          <a:prstGeom prst="rect">
            <a:avLst/>
          </a:prstGeom>
        </p:spPr>
      </p:pic>
      <p:sp>
        <p:nvSpPr>
          <p:cNvPr id="9" name="TextBox 8">
            <a:extLst>
              <a:ext uri="{FF2B5EF4-FFF2-40B4-BE49-F238E27FC236}">
                <a16:creationId xmlns:a16="http://schemas.microsoft.com/office/drawing/2014/main" id="{1E4C92D6-29F6-4FD0-B469-728B940823A7}"/>
              </a:ext>
            </a:extLst>
          </p:cNvPr>
          <p:cNvSpPr txBox="1"/>
          <p:nvPr/>
        </p:nvSpPr>
        <p:spPr>
          <a:xfrm>
            <a:off x="945159" y="2554903"/>
            <a:ext cx="1223182" cy="465640"/>
          </a:xfrm>
          <a:prstGeom prst="rect">
            <a:avLst/>
          </a:prstGeom>
          <a:noFill/>
        </p:spPr>
        <p:txBody>
          <a:bodyPr wrap="square" rtlCol="0">
            <a:spAutoFit/>
          </a:bodyPr>
          <a:lstStyle/>
          <a:p>
            <a:r>
              <a:rPr lang="en-US" sz="2426" dirty="0">
                <a:solidFill>
                  <a:srgbClr val="000032"/>
                </a:solidFill>
                <a:latin typeface="Lato"/>
              </a:rPr>
              <a:t>Opster</a:t>
            </a:r>
          </a:p>
        </p:txBody>
      </p:sp>
      <p:sp>
        <p:nvSpPr>
          <p:cNvPr id="10" name="TextBox 9">
            <a:extLst>
              <a:ext uri="{FF2B5EF4-FFF2-40B4-BE49-F238E27FC236}">
                <a16:creationId xmlns:a16="http://schemas.microsoft.com/office/drawing/2014/main" id="{FFB64F0C-8ACF-49E3-95F4-52DB3A1A10F5}"/>
              </a:ext>
            </a:extLst>
          </p:cNvPr>
          <p:cNvSpPr txBox="1"/>
          <p:nvPr/>
        </p:nvSpPr>
        <p:spPr>
          <a:xfrm>
            <a:off x="945159" y="3562367"/>
            <a:ext cx="2378376" cy="465640"/>
          </a:xfrm>
          <a:prstGeom prst="rect">
            <a:avLst/>
          </a:prstGeom>
          <a:noFill/>
        </p:spPr>
        <p:txBody>
          <a:bodyPr wrap="square" rtlCol="0">
            <a:spAutoFit/>
          </a:bodyPr>
          <a:lstStyle/>
          <a:p>
            <a:r>
              <a:rPr lang="en-US" sz="2426" dirty="0" err="1">
                <a:solidFill>
                  <a:srgbClr val="000032"/>
                </a:solidFill>
                <a:latin typeface="Lato"/>
              </a:rPr>
              <a:t>StackOverflow</a:t>
            </a:r>
            <a:endParaRPr lang="en-IL" sz="2426" dirty="0">
              <a:solidFill>
                <a:srgbClr val="000032"/>
              </a:solidFill>
            </a:endParaRPr>
          </a:p>
        </p:txBody>
      </p:sp>
      <p:sp>
        <p:nvSpPr>
          <p:cNvPr id="12" name="TextBox 11">
            <a:extLst>
              <a:ext uri="{FF2B5EF4-FFF2-40B4-BE49-F238E27FC236}">
                <a16:creationId xmlns:a16="http://schemas.microsoft.com/office/drawing/2014/main" id="{E4F0E33C-95DA-4141-97E6-78C1932CD15C}"/>
              </a:ext>
            </a:extLst>
          </p:cNvPr>
          <p:cNvSpPr txBox="1"/>
          <p:nvPr/>
        </p:nvSpPr>
        <p:spPr>
          <a:xfrm>
            <a:off x="945159" y="4569832"/>
            <a:ext cx="2748038" cy="1212255"/>
          </a:xfrm>
          <a:prstGeom prst="rect">
            <a:avLst/>
          </a:prstGeom>
          <a:noFill/>
        </p:spPr>
        <p:txBody>
          <a:bodyPr wrap="square" rtlCol="0">
            <a:spAutoFit/>
          </a:bodyPr>
          <a:lstStyle/>
          <a:p>
            <a:r>
              <a:rPr lang="en-US" sz="2426" dirty="0">
                <a:solidFill>
                  <a:srgbClr val="000032"/>
                </a:solidFill>
                <a:latin typeface="Lato"/>
              </a:rPr>
              <a:t>Elastic.com – </a:t>
            </a:r>
            <a:br>
              <a:rPr lang="en-US" sz="2426" dirty="0">
                <a:solidFill>
                  <a:srgbClr val="000032"/>
                </a:solidFill>
                <a:latin typeface="Lato"/>
              </a:rPr>
            </a:br>
            <a:r>
              <a:rPr lang="en-US" sz="2426" dirty="0">
                <a:solidFill>
                  <a:srgbClr val="000032"/>
                </a:solidFill>
                <a:latin typeface="Lato"/>
              </a:rPr>
              <a:t>The originators of </a:t>
            </a:r>
            <a:r>
              <a:rPr lang="en-US" sz="2426" dirty="0" err="1">
                <a:solidFill>
                  <a:srgbClr val="000032"/>
                </a:solidFill>
                <a:latin typeface="Lato"/>
              </a:rPr>
              <a:t>ElasticSearch</a:t>
            </a:r>
            <a:endParaRPr lang="en-US" sz="2426" dirty="0">
              <a:solidFill>
                <a:srgbClr val="000032"/>
              </a:solidFill>
              <a:latin typeface="Lato"/>
            </a:endParaRPr>
          </a:p>
        </p:txBody>
      </p:sp>
      <p:cxnSp>
        <p:nvCxnSpPr>
          <p:cNvPr id="13" name="Straight Arrow Connector 12">
            <a:extLst>
              <a:ext uri="{FF2B5EF4-FFF2-40B4-BE49-F238E27FC236}">
                <a16:creationId xmlns:a16="http://schemas.microsoft.com/office/drawing/2014/main" id="{3327B343-F1E0-4009-8A01-FDCC6B828287}"/>
              </a:ext>
            </a:extLst>
          </p:cNvPr>
          <p:cNvCxnSpPr>
            <a:cxnSpLocks/>
            <a:stCxn id="9" idx="3"/>
          </p:cNvCxnSpPr>
          <p:nvPr/>
        </p:nvCxnSpPr>
        <p:spPr>
          <a:xfrm>
            <a:off x="2168341" y="2787723"/>
            <a:ext cx="3742828" cy="821150"/>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FAE5A6-06B1-4AF6-800A-8931B364EF1C}"/>
              </a:ext>
            </a:extLst>
          </p:cNvPr>
          <p:cNvCxnSpPr>
            <a:cxnSpLocks/>
            <a:stCxn id="10" idx="3"/>
          </p:cNvCxnSpPr>
          <p:nvPr/>
        </p:nvCxnSpPr>
        <p:spPr>
          <a:xfrm>
            <a:off x="3323535" y="3795187"/>
            <a:ext cx="2587634" cy="653024"/>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425D7D-2FB2-427D-8D3A-E654AE0671A1}"/>
              </a:ext>
            </a:extLst>
          </p:cNvPr>
          <p:cNvCxnSpPr>
            <a:cxnSpLocks/>
            <a:stCxn id="12" idx="3"/>
          </p:cNvCxnSpPr>
          <p:nvPr/>
        </p:nvCxnSpPr>
        <p:spPr>
          <a:xfrm>
            <a:off x="3693197" y="5175960"/>
            <a:ext cx="2217972" cy="797165"/>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B07B9A2-9D49-41FC-92BE-820A10FC1F85}"/>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37988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uiExpand="1" build="p"/>
      <p:bldP spid="9"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mc:AlternateContent xmlns:mc="http://schemas.openxmlformats.org/markup-compatibility/2006" xmlns:cx1="http://schemas.microsoft.com/office/drawing/2015/9/8/chartex">
        <mc:Choice Requires="cx1">
          <p:graphicFrame>
            <p:nvGraphicFramePr>
              <p:cNvPr id="10" name="Chart 9">
                <a:extLst>
                  <a:ext uri="{FF2B5EF4-FFF2-40B4-BE49-F238E27FC236}">
                    <a16:creationId xmlns:a16="http://schemas.microsoft.com/office/drawing/2014/main" id="{C0EEDB87-43A1-4528-8C3F-B96C1A0ECBF1}"/>
                  </a:ext>
                </a:extLst>
              </p:cNvPr>
              <p:cNvGraphicFramePr/>
              <p:nvPr/>
            </p:nvGraphicFramePr>
            <p:xfrm>
              <a:off x="965792" y="1799316"/>
              <a:ext cx="10528767" cy="436147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0" name="Chart 9">
                <a:extLst>
                  <a:ext uri="{FF2B5EF4-FFF2-40B4-BE49-F238E27FC236}">
                    <a16:creationId xmlns:a16="http://schemas.microsoft.com/office/drawing/2014/main" id="{C0EEDB87-43A1-4528-8C3F-B96C1A0ECBF1}"/>
                  </a:ext>
                </a:extLst>
              </p:cNvPr>
              <p:cNvPicPr>
                <a:picLocks noGrp="1" noRot="1" noChangeAspect="1" noMove="1" noResize="1" noEditPoints="1" noAdjustHandles="1" noChangeArrowheads="1" noChangeShapeType="1"/>
              </p:cNvPicPr>
              <p:nvPr/>
            </p:nvPicPr>
            <p:blipFill>
              <a:blip r:embed="rId5"/>
              <a:stretch>
                <a:fillRect/>
              </a:stretch>
            </p:blipFill>
            <p:spPr>
              <a:xfrm>
                <a:off x="965792" y="1799316"/>
                <a:ext cx="10528767" cy="4361475"/>
              </a:xfrm>
              <a:prstGeom prst="rect">
                <a:avLst/>
              </a:prstGeom>
            </p:spPr>
          </p:pic>
        </mc:Fallback>
      </mc:AlternateContent>
      <p:sp>
        <p:nvSpPr>
          <p:cNvPr id="12" name="Text Placeholder 2">
            <a:extLst>
              <a:ext uri="{FF2B5EF4-FFF2-40B4-BE49-F238E27FC236}">
                <a16:creationId xmlns:a16="http://schemas.microsoft.com/office/drawing/2014/main" id="{1A4CDED8-6780-479F-8F8C-70B8B59019B6}"/>
              </a:ext>
            </a:extLst>
          </p:cNvPr>
          <p:cNvSpPr>
            <a:spLocks noGrp="1"/>
          </p:cNvSpPr>
          <p:nvPr>
            <p:ph type="body" idx="1"/>
          </p:nvPr>
        </p:nvSpPr>
        <p:spPr>
          <a:xfrm>
            <a:off x="944437" y="1857937"/>
            <a:ext cx="10234415" cy="410562"/>
          </a:xfrm>
        </p:spPr>
        <p:txBody>
          <a:bodyPr/>
          <a:lstStyle/>
          <a:p>
            <a:pPr>
              <a:spcAft>
                <a:spcPts val="1455"/>
              </a:spcAft>
            </a:pPr>
            <a:r>
              <a:rPr lang="en-US" sz="2668" b="1" dirty="0">
                <a:latin typeface="Lato" panose="020F0502020204030203" pitchFamily="34" charset="0"/>
              </a:rPr>
              <a:t>Website traffic results per quarter</a:t>
            </a:r>
            <a:endParaRPr lang="en-US" sz="2426" dirty="0">
              <a:latin typeface="Lato" panose="020F0502020204030203" pitchFamily="34" charset="0"/>
              <a:cs typeface="Lato Light"/>
            </a:endParaRPr>
          </a:p>
        </p:txBody>
      </p:sp>
      <p:sp>
        <p:nvSpPr>
          <p:cNvPr id="3" name="Footer Placeholder 2">
            <a:extLst>
              <a:ext uri="{FF2B5EF4-FFF2-40B4-BE49-F238E27FC236}">
                <a16:creationId xmlns:a16="http://schemas.microsoft.com/office/drawing/2014/main" id="{8BD6E237-9816-409B-B712-7DE18662F6A6}"/>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62929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 – Marketing Funnel </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44437" y="1857937"/>
            <a:ext cx="10550121" cy="4242508"/>
          </a:xfrm>
        </p:spPr>
        <p:txBody>
          <a:bodyPr/>
          <a:lstStyle/>
          <a:p>
            <a:pPr>
              <a:spcAft>
                <a:spcPts val="1455"/>
              </a:spcAft>
            </a:pPr>
            <a:r>
              <a:rPr lang="en-US" sz="2668" b="1" dirty="0">
                <a:latin typeface="Lato" panose="020F0502020204030203" pitchFamily="34" charset="0"/>
              </a:rPr>
              <a:t>BUT – Traffic is not yet leads</a:t>
            </a: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Developed </a:t>
            </a:r>
            <a:r>
              <a:rPr lang="en-US" sz="2486" dirty="0" err="1">
                <a:solidFill>
                  <a:srgbClr val="000032"/>
                </a:solidFill>
                <a:latin typeface="Lato" panose="020F0502020204030203" pitchFamily="34" charset="0"/>
                <a:cs typeface="Lato Light"/>
              </a:rPr>
              <a:t>CheckUp</a:t>
            </a:r>
            <a:r>
              <a:rPr lang="en-US" sz="2486" dirty="0">
                <a:solidFill>
                  <a:srgbClr val="000032"/>
                </a:solidFill>
                <a:latin typeface="Lato" panose="020F0502020204030203" pitchFamily="34" charset="0"/>
                <a:cs typeface="Lato Light"/>
              </a:rPr>
              <a:t> – a simple tool to identify problems based on 2-3 files taken from the Elastic cluster</a:t>
            </a:r>
          </a:p>
          <a:p>
            <a:pPr marL="623804" lvl="1" indent="-346558">
              <a:spcAft>
                <a:spcPts val="1455"/>
              </a:spcAft>
              <a:buFont typeface="Arial" panose="020B0604020202020204" pitchFamily="34" charset="0"/>
              <a:buChar char="•"/>
            </a:pPr>
            <a:endParaRPr lang="en-US" sz="2486" dirty="0">
              <a:solidFill>
                <a:srgbClr val="000032"/>
              </a:solidFill>
              <a:latin typeface="Lato" panose="020F0502020204030203" pitchFamily="34" charset="0"/>
              <a:cs typeface="Lato Light"/>
            </a:endParaRPr>
          </a:p>
          <a:p>
            <a:pPr marL="623804" lvl="1" indent="-346558">
              <a:spcAft>
                <a:spcPts val="1455"/>
              </a:spcAft>
              <a:buFont typeface="Arial" panose="020B0604020202020204" pitchFamily="34" charset="0"/>
              <a:buChar char="•"/>
            </a:pPr>
            <a:endParaRPr lang="en-US" sz="2486" dirty="0">
              <a:solidFill>
                <a:srgbClr val="000032"/>
              </a:solidFill>
              <a:latin typeface="Lato" panose="020F0502020204030203" pitchFamily="34" charset="0"/>
              <a:cs typeface="Lato Light"/>
            </a:endParaRPr>
          </a:p>
          <a:p>
            <a:pPr marL="623804" lvl="1" indent="-346558">
              <a:spcAft>
                <a:spcPts val="1455"/>
              </a:spcAft>
              <a:buFont typeface="Arial" panose="020B0604020202020204" pitchFamily="34" charset="0"/>
              <a:buChar char="•"/>
            </a:pPr>
            <a:endParaRPr lang="en-US" sz="2486" dirty="0">
              <a:solidFill>
                <a:srgbClr val="000032"/>
              </a:solidFill>
              <a:latin typeface="Lato" panose="020F0502020204030203" pitchFamily="34" charset="0"/>
              <a:cs typeface="Lato Light"/>
            </a:endParaRP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Users need to create an account to run </a:t>
            </a:r>
            <a:r>
              <a:rPr lang="en-US" sz="2486" dirty="0" err="1">
                <a:solidFill>
                  <a:srgbClr val="000032"/>
                </a:solidFill>
                <a:latin typeface="Lato" panose="020F0502020204030203" pitchFamily="34" charset="0"/>
                <a:cs typeface="Lato Light"/>
              </a:rPr>
              <a:t>CheckUp</a:t>
            </a:r>
            <a:r>
              <a:rPr lang="en-US" sz="2486" dirty="0">
                <a:solidFill>
                  <a:srgbClr val="000032"/>
                </a:solidFill>
                <a:latin typeface="Lato" panose="020F0502020204030203" pitchFamily="34" charset="0"/>
                <a:cs typeface="Lato Light"/>
              </a:rPr>
              <a:t> </a:t>
            </a: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Our main source of leads – Very low Customer Acquisition Cost (CAC) </a:t>
            </a:r>
          </a:p>
        </p:txBody>
      </p:sp>
      <p:grpSp>
        <p:nvGrpSpPr>
          <p:cNvPr id="3" name="Group 2">
            <a:extLst>
              <a:ext uri="{FF2B5EF4-FFF2-40B4-BE49-F238E27FC236}">
                <a16:creationId xmlns:a16="http://schemas.microsoft.com/office/drawing/2014/main" id="{B6065287-F17F-4DEE-90A7-A9FEECCAD155}"/>
              </a:ext>
            </a:extLst>
          </p:cNvPr>
          <p:cNvGrpSpPr/>
          <p:nvPr/>
        </p:nvGrpSpPr>
        <p:grpSpPr>
          <a:xfrm>
            <a:off x="1429017" y="3283159"/>
            <a:ext cx="8919983" cy="1763112"/>
            <a:chOff x="1556741" y="5426075"/>
            <a:chExt cx="14709712" cy="2907502"/>
          </a:xfrm>
        </p:grpSpPr>
        <p:pic>
          <p:nvPicPr>
            <p:cNvPr id="6" name="Picture 5">
              <a:extLst>
                <a:ext uri="{FF2B5EF4-FFF2-40B4-BE49-F238E27FC236}">
                  <a16:creationId xmlns:a16="http://schemas.microsoft.com/office/drawing/2014/main" id="{90003B92-FB59-4DDB-8FAF-81F68445989D}"/>
                </a:ext>
              </a:extLst>
            </p:cNvPr>
            <p:cNvPicPr>
              <a:picLocks noChangeAspect="1"/>
            </p:cNvPicPr>
            <p:nvPr/>
          </p:nvPicPr>
          <p:blipFill>
            <a:blip r:embed="rId4"/>
            <a:stretch>
              <a:fillRect/>
            </a:stretch>
          </p:blipFill>
          <p:spPr>
            <a:xfrm>
              <a:off x="1556741" y="5426075"/>
              <a:ext cx="7861627" cy="2907502"/>
            </a:xfrm>
            <a:prstGeom prst="rect">
              <a:avLst/>
            </a:prstGeom>
          </p:spPr>
        </p:pic>
        <p:pic>
          <p:nvPicPr>
            <p:cNvPr id="9" name="Picture 8">
              <a:extLst>
                <a:ext uri="{FF2B5EF4-FFF2-40B4-BE49-F238E27FC236}">
                  <a16:creationId xmlns:a16="http://schemas.microsoft.com/office/drawing/2014/main" id="{54D250F4-054E-4B7F-A352-57FBB3D04015}"/>
                </a:ext>
              </a:extLst>
            </p:cNvPr>
            <p:cNvPicPr>
              <a:picLocks noChangeAspect="1"/>
            </p:cNvPicPr>
            <p:nvPr/>
          </p:nvPicPr>
          <p:blipFill>
            <a:blip r:embed="rId5"/>
            <a:stretch>
              <a:fillRect/>
            </a:stretch>
          </p:blipFill>
          <p:spPr>
            <a:xfrm>
              <a:off x="10737850" y="6194026"/>
              <a:ext cx="5528603" cy="1371600"/>
            </a:xfrm>
            <a:prstGeom prst="rect">
              <a:avLst/>
            </a:prstGeom>
          </p:spPr>
        </p:pic>
      </p:grpSp>
      <p:sp>
        <p:nvSpPr>
          <p:cNvPr id="4" name="Footer Placeholder 3">
            <a:extLst>
              <a:ext uri="{FF2B5EF4-FFF2-40B4-BE49-F238E27FC236}">
                <a16:creationId xmlns:a16="http://schemas.microsoft.com/office/drawing/2014/main" id="{7113D313-35D0-4A1E-8134-16CCF63CF98D}"/>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720222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p:graphicFrame>
        <p:nvGraphicFramePr>
          <p:cNvPr id="10" name="Chart 9">
            <a:extLst>
              <a:ext uri="{FF2B5EF4-FFF2-40B4-BE49-F238E27FC236}">
                <a16:creationId xmlns:a16="http://schemas.microsoft.com/office/drawing/2014/main" id="{C0EEDB87-43A1-4528-8C3F-B96C1A0ECBF1}"/>
              </a:ext>
            </a:extLst>
          </p:cNvPr>
          <p:cNvGraphicFramePr/>
          <p:nvPr/>
        </p:nvGraphicFramePr>
        <p:xfrm>
          <a:off x="320032" y="1843679"/>
          <a:ext cx="11320898" cy="500469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2">
            <a:extLst>
              <a:ext uri="{FF2B5EF4-FFF2-40B4-BE49-F238E27FC236}">
                <a16:creationId xmlns:a16="http://schemas.microsoft.com/office/drawing/2014/main" id="{DF4EF06E-FD73-4987-8697-4062B4749621}"/>
              </a:ext>
            </a:extLst>
          </p:cNvPr>
          <p:cNvSpPr>
            <a:spLocks noGrp="1"/>
          </p:cNvSpPr>
          <p:nvPr>
            <p:ph type="body" idx="1"/>
          </p:nvPr>
        </p:nvSpPr>
        <p:spPr>
          <a:xfrm>
            <a:off x="944437" y="2320369"/>
            <a:ext cx="10234415" cy="599523"/>
          </a:xfrm>
        </p:spPr>
        <p:txBody>
          <a:bodyPr/>
          <a:lstStyle/>
          <a:p>
            <a:pPr>
              <a:spcAft>
                <a:spcPts val="606"/>
              </a:spcAft>
            </a:pPr>
            <a:r>
              <a:rPr lang="en-US" sz="1698" b="1" dirty="0">
                <a:solidFill>
                  <a:srgbClr val="FF6900"/>
                </a:solidFill>
                <a:latin typeface="Lato" panose="020F0502020204030203" pitchFamily="34" charset="0"/>
              </a:rPr>
              <a:t>Number of New Registered Users</a:t>
            </a:r>
          </a:p>
          <a:p>
            <a:pPr>
              <a:spcAft>
                <a:spcPts val="606"/>
              </a:spcAft>
            </a:pPr>
            <a:r>
              <a:rPr lang="en-US" sz="1698" b="1" dirty="0">
                <a:solidFill>
                  <a:srgbClr val="004B9B"/>
                </a:solidFill>
                <a:latin typeface="Lato" panose="020F0502020204030203" pitchFamily="34" charset="0"/>
              </a:rPr>
              <a:t>Total Number of Registered Users</a:t>
            </a:r>
            <a:endParaRPr lang="en-US" sz="1455" dirty="0">
              <a:solidFill>
                <a:srgbClr val="004B9B"/>
              </a:solidFill>
              <a:latin typeface="Lato" panose="020F0502020204030203" pitchFamily="34" charset="0"/>
              <a:cs typeface="Lato Light"/>
            </a:endParaRPr>
          </a:p>
        </p:txBody>
      </p:sp>
      <p:sp>
        <p:nvSpPr>
          <p:cNvPr id="3" name="Footer Placeholder 2">
            <a:extLst>
              <a:ext uri="{FF2B5EF4-FFF2-40B4-BE49-F238E27FC236}">
                <a16:creationId xmlns:a16="http://schemas.microsoft.com/office/drawing/2014/main" id="{1176859F-5485-44E0-9C38-84193A6F4E8F}"/>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42825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60" y="884875"/>
            <a:ext cx="9476054" cy="587223"/>
          </a:xfrm>
        </p:spPr>
        <p:txBody>
          <a:bodyPr/>
          <a:lstStyle/>
          <a:p>
            <a:r>
              <a:rPr lang="en-US" dirty="0"/>
              <a:t>Opster</a:t>
            </a:r>
          </a:p>
        </p:txBody>
      </p:sp>
      <p:sp>
        <p:nvSpPr>
          <p:cNvPr id="3" name="Text Placeholder 2">
            <a:extLst>
              <a:ext uri="{FF2B5EF4-FFF2-40B4-BE49-F238E27FC236}">
                <a16:creationId xmlns:a16="http://schemas.microsoft.com/office/drawing/2014/main" id="{301D82D8-8912-DBBE-C689-870B25EA0EC5}"/>
              </a:ext>
            </a:extLst>
          </p:cNvPr>
          <p:cNvSpPr>
            <a:spLocks noGrp="1"/>
          </p:cNvSpPr>
          <p:nvPr>
            <p:ph type="body" idx="1"/>
          </p:nvPr>
        </p:nvSpPr>
        <p:spPr>
          <a:xfrm>
            <a:off x="945160" y="1802091"/>
            <a:ext cx="9679922" cy="5758179"/>
          </a:xfrm>
        </p:spPr>
        <p:txBody>
          <a:bodyPr/>
          <a:lstStyle/>
          <a:p>
            <a:pPr marL="346558" indent="-346558">
              <a:spcAft>
                <a:spcPts val="900"/>
              </a:spcAft>
              <a:buFont typeface="Arial" panose="020B0604020202020204" pitchFamily="34" charset="0"/>
              <a:buChar char="•"/>
            </a:pPr>
            <a:r>
              <a:rPr lang="en-US" dirty="0">
                <a:solidFill>
                  <a:srgbClr val="000032"/>
                </a:solidFill>
              </a:rPr>
              <a:t>Company was founded in September of 2019, with SmartUp as a co-founder </a:t>
            </a:r>
          </a:p>
          <a:p>
            <a:pPr marL="346558" indent="-346558">
              <a:spcAft>
                <a:spcPts val="900"/>
              </a:spcAft>
              <a:buFont typeface="Arial" panose="020B0604020202020204" pitchFamily="34" charset="0"/>
              <a:buChar char="•"/>
            </a:pPr>
            <a:r>
              <a:rPr lang="en-US" dirty="0"/>
              <a:t>Modest investment </a:t>
            </a:r>
          </a:p>
          <a:p>
            <a:pPr marL="346558" indent="-346558">
              <a:spcAft>
                <a:spcPts val="900"/>
              </a:spcAft>
              <a:buFont typeface="Arial" panose="020B0604020202020204" pitchFamily="34" charset="0"/>
              <a:buChar char="•"/>
            </a:pPr>
            <a:r>
              <a:rPr lang="en-US" dirty="0"/>
              <a:t>Less than 20 employees </a:t>
            </a:r>
          </a:p>
          <a:p>
            <a:pPr marL="346558" indent="-346558">
              <a:spcAft>
                <a:spcPts val="900"/>
              </a:spcAft>
              <a:buFont typeface="Arial" panose="020B0604020202020204" pitchFamily="34" charset="0"/>
              <a:buChar char="•"/>
            </a:pPr>
            <a:r>
              <a:rPr lang="en-US" dirty="0"/>
              <a:t>It was acquired by Elastic in November of 2023.  The founder still held close to 50% of the shares  </a:t>
            </a:r>
          </a:p>
          <a:p>
            <a:pPr marL="346558" indent="-346558">
              <a:spcAft>
                <a:spcPts val="900"/>
              </a:spcAft>
              <a:buFont typeface="Arial" panose="020B0604020202020204" pitchFamily="34" charset="0"/>
              <a:buChar char="•"/>
            </a:pPr>
            <a:r>
              <a:rPr lang="en-US" dirty="0">
                <a:solidFill>
                  <a:srgbClr val="000032"/>
                </a:solidFill>
              </a:rPr>
              <a:t>A very happy deal that made the founder and the executives very happy </a:t>
            </a:r>
            <a:r>
              <a:rPr lang="en-US" dirty="0">
                <a:solidFill>
                  <a:srgbClr val="000032"/>
                </a:solidFill>
                <a:sym typeface="Wingdings" panose="05000000000000000000" pitchFamily="2" charset="2"/>
              </a:rPr>
              <a:t> </a:t>
            </a:r>
          </a:p>
          <a:p>
            <a:pPr marL="346558" indent="-346558">
              <a:spcAft>
                <a:spcPts val="900"/>
              </a:spcAft>
              <a:buFont typeface="Arial" panose="020B0604020202020204" pitchFamily="34" charset="0"/>
              <a:buChar char="•"/>
            </a:pPr>
            <a:r>
              <a:rPr lang="en-US" sz="3800" dirty="0">
                <a:solidFill>
                  <a:srgbClr val="000032"/>
                </a:solidFill>
                <a:latin typeface="Arial" panose="020B0604020202020204" pitchFamily="34" charset="0"/>
                <a:cs typeface="Arial" panose="020B0604020202020204" pitchFamily="34" charset="0"/>
                <a:sym typeface="Wingdings" panose="05000000000000000000" pitchFamily="2" charset="2"/>
              </a:rPr>
              <a:t>The power of Branding First and Long Tail </a:t>
            </a:r>
          </a:p>
          <a:p>
            <a:pPr>
              <a:spcAft>
                <a:spcPts val="1455"/>
              </a:spcAft>
            </a:pPr>
            <a:endParaRPr lang="en-US" dirty="0">
              <a:solidFill>
                <a:srgbClr val="000032"/>
              </a:solidFill>
            </a:endParaRPr>
          </a:p>
          <a:p>
            <a:pPr marL="346558" indent="-346558">
              <a:spcAft>
                <a:spcPts val="1455"/>
              </a:spcAft>
              <a:buFont typeface="Arial" panose="020B0604020202020204" pitchFamily="34" charset="0"/>
              <a:buChar char="•"/>
            </a:pPr>
            <a:endParaRPr lang="en-US" sz="2668" dirty="0">
              <a:solidFill>
                <a:srgbClr val="000032"/>
              </a:solidFill>
              <a:latin typeface="Lato" panose="020F0502020204030203" pitchFamily="34" charset="0"/>
              <a:cs typeface="Lato Light"/>
            </a:endParaRP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5374" y="841366"/>
            <a:ext cx="1979185" cy="674241"/>
          </a:xfrm>
          <a:prstGeom prst="rect">
            <a:avLst/>
          </a:prstGeom>
        </p:spPr>
      </p:pic>
      <p:sp>
        <p:nvSpPr>
          <p:cNvPr id="4" name="Footer Placeholder 3">
            <a:extLst>
              <a:ext uri="{FF2B5EF4-FFF2-40B4-BE49-F238E27FC236}">
                <a16:creationId xmlns:a16="http://schemas.microsoft.com/office/drawing/2014/main" id="{9300253C-1584-40A5-93D4-49AFF22365E2}"/>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71591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59" y="888061"/>
            <a:ext cx="10233693" cy="573906"/>
          </a:xfrm>
        </p:spPr>
        <p:txBody>
          <a:bodyPr/>
          <a:lstStyle/>
          <a:p>
            <a:r>
              <a:rPr lang="en-US" dirty="0"/>
              <a:t>ZoomInfo – Tools for sales </a:t>
            </a:r>
          </a:p>
        </p:txBody>
      </p:sp>
      <p:pic>
        <p:nvPicPr>
          <p:cNvPr id="8" name="Picture 7">
            <a:extLst>
              <a:ext uri="{FF2B5EF4-FFF2-40B4-BE49-F238E27FC236}">
                <a16:creationId xmlns:a16="http://schemas.microsoft.com/office/drawing/2014/main" id="{679277C8-9666-4B69-B786-41DEF57A041C}"/>
              </a:ext>
            </a:extLst>
          </p:cNvPr>
          <p:cNvPicPr>
            <a:picLocks noChangeAspect="1"/>
          </p:cNvPicPr>
          <p:nvPr/>
        </p:nvPicPr>
        <p:blipFill>
          <a:blip r:embed="rId3"/>
          <a:stretch>
            <a:fillRect/>
          </a:stretch>
        </p:blipFill>
        <p:spPr>
          <a:xfrm>
            <a:off x="9361424" y="891973"/>
            <a:ext cx="2133135" cy="573026"/>
          </a:xfrm>
          <a:prstGeom prst="rect">
            <a:avLst/>
          </a:prstGeom>
        </p:spPr>
      </p:pic>
      <p:pic>
        <p:nvPicPr>
          <p:cNvPr id="3" name="Picture 2">
            <a:extLst>
              <a:ext uri="{FF2B5EF4-FFF2-40B4-BE49-F238E27FC236}">
                <a16:creationId xmlns:a16="http://schemas.microsoft.com/office/drawing/2014/main" id="{42BEF589-8BCA-44E4-B8EA-7AA2D608FD02}"/>
              </a:ext>
            </a:extLst>
          </p:cNvPr>
          <p:cNvPicPr>
            <a:picLocks noChangeAspect="1"/>
          </p:cNvPicPr>
          <p:nvPr/>
        </p:nvPicPr>
        <p:blipFill>
          <a:blip r:embed="rId4"/>
          <a:stretch>
            <a:fillRect/>
          </a:stretch>
        </p:blipFill>
        <p:spPr>
          <a:xfrm>
            <a:off x="2577888" y="1950352"/>
            <a:ext cx="7036225" cy="4425499"/>
          </a:xfrm>
          <a:prstGeom prst="rect">
            <a:avLst/>
          </a:prstGeom>
        </p:spPr>
      </p:pic>
      <p:sp>
        <p:nvSpPr>
          <p:cNvPr id="4" name="Footer Placeholder 3">
            <a:extLst>
              <a:ext uri="{FF2B5EF4-FFF2-40B4-BE49-F238E27FC236}">
                <a16:creationId xmlns:a16="http://schemas.microsoft.com/office/drawing/2014/main" id="{A2ABE401-E490-428D-83A2-9F09A61EF19C}"/>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141183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59" y="888061"/>
            <a:ext cx="10233693" cy="573906"/>
          </a:xfrm>
        </p:spPr>
        <p:txBody>
          <a:bodyPr/>
          <a:lstStyle/>
          <a:p>
            <a:r>
              <a:rPr lang="en-US" dirty="0"/>
              <a:t>ZoomInfo - History</a:t>
            </a:r>
          </a:p>
        </p:txBody>
      </p:sp>
      <p:sp>
        <p:nvSpPr>
          <p:cNvPr id="5" name="Text Placeholder 2">
            <a:extLst>
              <a:ext uri="{FF2B5EF4-FFF2-40B4-BE49-F238E27FC236}">
                <a16:creationId xmlns:a16="http://schemas.microsoft.com/office/drawing/2014/main" id="{62933725-436A-457E-B611-FD52F0A19BC8}"/>
              </a:ext>
            </a:extLst>
          </p:cNvPr>
          <p:cNvSpPr>
            <a:spLocks noGrp="1"/>
          </p:cNvSpPr>
          <p:nvPr>
            <p:ph type="body" idx="1"/>
          </p:nvPr>
        </p:nvSpPr>
        <p:spPr>
          <a:xfrm>
            <a:off x="944437" y="1857937"/>
            <a:ext cx="9679922" cy="4216539"/>
          </a:xfrm>
        </p:spPr>
        <p:txBody>
          <a:bodyPr/>
          <a:lstStyle/>
          <a:p>
            <a:pPr marL="346558" indent="-346558">
              <a:spcAft>
                <a:spcPts val="1455"/>
              </a:spcAft>
              <a:buFont typeface="Arial" panose="020B0604020202020204" pitchFamily="34" charset="0"/>
              <a:buChar char="•"/>
            </a:pPr>
            <a:r>
              <a:rPr lang="en-US" dirty="0">
                <a:latin typeface="Lato" panose="020F0502020204030203" pitchFamily="34" charset="0"/>
              </a:rPr>
              <a:t>Founded in 2000 by Yonatan Stern</a:t>
            </a:r>
          </a:p>
          <a:p>
            <a:pPr marL="346558" indent="-346558">
              <a:spcAft>
                <a:spcPts val="1455"/>
              </a:spcAft>
              <a:buFont typeface="Arial" panose="020B0604020202020204" pitchFamily="34" charset="0"/>
              <a:buChar char="•"/>
            </a:pPr>
            <a:r>
              <a:rPr lang="en-US" dirty="0">
                <a:latin typeface="Lato" panose="020F0502020204030203" pitchFamily="34" charset="0"/>
              </a:rPr>
              <a:t>Nice little company, selling mainly to recruiters – Executive Search Firms</a:t>
            </a:r>
          </a:p>
          <a:p>
            <a:pPr marL="346558" indent="-346558">
              <a:spcAft>
                <a:spcPts val="1455"/>
              </a:spcAft>
              <a:buFont typeface="Arial" panose="020B0604020202020204" pitchFamily="34" charset="0"/>
              <a:buChar char="•"/>
            </a:pPr>
            <a:r>
              <a:rPr lang="en-US" dirty="0">
                <a:latin typeface="Lato" panose="020F0502020204030203" pitchFamily="34" charset="0"/>
              </a:rPr>
              <a:t>By 2004 revenues were about $6m, profitable, growing</a:t>
            </a:r>
          </a:p>
          <a:p>
            <a:pPr marL="346558" indent="-346558">
              <a:spcAft>
                <a:spcPts val="1455"/>
              </a:spcAft>
              <a:buFont typeface="Arial" panose="020B0604020202020204" pitchFamily="34" charset="0"/>
              <a:buChar char="•"/>
            </a:pPr>
            <a:r>
              <a:rPr lang="en-US" dirty="0">
                <a:latin typeface="Lato" panose="020F0502020204030203" pitchFamily="34" charset="0"/>
              </a:rPr>
              <a:t>But we wanted to grow much faster by going after sales people </a:t>
            </a:r>
          </a:p>
          <a:p>
            <a:pPr marL="346558" indent="-346558">
              <a:spcAft>
                <a:spcPts val="1455"/>
              </a:spcAft>
              <a:buFont typeface="Arial" panose="020B0604020202020204" pitchFamily="34" charset="0"/>
              <a:buChar char="•"/>
            </a:pPr>
            <a:r>
              <a:rPr lang="en-US" dirty="0">
                <a:latin typeface="Lato" panose="020F0502020204030203" pitchFamily="34" charset="0"/>
              </a:rPr>
              <a:t>How do we go from one customer set – recruiters,  </a:t>
            </a:r>
            <a:br>
              <a:rPr lang="en-US" dirty="0">
                <a:latin typeface="Lato" panose="020F0502020204030203" pitchFamily="34" charset="0"/>
              </a:rPr>
            </a:br>
            <a:r>
              <a:rPr lang="en-US" dirty="0">
                <a:latin typeface="Lato" panose="020F0502020204030203" pitchFamily="34" charset="0"/>
              </a:rPr>
              <a:t>to another – sales people? </a:t>
            </a:r>
          </a:p>
        </p:txBody>
      </p:sp>
      <p:pic>
        <p:nvPicPr>
          <p:cNvPr id="8" name="Picture 7">
            <a:extLst>
              <a:ext uri="{FF2B5EF4-FFF2-40B4-BE49-F238E27FC236}">
                <a16:creationId xmlns:a16="http://schemas.microsoft.com/office/drawing/2014/main" id="{611A7CE5-F13E-4F43-B19D-204E1F2E5BF9}"/>
              </a:ext>
            </a:extLst>
          </p:cNvPr>
          <p:cNvPicPr>
            <a:picLocks noChangeAspect="1"/>
          </p:cNvPicPr>
          <p:nvPr/>
        </p:nvPicPr>
        <p:blipFill>
          <a:blip r:embed="rId3"/>
          <a:stretch>
            <a:fillRect/>
          </a:stretch>
        </p:blipFill>
        <p:spPr>
          <a:xfrm>
            <a:off x="9361424" y="891973"/>
            <a:ext cx="2133135" cy="573026"/>
          </a:xfrm>
          <a:prstGeom prst="rect">
            <a:avLst/>
          </a:prstGeom>
        </p:spPr>
      </p:pic>
      <p:sp>
        <p:nvSpPr>
          <p:cNvPr id="3" name="Footer Placeholder 2">
            <a:extLst>
              <a:ext uri="{FF2B5EF4-FFF2-40B4-BE49-F238E27FC236}">
                <a16:creationId xmlns:a16="http://schemas.microsoft.com/office/drawing/2014/main" id="{B4F6E15B-DB44-4E25-AD20-E84F8CCCBD9E}"/>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511852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59" y="888061"/>
            <a:ext cx="10233693" cy="573906"/>
          </a:xfrm>
        </p:spPr>
        <p:txBody>
          <a:bodyPr/>
          <a:lstStyle/>
          <a:p>
            <a:r>
              <a:rPr lang="en-US" dirty="0"/>
              <a:t>ZoomInfo - History</a:t>
            </a:r>
          </a:p>
        </p:txBody>
      </p:sp>
      <p:sp>
        <p:nvSpPr>
          <p:cNvPr id="5" name="Text Placeholder 2">
            <a:extLst>
              <a:ext uri="{FF2B5EF4-FFF2-40B4-BE49-F238E27FC236}">
                <a16:creationId xmlns:a16="http://schemas.microsoft.com/office/drawing/2014/main" id="{62933725-436A-457E-B611-FD52F0A19BC8}"/>
              </a:ext>
            </a:extLst>
          </p:cNvPr>
          <p:cNvSpPr>
            <a:spLocks noGrp="1"/>
          </p:cNvSpPr>
          <p:nvPr>
            <p:ph type="body" idx="1"/>
          </p:nvPr>
        </p:nvSpPr>
        <p:spPr>
          <a:xfrm>
            <a:off x="944437" y="1857936"/>
            <a:ext cx="9679922" cy="4455066"/>
          </a:xfrm>
        </p:spPr>
        <p:txBody>
          <a:bodyPr/>
          <a:lstStyle/>
          <a:p>
            <a:pPr marL="346558" indent="-346558">
              <a:spcAft>
                <a:spcPts val="1455"/>
              </a:spcAft>
              <a:buFont typeface="Arial" panose="020B0604020202020204" pitchFamily="34" charset="0"/>
              <a:buChar char="•"/>
            </a:pPr>
            <a:r>
              <a:rPr lang="en-US" dirty="0">
                <a:latin typeface="Lato" panose="020F0502020204030203" pitchFamily="34" charset="0"/>
              </a:rPr>
              <a:t>Made a bold decision – Let’s publish all of our data, one page per person</a:t>
            </a:r>
          </a:p>
          <a:p>
            <a:pPr marL="346558" indent="-346558">
              <a:spcAft>
                <a:spcPts val="1455"/>
              </a:spcAft>
              <a:buFont typeface="Arial" panose="020B0604020202020204" pitchFamily="34" charset="0"/>
              <a:buChar char="•"/>
            </a:pPr>
            <a:r>
              <a:rPr lang="en-US" dirty="0">
                <a:latin typeface="Lato" panose="020F0502020204030203" pitchFamily="34" charset="0"/>
              </a:rPr>
              <a:t>Long Tail - Sales people and recruiters search for people by name, or company name and title all day long</a:t>
            </a:r>
          </a:p>
          <a:p>
            <a:pPr marL="346558" indent="-346558">
              <a:spcAft>
                <a:spcPts val="1455"/>
              </a:spcAft>
              <a:buFont typeface="Arial" panose="020B0604020202020204" pitchFamily="34" charset="0"/>
              <a:buChar char="•"/>
            </a:pPr>
            <a:r>
              <a:rPr lang="en-US" dirty="0">
                <a:latin typeface="Lato" panose="020F0502020204030203" pitchFamily="34" charset="0"/>
              </a:rPr>
              <a:t>Search by name is one of the most common searches in Google</a:t>
            </a:r>
          </a:p>
          <a:p>
            <a:pPr marL="346558" indent="-346558">
              <a:spcAft>
                <a:spcPts val="1455"/>
              </a:spcAft>
              <a:buFont typeface="Arial" panose="020B0604020202020204" pitchFamily="34" charset="0"/>
              <a:buChar char="•"/>
            </a:pPr>
            <a:r>
              <a:rPr lang="en-US" dirty="0">
                <a:latin typeface="Lato" panose="020F0502020204030203" pitchFamily="34" charset="0"/>
              </a:rPr>
              <a:t>There was no other people directory on the web at the time - LinkedIn just started 2 years before and did not publish its data</a:t>
            </a:r>
          </a:p>
        </p:txBody>
      </p:sp>
      <p:pic>
        <p:nvPicPr>
          <p:cNvPr id="8" name="Picture 7">
            <a:extLst>
              <a:ext uri="{FF2B5EF4-FFF2-40B4-BE49-F238E27FC236}">
                <a16:creationId xmlns:a16="http://schemas.microsoft.com/office/drawing/2014/main" id="{611A7CE5-F13E-4F43-B19D-204E1F2E5BF9}"/>
              </a:ext>
            </a:extLst>
          </p:cNvPr>
          <p:cNvPicPr>
            <a:picLocks noChangeAspect="1"/>
          </p:cNvPicPr>
          <p:nvPr/>
        </p:nvPicPr>
        <p:blipFill>
          <a:blip r:embed="rId3"/>
          <a:stretch>
            <a:fillRect/>
          </a:stretch>
        </p:blipFill>
        <p:spPr>
          <a:xfrm>
            <a:off x="9361424" y="891973"/>
            <a:ext cx="2133135" cy="573026"/>
          </a:xfrm>
          <a:prstGeom prst="rect">
            <a:avLst/>
          </a:prstGeom>
        </p:spPr>
      </p:pic>
      <p:sp>
        <p:nvSpPr>
          <p:cNvPr id="3" name="Footer Placeholder 2">
            <a:extLst>
              <a:ext uri="{FF2B5EF4-FFF2-40B4-BE49-F238E27FC236}">
                <a16:creationId xmlns:a16="http://schemas.microsoft.com/office/drawing/2014/main" id="{DA7CB341-4390-42E5-88D2-4549523AB57A}"/>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797756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59" y="888061"/>
            <a:ext cx="10233693" cy="573906"/>
          </a:xfrm>
        </p:spPr>
        <p:txBody>
          <a:bodyPr/>
          <a:lstStyle/>
          <a:p>
            <a:r>
              <a:rPr lang="en-US" dirty="0"/>
              <a:t>ZoomInfo Directory </a:t>
            </a:r>
          </a:p>
        </p:txBody>
      </p:sp>
      <p:pic>
        <p:nvPicPr>
          <p:cNvPr id="8" name="Picture 7">
            <a:extLst>
              <a:ext uri="{FF2B5EF4-FFF2-40B4-BE49-F238E27FC236}">
                <a16:creationId xmlns:a16="http://schemas.microsoft.com/office/drawing/2014/main" id="{679277C8-9666-4B69-B786-41DEF57A041C}"/>
              </a:ext>
            </a:extLst>
          </p:cNvPr>
          <p:cNvPicPr>
            <a:picLocks noChangeAspect="1"/>
          </p:cNvPicPr>
          <p:nvPr/>
        </p:nvPicPr>
        <p:blipFill>
          <a:blip r:embed="rId3"/>
          <a:stretch>
            <a:fillRect/>
          </a:stretch>
        </p:blipFill>
        <p:spPr>
          <a:xfrm>
            <a:off x="9361424" y="891973"/>
            <a:ext cx="2133135" cy="573026"/>
          </a:xfrm>
          <a:prstGeom prst="rect">
            <a:avLst/>
          </a:prstGeom>
        </p:spPr>
      </p:pic>
      <p:pic>
        <p:nvPicPr>
          <p:cNvPr id="9" name="Picture 8">
            <a:extLst>
              <a:ext uri="{FF2B5EF4-FFF2-40B4-BE49-F238E27FC236}">
                <a16:creationId xmlns:a16="http://schemas.microsoft.com/office/drawing/2014/main" id="{584C2677-7558-4C02-A0B2-EC7779058271}"/>
              </a:ext>
            </a:extLst>
          </p:cNvPr>
          <p:cNvPicPr>
            <a:picLocks noChangeAspect="1"/>
          </p:cNvPicPr>
          <p:nvPr/>
        </p:nvPicPr>
        <p:blipFill>
          <a:blip r:embed="rId4"/>
          <a:stretch>
            <a:fillRect/>
          </a:stretch>
        </p:blipFill>
        <p:spPr>
          <a:xfrm>
            <a:off x="1232265" y="2340351"/>
            <a:ext cx="9727471" cy="2177298"/>
          </a:xfrm>
          <a:prstGeom prst="rect">
            <a:avLst/>
          </a:prstGeom>
        </p:spPr>
      </p:pic>
      <p:sp>
        <p:nvSpPr>
          <p:cNvPr id="3" name="Footer Placeholder 2">
            <a:extLst>
              <a:ext uri="{FF2B5EF4-FFF2-40B4-BE49-F238E27FC236}">
                <a16:creationId xmlns:a16="http://schemas.microsoft.com/office/drawing/2014/main" id="{F37C6F61-0B84-43C2-A5A8-4D36D7C13F5F}"/>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667248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E980-1DAE-42D1-B62B-92AE81FF76D0}"/>
              </a:ext>
            </a:extLst>
          </p:cNvPr>
          <p:cNvSpPr>
            <a:spLocks noGrp="1"/>
          </p:cNvSpPr>
          <p:nvPr>
            <p:ph type="title"/>
          </p:nvPr>
        </p:nvSpPr>
        <p:spPr/>
        <p:txBody>
          <a:bodyPr/>
          <a:lstStyle/>
          <a:p>
            <a:r>
              <a:rPr lang="en-US" dirty="0"/>
              <a:t>ZoomInfo Directory </a:t>
            </a:r>
          </a:p>
        </p:txBody>
      </p:sp>
      <p:pic>
        <p:nvPicPr>
          <p:cNvPr id="3" name="Picture 2">
            <a:extLst>
              <a:ext uri="{FF2B5EF4-FFF2-40B4-BE49-F238E27FC236}">
                <a16:creationId xmlns:a16="http://schemas.microsoft.com/office/drawing/2014/main" id="{3D6A3B89-9CE3-BC2C-242F-469885E97D13}"/>
              </a:ext>
            </a:extLst>
          </p:cNvPr>
          <p:cNvPicPr>
            <a:picLocks noChangeAspect="1"/>
          </p:cNvPicPr>
          <p:nvPr/>
        </p:nvPicPr>
        <p:blipFill>
          <a:blip r:embed="rId2"/>
          <a:stretch>
            <a:fillRect/>
          </a:stretch>
        </p:blipFill>
        <p:spPr>
          <a:xfrm>
            <a:off x="9361424" y="891973"/>
            <a:ext cx="2133135" cy="573026"/>
          </a:xfrm>
          <a:prstGeom prst="rect">
            <a:avLst/>
          </a:prstGeom>
        </p:spPr>
      </p:pic>
      <p:pic>
        <p:nvPicPr>
          <p:cNvPr id="7" name="Picture 6">
            <a:extLst>
              <a:ext uri="{FF2B5EF4-FFF2-40B4-BE49-F238E27FC236}">
                <a16:creationId xmlns:a16="http://schemas.microsoft.com/office/drawing/2014/main" id="{8D73510C-03FF-8149-D580-16B31E7E8974}"/>
              </a:ext>
            </a:extLst>
          </p:cNvPr>
          <p:cNvPicPr>
            <a:picLocks noChangeAspect="1"/>
          </p:cNvPicPr>
          <p:nvPr/>
        </p:nvPicPr>
        <p:blipFill>
          <a:blip r:embed="rId3"/>
          <a:stretch>
            <a:fillRect/>
          </a:stretch>
        </p:blipFill>
        <p:spPr>
          <a:xfrm>
            <a:off x="2598163" y="1736931"/>
            <a:ext cx="6995674" cy="4829383"/>
          </a:xfrm>
          <a:prstGeom prst="rect">
            <a:avLst/>
          </a:prstGeom>
        </p:spPr>
      </p:pic>
      <p:sp>
        <p:nvSpPr>
          <p:cNvPr id="4" name="Footer Placeholder 3">
            <a:extLst>
              <a:ext uri="{FF2B5EF4-FFF2-40B4-BE49-F238E27FC236}">
                <a16:creationId xmlns:a16="http://schemas.microsoft.com/office/drawing/2014/main" id="{0B377F73-5A89-44FF-95EC-66295AD1ED10}"/>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13204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AFDB-FA9E-40A7-92C1-3C9885ACAA6A}"/>
              </a:ext>
            </a:extLst>
          </p:cNvPr>
          <p:cNvSpPr>
            <a:spLocks noGrp="1"/>
          </p:cNvSpPr>
          <p:nvPr>
            <p:ph type="title"/>
          </p:nvPr>
        </p:nvSpPr>
        <p:spPr/>
        <p:txBody>
          <a:bodyPr/>
          <a:lstStyle/>
          <a:p>
            <a:r>
              <a:rPr lang="en-US" dirty="0"/>
              <a:t>Entrepreneurial Thinking</a:t>
            </a:r>
          </a:p>
        </p:txBody>
      </p:sp>
      <p:sp>
        <p:nvSpPr>
          <p:cNvPr id="3" name="Text Placeholder 2">
            <a:extLst>
              <a:ext uri="{FF2B5EF4-FFF2-40B4-BE49-F238E27FC236}">
                <a16:creationId xmlns:a16="http://schemas.microsoft.com/office/drawing/2014/main" id="{88418B6B-95FA-49ED-B62C-4302A3C4A6EE}"/>
              </a:ext>
            </a:extLst>
          </p:cNvPr>
          <p:cNvSpPr>
            <a:spLocks noGrp="1"/>
          </p:cNvSpPr>
          <p:nvPr>
            <p:ph type="body" idx="1"/>
          </p:nvPr>
        </p:nvSpPr>
        <p:spPr>
          <a:xfrm>
            <a:off x="944077" y="1840493"/>
            <a:ext cx="10521092" cy="4616648"/>
          </a:xfrm>
        </p:spPr>
        <p:txBody>
          <a:bodyPr/>
          <a:lstStyle/>
          <a:p>
            <a:pPr marL="457200" indent="-457200">
              <a:buFont typeface="Arial" panose="020B0604020202020204" pitchFamily="34" charset="0"/>
              <a:buChar char="•"/>
            </a:pPr>
            <a:r>
              <a:rPr lang="en-US" dirty="0"/>
              <a:t>Venture Capital funds say that 9 out of 10 companies fail </a:t>
            </a:r>
          </a:p>
          <a:p>
            <a:pPr marL="457200" indent="-457200">
              <a:buFont typeface="Arial" panose="020B0604020202020204" pitchFamily="34" charset="0"/>
              <a:buChar char="•"/>
            </a:pPr>
            <a:r>
              <a:rPr lang="en-US" dirty="0"/>
              <a:t>To make a return on fund’s investments they need a huge EXIT, usually an IPO on NASDAQ – </a:t>
            </a:r>
            <a:r>
              <a:rPr lang="en-US" dirty="0">
                <a:solidFill>
                  <a:srgbClr val="FF0000"/>
                </a:solidFill>
              </a:rPr>
              <a:t>Any guess? </a:t>
            </a:r>
            <a:br>
              <a:rPr lang="en-US" dirty="0"/>
            </a:br>
            <a:endParaRPr lang="en-US" sz="1000" dirty="0"/>
          </a:p>
          <a:p>
            <a:pPr marL="457200" indent="-457200">
              <a:buFont typeface="Arial" panose="020B0604020202020204" pitchFamily="34" charset="0"/>
              <a:buChar char="•"/>
            </a:pPr>
            <a:r>
              <a:rPr lang="en-US" dirty="0"/>
              <a:t>A reality check: </a:t>
            </a:r>
          </a:p>
          <a:p>
            <a:pPr marL="1288938" lvl="3" indent="-457200">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Every year about 1,000 companies are founded </a:t>
            </a:r>
          </a:p>
          <a:p>
            <a:pPr marL="1288938" lvl="3" indent="-457200">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Since the year 2000 more than 20,000 companies were created </a:t>
            </a:r>
          </a:p>
          <a:p>
            <a:pPr marL="1288938" lvl="3" indent="-457200">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In that period less than 100 companies went public and only </a:t>
            </a:r>
            <a:r>
              <a:rPr lang="en-US" sz="2800" b="1" dirty="0">
                <a:solidFill>
                  <a:srgbClr val="000032"/>
                </a:solidFill>
                <a:latin typeface="Arial" panose="020B0604020202020204" pitchFamily="34" charset="0"/>
                <a:cs typeface="Arial" panose="020B0604020202020204" pitchFamily="34" charset="0"/>
              </a:rPr>
              <a:t>38</a:t>
            </a:r>
            <a:r>
              <a:rPr lang="en-US" sz="2800" dirty="0">
                <a:solidFill>
                  <a:srgbClr val="000032"/>
                </a:solidFill>
                <a:latin typeface="Arial" panose="020B0604020202020204" pitchFamily="34" charset="0"/>
                <a:cs typeface="Arial" panose="020B0604020202020204" pitchFamily="34" charset="0"/>
              </a:rPr>
              <a:t> companies were valued at more than $100m </a:t>
            </a:r>
            <a:br>
              <a:rPr lang="en-US" sz="2800" dirty="0">
                <a:solidFill>
                  <a:srgbClr val="000032"/>
                </a:solidFill>
                <a:latin typeface="Arial" panose="020B0604020202020204" pitchFamily="34" charset="0"/>
                <a:cs typeface="Arial" panose="020B0604020202020204" pitchFamily="34" charset="0"/>
              </a:rPr>
            </a:br>
            <a:endParaRPr lang="en-US" sz="1000" dirty="0">
              <a:solidFill>
                <a:srgbClr val="000032"/>
              </a:solidFill>
              <a:latin typeface="Arial" panose="020B0604020202020204" pitchFamily="34" charset="0"/>
              <a:cs typeface="Arial" panose="020B0604020202020204" pitchFamily="34" charset="0"/>
            </a:endParaRPr>
          </a:p>
          <a:p>
            <a:pPr marL="1288938" lvl="3" indent="-457200">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Less than 1 in 500 or less than 0.2% </a:t>
            </a:r>
          </a:p>
        </p:txBody>
      </p:sp>
      <p:sp>
        <p:nvSpPr>
          <p:cNvPr id="4" name="Footer Placeholder 3">
            <a:extLst>
              <a:ext uri="{FF2B5EF4-FFF2-40B4-BE49-F238E27FC236}">
                <a16:creationId xmlns:a16="http://schemas.microsoft.com/office/drawing/2014/main" id="{910F2F1E-645A-423E-A9C7-03D22C996F65}"/>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29901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59" y="888061"/>
            <a:ext cx="10233693" cy="573906"/>
          </a:xfrm>
        </p:spPr>
        <p:txBody>
          <a:bodyPr/>
          <a:lstStyle/>
          <a:p>
            <a:r>
              <a:rPr lang="en-US" dirty="0"/>
              <a:t>ZoomInfo - Results</a:t>
            </a:r>
          </a:p>
        </p:txBody>
      </p:sp>
      <p:pic>
        <p:nvPicPr>
          <p:cNvPr id="8" name="Picture 7">
            <a:extLst>
              <a:ext uri="{FF2B5EF4-FFF2-40B4-BE49-F238E27FC236}">
                <a16:creationId xmlns:a16="http://schemas.microsoft.com/office/drawing/2014/main" id="{611A7CE5-F13E-4F43-B19D-204E1F2E5BF9}"/>
              </a:ext>
            </a:extLst>
          </p:cNvPr>
          <p:cNvPicPr>
            <a:picLocks noChangeAspect="1"/>
          </p:cNvPicPr>
          <p:nvPr/>
        </p:nvPicPr>
        <p:blipFill>
          <a:blip r:embed="rId3"/>
          <a:stretch>
            <a:fillRect/>
          </a:stretch>
        </p:blipFill>
        <p:spPr>
          <a:xfrm>
            <a:off x="9361424" y="891973"/>
            <a:ext cx="2133135" cy="573026"/>
          </a:xfrm>
          <a:prstGeom prst="rect">
            <a:avLst/>
          </a:prstGeom>
        </p:spPr>
      </p:pic>
      <p:sp>
        <p:nvSpPr>
          <p:cNvPr id="9" name="Text Placeholder 2">
            <a:extLst>
              <a:ext uri="{FF2B5EF4-FFF2-40B4-BE49-F238E27FC236}">
                <a16:creationId xmlns:a16="http://schemas.microsoft.com/office/drawing/2014/main" id="{48D8C6C9-0284-42B9-8BC4-1ACC4091DDDE}"/>
              </a:ext>
            </a:extLst>
          </p:cNvPr>
          <p:cNvSpPr>
            <a:spLocks noGrp="1"/>
          </p:cNvSpPr>
          <p:nvPr>
            <p:ph type="body" idx="1"/>
          </p:nvPr>
        </p:nvSpPr>
        <p:spPr>
          <a:xfrm>
            <a:off x="944438" y="1731082"/>
            <a:ext cx="9633714" cy="4625049"/>
          </a:xfrm>
        </p:spPr>
        <p:txBody>
          <a:bodyPr/>
          <a:lstStyle/>
          <a:p>
            <a:pPr>
              <a:spcAft>
                <a:spcPts val="1455"/>
              </a:spcAft>
            </a:pPr>
            <a:r>
              <a:rPr lang="en-US" sz="2668" b="1" dirty="0">
                <a:latin typeface="Lato" panose="020F0502020204030203" pitchFamily="34" charset="0"/>
              </a:rPr>
              <a:t>By the time I left in 2018 there were</a:t>
            </a: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50 million directory pages indexed by Google</a:t>
            </a: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About 10 million visitors to the site every month – aggregation of many small searches each for a different name</a:t>
            </a: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Some 20,000 inbound leads every month</a:t>
            </a: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Company grew revenues consistently by 50% year over year</a:t>
            </a: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CAC – Cost of Customer Acquisition very low</a:t>
            </a:r>
          </a:p>
          <a:p>
            <a:pPr marL="623804" lvl="1" indent="-346558">
              <a:spcAft>
                <a:spcPts val="1455"/>
              </a:spcAft>
              <a:buFont typeface="Arial" panose="020B0604020202020204" pitchFamily="34" charset="0"/>
              <a:buChar char="•"/>
            </a:pPr>
            <a:r>
              <a:rPr lang="en-US" sz="2486" dirty="0">
                <a:solidFill>
                  <a:srgbClr val="000032"/>
                </a:solidFill>
                <a:latin typeface="Lato" panose="020F0502020204030203" pitchFamily="34" charset="0"/>
                <a:cs typeface="Lato Light"/>
              </a:rPr>
              <a:t>Sale cycle of 2-4 weeks, customers were familiar with what ZoomInfo provides</a:t>
            </a:r>
          </a:p>
        </p:txBody>
      </p:sp>
      <p:sp>
        <p:nvSpPr>
          <p:cNvPr id="3" name="Footer Placeholder 2">
            <a:extLst>
              <a:ext uri="{FF2B5EF4-FFF2-40B4-BE49-F238E27FC236}">
                <a16:creationId xmlns:a16="http://schemas.microsoft.com/office/drawing/2014/main" id="{AB8A905C-C98A-4C4B-81C3-1857318F8CEA}"/>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829332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59" y="888061"/>
            <a:ext cx="10233693" cy="573906"/>
          </a:xfrm>
        </p:spPr>
        <p:txBody>
          <a:bodyPr/>
          <a:lstStyle/>
          <a:p>
            <a:r>
              <a:rPr lang="en-US" dirty="0"/>
              <a:t>ZoomInfo – The Brand</a:t>
            </a:r>
          </a:p>
        </p:txBody>
      </p:sp>
      <p:pic>
        <p:nvPicPr>
          <p:cNvPr id="8" name="Picture 7">
            <a:extLst>
              <a:ext uri="{FF2B5EF4-FFF2-40B4-BE49-F238E27FC236}">
                <a16:creationId xmlns:a16="http://schemas.microsoft.com/office/drawing/2014/main" id="{611A7CE5-F13E-4F43-B19D-204E1F2E5BF9}"/>
              </a:ext>
            </a:extLst>
          </p:cNvPr>
          <p:cNvPicPr>
            <a:picLocks noChangeAspect="1"/>
          </p:cNvPicPr>
          <p:nvPr/>
        </p:nvPicPr>
        <p:blipFill>
          <a:blip r:embed="rId3"/>
          <a:stretch>
            <a:fillRect/>
          </a:stretch>
        </p:blipFill>
        <p:spPr>
          <a:xfrm>
            <a:off x="9361424" y="891973"/>
            <a:ext cx="2133135" cy="573026"/>
          </a:xfrm>
          <a:prstGeom prst="rect">
            <a:avLst/>
          </a:prstGeom>
        </p:spPr>
      </p:pic>
      <p:sp>
        <p:nvSpPr>
          <p:cNvPr id="9" name="Text Placeholder 2">
            <a:extLst>
              <a:ext uri="{FF2B5EF4-FFF2-40B4-BE49-F238E27FC236}">
                <a16:creationId xmlns:a16="http://schemas.microsoft.com/office/drawing/2014/main" id="{48D8C6C9-0284-42B9-8BC4-1ACC4091DDDE}"/>
              </a:ext>
            </a:extLst>
          </p:cNvPr>
          <p:cNvSpPr>
            <a:spLocks noGrp="1"/>
          </p:cNvSpPr>
          <p:nvPr>
            <p:ph type="body" idx="1"/>
          </p:nvPr>
        </p:nvSpPr>
        <p:spPr>
          <a:xfrm>
            <a:off x="944437" y="1904145"/>
            <a:ext cx="10234415" cy="3232808"/>
          </a:xfrm>
        </p:spPr>
        <p:txBody>
          <a:bodyPr/>
          <a:lstStyle/>
          <a:p>
            <a:pPr>
              <a:spcAft>
                <a:spcPts val="1455"/>
              </a:spcAft>
            </a:pPr>
            <a:r>
              <a:rPr lang="en-US" sz="2668" b="1" dirty="0">
                <a:latin typeface="Lato" panose="020F0502020204030203" pitchFamily="34" charset="0"/>
              </a:rPr>
              <a:t>In early 2019 ZoomInfo was acquired by </a:t>
            </a:r>
            <a:r>
              <a:rPr lang="en-US" sz="2668" b="1" dirty="0" err="1">
                <a:latin typeface="Lato" panose="020F0502020204030203" pitchFamily="34" charset="0"/>
              </a:rPr>
              <a:t>DiscoverOrg</a:t>
            </a:r>
            <a:r>
              <a:rPr lang="en-US" sz="2668" b="1" dirty="0">
                <a:latin typeface="Lato" panose="020F0502020204030203" pitchFamily="34" charset="0"/>
              </a:rPr>
              <a:t> for $800m </a:t>
            </a:r>
          </a:p>
          <a:p>
            <a:pPr marL="346558" indent="-346558">
              <a:spcAft>
                <a:spcPts val="1455"/>
              </a:spcAft>
              <a:buFont typeface="Arial" panose="020B0604020202020204" pitchFamily="34" charset="0"/>
              <a:buChar char="•"/>
            </a:pPr>
            <a:r>
              <a:rPr lang="en-US" sz="2668" dirty="0">
                <a:latin typeface="Lato" panose="020F0502020204030203" pitchFamily="34" charset="0"/>
              </a:rPr>
              <a:t>The CEO of </a:t>
            </a:r>
            <a:r>
              <a:rPr lang="en-US" sz="2668" dirty="0" err="1">
                <a:latin typeface="Lato" panose="020F0502020204030203" pitchFamily="34" charset="0"/>
              </a:rPr>
              <a:t>DiscoverOrg</a:t>
            </a:r>
            <a:r>
              <a:rPr lang="en-US" sz="2668" dirty="0">
                <a:latin typeface="Lato" panose="020F0502020204030203" pitchFamily="34" charset="0"/>
              </a:rPr>
              <a:t> ran a study to decide on the name of the combined company</a:t>
            </a:r>
          </a:p>
          <a:p>
            <a:pPr marL="346558" indent="-346558">
              <a:spcAft>
                <a:spcPts val="1455"/>
              </a:spcAft>
              <a:buFont typeface="Arial" panose="020B0604020202020204" pitchFamily="34" charset="0"/>
              <a:buChar char="•"/>
            </a:pPr>
            <a:r>
              <a:rPr lang="en-US" sz="2668" dirty="0">
                <a:latin typeface="Lato" panose="020F0502020204030203" pitchFamily="34" charset="0"/>
              </a:rPr>
              <a:t>ZoomInfo brand was 9 times more recognized than </a:t>
            </a:r>
            <a:r>
              <a:rPr lang="en-US" sz="2668" dirty="0" err="1">
                <a:latin typeface="Lato" panose="020F0502020204030203" pitchFamily="34" charset="0"/>
              </a:rPr>
              <a:t>DiscoverOrg</a:t>
            </a:r>
            <a:endParaRPr lang="en-US" sz="2668" dirty="0">
              <a:latin typeface="Lato" panose="020F0502020204030203" pitchFamily="34" charset="0"/>
            </a:endParaRPr>
          </a:p>
          <a:p>
            <a:pPr marL="346558" indent="-346558">
              <a:spcAft>
                <a:spcPts val="1455"/>
              </a:spcAft>
              <a:buFont typeface="Arial" panose="020B0604020202020204" pitchFamily="34" charset="0"/>
              <a:buChar char="•"/>
            </a:pPr>
            <a:r>
              <a:rPr lang="en-US" sz="2668" dirty="0">
                <a:latin typeface="Lato" panose="020F0502020204030203" pitchFamily="34" charset="0"/>
              </a:rPr>
              <a:t>The combined company is called ZoomInfo </a:t>
            </a:r>
          </a:p>
          <a:p>
            <a:pPr marL="346558" indent="-346558">
              <a:spcAft>
                <a:spcPts val="1455"/>
              </a:spcAft>
              <a:buFont typeface="Arial" panose="020B0604020202020204" pitchFamily="34" charset="0"/>
              <a:buChar char="•"/>
            </a:pPr>
            <a:r>
              <a:rPr lang="en-US" sz="2668" dirty="0">
                <a:latin typeface="Lato" panose="020F0502020204030203" pitchFamily="34" charset="0"/>
              </a:rPr>
              <a:t>The power of long tail branding </a:t>
            </a:r>
          </a:p>
        </p:txBody>
      </p:sp>
      <p:sp>
        <p:nvSpPr>
          <p:cNvPr id="3" name="Footer Placeholder 2">
            <a:extLst>
              <a:ext uri="{FF2B5EF4-FFF2-40B4-BE49-F238E27FC236}">
                <a16:creationId xmlns:a16="http://schemas.microsoft.com/office/drawing/2014/main" id="{F82DAAD8-4BF3-41CB-93CA-1F773B6A8083}"/>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451396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68DFB-3F22-4001-AB7B-B979C8512E13}"/>
              </a:ext>
            </a:extLst>
          </p:cNvPr>
          <p:cNvSpPr>
            <a:spLocks noGrp="1"/>
          </p:cNvSpPr>
          <p:nvPr>
            <p:ph type="body" idx="1"/>
          </p:nvPr>
        </p:nvSpPr>
        <p:spPr>
          <a:xfrm>
            <a:off x="945160" y="1950352"/>
            <a:ext cx="10319042" cy="4326826"/>
          </a:xfrm>
        </p:spPr>
        <p:txBody>
          <a:bodyPr/>
          <a:lstStyle/>
          <a:p>
            <a:pPr marL="457200" indent="-457200">
              <a:spcAft>
                <a:spcPts val="728"/>
              </a:spcAft>
              <a:buFont typeface="Arial" panose="020B0604020202020204" pitchFamily="34" charset="0"/>
              <a:buChar char="•"/>
            </a:pPr>
            <a:r>
              <a:rPr lang="en-US" b="1" dirty="0"/>
              <a:t>Strive for profitability, as early as possible</a:t>
            </a:r>
            <a:r>
              <a:rPr lang="en-US" dirty="0"/>
              <a:t>.  </a:t>
            </a:r>
            <a:br>
              <a:rPr lang="en-US" dirty="0"/>
            </a:br>
            <a:r>
              <a:rPr lang="en-US" dirty="0"/>
              <a:t>An Exit is a Finite Game, nice to have but not THE target </a:t>
            </a:r>
          </a:p>
          <a:p>
            <a:pPr marL="457200" indent="-457200">
              <a:spcAft>
                <a:spcPts val="728"/>
              </a:spcAft>
              <a:buFont typeface="Arial" panose="020B0604020202020204" pitchFamily="34" charset="0"/>
              <a:buChar char="•"/>
            </a:pPr>
            <a:r>
              <a:rPr lang="en-US" b="1" dirty="0"/>
              <a:t>Branding first – </a:t>
            </a:r>
            <a:r>
              <a:rPr lang="en-US" b="1" dirty="0">
                <a:solidFill>
                  <a:schemeClr val="tx2">
                    <a:lumMod val="60000"/>
                    <a:lumOff val="40000"/>
                  </a:schemeClr>
                </a:solidFill>
              </a:rPr>
              <a:t>product second </a:t>
            </a:r>
          </a:p>
          <a:p>
            <a:pPr marL="457200" indent="-457200">
              <a:spcAft>
                <a:spcPts val="728"/>
              </a:spcAft>
              <a:buFont typeface="Arial" panose="020B0604020202020204" pitchFamily="34" charset="0"/>
              <a:buChar char="•"/>
            </a:pPr>
            <a:r>
              <a:rPr lang="en-US" b="1" dirty="0">
                <a:solidFill>
                  <a:srgbClr val="FF0000"/>
                </a:solidFill>
              </a:rPr>
              <a:t>Don’t be the first – let others educate the market </a:t>
            </a:r>
          </a:p>
          <a:p>
            <a:pPr marL="457200" indent="-457200">
              <a:spcAft>
                <a:spcPts val="728"/>
              </a:spcAft>
              <a:buFont typeface="Arial" panose="020B0604020202020204" pitchFamily="34" charset="0"/>
              <a:buChar char="•"/>
            </a:pPr>
            <a:r>
              <a:rPr lang="en-US" dirty="0"/>
              <a:t>No need for a disruptive technology or idea – The concept of Enablers and Incremental improvements </a:t>
            </a:r>
          </a:p>
          <a:p>
            <a:pPr marL="457200" indent="-457200">
              <a:spcAft>
                <a:spcPts val="728"/>
              </a:spcAft>
              <a:buFont typeface="Arial" panose="020B0604020202020204" pitchFamily="34" charset="0"/>
              <a:buChar char="•"/>
            </a:pPr>
            <a:r>
              <a:rPr lang="en-US" dirty="0"/>
              <a:t>No need for a huge market – pick a beachhead, customers who respond to the branding </a:t>
            </a:r>
          </a:p>
          <a:p>
            <a:pPr marL="457200" indent="-457200">
              <a:spcAft>
                <a:spcPts val="728"/>
              </a:spcAft>
              <a:buFont typeface="Arial" panose="020B0604020202020204" pitchFamily="34" charset="0"/>
              <a:buChar char="•"/>
            </a:pPr>
            <a:r>
              <a:rPr lang="en-US" dirty="0"/>
              <a:t>Grow </a:t>
            </a:r>
            <a:r>
              <a:rPr lang="en-US" u="sng" dirty="0"/>
              <a:t>profitably</a:t>
            </a:r>
            <a:r>
              <a:rPr lang="en-US" dirty="0"/>
              <a:t> at the pace the market dictates </a:t>
            </a:r>
          </a:p>
        </p:txBody>
      </p:sp>
      <p:sp>
        <p:nvSpPr>
          <p:cNvPr id="7" name="object 4">
            <a:extLst>
              <a:ext uri="{FF2B5EF4-FFF2-40B4-BE49-F238E27FC236}">
                <a16:creationId xmlns:a16="http://schemas.microsoft.com/office/drawing/2014/main" id="{ACE878E3-1EAA-90D4-5984-1373B3367FB1}"/>
              </a:ext>
            </a:extLst>
          </p:cNvPr>
          <p:cNvSpPr txBox="1">
            <a:spLocks/>
          </p:cNvSpPr>
          <p:nvPr/>
        </p:nvSpPr>
        <p:spPr>
          <a:xfrm>
            <a:off x="945159" y="888061"/>
            <a:ext cx="9586785"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600" dirty="0">
                <a:latin typeface="Arial" panose="020B0604020202020204" pitchFamily="34" charset="0"/>
                <a:cs typeface="Arial" panose="020B0604020202020204" pitchFamily="34" charset="0"/>
              </a:rPr>
              <a:t>The SmartUp principles </a:t>
            </a:r>
            <a:endParaRPr lang="en-US" sz="3600" spc="-6"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7DAE77C-33BF-496B-92F5-4009192F4E2B}"/>
              </a:ext>
            </a:extLst>
          </p:cNvPr>
          <p:cNvSpPr>
            <a:spLocks noGrp="1"/>
          </p:cNvSpPr>
          <p:nvPr>
            <p:ph type="ftr" sz="quarter" idx="5"/>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rgbClr val="004B9B"/>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41071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6088-2595-4971-9EB5-9B38FA802975}"/>
              </a:ext>
            </a:extLst>
          </p:cNvPr>
          <p:cNvSpPr>
            <a:spLocks noGrp="1"/>
          </p:cNvSpPr>
          <p:nvPr>
            <p:ph type="title"/>
          </p:nvPr>
        </p:nvSpPr>
        <p:spPr/>
        <p:txBody>
          <a:bodyPr/>
          <a:lstStyle/>
          <a:p>
            <a:r>
              <a:rPr lang="en-US" dirty="0"/>
              <a:t>SmartUp Principles – First Mover Advantages</a:t>
            </a:r>
          </a:p>
        </p:txBody>
      </p:sp>
      <p:sp>
        <p:nvSpPr>
          <p:cNvPr id="3" name="Text Placeholder 2">
            <a:extLst>
              <a:ext uri="{FF2B5EF4-FFF2-40B4-BE49-F238E27FC236}">
                <a16:creationId xmlns:a16="http://schemas.microsoft.com/office/drawing/2014/main" id="{316091EF-97E6-41FC-BBFD-137CE54ED5BE}"/>
              </a:ext>
            </a:extLst>
          </p:cNvPr>
          <p:cNvSpPr>
            <a:spLocks noGrp="1"/>
          </p:cNvSpPr>
          <p:nvPr>
            <p:ph type="body" idx="1"/>
          </p:nvPr>
        </p:nvSpPr>
        <p:spPr>
          <a:xfrm>
            <a:off x="944077" y="1840493"/>
            <a:ext cx="6612283" cy="4308872"/>
          </a:xfrm>
        </p:spPr>
        <p:txBody>
          <a:bodyPr/>
          <a:lstStyle/>
          <a:p>
            <a:pPr marL="457200" lvl="0" indent="-355600" algn="l" rtl="0">
              <a:spcBef>
                <a:spcPts val="0"/>
              </a:spcBef>
              <a:spcAft>
                <a:spcPts val="0"/>
              </a:spcAft>
              <a:buSzPts val="2000"/>
              <a:buFont typeface="Wingdings" panose="05000000000000000000" pitchFamily="2" charset="2"/>
              <a:buChar char="§"/>
            </a:pPr>
            <a:r>
              <a:rPr lang="en-US" b="1" dirty="0"/>
              <a:t>Market domination - No competitors</a:t>
            </a:r>
          </a:p>
          <a:p>
            <a:pPr marL="101600" lvl="0" algn="l" rtl="0">
              <a:spcBef>
                <a:spcPts val="0"/>
              </a:spcBef>
              <a:spcAft>
                <a:spcPts val="0"/>
              </a:spcAft>
              <a:buSzPts val="2000"/>
            </a:pPr>
            <a:endParaRPr lang="en-US" b="1" dirty="0"/>
          </a:p>
          <a:p>
            <a:pPr marL="457200" lvl="0" indent="-355600" algn="l" rtl="0">
              <a:spcBef>
                <a:spcPts val="0"/>
              </a:spcBef>
              <a:spcAft>
                <a:spcPts val="0"/>
              </a:spcAft>
              <a:buSzPts val="2000"/>
              <a:buFont typeface="Wingdings" panose="05000000000000000000" pitchFamily="2" charset="2"/>
              <a:buChar char="§"/>
            </a:pPr>
            <a:r>
              <a:rPr lang="en-US" dirty="0"/>
              <a:t>You set the standards</a:t>
            </a:r>
          </a:p>
          <a:p>
            <a:pPr marL="457200" indent="-355600" algn="l" rtl="0">
              <a:buSzPts val="2000"/>
              <a:buFont typeface="Wingdings" panose="05000000000000000000" pitchFamily="2" charset="2"/>
              <a:buChar char="§"/>
            </a:pPr>
            <a:r>
              <a:rPr lang="en-US" dirty="0"/>
              <a:t>You set the pricing and packaging </a:t>
            </a:r>
          </a:p>
          <a:p>
            <a:pPr marL="457200" indent="-355600" algn="l" rtl="0">
              <a:buSzPts val="2000"/>
              <a:buFont typeface="Wingdings" panose="05000000000000000000" pitchFamily="2" charset="2"/>
              <a:buChar char="§"/>
            </a:pPr>
            <a:r>
              <a:rPr lang="en-US" dirty="0"/>
              <a:t>You can get patent protection </a:t>
            </a:r>
          </a:p>
          <a:p>
            <a:pPr marL="457200" indent="-355600" algn="l" rtl="0">
              <a:buSzPts val="2000"/>
              <a:buFont typeface="Wingdings" panose="05000000000000000000" pitchFamily="2" charset="2"/>
              <a:buChar char="§"/>
            </a:pPr>
            <a:r>
              <a:rPr lang="en-US" dirty="0"/>
              <a:t>Product category will forever be associated with your brand: </a:t>
            </a:r>
            <a:br>
              <a:rPr lang="en-US" dirty="0"/>
            </a:br>
            <a:r>
              <a:rPr lang="en-US" dirty="0"/>
              <a:t>     Kleenex, Xerox, Hoover, iPhone</a:t>
            </a:r>
          </a:p>
          <a:p>
            <a:pPr marL="457200" indent="-355600" algn="l" rtl="0">
              <a:buSzPts val="2000"/>
              <a:buFont typeface="Wingdings" panose="05000000000000000000" pitchFamily="2" charset="2"/>
              <a:buChar char="§"/>
            </a:pPr>
            <a:r>
              <a:rPr lang="en-US" dirty="0"/>
              <a:t>You have a learning curve head-start</a:t>
            </a:r>
          </a:p>
          <a:p>
            <a:endParaRPr lang="en-US" dirty="0"/>
          </a:p>
        </p:txBody>
      </p:sp>
      <p:sp>
        <p:nvSpPr>
          <p:cNvPr id="4" name="Footer Placeholder 3">
            <a:extLst>
              <a:ext uri="{FF2B5EF4-FFF2-40B4-BE49-F238E27FC236}">
                <a16:creationId xmlns:a16="http://schemas.microsoft.com/office/drawing/2014/main" id="{97A71D1F-35FB-4FC1-B599-13C783737701}"/>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pic>
        <p:nvPicPr>
          <p:cNvPr id="5" name="Picture 4">
            <a:extLst>
              <a:ext uri="{FF2B5EF4-FFF2-40B4-BE49-F238E27FC236}">
                <a16:creationId xmlns:a16="http://schemas.microsoft.com/office/drawing/2014/main" id="{DBE23BAA-7FAF-4FC4-BFDD-C33380E3DAC5}"/>
              </a:ext>
            </a:extLst>
          </p:cNvPr>
          <p:cNvPicPr>
            <a:picLocks noChangeAspect="1"/>
          </p:cNvPicPr>
          <p:nvPr/>
        </p:nvPicPr>
        <p:blipFill>
          <a:blip r:embed="rId2"/>
          <a:stretch>
            <a:fillRect/>
          </a:stretch>
        </p:blipFill>
        <p:spPr>
          <a:xfrm>
            <a:off x="7667063" y="1799005"/>
            <a:ext cx="4066282" cy="3342547"/>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C90DC07D-DB45-4E9C-96A2-D730E71948CC}"/>
              </a:ext>
            </a:extLst>
          </p:cNvPr>
          <p:cNvSpPr txBox="1"/>
          <p:nvPr/>
        </p:nvSpPr>
        <p:spPr>
          <a:xfrm>
            <a:off x="7667063" y="5277310"/>
            <a:ext cx="4066282" cy="954107"/>
          </a:xfrm>
          <a:prstGeom prst="rect">
            <a:avLst/>
          </a:prstGeom>
          <a:noFill/>
        </p:spPr>
        <p:txBody>
          <a:bodyPr wrap="square" rtlCol="0">
            <a:spAutoFit/>
          </a:bodyPr>
          <a:lstStyle/>
          <a:p>
            <a:r>
              <a:rPr lang="en-US" sz="2800" dirty="0">
                <a:solidFill>
                  <a:srgbClr val="000032"/>
                </a:solidFill>
                <a:latin typeface="Arial" panose="020B0604020202020204" pitchFamily="34" charset="0"/>
                <a:cs typeface="Arial" panose="020B0604020202020204" pitchFamily="34" charset="0"/>
              </a:rPr>
              <a:t>Pioneers are the ones with arrows in their back </a:t>
            </a:r>
          </a:p>
        </p:txBody>
      </p:sp>
    </p:spTree>
    <p:extLst>
      <p:ext uri="{BB962C8B-B14F-4D97-AF65-F5344CB8AC3E}">
        <p14:creationId xmlns:p14="http://schemas.microsoft.com/office/powerpoint/2010/main" val="38664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p:txBody>
          <a:bodyPr/>
          <a:lstStyle/>
          <a:p>
            <a:r>
              <a:rPr lang="en-US" dirty="0"/>
              <a:t>Social Networks – First Movers</a:t>
            </a:r>
          </a:p>
        </p:txBody>
      </p:sp>
      <p:sp>
        <p:nvSpPr>
          <p:cNvPr id="3" name="Text Placeholder 2">
            <a:extLst>
              <a:ext uri="{FF2B5EF4-FFF2-40B4-BE49-F238E27FC236}">
                <a16:creationId xmlns:a16="http://schemas.microsoft.com/office/drawing/2014/main" id="{F83DD80B-EE4B-5268-332A-0DBD63A045DA}"/>
              </a:ext>
            </a:extLst>
          </p:cNvPr>
          <p:cNvSpPr>
            <a:spLocks noGrp="1"/>
          </p:cNvSpPr>
          <p:nvPr>
            <p:ph type="body" idx="1"/>
          </p:nvPr>
        </p:nvSpPr>
        <p:spPr/>
        <p:txBody>
          <a:bodyPr/>
          <a:lstStyle/>
          <a:p>
            <a:endParaRPr lang="en-US" dirty="0"/>
          </a:p>
        </p:txBody>
      </p:sp>
      <p:pic>
        <p:nvPicPr>
          <p:cNvPr id="9" name="Picture 8">
            <a:extLst>
              <a:ext uri="{FF2B5EF4-FFF2-40B4-BE49-F238E27FC236}">
                <a16:creationId xmlns:a16="http://schemas.microsoft.com/office/drawing/2014/main" id="{FACCCF9B-B116-5F1E-4730-4B44309B520D}"/>
              </a:ext>
            </a:extLst>
          </p:cNvPr>
          <p:cNvPicPr>
            <a:picLocks noChangeAspect="1"/>
          </p:cNvPicPr>
          <p:nvPr/>
        </p:nvPicPr>
        <p:blipFill>
          <a:blip r:embed="rId2"/>
          <a:stretch>
            <a:fillRect/>
          </a:stretch>
        </p:blipFill>
        <p:spPr>
          <a:xfrm>
            <a:off x="944075" y="1703336"/>
            <a:ext cx="9567947" cy="4422161"/>
          </a:xfrm>
          <a:prstGeom prst="rect">
            <a:avLst/>
          </a:prstGeom>
        </p:spPr>
      </p:pic>
      <p:sp>
        <p:nvSpPr>
          <p:cNvPr id="4" name="Footer Placeholder 3">
            <a:extLst>
              <a:ext uri="{FF2B5EF4-FFF2-40B4-BE49-F238E27FC236}">
                <a16:creationId xmlns:a16="http://schemas.microsoft.com/office/drawing/2014/main" id="{51CEAA4F-A3EF-4630-B853-F7BD3A7694AF}"/>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77568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2AA9-4B48-4536-B793-916D6AAE8AAD}"/>
              </a:ext>
            </a:extLst>
          </p:cNvPr>
          <p:cNvSpPr>
            <a:spLocks noGrp="1"/>
          </p:cNvSpPr>
          <p:nvPr>
            <p:ph type="title"/>
          </p:nvPr>
        </p:nvSpPr>
        <p:spPr/>
        <p:txBody>
          <a:bodyPr/>
          <a:lstStyle/>
          <a:p>
            <a:r>
              <a:rPr lang="en-US" dirty="0"/>
              <a:t>Social Networks First Movers – Big Names Fail</a:t>
            </a:r>
          </a:p>
        </p:txBody>
      </p:sp>
      <p:graphicFrame>
        <p:nvGraphicFramePr>
          <p:cNvPr id="4" name="Table 4">
            <a:extLst>
              <a:ext uri="{FF2B5EF4-FFF2-40B4-BE49-F238E27FC236}">
                <a16:creationId xmlns:a16="http://schemas.microsoft.com/office/drawing/2014/main" id="{55E0E450-0E4E-4E9B-A8A9-52CCF8A2343E}"/>
              </a:ext>
            </a:extLst>
          </p:cNvPr>
          <p:cNvGraphicFramePr>
            <a:graphicFrameLocks noGrp="1"/>
          </p:cNvGraphicFramePr>
          <p:nvPr>
            <p:extLst>
              <p:ext uri="{D42A27DB-BD31-4B8C-83A1-F6EECF244321}">
                <p14:modId xmlns:p14="http://schemas.microsoft.com/office/powerpoint/2010/main" val="1202436118"/>
              </p:ext>
            </p:extLst>
          </p:nvPr>
        </p:nvGraphicFramePr>
        <p:xfrm>
          <a:off x="944798" y="1850833"/>
          <a:ext cx="10536724" cy="4449900"/>
        </p:xfrm>
        <a:graphic>
          <a:graphicData uri="http://schemas.openxmlformats.org/drawingml/2006/table">
            <a:tbl>
              <a:tblPr firstRow="1" bandRow="1">
                <a:tableStyleId>{5940675A-B579-460E-94D1-54222C63F5DA}</a:tableStyleId>
              </a:tblPr>
              <a:tblGrid>
                <a:gridCol w="1320882">
                  <a:extLst>
                    <a:ext uri="{9D8B030D-6E8A-4147-A177-3AD203B41FA5}">
                      <a16:colId xmlns:a16="http://schemas.microsoft.com/office/drawing/2014/main" val="3318076474"/>
                    </a:ext>
                  </a:extLst>
                </a:gridCol>
                <a:gridCol w="3221442">
                  <a:extLst>
                    <a:ext uri="{9D8B030D-6E8A-4147-A177-3AD203B41FA5}">
                      <a16:colId xmlns:a16="http://schemas.microsoft.com/office/drawing/2014/main" val="1524586998"/>
                    </a:ext>
                  </a:extLst>
                </a:gridCol>
                <a:gridCol w="5994400">
                  <a:extLst>
                    <a:ext uri="{9D8B030D-6E8A-4147-A177-3AD203B41FA5}">
                      <a16:colId xmlns:a16="http://schemas.microsoft.com/office/drawing/2014/main" val="255090351"/>
                    </a:ext>
                  </a:extLst>
                </a:gridCol>
              </a:tblGrid>
              <a:tr h="370840">
                <a:tc>
                  <a:txBody>
                    <a:bodyPr/>
                    <a:lstStyle/>
                    <a:p>
                      <a:pPr marL="0" lvl="0" indent="0" algn="ctr" rtl="0">
                        <a:spcBef>
                          <a:spcPts val="0"/>
                        </a:spcBef>
                        <a:spcAft>
                          <a:spcPts val="0"/>
                        </a:spcAft>
                        <a:buNone/>
                      </a:pPr>
                      <a:r>
                        <a:rPr lang="iw" sz="2800" dirty="0"/>
                        <a:t>1996</a:t>
                      </a:r>
                      <a:endParaRPr sz="2800" dirty="0"/>
                    </a:p>
                  </a:txBody>
                  <a:tcPr marL="91425" marR="91425" marT="91425" marB="91425"/>
                </a:tc>
                <a:tc>
                  <a:txBody>
                    <a:bodyPr/>
                    <a:lstStyle/>
                    <a:p>
                      <a:pPr marL="0" lvl="0" indent="0" algn="l" rtl="0">
                        <a:spcBef>
                          <a:spcPts val="0"/>
                        </a:spcBef>
                        <a:spcAft>
                          <a:spcPts val="0"/>
                        </a:spcAft>
                        <a:buNone/>
                      </a:pPr>
                      <a:r>
                        <a:rPr lang="iw" sz="2800" dirty="0"/>
                        <a:t>Amazon (PlanetAll)</a:t>
                      </a:r>
                      <a:endParaRPr sz="2800" dirty="0"/>
                    </a:p>
                  </a:txBody>
                  <a:tcPr marL="91425" marR="91425" marT="91425" marB="91425"/>
                </a:tc>
                <a:tc>
                  <a:txBody>
                    <a:bodyPr/>
                    <a:lstStyle/>
                    <a:p>
                      <a:pPr marL="0" lvl="0" indent="0" algn="l" rtl="0">
                        <a:spcBef>
                          <a:spcPts val="0"/>
                        </a:spcBef>
                        <a:spcAft>
                          <a:spcPts val="0"/>
                        </a:spcAft>
                        <a:buNone/>
                      </a:pPr>
                      <a:r>
                        <a:rPr lang="iw"/>
                        <a:t>Acquired PlanetAll for 100M, at 1.5M users. Failed to use as social media - integrated the tech in e-commerce features</a:t>
                      </a:r>
                      <a:endParaRPr/>
                    </a:p>
                  </a:txBody>
                  <a:tcPr marL="91425" marR="91425" marT="91425" marB="91425"/>
                </a:tc>
                <a:extLst>
                  <a:ext uri="{0D108BD9-81ED-4DB2-BD59-A6C34878D82A}">
                    <a16:rowId xmlns:a16="http://schemas.microsoft.com/office/drawing/2014/main" val="3377951995"/>
                  </a:ext>
                </a:extLst>
              </a:tr>
              <a:tr h="370840">
                <a:tc>
                  <a:txBody>
                    <a:bodyPr/>
                    <a:lstStyle/>
                    <a:p>
                      <a:pPr marL="0" lvl="0" indent="0" algn="ctr" rtl="0">
                        <a:spcBef>
                          <a:spcPts val="0"/>
                        </a:spcBef>
                        <a:spcAft>
                          <a:spcPts val="0"/>
                        </a:spcAft>
                        <a:buNone/>
                      </a:pPr>
                      <a:r>
                        <a:rPr lang="iw" sz="2800" dirty="0"/>
                        <a:t>2004</a:t>
                      </a:r>
                      <a:endParaRPr sz="2800" dirty="0"/>
                    </a:p>
                  </a:txBody>
                  <a:tcPr marL="91425" marR="91425" marT="91425" marB="91425"/>
                </a:tc>
                <a:tc>
                  <a:txBody>
                    <a:bodyPr/>
                    <a:lstStyle/>
                    <a:p>
                      <a:pPr marL="0" lvl="0" indent="0" algn="l" rtl="0">
                        <a:spcBef>
                          <a:spcPts val="0"/>
                        </a:spcBef>
                        <a:spcAft>
                          <a:spcPts val="0"/>
                        </a:spcAft>
                        <a:buNone/>
                      </a:pPr>
                      <a:r>
                        <a:rPr lang="iw" sz="2800" dirty="0"/>
                        <a:t>Google (Orkut)</a:t>
                      </a:r>
                      <a:endParaRPr sz="2800" dirty="0"/>
                    </a:p>
                  </a:txBody>
                  <a:tcPr marL="91425" marR="91425" marT="91425" marB="91425"/>
                </a:tc>
                <a:tc>
                  <a:txBody>
                    <a:bodyPr/>
                    <a:lstStyle/>
                    <a:p>
                      <a:pPr marL="0" lvl="0" indent="0" algn="l" rtl="0">
                        <a:spcBef>
                          <a:spcPts val="0"/>
                        </a:spcBef>
                        <a:spcAft>
                          <a:spcPts val="0"/>
                        </a:spcAft>
                        <a:buNone/>
                      </a:pPr>
                      <a:r>
                        <a:rPr lang="iw" dirty="0"/>
                        <a:t>Developed internally, 100M users at peak. </a:t>
                      </a:r>
                      <a:endParaRPr dirty="0"/>
                    </a:p>
                    <a:p>
                      <a:pPr marL="0" lvl="0" indent="0" algn="l" rtl="0">
                        <a:spcBef>
                          <a:spcPts val="0"/>
                        </a:spcBef>
                        <a:spcAft>
                          <a:spcPts val="0"/>
                        </a:spcAft>
                        <a:buNone/>
                      </a:pPr>
                      <a:r>
                        <a:rPr lang="iw" dirty="0"/>
                        <a:t>2014</a:t>
                      </a:r>
                      <a:r>
                        <a:rPr lang="en-US" dirty="0"/>
                        <a:t>  </a:t>
                      </a:r>
                      <a:r>
                        <a:rPr lang="iw" dirty="0"/>
                        <a:t> - closed due to declined user base</a:t>
                      </a:r>
                      <a:endParaRPr dirty="0"/>
                    </a:p>
                  </a:txBody>
                  <a:tcPr marL="91425" marR="91425" marT="91425" marB="91425"/>
                </a:tc>
                <a:extLst>
                  <a:ext uri="{0D108BD9-81ED-4DB2-BD59-A6C34878D82A}">
                    <a16:rowId xmlns:a16="http://schemas.microsoft.com/office/drawing/2014/main" val="3976472959"/>
                  </a:ext>
                </a:extLst>
              </a:tr>
              <a:tr h="370840">
                <a:tc>
                  <a:txBody>
                    <a:bodyPr/>
                    <a:lstStyle/>
                    <a:p>
                      <a:pPr marL="0" lvl="0" indent="0" algn="ctr" rtl="0">
                        <a:spcBef>
                          <a:spcPts val="0"/>
                        </a:spcBef>
                        <a:spcAft>
                          <a:spcPts val="0"/>
                        </a:spcAft>
                        <a:buNone/>
                      </a:pPr>
                      <a:endParaRPr lang="en-US" sz="1200" dirty="0"/>
                    </a:p>
                    <a:p>
                      <a:pPr marL="0" lvl="0" indent="0" algn="ctr" rtl="0">
                        <a:spcBef>
                          <a:spcPts val="0"/>
                        </a:spcBef>
                        <a:spcAft>
                          <a:spcPts val="0"/>
                        </a:spcAft>
                        <a:buNone/>
                      </a:pPr>
                      <a:r>
                        <a:rPr lang="iw" sz="2800" dirty="0"/>
                        <a:t>2004</a:t>
                      </a:r>
                      <a:endParaRPr sz="2800" dirty="0"/>
                    </a:p>
                  </a:txBody>
                  <a:tcPr marL="91425" marR="91425" marT="91425" marB="91425"/>
                </a:tc>
                <a:tc>
                  <a:txBody>
                    <a:bodyPr/>
                    <a:lstStyle/>
                    <a:p>
                      <a:pPr marL="0" lvl="0" indent="0" algn="l" rtl="0">
                        <a:spcBef>
                          <a:spcPts val="0"/>
                        </a:spcBef>
                        <a:spcAft>
                          <a:spcPts val="0"/>
                        </a:spcAft>
                        <a:buNone/>
                      </a:pPr>
                      <a:r>
                        <a:rPr lang="iw" sz="2800" dirty="0"/>
                        <a:t>Microsoft (Windows Live Spaces)</a:t>
                      </a:r>
                      <a:endParaRPr sz="2800" dirty="0"/>
                    </a:p>
                  </a:txBody>
                  <a:tcPr marL="91425" marR="91425" marT="91425" marB="91425"/>
                </a:tc>
                <a:tc>
                  <a:txBody>
                    <a:bodyPr/>
                    <a:lstStyle/>
                    <a:p>
                      <a:pPr marL="0" lvl="0" indent="0" algn="l" rtl="0">
                        <a:spcBef>
                          <a:spcPts val="0"/>
                        </a:spcBef>
                        <a:spcAft>
                          <a:spcPts val="0"/>
                        </a:spcAft>
                        <a:buNone/>
                      </a:pPr>
                      <a:r>
                        <a:rPr lang="iw" dirty="0"/>
                        <a:t>30M at peak</a:t>
                      </a:r>
                      <a:endParaRPr dirty="0"/>
                    </a:p>
                    <a:p>
                      <a:pPr marL="0" lvl="0" indent="0" algn="l" rtl="0">
                        <a:spcBef>
                          <a:spcPts val="0"/>
                        </a:spcBef>
                        <a:spcAft>
                          <a:spcPts val="0"/>
                        </a:spcAft>
                        <a:buNone/>
                      </a:pPr>
                      <a:r>
                        <a:rPr lang="iw" dirty="0"/>
                        <a:t>2011 </a:t>
                      </a:r>
                      <a:r>
                        <a:rPr lang="en-US" dirty="0"/>
                        <a:t>  </a:t>
                      </a:r>
                      <a:r>
                        <a:rPr lang="iw" dirty="0"/>
                        <a:t>all users transferred to wordpress blogging</a:t>
                      </a:r>
                      <a:endParaRPr dirty="0"/>
                    </a:p>
                  </a:txBody>
                  <a:tcPr marL="91425" marR="91425" marT="91425" marB="91425"/>
                </a:tc>
                <a:extLst>
                  <a:ext uri="{0D108BD9-81ED-4DB2-BD59-A6C34878D82A}">
                    <a16:rowId xmlns:a16="http://schemas.microsoft.com/office/drawing/2014/main" val="652354545"/>
                  </a:ext>
                </a:extLst>
              </a:tr>
              <a:tr h="370840">
                <a:tc>
                  <a:txBody>
                    <a:bodyPr/>
                    <a:lstStyle/>
                    <a:p>
                      <a:pPr marL="0" lvl="0" indent="0" algn="ctr" rtl="0">
                        <a:spcBef>
                          <a:spcPts val="0"/>
                        </a:spcBef>
                        <a:spcAft>
                          <a:spcPts val="0"/>
                        </a:spcAft>
                        <a:buNone/>
                      </a:pPr>
                      <a:r>
                        <a:rPr lang="iw" sz="2800"/>
                        <a:t>2005</a:t>
                      </a:r>
                      <a:endParaRPr sz="2800"/>
                    </a:p>
                  </a:txBody>
                  <a:tcPr marL="91425" marR="91425" marT="91425" marB="91425"/>
                </a:tc>
                <a:tc>
                  <a:txBody>
                    <a:bodyPr/>
                    <a:lstStyle/>
                    <a:p>
                      <a:pPr marL="0" lvl="0" indent="0" algn="l" rtl="0">
                        <a:spcBef>
                          <a:spcPts val="0"/>
                        </a:spcBef>
                        <a:spcAft>
                          <a:spcPts val="0"/>
                        </a:spcAft>
                        <a:buNone/>
                      </a:pPr>
                      <a:r>
                        <a:rPr lang="iw" sz="2800" dirty="0"/>
                        <a:t>Yahoo!360</a:t>
                      </a:r>
                      <a:endParaRPr sz="2800" dirty="0"/>
                    </a:p>
                  </a:txBody>
                  <a:tcPr marL="91425" marR="91425" marT="91425" marB="91425"/>
                </a:tc>
                <a:tc>
                  <a:txBody>
                    <a:bodyPr/>
                    <a:lstStyle/>
                    <a:p>
                      <a:pPr marL="0" lvl="0" indent="0" algn="l" rtl="0">
                        <a:spcBef>
                          <a:spcPts val="0"/>
                        </a:spcBef>
                        <a:spcAft>
                          <a:spcPts val="0"/>
                        </a:spcAft>
                        <a:buNone/>
                      </a:pPr>
                      <a:r>
                        <a:rPr lang="iw"/>
                        <a:t>Failed to get traction beyond few millions</a:t>
                      </a:r>
                      <a:endParaRPr/>
                    </a:p>
                  </a:txBody>
                  <a:tcPr marL="91425" marR="91425" marT="91425" marB="91425"/>
                </a:tc>
                <a:extLst>
                  <a:ext uri="{0D108BD9-81ED-4DB2-BD59-A6C34878D82A}">
                    <a16:rowId xmlns:a16="http://schemas.microsoft.com/office/drawing/2014/main" val="1672958660"/>
                  </a:ext>
                </a:extLst>
              </a:tr>
              <a:tr h="370840">
                <a:tc>
                  <a:txBody>
                    <a:bodyPr/>
                    <a:lstStyle/>
                    <a:p>
                      <a:pPr marL="0" lvl="0" indent="0" algn="ctr" rtl="0">
                        <a:spcBef>
                          <a:spcPts val="0"/>
                        </a:spcBef>
                        <a:spcAft>
                          <a:spcPts val="0"/>
                        </a:spcAft>
                        <a:buNone/>
                      </a:pPr>
                      <a:r>
                        <a:rPr lang="iw" sz="2800"/>
                        <a:t>2010</a:t>
                      </a:r>
                      <a:endParaRPr sz="2800"/>
                    </a:p>
                  </a:txBody>
                  <a:tcPr marL="91425" marR="91425" marT="91425" marB="91425"/>
                </a:tc>
                <a:tc>
                  <a:txBody>
                    <a:bodyPr/>
                    <a:lstStyle/>
                    <a:p>
                      <a:pPr marL="0" lvl="0" indent="0" algn="l" rtl="0">
                        <a:spcBef>
                          <a:spcPts val="0"/>
                        </a:spcBef>
                        <a:spcAft>
                          <a:spcPts val="0"/>
                        </a:spcAft>
                        <a:buNone/>
                      </a:pPr>
                      <a:r>
                        <a:rPr lang="iw" sz="2800" dirty="0"/>
                        <a:t>Google Buzz</a:t>
                      </a:r>
                      <a:endParaRPr sz="2800" dirty="0"/>
                    </a:p>
                  </a:txBody>
                  <a:tcPr marL="91425" marR="91425" marT="91425" marB="91425"/>
                </a:tc>
                <a:tc>
                  <a:txBody>
                    <a:bodyPr/>
                    <a:lstStyle/>
                    <a:p>
                      <a:pPr marL="0" lvl="0" indent="0" algn="l" rtl="0">
                        <a:spcBef>
                          <a:spcPts val="0"/>
                        </a:spcBef>
                        <a:spcAft>
                          <a:spcPts val="0"/>
                        </a:spcAft>
                        <a:buNone/>
                      </a:pPr>
                      <a:r>
                        <a:rPr lang="iw" dirty="0"/>
                        <a:t>Integrated with Gmail. Failed immediately for privacy backlash</a:t>
                      </a:r>
                      <a:endParaRPr dirty="0"/>
                    </a:p>
                  </a:txBody>
                  <a:tcPr marL="91425" marR="91425" marT="91425" marB="91425"/>
                </a:tc>
                <a:extLst>
                  <a:ext uri="{0D108BD9-81ED-4DB2-BD59-A6C34878D82A}">
                    <a16:rowId xmlns:a16="http://schemas.microsoft.com/office/drawing/2014/main" val="3370824632"/>
                  </a:ext>
                </a:extLst>
              </a:tr>
              <a:tr h="370840">
                <a:tc>
                  <a:txBody>
                    <a:bodyPr/>
                    <a:lstStyle/>
                    <a:p>
                      <a:pPr marL="0" lvl="0" indent="0" algn="ctr" rtl="0">
                        <a:spcBef>
                          <a:spcPts val="0"/>
                        </a:spcBef>
                        <a:spcAft>
                          <a:spcPts val="0"/>
                        </a:spcAft>
                        <a:buNone/>
                      </a:pPr>
                      <a:r>
                        <a:rPr lang="iw" sz="2800" dirty="0"/>
                        <a:t>2011</a:t>
                      </a:r>
                      <a:endParaRPr sz="2800" dirty="0"/>
                    </a:p>
                  </a:txBody>
                  <a:tcPr marL="91425" marR="91425" marT="91425" marB="91425"/>
                </a:tc>
                <a:tc>
                  <a:txBody>
                    <a:bodyPr/>
                    <a:lstStyle/>
                    <a:p>
                      <a:pPr marL="0" lvl="0" indent="0" algn="l" rtl="0">
                        <a:spcBef>
                          <a:spcPts val="0"/>
                        </a:spcBef>
                        <a:spcAft>
                          <a:spcPts val="0"/>
                        </a:spcAft>
                        <a:buNone/>
                      </a:pPr>
                      <a:r>
                        <a:rPr lang="iw" sz="2800" dirty="0"/>
                        <a:t>Google+</a:t>
                      </a:r>
                      <a:endParaRPr sz="2800" dirty="0"/>
                    </a:p>
                  </a:txBody>
                  <a:tcPr marL="91425" marR="91425" marT="91425" marB="91425"/>
                </a:tc>
                <a:tc>
                  <a:txBody>
                    <a:bodyPr/>
                    <a:lstStyle/>
                    <a:p>
                      <a:pPr marL="0" lvl="0" indent="0" algn="l" rtl="0">
                        <a:spcBef>
                          <a:spcPts val="0"/>
                        </a:spcBef>
                        <a:spcAft>
                          <a:spcPts val="0"/>
                        </a:spcAft>
                        <a:buNone/>
                      </a:pPr>
                      <a:r>
                        <a:rPr lang="iw" dirty="0"/>
                        <a:t>500M users, </a:t>
                      </a:r>
                      <a:endParaRPr dirty="0"/>
                    </a:p>
                    <a:p>
                      <a:pPr marL="0" lvl="0" indent="0" algn="l" rtl="0">
                        <a:spcBef>
                          <a:spcPts val="0"/>
                        </a:spcBef>
                        <a:spcAft>
                          <a:spcPts val="0"/>
                        </a:spcAft>
                        <a:buNone/>
                      </a:pPr>
                      <a:r>
                        <a:rPr lang="iw" dirty="0"/>
                        <a:t>2019 - </a:t>
                      </a:r>
                      <a:r>
                        <a:rPr lang="en-US" dirty="0"/>
                        <a:t>  </a:t>
                      </a:r>
                      <a:r>
                        <a:rPr lang="iw" dirty="0"/>
                        <a:t>closed, </a:t>
                      </a:r>
                      <a:r>
                        <a:rPr lang="iw" dirty="0">
                          <a:solidFill>
                            <a:schemeClr val="dk1"/>
                          </a:solidFill>
                        </a:rPr>
                        <a:t>very low engagement</a:t>
                      </a:r>
                      <a:r>
                        <a:rPr lang="iw" dirty="0"/>
                        <a:t> time </a:t>
                      </a:r>
                      <a:r>
                        <a:rPr lang="en-US" dirty="0"/>
                        <a:t>(</a:t>
                      </a:r>
                      <a:r>
                        <a:rPr lang="iw" dirty="0"/>
                        <a:t>in seconds</a:t>
                      </a:r>
                      <a:r>
                        <a:rPr lang="en-US" dirty="0"/>
                        <a:t>)</a:t>
                      </a:r>
                      <a:endParaRPr dirty="0"/>
                    </a:p>
                  </a:txBody>
                  <a:tcPr marL="91425" marR="91425" marT="91425" marB="91425"/>
                </a:tc>
                <a:extLst>
                  <a:ext uri="{0D108BD9-81ED-4DB2-BD59-A6C34878D82A}">
                    <a16:rowId xmlns:a16="http://schemas.microsoft.com/office/drawing/2014/main" val="1324976938"/>
                  </a:ext>
                </a:extLst>
              </a:tr>
            </a:tbl>
          </a:graphicData>
        </a:graphic>
      </p:graphicFrame>
      <p:sp>
        <p:nvSpPr>
          <p:cNvPr id="3" name="Footer Placeholder 2">
            <a:extLst>
              <a:ext uri="{FF2B5EF4-FFF2-40B4-BE49-F238E27FC236}">
                <a16:creationId xmlns:a16="http://schemas.microsoft.com/office/drawing/2014/main" id="{87E47DB4-F628-4C22-BB61-AD301A056DCA}"/>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37602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p:txBody>
          <a:bodyPr/>
          <a:lstStyle/>
          <a:p>
            <a:r>
              <a:rPr lang="en-US" dirty="0"/>
              <a:t>Search Engines –  First Movers </a:t>
            </a:r>
          </a:p>
        </p:txBody>
      </p:sp>
      <p:graphicFrame>
        <p:nvGraphicFramePr>
          <p:cNvPr id="7" name="Table 7">
            <a:extLst>
              <a:ext uri="{FF2B5EF4-FFF2-40B4-BE49-F238E27FC236}">
                <a16:creationId xmlns:a16="http://schemas.microsoft.com/office/drawing/2014/main" id="{7AC32B9A-C52E-47F8-B466-C42751242F86}"/>
              </a:ext>
            </a:extLst>
          </p:cNvPr>
          <p:cNvGraphicFramePr>
            <a:graphicFrameLocks noGrp="1"/>
          </p:cNvGraphicFramePr>
          <p:nvPr>
            <p:extLst>
              <p:ext uri="{D42A27DB-BD31-4B8C-83A1-F6EECF244321}">
                <p14:modId xmlns:p14="http://schemas.microsoft.com/office/powerpoint/2010/main" val="537794153"/>
              </p:ext>
            </p:extLst>
          </p:nvPr>
        </p:nvGraphicFramePr>
        <p:xfrm>
          <a:off x="944798" y="1644399"/>
          <a:ext cx="10364004" cy="4602330"/>
        </p:xfrm>
        <a:graphic>
          <a:graphicData uri="http://schemas.openxmlformats.org/drawingml/2006/table">
            <a:tbl>
              <a:tblPr firstRow="1" bandRow="1">
                <a:tableStyleId>{5940675A-B579-460E-94D1-54222C63F5DA}</a:tableStyleId>
              </a:tblPr>
              <a:tblGrid>
                <a:gridCol w="3465364">
                  <a:extLst>
                    <a:ext uri="{9D8B030D-6E8A-4147-A177-3AD203B41FA5}">
                      <a16:colId xmlns:a16="http://schemas.microsoft.com/office/drawing/2014/main" val="2128959433"/>
                    </a:ext>
                  </a:extLst>
                </a:gridCol>
                <a:gridCol w="1320800">
                  <a:extLst>
                    <a:ext uri="{9D8B030D-6E8A-4147-A177-3AD203B41FA5}">
                      <a16:colId xmlns:a16="http://schemas.microsoft.com/office/drawing/2014/main" val="1022068676"/>
                    </a:ext>
                  </a:extLst>
                </a:gridCol>
                <a:gridCol w="5577840">
                  <a:extLst>
                    <a:ext uri="{9D8B030D-6E8A-4147-A177-3AD203B41FA5}">
                      <a16:colId xmlns:a16="http://schemas.microsoft.com/office/drawing/2014/main" val="1090733225"/>
                    </a:ext>
                  </a:extLst>
                </a:gridCol>
              </a:tblGrid>
              <a:tr h="369359">
                <a:tc>
                  <a:txBody>
                    <a:bodyPr/>
                    <a:lstStyle/>
                    <a:p>
                      <a:r>
                        <a:rPr lang="en-US" b="1" dirty="0"/>
                        <a:t>Search Engine </a:t>
                      </a:r>
                    </a:p>
                  </a:txBody>
                  <a:tcPr/>
                </a:tc>
                <a:tc>
                  <a:txBody>
                    <a:bodyPr/>
                    <a:lstStyle/>
                    <a:p>
                      <a:pPr algn="ctr"/>
                      <a:r>
                        <a:rPr lang="en-US" sz="2000" b="1" dirty="0">
                          <a:cs typeface="+mn-cs"/>
                        </a:rPr>
                        <a:t>Year </a:t>
                      </a:r>
                    </a:p>
                  </a:txBody>
                  <a:tcPr/>
                </a:tc>
                <a:tc>
                  <a:txBody>
                    <a:bodyPr/>
                    <a:lstStyle/>
                    <a:p>
                      <a:pPr algn="ctr"/>
                      <a:r>
                        <a:rPr lang="en-US" b="1" dirty="0"/>
                        <a:t>   Comments </a:t>
                      </a:r>
                    </a:p>
                  </a:txBody>
                  <a:tcPr/>
                </a:tc>
                <a:extLst>
                  <a:ext uri="{0D108BD9-81ED-4DB2-BD59-A6C34878D82A}">
                    <a16:rowId xmlns:a16="http://schemas.microsoft.com/office/drawing/2014/main" val="2131063139"/>
                  </a:ext>
                </a:extLst>
              </a:tr>
              <a:tr h="777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374151"/>
                          </a:solidFill>
                          <a:highlight>
                            <a:schemeClr val="lt1"/>
                          </a:highlight>
                          <a:cs typeface="+mn-cs"/>
                        </a:rPr>
                        <a:t>Vlib</a:t>
                      </a:r>
                      <a:r>
                        <a:rPr lang="en-US" sz="2400" dirty="0">
                          <a:solidFill>
                            <a:srgbClr val="374151"/>
                          </a:solidFill>
                          <a:highlight>
                            <a:schemeClr val="lt1"/>
                          </a:highlight>
                          <a:cs typeface="+mn-cs"/>
                        </a:rPr>
                        <a:t>, </a:t>
                      </a:r>
                      <a:r>
                        <a:rPr lang="en-US" sz="2400" dirty="0">
                          <a:cs typeface="+mn-cs"/>
                        </a:rPr>
                        <a:t>Jughead, </a:t>
                      </a:r>
                      <a:r>
                        <a:rPr lang="en-US" sz="2400" dirty="0">
                          <a:solidFill>
                            <a:srgbClr val="374151"/>
                          </a:solidFill>
                          <a:highlight>
                            <a:schemeClr val="lt1"/>
                          </a:highlight>
                          <a:cs typeface="+mn-cs"/>
                        </a:rPr>
                        <a:t> </a:t>
                      </a:r>
                      <a:r>
                        <a:rPr lang="en-US" sz="2400" dirty="0" err="1">
                          <a:solidFill>
                            <a:srgbClr val="374151"/>
                          </a:solidFill>
                          <a:highlight>
                            <a:schemeClr val="lt1"/>
                          </a:highlight>
                          <a:cs typeface="+mn-cs"/>
                        </a:rPr>
                        <a:t>Aliweb</a:t>
                      </a:r>
                      <a:r>
                        <a:rPr lang="en-US" sz="2400" dirty="0">
                          <a:cs typeface="+mn-cs"/>
                        </a:rPr>
                        <a:t> </a:t>
                      </a:r>
                      <a:r>
                        <a:rPr lang="en-US" sz="2400" dirty="0" err="1">
                          <a:solidFill>
                            <a:srgbClr val="374151"/>
                          </a:solidFill>
                          <a:highlight>
                            <a:schemeClr val="lt1"/>
                          </a:highlight>
                          <a:cs typeface="+mn-cs"/>
                        </a:rPr>
                        <a:t>wwwwanderer</a:t>
                      </a:r>
                      <a:r>
                        <a:rPr lang="en-US" sz="2400" dirty="0">
                          <a:solidFill>
                            <a:srgbClr val="374151"/>
                          </a:solidFill>
                          <a:highlight>
                            <a:schemeClr val="lt1"/>
                          </a:highlight>
                          <a:cs typeface="+mn-cs"/>
                        </a:rPr>
                        <a:t>, w3catalog </a:t>
                      </a:r>
                      <a:endParaRPr lang="en-US" sz="2400" dirty="0">
                        <a:cs typeface="+mn-cs"/>
                      </a:endParaRPr>
                    </a:p>
                  </a:txBody>
                  <a:tcPr/>
                </a:tc>
                <a:tc>
                  <a:txBody>
                    <a:bodyPr/>
                    <a:lstStyle/>
                    <a:p>
                      <a:pPr marL="0" lvl="0" indent="0" algn="ctr" rtl="0">
                        <a:spcBef>
                          <a:spcPts val="0"/>
                        </a:spcBef>
                        <a:spcAft>
                          <a:spcPts val="0"/>
                        </a:spcAft>
                        <a:buClr>
                          <a:schemeClr val="dk1"/>
                        </a:buClr>
                        <a:buSzPts val="1100"/>
                        <a:buFont typeface="Arial"/>
                        <a:buNone/>
                      </a:pPr>
                      <a:r>
                        <a:rPr lang="iw" sz="2400" dirty="0">
                          <a:solidFill>
                            <a:schemeClr val="dk1"/>
                          </a:solidFill>
                          <a:cs typeface="+mn-cs"/>
                        </a:rPr>
                        <a:t>1990</a:t>
                      </a:r>
                      <a:r>
                        <a:rPr lang="en-US" sz="2400" dirty="0">
                          <a:solidFill>
                            <a:schemeClr val="dk1"/>
                          </a:solidFill>
                          <a:cs typeface="+mn-cs"/>
                        </a:rPr>
                        <a:t> </a:t>
                      </a:r>
                      <a:r>
                        <a:rPr lang="iw" sz="2400" dirty="0">
                          <a:solidFill>
                            <a:schemeClr val="dk1"/>
                          </a:solidFill>
                          <a:cs typeface="+mn-cs"/>
                        </a:rPr>
                        <a:t>-</a:t>
                      </a:r>
                      <a:r>
                        <a:rPr lang="en-US" sz="2400" dirty="0">
                          <a:solidFill>
                            <a:schemeClr val="dk1"/>
                          </a:solidFill>
                          <a:latin typeface="Arial" panose="020B0604020202020204" pitchFamily="34" charset="0"/>
                          <a:cs typeface="Arial" panose="020B0604020202020204" pitchFamily="34" charset="0"/>
                        </a:rPr>
                        <a:t>1993</a:t>
                      </a:r>
                      <a:endParaRPr sz="2400" dirty="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None/>
                      </a:pPr>
                      <a:r>
                        <a:rPr lang="iw" dirty="0"/>
                        <a:t>Pre-search and </a:t>
                      </a:r>
                      <a:r>
                        <a:rPr lang="iw" dirty="0">
                          <a:solidFill>
                            <a:srgbClr val="374151"/>
                          </a:solidFill>
                          <a:highlight>
                            <a:schemeClr val="lt1"/>
                          </a:highlight>
                        </a:rPr>
                        <a:t>Early search engines</a:t>
                      </a:r>
                      <a:r>
                        <a:rPr lang="iw" dirty="0"/>
                        <a:t>: Manual or archive indexing, </a:t>
                      </a:r>
                      <a:r>
                        <a:rPr lang="iw" dirty="0">
                          <a:solidFill>
                            <a:srgbClr val="374151"/>
                          </a:solidFill>
                          <a:highlight>
                            <a:schemeClr val="lt1"/>
                          </a:highlight>
                        </a:rPr>
                        <a:t>some are directories, partial crawling. </a:t>
                      </a:r>
                      <a:r>
                        <a:rPr lang="iw" dirty="0">
                          <a:solidFill>
                            <a:srgbClr val="374151"/>
                          </a:solidFill>
                          <a:highlight>
                            <a:srgbClr val="FFFFFF"/>
                          </a:highlight>
                        </a:rPr>
                        <a:t>Remained as research, </a:t>
                      </a:r>
                      <a:r>
                        <a:rPr lang="iw" dirty="0">
                          <a:solidFill>
                            <a:srgbClr val="0000FF"/>
                          </a:solidFill>
                        </a:rPr>
                        <a:t>never commercialized</a:t>
                      </a:r>
                      <a:endParaRPr dirty="0">
                        <a:solidFill>
                          <a:srgbClr val="0000FF"/>
                        </a:solidFill>
                      </a:endParaRPr>
                    </a:p>
                  </a:txBody>
                  <a:tcPr marL="91425" marR="91425" marT="91425" marB="91425"/>
                </a:tc>
                <a:extLst>
                  <a:ext uri="{0D108BD9-81ED-4DB2-BD59-A6C34878D82A}">
                    <a16:rowId xmlns:a16="http://schemas.microsoft.com/office/drawing/2014/main" val="1100695610"/>
                  </a:ext>
                </a:extLst>
              </a:tr>
              <a:tr h="665387">
                <a:tc>
                  <a:txBody>
                    <a:bodyPr/>
                    <a:lstStyle/>
                    <a:p>
                      <a:pPr marL="0" lvl="0" indent="0" algn="l" rtl="0">
                        <a:spcBef>
                          <a:spcPts val="0"/>
                        </a:spcBef>
                        <a:spcAft>
                          <a:spcPts val="0"/>
                        </a:spcAft>
                        <a:buNone/>
                      </a:pPr>
                      <a:r>
                        <a:rPr lang="en-US" sz="2400" dirty="0" err="1">
                          <a:solidFill>
                            <a:srgbClr val="374151"/>
                          </a:solidFill>
                          <a:highlight>
                            <a:srgbClr val="FFFFFF"/>
                          </a:highlight>
                          <a:cs typeface="+mn-cs"/>
                        </a:rPr>
                        <a:t>Jumpstation</a:t>
                      </a:r>
                      <a:r>
                        <a:rPr lang="en-US" sz="2400" dirty="0">
                          <a:solidFill>
                            <a:srgbClr val="374151"/>
                          </a:solidFill>
                          <a:highlight>
                            <a:srgbClr val="FFFFFF"/>
                          </a:highlight>
                          <a:cs typeface="+mn-cs"/>
                        </a:rPr>
                        <a:t> /</a:t>
                      </a:r>
                    </a:p>
                    <a:p>
                      <a:pPr marL="0" lvl="0" indent="0" algn="l" rtl="0">
                        <a:spcBef>
                          <a:spcPts val="0"/>
                        </a:spcBef>
                        <a:spcAft>
                          <a:spcPts val="0"/>
                        </a:spcAft>
                        <a:buNone/>
                      </a:pPr>
                      <a:r>
                        <a:rPr lang="en-US" sz="2400" dirty="0">
                          <a:solidFill>
                            <a:srgbClr val="374151"/>
                          </a:solidFill>
                          <a:highlight>
                            <a:srgbClr val="FFFFFF"/>
                          </a:highlight>
                          <a:cs typeface="+mn-cs"/>
                        </a:rPr>
                        <a:t>World Wide Web Worm</a:t>
                      </a:r>
                      <a:endParaRPr lang="en-US" sz="2400" dirty="0">
                        <a:cs typeface="+mn-cs"/>
                      </a:endParaRPr>
                    </a:p>
                  </a:txBody>
                  <a:tcPr/>
                </a:tc>
                <a:tc>
                  <a:txBody>
                    <a:bodyPr/>
                    <a:lstStyle/>
                    <a:p>
                      <a:pPr marL="0" lvl="0" indent="0" algn="ctr" rtl="0">
                        <a:spcBef>
                          <a:spcPts val="0"/>
                        </a:spcBef>
                        <a:spcAft>
                          <a:spcPts val="0"/>
                        </a:spcAft>
                        <a:buNone/>
                      </a:pPr>
                      <a:endParaRPr lang="en-US" sz="1200" dirty="0">
                        <a:solidFill>
                          <a:schemeClr val="dk1"/>
                        </a:solidFill>
                        <a:cs typeface="+mn-cs"/>
                      </a:endParaRPr>
                    </a:p>
                    <a:p>
                      <a:pPr marL="0" lvl="0" indent="0" algn="ctr" rtl="0">
                        <a:spcBef>
                          <a:spcPts val="0"/>
                        </a:spcBef>
                        <a:spcAft>
                          <a:spcPts val="0"/>
                        </a:spcAft>
                        <a:buNone/>
                      </a:pPr>
                      <a:r>
                        <a:rPr lang="iw" sz="2400" dirty="0">
                          <a:solidFill>
                            <a:schemeClr val="dk1"/>
                          </a:solidFill>
                          <a:cs typeface="+mn-cs"/>
                        </a:rPr>
                        <a:t>1993</a:t>
                      </a:r>
                      <a:endParaRPr sz="2400" dirty="0">
                        <a:solidFill>
                          <a:schemeClr val="dk1"/>
                        </a:solidFill>
                        <a:cs typeface="+mn-c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w" dirty="0">
                          <a:solidFill>
                            <a:srgbClr val="374151"/>
                          </a:solidFill>
                        </a:rPr>
                        <a:t>The first real search engine - crawling, indexing searching</a:t>
                      </a:r>
                      <a:r>
                        <a:rPr lang="en-US" dirty="0">
                          <a:solidFill>
                            <a:srgbClr val="374151"/>
                          </a:solidFill>
                        </a:rPr>
                        <a:t>, </a:t>
                      </a:r>
                      <a:r>
                        <a:rPr lang="iw" dirty="0">
                          <a:solidFill>
                            <a:srgbClr val="374151"/>
                          </a:solidFill>
                        </a:rPr>
                        <a:t>started as university projects, </a:t>
                      </a:r>
                      <a:endParaRPr dirty="0">
                        <a:solidFill>
                          <a:srgbClr val="374151"/>
                        </a:solidFill>
                      </a:endParaRPr>
                    </a:p>
                    <a:p>
                      <a:pPr marL="0" lvl="0" indent="0" algn="l" rtl="0">
                        <a:spcBef>
                          <a:spcPts val="0"/>
                        </a:spcBef>
                        <a:spcAft>
                          <a:spcPts val="0"/>
                        </a:spcAft>
                        <a:buNone/>
                      </a:pPr>
                      <a:r>
                        <a:rPr lang="iw" dirty="0">
                          <a:solidFill>
                            <a:srgbClr val="0000FF"/>
                          </a:solidFill>
                        </a:rPr>
                        <a:t>failed to get funded and discontinued</a:t>
                      </a:r>
                      <a:endParaRPr sz="1800" dirty="0">
                        <a:solidFill>
                          <a:srgbClr val="0000FF"/>
                        </a:solidFill>
                      </a:endParaRPr>
                    </a:p>
                  </a:txBody>
                  <a:tcPr marL="91425" marR="91425" marT="91425" marB="91425"/>
                </a:tc>
                <a:extLst>
                  <a:ext uri="{0D108BD9-81ED-4DB2-BD59-A6C34878D82A}">
                    <a16:rowId xmlns:a16="http://schemas.microsoft.com/office/drawing/2014/main" val="1996660164"/>
                  </a:ext>
                </a:extLst>
              </a:tr>
              <a:tr h="695939">
                <a:tc>
                  <a:txBody>
                    <a:bodyPr/>
                    <a:lstStyle/>
                    <a:p>
                      <a:pPr marL="0" lvl="0" indent="0" algn="l" rtl="0">
                        <a:spcBef>
                          <a:spcPts val="0"/>
                        </a:spcBef>
                        <a:spcAft>
                          <a:spcPts val="0"/>
                        </a:spcAft>
                        <a:buNone/>
                      </a:pPr>
                      <a:r>
                        <a:rPr lang="iw" sz="2400" dirty="0">
                          <a:cs typeface="+mn-cs"/>
                        </a:rPr>
                        <a:t>WebCrawler</a:t>
                      </a:r>
                      <a:endParaRPr sz="2400" dirty="0">
                        <a:cs typeface="+mn-cs"/>
                      </a:endParaRPr>
                    </a:p>
                  </a:txBody>
                  <a:tcPr marL="91425" marR="91425" marT="91425" marB="91425"/>
                </a:tc>
                <a:tc>
                  <a:txBody>
                    <a:bodyPr/>
                    <a:lstStyle/>
                    <a:p>
                      <a:pPr marL="0" lvl="0" indent="0" algn="ctr" rtl="0">
                        <a:spcBef>
                          <a:spcPts val="0"/>
                        </a:spcBef>
                        <a:spcAft>
                          <a:spcPts val="0"/>
                        </a:spcAft>
                        <a:buNone/>
                      </a:pPr>
                      <a:r>
                        <a:rPr lang="iw" sz="2400" dirty="0">
                          <a:cs typeface="+mn-cs"/>
                        </a:rPr>
                        <a:t>1994</a:t>
                      </a:r>
                      <a:endParaRPr sz="2400" dirty="0">
                        <a:cs typeface="+mn-cs"/>
                      </a:endParaRPr>
                    </a:p>
                  </a:txBody>
                  <a:tcPr marL="91425" marR="91425" marT="91425" marB="91425"/>
                </a:tc>
                <a:tc>
                  <a:txBody>
                    <a:bodyPr/>
                    <a:lstStyle/>
                    <a:p>
                      <a:pPr marL="0" lvl="0" indent="0" algn="l" rtl="0">
                        <a:spcBef>
                          <a:spcPts val="0"/>
                        </a:spcBef>
                        <a:spcAft>
                          <a:spcPts val="0"/>
                        </a:spcAft>
                        <a:buNone/>
                      </a:pPr>
                      <a:r>
                        <a:rPr lang="en-US" dirty="0">
                          <a:solidFill>
                            <a:srgbClr val="374151"/>
                          </a:solidFill>
                          <a:latin typeface="+mn-lt"/>
                          <a:ea typeface="+mn-ea"/>
                          <a:cs typeface="+mn-cs"/>
                          <a:sym typeface="Roboto"/>
                        </a:rPr>
                        <a:t>F</a:t>
                      </a:r>
                      <a:r>
                        <a:rPr lang="iw" dirty="0">
                          <a:solidFill>
                            <a:srgbClr val="374151"/>
                          </a:solidFill>
                          <a:latin typeface="+mn-lt"/>
                          <a:ea typeface="+mn-ea"/>
                          <a:cs typeface="+mn-cs"/>
                          <a:sym typeface="Roboto"/>
                        </a:rPr>
                        <a:t>ully supported by ads</a:t>
                      </a:r>
                      <a:endParaRPr dirty="0">
                        <a:solidFill>
                          <a:srgbClr val="374151"/>
                        </a:solidFill>
                        <a:latin typeface="+mn-lt"/>
                        <a:ea typeface="+mn-ea"/>
                        <a:cs typeface="+mn-cs"/>
                        <a:sym typeface="Roboto"/>
                      </a:endParaRPr>
                    </a:p>
                    <a:p>
                      <a:pPr marL="0" lvl="0" indent="0" algn="l" rtl="0">
                        <a:spcBef>
                          <a:spcPts val="0"/>
                        </a:spcBef>
                        <a:spcAft>
                          <a:spcPts val="0"/>
                        </a:spcAft>
                        <a:buNone/>
                      </a:pPr>
                      <a:r>
                        <a:rPr lang="iw" dirty="0">
                          <a:solidFill>
                            <a:srgbClr val="374151"/>
                          </a:solidFill>
                          <a:latin typeface="+mn-lt"/>
                          <a:ea typeface="+mn-ea"/>
                          <a:cs typeface="+mn-cs"/>
                          <a:sym typeface="Roboto"/>
                        </a:rPr>
                        <a:t>2nd most visited site in</a:t>
                      </a:r>
                      <a:r>
                        <a:rPr lang="en-US" dirty="0">
                          <a:solidFill>
                            <a:srgbClr val="374151"/>
                          </a:solidFill>
                          <a:latin typeface="+mn-lt"/>
                          <a:ea typeface="+mn-ea"/>
                          <a:cs typeface="+mn-cs"/>
                          <a:sym typeface="Roboto"/>
                        </a:rPr>
                        <a:t> 1996</a:t>
                      </a:r>
                      <a:r>
                        <a:rPr lang="iw" dirty="0">
                          <a:solidFill>
                            <a:srgbClr val="374151"/>
                          </a:solidFill>
                          <a:latin typeface="+mn-lt"/>
                          <a:ea typeface="+mn-ea"/>
                          <a:cs typeface="+mn-cs"/>
                          <a:sym typeface="Roboto"/>
                        </a:rPr>
                        <a:t>, </a:t>
                      </a:r>
                      <a:r>
                        <a:rPr lang="iw" dirty="0">
                          <a:solidFill>
                            <a:srgbClr val="0000FF"/>
                          </a:solidFill>
                          <a:latin typeface="+mn-lt"/>
                          <a:ea typeface="+mn-ea"/>
                          <a:cs typeface="+mn-cs"/>
                          <a:sym typeface="Roboto"/>
                        </a:rPr>
                        <a:t>slow decline and failed</a:t>
                      </a:r>
                      <a:endParaRPr dirty="0">
                        <a:solidFill>
                          <a:srgbClr val="0000FF"/>
                        </a:solidFill>
                        <a:latin typeface="+mn-lt"/>
                        <a:ea typeface="+mn-ea"/>
                        <a:cs typeface="+mn-cs"/>
                      </a:endParaRPr>
                    </a:p>
                  </a:txBody>
                  <a:tcPr marL="91425" marR="91425" marT="91425" marB="91425"/>
                </a:tc>
                <a:extLst>
                  <a:ext uri="{0D108BD9-81ED-4DB2-BD59-A6C34878D82A}">
                    <a16:rowId xmlns:a16="http://schemas.microsoft.com/office/drawing/2014/main" val="1640116822"/>
                  </a:ext>
                </a:extLst>
              </a:tr>
              <a:tr h="675649">
                <a:tc>
                  <a:txBody>
                    <a:bodyPr/>
                    <a:lstStyle/>
                    <a:p>
                      <a:pPr marL="0" lvl="0" indent="0" algn="l" rtl="0">
                        <a:spcBef>
                          <a:spcPts val="0"/>
                        </a:spcBef>
                        <a:spcAft>
                          <a:spcPts val="0"/>
                        </a:spcAft>
                        <a:buNone/>
                      </a:pPr>
                      <a:r>
                        <a:rPr lang="iw" sz="2400" dirty="0">
                          <a:cs typeface="+mn-cs"/>
                        </a:rPr>
                        <a:t>Lycos</a:t>
                      </a:r>
                      <a:endParaRPr sz="2400" dirty="0">
                        <a:cs typeface="+mn-cs"/>
                      </a:endParaRPr>
                    </a:p>
                  </a:txBody>
                  <a:tcPr marL="91425" marR="91425" marT="91425" marB="91425"/>
                </a:tc>
                <a:tc>
                  <a:txBody>
                    <a:bodyPr/>
                    <a:lstStyle/>
                    <a:p>
                      <a:pPr marL="0" lvl="0" indent="0" algn="ctr" rtl="0">
                        <a:spcBef>
                          <a:spcPts val="0"/>
                        </a:spcBef>
                        <a:spcAft>
                          <a:spcPts val="0"/>
                        </a:spcAft>
                        <a:buNone/>
                      </a:pPr>
                      <a:r>
                        <a:rPr lang="iw" sz="2400" dirty="0">
                          <a:cs typeface="+mn-cs"/>
                        </a:rPr>
                        <a:t>1994</a:t>
                      </a:r>
                      <a:endParaRPr sz="2400" dirty="0">
                        <a:cs typeface="+mn-cs"/>
                      </a:endParaRPr>
                    </a:p>
                  </a:txBody>
                  <a:tcPr marL="91425" marR="91425" marT="91425" marB="91425"/>
                </a:tc>
                <a:tc>
                  <a:txBody>
                    <a:bodyPr/>
                    <a:lstStyle/>
                    <a:p>
                      <a:pPr marL="0" lvl="0" indent="0" algn="l" rtl="0">
                        <a:spcBef>
                          <a:spcPts val="0"/>
                        </a:spcBef>
                        <a:spcAft>
                          <a:spcPts val="0"/>
                        </a:spcAft>
                        <a:buNone/>
                      </a:pPr>
                      <a:r>
                        <a:rPr lang="iw" dirty="0">
                          <a:solidFill>
                            <a:srgbClr val="374151"/>
                          </a:solidFill>
                          <a:latin typeface="+mn-lt"/>
                          <a:ea typeface="+mn-ea"/>
                          <a:cs typeface="+mn-cs"/>
                        </a:rPr>
                        <a:t>1996</a:t>
                      </a:r>
                      <a:r>
                        <a:rPr lang="en-US" dirty="0">
                          <a:solidFill>
                            <a:srgbClr val="374151"/>
                          </a:solidFill>
                          <a:latin typeface="+mn-lt"/>
                          <a:ea typeface="+mn-ea"/>
                          <a:cs typeface="+mn-cs"/>
                        </a:rPr>
                        <a:t> </a:t>
                      </a:r>
                      <a:r>
                        <a:rPr lang="iw" dirty="0">
                          <a:solidFill>
                            <a:srgbClr val="374151"/>
                          </a:solidFill>
                          <a:latin typeface="+mn-lt"/>
                          <a:ea typeface="+mn-ea"/>
                          <a:cs typeface="+mn-cs"/>
                        </a:rPr>
                        <a:t> - fastest inception to IPO in NASDAQ history 300M</a:t>
                      </a:r>
                      <a:r>
                        <a:rPr lang="en-US" dirty="0">
                          <a:solidFill>
                            <a:srgbClr val="374151"/>
                          </a:solidFill>
                          <a:latin typeface="+mn-lt"/>
                          <a:ea typeface="+mn-ea"/>
                          <a:cs typeface="+mn-cs"/>
                        </a:rPr>
                        <a:t>.  </a:t>
                      </a:r>
                      <a:endParaRPr dirty="0">
                        <a:solidFill>
                          <a:srgbClr val="374151"/>
                        </a:solidFill>
                        <a:latin typeface="+mn-lt"/>
                        <a:ea typeface="+mn-ea"/>
                        <a:cs typeface="+mn-cs"/>
                      </a:endParaRPr>
                    </a:p>
                    <a:p>
                      <a:pPr marL="0" lvl="0" indent="0" algn="l" rtl="0">
                        <a:spcBef>
                          <a:spcPts val="0"/>
                        </a:spcBef>
                        <a:spcAft>
                          <a:spcPts val="0"/>
                        </a:spcAft>
                        <a:buNone/>
                      </a:pPr>
                      <a:r>
                        <a:rPr lang="iw" dirty="0">
                          <a:solidFill>
                            <a:srgbClr val="0000FF"/>
                          </a:solidFill>
                          <a:latin typeface="+mn-lt"/>
                          <a:ea typeface="+mn-ea"/>
                          <a:cs typeface="+mn-cs"/>
                          <a:sym typeface="Roboto"/>
                        </a:rPr>
                        <a:t>slow decline and failed</a:t>
                      </a:r>
                      <a:endParaRPr dirty="0">
                        <a:solidFill>
                          <a:srgbClr val="0000FF"/>
                        </a:solidFill>
                        <a:latin typeface="+mn-lt"/>
                        <a:ea typeface="+mn-ea"/>
                        <a:cs typeface="+mn-cs"/>
                      </a:endParaRPr>
                    </a:p>
                  </a:txBody>
                  <a:tcPr marL="91425" marR="91425" marT="91425" marB="91425"/>
                </a:tc>
                <a:extLst>
                  <a:ext uri="{0D108BD9-81ED-4DB2-BD59-A6C34878D82A}">
                    <a16:rowId xmlns:a16="http://schemas.microsoft.com/office/drawing/2014/main" val="7638726"/>
                  </a:ext>
                </a:extLst>
              </a:tr>
              <a:tr h="675679">
                <a:tc>
                  <a:txBody>
                    <a:bodyPr/>
                    <a:lstStyle/>
                    <a:p>
                      <a:pPr marL="0" lvl="0" indent="0" algn="l" rtl="0">
                        <a:spcBef>
                          <a:spcPts val="0"/>
                        </a:spcBef>
                        <a:spcAft>
                          <a:spcPts val="0"/>
                        </a:spcAft>
                        <a:buNone/>
                      </a:pPr>
                      <a:r>
                        <a:rPr lang="iw" sz="2400" dirty="0">
                          <a:cs typeface="+mn-cs"/>
                        </a:rPr>
                        <a:t>Infoseek</a:t>
                      </a:r>
                      <a:endParaRPr sz="2400" dirty="0">
                        <a:cs typeface="+mn-cs"/>
                      </a:endParaRPr>
                    </a:p>
                  </a:txBody>
                  <a:tcPr marL="91425" marR="91425" marT="91425" marB="91425"/>
                </a:tc>
                <a:tc>
                  <a:txBody>
                    <a:bodyPr/>
                    <a:lstStyle/>
                    <a:p>
                      <a:pPr marL="0" lvl="0" indent="0" algn="ctr" rtl="0">
                        <a:spcBef>
                          <a:spcPts val="0"/>
                        </a:spcBef>
                        <a:spcAft>
                          <a:spcPts val="0"/>
                        </a:spcAft>
                        <a:buNone/>
                      </a:pPr>
                      <a:r>
                        <a:rPr lang="iw" sz="2400" dirty="0">
                          <a:cs typeface="+mn-cs"/>
                        </a:rPr>
                        <a:t>1994</a:t>
                      </a:r>
                      <a:endParaRPr sz="2400" dirty="0">
                        <a:cs typeface="+mn-c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w" dirty="0">
                          <a:solidFill>
                            <a:srgbClr val="374151"/>
                          </a:solidFill>
                          <a:latin typeface="+mn-lt"/>
                          <a:ea typeface="+mn-ea"/>
                          <a:cs typeface="+mn-cs"/>
                        </a:rPr>
                        <a:t>1996- 5th most visited site. IPO 42M</a:t>
                      </a:r>
                      <a:endParaRPr dirty="0">
                        <a:solidFill>
                          <a:srgbClr val="374151"/>
                        </a:solidFill>
                        <a:latin typeface="+mn-lt"/>
                        <a:ea typeface="+mn-ea"/>
                        <a:cs typeface="+mn-cs"/>
                      </a:endParaRPr>
                    </a:p>
                    <a:p>
                      <a:pPr marL="0" lvl="0" indent="0" algn="l" rtl="0">
                        <a:spcBef>
                          <a:spcPts val="0"/>
                        </a:spcBef>
                        <a:spcAft>
                          <a:spcPts val="0"/>
                        </a:spcAft>
                        <a:buClr>
                          <a:schemeClr val="dk1"/>
                        </a:buClr>
                        <a:buSzPts val="1100"/>
                        <a:buFont typeface="Arial"/>
                        <a:buNone/>
                      </a:pPr>
                      <a:r>
                        <a:rPr lang="iw" dirty="0">
                          <a:solidFill>
                            <a:srgbClr val="0000FF"/>
                          </a:solidFill>
                          <a:latin typeface="+mn-lt"/>
                          <a:ea typeface="+mn-ea"/>
                          <a:cs typeface="+mn-cs"/>
                          <a:sym typeface="Roboto"/>
                        </a:rPr>
                        <a:t>slow decline and failed</a:t>
                      </a:r>
                      <a:endParaRPr dirty="0">
                        <a:solidFill>
                          <a:srgbClr val="0000FF"/>
                        </a:solidFill>
                        <a:latin typeface="+mn-lt"/>
                        <a:ea typeface="+mn-ea"/>
                        <a:cs typeface="+mn-cs"/>
                      </a:endParaRPr>
                    </a:p>
                  </a:txBody>
                  <a:tcPr marL="91425" marR="91425" marT="91425" marB="91425"/>
                </a:tc>
                <a:extLst>
                  <a:ext uri="{0D108BD9-81ED-4DB2-BD59-A6C34878D82A}">
                    <a16:rowId xmlns:a16="http://schemas.microsoft.com/office/drawing/2014/main" val="354217435"/>
                  </a:ext>
                </a:extLst>
              </a:tr>
            </a:tbl>
          </a:graphicData>
        </a:graphic>
      </p:graphicFrame>
      <p:sp>
        <p:nvSpPr>
          <p:cNvPr id="3" name="Footer Placeholder 2">
            <a:extLst>
              <a:ext uri="{FF2B5EF4-FFF2-40B4-BE49-F238E27FC236}">
                <a16:creationId xmlns:a16="http://schemas.microsoft.com/office/drawing/2014/main" id="{778C1FEB-9F92-478B-B4FF-4CA3ABDF464C}"/>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05325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p:txBody>
          <a:bodyPr/>
          <a:lstStyle/>
          <a:p>
            <a:r>
              <a:rPr lang="en-US" dirty="0"/>
              <a:t>Search Engines First Movers – Continued  </a:t>
            </a:r>
          </a:p>
        </p:txBody>
      </p:sp>
      <p:graphicFrame>
        <p:nvGraphicFramePr>
          <p:cNvPr id="7" name="Table 7">
            <a:extLst>
              <a:ext uri="{FF2B5EF4-FFF2-40B4-BE49-F238E27FC236}">
                <a16:creationId xmlns:a16="http://schemas.microsoft.com/office/drawing/2014/main" id="{7AC32B9A-C52E-47F8-B466-C42751242F86}"/>
              </a:ext>
            </a:extLst>
          </p:cNvPr>
          <p:cNvGraphicFramePr>
            <a:graphicFrameLocks noGrp="1"/>
          </p:cNvGraphicFramePr>
          <p:nvPr>
            <p:extLst>
              <p:ext uri="{D42A27DB-BD31-4B8C-83A1-F6EECF244321}">
                <p14:modId xmlns:p14="http://schemas.microsoft.com/office/powerpoint/2010/main" val="454003212"/>
              </p:ext>
            </p:extLst>
          </p:nvPr>
        </p:nvGraphicFramePr>
        <p:xfrm>
          <a:off x="944798" y="1707054"/>
          <a:ext cx="10363200" cy="5119823"/>
        </p:xfrm>
        <a:graphic>
          <a:graphicData uri="http://schemas.openxmlformats.org/drawingml/2006/table">
            <a:tbl>
              <a:tblPr firstRow="1" bandRow="1">
                <a:tableStyleId>{5940675A-B579-460E-94D1-54222C63F5DA}</a:tableStyleId>
              </a:tblPr>
              <a:tblGrid>
                <a:gridCol w="3067804">
                  <a:extLst>
                    <a:ext uri="{9D8B030D-6E8A-4147-A177-3AD203B41FA5}">
                      <a16:colId xmlns:a16="http://schemas.microsoft.com/office/drawing/2014/main" val="2128959433"/>
                    </a:ext>
                  </a:extLst>
                </a:gridCol>
                <a:gridCol w="945396">
                  <a:extLst>
                    <a:ext uri="{9D8B030D-6E8A-4147-A177-3AD203B41FA5}">
                      <a16:colId xmlns:a16="http://schemas.microsoft.com/office/drawing/2014/main" val="3446432811"/>
                    </a:ext>
                  </a:extLst>
                </a:gridCol>
                <a:gridCol w="1767840">
                  <a:extLst>
                    <a:ext uri="{9D8B030D-6E8A-4147-A177-3AD203B41FA5}">
                      <a16:colId xmlns:a16="http://schemas.microsoft.com/office/drawing/2014/main" val="1022068676"/>
                    </a:ext>
                  </a:extLst>
                </a:gridCol>
                <a:gridCol w="4582160">
                  <a:extLst>
                    <a:ext uri="{9D8B030D-6E8A-4147-A177-3AD203B41FA5}">
                      <a16:colId xmlns:a16="http://schemas.microsoft.com/office/drawing/2014/main" val="1090733225"/>
                    </a:ext>
                  </a:extLst>
                </a:gridCol>
              </a:tblGrid>
              <a:tr h="468282">
                <a:tc>
                  <a:txBody>
                    <a:bodyPr/>
                    <a:lstStyle/>
                    <a:p>
                      <a:r>
                        <a:rPr lang="en-US" sz="2800" b="1" dirty="0">
                          <a:cs typeface="+mn-cs"/>
                        </a:rPr>
                        <a:t>Search Engine </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t>Year </a:t>
                      </a:r>
                    </a:p>
                  </a:txBody>
                  <a:tcPr/>
                </a:tc>
                <a:tc>
                  <a:txBody>
                    <a:bodyPr/>
                    <a:lstStyle/>
                    <a:p>
                      <a:pPr algn="ctr"/>
                      <a:r>
                        <a:rPr lang="en-US" b="1" dirty="0"/>
                        <a:t>Market Share</a:t>
                      </a:r>
                    </a:p>
                  </a:txBody>
                  <a:tcPr/>
                </a:tc>
                <a:tc>
                  <a:txBody>
                    <a:bodyPr/>
                    <a:lstStyle/>
                    <a:p>
                      <a:pPr algn="ctr"/>
                      <a:r>
                        <a:rPr lang="en-US" b="1" dirty="0"/>
                        <a:t>   Comments </a:t>
                      </a:r>
                    </a:p>
                  </a:txBody>
                  <a:tcPr/>
                </a:tc>
                <a:extLst>
                  <a:ext uri="{0D108BD9-81ED-4DB2-BD59-A6C34878D82A}">
                    <a16:rowId xmlns:a16="http://schemas.microsoft.com/office/drawing/2014/main" val="2131063139"/>
                  </a:ext>
                </a:extLst>
              </a:tr>
              <a:tr h="550893">
                <a:tc>
                  <a:txBody>
                    <a:bodyPr/>
                    <a:lstStyle/>
                    <a:p>
                      <a:pPr marL="0" lvl="0" indent="0" algn="l" rtl="0">
                        <a:spcBef>
                          <a:spcPts val="0"/>
                        </a:spcBef>
                        <a:spcAft>
                          <a:spcPts val="0"/>
                        </a:spcAft>
                        <a:buNone/>
                      </a:pPr>
                      <a:r>
                        <a:rPr lang="en-US" sz="2800" dirty="0">
                          <a:cs typeface="+mn-cs"/>
                        </a:rPr>
                        <a:t>Yahoo</a:t>
                      </a:r>
                    </a:p>
                  </a:txBody>
                  <a:tcPr marL="91425" marR="91425" marT="91425" marB="91425"/>
                </a:tc>
                <a:tc>
                  <a:txBody>
                    <a:bodyPr/>
                    <a:lstStyle/>
                    <a:p>
                      <a:pPr marL="0" lvl="0" indent="0" algn="ctr" rtl="0">
                        <a:spcBef>
                          <a:spcPts val="0"/>
                        </a:spcBef>
                        <a:spcAft>
                          <a:spcPts val="0"/>
                        </a:spcAft>
                        <a:buNone/>
                      </a:pPr>
                      <a:r>
                        <a:rPr lang="iw" dirty="0"/>
                        <a:t>1994</a:t>
                      </a:r>
                      <a:endParaRPr dirty="0"/>
                    </a:p>
                  </a:txBody>
                  <a:tcPr marL="91425" marR="91425" marT="91425" marB="91425"/>
                </a:tc>
                <a:tc>
                  <a:txBody>
                    <a:bodyPr/>
                    <a:lstStyle/>
                    <a:p>
                      <a:pPr marL="0" lvl="0" indent="0" algn="ctr" rtl="0">
                        <a:spcBef>
                          <a:spcPts val="0"/>
                        </a:spcBef>
                        <a:spcAft>
                          <a:spcPts val="0"/>
                        </a:spcAft>
                        <a:buNone/>
                      </a:pPr>
                      <a:r>
                        <a:rPr lang="iw" dirty="0"/>
                        <a:t>1.21%</a:t>
                      </a:r>
                      <a:endParaRPr dirty="0"/>
                    </a:p>
                  </a:txBody>
                  <a:tcPr marL="91425" marR="91425" marT="91425" marB="91425"/>
                </a:tc>
                <a:tc>
                  <a:txBody>
                    <a:bodyPr/>
                    <a:lstStyle/>
                    <a:p>
                      <a:pPr marL="0" lvl="0" indent="0" algn="l" rtl="0">
                        <a:spcBef>
                          <a:spcPts val="0"/>
                        </a:spcBef>
                        <a:spcAft>
                          <a:spcPts val="0"/>
                        </a:spcAft>
                        <a:buNone/>
                      </a:pPr>
                      <a:r>
                        <a:rPr lang="iw" dirty="0"/>
                        <a:t>Focus on </a:t>
                      </a:r>
                      <a:r>
                        <a:rPr lang="iw" u="sng" dirty="0"/>
                        <a:t>media and entertainment</a:t>
                      </a:r>
                      <a:endParaRPr u="sng" dirty="0"/>
                    </a:p>
                  </a:txBody>
                  <a:tcPr marL="91425" marR="91425" marT="91425" marB="91425"/>
                </a:tc>
                <a:extLst>
                  <a:ext uri="{0D108BD9-81ED-4DB2-BD59-A6C34878D82A}">
                    <a16:rowId xmlns:a16="http://schemas.microsoft.com/office/drawing/2014/main" val="1100695610"/>
                  </a:ext>
                </a:extLst>
              </a:tr>
              <a:tr h="550893">
                <a:tc>
                  <a:txBody>
                    <a:bodyPr/>
                    <a:lstStyle/>
                    <a:p>
                      <a:pPr marL="0" lvl="0" indent="0" algn="l" rtl="0">
                        <a:spcBef>
                          <a:spcPts val="0"/>
                        </a:spcBef>
                        <a:spcAft>
                          <a:spcPts val="0"/>
                        </a:spcAft>
                        <a:buNone/>
                      </a:pPr>
                      <a:r>
                        <a:rPr lang="iw" sz="2800" dirty="0">
                          <a:cs typeface="+mn-cs"/>
                        </a:rPr>
                        <a:t>Yandex</a:t>
                      </a:r>
                      <a:endParaRPr sz="2800" dirty="0">
                        <a:cs typeface="+mn-cs"/>
                      </a:endParaRPr>
                    </a:p>
                  </a:txBody>
                  <a:tcPr marL="91425" marR="91425" marT="91425" marB="91425"/>
                </a:tc>
                <a:tc>
                  <a:txBody>
                    <a:bodyPr/>
                    <a:lstStyle/>
                    <a:p>
                      <a:pPr marL="0" lvl="0" indent="0" algn="ctr" rtl="0">
                        <a:spcBef>
                          <a:spcPts val="0"/>
                        </a:spcBef>
                        <a:spcAft>
                          <a:spcPts val="0"/>
                        </a:spcAft>
                        <a:buNone/>
                      </a:pPr>
                      <a:r>
                        <a:rPr lang="iw"/>
                        <a:t>1997</a:t>
                      </a:r>
                      <a:endParaRPr/>
                    </a:p>
                  </a:txBody>
                  <a:tcPr marL="91425" marR="91425" marT="91425" marB="91425"/>
                </a:tc>
                <a:tc>
                  <a:txBody>
                    <a:bodyPr/>
                    <a:lstStyle/>
                    <a:p>
                      <a:pPr marL="0" lvl="0" indent="0" algn="ctr" rtl="0">
                        <a:spcBef>
                          <a:spcPts val="0"/>
                        </a:spcBef>
                        <a:spcAft>
                          <a:spcPts val="0"/>
                        </a:spcAft>
                        <a:buNone/>
                      </a:pPr>
                      <a:r>
                        <a:rPr lang="iw"/>
                        <a:t>1.83%</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w" dirty="0">
                          <a:solidFill>
                            <a:schemeClr val="dk1"/>
                          </a:solidFill>
                        </a:rPr>
                        <a:t>Dominates the </a:t>
                      </a:r>
                      <a:r>
                        <a:rPr lang="iw" u="sng" dirty="0">
                          <a:solidFill>
                            <a:schemeClr val="dk1"/>
                          </a:solidFill>
                        </a:rPr>
                        <a:t>Russian market</a:t>
                      </a:r>
                      <a:endParaRPr u="sng" dirty="0"/>
                    </a:p>
                  </a:txBody>
                  <a:tcPr marL="91425" marR="91425" marT="91425" marB="91425"/>
                </a:tc>
                <a:extLst>
                  <a:ext uri="{0D108BD9-81ED-4DB2-BD59-A6C34878D82A}">
                    <a16:rowId xmlns:a16="http://schemas.microsoft.com/office/drawing/2014/main" val="1996660164"/>
                  </a:ext>
                </a:extLst>
              </a:tr>
              <a:tr h="550893">
                <a:tc>
                  <a:txBody>
                    <a:bodyPr/>
                    <a:lstStyle/>
                    <a:p>
                      <a:pPr marL="0" lvl="0" indent="0" algn="l" rtl="0">
                        <a:spcBef>
                          <a:spcPts val="0"/>
                        </a:spcBef>
                        <a:spcAft>
                          <a:spcPts val="0"/>
                        </a:spcAft>
                        <a:buNone/>
                      </a:pPr>
                      <a:r>
                        <a:rPr lang="iw" sz="2800" dirty="0">
                          <a:cs typeface="+mn-cs"/>
                        </a:rPr>
                        <a:t>Baidu</a:t>
                      </a:r>
                      <a:r>
                        <a:rPr lang="en-US" sz="2800" dirty="0">
                          <a:cs typeface="+mn-cs"/>
                        </a:rPr>
                        <a:t> (</a:t>
                      </a:r>
                      <a:r>
                        <a:rPr lang="iw" sz="2000" dirty="0">
                          <a:cs typeface="+mn-cs"/>
                        </a:rPr>
                        <a:t>RankDexengine</a:t>
                      </a:r>
                      <a:r>
                        <a:rPr lang="en-US" sz="2000" dirty="0">
                          <a:cs typeface="+mn-cs"/>
                        </a:rPr>
                        <a:t>)</a:t>
                      </a:r>
                      <a:r>
                        <a:rPr lang="en-US" sz="2800" dirty="0">
                          <a:cs typeface="+mn-cs"/>
                        </a:rPr>
                        <a:t> </a:t>
                      </a:r>
                      <a:endParaRPr sz="2800" dirty="0">
                        <a:cs typeface="+mn-cs"/>
                      </a:endParaRPr>
                    </a:p>
                  </a:txBody>
                  <a:tcPr marL="91425" marR="91425" marT="91425" marB="91425"/>
                </a:tc>
                <a:tc>
                  <a:txBody>
                    <a:bodyPr/>
                    <a:lstStyle/>
                    <a:p>
                      <a:pPr marL="0" lvl="0" indent="0" algn="ctr" rtl="0">
                        <a:spcBef>
                          <a:spcPts val="0"/>
                        </a:spcBef>
                        <a:spcAft>
                          <a:spcPts val="0"/>
                        </a:spcAft>
                        <a:buNone/>
                      </a:pPr>
                      <a:r>
                        <a:rPr lang="iw" dirty="0"/>
                        <a:t>1996</a:t>
                      </a:r>
                      <a:endParaRPr dirty="0"/>
                    </a:p>
                  </a:txBody>
                  <a:tcPr marL="91425" marR="91425" marT="91425" marB="91425"/>
                </a:tc>
                <a:tc>
                  <a:txBody>
                    <a:bodyPr/>
                    <a:lstStyle/>
                    <a:p>
                      <a:pPr marL="0" lvl="0" indent="0" algn="ctr" rtl="0">
                        <a:spcBef>
                          <a:spcPts val="0"/>
                        </a:spcBef>
                        <a:spcAft>
                          <a:spcPts val="0"/>
                        </a:spcAft>
                        <a:buNone/>
                      </a:pPr>
                      <a:r>
                        <a:rPr lang="iw" dirty="0"/>
                        <a:t>1.02%</a:t>
                      </a:r>
                      <a:endParaRPr dirty="0"/>
                    </a:p>
                  </a:txBody>
                  <a:tcPr marL="91425" marR="91425" marT="91425" marB="91425"/>
                </a:tc>
                <a:tc>
                  <a:txBody>
                    <a:bodyPr/>
                    <a:lstStyle/>
                    <a:p>
                      <a:pPr marL="0" lvl="0" indent="0" algn="l" rtl="0">
                        <a:spcBef>
                          <a:spcPts val="0"/>
                        </a:spcBef>
                        <a:spcAft>
                          <a:spcPts val="0"/>
                        </a:spcAft>
                        <a:buNone/>
                      </a:pPr>
                      <a:r>
                        <a:rPr lang="iw" dirty="0"/>
                        <a:t>Dominates the </a:t>
                      </a:r>
                      <a:r>
                        <a:rPr lang="iw" u="sng" dirty="0"/>
                        <a:t>Chinese market</a:t>
                      </a:r>
                      <a:endParaRPr u="sng" dirty="0"/>
                    </a:p>
                  </a:txBody>
                  <a:tcPr marL="91425" marR="91425" marT="91425" marB="91425"/>
                </a:tc>
                <a:extLst>
                  <a:ext uri="{0D108BD9-81ED-4DB2-BD59-A6C34878D82A}">
                    <a16:rowId xmlns:a16="http://schemas.microsoft.com/office/drawing/2014/main" val="1524769605"/>
                  </a:ext>
                </a:extLst>
              </a:tr>
              <a:tr h="936536">
                <a:tc>
                  <a:txBody>
                    <a:bodyPr/>
                    <a:lstStyle/>
                    <a:p>
                      <a:pPr marL="0" lvl="0" indent="0" algn="l" rtl="0">
                        <a:spcBef>
                          <a:spcPts val="0"/>
                        </a:spcBef>
                        <a:spcAft>
                          <a:spcPts val="0"/>
                        </a:spcAft>
                        <a:buNone/>
                      </a:pPr>
                      <a:r>
                        <a:rPr lang="en-US" sz="2800" dirty="0">
                          <a:cs typeface="+mn-cs"/>
                        </a:rPr>
                        <a:t>Microsoft Search</a:t>
                      </a:r>
                    </a:p>
                    <a:p>
                      <a:pPr marL="0" lvl="0" indent="0" algn="l" rtl="0">
                        <a:spcBef>
                          <a:spcPts val="0"/>
                        </a:spcBef>
                        <a:spcAft>
                          <a:spcPts val="0"/>
                        </a:spcAft>
                        <a:buNone/>
                      </a:pPr>
                      <a:r>
                        <a:rPr lang="iw" sz="2800" dirty="0">
                          <a:cs typeface="+mn-cs"/>
                        </a:rPr>
                        <a:t>Microsoft Bing</a:t>
                      </a:r>
                      <a:endParaRPr sz="2800" dirty="0">
                        <a:cs typeface="+mn-cs"/>
                      </a:endParaRPr>
                    </a:p>
                  </a:txBody>
                  <a:tcPr marL="91425" marR="91425" marT="91425" marB="91425"/>
                </a:tc>
                <a:tc>
                  <a:txBody>
                    <a:bodyPr/>
                    <a:lstStyle/>
                    <a:p>
                      <a:pPr marL="0" lvl="0" indent="0" algn="ctr" rtl="0">
                        <a:spcBef>
                          <a:spcPts val="0"/>
                        </a:spcBef>
                        <a:spcAft>
                          <a:spcPts val="0"/>
                        </a:spcAft>
                        <a:buNone/>
                      </a:pPr>
                      <a:r>
                        <a:rPr lang="iw" dirty="0"/>
                        <a:t>1998</a:t>
                      </a:r>
                      <a:endParaRPr dirty="0"/>
                    </a:p>
                  </a:txBody>
                  <a:tcPr marL="91425" marR="91425" marT="91425" marB="91425"/>
                </a:tc>
                <a:tc>
                  <a:txBody>
                    <a:bodyPr/>
                    <a:lstStyle/>
                    <a:p>
                      <a:pPr marL="0" lvl="0" indent="0" algn="ctr" rtl="0">
                        <a:spcBef>
                          <a:spcPts val="0"/>
                        </a:spcBef>
                        <a:spcAft>
                          <a:spcPts val="0"/>
                        </a:spcAft>
                        <a:buNone/>
                      </a:pPr>
                      <a:r>
                        <a:rPr lang="iw"/>
                        <a:t>3.11%</a:t>
                      </a:r>
                      <a:endParaRPr/>
                    </a:p>
                  </a:txBody>
                  <a:tcPr marL="91425" marR="91425" marT="91425" marB="91425"/>
                </a:tc>
                <a:tc>
                  <a:txBody>
                    <a:bodyPr/>
                    <a:lstStyle/>
                    <a:p>
                      <a:pPr marL="0" lvl="0" indent="0" algn="l" rtl="0">
                        <a:spcBef>
                          <a:spcPts val="0"/>
                        </a:spcBef>
                        <a:spcAft>
                          <a:spcPts val="0"/>
                        </a:spcAft>
                        <a:buNone/>
                      </a:pPr>
                      <a:r>
                        <a:rPr lang="iw" dirty="0"/>
                        <a:t>Standard text-image-video search, </a:t>
                      </a:r>
                      <a:r>
                        <a:rPr lang="iw" dirty="0">
                          <a:solidFill>
                            <a:schemeClr val="dk1"/>
                          </a:solidFill>
                        </a:rPr>
                        <a:t>AI integration, </a:t>
                      </a:r>
                      <a:r>
                        <a:rPr lang="iw" dirty="0"/>
                        <a:t>integrated into Windows</a:t>
                      </a:r>
                      <a:endParaRPr dirty="0"/>
                    </a:p>
                  </a:txBody>
                  <a:tcPr marL="91425" marR="91425" marT="91425" marB="91425"/>
                </a:tc>
                <a:extLst>
                  <a:ext uri="{0D108BD9-81ED-4DB2-BD59-A6C34878D82A}">
                    <a16:rowId xmlns:a16="http://schemas.microsoft.com/office/drawing/2014/main" val="1640116822"/>
                  </a:ext>
                </a:extLst>
              </a:tr>
              <a:tr h="550893">
                <a:tc>
                  <a:txBody>
                    <a:bodyPr/>
                    <a:lstStyle/>
                    <a:p>
                      <a:pPr marL="0" lvl="0" indent="0" algn="l" rtl="0">
                        <a:spcBef>
                          <a:spcPts val="0"/>
                        </a:spcBef>
                        <a:spcAft>
                          <a:spcPts val="0"/>
                        </a:spcAft>
                        <a:buNone/>
                      </a:pPr>
                      <a:r>
                        <a:rPr lang="iw" sz="2800" b="1" dirty="0">
                          <a:solidFill>
                            <a:schemeClr val="tx1"/>
                          </a:solidFill>
                          <a:latin typeface="+mn-lt"/>
                          <a:ea typeface="+mn-ea"/>
                          <a:cs typeface="+mn-cs"/>
                        </a:rPr>
                        <a:t>Google</a:t>
                      </a:r>
                      <a:endParaRPr sz="2800" b="1" dirty="0">
                        <a:solidFill>
                          <a:schemeClr val="tx1"/>
                        </a:solidFill>
                        <a:latin typeface="+mn-lt"/>
                        <a:ea typeface="+mn-ea"/>
                        <a:cs typeface="+mn-cs"/>
                      </a:endParaRPr>
                    </a:p>
                  </a:txBody>
                  <a:tcPr marL="91425" marR="91425" marT="91425" marB="91425"/>
                </a:tc>
                <a:tc>
                  <a:txBody>
                    <a:bodyPr/>
                    <a:lstStyle/>
                    <a:p>
                      <a:pPr marL="0" lvl="0" indent="0" algn="ctr" rtl="0">
                        <a:spcBef>
                          <a:spcPts val="0"/>
                        </a:spcBef>
                        <a:spcAft>
                          <a:spcPts val="0"/>
                        </a:spcAft>
                        <a:buNone/>
                      </a:pPr>
                      <a:r>
                        <a:rPr lang="iw" sz="2400" dirty="0">
                          <a:solidFill>
                            <a:schemeClr val="tx1"/>
                          </a:solidFill>
                          <a:latin typeface="+mn-lt"/>
                          <a:ea typeface="+mn-ea"/>
                          <a:cs typeface="+mn-cs"/>
                        </a:rPr>
                        <a:t>19</a:t>
                      </a:r>
                      <a:r>
                        <a:rPr lang="en-US" sz="2400" dirty="0">
                          <a:solidFill>
                            <a:schemeClr val="tx1"/>
                          </a:solidFill>
                          <a:latin typeface="Arial" panose="020B0604020202020204" pitchFamily="34" charset="0"/>
                          <a:ea typeface="+mn-ea"/>
                          <a:cs typeface="+mn-cs"/>
                        </a:rPr>
                        <a:t>98</a:t>
                      </a:r>
                      <a:endParaRPr sz="2400" dirty="0">
                        <a:solidFill>
                          <a:schemeClr val="tx1"/>
                        </a:solidFill>
                        <a:latin typeface="Arial" panose="020B0604020202020204" pitchFamily="34" charset="0"/>
                        <a:ea typeface="+mn-ea"/>
                        <a:cs typeface="+mn-cs"/>
                      </a:endParaRPr>
                    </a:p>
                  </a:txBody>
                  <a:tcPr marL="91425" marR="91425" marT="91425" marB="91425"/>
                </a:tc>
                <a:tc>
                  <a:txBody>
                    <a:bodyPr/>
                    <a:lstStyle/>
                    <a:p>
                      <a:pPr marL="0" lvl="0" indent="0" algn="ctr" rtl="0">
                        <a:spcBef>
                          <a:spcPts val="0"/>
                        </a:spcBef>
                        <a:spcAft>
                          <a:spcPts val="0"/>
                        </a:spcAft>
                        <a:buNone/>
                      </a:pPr>
                      <a:r>
                        <a:rPr lang="iw" b="1" dirty="0"/>
                        <a:t>91.55%</a:t>
                      </a:r>
                      <a:endParaRPr b="1" dirty="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w" dirty="0">
                          <a:solidFill>
                            <a:schemeClr val="dk1"/>
                          </a:solidFill>
                        </a:rPr>
                        <a:t>Standard text-image-video search</a:t>
                      </a:r>
                      <a:endParaRPr dirty="0"/>
                    </a:p>
                  </a:txBody>
                  <a:tcPr marL="91425" marR="91425" marT="91425" marB="91425"/>
                </a:tc>
                <a:extLst>
                  <a:ext uri="{0D108BD9-81ED-4DB2-BD59-A6C34878D82A}">
                    <a16:rowId xmlns:a16="http://schemas.microsoft.com/office/drawing/2014/main" val="7638726"/>
                  </a:ext>
                </a:extLst>
              </a:tr>
              <a:tr h="528894">
                <a:tc>
                  <a:txBody>
                    <a:bodyPr/>
                    <a:lstStyle/>
                    <a:p>
                      <a:pPr marL="0" lvl="0" indent="0" algn="l" rtl="0">
                        <a:spcBef>
                          <a:spcPts val="0"/>
                        </a:spcBef>
                        <a:spcAft>
                          <a:spcPts val="0"/>
                        </a:spcAft>
                        <a:buNone/>
                      </a:pPr>
                      <a:r>
                        <a:rPr lang="iw" sz="2800" dirty="0">
                          <a:cs typeface="+mn-cs"/>
                        </a:rPr>
                        <a:t>DuckDuckGo</a:t>
                      </a:r>
                      <a:endParaRPr sz="2800" dirty="0">
                        <a:cs typeface="+mn-cs"/>
                      </a:endParaRPr>
                    </a:p>
                  </a:txBody>
                  <a:tcPr marL="91425" marR="91425" marT="91425" marB="91425"/>
                </a:tc>
                <a:tc>
                  <a:txBody>
                    <a:bodyPr/>
                    <a:lstStyle/>
                    <a:p>
                      <a:pPr marL="0" lvl="0" indent="0" algn="ctr" rtl="0">
                        <a:spcBef>
                          <a:spcPts val="0"/>
                        </a:spcBef>
                        <a:spcAft>
                          <a:spcPts val="0"/>
                        </a:spcAft>
                        <a:buNone/>
                      </a:pPr>
                      <a:r>
                        <a:rPr lang="iw" dirty="0"/>
                        <a:t>2008</a:t>
                      </a:r>
                      <a:endParaRPr dirty="0"/>
                    </a:p>
                  </a:txBody>
                  <a:tcPr marL="91425" marR="91425" marT="91425" marB="91425"/>
                </a:tc>
                <a:tc>
                  <a:txBody>
                    <a:bodyPr/>
                    <a:lstStyle/>
                    <a:p>
                      <a:pPr marL="0" lvl="0" indent="0" algn="ctr" rtl="0">
                        <a:spcBef>
                          <a:spcPts val="0"/>
                        </a:spcBef>
                        <a:spcAft>
                          <a:spcPts val="0"/>
                        </a:spcAft>
                        <a:buNone/>
                      </a:pPr>
                      <a:r>
                        <a:rPr lang="iw" dirty="0"/>
                        <a:t>0.54%</a:t>
                      </a:r>
                      <a:endParaRPr dirty="0"/>
                    </a:p>
                  </a:txBody>
                  <a:tcPr marL="91425" marR="91425" marT="91425" marB="91425"/>
                </a:tc>
                <a:tc>
                  <a:txBody>
                    <a:bodyPr/>
                    <a:lstStyle/>
                    <a:p>
                      <a:pPr marL="0" lvl="0" indent="0" algn="l" rtl="0">
                        <a:spcBef>
                          <a:spcPts val="0"/>
                        </a:spcBef>
                        <a:spcAft>
                          <a:spcPts val="0"/>
                        </a:spcAft>
                        <a:buNone/>
                      </a:pPr>
                      <a:r>
                        <a:rPr lang="iw" u="sng" dirty="0"/>
                        <a:t>Privacy</a:t>
                      </a:r>
                      <a:r>
                        <a:rPr lang="iw" dirty="0"/>
                        <a:t> focused, anonymous search</a:t>
                      </a:r>
                      <a:endParaRPr dirty="0"/>
                    </a:p>
                  </a:txBody>
                  <a:tcPr marL="91425" marR="91425" marT="91425" marB="91425"/>
                </a:tc>
                <a:extLst>
                  <a:ext uri="{0D108BD9-81ED-4DB2-BD59-A6C34878D82A}">
                    <a16:rowId xmlns:a16="http://schemas.microsoft.com/office/drawing/2014/main" val="354217435"/>
                  </a:ext>
                </a:extLst>
              </a:tr>
              <a:tr h="517523">
                <a:tc>
                  <a:txBody>
                    <a:bodyPr/>
                    <a:lstStyle/>
                    <a:p>
                      <a:endParaRPr lang="en-US"/>
                    </a:p>
                  </a:txBody>
                  <a:tcPr marL="91425" marR="91425" marT="91425" marB="91425"/>
                </a:tc>
                <a:tc>
                  <a:txBody>
                    <a:bodyPr/>
                    <a:lstStyle/>
                    <a:p>
                      <a:endParaRPr lang="en-US"/>
                    </a:p>
                  </a:txBody>
                  <a:tcPr marL="91425" marR="91425" marT="91425" marB="91425"/>
                </a:tc>
                <a:tc>
                  <a:txBody>
                    <a:bodyPr/>
                    <a:lstStyle/>
                    <a:p>
                      <a:endParaRPr lang="en-US"/>
                    </a:p>
                  </a:txBody>
                  <a:tcPr marL="91425" marR="91425" marT="91425" marB="91425"/>
                </a:tc>
                <a:tc>
                  <a:txBody>
                    <a:bodyPr/>
                    <a:lstStyle/>
                    <a:p>
                      <a:endParaRPr lang="en-US" dirty="0"/>
                    </a:p>
                  </a:txBody>
                  <a:tcPr marL="91425" marR="91425" marT="91425" marB="91425"/>
                </a:tc>
                <a:extLst>
                  <a:ext uri="{0D108BD9-81ED-4DB2-BD59-A6C34878D82A}">
                    <a16:rowId xmlns:a16="http://schemas.microsoft.com/office/drawing/2014/main" val="2921020608"/>
                  </a:ext>
                </a:extLst>
              </a:tr>
            </a:tbl>
          </a:graphicData>
        </a:graphic>
      </p:graphicFrame>
      <p:sp>
        <p:nvSpPr>
          <p:cNvPr id="3" name="Footer Placeholder 2">
            <a:extLst>
              <a:ext uri="{FF2B5EF4-FFF2-40B4-BE49-F238E27FC236}">
                <a16:creationId xmlns:a16="http://schemas.microsoft.com/office/drawing/2014/main" id="{7D919456-5B07-4978-A963-3F0C8115499A}"/>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1421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Music MP3 Players - First Movers </a:t>
            </a:r>
          </a:p>
        </p:txBody>
      </p:sp>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a:xfrm>
            <a:off x="944077" y="1840493"/>
            <a:ext cx="8870483" cy="5707075"/>
          </a:xfrm>
        </p:spPr>
        <p:txBody>
          <a:bodyPr/>
          <a:lstStyle/>
          <a:p>
            <a:pPr marL="116999" lvl="0" algn="l" rtl="0">
              <a:spcBef>
                <a:spcPts val="0"/>
              </a:spcBef>
              <a:spcAft>
                <a:spcPts val="0"/>
              </a:spcAft>
              <a:buSzPct val="100000"/>
            </a:pPr>
            <a:r>
              <a:rPr lang="iw" sz="2800" b="1" dirty="0">
                <a:solidFill>
                  <a:schemeClr val="dk2"/>
                </a:solidFill>
                <a:cs typeface="+mn-cs"/>
              </a:rPr>
              <a:t>Kramer’s vision </a:t>
            </a:r>
            <a:r>
              <a:rPr lang="en-US" sz="2800" b="1" dirty="0">
                <a:solidFill>
                  <a:schemeClr val="dk2"/>
                </a:solidFill>
                <a:cs typeface="+mn-cs"/>
              </a:rPr>
              <a:t>-  </a:t>
            </a:r>
            <a:r>
              <a:rPr lang="iw" sz="2800" b="1" dirty="0">
                <a:solidFill>
                  <a:schemeClr val="dk2"/>
                </a:solidFill>
                <a:cs typeface="+mn-cs"/>
              </a:rPr>
              <a:t>1979</a:t>
            </a:r>
            <a:endParaRPr lang="en-US" sz="2800" b="1" dirty="0">
              <a:solidFill>
                <a:schemeClr val="dk2"/>
              </a:solidFill>
              <a:cs typeface="+mn-cs"/>
            </a:endParaRPr>
          </a:p>
          <a:p>
            <a:pPr marL="116999" lvl="0" algn="l" rtl="0">
              <a:spcBef>
                <a:spcPts val="0"/>
              </a:spcBef>
              <a:spcAft>
                <a:spcPts val="0"/>
              </a:spcAft>
              <a:buSzPct val="100000"/>
            </a:pPr>
            <a:endParaRPr lang="en-US" sz="2800" dirty="0"/>
          </a:p>
          <a:p>
            <a:pPr marL="574199" lvl="0" indent="-457200" algn="l" rtl="0">
              <a:spcBef>
                <a:spcPts val="0"/>
              </a:spcBef>
              <a:spcAft>
                <a:spcPts val="0"/>
              </a:spcAft>
              <a:buSzPct val="100000"/>
              <a:buFont typeface="Wingdings" panose="05000000000000000000" pitchFamily="2" charset="2"/>
              <a:buChar char="§"/>
            </a:pPr>
            <a:r>
              <a:rPr lang="en-US" sz="2800" dirty="0">
                <a:latin typeface="Arial" panose="020B0604020202020204" pitchFamily="34" charset="0"/>
                <a:cs typeface="Arial" panose="020B0604020202020204" pitchFamily="34" charset="0"/>
              </a:rPr>
              <a:t>Solid-state cigarette box size device to store and play music, 4-way navigation</a:t>
            </a:r>
          </a:p>
          <a:p>
            <a:pPr marL="574199" lvl="0" indent="-457200" algn="l" rtl="0">
              <a:spcBef>
                <a:spcPts val="0"/>
              </a:spcBef>
              <a:spcAft>
                <a:spcPts val="0"/>
              </a:spcAft>
              <a:buSzPct val="100000"/>
              <a:buFont typeface="Wingdings" panose="05000000000000000000" pitchFamily="2" charset="2"/>
              <a:buChar char="§"/>
            </a:pPr>
            <a:r>
              <a:rPr lang="en-US" sz="2800" dirty="0">
                <a:latin typeface="Arial" panose="020B0604020202020204" pitchFamily="34" charset="0"/>
                <a:cs typeface="Arial" panose="020B0604020202020204" pitchFamily="34" charset="0"/>
              </a:rPr>
              <a:t>Music will be saved on a central server and accessed via a phone line </a:t>
            </a:r>
          </a:p>
          <a:p>
            <a:pPr marL="574199" lvl="0" indent="-457200" algn="l" rtl="0">
              <a:spcBef>
                <a:spcPts val="0"/>
              </a:spcBef>
              <a:spcAft>
                <a:spcPts val="0"/>
              </a:spcAft>
              <a:buSzPct val="100000"/>
              <a:buFont typeface="Wingdings" panose="05000000000000000000" pitchFamily="2" charset="2"/>
              <a:buChar char="§"/>
            </a:pPr>
            <a:r>
              <a:rPr lang="en-US" sz="2800" dirty="0">
                <a:latin typeface="Arial" panose="020B0604020202020204" pitchFamily="34" charset="0"/>
                <a:cs typeface="Arial" panose="020B0604020202020204" pitchFamily="34" charset="0"/>
              </a:rPr>
              <a:t>Distributed via vending machines at locations such as bars and supermarkets (no internet yet!)</a:t>
            </a:r>
          </a:p>
          <a:p>
            <a:pPr marL="574199" indent="-457200" algn="l" rtl="0">
              <a:buSzPct val="100000"/>
              <a:buFont typeface="Wingdings" panose="05000000000000000000" pitchFamily="2" charset="2"/>
              <a:buChar char="§"/>
            </a:pPr>
            <a:r>
              <a:rPr lang="en-US" sz="2800" dirty="0">
                <a:latin typeface="Arial" panose="020B0604020202020204" pitchFamily="34" charset="0"/>
                <a:cs typeface="Arial" panose="020B0604020202020204" pitchFamily="34" charset="0"/>
              </a:rPr>
              <a:t>Filed a patent was </a:t>
            </a:r>
          </a:p>
          <a:p>
            <a:pPr marL="574199" indent="-457200" algn="l" rtl="0">
              <a:buSzPct val="100000"/>
              <a:buFont typeface="Wingdings" panose="05000000000000000000" pitchFamily="2" charset="2"/>
              <a:buChar char="§"/>
            </a:pPr>
            <a:r>
              <a:rPr lang="en-US" sz="2800" dirty="0">
                <a:solidFill>
                  <a:srgbClr val="0000FF"/>
                </a:solidFill>
                <a:latin typeface="Arial" panose="020B0604020202020204" pitchFamily="34" charset="0"/>
                <a:cs typeface="Arial" panose="020B0604020202020204" pitchFamily="34" charset="0"/>
              </a:rPr>
              <a:t>Was unable to get funding,</a:t>
            </a:r>
            <a:r>
              <a:rPr lang="en-US" sz="2800" dirty="0">
                <a:latin typeface="Arial" panose="020B0604020202020204" pitchFamily="34" charset="0"/>
                <a:cs typeface="Arial" panose="020B0604020202020204" pitchFamily="34" charset="0"/>
              </a:rPr>
              <a:t> </a:t>
            </a:r>
            <a:r>
              <a:rPr lang="en-US" sz="2800" dirty="0">
                <a:solidFill>
                  <a:srgbClr val="0000FF"/>
                </a:solidFill>
                <a:latin typeface="Arial" panose="020B0604020202020204" pitchFamily="34" charset="0"/>
                <a:cs typeface="Arial" panose="020B0604020202020204" pitchFamily="34" charset="0"/>
              </a:rPr>
              <a:t>never put into production</a:t>
            </a:r>
          </a:p>
          <a:p>
            <a:pPr marL="574199" lvl="0" indent="-457200" algn="l" rtl="0">
              <a:spcBef>
                <a:spcPts val="0"/>
              </a:spcBef>
              <a:spcAft>
                <a:spcPts val="0"/>
              </a:spcAft>
              <a:buSzPct val="100000"/>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marL="457200" lvl="0" indent="0" algn="l" rtl="0">
              <a:spcBef>
                <a:spcPts val="1200"/>
              </a:spcBef>
              <a:spcAft>
                <a:spcPts val="0"/>
              </a:spcAft>
              <a:buNone/>
            </a:pPr>
            <a:endParaRPr lang="en-US" sz="2800" dirty="0"/>
          </a:p>
          <a:p>
            <a:endParaRPr lang="en-US" dirty="0"/>
          </a:p>
        </p:txBody>
      </p:sp>
      <p:pic>
        <p:nvPicPr>
          <p:cNvPr id="4" name="Google Shape;124;p24">
            <a:extLst>
              <a:ext uri="{FF2B5EF4-FFF2-40B4-BE49-F238E27FC236}">
                <a16:creationId xmlns:a16="http://schemas.microsoft.com/office/drawing/2014/main" id="{A2D18C1E-49DE-4DE1-BB30-FBA98737B717}"/>
              </a:ext>
            </a:extLst>
          </p:cNvPr>
          <p:cNvPicPr preferRelativeResize="0"/>
          <p:nvPr/>
        </p:nvPicPr>
        <p:blipFill rotWithShape="1">
          <a:blip r:embed="rId2">
            <a:alphaModFix/>
          </a:blip>
          <a:srcRect l="53314" t="-4603" r="8061" b="-3469"/>
          <a:stretch/>
        </p:blipFill>
        <p:spPr>
          <a:xfrm rot="2134173">
            <a:off x="9381259" y="2010061"/>
            <a:ext cx="2080513" cy="2837877"/>
          </a:xfrm>
          <a:prstGeom prst="rect">
            <a:avLst/>
          </a:prstGeom>
          <a:noFill/>
          <a:ln>
            <a:noFill/>
          </a:ln>
        </p:spPr>
      </p:pic>
      <p:sp>
        <p:nvSpPr>
          <p:cNvPr id="5" name="Footer Placeholder 4">
            <a:extLst>
              <a:ext uri="{FF2B5EF4-FFF2-40B4-BE49-F238E27FC236}">
                <a16:creationId xmlns:a16="http://schemas.microsoft.com/office/drawing/2014/main" id="{133AE9C5-B375-49CC-82AB-A80721414517}"/>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4531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Music MP3 Players - First Movers </a:t>
            </a:r>
          </a:p>
        </p:txBody>
      </p:sp>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a:xfrm>
            <a:off x="944798" y="1657613"/>
            <a:ext cx="8097602" cy="6061018"/>
          </a:xfrm>
        </p:spPr>
        <p:txBody>
          <a:bodyPr/>
          <a:lstStyle/>
          <a:p>
            <a:pPr marL="116999" lvl="0" algn="l" rtl="0">
              <a:spcBef>
                <a:spcPts val="0"/>
              </a:spcBef>
              <a:spcAft>
                <a:spcPts val="0"/>
              </a:spcAft>
              <a:buSzPct val="100000"/>
            </a:pPr>
            <a:r>
              <a:rPr lang="en-US" sz="2800" b="1" dirty="0">
                <a:cs typeface="+mn-cs"/>
              </a:rPr>
              <a:t>South Korea - </a:t>
            </a:r>
            <a:r>
              <a:rPr lang="iw" sz="2800" b="1" dirty="0">
                <a:cs typeface="+mn-cs"/>
              </a:rPr>
              <a:t>Saehan’s “</a:t>
            </a:r>
            <a:r>
              <a:rPr lang="en-US" sz="2800" b="1" dirty="0">
                <a:cs typeface="+mn-cs"/>
              </a:rPr>
              <a:t>MP M</a:t>
            </a:r>
            <a:r>
              <a:rPr lang="iw" sz="2800" b="1" dirty="0">
                <a:cs typeface="+mn-cs"/>
              </a:rPr>
              <a:t>an” </a:t>
            </a:r>
            <a:r>
              <a:rPr lang="en-US" sz="2800" b="1" dirty="0">
                <a:cs typeface="+mn-cs"/>
              </a:rPr>
              <a:t>– </a:t>
            </a:r>
            <a:r>
              <a:rPr lang="iw" sz="2800" b="1" dirty="0">
                <a:cs typeface="+mn-cs"/>
              </a:rPr>
              <a:t>1998</a:t>
            </a:r>
            <a:endParaRPr lang="en-US" sz="2800" b="1" dirty="0">
              <a:cs typeface="+mn-cs"/>
            </a:endParaRPr>
          </a:p>
          <a:p>
            <a:pPr marL="116999" lvl="0" algn="l" rtl="0">
              <a:spcBef>
                <a:spcPts val="0"/>
              </a:spcBef>
              <a:spcAft>
                <a:spcPts val="0"/>
              </a:spcAft>
              <a:buSzPct val="100000"/>
            </a:pPr>
            <a:endParaRPr lang="en-US" sz="1100" b="1" dirty="0">
              <a:cs typeface="+mn-cs"/>
            </a:endParaRPr>
          </a:p>
          <a:p>
            <a:pPr marL="574199" lvl="0" indent="-457200" algn="l" rtl="0">
              <a:spcBef>
                <a:spcPts val="0"/>
              </a:spcBef>
              <a:spcAft>
                <a:spcPts val="0"/>
              </a:spcAft>
              <a:buSzPct val="100000"/>
              <a:buFont typeface="Arial" panose="020B0604020202020204" pitchFamily="34" charset="0"/>
              <a:buChar char="•"/>
            </a:pPr>
            <a:r>
              <a:rPr lang="en-US" sz="2800" dirty="0"/>
              <a:t>An MP3 player with 6-10 songs on a flash drive </a:t>
            </a:r>
          </a:p>
          <a:p>
            <a:pPr marL="574199" lvl="0" indent="-457200" algn="l" rtl="0">
              <a:spcBef>
                <a:spcPts val="0"/>
              </a:spcBef>
              <a:spcAft>
                <a:spcPts val="0"/>
              </a:spcAft>
              <a:buSzPct val="100000"/>
              <a:buFont typeface="Arial" panose="020B0604020202020204" pitchFamily="34" charset="0"/>
              <a:buChar char="•"/>
            </a:pPr>
            <a:r>
              <a:rPr lang="en-US" sz="2800" dirty="0"/>
              <a:t>Despite questionable reception at the CeBIT trade show in Hannover, 50k units were sold in the first year for ~$200</a:t>
            </a:r>
          </a:p>
          <a:p>
            <a:pPr lvl="0" algn="l" rtl="0">
              <a:spcBef>
                <a:spcPts val="1200"/>
              </a:spcBef>
            </a:pPr>
            <a:r>
              <a:rPr lang="en-US" sz="2800" dirty="0">
                <a:solidFill>
                  <a:schemeClr val="dk1"/>
                </a:solidFill>
                <a:highlight>
                  <a:srgbClr val="FFFFFF"/>
                </a:highlight>
              </a:rPr>
              <a:t>"</a:t>
            </a:r>
            <a:r>
              <a:rPr lang="en-US" sz="2800" dirty="0">
                <a:solidFill>
                  <a:srgbClr val="0000FF"/>
                </a:solidFill>
                <a:highlight>
                  <a:srgbClr val="FFFFFF"/>
                </a:highlight>
              </a:rPr>
              <a:t>No matter how the Korean staff tried to explain what an MP3 player was, people didn’t understand why they needed such a device because they could listen to music with CDs or cassettes</a:t>
            </a:r>
            <a:r>
              <a:rPr lang="en-US" sz="2800" dirty="0">
                <a:solidFill>
                  <a:schemeClr val="dk1"/>
                </a:solidFill>
                <a:highlight>
                  <a:srgbClr val="FFFFFF"/>
                </a:highlight>
              </a:rPr>
              <a:t>"</a:t>
            </a:r>
          </a:p>
          <a:p>
            <a:pPr marL="488950" lvl="0" indent="-342900" algn="r" rtl="0">
              <a:spcBef>
                <a:spcPts val="1200"/>
              </a:spcBef>
              <a:spcAft>
                <a:spcPts val="0"/>
              </a:spcAft>
              <a:buClr>
                <a:schemeClr val="dk1"/>
              </a:buClr>
              <a:buSzPts val="1300"/>
              <a:buFont typeface="Wingdings" panose="05000000000000000000" pitchFamily="2" charset="2"/>
              <a:buChar char="§"/>
            </a:pPr>
            <a:r>
              <a:rPr lang="en-US" sz="2000" u="sng" dirty="0">
                <a:solidFill>
                  <a:schemeClr val="hlink"/>
                </a:solidFill>
                <a:highlight>
                  <a:srgbClr val="FFFFFF"/>
                </a:highlight>
                <a:hlinkClick r:id="rId2"/>
              </a:rPr>
              <a:t>JR Bum, President of German Tech company MPIXAR</a:t>
            </a:r>
            <a:endParaRPr lang="en-US" sz="2000" dirty="0">
              <a:solidFill>
                <a:schemeClr val="dk1"/>
              </a:solidFill>
              <a:highlight>
                <a:srgbClr val="FFFFFF"/>
              </a:highlight>
            </a:endParaRPr>
          </a:p>
          <a:p>
            <a:pPr marL="574199" lvl="0" indent="-457200" algn="l" rtl="0">
              <a:spcBef>
                <a:spcPts val="0"/>
              </a:spcBef>
              <a:spcAft>
                <a:spcPts val="0"/>
              </a:spcAft>
              <a:buSzPct val="100000"/>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marL="457200" lvl="0" indent="0" algn="l" rtl="0">
              <a:spcBef>
                <a:spcPts val="1200"/>
              </a:spcBef>
              <a:spcAft>
                <a:spcPts val="0"/>
              </a:spcAft>
              <a:buNone/>
            </a:pPr>
            <a:endParaRPr lang="en-US" sz="2800" dirty="0"/>
          </a:p>
          <a:p>
            <a:endParaRPr lang="en-US" dirty="0"/>
          </a:p>
        </p:txBody>
      </p:sp>
      <p:pic>
        <p:nvPicPr>
          <p:cNvPr id="5" name="Google Shape;132;p25">
            <a:extLst>
              <a:ext uri="{FF2B5EF4-FFF2-40B4-BE49-F238E27FC236}">
                <a16:creationId xmlns:a16="http://schemas.microsoft.com/office/drawing/2014/main" id="{390E712F-5BD4-4A9F-873B-ADD6D829DB78}"/>
              </a:ext>
            </a:extLst>
          </p:cNvPr>
          <p:cNvPicPr preferRelativeResize="0"/>
          <p:nvPr/>
        </p:nvPicPr>
        <p:blipFill>
          <a:blip r:embed="rId3">
            <a:alphaModFix/>
          </a:blip>
          <a:stretch>
            <a:fillRect/>
          </a:stretch>
        </p:blipFill>
        <p:spPr>
          <a:xfrm rot="20852653">
            <a:off x="9148727" y="2803245"/>
            <a:ext cx="2860475" cy="2892250"/>
          </a:xfrm>
          <a:prstGeom prst="rect">
            <a:avLst/>
          </a:prstGeom>
          <a:noFill/>
          <a:ln>
            <a:noFill/>
          </a:ln>
        </p:spPr>
      </p:pic>
      <p:sp>
        <p:nvSpPr>
          <p:cNvPr id="4" name="Footer Placeholder 3">
            <a:extLst>
              <a:ext uri="{FF2B5EF4-FFF2-40B4-BE49-F238E27FC236}">
                <a16:creationId xmlns:a16="http://schemas.microsoft.com/office/drawing/2014/main" id="{69460620-859B-4BAC-8499-7C38F3FC58F4}"/>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64970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0AA7-A6A3-4C83-9E33-E956823A2D45}"/>
              </a:ext>
            </a:extLst>
          </p:cNvPr>
          <p:cNvSpPr>
            <a:spLocks noGrp="1"/>
          </p:cNvSpPr>
          <p:nvPr>
            <p:ph type="title"/>
          </p:nvPr>
        </p:nvSpPr>
        <p:spPr/>
        <p:txBody>
          <a:bodyPr/>
          <a:lstStyle/>
          <a:p>
            <a:r>
              <a:rPr lang="en-US" dirty="0"/>
              <a:t>Entrepreneurial Thinking</a:t>
            </a:r>
          </a:p>
        </p:txBody>
      </p:sp>
      <p:sp>
        <p:nvSpPr>
          <p:cNvPr id="3" name="Text Placeholder 2">
            <a:extLst>
              <a:ext uri="{FF2B5EF4-FFF2-40B4-BE49-F238E27FC236}">
                <a16:creationId xmlns:a16="http://schemas.microsoft.com/office/drawing/2014/main" id="{FA9375A8-9C4A-46D5-A342-F5FBED5C760B}"/>
              </a:ext>
            </a:extLst>
          </p:cNvPr>
          <p:cNvSpPr>
            <a:spLocks noGrp="1"/>
          </p:cNvSpPr>
          <p:nvPr>
            <p:ph type="body" idx="1"/>
          </p:nvPr>
        </p:nvSpPr>
        <p:spPr>
          <a:xfrm>
            <a:off x="944077" y="1840493"/>
            <a:ext cx="10303847" cy="5278368"/>
          </a:xfrm>
        </p:spPr>
        <p:txBody>
          <a:bodyPr/>
          <a:lstStyle/>
          <a:p>
            <a:r>
              <a:rPr lang="en-US" b="1" dirty="0"/>
              <a:t>9 out of 10 companies fail – But why? </a:t>
            </a:r>
            <a:br>
              <a:rPr lang="en-US" dirty="0"/>
            </a:br>
            <a:endParaRPr lang="en-US" sz="1050" dirty="0"/>
          </a:p>
          <a:p>
            <a:pPr marL="1011692" lvl="2" indent="-457200">
              <a:spcAft>
                <a:spcPts val="9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Mistakes made for lack of experience </a:t>
            </a:r>
          </a:p>
          <a:p>
            <a:pPr marL="1011692" lvl="2" indent="-457200">
              <a:spcAft>
                <a:spcPts val="9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Pressure from investors to achieve an EXIT, </a:t>
            </a:r>
            <a:br>
              <a:rPr lang="en-US" sz="2800" dirty="0">
                <a:solidFill>
                  <a:srgbClr val="000032"/>
                </a:solidFill>
                <a:latin typeface="Arial" panose="020B0604020202020204" pitchFamily="34" charset="0"/>
                <a:cs typeface="Arial" panose="020B0604020202020204" pitchFamily="34" charset="0"/>
              </a:rPr>
            </a:br>
            <a:r>
              <a:rPr lang="en-US" sz="2800" dirty="0">
                <a:solidFill>
                  <a:srgbClr val="000032"/>
                </a:solidFill>
                <a:latin typeface="Arial" panose="020B0604020202020204" pitchFamily="34" charset="0"/>
                <a:cs typeface="Arial" panose="020B0604020202020204" pitchFamily="34" charset="0"/>
              </a:rPr>
              <a:t>instead of reaching profitability </a:t>
            </a:r>
          </a:p>
          <a:p>
            <a:pPr marL="1011692" lvl="2" indent="-457200">
              <a:spcAft>
                <a:spcPts val="9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Here is what you hear from investors </a:t>
            </a:r>
          </a:p>
          <a:p>
            <a:pPr marL="1843430" lvl="5" indent="-457200">
              <a:spcAft>
                <a:spcPts val="9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You need a big disruptive idea</a:t>
            </a:r>
          </a:p>
          <a:p>
            <a:pPr marL="1843430" lvl="5" indent="-457200">
              <a:spcAft>
                <a:spcPts val="9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You need to move fast and be first to market </a:t>
            </a:r>
          </a:p>
          <a:p>
            <a:pPr marL="1843430" lvl="5" indent="-457200">
              <a:spcAft>
                <a:spcPts val="9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You need to address a huge market</a:t>
            </a:r>
          </a:p>
          <a:p>
            <a:pPr marL="1843430" lvl="5" indent="-457200">
              <a:spcAft>
                <a:spcPts val="9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You need to grow as fast as possible</a:t>
            </a:r>
          </a:p>
          <a:p>
            <a:pPr marL="1011692" lvl="2" indent="-457200">
              <a:buFont typeface="Arial" panose="020B0604020202020204" pitchFamily="34" charset="0"/>
              <a:buChar char="•"/>
            </a:pPr>
            <a:endParaRPr lang="en-US" sz="2800" dirty="0">
              <a:solidFill>
                <a:srgbClr val="000032"/>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14EAB82-5E1D-420C-9B3E-0CAEF2DCC2DA}"/>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33735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Music MP3 Players - First Movers </a:t>
            </a:r>
          </a:p>
        </p:txBody>
      </p:sp>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a:xfrm>
            <a:off x="944798" y="1657613"/>
            <a:ext cx="8097602" cy="1398203"/>
          </a:xfrm>
        </p:spPr>
        <p:txBody>
          <a:bodyPr/>
          <a:lstStyle/>
          <a:p>
            <a:pPr marL="116999" lvl="0" algn="l" rtl="0">
              <a:spcBef>
                <a:spcPts val="0"/>
              </a:spcBef>
              <a:spcAft>
                <a:spcPts val="0"/>
              </a:spcAft>
              <a:buSzPct val="100000"/>
            </a:pPr>
            <a:endParaRPr lang="en-US" sz="2800" dirty="0">
              <a:latin typeface="Arial" panose="020B0604020202020204" pitchFamily="34" charset="0"/>
              <a:cs typeface="Arial" panose="020B0604020202020204" pitchFamily="34" charset="0"/>
            </a:endParaRPr>
          </a:p>
          <a:p>
            <a:pPr marL="457200" lvl="0" indent="0" algn="l" rtl="0">
              <a:spcBef>
                <a:spcPts val="1200"/>
              </a:spcBef>
              <a:spcAft>
                <a:spcPts val="0"/>
              </a:spcAft>
              <a:buNone/>
            </a:pPr>
            <a:endParaRPr lang="en-US" sz="2800" dirty="0"/>
          </a:p>
          <a:p>
            <a:endParaRPr lang="en-US" dirty="0"/>
          </a:p>
        </p:txBody>
      </p:sp>
      <p:sp>
        <p:nvSpPr>
          <p:cNvPr id="4" name="TextBox 3">
            <a:extLst>
              <a:ext uri="{FF2B5EF4-FFF2-40B4-BE49-F238E27FC236}">
                <a16:creationId xmlns:a16="http://schemas.microsoft.com/office/drawing/2014/main" id="{FAA1F83B-3FE1-490D-ADCE-6CDF0CA459D8}"/>
              </a:ext>
            </a:extLst>
          </p:cNvPr>
          <p:cNvSpPr txBox="1"/>
          <p:nvPr/>
        </p:nvSpPr>
        <p:spPr>
          <a:xfrm>
            <a:off x="1036320" y="1899920"/>
            <a:ext cx="6990080" cy="4462760"/>
          </a:xfrm>
          <a:prstGeom prst="rect">
            <a:avLst/>
          </a:prstGeom>
          <a:noFill/>
        </p:spPr>
        <p:txBody>
          <a:bodyPr wrap="square" rtlCol="0">
            <a:spAutoFit/>
          </a:bodyPr>
          <a:lstStyle/>
          <a:p>
            <a:pPr marL="580073" lvl="0" indent="-457200">
              <a:buSzPct val="100000"/>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1998 </a:t>
            </a:r>
            <a:r>
              <a:rPr lang="en-US" sz="2800" dirty="0">
                <a:latin typeface="Arial" panose="020B0604020202020204" pitchFamily="34" charset="0"/>
                <a:cs typeface="Arial" panose="020B0604020202020204" pitchFamily="34" charset="0"/>
              </a:rPr>
              <a:t>- Diamond’s Rio - 200k units sold</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30 minutes of music.  Price  $200</a:t>
            </a:r>
            <a:br>
              <a:rPr lang="en-US" sz="28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a:p>
            <a:pPr marL="580073" indent="-457200">
              <a:buSzPct val="100000"/>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1999 </a:t>
            </a:r>
            <a:r>
              <a:rPr lang="en-US" sz="2800" dirty="0">
                <a:latin typeface="Arial" panose="020B0604020202020204" pitchFamily="34" charset="0"/>
                <a:cs typeface="Arial" panose="020B0604020202020204" pitchFamily="34" charset="0"/>
              </a:rPr>
              <a:t>- Compaq Personal Jukebox - 80 hours of music for $750</a:t>
            </a:r>
          </a:p>
          <a:p>
            <a:pPr marL="580073" indent="-457200">
              <a:buSzPct val="1000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580073" lvl="0" indent="-457200">
              <a:buSzPct val="100000"/>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1999</a:t>
            </a: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RioPort</a:t>
            </a:r>
            <a:r>
              <a:rPr lang="en-US" sz="2800" dirty="0">
                <a:latin typeface="Arial" panose="020B0604020202020204" pitchFamily="34" charset="0"/>
                <a:cs typeface="Arial" panose="020B0604020202020204" pitchFamily="34" charset="0"/>
              </a:rPr>
              <a:t> - First I</a:t>
            </a:r>
            <a:r>
              <a:rPr lang="en-US" sz="2800" b="1" dirty="0">
                <a:latin typeface="Arial" panose="020B0604020202020204" pitchFamily="34" charset="0"/>
                <a:cs typeface="Arial" panose="020B0604020202020204" pitchFamily="34" charset="0"/>
              </a:rPr>
              <a:t>nternet online music download service</a:t>
            </a:r>
          </a:p>
          <a:p>
            <a:pPr marL="580073" lvl="0" indent="-457200">
              <a:spcBef>
                <a:spcPts val="1200"/>
              </a:spcBef>
              <a:buClr>
                <a:srgbClr val="0000FF"/>
              </a:buClr>
              <a:buSzPct val="100000"/>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1998-2001</a:t>
            </a:r>
            <a:r>
              <a:rPr lang="en-US" sz="2800" dirty="0">
                <a:latin typeface="Arial" panose="020B0604020202020204" pitchFamily="34" charset="0"/>
                <a:cs typeface="Arial" panose="020B0604020202020204" pitchFamily="34" charset="0"/>
              </a:rPr>
              <a:t> - Market is flooded.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50 different MP3 player devices available in the US alone</a:t>
            </a:r>
          </a:p>
        </p:txBody>
      </p:sp>
      <p:pic>
        <p:nvPicPr>
          <p:cNvPr id="6" name="Google Shape;139;p26">
            <a:extLst>
              <a:ext uri="{FF2B5EF4-FFF2-40B4-BE49-F238E27FC236}">
                <a16:creationId xmlns:a16="http://schemas.microsoft.com/office/drawing/2014/main" id="{A912F5F6-7D45-4106-9B02-94F5BD7BD6B9}"/>
              </a:ext>
            </a:extLst>
          </p:cNvPr>
          <p:cNvPicPr preferRelativeResize="0"/>
          <p:nvPr/>
        </p:nvPicPr>
        <p:blipFill>
          <a:blip r:embed="rId2">
            <a:alphaModFix/>
          </a:blip>
          <a:stretch>
            <a:fillRect/>
          </a:stretch>
        </p:blipFill>
        <p:spPr>
          <a:xfrm>
            <a:off x="8117922" y="495319"/>
            <a:ext cx="3616878" cy="3306865"/>
          </a:xfrm>
          <a:prstGeom prst="rect">
            <a:avLst/>
          </a:prstGeom>
          <a:noFill/>
          <a:ln>
            <a:noFill/>
          </a:ln>
        </p:spPr>
      </p:pic>
      <p:pic>
        <p:nvPicPr>
          <p:cNvPr id="7" name="Google Shape;140;p26">
            <a:extLst>
              <a:ext uri="{FF2B5EF4-FFF2-40B4-BE49-F238E27FC236}">
                <a16:creationId xmlns:a16="http://schemas.microsoft.com/office/drawing/2014/main" id="{6C61201E-EF52-4FCC-974D-CC14306E74D6}"/>
              </a:ext>
            </a:extLst>
          </p:cNvPr>
          <p:cNvPicPr preferRelativeResize="0"/>
          <p:nvPr/>
        </p:nvPicPr>
        <p:blipFill>
          <a:blip r:embed="rId3">
            <a:alphaModFix/>
          </a:blip>
          <a:stretch>
            <a:fillRect/>
          </a:stretch>
        </p:blipFill>
        <p:spPr>
          <a:xfrm>
            <a:off x="7983116" y="3881121"/>
            <a:ext cx="3751683" cy="2481560"/>
          </a:xfrm>
          <a:prstGeom prst="rect">
            <a:avLst/>
          </a:prstGeom>
          <a:noFill/>
          <a:ln>
            <a:noFill/>
          </a:ln>
        </p:spPr>
      </p:pic>
      <p:sp>
        <p:nvSpPr>
          <p:cNvPr id="5" name="Footer Placeholder 4">
            <a:extLst>
              <a:ext uri="{FF2B5EF4-FFF2-40B4-BE49-F238E27FC236}">
                <a16:creationId xmlns:a16="http://schemas.microsoft.com/office/drawing/2014/main" id="{0E7194E0-409E-4126-BA83-9ABE493598CB}"/>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99150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Music MP3 Players – the iPod </a:t>
            </a:r>
          </a:p>
        </p:txBody>
      </p:sp>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a:xfrm>
            <a:off x="944798" y="1657613"/>
            <a:ext cx="8097602" cy="1398203"/>
          </a:xfrm>
        </p:spPr>
        <p:txBody>
          <a:bodyPr/>
          <a:lstStyle/>
          <a:p>
            <a:pPr marL="116999" lvl="0" algn="l" rtl="0">
              <a:spcBef>
                <a:spcPts val="0"/>
              </a:spcBef>
              <a:spcAft>
                <a:spcPts val="0"/>
              </a:spcAft>
              <a:buSzPct val="100000"/>
            </a:pPr>
            <a:endParaRPr lang="en-US" sz="2800" dirty="0">
              <a:latin typeface="Arial" panose="020B0604020202020204" pitchFamily="34" charset="0"/>
              <a:cs typeface="Arial" panose="020B0604020202020204" pitchFamily="34" charset="0"/>
            </a:endParaRPr>
          </a:p>
          <a:p>
            <a:pPr marL="457200" lvl="0" indent="0" algn="l" rtl="0">
              <a:spcBef>
                <a:spcPts val="1200"/>
              </a:spcBef>
              <a:spcAft>
                <a:spcPts val="0"/>
              </a:spcAft>
              <a:buNone/>
            </a:pPr>
            <a:endParaRPr lang="en-US" sz="2800" dirty="0"/>
          </a:p>
          <a:p>
            <a:endParaRPr lang="en-US" dirty="0"/>
          </a:p>
        </p:txBody>
      </p:sp>
      <p:pic>
        <p:nvPicPr>
          <p:cNvPr id="5" name="Picture 4">
            <a:extLst>
              <a:ext uri="{FF2B5EF4-FFF2-40B4-BE49-F238E27FC236}">
                <a16:creationId xmlns:a16="http://schemas.microsoft.com/office/drawing/2014/main" id="{06C5231F-F3AC-4FF2-8600-5C2C1D93ADC0}"/>
              </a:ext>
            </a:extLst>
          </p:cNvPr>
          <p:cNvPicPr>
            <a:picLocks noChangeAspect="1"/>
          </p:cNvPicPr>
          <p:nvPr/>
        </p:nvPicPr>
        <p:blipFill>
          <a:blip r:embed="rId2"/>
          <a:stretch>
            <a:fillRect/>
          </a:stretch>
        </p:blipFill>
        <p:spPr>
          <a:xfrm>
            <a:off x="1655998" y="1657613"/>
            <a:ext cx="7792802" cy="4871981"/>
          </a:xfrm>
          <a:prstGeom prst="rect">
            <a:avLst/>
          </a:prstGeom>
        </p:spPr>
      </p:pic>
      <p:pic>
        <p:nvPicPr>
          <p:cNvPr id="8" name="Google Shape;148;p27">
            <a:extLst>
              <a:ext uri="{FF2B5EF4-FFF2-40B4-BE49-F238E27FC236}">
                <a16:creationId xmlns:a16="http://schemas.microsoft.com/office/drawing/2014/main" id="{55CD28D7-1CF7-4FF6-A36E-7190C3E422F9}"/>
              </a:ext>
            </a:extLst>
          </p:cNvPr>
          <p:cNvPicPr preferRelativeResize="0"/>
          <p:nvPr/>
        </p:nvPicPr>
        <p:blipFill rotWithShape="1">
          <a:blip r:embed="rId3">
            <a:alphaModFix/>
          </a:blip>
          <a:srcRect l="29187" t="1120" r="29045" b="17704"/>
          <a:stretch/>
        </p:blipFill>
        <p:spPr>
          <a:xfrm rot="1536562">
            <a:off x="8728131" y="1651479"/>
            <a:ext cx="2850352" cy="4175868"/>
          </a:xfrm>
          <a:prstGeom prst="rect">
            <a:avLst/>
          </a:prstGeom>
          <a:noFill/>
          <a:ln>
            <a:noFill/>
          </a:ln>
        </p:spPr>
      </p:pic>
      <p:sp>
        <p:nvSpPr>
          <p:cNvPr id="4" name="Footer Placeholder 3">
            <a:extLst>
              <a:ext uri="{FF2B5EF4-FFF2-40B4-BE49-F238E27FC236}">
                <a16:creationId xmlns:a16="http://schemas.microsoft.com/office/drawing/2014/main" id="{C6B3D0D4-DA0E-4E0C-AF4F-B813A63B9F06}"/>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9909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241E-8FD8-429D-8A9A-0DC5425A6B86}"/>
              </a:ext>
            </a:extLst>
          </p:cNvPr>
          <p:cNvSpPr>
            <a:spLocks noGrp="1"/>
          </p:cNvSpPr>
          <p:nvPr>
            <p:ph type="title"/>
          </p:nvPr>
        </p:nvSpPr>
        <p:spPr/>
        <p:txBody>
          <a:bodyPr/>
          <a:lstStyle/>
          <a:p>
            <a:r>
              <a:rPr lang="en-US" dirty="0"/>
              <a:t>Innovator’s First Mover Dis-advantage </a:t>
            </a:r>
          </a:p>
        </p:txBody>
      </p:sp>
      <p:sp>
        <p:nvSpPr>
          <p:cNvPr id="3" name="Text Placeholder 2">
            <a:extLst>
              <a:ext uri="{FF2B5EF4-FFF2-40B4-BE49-F238E27FC236}">
                <a16:creationId xmlns:a16="http://schemas.microsoft.com/office/drawing/2014/main" id="{873D3542-6650-4212-8FD4-AAB3ED02B843}"/>
              </a:ext>
            </a:extLst>
          </p:cNvPr>
          <p:cNvSpPr>
            <a:spLocks noGrp="1"/>
          </p:cNvSpPr>
          <p:nvPr>
            <p:ph type="body" idx="1"/>
          </p:nvPr>
        </p:nvSpPr>
        <p:spPr>
          <a:xfrm>
            <a:off x="944077" y="1840493"/>
            <a:ext cx="10303847" cy="4585871"/>
          </a:xfrm>
        </p:spPr>
        <p:txBody>
          <a:bodyPr/>
          <a:lstStyle/>
          <a:p>
            <a:r>
              <a:rPr lang="en-US" dirty="0"/>
              <a:t>So, why do so many fail? </a:t>
            </a:r>
          </a:p>
          <a:p>
            <a:r>
              <a:rPr lang="en-US" sz="2800" dirty="0">
                <a:solidFill>
                  <a:srgbClr val="FF0000"/>
                </a:solidFill>
                <a:latin typeface="Arial" panose="020B0604020202020204" pitchFamily="34" charset="0"/>
                <a:cs typeface="Arial" panose="020B0604020202020204" pitchFamily="34" charset="0"/>
              </a:rPr>
              <a:t>What are </a:t>
            </a:r>
            <a:r>
              <a:rPr lang="en-US" sz="2800" dirty="0">
                <a:latin typeface="Arial" panose="020B0604020202020204" pitchFamily="34" charset="0"/>
                <a:cs typeface="Arial" panose="020B0604020202020204" pitchFamily="34" charset="0"/>
              </a:rPr>
              <a:t>the dis-advantages of being first?</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marL="457200" lvl="0" indent="-355600" algn="l" rtl="0">
              <a:spcBef>
                <a:spcPts val="0"/>
              </a:spcBef>
              <a:spcAft>
                <a:spcPts val="0"/>
              </a:spcAft>
              <a:buSzPts val="2000"/>
              <a:buFont typeface="Wingdings" panose="05000000000000000000" pitchFamily="2" charset="2"/>
              <a:buChar char="§"/>
            </a:pPr>
            <a:r>
              <a:rPr lang="en-US" sz="2400" dirty="0">
                <a:cs typeface="+mn-cs"/>
              </a:rPr>
              <a:t>No competitors – the market is all yours - </a:t>
            </a:r>
            <a:r>
              <a:rPr lang="en-US" sz="2400" b="1" dirty="0">
                <a:solidFill>
                  <a:srgbClr val="FF0000"/>
                </a:solidFill>
                <a:latin typeface="Arial" panose="020B0604020202020204" pitchFamily="34" charset="0"/>
                <a:cs typeface="Arial" panose="020B0604020202020204" pitchFamily="34" charset="0"/>
              </a:rPr>
              <a:t>There is NO market </a:t>
            </a:r>
          </a:p>
          <a:p>
            <a:pPr marL="721746" lvl="1" indent="-342900" algn="l" rtl="0">
              <a:spcBef>
                <a:spcPts val="1200"/>
              </a:spcBef>
              <a:buSzPts val="2000"/>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You need to create the market </a:t>
            </a:r>
          </a:p>
          <a:p>
            <a:pPr marL="721746" lvl="1" indent="-342900" algn="l" rtl="0">
              <a:buSzPts val="2000"/>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You need to explain what your product does </a:t>
            </a:r>
          </a:p>
          <a:p>
            <a:pPr marL="721746" lvl="1" indent="-342900" algn="l" rtl="0">
              <a:buSzPts val="2000"/>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You need to convince people why they should care and take action </a:t>
            </a:r>
          </a:p>
          <a:p>
            <a:pPr marL="457200" lvl="0" indent="-355600" algn="l" rtl="0">
              <a:spcBef>
                <a:spcPts val="0"/>
              </a:spcBef>
              <a:spcAft>
                <a:spcPts val="0"/>
              </a:spcAft>
              <a:buSzPts val="2000"/>
              <a:buFont typeface="Wingdings" panose="05000000000000000000" pitchFamily="2" charset="2"/>
              <a:buChar char="§"/>
            </a:pPr>
            <a:endParaRPr lang="en-US" sz="2400" dirty="0">
              <a:cs typeface="+mn-cs"/>
            </a:endParaRPr>
          </a:p>
          <a:p>
            <a:pPr marL="457200" indent="-355600" algn="l" rtl="0">
              <a:buSzPts val="2000"/>
              <a:buFont typeface="Wingdings" panose="05000000000000000000" pitchFamily="2" charset="2"/>
              <a:buChar char="§"/>
            </a:pPr>
            <a:endParaRPr lang="en-US" sz="1600" dirty="0">
              <a:cs typeface="+mn-cs"/>
            </a:endParaRPr>
          </a:p>
          <a:p>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3CD3DF9-1B66-A2A8-D5C6-93EE2A3C090E}"/>
              </a:ext>
            </a:extLst>
          </p:cNvPr>
          <p:cNvSpPr txBox="1"/>
          <p:nvPr/>
        </p:nvSpPr>
        <p:spPr>
          <a:xfrm>
            <a:off x="5638800" y="3187700"/>
            <a:ext cx="914400" cy="914400"/>
          </a:xfrm>
          <a:prstGeom prst="rect">
            <a:avLst/>
          </a:prstGeom>
          <a:noFill/>
        </p:spPr>
        <p:txBody>
          <a:bodyPr wrap="square" rtlCol="0">
            <a:spAutoFit/>
          </a:bodyPr>
          <a:lstStyle/>
          <a:p>
            <a:endParaRPr lang="en-US" dirty="0"/>
          </a:p>
        </p:txBody>
      </p:sp>
      <p:sp>
        <p:nvSpPr>
          <p:cNvPr id="5" name="Footer Placeholder 4">
            <a:extLst>
              <a:ext uri="{FF2B5EF4-FFF2-40B4-BE49-F238E27FC236}">
                <a16:creationId xmlns:a16="http://schemas.microsoft.com/office/drawing/2014/main" id="{AB124480-5DE6-4603-8895-3C954C85CDA0}"/>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2277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a:xfrm>
            <a:off x="944798" y="888061"/>
            <a:ext cx="9476719" cy="573875"/>
          </a:xfrm>
        </p:spPr>
        <p:txBody>
          <a:bodyPr/>
          <a:lstStyle/>
          <a:p>
            <a:r>
              <a:rPr lang="en-US" dirty="0"/>
              <a:t>First Mover – Needs to Explain </a:t>
            </a:r>
          </a:p>
        </p:txBody>
      </p:sp>
      <p:sp>
        <p:nvSpPr>
          <p:cNvPr id="3" name="Text Placeholder 2">
            <a:extLst>
              <a:ext uri="{FF2B5EF4-FFF2-40B4-BE49-F238E27FC236}">
                <a16:creationId xmlns:a16="http://schemas.microsoft.com/office/drawing/2014/main" id="{F83DD80B-EE4B-5268-332A-0DBD63A045DA}"/>
              </a:ext>
            </a:extLst>
          </p:cNvPr>
          <p:cNvSpPr>
            <a:spLocks noGrp="1"/>
          </p:cNvSpPr>
          <p:nvPr>
            <p:ph type="body" idx="1"/>
          </p:nvPr>
        </p:nvSpPr>
        <p:spPr>
          <a:xfrm>
            <a:off x="944798" y="1850653"/>
            <a:ext cx="9476719" cy="4678204"/>
          </a:xfrm>
        </p:spPr>
        <p:txBody>
          <a:bodyPr/>
          <a:lstStyle/>
          <a:p>
            <a:r>
              <a:rPr lang="en-US" sz="3200" dirty="0">
                <a:latin typeface="Arial" panose="020B0604020202020204" pitchFamily="34" charset="0"/>
                <a:cs typeface="Arial" panose="020B0604020202020204" pitchFamily="34" charset="0"/>
              </a:rPr>
              <a:t>Need to explain your product – </a:t>
            </a:r>
            <a:r>
              <a:rPr lang="en-US" sz="3200" dirty="0">
                <a:solidFill>
                  <a:srgbClr val="FF0000"/>
                </a:solidFill>
                <a:latin typeface="Arial" panose="020B0604020202020204" pitchFamily="34" charset="0"/>
                <a:cs typeface="Arial" panose="020B0604020202020204" pitchFamily="34" charset="0"/>
              </a:rPr>
              <a:t>Describe the following product in your own words</a:t>
            </a:r>
            <a:r>
              <a:rPr lang="en-US" sz="32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200" dirty="0">
                <a:solidFill>
                  <a:srgbClr val="FF0000"/>
                </a:solidFill>
                <a:latin typeface="Arial" panose="020B0604020202020204" pitchFamily="34" charset="0"/>
                <a:cs typeface="Arial" panose="020B0604020202020204" pitchFamily="34" charset="0"/>
              </a:rPr>
              <a:t>Touch fastener </a:t>
            </a:r>
            <a:r>
              <a:rPr lang="en-US" sz="2200" dirty="0">
                <a:latin typeface="Arial" panose="020B0604020202020204" pitchFamily="34" charset="0"/>
                <a:cs typeface="Arial" panose="020B0604020202020204" pitchFamily="34" charset="0"/>
              </a:rPr>
              <a:t>product is used for a closure consisting of a piece of fabric of small hooks that sticks to a corresponding fabric of small loops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Swiss electrical engineer George de </a:t>
            </a:r>
            <a:r>
              <a:rPr lang="en-US" sz="2200" dirty="0" err="1">
                <a:latin typeface="Arial" panose="020B0604020202020204" pitchFamily="34" charset="0"/>
                <a:cs typeface="Arial" panose="020B0604020202020204" pitchFamily="34" charset="0"/>
              </a:rPr>
              <a:t>Mestral</a:t>
            </a:r>
            <a:r>
              <a:rPr lang="en-US" sz="2200" dirty="0">
                <a:latin typeface="Arial" panose="020B0604020202020204" pitchFamily="34" charset="0"/>
                <a:cs typeface="Arial" panose="020B0604020202020204" pitchFamily="34" charset="0"/>
              </a:rPr>
              <a:t> who studied at EPFL invented his first </a:t>
            </a:r>
            <a:r>
              <a:rPr lang="en-US" sz="2200" dirty="0">
                <a:solidFill>
                  <a:srgbClr val="FF0000"/>
                </a:solidFill>
                <a:latin typeface="Arial" panose="020B0604020202020204" pitchFamily="34" charset="0"/>
                <a:cs typeface="Arial" panose="020B0604020202020204" pitchFamily="34" charset="0"/>
              </a:rPr>
              <a:t>touch fastener </a:t>
            </a:r>
            <a:r>
              <a:rPr lang="en-US" sz="2200" dirty="0">
                <a:latin typeface="Arial" panose="020B0604020202020204" pitchFamily="34" charset="0"/>
                <a:cs typeface="Arial" panose="020B0604020202020204" pitchFamily="34" charset="0"/>
              </a:rPr>
              <a:t>in 1941, when he went for a walk in the Alps, and wondered why burdock seeds clung to his woolen socks and coat.  The fastener consisted of two components: a lineal fabric strip with tiny hooks that could 'mate' with another fabric strip with smaller loops, attaching temporarily, until pulled apart. </a:t>
            </a:r>
          </a:p>
          <a:p>
            <a:endParaRPr lang="en-US" sz="22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B79922C3-37F2-4F90-9CAE-006F124D01CC}"/>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22492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a:xfrm>
            <a:off x="944077" y="946042"/>
            <a:ext cx="9476719" cy="573875"/>
          </a:xfrm>
        </p:spPr>
        <p:txBody>
          <a:bodyPr/>
          <a:lstStyle/>
          <a:p>
            <a:r>
              <a:rPr lang="en-US" dirty="0"/>
              <a:t>Velcro </a:t>
            </a:r>
          </a:p>
        </p:txBody>
      </p:sp>
      <p:sp>
        <p:nvSpPr>
          <p:cNvPr id="3" name="Text Placeholder 2">
            <a:extLst>
              <a:ext uri="{FF2B5EF4-FFF2-40B4-BE49-F238E27FC236}">
                <a16:creationId xmlns:a16="http://schemas.microsoft.com/office/drawing/2014/main" id="{F83DD80B-EE4B-5268-332A-0DBD63A045DA}"/>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8407E7F4-3221-4EC5-8B34-391ED49B66BA}"/>
              </a:ext>
            </a:extLst>
          </p:cNvPr>
          <p:cNvPicPr>
            <a:picLocks noChangeAspect="1"/>
          </p:cNvPicPr>
          <p:nvPr/>
        </p:nvPicPr>
        <p:blipFill>
          <a:blip r:embed="rId2"/>
          <a:stretch>
            <a:fillRect/>
          </a:stretch>
        </p:blipFill>
        <p:spPr>
          <a:xfrm>
            <a:off x="761999" y="1854535"/>
            <a:ext cx="4010805" cy="2266713"/>
          </a:xfrm>
          <a:prstGeom prst="rect">
            <a:avLst/>
          </a:prstGeom>
        </p:spPr>
      </p:pic>
      <p:pic>
        <p:nvPicPr>
          <p:cNvPr id="5" name="Picture 4">
            <a:extLst>
              <a:ext uri="{FF2B5EF4-FFF2-40B4-BE49-F238E27FC236}">
                <a16:creationId xmlns:a16="http://schemas.microsoft.com/office/drawing/2014/main" id="{5D76468F-D62D-4950-80C9-ABA39F6AA60D}"/>
              </a:ext>
            </a:extLst>
          </p:cNvPr>
          <p:cNvPicPr>
            <a:picLocks noChangeAspect="1"/>
          </p:cNvPicPr>
          <p:nvPr/>
        </p:nvPicPr>
        <p:blipFill>
          <a:blip r:embed="rId3"/>
          <a:stretch>
            <a:fillRect/>
          </a:stretch>
        </p:blipFill>
        <p:spPr>
          <a:xfrm>
            <a:off x="4148998" y="3860800"/>
            <a:ext cx="3636156" cy="2741612"/>
          </a:xfrm>
          <a:prstGeom prst="rect">
            <a:avLst/>
          </a:prstGeom>
        </p:spPr>
      </p:pic>
      <p:pic>
        <p:nvPicPr>
          <p:cNvPr id="6" name="Picture 5">
            <a:extLst>
              <a:ext uri="{FF2B5EF4-FFF2-40B4-BE49-F238E27FC236}">
                <a16:creationId xmlns:a16="http://schemas.microsoft.com/office/drawing/2014/main" id="{60A933DE-6EFF-4EFB-BE2B-6BFE38FA0C34}"/>
              </a:ext>
            </a:extLst>
          </p:cNvPr>
          <p:cNvPicPr>
            <a:picLocks noChangeAspect="1"/>
          </p:cNvPicPr>
          <p:nvPr/>
        </p:nvPicPr>
        <p:blipFill>
          <a:blip r:embed="rId4"/>
          <a:stretch>
            <a:fillRect/>
          </a:stretch>
        </p:blipFill>
        <p:spPr>
          <a:xfrm rot="254071">
            <a:off x="8707571" y="102827"/>
            <a:ext cx="3062129" cy="6682595"/>
          </a:xfrm>
          <a:prstGeom prst="rect">
            <a:avLst/>
          </a:prstGeom>
        </p:spPr>
      </p:pic>
      <p:pic>
        <p:nvPicPr>
          <p:cNvPr id="7" name="Picture 6">
            <a:extLst>
              <a:ext uri="{FF2B5EF4-FFF2-40B4-BE49-F238E27FC236}">
                <a16:creationId xmlns:a16="http://schemas.microsoft.com/office/drawing/2014/main" id="{899D4F7C-BA86-46C0-AF6D-A77BBB633B99}"/>
              </a:ext>
            </a:extLst>
          </p:cNvPr>
          <p:cNvPicPr>
            <a:picLocks noChangeAspect="1"/>
          </p:cNvPicPr>
          <p:nvPr/>
        </p:nvPicPr>
        <p:blipFill>
          <a:blip r:embed="rId5"/>
          <a:stretch>
            <a:fillRect/>
          </a:stretch>
        </p:blipFill>
        <p:spPr>
          <a:xfrm>
            <a:off x="761999" y="266650"/>
            <a:ext cx="5042535" cy="1492523"/>
          </a:xfrm>
          <a:prstGeom prst="rect">
            <a:avLst/>
          </a:prstGeom>
        </p:spPr>
      </p:pic>
      <p:sp>
        <p:nvSpPr>
          <p:cNvPr id="8" name="Footer Placeholder 7">
            <a:extLst>
              <a:ext uri="{FF2B5EF4-FFF2-40B4-BE49-F238E27FC236}">
                <a16:creationId xmlns:a16="http://schemas.microsoft.com/office/drawing/2014/main" id="{945FAE5B-7C8B-4798-9612-79075486D35A}"/>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75101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a:xfrm>
            <a:off x="944798" y="888061"/>
            <a:ext cx="9476719" cy="573875"/>
          </a:xfrm>
        </p:spPr>
        <p:txBody>
          <a:bodyPr/>
          <a:lstStyle/>
          <a:p>
            <a:r>
              <a:rPr lang="en-US" dirty="0"/>
              <a:t>First Mover – Needs to Explain </a:t>
            </a:r>
          </a:p>
        </p:txBody>
      </p:sp>
      <p:sp>
        <p:nvSpPr>
          <p:cNvPr id="3" name="Text Placeholder 2">
            <a:extLst>
              <a:ext uri="{FF2B5EF4-FFF2-40B4-BE49-F238E27FC236}">
                <a16:creationId xmlns:a16="http://schemas.microsoft.com/office/drawing/2014/main" id="{F83DD80B-EE4B-5268-332A-0DBD63A045DA}"/>
              </a:ext>
            </a:extLst>
          </p:cNvPr>
          <p:cNvSpPr>
            <a:spLocks noGrp="1"/>
          </p:cNvSpPr>
          <p:nvPr>
            <p:ph type="body" idx="1"/>
          </p:nvPr>
        </p:nvSpPr>
        <p:spPr>
          <a:xfrm>
            <a:off x="944799" y="1850653"/>
            <a:ext cx="7437202" cy="2000548"/>
          </a:xfrm>
        </p:spPr>
        <p:txBody>
          <a:bodyPr/>
          <a:lstStyle/>
          <a:p>
            <a:r>
              <a:rPr lang="en-US" sz="3200" dirty="0">
                <a:latin typeface="Arial" panose="020B0604020202020204" pitchFamily="34" charset="0"/>
                <a:cs typeface="Arial" panose="020B0604020202020204" pitchFamily="34" charset="0"/>
              </a:rPr>
              <a:t>Need to explain your product – </a:t>
            </a:r>
            <a:r>
              <a:rPr lang="en-US" sz="3200" dirty="0">
                <a:solidFill>
                  <a:srgbClr val="FF0000"/>
                </a:solidFill>
              </a:rPr>
              <a:t>Describe the following product in your own words?</a:t>
            </a:r>
            <a:r>
              <a:rPr lang="en-US" sz="32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Portable document </a:t>
            </a:r>
            <a:r>
              <a:rPr lang="en-US" sz="2400" dirty="0"/>
              <a:t>f</a:t>
            </a:r>
            <a:r>
              <a:rPr lang="en-US" sz="2400" dirty="0">
                <a:latin typeface="Arial" panose="020B0604020202020204" pitchFamily="34" charset="0"/>
                <a:cs typeface="Arial" panose="020B0604020202020204" pitchFamily="34" charset="0"/>
              </a:rPr>
              <a:t>ormat </a:t>
            </a:r>
            <a:br>
              <a:rPr lang="en-US" sz="24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4656DE3-E2F3-4D6A-A0F7-CF1621758BE9}"/>
              </a:ext>
            </a:extLst>
          </p:cNvPr>
          <p:cNvPicPr>
            <a:picLocks noChangeAspect="1"/>
          </p:cNvPicPr>
          <p:nvPr/>
        </p:nvPicPr>
        <p:blipFill>
          <a:blip r:embed="rId2"/>
          <a:stretch>
            <a:fillRect/>
          </a:stretch>
        </p:blipFill>
        <p:spPr>
          <a:xfrm>
            <a:off x="8334147" y="2043480"/>
            <a:ext cx="3766413" cy="3926459"/>
          </a:xfrm>
          <a:prstGeom prst="rect">
            <a:avLst/>
          </a:prstGeom>
        </p:spPr>
      </p:pic>
      <p:sp>
        <p:nvSpPr>
          <p:cNvPr id="5" name="Footer Placeholder 4">
            <a:extLst>
              <a:ext uri="{FF2B5EF4-FFF2-40B4-BE49-F238E27FC236}">
                <a16:creationId xmlns:a16="http://schemas.microsoft.com/office/drawing/2014/main" id="{5A6B4170-6BA1-489E-8C03-E9EA5A56087F}"/>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6" name="TextBox 5">
            <a:extLst>
              <a:ext uri="{FF2B5EF4-FFF2-40B4-BE49-F238E27FC236}">
                <a16:creationId xmlns:a16="http://schemas.microsoft.com/office/drawing/2014/main" id="{97B5460C-5C41-8A3E-4D30-892F546F6CF5}"/>
              </a:ext>
            </a:extLst>
          </p:cNvPr>
          <p:cNvSpPr txBox="1"/>
          <p:nvPr/>
        </p:nvSpPr>
        <p:spPr>
          <a:xfrm>
            <a:off x="870347" y="3429000"/>
            <a:ext cx="7907893"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is a file format developed in 1992. It captures formatting information from a variety of desktop publishing applications, making it possible to send formatted documents and have them appear on the recipient's monitor or printer as they were intended. This is because the file will maintain the original fonts, images, graphics as well as the exact layout of the file.</a:t>
            </a:r>
          </a:p>
        </p:txBody>
      </p:sp>
    </p:spTree>
    <p:extLst>
      <p:ext uri="{BB962C8B-B14F-4D97-AF65-F5344CB8AC3E}">
        <p14:creationId xmlns:p14="http://schemas.microsoft.com/office/powerpoint/2010/main" val="361393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p:txBody>
          <a:bodyPr/>
          <a:lstStyle/>
          <a:p>
            <a:r>
              <a:rPr lang="en-US" dirty="0"/>
              <a:t>Digital Innovation – First Movers</a:t>
            </a:r>
          </a:p>
        </p:txBody>
      </p:sp>
      <p:sp>
        <p:nvSpPr>
          <p:cNvPr id="3" name="Text Placeholder 2">
            <a:extLst>
              <a:ext uri="{FF2B5EF4-FFF2-40B4-BE49-F238E27FC236}">
                <a16:creationId xmlns:a16="http://schemas.microsoft.com/office/drawing/2014/main" id="{F83DD80B-EE4B-5268-332A-0DBD63A045DA}"/>
              </a:ext>
            </a:extLst>
          </p:cNvPr>
          <p:cNvSpPr>
            <a:spLocks noGrp="1"/>
          </p:cNvSpPr>
          <p:nvPr>
            <p:ph type="body" idx="1"/>
          </p:nvPr>
        </p:nvSpPr>
        <p:spPr>
          <a:xfrm>
            <a:off x="943355" y="3003704"/>
            <a:ext cx="10303847" cy="4339650"/>
          </a:xfrm>
        </p:spPr>
        <p:txBody>
          <a:bodyPr/>
          <a:lstStyle/>
          <a:p>
            <a:pPr lvl="0" algn="l" rtl="0"/>
            <a:r>
              <a:rPr lang="en-US" sz="2400" b="1" dirty="0" err="1">
                <a:solidFill>
                  <a:srgbClr val="1F1F1F"/>
                </a:solidFill>
                <a:highlight>
                  <a:srgbClr val="FFFFFF"/>
                </a:highlight>
                <a:latin typeface="Roboto"/>
                <a:ea typeface="Roboto"/>
                <a:cs typeface="+mn-cs"/>
                <a:sym typeface="Roboto"/>
              </a:rPr>
              <a:t>Infinipoint</a:t>
            </a:r>
            <a:r>
              <a:rPr lang="en-US" sz="2400" b="1" dirty="0">
                <a:solidFill>
                  <a:srgbClr val="1F1F1F"/>
                </a:solidFill>
                <a:highlight>
                  <a:srgbClr val="FFFFFF"/>
                </a:highlight>
                <a:latin typeface="Roboto"/>
                <a:ea typeface="Roboto"/>
                <a:cs typeface="+mn-cs"/>
                <a:sym typeface="Roboto"/>
              </a:rPr>
              <a:t> is a pioneer in the Device-Identity-as-as-Service security category to extend a true zero-trust security posture to devices</a:t>
            </a:r>
            <a:r>
              <a:rPr lang="en-US" sz="2400" dirty="0">
                <a:solidFill>
                  <a:srgbClr val="1F1F1F"/>
                </a:solidFill>
                <a:highlight>
                  <a:srgbClr val="FFFFFF"/>
                </a:highlight>
                <a:latin typeface="Roboto"/>
                <a:ea typeface="Roboto"/>
                <a:cs typeface="+mn-cs"/>
                <a:sym typeface="Roboto"/>
              </a:rPr>
              <a:t>. </a:t>
            </a:r>
            <a:r>
              <a:rPr lang="en-US" sz="2400" dirty="0" err="1">
                <a:solidFill>
                  <a:srgbClr val="1F1F1F"/>
                </a:solidFill>
                <a:highlight>
                  <a:srgbClr val="FFFFFF"/>
                </a:highlight>
                <a:latin typeface="Roboto"/>
                <a:ea typeface="Roboto"/>
                <a:cs typeface="+mn-cs"/>
                <a:sym typeface="Roboto"/>
              </a:rPr>
              <a:t>Infinipoint</a:t>
            </a:r>
            <a:r>
              <a:rPr lang="en-US" sz="2400" dirty="0">
                <a:solidFill>
                  <a:srgbClr val="1F1F1F"/>
                </a:solidFill>
                <a:highlight>
                  <a:srgbClr val="FFFFFF"/>
                </a:highlight>
                <a:latin typeface="Roboto"/>
                <a:ea typeface="Roboto"/>
                <a:cs typeface="+mn-cs"/>
                <a:sym typeface="Roboto"/>
              </a:rPr>
              <a:t> is the only solution that provides Single Sign-On (SSO) authorization integrated with risk-based policies and one-click remediation for non-compliant and vulnerable devices. This reduces risk by protecting access to an organization's data and services while transforming devices to support a world-class security posture. </a:t>
            </a:r>
            <a:r>
              <a:rPr lang="en-US" sz="2400" dirty="0" err="1">
                <a:solidFill>
                  <a:srgbClr val="1F1F1F"/>
                </a:solidFill>
                <a:highlight>
                  <a:srgbClr val="FFFFFF"/>
                </a:highlight>
                <a:latin typeface="Roboto"/>
                <a:ea typeface="Roboto"/>
                <a:cs typeface="+mn-cs"/>
                <a:sym typeface="Roboto"/>
              </a:rPr>
              <a:t>Infinipoint</a:t>
            </a:r>
            <a:r>
              <a:rPr lang="en-US" sz="2400" dirty="0">
                <a:solidFill>
                  <a:srgbClr val="1F1F1F"/>
                </a:solidFill>
                <a:highlight>
                  <a:srgbClr val="FFFFFF"/>
                </a:highlight>
                <a:latin typeface="Roboto"/>
                <a:ea typeface="Roboto"/>
                <a:cs typeface="+mn-cs"/>
                <a:sym typeface="Roboto"/>
              </a:rPr>
              <a:t> can do all this in a productive way that maintains business continuity with no disruption to the workforce.</a:t>
            </a:r>
            <a:endParaRPr lang="en-US" sz="2400" dirty="0">
              <a:solidFill>
                <a:schemeClr val="dk1"/>
              </a:solidFill>
              <a:highlight>
                <a:srgbClr val="FFFFFF"/>
              </a:highlight>
              <a:cs typeface="+mn-cs"/>
            </a:endParaRPr>
          </a:p>
          <a:p>
            <a:pPr lvl="0" algn="l" rtl="0"/>
            <a:endParaRPr lang="en-US" sz="2400" dirty="0">
              <a:solidFill>
                <a:srgbClr val="202122"/>
              </a:solidFill>
              <a:highlight>
                <a:srgbClr val="FFFFFF"/>
              </a:highlight>
              <a:cs typeface="+mn-cs"/>
            </a:endParaRPr>
          </a:p>
          <a:p>
            <a:pPr lvl="0" algn="r" rtl="0">
              <a:spcAft>
                <a:spcPts val="1200"/>
              </a:spcAft>
            </a:pPr>
            <a:r>
              <a:rPr lang="en-US" sz="2800" dirty="0">
                <a:solidFill>
                  <a:schemeClr val="dk1"/>
                </a:solidFill>
              </a:rPr>
              <a:t>- </a:t>
            </a:r>
            <a:r>
              <a:rPr lang="en-US" sz="2800" u="sng" dirty="0">
                <a:solidFill>
                  <a:schemeClr val="hlink"/>
                </a:solidFill>
                <a:hlinkClick r:id="rId2"/>
              </a:rPr>
              <a:t>PR Newswire 17 Mar, 2022</a:t>
            </a:r>
            <a:endParaRPr lang="en-US" sz="2800" dirty="0">
              <a:solidFill>
                <a:schemeClr val="dk1"/>
              </a:solidFill>
            </a:endParaRPr>
          </a:p>
          <a:p>
            <a:endParaRPr lang="en-US" dirty="0"/>
          </a:p>
        </p:txBody>
      </p:sp>
      <p:pic>
        <p:nvPicPr>
          <p:cNvPr id="4" name="Picture 3">
            <a:extLst>
              <a:ext uri="{FF2B5EF4-FFF2-40B4-BE49-F238E27FC236}">
                <a16:creationId xmlns:a16="http://schemas.microsoft.com/office/drawing/2014/main" id="{F22F06B2-67F6-4BAD-AAC3-ADE36F7B8E79}"/>
              </a:ext>
            </a:extLst>
          </p:cNvPr>
          <p:cNvPicPr>
            <a:picLocks noChangeAspect="1"/>
          </p:cNvPicPr>
          <p:nvPr/>
        </p:nvPicPr>
        <p:blipFill>
          <a:blip r:embed="rId3"/>
          <a:stretch>
            <a:fillRect/>
          </a:stretch>
        </p:blipFill>
        <p:spPr>
          <a:xfrm>
            <a:off x="9034162" y="1053985"/>
            <a:ext cx="2213040" cy="1426588"/>
          </a:xfrm>
          <a:prstGeom prst="rect">
            <a:avLst/>
          </a:prstGeom>
        </p:spPr>
      </p:pic>
      <p:sp>
        <p:nvSpPr>
          <p:cNvPr id="5" name="TextBox 4">
            <a:extLst>
              <a:ext uri="{FF2B5EF4-FFF2-40B4-BE49-F238E27FC236}">
                <a16:creationId xmlns:a16="http://schemas.microsoft.com/office/drawing/2014/main" id="{1E22AEEA-373A-4A86-87F8-8D0C59A47AE1}"/>
              </a:ext>
            </a:extLst>
          </p:cNvPr>
          <p:cNvSpPr txBox="1"/>
          <p:nvPr/>
        </p:nvSpPr>
        <p:spPr>
          <a:xfrm>
            <a:off x="944798" y="1708644"/>
            <a:ext cx="7366082"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0000"/>
                </a:solidFill>
                <a:highlight>
                  <a:srgbClr val="FFFFFF"/>
                </a:highlight>
                <a:latin typeface="Roboto"/>
                <a:ea typeface="Roboto"/>
              </a:rPr>
              <a:t>What do they do?  </a:t>
            </a:r>
          </a:p>
          <a:p>
            <a:pPr marL="342900" indent="-342900">
              <a:buFont typeface="Arial" panose="020B0604020202020204" pitchFamily="34" charset="0"/>
              <a:buChar char="•"/>
            </a:pPr>
            <a:r>
              <a:rPr lang="en-US" sz="2400" dirty="0">
                <a:solidFill>
                  <a:srgbClr val="FF0000"/>
                </a:solidFill>
                <a:highlight>
                  <a:srgbClr val="FFFFFF"/>
                </a:highlight>
                <a:latin typeface="Roboto"/>
                <a:ea typeface="Roboto"/>
              </a:rPr>
              <a:t>Who are their customers? </a:t>
            </a:r>
          </a:p>
          <a:p>
            <a:pPr marL="342900" indent="-342900">
              <a:buFont typeface="Arial" panose="020B0604020202020204" pitchFamily="34" charset="0"/>
              <a:buChar char="•"/>
            </a:pPr>
            <a:r>
              <a:rPr lang="en-US" sz="2400" dirty="0">
                <a:solidFill>
                  <a:srgbClr val="FF0000"/>
                </a:solidFill>
                <a:highlight>
                  <a:srgbClr val="FFFFFF"/>
                </a:highlight>
                <a:latin typeface="Roboto"/>
                <a:ea typeface="Roboto"/>
              </a:rPr>
              <a:t>How can they reach them? </a:t>
            </a:r>
          </a:p>
        </p:txBody>
      </p:sp>
      <p:sp>
        <p:nvSpPr>
          <p:cNvPr id="6" name="Footer Placeholder 5">
            <a:extLst>
              <a:ext uri="{FF2B5EF4-FFF2-40B4-BE49-F238E27FC236}">
                <a16:creationId xmlns:a16="http://schemas.microsoft.com/office/drawing/2014/main" id="{0ECADE46-D7A0-4840-9665-7A2717FBB78A}"/>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9455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p:txBody>
          <a:bodyPr/>
          <a:lstStyle/>
          <a:p>
            <a:r>
              <a:rPr lang="en-US" dirty="0"/>
              <a:t>Digital Innovation – First Movers</a:t>
            </a:r>
          </a:p>
        </p:txBody>
      </p:sp>
      <p:sp>
        <p:nvSpPr>
          <p:cNvPr id="3" name="Text Placeholder 2">
            <a:extLst>
              <a:ext uri="{FF2B5EF4-FFF2-40B4-BE49-F238E27FC236}">
                <a16:creationId xmlns:a16="http://schemas.microsoft.com/office/drawing/2014/main" id="{F83DD80B-EE4B-5268-332A-0DBD63A045DA}"/>
              </a:ext>
            </a:extLst>
          </p:cNvPr>
          <p:cNvSpPr>
            <a:spLocks noGrp="1"/>
          </p:cNvSpPr>
          <p:nvPr>
            <p:ph type="body" idx="1"/>
          </p:nvPr>
        </p:nvSpPr>
        <p:spPr>
          <a:xfrm>
            <a:off x="943355" y="3003704"/>
            <a:ext cx="10303847" cy="4862870"/>
          </a:xfrm>
        </p:spPr>
        <p:txBody>
          <a:bodyPr/>
          <a:lstStyle/>
          <a:p>
            <a:pPr algn="l" rtl="0"/>
            <a:r>
              <a:rPr lang="en-US" sz="2400" b="1" dirty="0" err="1">
                <a:solidFill>
                  <a:schemeClr val="dk1"/>
                </a:solidFill>
                <a:uFill>
                  <a:noFill/>
                </a:u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Novidea</a:t>
            </a:r>
            <a:r>
              <a:rPr lang="en-US" sz="2400" b="1" dirty="0">
                <a:solidFill>
                  <a:schemeClr val="dk1"/>
                </a:solidFill>
                <a:latin typeface="Arial" panose="020B0604020202020204" pitchFamily="34" charset="0"/>
                <a:cs typeface="Arial" panose="020B0604020202020204" pitchFamily="34" charset="0"/>
              </a:rPr>
              <a:t> is the leading </a:t>
            </a:r>
            <a:r>
              <a:rPr lang="en-US" sz="2400" b="1" dirty="0" err="1">
                <a:solidFill>
                  <a:schemeClr val="dk1"/>
                </a:solidFill>
                <a:latin typeface="Arial" panose="020B0604020202020204" pitchFamily="34" charset="0"/>
                <a:cs typeface="Arial" panose="020B0604020202020204" pitchFamily="34" charset="0"/>
              </a:rPr>
              <a:t>Insurtech</a:t>
            </a:r>
            <a:r>
              <a:rPr lang="en-US" sz="2400" b="1" dirty="0">
                <a:solidFill>
                  <a:schemeClr val="dk1"/>
                </a:solidFill>
                <a:latin typeface="Arial" panose="020B0604020202020204" pitchFamily="34" charset="0"/>
                <a:cs typeface="Arial" panose="020B0604020202020204" pitchFamily="34" charset="0"/>
              </a:rPr>
              <a:t> provider of a cloud-native, data-driven insurance management system. </a:t>
            </a:r>
            <a:r>
              <a:rPr lang="en-US" sz="2400" dirty="0">
                <a:solidFill>
                  <a:schemeClr val="dk1"/>
                </a:solidFill>
                <a:latin typeface="Arial" panose="020B0604020202020204" pitchFamily="34" charset="0"/>
                <a:cs typeface="Arial" panose="020B0604020202020204" pitchFamily="34" charset="0"/>
              </a:rPr>
              <a:t>Using an open API architecture, </a:t>
            </a:r>
            <a:r>
              <a:rPr lang="en-US" sz="2400" dirty="0" err="1">
                <a:solidFill>
                  <a:schemeClr val="dk1"/>
                </a:solidFill>
                <a:latin typeface="Arial" panose="020B0604020202020204" pitchFamily="34" charset="0"/>
                <a:cs typeface="Arial" panose="020B0604020202020204" pitchFamily="34" charset="0"/>
              </a:rPr>
              <a:t>Novidea's</a:t>
            </a:r>
            <a:r>
              <a:rPr lang="en-US" sz="2400" dirty="0">
                <a:solidFill>
                  <a:schemeClr val="dk1"/>
                </a:solidFill>
                <a:latin typeface="Arial" panose="020B0604020202020204" pitchFamily="34" charset="0"/>
                <a:cs typeface="Arial" panose="020B0604020202020204" pitchFamily="34" charset="0"/>
              </a:rPr>
              <a:t> software platform enables brokers, agents, MGAs, and carriers to modernize and manage the customer insurance journey, end-to-end, and drive growth across the entire insurance distribution lifecycle. The </a:t>
            </a:r>
            <a:r>
              <a:rPr lang="en-US" sz="2400" dirty="0" err="1">
                <a:solidFill>
                  <a:schemeClr val="dk1"/>
                </a:solidFill>
                <a:latin typeface="Arial" panose="020B0604020202020204" pitchFamily="34" charset="0"/>
                <a:cs typeface="Arial" panose="020B0604020202020204" pitchFamily="34" charset="0"/>
              </a:rPr>
              <a:t>Novidea</a:t>
            </a:r>
            <a:r>
              <a:rPr lang="en-US" sz="2400" dirty="0">
                <a:solidFill>
                  <a:schemeClr val="dk1"/>
                </a:solidFill>
                <a:latin typeface="Arial" panose="020B0604020202020204" pitchFamily="34" charset="0"/>
                <a:cs typeface="Arial" panose="020B0604020202020204" pitchFamily="34" charset="0"/>
              </a:rPr>
              <a:t> platform, built to leverage the power of Salesforce's Big Technology, provides a complete ecosystem spanning every aspect of an insurance business, including a 360-degree view of the customer and all stakeholders, an integrated customer-facing policy transactions, and the middle and back office. Brokers, agencies, and MGAs extract more value from their customer and policy data with actionable intelligence from any device, anywhere. </a:t>
            </a:r>
            <a:r>
              <a:rPr lang="en-US" sz="2400" dirty="0" err="1">
                <a:solidFill>
                  <a:schemeClr val="dk1"/>
                </a:solidFill>
                <a:latin typeface="Arial" panose="020B0604020202020204" pitchFamily="34" charset="0"/>
                <a:cs typeface="Arial" panose="020B0604020202020204" pitchFamily="34" charset="0"/>
              </a:rPr>
              <a:t>Novidea</a:t>
            </a:r>
            <a:r>
              <a:rPr lang="en-US" sz="2400" dirty="0">
                <a:solidFill>
                  <a:schemeClr val="dk1"/>
                </a:solidFill>
                <a:latin typeface="Arial" panose="020B0604020202020204" pitchFamily="34" charset="0"/>
                <a:cs typeface="Arial" panose="020B0604020202020204" pitchFamily="34" charset="0"/>
              </a:rPr>
              <a:t> supports more than 100 customers across 22 countries.</a:t>
            </a:r>
            <a:endParaRPr lang="en-US" sz="2400" dirty="0">
              <a:solidFill>
                <a:schemeClr val="dk1"/>
              </a:solidFill>
              <a:highlight>
                <a:srgbClr val="FFFFFF"/>
              </a:highlight>
              <a:latin typeface="Arial" panose="020B0604020202020204"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1E22AEEA-373A-4A86-87F8-8D0C59A47AE1}"/>
              </a:ext>
            </a:extLst>
          </p:cNvPr>
          <p:cNvSpPr txBox="1"/>
          <p:nvPr/>
        </p:nvSpPr>
        <p:spPr>
          <a:xfrm>
            <a:off x="944798" y="1708644"/>
            <a:ext cx="7366082"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0000"/>
                </a:solidFill>
                <a:highlight>
                  <a:srgbClr val="FFFFFF"/>
                </a:highlight>
                <a:latin typeface="Roboto"/>
                <a:ea typeface="Roboto"/>
              </a:rPr>
              <a:t>What do they do?  </a:t>
            </a:r>
          </a:p>
          <a:p>
            <a:pPr marL="342900" indent="-342900">
              <a:buFont typeface="Arial" panose="020B0604020202020204" pitchFamily="34" charset="0"/>
              <a:buChar char="•"/>
            </a:pPr>
            <a:r>
              <a:rPr lang="en-US" sz="2400" dirty="0">
                <a:solidFill>
                  <a:srgbClr val="FF0000"/>
                </a:solidFill>
                <a:highlight>
                  <a:srgbClr val="FFFFFF"/>
                </a:highlight>
                <a:latin typeface="Roboto"/>
                <a:ea typeface="Roboto"/>
              </a:rPr>
              <a:t>Who are their customers? </a:t>
            </a:r>
          </a:p>
          <a:p>
            <a:pPr marL="342900" indent="-342900">
              <a:buFont typeface="Arial" panose="020B0604020202020204" pitchFamily="34" charset="0"/>
              <a:buChar char="•"/>
            </a:pPr>
            <a:r>
              <a:rPr lang="en-US" sz="2400" dirty="0">
                <a:solidFill>
                  <a:srgbClr val="FF0000"/>
                </a:solidFill>
                <a:highlight>
                  <a:srgbClr val="FFFFFF"/>
                </a:highlight>
                <a:latin typeface="Roboto"/>
                <a:ea typeface="Roboto"/>
              </a:rPr>
              <a:t>How can they reach them? </a:t>
            </a:r>
          </a:p>
        </p:txBody>
      </p:sp>
      <p:pic>
        <p:nvPicPr>
          <p:cNvPr id="6" name="Picture 5">
            <a:extLst>
              <a:ext uri="{FF2B5EF4-FFF2-40B4-BE49-F238E27FC236}">
                <a16:creationId xmlns:a16="http://schemas.microsoft.com/office/drawing/2014/main" id="{608F93B6-557E-4BE2-AE73-DE3D719CA0E8}"/>
              </a:ext>
            </a:extLst>
          </p:cNvPr>
          <p:cNvPicPr>
            <a:picLocks noChangeAspect="1"/>
          </p:cNvPicPr>
          <p:nvPr/>
        </p:nvPicPr>
        <p:blipFill>
          <a:blip r:embed="rId3"/>
          <a:stretch>
            <a:fillRect/>
          </a:stretch>
        </p:blipFill>
        <p:spPr>
          <a:xfrm>
            <a:off x="8153277" y="1369943"/>
            <a:ext cx="2834886" cy="938865"/>
          </a:xfrm>
          <a:prstGeom prst="rect">
            <a:avLst/>
          </a:prstGeom>
        </p:spPr>
      </p:pic>
      <p:sp>
        <p:nvSpPr>
          <p:cNvPr id="4" name="Footer Placeholder 3">
            <a:extLst>
              <a:ext uri="{FF2B5EF4-FFF2-40B4-BE49-F238E27FC236}">
                <a16:creationId xmlns:a16="http://schemas.microsoft.com/office/drawing/2014/main" id="{A3A19B08-C4D0-4CC8-91EF-A26DADA5FF0E}"/>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86394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The Innovator Dilemma </a:t>
            </a:r>
          </a:p>
        </p:txBody>
      </p:sp>
      <p:pic>
        <p:nvPicPr>
          <p:cNvPr id="4" name="Picture 3">
            <a:extLst>
              <a:ext uri="{FF2B5EF4-FFF2-40B4-BE49-F238E27FC236}">
                <a16:creationId xmlns:a16="http://schemas.microsoft.com/office/drawing/2014/main" id="{198631F6-D2E7-4022-A561-EEAA63CC0E8F}"/>
              </a:ext>
            </a:extLst>
          </p:cNvPr>
          <p:cNvPicPr>
            <a:picLocks noChangeAspect="1"/>
          </p:cNvPicPr>
          <p:nvPr/>
        </p:nvPicPr>
        <p:blipFill>
          <a:blip r:embed="rId2"/>
          <a:stretch>
            <a:fillRect/>
          </a:stretch>
        </p:blipFill>
        <p:spPr>
          <a:xfrm>
            <a:off x="9003795" y="1738418"/>
            <a:ext cx="2835444" cy="4231521"/>
          </a:xfrm>
          <a:prstGeom prst="rect">
            <a:avLst/>
          </a:prstGeom>
        </p:spPr>
      </p:pic>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a:xfrm>
            <a:off x="690077" y="1659833"/>
            <a:ext cx="7834163" cy="4590487"/>
          </a:xfrm>
        </p:spPr>
        <p:txBody>
          <a:bodyPr/>
          <a:lstStyle/>
          <a:p>
            <a:r>
              <a:rPr lang="en-US" sz="2400" dirty="0">
                <a:latin typeface="Arial" panose="020B0604020202020204" pitchFamily="34" charset="0"/>
                <a:cs typeface="Arial" panose="020B0604020202020204" pitchFamily="34" charset="0"/>
              </a:rPr>
              <a:t>The Innovator's Dilemma: When New Technologies Cause Great Firms to Fail, first published in 1997, is the best-known work of the Harvard professor Clayton Christensen. It expands on the concept of disruptive technologies, a term he coined in a 1995 article. It describes how large incumbent companies lose market share by listening to their customers and providing what appears to be the highest-value products, but new companies that serve low-value customers with poorly developed technology can improve that technology incrementally until it is good enough to quickly take market share from established business.</a:t>
            </a:r>
          </a:p>
        </p:txBody>
      </p:sp>
      <p:sp>
        <p:nvSpPr>
          <p:cNvPr id="5" name="Footer Placeholder 4">
            <a:extLst>
              <a:ext uri="{FF2B5EF4-FFF2-40B4-BE49-F238E27FC236}">
                <a16:creationId xmlns:a16="http://schemas.microsoft.com/office/drawing/2014/main" id="{DE376D5D-C309-45E4-BAD6-34582A03F294}"/>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81697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68DFB-3F22-4001-AB7B-B979C8512E13}"/>
              </a:ext>
            </a:extLst>
          </p:cNvPr>
          <p:cNvSpPr>
            <a:spLocks noGrp="1"/>
          </p:cNvSpPr>
          <p:nvPr>
            <p:ph type="body" idx="1"/>
          </p:nvPr>
        </p:nvSpPr>
        <p:spPr>
          <a:xfrm>
            <a:off x="945160" y="1950352"/>
            <a:ext cx="10319042" cy="4326826"/>
          </a:xfrm>
        </p:spPr>
        <p:txBody>
          <a:bodyPr/>
          <a:lstStyle/>
          <a:p>
            <a:pPr marL="457200" indent="-457200">
              <a:spcAft>
                <a:spcPts val="728"/>
              </a:spcAft>
              <a:buFont typeface="Arial" panose="020B0604020202020204" pitchFamily="34" charset="0"/>
              <a:buChar char="•"/>
            </a:pPr>
            <a:r>
              <a:rPr lang="en-US" b="1" dirty="0"/>
              <a:t>Strive for profitability, as early as possible</a:t>
            </a:r>
            <a:r>
              <a:rPr lang="en-US" dirty="0"/>
              <a:t>.  </a:t>
            </a:r>
            <a:br>
              <a:rPr lang="en-US" dirty="0"/>
            </a:br>
            <a:r>
              <a:rPr lang="en-US" dirty="0"/>
              <a:t>An Exit is a Finite Game, nice to have but not THE target </a:t>
            </a:r>
          </a:p>
          <a:p>
            <a:pPr marL="457200" indent="-457200">
              <a:spcAft>
                <a:spcPts val="728"/>
              </a:spcAft>
              <a:buFont typeface="Arial" panose="020B0604020202020204" pitchFamily="34" charset="0"/>
              <a:buChar char="•"/>
            </a:pPr>
            <a:r>
              <a:rPr lang="en-US" b="1" dirty="0"/>
              <a:t>Branding first – </a:t>
            </a:r>
            <a:r>
              <a:rPr lang="en-US" b="1" dirty="0">
                <a:solidFill>
                  <a:schemeClr val="tx2">
                    <a:lumMod val="60000"/>
                    <a:lumOff val="40000"/>
                  </a:schemeClr>
                </a:solidFill>
              </a:rPr>
              <a:t>product second </a:t>
            </a:r>
          </a:p>
          <a:p>
            <a:pPr marL="457200" indent="-457200">
              <a:spcAft>
                <a:spcPts val="728"/>
              </a:spcAft>
              <a:buFont typeface="Arial" panose="020B0604020202020204" pitchFamily="34" charset="0"/>
              <a:buChar char="•"/>
            </a:pPr>
            <a:r>
              <a:rPr lang="en-US" dirty="0"/>
              <a:t>Don’t be the first – let others educate the market </a:t>
            </a:r>
          </a:p>
          <a:p>
            <a:pPr marL="457200" indent="-457200">
              <a:spcAft>
                <a:spcPts val="728"/>
              </a:spcAft>
              <a:buFont typeface="Arial" panose="020B0604020202020204" pitchFamily="34" charset="0"/>
              <a:buChar char="•"/>
            </a:pPr>
            <a:r>
              <a:rPr lang="en-US" b="1" dirty="0">
                <a:solidFill>
                  <a:srgbClr val="FF0000"/>
                </a:solidFill>
              </a:rPr>
              <a:t>No need for a disruptive technology or idea – The concept of Enablers and Incremental improvements </a:t>
            </a:r>
          </a:p>
          <a:p>
            <a:pPr marL="457200" indent="-457200">
              <a:spcAft>
                <a:spcPts val="728"/>
              </a:spcAft>
              <a:buFont typeface="Arial" panose="020B0604020202020204" pitchFamily="34" charset="0"/>
              <a:buChar char="•"/>
            </a:pPr>
            <a:r>
              <a:rPr lang="en-US" dirty="0"/>
              <a:t>No need for a huge market – pick a beachhead, customers who respond to the branding </a:t>
            </a:r>
          </a:p>
          <a:p>
            <a:pPr marL="457200" indent="-457200">
              <a:spcAft>
                <a:spcPts val="728"/>
              </a:spcAft>
              <a:buFont typeface="Arial" panose="020B0604020202020204" pitchFamily="34" charset="0"/>
              <a:buChar char="•"/>
            </a:pPr>
            <a:r>
              <a:rPr lang="en-US" dirty="0"/>
              <a:t>Grow </a:t>
            </a:r>
            <a:r>
              <a:rPr lang="en-US" u="sng" dirty="0"/>
              <a:t>profitably</a:t>
            </a:r>
            <a:r>
              <a:rPr lang="en-US" dirty="0"/>
              <a:t> at the pace the market dictates </a:t>
            </a:r>
          </a:p>
        </p:txBody>
      </p:sp>
      <p:sp>
        <p:nvSpPr>
          <p:cNvPr id="7" name="object 4">
            <a:extLst>
              <a:ext uri="{FF2B5EF4-FFF2-40B4-BE49-F238E27FC236}">
                <a16:creationId xmlns:a16="http://schemas.microsoft.com/office/drawing/2014/main" id="{ACE878E3-1EAA-90D4-5984-1373B3367FB1}"/>
              </a:ext>
            </a:extLst>
          </p:cNvPr>
          <p:cNvSpPr txBox="1">
            <a:spLocks/>
          </p:cNvSpPr>
          <p:nvPr/>
        </p:nvSpPr>
        <p:spPr>
          <a:xfrm>
            <a:off x="945159" y="888061"/>
            <a:ext cx="9586785"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600" dirty="0">
                <a:latin typeface="Arial" panose="020B0604020202020204" pitchFamily="34" charset="0"/>
                <a:cs typeface="Arial" panose="020B0604020202020204" pitchFamily="34" charset="0"/>
              </a:rPr>
              <a:t>The SmartUp principles </a:t>
            </a:r>
            <a:endParaRPr lang="en-US" sz="3600" spc="-6"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7DAE77C-33BF-496B-92F5-4009192F4E2B}"/>
              </a:ext>
            </a:extLst>
          </p:cNvPr>
          <p:cNvSpPr>
            <a:spLocks noGrp="1"/>
          </p:cNvSpPr>
          <p:nvPr>
            <p:ph type="ftr" sz="quarter" idx="5"/>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rgbClr val="004B9B"/>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09908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ctrTitle"/>
          </p:nvPr>
        </p:nvSpPr>
        <p:spPr>
          <a:prstGeom prst="rect">
            <a:avLst/>
          </a:prstGeom>
        </p:spPr>
        <p:txBody>
          <a:bodyPr vert="horz" wrap="square" lIns="0" tIns="10012" rIns="0" bIns="0" rtlCol="0">
            <a:spAutoFit/>
          </a:bodyPr>
          <a:lstStyle/>
          <a:p>
            <a:pPr marL="7701">
              <a:spcBef>
                <a:spcPts val="79"/>
              </a:spcBef>
            </a:pPr>
            <a:r>
              <a:rPr dirty="0"/>
              <a:t>SmartUp</a:t>
            </a:r>
            <a:r>
              <a:rPr spc="3" dirty="0"/>
              <a:t> </a:t>
            </a:r>
            <a:r>
              <a:rPr spc="-6" dirty="0"/>
              <a:t>Academy</a:t>
            </a:r>
          </a:p>
        </p:txBody>
      </p:sp>
      <p:sp>
        <p:nvSpPr>
          <p:cNvPr id="5" name="object 5"/>
          <p:cNvSpPr txBox="1"/>
          <p:nvPr/>
        </p:nvSpPr>
        <p:spPr>
          <a:xfrm>
            <a:off x="945159" y="1840494"/>
            <a:ext cx="8755045" cy="869162"/>
          </a:xfrm>
          <a:prstGeom prst="rect">
            <a:avLst/>
          </a:prstGeom>
        </p:spPr>
        <p:txBody>
          <a:bodyPr vert="horz" wrap="square" lIns="0" tIns="7316" rIns="0" bIns="0" rtlCol="0">
            <a:spAutoFit/>
          </a:bodyPr>
          <a:lstStyle/>
          <a:p>
            <a:pPr marL="7701" marR="3081" defTabSz="554492">
              <a:lnSpc>
                <a:spcPct val="100499"/>
              </a:lnSpc>
              <a:spcBef>
                <a:spcPts val="58"/>
              </a:spcBef>
            </a:pPr>
            <a:r>
              <a:rPr sz="2800" kern="0" dirty="0">
                <a:solidFill>
                  <a:srgbClr val="000032"/>
                </a:solidFill>
                <a:latin typeface="Arial" panose="020B0604020202020204" pitchFamily="34" charset="0"/>
                <a:cs typeface="Arial" panose="020B0604020202020204" pitchFamily="34" charset="0"/>
              </a:rPr>
              <a:t>A</a:t>
            </a:r>
            <a:r>
              <a:rPr sz="2800" kern="0" spc="-15" dirty="0">
                <a:solidFill>
                  <a:srgbClr val="000032"/>
                </a:solidFill>
                <a:latin typeface="Arial" panose="020B0604020202020204" pitchFamily="34" charset="0"/>
                <a:cs typeface="Arial" panose="020B0604020202020204" pitchFamily="34" charset="0"/>
              </a:rPr>
              <a:t> </a:t>
            </a:r>
            <a:r>
              <a:rPr sz="2800" kern="0" dirty="0">
                <a:solidFill>
                  <a:srgbClr val="000032"/>
                </a:solidFill>
                <a:latin typeface="Arial" panose="020B0604020202020204" pitchFamily="34" charset="0"/>
                <a:cs typeface="Arial" panose="020B0604020202020204" pitchFamily="34" charset="0"/>
              </a:rPr>
              <a:t>program</a:t>
            </a:r>
            <a:r>
              <a:rPr sz="2800" kern="0" spc="-12" dirty="0">
                <a:solidFill>
                  <a:srgbClr val="000032"/>
                </a:solidFill>
                <a:latin typeface="Arial" panose="020B0604020202020204" pitchFamily="34" charset="0"/>
                <a:cs typeface="Arial" panose="020B0604020202020204" pitchFamily="34" charset="0"/>
              </a:rPr>
              <a:t> </a:t>
            </a:r>
            <a:r>
              <a:rPr sz="2800" kern="0" dirty="0">
                <a:solidFill>
                  <a:srgbClr val="000032"/>
                </a:solidFill>
                <a:latin typeface="Arial" panose="020B0604020202020204" pitchFamily="34" charset="0"/>
                <a:cs typeface="Arial" panose="020B0604020202020204" pitchFamily="34" charset="0"/>
              </a:rPr>
              <a:t>to</a:t>
            </a:r>
            <a:r>
              <a:rPr sz="2800" kern="0" spc="-12" dirty="0">
                <a:solidFill>
                  <a:srgbClr val="000032"/>
                </a:solidFill>
                <a:latin typeface="Arial" panose="020B0604020202020204" pitchFamily="34" charset="0"/>
                <a:cs typeface="Arial" panose="020B0604020202020204" pitchFamily="34" charset="0"/>
              </a:rPr>
              <a:t> </a:t>
            </a:r>
            <a:r>
              <a:rPr sz="2800" kern="0" dirty="0">
                <a:solidFill>
                  <a:srgbClr val="000032"/>
                </a:solidFill>
                <a:latin typeface="Arial" panose="020B0604020202020204" pitchFamily="34" charset="0"/>
                <a:cs typeface="Arial" panose="020B0604020202020204" pitchFamily="34" charset="0"/>
              </a:rPr>
              <a:t>teach</a:t>
            </a:r>
            <a:r>
              <a:rPr sz="2800" kern="0" spc="-12" dirty="0">
                <a:solidFill>
                  <a:srgbClr val="000032"/>
                </a:solidFill>
                <a:latin typeface="Arial" panose="020B0604020202020204" pitchFamily="34" charset="0"/>
                <a:cs typeface="Arial" panose="020B0604020202020204" pitchFamily="34" charset="0"/>
              </a:rPr>
              <a:t> </a:t>
            </a:r>
            <a:r>
              <a:rPr sz="2800" kern="0" dirty="0">
                <a:solidFill>
                  <a:srgbClr val="000032"/>
                </a:solidFill>
                <a:latin typeface="Arial" panose="020B0604020202020204" pitchFamily="34" charset="0"/>
                <a:cs typeface="Arial" panose="020B0604020202020204" pitchFamily="34" charset="0"/>
              </a:rPr>
              <a:t>the</a:t>
            </a:r>
            <a:r>
              <a:rPr sz="2800" kern="0" spc="-12" dirty="0">
                <a:solidFill>
                  <a:srgbClr val="000032"/>
                </a:solidFill>
                <a:latin typeface="Arial" panose="020B0604020202020204" pitchFamily="34" charset="0"/>
                <a:cs typeface="Arial" panose="020B0604020202020204" pitchFamily="34" charset="0"/>
              </a:rPr>
              <a:t> </a:t>
            </a:r>
            <a:r>
              <a:rPr sz="2800" b="1" kern="0" spc="-6" dirty="0">
                <a:solidFill>
                  <a:srgbClr val="000032"/>
                </a:solidFill>
                <a:latin typeface="Arial" panose="020B0604020202020204" pitchFamily="34" charset="0"/>
                <a:cs typeface="Arial" panose="020B0604020202020204" pitchFamily="34" charset="0"/>
              </a:rPr>
              <a:t>profession</a:t>
            </a:r>
            <a:r>
              <a:rPr sz="2800" kern="0" spc="-6" dirty="0">
                <a:solidFill>
                  <a:srgbClr val="000032"/>
                </a:solidFill>
                <a:latin typeface="Arial" panose="020B0604020202020204" pitchFamily="34" charset="0"/>
                <a:cs typeface="Arial" panose="020B0604020202020204" pitchFamily="34" charset="0"/>
              </a:rPr>
              <a:t> </a:t>
            </a:r>
            <a:r>
              <a:rPr sz="2800" kern="0" dirty="0">
                <a:solidFill>
                  <a:srgbClr val="000032"/>
                </a:solidFill>
                <a:latin typeface="Arial" panose="020B0604020202020204" pitchFamily="34" charset="0"/>
                <a:cs typeface="Arial" panose="020B0604020202020204" pitchFamily="34" charset="0"/>
              </a:rPr>
              <a:t>of</a:t>
            </a:r>
            <a:r>
              <a:rPr sz="2800" kern="0" spc="-3" dirty="0">
                <a:solidFill>
                  <a:srgbClr val="000032"/>
                </a:solidFill>
                <a:latin typeface="Arial" panose="020B0604020202020204" pitchFamily="34" charset="0"/>
                <a:cs typeface="Arial" panose="020B0604020202020204" pitchFamily="34" charset="0"/>
              </a:rPr>
              <a:t> </a:t>
            </a:r>
            <a:r>
              <a:rPr sz="2800" kern="0" dirty="0">
                <a:solidFill>
                  <a:srgbClr val="000032"/>
                </a:solidFill>
                <a:latin typeface="Arial" panose="020B0604020202020204" pitchFamily="34" charset="0"/>
                <a:cs typeface="Arial" panose="020B0604020202020204" pitchFamily="34" charset="0"/>
              </a:rPr>
              <a:t>building</a:t>
            </a:r>
            <a:r>
              <a:rPr lang="en-US" sz="2800" kern="0" dirty="0">
                <a:solidFill>
                  <a:srgbClr val="000032"/>
                </a:solidFill>
                <a:latin typeface="Arial" panose="020B0604020202020204" pitchFamily="34" charset="0"/>
                <a:cs typeface="Arial" panose="020B0604020202020204" pitchFamily="34" charset="0"/>
              </a:rPr>
              <a:t> s</a:t>
            </a:r>
            <a:r>
              <a:rPr sz="2800" kern="0" dirty="0">
                <a:solidFill>
                  <a:srgbClr val="000032"/>
                </a:solidFill>
                <a:latin typeface="Arial" panose="020B0604020202020204" pitchFamily="34" charset="0"/>
                <a:cs typeface="Arial" panose="020B0604020202020204" pitchFamily="34" charset="0"/>
              </a:rPr>
              <a:t>uccessful</a:t>
            </a:r>
            <a:r>
              <a:rPr sz="2800" kern="0" spc="-3" dirty="0">
                <a:solidFill>
                  <a:srgbClr val="000032"/>
                </a:solidFill>
                <a:latin typeface="Arial" panose="020B0604020202020204" pitchFamily="34" charset="0"/>
                <a:cs typeface="Arial" panose="020B0604020202020204" pitchFamily="34" charset="0"/>
              </a:rPr>
              <a:t> </a:t>
            </a:r>
            <a:r>
              <a:rPr sz="2800" kern="0" spc="-6" dirty="0">
                <a:solidFill>
                  <a:srgbClr val="000032"/>
                </a:solidFill>
                <a:latin typeface="Arial" panose="020B0604020202020204" pitchFamily="34" charset="0"/>
                <a:cs typeface="Arial" panose="020B0604020202020204" pitchFamily="34" charset="0"/>
              </a:rPr>
              <a:t>companies.</a:t>
            </a:r>
            <a:endParaRPr sz="2800" kern="0" dirty="0">
              <a:solidFill>
                <a:sysClr val="windowText" lastClr="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F985446-98E1-4E23-ACD8-139EE917C2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27" t="23526" r="18584" b="2735"/>
          <a:stretch/>
        </p:blipFill>
        <p:spPr>
          <a:xfrm>
            <a:off x="944798" y="2987040"/>
            <a:ext cx="4325659" cy="2933495"/>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557117BC-BB25-4361-A55A-BB9FE9E2593B}"/>
              </a:ext>
            </a:extLst>
          </p:cNvPr>
          <p:cNvPicPr>
            <a:picLocks noChangeAspect="1"/>
          </p:cNvPicPr>
          <p:nvPr/>
        </p:nvPicPr>
        <p:blipFill>
          <a:blip r:embed="rId3"/>
          <a:stretch>
            <a:fillRect/>
          </a:stretch>
        </p:blipFill>
        <p:spPr>
          <a:xfrm>
            <a:off x="965791" y="1591344"/>
            <a:ext cx="5682197" cy="44363"/>
          </a:xfrm>
          <a:prstGeom prst="rect">
            <a:avLst/>
          </a:prstGeom>
        </p:spPr>
      </p:pic>
      <p:sp>
        <p:nvSpPr>
          <p:cNvPr id="2" name="TextBox 1">
            <a:extLst>
              <a:ext uri="{FF2B5EF4-FFF2-40B4-BE49-F238E27FC236}">
                <a16:creationId xmlns:a16="http://schemas.microsoft.com/office/drawing/2014/main" id="{F26035A3-ED03-A77E-EDDD-2FB42226409D}"/>
              </a:ext>
            </a:extLst>
          </p:cNvPr>
          <p:cNvSpPr txBox="1"/>
          <p:nvPr/>
        </p:nvSpPr>
        <p:spPr>
          <a:xfrm>
            <a:off x="5540188" y="2709656"/>
            <a:ext cx="6651812" cy="3633623"/>
          </a:xfrm>
          <a:prstGeom prst="rect">
            <a:avLst/>
          </a:prstGeom>
          <a:noFill/>
        </p:spPr>
        <p:txBody>
          <a:bodyPr wrap="square" rtlCol="0">
            <a:spAutoFit/>
          </a:bodyPr>
          <a:lstStyle/>
          <a:p>
            <a:pPr marL="285750" indent="-285750">
              <a:buFont typeface="Arial" panose="020B0604020202020204" pitchFamily="34" charset="0"/>
              <a:buChar char="•"/>
            </a:pPr>
            <a:r>
              <a:rPr lang="en-US" sz="2800" kern="0" dirty="0">
                <a:solidFill>
                  <a:srgbClr val="000032"/>
                </a:solidFill>
                <a:latin typeface="Arial" panose="020B0604020202020204" pitchFamily="34" charset="0"/>
                <a:cs typeface="Arial" panose="020B0604020202020204" pitchFamily="34" charset="0"/>
              </a:rPr>
              <a:t>The Foundations Course </a:t>
            </a:r>
            <a:br>
              <a:rPr lang="en-US" sz="2800" kern="0" dirty="0">
                <a:solidFill>
                  <a:srgbClr val="000032"/>
                </a:solidFill>
                <a:latin typeface="Arial" panose="020B0604020202020204" pitchFamily="34" charset="0"/>
                <a:cs typeface="Arial" panose="020B0604020202020204" pitchFamily="34" charset="0"/>
              </a:rPr>
            </a:br>
            <a:endParaRPr lang="en-US" sz="1100" kern="0" dirty="0">
              <a:solidFill>
                <a:srgbClr val="000032"/>
              </a:solidFill>
              <a:latin typeface="Arial" panose="020B060402020202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sz="2200" kern="100" dirty="0">
                <a:effectLst/>
                <a:latin typeface="Arial" panose="020B0604020202020204" pitchFamily="34" charset="0"/>
                <a:ea typeface="Calibri" panose="020F0502020204030204" pitchFamily="34" charset="0"/>
                <a:cs typeface="Arial" panose="020B0604020202020204" pitchFamily="34" charset="0"/>
              </a:rPr>
              <a:t>The three pillars for a successful company:</a:t>
            </a:r>
            <a:br>
              <a:rPr lang="en-US" sz="2200" kern="100" dirty="0">
                <a:effectLst/>
                <a:latin typeface="Arial" panose="020B0604020202020204" pitchFamily="34" charset="0"/>
                <a:ea typeface="Calibri" panose="020F0502020204030204" pitchFamily="34" charset="0"/>
                <a:cs typeface="Arial" panose="020B0604020202020204" pitchFamily="34" charset="0"/>
              </a:rPr>
            </a:br>
            <a:endParaRPr lang="en-US" sz="1100" kern="100" dirty="0">
              <a:effectLst/>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Courier New" panose="02070309020205020404" pitchFamily="49" charset="0"/>
              <a:buChar char="o"/>
            </a:pPr>
            <a:r>
              <a:rPr lang="en-US" sz="2200" kern="100" dirty="0">
                <a:effectLst/>
                <a:latin typeface="Arial" panose="020B0604020202020204" pitchFamily="34" charset="0"/>
                <a:ea typeface="Calibri" panose="020F0502020204030204" pitchFamily="34" charset="0"/>
                <a:cs typeface="Arial" panose="020B0604020202020204" pitchFamily="34" charset="0"/>
              </a:rPr>
              <a:t>Profitable </a:t>
            </a:r>
          </a:p>
          <a:p>
            <a:pPr marL="1200150" lvl="2" indent="-285750">
              <a:lnSpc>
                <a:spcPct val="107000"/>
              </a:lnSpc>
              <a:buFont typeface="Courier New" panose="02070309020205020404" pitchFamily="49" charset="0"/>
              <a:buChar char="o"/>
            </a:pPr>
            <a:r>
              <a:rPr lang="en-US" sz="2200" kern="100" dirty="0">
                <a:effectLst/>
                <a:latin typeface="Arial" panose="020B0604020202020204" pitchFamily="34" charset="0"/>
                <a:ea typeface="Calibri" panose="020F0502020204030204" pitchFamily="34" charset="0"/>
                <a:cs typeface="Arial" panose="020B0604020202020204" pitchFamily="34" charset="0"/>
              </a:rPr>
              <a:t>Fast growing</a:t>
            </a:r>
          </a:p>
          <a:p>
            <a:pPr marL="1200150" lvl="2" indent="-285750">
              <a:lnSpc>
                <a:spcPct val="107000"/>
              </a:lnSpc>
              <a:buFont typeface="Courier New" panose="02070309020205020404" pitchFamily="49" charset="0"/>
              <a:buChar char="o"/>
            </a:pPr>
            <a:r>
              <a:rPr lang="en-US" sz="2200" kern="100" dirty="0">
                <a:effectLst/>
                <a:latin typeface="Arial" panose="020B0604020202020204" pitchFamily="34" charset="0"/>
                <a:ea typeface="Calibri" panose="020F0502020204030204" pitchFamily="34" charset="0"/>
                <a:cs typeface="Arial" panose="020B0604020202020204" pitchFamily="34" charset="0"/>
              </a:rPr>
              <a:t>Modest investment</a:t>
            </a:r>
            <a:br>
              <a:rPr lang="en-US" sz="2400" kern="100" dirty="0">
                <a:effectLst/>
                <a:latin typeface="Arial" panose="020B0604020202020204" pitchFamily="34" charset="0"/>
                <a:ea typeface="Calibri" panose="020F0502020204030204" pitchFamily="34" charset="0"/>
                <a:cs typeface="Arial" panose="020B0604020202020204" pitchFamily="34" charset="0"/>
              </a:rPr>
            </a:br>
            <a:endParaRPr lang="en-US" sz="11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800" kern="0" dirty="0">
                <a:solidFill>
                  <a:srgbClr val="000032"/>
                </a:solidFill>
                <a:latin typeface="Arial" panose="020B0604020202020204" pitchFamily="34" charset="0"/>
                <a:cs typeface="Arial" panose="020B0604020202020204" pitchFamily="34" charset="0"/>
              </a:rPr>
              <a:t>Workshops </a:t>
            </a:r>
            <a:br>
              <a:rPr lang="en-US" sz="2800" kern="0" dirty="0">
                <a:solidFill>
                  <a:srgbClr val="000032"/>
                </a:solidFill>
                <a:latin typeface="Arial" panose="020B0604020202020204" pitchFamily="34" charset="0"/>
                <a:cs typeface="Arial" panose="020B0604020202020204" pitchFamily="34" charset="0"/>
              </a:rPr>
            </a:br>
            <a:endParaRPr lang="en-US" sz="2800" kern="0" dirty="0">
              <a:solidFill>
                <a:srgbClr val="00003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kern="0" dirty="0">
                <a:solidFill>
                  <a:srgbClr val="000032"/>
                </a:solidFill>
                <a:latin typeface="Arial" panose="020B0604020202020204" pitchFamily="34" charset="0"/>
                <a:cs typeface="Arial" panose="020B0604020202020204" pitchFamily="34" charset="0"/>
              </a:rPr>
              <a:t>4-5 years Residency program </a:t>
            </a:r>
          </a:p>
        </p:txBody>
      </p:sp>
      <p:sp>
        <p:nvSpPr>
          <p:cNvPr id="3" name="Footer Placeholder 2">
            <a:extLst>
              <a:ext uri="{FF2B5EF4-FFF2-40B4-BE49-F238E27FC236}">
                <a16:creationId xmlns:a16="http://schemas.microsoft.com/office/drawing/2014/main" id="{D8E3BE0C-24B5-42A2-A551-31D5E2A52017}"/>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 fill="hold"/>
                                        <p:tgtEl>
                                          <p:spTgt spid="7"/>
                                        </p:tgtEl>
                                        <p:attrNameLst>
                                          <p:attrName>ppt_x</p:attrName>
                                        </p:attrNameLst>
                                      </p:cBhvr>
                                      <p:tavLst>
                                        <p:tav tm="0">
                                          <p:val>
                                            <p:strVal val="0-#ppt_w/2"/>
                                          </p:val>
                                        </p:tav>
                                        <p:tav tm="100000">
                                          <p:val>
                                            <p:strVal val="#ppt_x"/>
                                          </p:val>
                                        </p:tav>
                                      </p:tavLst>
                                    </p:anim>
                                    <p:anim calcmode="lin" valueType="num">
                                      <p:cBhvr additive="base">
                                        <p:cTn id="12" dur="1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6190-C262-4C5B-89CD-96EC360B6132}"/>
              </a:ext>
            </a:extLst>
          </p:cNvPr>
          <p:cNvSpPr>
            <a:spLocks noGrp="1"/>
          </p:cNvSpPr>
          <p:nvPr>
            <p:ph type="title"/>
          </p:nvPr>
        </p:nvSpPr>
        <p:spPr/>
        <p:txBody>
          <a:bodyPr/>
          <a:lstStyle/>
          <a:p>
            <a:r>
              <a:rPr lang="en-US" dirty="0"/>
              <a:t>Disruptive Innovation</a:t>
            </a:r>
          </a:p>
        </p:txBody>
      </p:sp>
      <p:sp>
        <p:nvSpPr>
          <p:cNvPr id="3" name="Text Placeholder 2">
            <a:extLst>
              <a:ext uri="{FF2B5EF4-FFF2-40B4-BE49-F238E27FC236}">
                <a16:creationId xmlns:a16="http://schemas.microsoft.com/office/drawing/2014/main" id="{2FC74CB4-C50E-721D-19FF-A26EF49D1857}"/>
              </a:ext>
            </a:extLst>
          </p:cNvPr>
          <p:cNvSpPr>
            <a:spLocks noGrp="1"/>
          </p:cNvSpPr>
          <p:nvPr>
            <p:ph type="body" idx="1"/>
          </p:nvPr>
        </p:nvSpPr>
        <p:spPr>
          <a:xfrm>
            <a:off x="944077" y="1840493"/>
            <a:ext cx="10303847" cy="1477328"/>
          </a:xfrm>
        </p:spPr>
        <p:txBody>
          <a:bodyPr/>
          <a:lstStyle/>
          <a:p>
            <a:pPr marL="342900" indent="-342900" rtl="0">
              <a:buFont typeface="Arial" panose="020B0604020202020204" pitchFamily="34" charset="0"/>
              <a:buChar char="•"/>
            </a:pPr>
            <a:r>
              <a:rPr lang="en-US" sz="3200" dirty="0">
                <a:latin typeface="Comfortaa"/>
              </a:rPr>
              <a:t>Is innovation evolutionary or revolutionary?  </a:t>
            </a:r>
          </a:p>
          <a:p>
            <a:pPr marL="342900" indent="-342900">
              <a:buFont typeface="Arial" panose="020B0604020202020204" pitchFamily="34" charset="0"/>
              <a:buChar char="•"/>
            </a:pPr>
            <a:endParaRPr lang="en-US" sz="3200" dirty="0">
              <a:latin typeface="Comfortaa"/>
            </a:endParaRPr>
          </a:p>
          <a:p>
            <a:pPr marL="342900" indent="-342900">
              <a:buFont typeface="Arial" panose="020B0604020202020204" pitchFamily="34" charset="0"/>
              <a:buChar char="•"/>
            </a:pPr>
            <a:endParaRPr lang="en-US" sz="3200" dirty="0">
              <a:latin typeface="Comfortaa"/>
            </a:endParaRPr>
          </a:p>
        </p:txBody>
      </p:sp>
      <p:pic>
        <p:nvPicPr>
          <p:cNvPr id="4" name="Picture 3">
            <a:extLst>
              <a:ext uri="{FF2B5EF4-FFF2-40B4-BE49-F238E27FC236}">
                <a16:creationId xmlns:a16="http://schemas.microsoft.com/office/drawing/2014/main" id="{AB343116-8922-020F-43EE-87AEB2B9D5B0}"/>
              </a:ext>
            </a:extLst>
          </p:cNvPr>
          <p:cNvPicPr>
            <a:picLocks noChangeAspect="1"/>
          </p:cNvPicPr>
          <p:nvPr/>
        </p:nvPicPr>
        <p:blipFill>
          <a:blip r:embed="rId2"/>
          <a:stretch>
            <a:fillRect/>
          </a:stretch>
        </p:blipFill>
        <p:spPr>
          <a:xfrm>
            <a:off x="944076" y="2639767"/>
            <a:ext cx="2676502" cy="2611748"/>
          </a:xfrm>
          <a:prstGeom prst="rect">
            <a:avLst/>
          </a:prstGeom>
        </p:spPr>
      </p:pic>
      <p:pic>
        <p:nvPicPr>
          <p:cNvPr id="5" name="Picture 4">
            <a:extLst>
              <a:ext uri="{FF2B5EF4-FFF2-40B4-BE49-F238E27FC236}">
                <a16:creationId xmlns:a16="http://schemas.microsoft.com/office/drawing/2014/main" id="{94C87AA6-A85F-B163-5CCC-E1FB4DC20AA6}"/>
              </a:ext>
            </a:extLst>
          </p:cNvPr>
          <p:cNvPicPr>
            <a:picLocks noChangeAspect="1"/>
          </p:cNvPicPr>
          <p:nvPr/>
        </p:nvPicPr>
        <p:blipFill>
          <a:blip r:embed="rId3"/>
          <a:stretch>
            <a:fillRect/>
          </a:stretch>
        </p:blipFill>
        <p:spPr>
          <a:xfrm>
            <a:off x="4230177" y="2639767"/>
            <a:ext cx="2131293" cy="2620619"/>
          </a:xfrm>
          <a:prstGeom prst="rect">
            <a:avLst/>
          </a:prstGeom>
        </p:spPr>
      </p:pic>
      <p:pic>
        <p:nvPicPr>
          <p:cNvPr id="6" name="Picture 5">
            <a:extLst>
              <a:ext uri="{FF2B5EF4-FFF2-40B4-BE49-F238E27FC236}">
                <a16:creationId xmlns:a16="http://schemas.microsoft.com/office/drawing/2014/main" id="{F8AD4547-81AC-C07E-886B-AF89BBEB3BFF}"/>
              </a:ext>
            </a:extLst>
          </p:cNvPr>
          <p:cNvPicPr>
            <a:picLocks noChangeAspect="1"/>
          </p:cNvPicPr>
          <p:nvPr/>
        </p:nvPicPr>
        <p:blipFill>
          <a:blip r:embed="rId4"/>
          <a:stretch>
            <a:fillRect/>
          </a:stretch>
        </p:blipFill>
        <p:spPr>
          <a:xfrm>
            <a:off x="6826594" y="2639767"/>
            <a:ext cx="1843109" cy="2296797"/>
          </a:xfrm>
          <a:prstGeom prst="rect">
            <a:avLst/>
          </a:prstGeom>
        </p:spPr>
      </p:pic>
      <p:sp>
        <p:nvSpPr>
          <p:cNvPr id="7" name="TextBox 6">
            <a:extLst>
              <a:ext uri="{FF2B5EF4-FFF2-40B4-BE49-F238E27FC236}">
                <a16:creationId xmlns:a16="http://schemas.microsoft.com/office/drawing/2014/main" id="{A510AEDE-553C-CDBF-E6C5-D0BD9A64C2D7}"/>
              </a:ext>
            </a:extLst>
          </p:cNvPr>
          <p:cNvSpPr txBox="1"/>
          <p:nvPr/>
        </p:nvSpPr>
        <p:spPr>
          <a:xfrm>
            <a:off x="3620578" y="5260386"/>
            <a:ext cx="5761704" cy="1077218"/>
          </a:xfrm>
          <a:prstGeom prst="rect">
            <a:avLst/>
          </a:prstGeom>
          <a:noFill/>
        </p:spPr>
        <p:txBody>
          <a:bodyPr wrap="square" rtlCol="0">
            <a:spAutoFit/>
          </a:bodyPr>
          <a:lstStyle/>
          <a:p>
            <a:r>
              <a:rPr lang="en-US" sz="3200" dirty="0">
                <a:solidFill>
                  <a:srgbClr val="000032"/>
                </a:solidFill>
                <a:latin typeface="Comfortaa"/>
                <a:cs typeface="Lato Light"/>
              </a:rPr>
              <a:t>Who invented the light bulb? </a:t>
            </a:r>
            <a:br>
              <a:rPr lang="en-US" sz="3200" dirty="0">
                <a:solidFill>
                  <a:srgbClr val="000032"/>
                </a:solidFill>
                <a:latin typeface="Comfortaa"/>
                <a:cs typeface="Lato Light"/>
              </a:rPr>
            </a:br>
            <a:r>
              <a:rPr lang="en-US" sz="3200" dirty="0">
                <a:solidFill>
                  <a:srgbClr val="000032"/>
                </a:solidFill>
                <a:latin typeface="Comfortaa"/>
                <a:cs typeface="Lato Light"/>
              </a:rPr>
              <a:t>And when?  </a:t>
            </a:r>
          </a:p>
        </p:txBody>
      </p:sp>
      <p:sp>
        <p:nvSpPr>
          <p:cNvPr id="8" name="Footer Placeholder 7">
            <a:extLst>
              <a:ext uri="{FF2B5EF4-FFF2-40B4-BE49-F238E27FC236}">
                <a16:creationId xmlns:a16="http://schemas.microsoft.com/office/drawing/2014/main" id="{E76719F6-6DCE-47AC-82A5-9C4EE89311BE}"/>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93005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B208-0D80-77A4-A056-5D600ADCECDA}"/>
              </a:ext>
            </a:extLst>
          </p:cNvPr>
          <p:cNvSpPr>
            <a:spLocks noGrp="1"/>
          </p:cNvSpPr>
          <p:nvPr>
            <p:ph type="title"/>
          </p:nvPr>
        </p:nvSpPr>
        <p:spPr/>
        <p:txBody>
          <a:bodyPr/>
          <a:lstStyle/>
          <a:p>
            <a:r>
              <a:rPr lang="en-US" dirty="0"/>
              <a:t>Light Bulb History    1803 – 1809  </a:t>
            </a:r>
          </a:p>
        </p:txBody>
      </p:sp>
      <p:sp>
        <p:nvSpPr>
          <p:cNvPr id="3" name="Text Placeholder 2">
            <a:extLst>
              <a:ext uri="{FF2B5EF4-FFF2-40B4-BE49-F238E27FC236}">
                <a16:creationId xmlns:a16="http://schemas.microsoft.com/office/drawing/2014/main" id="{3C2257DD-9F72-48CD-BC0E-EE21C03DD4AD}"/>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6A923315-DDFA-D612-2587-DD634FBB849C}"/>
              </a:ext>
            </a:extLst>
          </p:cNvPr>
          <p:cNvPicPr>
            <a:picLocks noChangeAspect="1"/>
          </p:cNvPicPr>
          <p:nvPr/>
        </p:nvPicPr>
        <p:blipFill>
          <a:blip r:embed="rId2"/>
          <a:stretch>
            <a:fillRect/>
          </a:stretch>
        </p:blipFill>
        <p:spPr>
          <a:xfrm>
            <a:off x="3275062" y="1635431"/>
            <a:ext cx="7621491" cy="5222569"/>
          </a:xfrm>
          <a:prstGeom prst="rect">
            <a:avLst/>
          </a:prstGeom>
        </p:spPr>
      </p:pic>
      <p:sp>
        <p:nvSpPr>
          <p:cNvPr id="5" name="Footer Placeholder 4">
            <a:extLst>
              <a:ext uri="{FF2B5EF4-FFF2-40B4-BE49-F238E27FC236}">
                <a16:creationId xmlns:a16="http://schemas.microsoft.com/office/drawing/2014/main" id="{C48F1E79-A1D9-4B9B-A002-B53CE227DB28}"/>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47505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Light Bulb History    1877 – 1885  </a:t>
            </a:r>
          </a:p>
        </p:txBody>
      </p:sp>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9D1EFD1-EB58-6352-8C3F-7D2E9E519B67}"/>
              </a:ext>
            </a:extLst>
          </p:cNvPr>
          <p:cNvPicPr>
            <a:picLocks noChangeAspect="1"/>
          </p:cNvPicPr>
          <p:nvPr/>
        </p:nvPicPr>
        <p:blipFill>
          <a:blip r:embed="rId2"/>
          <a:stretch>
            <a:fillRect/>
          </a:stretch>
        </p:blipFill>
        <p:spPr>
          <a:xfrm>
            <a:off x="3145807" y="1554016"/>
            <a:ext cx="7578214" cy="5205661"/>
          </a:xfrm>
          <a:prstGeom prst="rect">
            <a:avLst/>
          </a:prstGeom>
        </p:spPr>
      </p:pic>
      <p:sp>
        <p:nvSpPr>
          <p:cNvPr id="4" name="Footer Placeholder 3">
            <a:extLst>
              <a:ext uri="{FF2B5EF4-FFF2-40B4-BE49-F238E27FC236}">
                <a16:creationId xmlns:a16="http://schemas.microsoft.com/office/drawing/2014/main" id="{B71BA559-F56D-4797-9B5E-FDC07DAF9449}"/>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53720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Who invented the light bulb?</a:t>
            </a:r>
          </a:p>
        </p:txBody>
      </p:sp>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a:xfrm>
            <a:off x="944078" y="1840493"/>
            <a:ext cx="9352044" cy="5029967"/>
          </a:xfrm>
        </p:spPr>
        <p:txBody>
          <a:bodyPr/>
          <a:lstStyle/>
          <a:p>
            <a:pPr marL="342900" indent="-342900">
              <a:buFont typeface="Arial" panose="020B0604020202020204" pitchFamily="34" charset="0"/>
              <a:buChar char="•"/>
            </a:pPr>
            <a:r>
              <a:rPr lang="en-US" sz="2000" b="1" dirty="0">
                <a:solidFill>
                  <a:srgbClr val="333333"/>
                </a:solidFill>
                <a:effectLst/>
                <a:latin typeface="Arial" panose="020B0604020202020204" pitchFamily="34" charset="0"/>
                <a:ea typeface="Times New Roman" panose="02020603050405020304" pitchFamily="18" charset="0"/>
              </a:rPr>
              <a:t>1809</a:t>
            </a:r>
            <a:r>
              <a:rPr lang="en-US" sz="1800" dirty="0">
                <a:solidFill>
                  <a:srgbClr val="333333"/>
                </a:solidFill>
                <a:effectLst/>
                <a:latin typeface="Arial" panose="020B0604020202020204" pitchFamily="34" charset="0"/>
                <a:ea typeface="Times New Roman" panose="02020603050405020304" pitchFamily="18" charset="0"/>
              </a:rPr>
              <a:t> - British inventor Humphry Davy invented an incandescent light bulb in 1801 and created the “arc lamp”</a:t>
            </a:r>
            <a:endParaRPr lang="en-US"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000" b="1" dirty="0">
                <a:solidFill>
                  <a:srgbClr val="333333"/>
                </a:solidFill>
                <a:latin typeface="Arial" panose="020B0604020202020204" pitchFamily="34" charset="0"/>
              </a:rPr>
              <a:t>1835</a:t>
            </a:r>
            <a:r>
              <a:rPr lang="en-US" sz="1800" dirty="0">
                <a:solidFill>
                  <a:srgbClr val="333333"/>
                </a:solidFill>
                <a:effectLst/>
                <a:latin typeface="Arial" panose="020B0604020202020204" pitchFamily="34" charset="0"/>
                <a:ea typeface="Aptos" panose="020B0004020202020204" pitchFamily="34" charset="0"/>
              </a:rPr>
              <a:t> - Scottish inventor James Bowman Lindsay demonstrated a constant electric light in Dundee</a:t>
            </a:r>
          </a:p>
          <a:p>
            <a:pPr marL="342900" indent="-342900">
              <a:buFont typeface="Arial" panose="020B0604020202020204" pitchFamily="34" charset="0"/>
              <a:buChar char="•"/>
            </a:pPr>
            <a:r>
              <a:rPr lang="en-US" sz="2000" b="1" dirty="0">
                <a:solidFill>
                  <a:srgbClr val="333333"/>
                </a:solidFill>
                <a:latin typeface="Arial" panose="020B0604020202020204" pitchFamily="34" charset="0"/>
              </a:rPr>
              <a:t>1841</a:t>
            </a:r>
            <a:r>
              <a:rPr lang="en-US" sz="1800" dirty="0">
                <a:solidFill>
                  <a:srgbClr val="333333"/>
                </a:solidFill>
                <a:effectLst/>
                <a:latin typeface="Arial" panose="020B0604020202020204" pitchFamily="34" charset="0"/>
                <a:ea typeface="Aptos" panose="020B0004020202020204" pitchFamily="34" charset="0"/>
              </a:rPr>
              <a:t> - British inventor Frederick </a:t>
            </a:r>
            <a:r>
              <a:rPr lang="en-US" sz="1800" dirty="0" err="1">
                <a:solidFill>
                  <a:srgbClr val="333333"/>
                </a:solidFill>
                <a:effectLst/>
                <a:latin typeface="Arial" panose="020B0604020202020204" pitchFamily="34" charset="0"/>
                <a:ea typeface="Aptos" panose="020B0004020202020204" pitchFamily="34" charset="0"/>
              </a:rPr>
              <a:t>DeMoleyns</a:t>
            </a:r>
            <a:r>
              <a:rPr lang="en-US" sz="1800" dirty="0">
                <a:solidFill>
                  <a:srgbClr val="333333"/>
                </a:solidFill>
                <a:effectLst/>
                <a:latin typeface="Arial" panose="020B0604020202020204" pitchFamily="34" charset="0"/>
                <a:ea typeface="Aptos" panose="020B0004020202020204" pitchFamily="34" charset="0"/>
              </a:rPr>
              <a:t> patented a light bulb </a:t>
            </a:r>
          </a:p>
          <a:p>
            <a:pPr marL="342900" indent="-342900">
              <a:buFont typeface="Arial" panose="020B0604020202020204" pitchFamily="34" charset="0"/>
              <a:buChar char="•"/>
            </a:pPr>
            <a:r>
              <a:rPr lang="en-US" sz="2000" b="1" dirty="0">
                <a:solidFill>
                  <a:srgbClr val="333333"/>
                </a:solidFill>
                <a:latin typeface="Arial" panose="020B0604020202020204" pitchFamily="34" charset="0"/>
              </a:rPr>
              <a:t>1872</a:t>
            </a:r>
            <a:r>
              <a:rPr lang="en-US" sz="1800" dirty="0">
                <a:solidFill>
                  <a:srgbClr val="333333"/>
                </a:solidFill>
                <a:effectLst/>
                <a:latin typeface="Arial" panose="020B0604020202020204" pitchFamily="34" charset="0"/>
                <a:ea typeface="Aptos" panose="020B0004020202020204" pitchFamily="34" charset="0"/>
              </a:rPr>
              <a:t> - Russian engineer Alexander </a:t>
            </a:r>
            <a:r>
              <a:rPr lang="en-US" sz="1800" dirty="0" err="1">
                <a:solidFill>
                  <a:srgbClr val="333333"/>
                </a:solidFill>
                <a:effectLst/>
                <a:latin typeface="Arial" panose="020B0604020202020204" pitchFamily="34" charset="0"/>
                <a:ea typeface="Aptos" panose="020B0004020202020204" pitchFamily="34" charset="0"/>
              </a:rPr>
              <a:t>Lodygin</a:t>
            </a:r>
            <a:r>
              <a:rPr lang="en-US" sz="1800" dirty="0">
                <a:solidFill>
                  <a:srgbClr val="333333"/>
                </a:solidFill>
                <a:effectLst/>
                <a:latin typeface="Arial" panose="020B0604020202020204" pitchFamily="34" charset="0"/>
                <a:ea typeface="Aptos" panose="020B0004020202020204" pitchFamily="34" charset="0"/>
              </a:rPr>
              <a:t> invented an incandescent light bulb </a:t>
            </a:r>
            <a:endParaRPr lang="he-IL" sz="1800" dirty="0">
              <a:solidFill>
                <a:srgbClr val="333333"/>
              </a:solidFill>
              <a:effectLst/>
              <a:latin typeface="Arial" panose="020B0604020202020204" pitchFamily="34" charset="0"/>
              <a:ea typeface="Aptos" panose="020B0004020202020204" pitchFamily="34" charset="0"/>
            </a:endParaRPr>
          </a:p>
          <a:p>
            <a:pPr marL="342900" indent="-342900">
              <a:buFont typeface="Arial" panose="020B0604020202020204" pitchFamily="34" charset="0"/>
              <a:buChar char="•"/>
            </a:pPr>
            <a:r>
              <a:rPr lang="en-US" sz="2000" b="1" dirty="0">
                <a:solidFill>
                  <a:srgbClr val="333333"/>
                </a:solidFill>
                <a:latin typeface="Arial" panose="020B0604020202020204" pitchFamily="34" charset="0"/>
              </a:rPr>
              <a:t>1877</a:t>
            </a:r>
            <a:r>
              <a:rPr lang="he-IL" sz="2000" b="1" dirty="0">
                <a:solidFill>
                  <a:srgbClr val="333333"/>
                </a:solidFill>
                <a:latin typeface="Arial" panose="020B0604020202020204" pitchFamily="34" charset="0"/>
              </a:rPr>
              <a:t> </a:t>
            </a:r>
            <a:r>
              <a:rPr lang="en-US" sz="1800" dirty="0">
                <a:solidFill>
                  <a:srgbClr val="333333"/>
                </a:solidFill>
                <a:effectLst/>
                <a:latin typeface="Arial" panose="020B0604020202020204" pitchFamily="34" charset="0"/>
                <a:ea typeface="Aptos" panose="020B0004020202020204" pitchFamily="34" charset="0"/>
              </a:rPr>
              <a:t>-</a:t>
            </a:r>
            <a:r>
              <a:rPr lang="he-IL" sz="1800" dirty="0">
                <a:solidFill>
                  <a:srgbClr val="333333"/>
                </a:solidFill>
                <a:effectLst/>
                <a:latin typeface="Arial" panose="020B0604020202020204" pitchFamily="34" charset="0"/>
                <a:ea typeface="Times New Roman" panose="02020603050405020304" pitchFamily="18" charset="0"/>
              </a:rPr>
              <a:t> </a:t>
            </a:r>
            <a:r>
              <a:rPr lang="en-US" sz="1800" dirty="0">
                <a:solidFill>
                  <a:srgbClr val="333333"/>
                </a:solidFill>
                <a:effectLst/>
                <a:latin typeface="Arial" panose="020B0604020202020204" pitchFamily="34" charset="0"/>
                <a:ea typeface="Times New Roman" panose="02020603050405020304" pitchFamily="18" charset="0"/>
              </a:rPr>
              <a:t> William E. Sawyer developed a incandescent light in partnership with Albon Man</a:t>
            </a:r>
            <a:endParaRPr lang="he-IL" sz="1800" dirty="0">
              <a:solidFill>
                <a:srgbClr val="333333"/>
              </a:solidFill>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000" b="1" dirty="0">
                <a:solidFill>
                  <a:srgbClr val="333333"/>
                </a:solidFill>
                <a:latin typeface="Arial" panose="020B0604020202020204" pitchFamily="34" charset="0"/>
              </a:rPr>
              <a:t>1870</a:t>
            </a:r>
            <a:r>
              <a:rPr lang="en-US" sz="1800" dirty="0">
                <a:solidFill>
                  <a:srgbClr val="333333"/>
                </a:solidFill>
                <a:effectLst/>
                <a:latin typeface="Arial" panose="020B0604020202020204" pitchFamily="34" charset="0"/>
                <a:ea typeface="Aptos" panose="020B0004020202020204" pitchFamily="34" charset="0"/>
              </a:rPr>
              <a:t>s - Hiram Stevens developed a light bulb and in 1880 installed the first </a:t>
            </a:r>
            <a:r>
              <a:rPr lang="en-US" sz="1800" dirty="0">
                <a:solidFill>
                  <a:schemeClr val="tx1"/>
                </a:solidFill>
                <a:effectLst/>
                <a:latin typeface="Arial" panose="020B0604020202020204" pitchFamily="34" charset="0"/>
                <a:ea typeface="Aptos" panose="020B0004020202020204" pitchFamily="34" charset="0"/>
              </a:rPr>
              <a:t>electric</a:t>
            </a:r>
            <a:r>
              <a:rPr lang="en-US" sz="1800" dirty="0">
                <a:solidFill>
                  <a:srgbClr val="333333"/>
                </a:solidFill>
                <a:effectLst/>
                <a:latin typeface="Arial" panose="020B0604020202020204" pitchFamily="34" charset="0"/>
                <a:ea typeface="Aptos" panose="020B0004020202020204" pitchFamily="34" charset="0"/>
              </a:rPr>
              <a:t> lights </a:t>
            </a: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 a New York City building</a:t>
            </a:r>
          </a:p>
          <a:p>
            <a:pPr marL="285750" marR="0" indent="-285750">
              <a:buFont typeface="Arial" panose="020B0604020202020204" pitchFamily="34" charset="0"/>
              <a:buChar char="•"/>
            </a:pPr>
            <a:r>
              <a:rPr lang="en-US" sz="2000" b="1" dirty="0">
                <a:solidFill>
                  <a:srgbClr val="333333"/>
                </a:solidFill>
                <a:latin typeface="Arial" panose="020B0604020202020204" pitchFamily="34" charset="0"/>
              </a:rPr>
              <a:t>1878 </a:t>
            </a:r>
            <a:r>
              <a:rPr lang="en-US" sz="1800" dirty="0">
                <a:solidFill>
                  <a:srgbClr val="333333"/>
                </a:solidFill>
                <a:effectLst/>
                <a:latin typeface="Arial" panose="020B0604020202020204" pitchFamily="34" charset="0"/>
                <a:ea typeface="Times New Roman" panose="02020603050405020304" pitchFamily="18" charset="0"/>
              </a:rPr>
              <a:t>- British inventor </a:t>
            </a:r>
            <a:r>
              <a:rPr lang="en-US" sz="1800" dirty="0">
                <a:solidFill>
                  <a:schemeClr val="tx1"/>
                </a:solidFill>
                <a:effectLst/>
                <a:latin typeface="Arial" panose="020B0604020202020204" pitchFamily="34" charset="0"/>
                <a:ea typeface="Times New Roman" panose="02020603050405020304" pitchFamily="18" charset="0"/>
              </a:rPr>
              <a:t>Joseph Wilson Swan </a:t>
            </a:r>
            <a:r>
              <a:rPr lang="en-US" sz="1800" dirty="0">
                <a:solidFill>
                  <a:srgbClr val="333333"/>
                </a:solidFill>
                <a:effectLst/>
                <a:latin typeface="Arial" panose="020B0604020202020204" pitchFamily="34" charset="0"/>
                <a:ea typeface="Times New Roman" panose="02020603050405020304" pitchFamily="18" charset="0"/>
              </a:rPr>
              <a:t>demonstrated a light bulb at a lecture in Newcastle that soon had the attention of the world, including Edison. Swan was awarded a light bulb patent (patent No. 4933) only in 1880, the year in which his house in Gateshead, England became the first house in the world lit by a light bulb.</a:t>
            </a:r>
          </a:p>
          <a:p>
            <a:pPr marL="285750" indent="-285750">
              <a:buFont typeface="Arial" panose="020B0604020202020204" pitchFamily="34" charset="0"/>
              <a:buChar char="•"/>
            </a:pPr>
            <a:r>
              <a:rPr lang="en-US" sz="2000" b="1" dirty="0">
                <a:solidFill>
                  <a:srgbClr val="333333"/>
                </a:solidFill>
                <a:latin typeface="Arial" panose="020B0604020202020204" pitchFamily="34" charset="0"/>
              </a:rPr>
              <a:t>1879 - </a:t>
            </a:r>
            <a:r>
              <a:rPr lang="en-US" sz="1800" dirty="0">
                <a:solidFill>
                  <a:srgbClr val="333333"/>
                </a:solidFill>
                <a:effectLst/>
                <a:latin typeface="Arial" panose="020B0604020202020204" pitchFamily="34" charset="0"/>
                <a:ea typeface="Times New Roman" panose="02020603050405020304" pitchFamily="18" charset="0"/>
              </a:rPr>
              <a:t>Thomas Edison filed for a patent on a light bulb that burned up to 600 hours and eventually up to 1,200 hours</a:t>
            </a:r>
            <a:endParaRPr lang="en-US" sz="1800" dirty="0">
              <a:effectLst/>
              <a:latin typeface="Times New Roman" panose="02020603050405020304" pitchFamily="18" charset="0"/>
              <a:ea typeface="Times New Roman" panose="02020603050405020304" pitchFamily="18" charset="0"/>
            </a:endParaRPr>
          </a:p>
          <a:p>
            <a:pPr marL="285750" marR="0" indent="-285750">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dirty="0">
              <a:solidFill>
                <a:schemeClr val="tx1"/>
              </a:solidFill>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3680FA9F-BDE5-4095-9E84-42D2055E503B}"/>
              </a:ext>
            </a:extLst>
          </p:cNvPr>
          <p:cNvPicPr>
            <a:picLocks noChangeAspect="1"/>
          </p:cNvPicPr>
          <p:nvPr/>
        </p:nvPicPr>
        <p:blipFill>
          <a:blip r:embed="rId2"/>
          <a:stretch>
            <a:fillRect/>
          </a:stretch>
        </p:blipFill>
        <p:spPr>
          <a:xfrm>
            <a:off x="10421516" y="2817752"/>
            <a:ext cx="1377193" cy="2495150"/>
          </a:xfrm>
          <a:prstGeom prst="rect">
            <a:avLst/>
          </a:prstGeom>
        </p:spPr>
      </p:pic>
      <p:sp>
        <p:nvSpPr>
          <p:cNvPr id="4" name="Footer Placeholder 3">
            <a:extLst>
              <a:ext uri="{FF2B5EF4-FFF2-40B4-BE49-F238E27FC236}">
                <a16:creationId xmlns:a16="http://schemas.microsoft.com/office/drawing/2014/main" id="{4126ADF9-429A-444D-A1DA-4A652E089207}"/>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1027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Innovation Evolution </a:t>
            </a:r>
          </a:p>
        </p:txBody>
      </p:sp>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a:xfrm>
            <a:off x="944077" y="1840493"/>
            <a:ext cx="10303847" cy="1292662"/>
          </a:xfrm>
        </p:spPr>
        <p:txBody>
          <a:bodyPr/>
          <a:lstStyle/>
          <a:p>
            <a:pPr marL="457200" indent="-457200">
              <a:buFont typeface="Arial" panose="020B0604020202020204" pitchFamily="34" charset="0"/>
              <a:buChar char="•"/>
            </a:pPr>
            <a:r>
              <a:rPr lang="en-US" sz="2800" dirty="0">
                <a:latin typeface="Comfortaa"/>
              </a:rPr>
              <a:t>What triggers the evolution of Innovation? </a:t>
            </a:r>
          </a:p>
          <a:p>
            <a:pPr marL="457200" indent="-457200">
              <a:buFont typeface="Arial" panose="020B0604020202020204" pitchFamily="34" charset="0"/>
              <a:buChar char="•"/>
            </a:pPr>
            <a:r>
              <a:rPr lang="en-US" sz="2800" dirty="0">
                <a:latin typeface="Comfortaa"/>
              </a:rPr>
              <a:t>Surprisingly, many inventions were independently developed by different people, at the same time  </a:t>
            </a:r>
          </a:p>
        </p:txBody>
      </p:sp>
      <p:pic>
        <p:nvPicPr>
          <p:cNvPr id="4" name="Picture 3">
            <a:extLst>
              <a:ext uri="{FF2B5EF4-FFF2-40B4-BE49-F238E27FC236}">
                <a16:creationId xmlns:a16="http://schemas.microsoft.com/office/drawing/2014/main" id="{37B82F50-C76F-4A55-FA76-5B8129CA0ED9}"/>
              </a:ext>
            </a:extLst>
          </p:cNvPr>
          <p:cNvPicPr>
            <a:picLocks noChangeAspect="1"/>
          </p:cNvPicPr>
          <p:nvPr/>
        </p:nvPicPr>
        <p:blipFill>
          <a:blip r:embed="rId2"/>
          <a:stretch>
            <a:fillRect/>
          </a:stretch>
        </p:blipFill>
        <p:spPr>
          <a:xfrm>
            <a:off x="3774500" y="3132438"/>
            <a:ext cx="7198300" cy="3725561"/>
          </a:xfrm>
          <a:prstGeom prst="rect">
            <a:avLst/>
          </a:prstGeom>
        </p:spPr>
      </p:pic>
      <p:sp>
        <p:nvSpPr>
          <p:cNvPr id="5" name="Footer Placeholder 4">
            <a:extLst>
              <a:ext uri="{FF2B5EF4-FFF2-40B4-BE49-F238E27FC236}">
                <a16:creationId xmlns:a16="http://schemas.microsoft.com/office/drawing/2014/main" id="{C718410B-5450-4AD4-B5ED-7C1DB013E86F}"/>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6161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28FE-46C8-DD52-2284-FC78AF923F2C}"/>
              </a:ext>
            </a:extLst>
          </p:cNvPr>
          <p:cNvSpPr>
            <a:spLocks noGrp="1"/>
          </p:cNvSpPr>
          <p:nvPr>
            <p:ph type="title"/>
          </p:nvPr>
        </p:nvSpPr>
        <p:spPr/>
        <p:txBody>
          <a:bodyPr/>
          <a:lstStyle/>
          <a:p>
            <a:r>
              <a:rPr lang="en-US" dirty="0"/>
              <a:t>Innovation Influencers</a:t>
            </a:r>
          </a:p>
        </p:txBody>
      </p:sp>
      <p:sp>
        <p:nvSpPr>
          <p:cNvPr id="3" name="Text Placeholder 2">
            <a:extLst>
              <a:ext uri="{FF2B5EF4-FFF2-40B4-BE49-F238E27FC236}">
                <a16:creationId xmlns:a16="http://schemas.microsoft.com/office/drawing/2014/main" id="{F642DF3D-CBC2-2167-3272-8E3DE67A8B42}"/>
              </a:ext>
            </a:extLst>
          </p:cNvPr>
          <p:cNvSpPr>
            <a:spLocks noGrp="1"/>
          </p:cNvSpPr>
          <p:nvPr>
            <p:ph type="body" idx="1"/>
          </p:nvPr>
        </p:nvSpPr>
        <p:spPr>
          <a:xfrm>
            <a:off x="944798" y="1601561"/>
            <a:ext cx="10422013" cy="4876335"/>
          </a:xfrm>
        </p:spPr>
        <p:txBody>
          <a:bodyPr/>
          <a:lstStyle/>
          <a:p>
            <a:pPr marL="0" marR="0">
              <a:lnSpc>
                <a:spcPct val="107000"/>
              </a:lnSpc>
              <a:spcBef>
                <a:spcPts val="0"/>
              </a:spcBef>
              <a:spcAft>
                <a:spcPts val="0"/>
              </a:spcAft>
            </a:pPr>
            <a:r>
              <a:rPr lang="en-US" sz="1800" b="1" kern="100" dirty="0">
                <a:effectLst/>
                <a:latin typeface="Aptos" panose="020B0004020202020204" pitchFamily="34" charset="0"/>
                <a:ea typeface="Aptos" panose="020B0004020202020204" pitchFamily="34" charset="0"/>
                <a:cs typeface="Arial" panose="020B0604020202020204" pitchFamily="34" charset="0"/>
              </a:rPr>
              <a:t>Earlier Thinkers Who Influenced Darwin and Wallace</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sz="1800" kern="100" dirty="0">
                <a:effectLst/>
                <a:ea typeface="Aptos" panose="020B0004020202020204" pitchFamily="34" charset="0"/>
              </a:rPr>
              <a:t>Jean Baptiste </a:t>
            </a:r>
            <a:r>
              <a:rPr lang="en-US" sz="1800" b="1" kern="100" dirty="0">
                <a:effectLst/>
                <a:ea typeface="Aptos" panose="020B0004020202020204" pitchFamily="34" charset="0"/>
              </a:rPr>
              <a:t>Lamarck</a:t>
            </a:r>
            <a:r>
              <a:rPr lang="en-US" sz="1800" kern="100" dirty="0">
                <a:effectLst/>
                <a:ea typeface="Aptos" panose="020B0004020202020204" pitchFamily="34" charset="0"/>
              </a:rPr>
              <a:t> (1744–1829) was an important French naturalist and one of the first scientists to propose that species change over time. However, Lamarck was wrong about how species change. His idea of the </a:t>
            </a:r>
            <a:r>
              <a:rPr lang="en-US" sz="1800" b="1" kern="100" dirty="0">
                <a:effectLst/>
                <a:ea typeface="Aptos" panose="020B0004020202020204" pitchFamily="34" charset="0"/>
              </a:rPr>
              <a:t>inheritance of acquired characteristics</a:t>
            </a:r>
            <a:r>
              <a:rPr lang="en-US" sz="1800" kern="100" dirty="0">
                <a:effectLst/>
                <a:ea typeface="Aptos" panose="020B0004020202020204" pitchFamily="34" charset="0"/>
              </a:rPr>
              <a:t> is incorrect and traits an organism develops during its own life-time cannot be passed on to offspring </a:t>
            </a:r>
            <a:r>
              <a:rPr lang="en-US" sz="1800" kern="100" dirty="0">
                <a:effectLst/>
                <a:highlight>
                  <a:srgbClr val="FFFF00"/>
                </a:highlight>
                <a:ea typeface="Aptos" panose="020B0004020202020204" pitchFamily="34" charset="0"/>
              </a:rPr>
              <a:t>(…. Epigenetics)</a:t>
            </a:r>
            <a:br>
              <a:rPr lang="en-US" sz="1800" kern="100" dirty="0">
                <a:effectLst/>
                <a:ea typeface="Aptos" panose="020B0004020202020204" pitchFamily="34" charset="0"/>
              </a:rPr>
            </a:br>
            <a:endParaRPr lang="en-US" sz="1800" kern="100" dirty="0">
              <a:effectLst/>
              <a:ea typeface="Aptos" panose="020B0004020202020204" pitchFamily="34" charset="0"/>
            </a:endParaRPr>
          </a:p>
          <a:p>
            <a:pPr marL="342900" marR="0" lvl="0" indent="-342900">
              <a:lnSpc>
                <a:spcPct val="107000"/>
              </a:lnSpc>
              <a:spcBef>
                <a:spcPts val="0"/>
              </a:spcBef>
              <a:spcAft>
                <a:spcPts val="0"/>
              </a:spcAft>
              <a:buFont typeface="+mj-lt"/>
              <a:buAutoNum type="arabicPeriod"/>
              <a:tabLst>
                <a:tab pos="457200" algn="l"/>
              </a:tabLst>
            </a:pPr>
            <a:r>
              <a:rPr lang="en-US" sz="1800" kern="100" dirty="0">
                <a:effectLst/>
                <a:ea typeface="Aptos" panose="020B0004020202020204" pitchFamily="34" charset="0"/>
              </a:rPr>
              <a:t>Charles </a:t>
            </a:r>
            <a:r>
              <a:rPr lang="en-US" sz="1800" b="1" kern="100" dirty="0">
                <a:effectLst/>
                <a:ea typeface="Aptos" panose="020B0004020202020204" pitchFamily="34" charset="0"/>
              </a:rPr>
              <a:t>Lyell</a:t>
            </a:r>
            <a:r>
              <a:rPr lang="en-US" sz="1800" kern="100" dirty="0">
                <a:effectLst/>
                <a:ea typeface="Aptos" panose="020B0004020202020204" pitchFamily="34" charset="0"/>
              </a:rPr>
              <a:t> (1797–1875) was a well-known English geologist. Darwin took Lyell's book, </a:t>
            </a:r>
            <a:r>
              <a:rPr lang="en-US" sz="1800" i="1" kern="100" dirty="0">
                <a:effectLst/>
                <a:ea typeface="Aptos" panose="020B0004020202020204" pitchFamily="34" charset="0"/>
              </a:rPr>
              <a:t>Principles of Geology,</a:t>
            </a:r>
            <a:r>
              <a:rPr lang="en-US" sz="1800" kern="100" dirty="0">
                <a:effectLst/>
                <a:ea typeface="Aptos" panose="020B0004020202020204" pitchFamily="34" charset="0"/>
              </a:rPr>
              <a:t> with him on the </a:t>
            </a:r>
            <a:r>
              <a:rPr lang="en-US" sz="1800" i="1" kern="100" dirty="0">
                <a:effectLst/>
                <a:ea typeface="Aptos" panose="020B0004020202020204" pitchFamily="34" charset="0"/>
              </a:rPr>
              <a:t>Beagle</a:t>
            </a:r>
            <a:r>
              <a:rPr lang="en-US" sz="1800" kern="100" dirty="0">
                <a:effectLst/>
                <a:ea typeface="Aptos" panose="020B0004020202020204" pitchFamily="34" charset="0"/>
              </a:rPr>
              <a:t>. Lyell argued that gradual geological processes have gradually shaped Earth’s surface and inferred that </a:t>
            </a:r>
            <a:r>
              <a:rPr lang="en-US" sz="1800" kern="100" dirty="0">
                <a:effectLst/>
                <a:highlight>
                  <a:srgbClr val="FFFF00"/>
                </a:highlight>
                <a:ea typeface="Aptos" panose="020B0004020202020204" pitchFamily="34" charset="0"/>
              </a:rPr>
              <a:t>Earth must be far older than most people believed</a:t>
            </a:r>
            <a:r>
              <a:rPr lang="en-US" sz="1800" kern="100" dirty="0">
                <a:effectLst/>
                <a:ea typeface="Aptos" panose="020B0004020202020204" pitchFamily="34" charset="0"/>
              </a:rPr>
              <a:t>.</a:t>
            </a:r>
            <a:br>
              <a:rPr lang="en-US" sz="1800" kern="100" dirty="0">
                <a:effectLst/>
                <a:ea typeface="Aptos" panose="020B0004020202020204" pitchFamily="34" charset="0"/>
              </a:rPr>
            </a:br>
            <a:endParaRPr lang="en-US" sz="1800" kern="100" dirty="0">
              <a:effectLst/>
              <a:ea typeface="Aptos" panose="020B0004020202020204" pitchFamily="34" charset="0"/>
            </a:endParaRPr>
          </a:p>
          <a:p>
            <a:pPr marL="342900" marR="0" lvl="0" indent="-342900">
              <a:lnSpc>
                <a:spcPct val="107000"/>
              </a:lnSpc>
              <a:spcBef>
                <a:spcPts val="0"/>
              </a:spcBef>
              <a:spcAft>
                <a:spcPts val="0"/>
              </a:spcAft>
              <a:buFont typeface="+mj-lt"/>
              <a:buAutoNum type="arabicPeriod"/>
              <a:tabLst>
                <a:tab pos="457200" algn="l"/>
              </a:tabLst>
            </a:pPr>
            <a:r>
              <a:rPr lang="en-US" sz="1800" kern="100" dirty="0">
                <a:effectLst/>
                <a:ea typeface="Aptos" panose="020B0004020202020204" pitchFamily="34" charset="0"/>
              </a:rPr>
              <a:t>Thomas </a:t>
            </a:r>
            <a:r>
              <a:rPr lang="en-US" sz="1800" b="1" kern="100" dirty="0">
                <a:effectLst/>
                <a:ea typeface="Aptos" panose="020B0004020202020204" pitchFamily="34" charset="0"/>
              </a:rPr>
              <a:t>Malthus</a:t>
            </a:r>
            <a:r>
              <a:rPr lang="en-US" sz="1800" kern="100" dirty="0">
                <a:effectLst/>
                <a:ea typeface="Aptos" panose="020B0004020202020204" pitchFamily="34" charset="0"/>
              </a:rPr>
              <a:t> (1766–1834) was an English economist. He wrote an essay titled </a:t>
            </a:r>
            <a:r>
              <a:rPr lang="en-US" sz="1800" i="1" kern="100" dirty="0">
                <a:effectLst/>
                <a:ea typeface="Aptos" panose="020B0004020202020204" pitchFamily="34" charset="0"/>
              </a:rPr>
              <a:t>On Population</a:t>
            </a:r>
            <a:r>
              <a:rPr lang="en-US" sz="1800" i="1" kern="100" dirty="0">
                <a:ea typeface="Aptos" panose="020B0004020202020204" pitchFamily="34" charset="0"/>
              </a:rPr>
              <a:t> </a:t>
            </a:r>
            <a:r>
              <a:rPr lang="en-US" sz="1800" kern="100" dirty="0">
                <a:effectLst/>
                <a:ea typeface="Aptos" panose="020B0004020202020204" pitchFamily="34" charset="0"/>
              </a:rPr>
              <a:t>arguing that human populations grow faster than the resources they depend on. When populations become too large, famine and disease break out. In the end, this keeps populations in check by killing off the weakest members.</a:t>
            </a:r>
          </a:p>
          <a:p>
            <a:endParaRPr lang="en-US" dirty="0"/>
          </a:p>
        </p:txBody>
      </p:sp>
      <p:sp>
        <p:nvSpPr>
          <p:cNvPr id="4" name="Footer Placeholder 3">
            <a:extLst>
              <a:ext uri="{FF2B5EF4-FFF2-40B4-BE49-F238E27FC236}">
                <a16:creationId xmlns:a16="http://schemas.microsoft.com/office/drawing/2014/main" id="{DACA9240-9AD9-40D6-AECB-56DF3A4A190E}"/>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66216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37D-F452-64B4-0D04-86BE79F128D1}"/>
              </a:ext>
            </a:extLst>
          </p:cNvPr>
          <p:cNvSpPr>
            <a:spLocks noGrp="1"/>
          </p:cNvSpPr>
          <p:nvPr>
            <p:ph type="title"/>
          </p:nvPr>
        </p:nvSpPr>
        <p:spPr/>
        <p:txBody>
          <a:bodyPr/>
          <a:lstStyle/>
          <a:p>
            <a:r>
              <a:rPr lang="en-US" dirty="0"/>
              <a:t>Concurrent Innovation</a:t>
            </a:r>
          </a:p>
        </p:txBody>
      </p:sp>
      <p:sp>
        <p:nvSpPr>
          <p:cNvPr id="3" name="Text Placeholder 2">
            <a:extLst>
              <a:ext uri="{FF2B5EF4-FFF2-40B4-BE49-F238E27FC236}">
                <a16:creationId xmlns:a16="http://schemas.microsoft.com/office/drawing/2014/main" id="{F83DD80B-EE4B-5268-332A-0DBD63A045DA}"/>
              </a:ext>
            </a:extLst>
          </p:cNvPr>
          <p:cNvSpPr>
            <a:spLocks noGrp="1"/>
          </p:cNvSpPr>
          <p:nvPr>
            <p:ph type="body" idx="1"/>
          </p:nvPr>
        </p:nvSpPr>
        <p:spPr>
          <a:xfrm>
            <a:off x="944076" y="1663512"/>
            <a:ext cx="10402350" cy="4876078"/>
          </a:xfrm>
        </p:spPr>
        <p:txBody>
          <a:bodyPr/>
          <a:lstStyle/>
          <a:p>
            <a:pPr marL="342900" marR="0" lvl="0" indent="-342900" rtl="0">
              <a:spcBef>
                <a:spcPts val="0"/>
              </a:spcBef>
              <a:spcAft>
                <a:spcPts val="1200"/>
              </a:spcAft>
              <a:buFont typeface="Symbol" panose="05050102010706020507" pitchFamily="18" charset="2"/>
              <a:buChar char=""/>
            </a:pPr>
            <a:r>
              <a:rPr lang="en-US" sz="1800" b="1" u="sng" dirty="0">
                <a:solidFill>
                  <a:srgbClr val="168DD9"/>
                </a:solidFill>
                <a:effectLst/>
                <a:latin typeface="Roboto" panose="02000000000000000000" pitchFamily="2" charset="0"/>
                <a:ea typeface="Times New Roman" panose="02020603050405020304" pitchFamily="18" charset="0"/>
                <a:hlinkClick r:id="rId2"/>
              </a:rPr>
              <a:t>1600s:</a:t>
            </a:r>
            <a:r>
              <a:rPr lang="en-US" sz="1800" dirty="0">
                <a:solidFill>
                  <a:srgbClr val="000000"/>
                </a:solidFill>
                <a:effectLst/>
                <a:latin typeface="Roboto" panose="02000000000000000000" pitchFamily="2" charset="0"/>
                <a:ea typeface="Times New Roman" panose="02020603050405020304" pitchFamily="18" charset="0"/>
              </a:rPr>
              <a:t> Isaac Newton and Gottfried Leibniz both develop </a:t>
            </a:r>
            <a:r>
              <a:rPr lang="en-US" sz="1800" b="1" dirty="0">
                <a:solidFill>
                  <a:srgbClr val="FF0000"/>
                </a:solidFill>
                <a:latin typeface="Roboto" panose="02000000000000000000" pitchFamily="2" charset="0"/>
                <a:ea typeface="Times New Roman" panose="02020603050405020304" pitchFamily="18" charset="0"/>
              </a:rPr>
              <a:t>calculus</a:t>
            </a:r>
          </a:p>
          <a:p>
            <a:pPr marL="342900" marR="0" lvl="0" indent="-342900">
              <a:spcBef>
                <a:spcPts val="1200"/>
              </a:spcBef>
              <a:spcAft>
                <a:spcPts val="1200"/>
              </a:spcAft>
              <a:buFont typeface="Symbol" panose="05050102010706020507" pitchFamily="18" charset="2"/>
              <a:buChar char=""/>
            </a:pPr>
            <a:r>
              <a:rPr lang="en-US" sz="1800" b="1" u="sng" dirty="0">
                <a:solidFill>
                  <a:srgbClr val="168DD9"/>
                </a:solidFill>
                <a:effectLst/>
                <a:latin typeface="Roboto" panose="02000000000000000000" pitchFamily="2" charset="0"/>
                <a:ea typeface="Times New Roman" panose="02020603050405020304" pitchFamily="18" charset="0"/>
                <a:hlinkClick r:id="rId3"/>
              </a:rPr>
              <a:t>1770s:</a:t>
            </a:r>
            <a:r>
              <a:rPr lang="en-US" sz="1800" dirty="0">
                <a:solidFill>
                  <a:srgbClr val="000000"/>
                </a:solidFill>
                <a:effectLst/>
                <a:latin typeface="Roboto" panose="02000000000000000000" pitchFamily="2" charset="0"/>
                <a:ea typeface="Times New Roman" panose="02020603050405020304" pitchFamily="18" charset="0"/>
              </a:rPr>
              <a:t> Carl Wilhelm Scheele and Joseph Priestley discover </a:t>
            </a:r>
            <a:r>
              <a:rPr lang="en-US" sz="1800" b="1" dirty="0">
                <a:solidFill>
                  <a:srgbClr val="FF0000"/>
                </a:solidFill>
                <a:effectLst/>
                <a:latin typeface="Roboto" panose="02000000000000000000" pitchFamily="2" charset="0"/>
                <a:ea typeface="Times New Roman" panose="02020603050405020304" pitchFamily="18" charset="0"/>
              </a:rPr>
              <a:t>oxygen</a:t>
            </a:r>
            <a:endParaRPr lang="en-US" sz="1800" b="1" dirty="0">
              <a:solidFill>
                <a:srgbClr val="FF0000"/>
              </a:solidFill>
              <a:effectLst/>
              <a:latin typeface="Times New Roman" panose="02020603050405020304" pitchFamily="18" charset="0"/>
              <a:ea typeface="Times New Roman" panose="02020603050405020304" pitchFamily="18" charset="0"/>
            </a:endParaRPr>
          </a:p>
          <a:p>
            <a:pPr marL="342900" marR="0" lvl="0" indent="-342900">
              <a:spcBef>
                <a:spcPts val="1200"/>
              </a:spcBef>
              <a:spcAft>
                <a:spcPts val="1200"/>
              </a:spcAft>
              <a:buFont typeface="Symbol" panose="05050102010706020507" pitchFamily="18" charset="2"/>
              <a:buChar char=""/>
            </a:pPr>
            <a:r>
              <a:rPr lang="en-US" sz="1800" b="1" u="sng" dirty="0">
                <a:solidFill>
                  <a:srgbClr val="168DD9"/>
                </a:solidFill>
                <a:effectLst/>
                <a:latin typeface="Roboto" panose="02000000000000000000" pitchFamily="2" charset="0"/>
                <a:ea typeface="Times New Roman" panose="02020603050405020304" pitchFamily="18" charset="0"/>
                <a:hlinkClick r:id="rId4"/>
              </a:rPr>
              <a:t>1800s:</a:t>
            </a:r>
            <a:r>
              <a:rPr lang="en-US" sz="1800" dirty="0">
                <a:solidFill>
                  <a:srgbClr val="000000"/>
                </a:solidFill>
                <a:effectLst/>
                <a:latin typeface="Roboto" panose="02000000000000000000" pitchFamily="2" charset="0"/>
                <a:ea typeface="Times New Roman" panose="02020603050405020304" pitchFamily="18" charset="0"/>
              </a:rPr>
              <a:t> Charles Darwin and Alfred Russel Wallace both describe </a:t>
            </a:r>
            <a:r>
              <a:rPr lang="en-US" sz="1800" b="1" dirty="0">
                <a:solidFill>
                  <a:srgbClr val="FF0000"/>
                </a:solidFill>
                <a:effectLst/>
                <a:latin typeface="Roboto" panose="02000000000000000000" pitchFamily="2" charset="0"/>
                <a:ea typeface="Times New Roman" panose="02020603050405020304" pitchFamily="18" charset="0"/>
              </a:rPr>
              <a:t>natural selection (Evolution)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1200"/>
              </a:spcBef>
              <a:spcAft>
                <a:spcPts val="1200"/>
              </a:spcAft>
              <a:buFont typeface="Symbol" panose="05050102010706020507" pitchFamily="18" charset="2"/>
              <a:buChar char=""/>
            </a:pPr>
            <a:r>
              <a:rPr lang="en-US" sz="1800" b="1" u="sng" dirty="0">
                <a:solidFill>
                  <a:srgbClr val="168DD9"/>
                </a:solidFill>
                <a:effectLst/>
                <a:latin typeface="Roboto" panose="02000000000000000000" pitchFamily="2" charset="0"/>
                <a:ea typeface="Times New Roman" panose="02020603050405020304" pitchFamily="18" charset="0"/>
                <a:hlinkClick r:id="rId5"/>
              </a:rPr>
              <a:t>1839:</a:t>
            </a:r>
            <a:r>
              <a:rPr lang="en-US" sz="1800" dirty="0">
                <a:solidFill>
                  <a:srgbClr val="000000"/>
                </a:solidFill>
                <a:effectLst/>
                <a:latin typeface="Roboto" panose="02000000000000000000" pitchFamily="2" charset="0"/>
                <a:ea typeface="Times New Roman" panose="02020603050405020304" pitchFamily="18" charset="0"/>
              </a:rPr>
              <a:t> Louis Daguerre and Henry Fox Talbot invent the first </a:t>
            </a:r>
            <a:r>
              <a:rPr lang="en-US" sz="1800" b="1" dirty="0">
                <a:solidFill>
                  <a:srgbClr val="FF0000"/>
                </a:solidFill>
                <a:latin typeface="Roboto" panose="02000000000000000000" pitchFamily="2" charset="0"/>
              </a:rPr>
              <a:t>photographic methods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1200"/>
              </a:spcBef>
              <a:spcAft>
                <a:spcPts val="1200"/>
              </a:spcAft>
              <a:buFont typeface="Symbol" panose="05050102010706020507" pitchFamily="18" charset="2"/>
              <a:buChar char=""/>
            </a:pPr>
            <a:r>
              <a:rPr lang="en-US" sz="1800" b="1" u="sng" dirty="0">
                <a:solidFill>
                  <a:srgbClr val="168DD9"/>
                </a:solidFill>
                <a:effectLst/>
                <a:latin typeface="Roboto" panose="02000000000000000000" pitchFamily="2" charset="0"/>
                <a:ea typeface="Times New Roman" panose="02020603050405020304" pitchFamily="18" charset="0"/>
                <a:hlinkClick r:id="rId6"/>
              </a:rPr>
              <a:t>1869:</a:t>
            </a:r>
            <a:r>
              <a:rPr lang="en-US" sz="1800" dirty="0">
                <a:solidFill>
                  <a:srgbClr val="000000"/>
                </a:solidFill>
                <a:effectLst/>
                <a:latin typeface="Roboto" panose="02000000000000000000" pitchFamily="2" charset="0"/>
                <a:ea typeface="Times New Roman" panose="02020603050405020304" pitchFamily="18" charset="0"/>
              </a:rPr>
              <a:t> Louis Ducos du </a:t>
            </a:r>
            <a:r>
              <a:rPr lang="en-US" sz="1800" dirty="0" err="1">
                <a:solidFill>
                  <a:srgbClr val="000000"/>
                </a:solidFill>
                <a:effectLst/>
                <a:latin typeface="Roboto" panose="02000000000000000000" pitchFamily="2" charset="0"/>
                <a:ea typeface="Times New Roman" panose="02020603050405020304" pitchFamily="18" charset="0"/>
              </a:rPr>
              <a:t>Hauron</a:t>
            </a:r>
            <a:r>
              <a:rPr lang="en-US" sz="1800" dirty="0">
                <a:solidFill>
                  <a:srgbClr val="000000"/>
                </a:solidFill>
                <a:effectLst/>
                <a:latin typeface="Roboto" panose="02000000000000000000" pitchFamily="2" charset="0"/>
                <a:ea typeface="Times New Roman" panose="02020603050405020304" pitchFamily="18" charset="0"/>
              </a:rPr>
              <a:t> and Charles Cros present the earliest workable methods of </a:t>
            </a:r>
            <a:r>
              <a:rPr lang="en-US" sz="1800" b="1" dirty="0">
                <a:solidFill>
                  <a:srgbClr val="FF0000"/>
                </a:solidFill>
                <a:latin typeface="Roboto" panose="02000000000000000000" pitchFamily="2" charset="0"/>
              </a:rPr>
              <a:t>color photography </a:t>
            </a:r>
            <a:r>
              <a:rPr lang="en-US" sz="1800" dirty="0">
                <a:solidFill>
                  <a:schemeClr val="tx1"/>
                </a:solidFill>
                <a:latin typeface="Roboto" panose="02000000000000000000" pitchFamily="2" charset="0"/>
              </a:rPr>
              <a:t>on the </a:t>
            </a:r>
            <a:r>
              <a:rPr lang="en-US" sz="1800" b="1" dirty="0">
                <a:solidFill>
                  <a:srgbClr val="FF0000"/>
                </a:solidFill>
                <a:latin typeface="Roboto" panose="02000000000000000000" pitchFamily="2" charset="0"/>
              </a:rPr>
              <a:t>same day</a:t>
            </a:r>
          </a:p>
          <a:p>
            <a:pPr marL="342900" indent="-342900">
              <a:spcBef>
                <a:spcPts val="1200"/>
              </a:spcBef>
              <a:spcAft>
                <a:spcPts val="1200"/>
              </a:spcAft>
              <a:buFont typeface="Symbol" panose="05050102010706020507" pitchFamily="18" charset="2"/>
              <a:buChar char=""/>
            </a:pPr>
            <a:r>
              <a:rPr lang="en-US" sz="1800" b="1" u="sng" dirty="0">
                <a:solidFill>
                  <a:srgbClr val="168DD9"/>
                </a:solidFill>
                <a:latin typeface="Roboto" panose="02000000000000000000" pitchFamily="2" charset="0"/>
                <a:ea typeface="Times New Roman" panose="02020603050405020304" pitchFamily="18" charset="0"/>
                <a:hlinkClick r:id="rId6"/>
              </a:rPr>
              <a:t>Late 19</a:t>
            </a:r>
            <a:r>
              <a:rPr lang="en-US" sz="1800" b="1" u="sng" baseline="30000" dirty="0">
                <a:solidFill>
                  <a:srgbClr val="168DD9"/>
                </a:solidFill>
                <a:latin typeface="Roboto" panose="02000000000000000000" pitchFamily="2" charset="0"/>
                <a:ea typeface="Times New Roman" panose="02020603050405020304" pitchFamily="18" charset="0"/>
                <a:hlinkClick r:id="rId6"/>
              </a:rPr>
              <a:t>th </a:t>
            </a:r>
            <a:r>
              <a:rPr lang="en-US" sz="1800" b="1" u="sng" dirty="0">
                <a:solidFill>
                  <a:srgbClr val="168DD9"/>
                </a:solidFill>
                <a:latin typeface="Roboto" panose="02000000000000000000" pitchFamily="2" charset="0"/>
                <a:ea typeface="Times New Roman" panose="02020603050405020304" pitchFamily="18" charset="0"/>
                <a:hlinkClick r:id="rId6"/>
              </a:rPr>
              <a:t>early 20</a:t>
            </a:r>
            <a:r>
              <a:rPr lang="en-US" sz="1800" b="1" u="sng" baseline="30000" dirty="0">
                <a:solidFill>
                  <a:srgbClr val="168DD9"/>
                </a:solidFill>
                <a:latin typeface="Roboto" panose="02000000000000000000" pitchFamily="2" charset="0"/>
                <a:ea typeface="Times New Roman" panose="02020603050405020304" pitchFamily="18" charset="0"/>
                <a:hlinkClick r:id="rId6"/>
              </a:rPr>
              <a:t>th</a:t>
            </a:r>
            <a:r>
              <a:rPr lang="en-US" sz="1800" b="1" u="sng" dirty="0">
                <a:solidFill>
                  <a:srgbClr val="168DD9"/>
                </a:solidFill>
                <a:latin typeface="Roboto" panose="02000000000000000000" pitchFamily="2" charset="0"/>
                <a:ea typeface="Times New Roman" panose="02020603050405020304" pitchFamily="18" charset="0"/>
                <a:hlinkClick r:id="rId6"/>
              </a:rPr>
              <a:t> century </a:t>
            </a:r>
            <a:r>
              <a:rPr lang="en-US" sz="1800" b="1" u="sng" dirty="0">
                <a:solidFill>
                  <a:srgbClr val="168DD9"/>
                </a:solidFill>
                <a:latin typeface="Roboto" panose="02000000000000000000" pitchFamily="2" charset="0"/>
                <a:ea typeface="Times New Roman" panose="02020603050405020304" pitchFamily="18" charset="0"/>
              </a:rPr>
              <a:t> </a:t>
            </a:r>
            <a:r>
              <a:rPr lang="en-US" sz="1800" dirty="0">
                <a:solidFill>
                  <a:srgbClr val="000000"/>
                </a:solidFill>
                <a:latin typeface="Roboto" panose="02000000000000000000" pitchFamily="2" charset="0"/>
              </a:rPr>
              <a:t>Guglielmo Marconi, Nikola Tesla, and Jagadish Chandra Bose invented </a:t>
            </a:r>
            <a:r>
              <a:rPr lang="en-US" sz="1800" b="1" dirty="0">
                <a:solidFill>
                  <a:srgbClr val="FF0000"/>
                </a:solidFill>
                <a:latin typeface="Roboto" panose="02000000000000000000" pitchFamily="2" charset="0"/>
              </a:rPr>
              <a:t>radio transmission </a:t>
            </a:r>
          </a:p>
          <a:p>
            <a:pPr marL="342900" marR="0" lvl="0" indent="-342900">
              <a:spcBef>
                <a:spcPts val="1200"/>
              </a:spcBef>
              <a:spcAft>
                <a:spcPts val="1200"/>
              </a:spcAft>
              <a:buFont typeface="Symbol" panose="05050102010706020507" pitchFamily="18" charset="2"/>
              <a:buChar char=""/>
            </a:pPr>
            <a:r>
              <a:rPr lang="en-US" sz="1800" b="1" u="sng" dirty="0">
                <a:solidFill>
                  <a:srgbClr val="168DD9"/>
                </a:solidFill>
                <a:effectLst/>
                <a:latin typeface="Roboto" panose="02000000000000000000" pitchFamily="2" charset="0"/>
                <a:ea typeface="Times New Roman" panose="02020603050405020304" pitchFamily="18" charset="0"/>
                <a:hlinkClick r:id="rId7"/>
              </a:rPr>
              <a:t>1950s:</a:t>
            </a:r>
            <a:r>
              <a:rPr lang="en-US" sz="1800" dirty="0">
                <a:solidFill>
                  <a:srgbClr val="000000"/>
                </a:solidFill>
                <a:effectLst/>
                <a:latin typeface="Roboto" panose="02000000000000000000" pitchFamily="2" charset="0"/>
                <a:ea typeface="Times New Roman" panose="02020603050405020304" pitchFamily="18" charset="0"/>
              </a:rPr>
              <a:t> Jonas Salk and Albert Bruce Sabin invent the </a:t>
            </a:r>
            <a:r>
              <a:rPr lang="en-US" sz="1800" b="1" dirty="0">
                <a:solidFill>
                  <a:srgbClr val="FF0000"/>
                </a:solidFill>
                <a:latin typeface="Roboto" panose="02000000000000000000" pitchFamily="2" charset="0"/>
              </a:rPr>
              <a:t>polio vaccine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27D41EEA-50FB-45F7-AE83-76132D675568}"/>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88163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552A-4AE5-C2C9-E877-4D0B040DA431}"/>
              </a:ext>
            </a:extLst>
          </p:cNvPr>
          <p:cNvSpPr>
            <a:spLocks noGrp="1"/>
          </p:cNvSpPr>
          <p:nvPr>
            <p:ph type="title"/>
          </p:nvPr>
        </p:nvSpPr>
        <p:spPr/>
        <p:txBody>
          <a:bodyPr/>
          <a:lstStyle/>
          <a:p>
            <a:r>
              <a:rPr lang="en-US" dirty="0"/>
              <a:t>Innovation Enablers </a:t>
            </a:r>
          </a:p>
        </p:txBody>
      </p:sp>
      <p:sp>
        <p:nvSpPr>
          <p:cNvPr id="3" name="Text Placeholder 2">
            <a:extLst>
              <a:ext uri="{FF2B5EF4-FFF2-40B4-BE49-F238E27FC236}">
                <a16:creationId xmlns:a16="http://schemas.microsoft.com/office/drawing/2014/main" id="{68F68BCA-E5B1-78BE-C779-4C09A41E75CB}"/>
              </a:ext>
            </a:extLst>
          </p:cNvPr>
          <p:cNvSpPr>
            <a:spLocks noGrp="1"/>
          </p:cNvSpPr>
          <p:nvPr>
            <p:ph type="body" idx="1"/>
          </p:nvPr>
        </p:nvSpPr>
        <p:spPr>
          <a:xfrm>
            <a:off x="944077" y="1840493"/>
            <a:ext cx="10303847" cy="3016210"/>
          </a:xfrm>
        </p:spPr>
        <p:txBody>
          <a:bodyPr/>
          <a:lstStyle/>
          <a:p>
            <a:pPr marL="342900" indent="-342900">
              <a:buFont typeface="Arial" panose="020B0604020202020204" pitchFamily="34" charset="0"/>
              <a:buChar char="•"/>
            </a:pPr>
            <a:r>
              <a:rPr lang="en-US" dirty="0"/>
              <a:t>Innovation is evolutionary – it evolves one step at a time</a:t>
            </a:r>
            <a:br>
              <a:rPr lang="en-US" dirty="0"/>
            </a:br>
            <a:endParaRPr lang="en-US" dirty="0"/>
          </a:p>
          <a:p>
            <a:pPr marL="342900" indent="-342900">
              <a:buFont typeface="Arial" panose="020B0604020202020204" pitchFamily="34" charset="0"/>
              <a:buChar char="•"/>
            </a:pPr>
            <a:r>
              <a:rPr lang="en-US" dirty="0"/>
              <a:t>Innovation always relies on enabling ideas, theories, technologies and  resources</a:t>
            </a:r>
            <a:br>
              <a:rPr lang="en-US" dirty="0"/>
            </a:br>
            <a:endParaRPr lang="en-US" dirty="0"/>
          </a:p>
          <a:p>
            <a:pPr marL="342900" indent="-342900">
              <a:buFont typeface="Arial" panose="020B0604020202020204" pitchFamily="34" charset="0"/>
              <a:buChar char="•"/>
            </a:pPr>
            <a:r>
              <a:rPr lang="en-US" dirty="0"/>
              <a:t>Product innovation succeeds when it reaches acceptable levels of price, performance, and ease of use</a:t>
            </a:r>
          </a:p>
        </p:txBody>
      </p:sp>
      <p:sp>
        <p:nvSpPr>
          <p:cNvPr id="4" name="Footer Placeholder 3">
            <a:extLst>
              <a:ext uri="{FF2B5EF4-FFF2-40B4-BE49-F238E27FC236}">
                <a16:creationId xmlns:a16="http://schemas.microsoft.com/office/drawing/2014/main" id="{5BB7CC5B-7B03-49B7-903C-ABA91FFF8504}"/>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58874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552A-4AE5-C2C9-E877-4D0B040DA431}"/>
              </a:ext>
            </a:extLst>
          </p:cNvPr>
          <p:cNvSpPr>
            <a:spLocks noGrp="1"/>
          </p:cNvSpPr>
          <p:nvPr>
            <p:ph type="title"/>
          </p:nvPr>
        </p:nvSpPr>
        <p:spPr/>
        <p:txBody>
          <a:bodyPr/>
          <a:lstStyle/>
          <a:p>
            <a:r>
              <a:rPr lang="en-US" dirty="0"/>
              <a:t>Innovation Enablers – Electric car </a:t>
            </a:r>
          </a:p>
        </p:txBody>
      </p:sp>
      <p:sp>
        <p:nvSpPr>
          <p:cNvPr id="3" name="Text Placeholder 2">
            <a:extLst>
              <a:ext uri="{FF2B5EF4-FFF2-40B4-BE49-F238E27FC236}">
                <a16:creationId xmlns:a16="http://schemas.microsoft.com/office/drawing/2014/main" id="{68F68BCA-E5B1-78BE-C779-4C09A41E75CB}"/>
              </a:ext>
            </a:extLst>
          </p:cNvPr>
          <p:cNvSpPr>
            <a:spLocks noGrp="1"/>
          </p:cNvSpPr>
          <p:nvPr>
            <p:ph type="body" idx="1"/>
          </p:nvPr>
        </p:nvSpPr>
        <p:spPr>
          <a:xfrm>
            <a:off x="944077" y="1840493"/>
            <a:ext cx="10460523" cy="1723549"/>
          </a:xfrm>
        </p:spPr>
        <p:txBody>
          <a:bodyPr/>
          <a:lstStyle/>
          <a:p>
            <a:pPr marL="342900" indent="-342900">
              <a:buFont typeface="Arial" panose="020B0604020202020204" pitchFamily="34" charset="0"/>
              <a:buChar char="•"/>
            </a:pPr>
            <a:r>
              <a:rPr lang="en-US" dirty="0"/>
              <a:t>Very popular in the early days, circa 1900-1910 </a:t>
            </a:r>
          </a:p>
          <a:p>
            <a:pPr marL="342900" indent="-342900">
              <a:buFont typeface="Arial" panose="020B0604020202020204" pitchFamily="34" charset="0"/>
              <a:buChar char="•"/>
            </a:pPr>
            <a:r>
              <a:rPr lang="en-US" dirty="0"/>
              <a:t>Easier to drive than a gasoline car that needed a hand crank</a:t>
            </a:r>
          </a:p>
          <a:p>
            <a:pPr marL="342900" indent="-342900">
              <a:buFont typeface="Arial" panose="020B0604020202020204" pitchFamily="34" charset="0"/>
              <a:buChar char="•"/>
            </a:pPr>
            <a:r>
              <a:rPr lang="en-US" dirty="0"/>
              <a:t>Quieter, no pollution </a:t>
            </a:r>
          </a:p>
          <a:p>
            <a:pPr marL="342900" indent="-342900">
              <a:buFont typeface="Arial" panose="020B0604020202020204" pitchFamily="34" charset="0"/>
              <a:buChar char="•"/>
            </a:pPr>
            <a:r>
              <a:rPr lang="en-US" dirty="0"/>
              <a:t>Perfect for short drives, range of 80 km, cost about $1,750 </a:t>
            </a:r>
          </a:p>
        </p:txBody>
      </p:sp>
      <p:pic>
        <p:nvPicPr>
          <p:cNvPr id="5" name="Picture 4">
            <a:extLst>
              <a:ext uri="{FF2B5EF4-FFF2-40B4-BE49-F238E27FC236}">
                <a16:creationId xmlns:a16="http://schemas.microsoft.com/office/drawing/2014/main" id="{4F61A687-C58A-91EC-2093-A59E4EE7F32E}"/>
              </a:ext>
            </a:extLst>
          </p:cNvPr>
          <p:cNvPicPr>
            <a:picLocks noChangeAspect="1"/>
          </p:cNvPicPr>
          <p:nvPr/>
        </p:nvPicPr>
        <p:blipFill>
          <a:blip r:embed="rId2"/>
          <a:stretch>
            <a:fillRect/>
          </a:stretch>
        </p:blipFill>
        <p:spPr>
          <a:xfrm>
            <a:off x="2394582" y="3840999"/>
            <a:ext cx="3508922" cy="2685051"/>
          </a:xfrm>
          <a:prstGeom prst="rect">
            <a:avLst/>
          </a:prstGeom>
        </p:spPr>
      </p:pic>
      <p:pic>
        <p:nvPicPr>
          <p:cNvPr id="6" name="Picture 5">
            <a:extLst>
              <a:ext uri="{FF2B5EF4-FFF2-40B4-BE49-F238E27FC236}">
                <a16:creationId xmlns:a16="http://schemas.microsoft.com/office/drawing/2014/main" id="{6D8B9FDC-3834-ED64-AF1B-1853F84F2BF2}"/>
              </a:ext>
            </a:extLst>
          </p:cNvPr>
          <p:cNvPicPr>
            <a:picLocks noChangeAspect="1"/>
          </p:cNvPicPr>
          <p:nvPr/>
        </p:nvPicPr>
        <p:blipFill>
          <a:blip r:embed="rId3"/>
          <a:stretch>
            <a:fillRect/>
          </a:stretch>
        </p:blipFill>
        <p:spPr>
          <a:xfrm>
            <a:off x="6722158" y="3840999"/>
            <a:ext cx="3895044" cy="2597964"/>
          </a:xfrm>
          <a:prstGeom prst="rect">
            <a:avLst/>
          </a:prstGeom>
        </p:spPr>
      </p:pic>
      <p:sp>
        <p:nvSpPr>
          <p:cNvPr id="4" name="Footer Placeholder 3">
            <a:extLst>
              <a:ext uri="{FF2B5EF4-FFF2-40B4-BE49-F238E27FC236}">
                <a16:creationId xmlns:a16="http://schemas.microsoft.com/office/drawing/2014/main" id="{2883ABDC-D0BD-455C-B272-3CAF7B80F6BB}"/>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23372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552A-4AE5-C2C9-E877-4D0B040DA431}"/>
              </a:ext>
            </a:extLst>
          </p:cNvPr>
          <p:cNvSpPr>
            <a:spLocks noGrp="1"/>
          </p:cNvSpPr>
          <p:nvPr>
            <p:ph type="title"/>
          </p:nvPr>
        </p:nvSpPr>
        <p:spPr/>
        <p:txBody>
          <a:bodyPr/>
          <a:lstStyle/>
          <a:p>
            <a:r>
              <a:rPr lang="en-US" dirty="0"/>
              <a:t>Innovation Enablers – Electric car </a:t>
            </a:r>
          </a:p>
        </p:txBody>
      </p:sp>
      <p:sp>
        <p:nvSpPr>
          <p:cNvPr id="3" name="Text Placeholder 2">
            <a:extLst>
              <a:ext uri="{FF2B5EF4-FFF2-40B4-BE49-F238E27FC236}">
                <a16:creationId xmlns:a16="http://schemas.microsoft.com/office/drawing/2014/main" id="{68F68BCA-E5B1-78BE-C779-4C09A41E75CB}"/>
              </a:ext>
            </a:extLst>
          </p:cNvPr>
          <p:cNvSpPr>
            <a:spLocks noGrp="1"/>
          </p:cNvSpPr>
          <p:nvPr>
            <p:ph type="body" idx="1"/>
          </p:nvPr>
        </p:nvSpPr>
        <p:spPr>
          <a:xfrm>
            <a:off x="944078" y="1840493"/>
            <a:ext cx="8690989" cy="4308872"/>
          </a:xfrm>
        </p:spPr>
        <p:txBody>
          <a:bodyPr/>
          <a:lstStyle/>
          <a:p>
            <a:pPr marL="342900" indent="-342900">
              <a:buFont typeface="Arial" panose="020B0604020202020204" pitchFamily="34" charset="0"/>
              <a:buChar char="•"/>
            </a:pPr>
            <a:r>
              <a:rPr lang="en-US" dirty="0"/>
              <a:t>Ford Model T, introduced in 1908</a:t>
            </a:r>
          </a:p>
          <a:p>
            <a:pPr marL="342900" indent="-342900">
              <a:buFont typeface="Arial" panose="020B0604020202020204" pitchFamily="34" charset="0"/>
              <a:buChar char="•"/>
            </a:pPr>
            <a:r>
              <a:rPr lang="en-US" dirty="0"/>
              <a:t>Costs $650</a:t>
            </a:r>
          </a:p>
          <a:p>
            <a:pPr marL="342900" indent="-342900">
              <a:buFont typeface="Arial" panose="020B0604020202020204" pitchFamily="34" charset="0"/>
              <a:buChar char="•"/>
            </a:pPr>
            <a:r>
              <a:rPr lang="en-US" dirty="0"/>
              <a:t>Gas allowed longer range trips </a:t>
            </a:r>
          </a:p>
          <a:p>
            <a:pPr marL="342900" indent="-342900">
              <a:buFont typeface="Arial" panose="020B0604020202020204" pitchFamily="34" charset="0"/>
              <a:buChar char="•"/>
            </a:pPr>
            <a:r>
              <a:rPr lang="en-US" dirty="0"/>
              <a:t>Better road system encourages longer rides </a:t>
            </a:r>
          </a:p>
          <a:p>
            <a:pPr marL="342900" indent="-342900">
              <a:buFont typeface="Arial" panose="020B0604020202020204" pitchFamily="34" charset="0"/>
              <a:buChar char="•"/>
            </a:pPr>
            <a:r>
              <a:rPr lang="en-US" dirty="0"/>
              <a:t>Electric engine starter – no need for a hand crank</a:t>
            </a:r>
          </a:p>
          <a:p>
            <a:pPr marL="342900" indent="-342900">
              <a:buFont typeface="Arial" panose="020B0604020202020204" pitchFamily="34" charset="0"/>
              <a:buChar char="•"/>
            </a:pPr>
            <a:r>
              <a:rPr lang="en-US" dirty="0"/>
              <a:t>Crude oil discovered in Texas, cheap gas </a:t>
            </a:r>
          </a:p>
          <a:p>
            <a:pPr marL="342900" indent="-342900">
              <a:buFont typeface="Arial" panose="020B0604020202020204" pitchFamily="34" charset="0"/>
              <a:buChar char="•"/>
            </a:pPr>
            <a:r>
              <a:rPr lang="en-US" dirty="0"/>
              <a:t>More than 15 million Model-Ts were built over its</a:t>
            </a:r>
            <a:br>
              <a:rPr lang="en-US" dirty="0"/>
            </a:br>
            <a:r>
              <a:rPr lang="en-US" dirty="0"/>
              <a:t> 19-year life span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Electric cars disappear by 1935 </a:t>
            </a:r>
          </a:p>
        </p:txBody>
      </p:sp>
      <p:pic>
        <p:nvPicPr>
          <p:cNvPr id="4" name="Picture 3">
            <a:extLst>
              <a:ext uri="{FF2B5EF4-FFF2-40B4-BE49-F238E27FC236}">
                <a16:creationId xmlns:a16="http://schemas.microsoft.com/office/drawing/2014/main" id="{49FA04FC-699D-C0F3-01BC-8E6BE9196A24}"/>
              </a:ext>
            </a:extLst>
          </p:cNvPr>
          <p:cNvPicPr>
            <a:picLocks noChangeAspect="1"/>
          </p:cNvPicPr>
          <p:nvPr/>
        </p:nvPicPr>
        <p:blipFill>
          <a:blip r:embed="rId2"/>
          <a:stretch>
            <a:fillRect/>
          </a:stretch>
        </p:blipFill>
        <p:spPr>
          <a:xfrm>
            <a:off x="7645400" y="298735"/>
            <a:ext cx="4428309" cy="2704959"/>
          </a:xfrm>
          <a:prstGeom prst="rect">
            <a:avLst/>
          </a:prstGeom>
        </p:spPr>
      </p:pic>
      <p:sp>
        <p:nvSpPr>
          <p:cNvPr id="5" name="Footer Placeholder 4">
            <a:extLst>
              <a:ext uri="{FF2B5EF4-FFF2-40B4-BE49-F238E27FC236}">
                <a16:creationId xmlns:a16="http://schemas.microsoft.com/office/drawing/2014/main" id="{CC82168A-F2AA-41BE-B4EA-71052952B570}"/>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3825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5160" y="888061"/>
            <a:ext cx="9476054" cy="583985"/>
          </a:xfrm>
          <a:prstGeom prst="rect">
            <a:avLst/>
          </a:prstGeom>
        </p:spPr>
        <p:txBody>
          <a:bodyPr vert="horz" wrap="square" lIns="0" tIns="10012" rIns="0" bIns="0" rtlCol="0">
            <a:spAutoFit/>
          </a:bodyPr>
          <a:lstStyle/>
          <a:p>
            <a:pPr marL="7701">
              <a:spcBef>
                <a:spcPts val="79"/>
              </a:spcBef>
            </a:pPr>
            <a:r>
              <a:rPr dirty="0"/>
              <a:t>SmartUp</a:t>
            </a:r>
            <a:r>
              <a:rPr spc="3" dirty="0"/>
              <a:t> </a:t>
            </a:r>
            <a:r>
              <a:rPr spc="-6" dirty="0"/>
              <a:t>Companies</a:t>
            </a:r>
          </a:p>
        </p:txBody>
      </p:sp>
      <p:pic>
        <p:nvPicPr>
          <p:cNvPr id="4" name="object 4"/>
          <p:cNvPicPr/>
          <p:nvPr/>
        </p:nvPicPr>
        <p:blipFill>
          <a:blip r:embed="rId2" cstate="print"/>
          <a:stretch>
            <a:fillRect/>
          </a:stretch>
        </p:blipFill>
        <p:spPr>
          <a:xfrm>
            <a:off x="5979981" y="2840559"/>
            <a:ext cx="1758826" cy="652943"/>
          </a:xfrm>
          <a:prstGeom prst="rect">
            <a:avLst/>
          </a:prstGeom>
        </p:spPr>
      </p:pic>
      <p:pic>
        <p:nvPicPr>
          <p:cNvPr id="5" name="object 5"/>
          <p:cNvPicPr/>
          <p:nvPr/>
        </p:nvPicPr>
        <p:blipFill>
          <a:blip r:embed="rId3" cstate="print"/>
          <a:stretch>
            <a:fillRect/>
          </a:stretch>
        </p:blipFill>
        <p:spPr>
          <a:xfrm>
            <a:off x="1516732" y="4240445"/>
            <a:ext cx="952427" cy="1573324"/>
          </a:xfrm>
          <a:prstGeom prst="rect">
            <a:avLst/>
          </a:prstGeom>
        </p:spPr>
      </p:pic>
      <p:pic>
        <p:nvPicPr>
          <p:cNvPr id="7" name="object 7"/>
          <p:cNvPicPr/>
          <p:nvPr/>
        </p:nvPicPr>
        <p:blipFill>
          <a:blip r:embed="rId4" cstate="print"/>
          <a:stretch>
            <a:fillRect/>
          </a:stretch>
        </p:blipFill>
        <p:spPr>
          <a:xfrm>
            <a:off x="8332761" y="4854214"/>
            <a:ext cx="1758826" cy="345788"/>
          </a:xfrm>
          <a:prstGeom prst="rect">
            <a:avLst/>
          </a:prstGeom>
        </p:spPr>
      </p:pic>
      <p:pic>
        <p:nvPicPr>
          <p:cNvPr id="8" name="object 8"/>
          <p:cNvPicPr/>
          <p:nvPr/>
        </p:nvPicPr>
        <p:blipFill>
          <a:blip r:embed="rId5" cstate="print"/>
          <a:stretch>
            <a:fillRect/>
          </a:stretch>
        </p:blipFill>
        <p:spPr>
          <a:xfrm>
            <a:off x="3462159" y="2996420"/>
            <a:ext cx="1758792" cy="599160"/>
          </a:xfrm>
          <a:prstGeom prst="rect">
            <a:avLst/>
          </a:prstGeom>
        </p:spPr>
      </p:pic>
      <p:pic>
        <p:nvPicPr>
          <p:cNvPr id="10" name="Picture 9">
            <a:extLst>
              <a:ext uri="{FF2B5EF4-FFF2-40B4-BE49-F238E27FC236}">
                <a16:creationId xmlns:a16="http://schemas.microsoft.com/office/drawing/2014/main" id="{A0EE0DD3-8FB6-4F08-A138-56708FBF4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282" y="2996420"/>
            <a:ext cx="1789598" cy="497082"/>
          </a:xfrm>
          <a:prstGeom prst="rect">
            <a:avLst/>
          </a:prstGeom>
        </p:spPr>
      </p:pic>
      <p:pic>
        <p:nvPicPr>
          <p:cNvPr id="11" name="Picture 10">
            <a:extLst>
              <a:ext uri="{FF2B5EF4-FFF2-40B4-BE49-F238E27FC236}">
                <a16:creationId xmlns:a16="http://schemas.microsoft.com/office/drawing/2014/main" id="{6EBB94E0-EB9F-4F82-B696-FFB2B5EBAAAB}"/>
              </a:ext>
            </a:extLst>
          </p:cNvPr>
          <p:cNvPicPr>
            <a:picLocks noChangeAspect="1"/>
          </p:cNvPicPr>
          <p:nvPr/>
        </p:nvPicPr>
        <p:blipFill>
          <a:blip r:embed="rId7"/>
          <a:stretch>
            <a:fillRect/>
          </a:stretch>
        </p:blipFill>
        <p:spPr>
          <a:xfrm>
            <a:off x="965791" y="1591344"/>
            <a:ext cx="5682197" cy="44363"/>
          </a:xfrm>
          <a:prstGeom prst="rect">
            <a:avLst/>
          </a:prstGeom>
        </p:spPr>
      </p:pic>
      <p:pic>
        <p:nvPicPr>
          <p:cNvPr id="2" name="Picture 1">
            <a:extLst>
              <a:ext uri="{FF2B5EF4-FFF2-40B4-BE49-F238E27FC236}">
                <a16:creationId xmlns:a16="http://schemas.microsoft.com/office/drawing/2014/main" id="{93108099-451C-433D-B5BE-F68333B738D2}"/>
              </a:ext>
            </a:extLst>
          </p:cNvPr>
          <p:cNvPicPr>
            <a:picLocks noChangeAspect="1"/>
          </p:cNvPicPr>
          <p:nvPr/>
        </p:nvPicPr>
        <p:blipFill>
          <a:blip r:embed="rId8"/>
          <a:stretch>
            <a:fillRect/>
          </a:stretch>
        </p:blipFill>
        <p:spPr>
          <a:xfrm>
            <a:off x="3197582" y="4720266"/>
            <a:ext cx="2409274" cy="613683"/>
          </a:xfrm>
          <a:prstGeom prst="rect">
            <a:avLst/>
          </a:prstGeom>
        </p:spPr>
      </p:pic>
      <p:pic>
        <p:nvPicPr>
          <p:cNvPr id="9" name="Picture 8">
            <a:extLst>
              <a:ext uri="{FF2B5EF4-FFF2-40B4-BE49-F238E27FC236}">
                <a16:creationId xmlns:a16="http://schemas.microsoft.com/office/drawing/2014/main" id="{3455A029-BA07-4A24-91AB-FBAB2831A89A}"/>
              </a:ext>
            </a:extLst>
          </p:cNvPr>
          <p:cNvPicPr>
            <a:picLocks noChangeAspect="1"/>
          </p:cNvPicPr>
          <p:nvPr/>
        </p:nvPicPr>
        <p:blipFill>
          <a:blip r:embed="rId9"/>
          <a:stretch>
            <a:fillRect/>
          </a:stretch>
        </p:blipFill>
        <p:spPr>
          <a:xfrm>
            <a:off x="5606856" y="4674683"/>
            <a:ext cx="2505075" cy="704850"/>
          </a:xfrm>
          <a:prstGeom prst="rect">
            <a:avLst/>
          </a:prstGeom>
        </p:spPr>
      </p:pic>
      <p:sp>
        <p:nvSpPr>
          <p:cNvPr id="12" name="Footer Placeholder 11">
            <a:extLst>
              <a:ext uri="{FF2B5EF4-FFF2-40B4-BE49-F238E27FC236}">
                <a16:creationId xmlns:a16="http://schemas.microsoft.com/office/drawing/2014/main" id="{243F1F6D-43DE-47FF-AC7D-CF250D623AEC}"/>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6" name="TextBox 5">
            <a:extLst>
              <a:ext uri="{FF2B5EF4-FFF2-40B4-BE49-F238E27FC236}">
                <a16:creationId xmlns:a16="http://schemas.microsoft.com/office/drawing/2014/main" id="{D048409B-78C2-4186-BAA1-4FBADABDF48A}"/>
              </a:ext>
            </a:extLst>
          </p:cNvPr>
          <p:cNvSpPr txBox="1"/>
          <p:nvPr/>
        </p:nvSpPr>
        <p:spPr>
          <a:xfrm>
            <a:off x="8349814" y="3101804"/>
            <a:ext cx="1895695"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BionData</a:t>
            </a:r>
            <a:r>
              <a:rPr lang="en-US"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552A-4AE5-C2C9-E877-4D0B040DA431}"/>
              </a:ext>
            </a:extLst>
          </p:cNvPr>
          <p:cNvSpPr>
            <a:spLocks noGrp="1"/>
          </p:cNvSpPr>
          <p:nvPr>
            <p:ph type="title"/>
          </p:nvPr>
        </p:nvSpPr>
        <p:spPr/>
        <p:txBody>
          <a:bodyPr/>
          <a:lstStyle/>
          <a:p>
            <a:r>
              <a:rPr lang="en-US" dirty="0"/>
              <a:t>Innovation Enablers – Electric car </a:t>
            </a:r>
          </a:p>
        </p:txBody>
      </p:sp>
      <p:sp>
        <p:nvSpPr>
          <p:cNvPr id="3" name="Text Placeholder 2">
            <a:extLst>
              <a:ext uri="{FF2B5EF4-FFF2-40B4-BE49-F238E27FC236}">
                <a16:creationId xmlns:a16="http://schemas.microsoft.com/office/drawing/2014/main" id="{68F68BCA-E5B1-78BE-C779-4C09A41E75CB}"/>
              </a:ext>
            </a:extLst>
          </p:cNvPr>
          <p:cNvSpPr>
            <a:spLocks noGrp="1"/>
          </p:cNvSpPr>
          <p:nvPr>
            <p:ph type="body" idx="1"/>
          </p:nvPr>
        </p:nvSpPr>
        <p:spPr>
          <a:xfrm>
            <a:off x="944077" y="1840493"/>
            <a:ext cx="10460523" cy="430887"/>
          </a:xfrm>
        </p:spPr>
        <p:txBody>
          <a:bodyPr/>
          <a:lstStyle/>
          <a:p>
            <a:pPr marL="342900" indent="-342900">
              <a:buFont typeface="Arial" panose="020B0604020202020204" pitchFamily="34" charset="0"/>
              <a:buChar char="•"/>
            </a:pPr>
            <a:r>
              <a:rPr lang="en-US" dirty="0"/>
              <a:t>Electric car sales growth since 2010 – </a:t>
            </a:r>
            <a:r>
              <a:rPr lang="en-US" dirty="0">
                <a:solidFill>
                  <a:srgbClr val="FF0000"/>
                </a:solidFill>
              </a:rPr>
              <a:t>But why?  </a:t>
            </a:r>
          </a:p>
        </p:txBody>
      </p:sp>
      <p:pic>
        <p:nvPicPr>
          <p:cNvPr id="4" name="Picture 3">
            <a:extLst>
              <a:ext uri="{FF2B5EF4-FFF2-40B4-BE49-F238E27FC236}">
                <a16:creationId xmlns:a16="http://schemas.microsoft.com/office/drawing/2014/main" id="{4B423AAB-D7A0-513B-BF15-ECF4F2139611}"/>
              </a:ext>
            </a:extLst>
          </p:cNvPr>
          <p:cNvPicPr>
            <a:picLocks noChangeAspect="1"/>
          </p:cNvPicPr>
          <p:nvPr/>
        </p:nvPicPr>
        <p:blipFill>
          <a:blip r:embed="rId2"/>
          <a:stretch>
            <a:fillRect/>
          </a:stretch>
        </p:blipFill>
        <p:spPr>
          <a:xfrm>
            <a:off x="1689143" y="2430827"/>
            <a:ext cx="8433335" cy="3961505"/>
          </a:xfrm>
          <a:prstGeom prst="rect">
            <a:avLst/>
          </a:prstGeom>
        </p:spPr>
      </p:pic>
      <p:sp>
        <p:nvSpPr>
          <p:cNvPr id="5" name="Footer Placeholder 4">
            <a:extLst>
              <a:ext uri="{FF2B5EF4-FFF2-40B4-BE49-F238E27FC236}">
                <a16:creationId xmlns:a16="http://schemas.microsoft.com/office/drawing/2014/main" id="{1911D91D-3F0A-43C6-8501-C0B63CF8242C}"/>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80006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552A-4AE5-C2C9-E877-4D0B040DA431}"/>
              </a:ext>
            </a:extLst>
          </p:cNvPr>
          <p:cNvSpPr>
            <a:spLocks noGrp="1"/>
          </p:cNvSpPr>
          <p:nvPr>
            <p:ph type="title"/>
          </p:nvPr>
        </p:nvSpPr>
        <p:spPr/>
        <p:txBody>
          <a:bodyPr/>
          <a:lstStyle/>
          <a:p>
            <a:r>
              <a:rPr lang="en-US" dirty="0"/>
              <a:t>Innovation Enablers – Electric car </a:t>
            </a:r>
          </a:p>
        </p:txBody>
      </p:sp>
      <p:sp>
        <p:nvSpPr>
          <p:cNvPr id="3" name="Text Placeholder 2">
            <a:extLst>
              <a:ext uri="{FF2B5EF4-FFF2-40B4-BE49-F238E27FC236}">
                <a16:creationId xmlns:a16="http://schemas.microsoft.com/office/drawing/2014/main" id="{68F68BCA-E5B1-78BE-C779-4C09A41E75CB}"/>
              </a:ext>
            </a:extLst>
          </p:cNvPr>
          <p:cNvSpPr>
            <a:spLocks noGrp="1"/>
          </p:cNvSpPr>
          <p:nvPr>
            <p:ph type="body" idx="1"/>
          </p:nvPr>
        </p:nvSpPr>
        <p:spPr>
          <a:xfrm>
            <a:off x="944077" y="1840493"/>
            <a:ext cx="10460523" cy="2585323"/>
          </a:xfrm>
        </p:spPr>
        <p:txBody>
          <a:bodyPr/>
          <a:lstStyle/>
          <a:p>
            <a:r>
              <a:rPr lang="en-US" dirty="0"/>
              <a:t>Reasons for the revival of electric cars</a:t>
            </a:r>
          </a:p>
          <a:p>
            <a:pPr marL="342900" indent="-342900">
              <a:buFont typeface="Arial" panose="020B0604020202020204" pitchFamily="34" charset="0"/>
              <a:buChar char="•"/>
            </a:pPr>
            <a:r>
              <a:rPr lang="en-US" dirty="0"/>
              <a:t>Combat global warming – CO</a:t>
            </a:r>
            <a:r>
              <a:rPr lang="en-US" baseline="-25000" dirty="0"/>
              <a:t>2</a:t>
            </a:r>
            <a:r>
              <a:rPr lang="en-US" dirty="0"/>
              <a:t> emissions </a:t>
            </a:r>
          </a:p>
          <a:p>
            <a:pPr marL="342900" indent="-342900">
              <a:buFont typeface="Arial" panose="020B0604020202020204" pitchFamily="34" charset="0"/>
              <a:buChar char="•"/>
            </a:pPr>
            <a:r>
              <a:rPr lang="en-US" dirty="0"/>
              <a:t>Government subsidies </a:t>
            </a:r>
          </a:p>
          <a:p>
            <a:pPr marL="342900" indent="-342900">
              <a:buFont typeface="Arial" panose="020B0604020202020204" pitchFamily="34" charset="0"/>
              <a:buChar char="•"/>
            </a:pPr>
            <a:r>
              <a:rPr lang="en-US" dirty="0"/>
              <a:t>Tesla - Computer on wheels -- instead of a car with computers</a:t>
            </a:r>
          </a:p>
          <a:p>
            <a:pPr marL="342900" indent="-342900">
              <a:buFont typeface="Arial" panose="020B0604020202020204" pitchFamily="34" charset="0"/>
              <a:buChar char="•"/>
            </a:pPr>
            <a:r>
              <a:rPr lang="en-US" dirty="0"/>
              <a:t>Much better batteries – longer range, 400 km   </a:t>
            </a:r>
            <a:r>
              <a:rPr lang="en-US" dirty="0">
                <a:solidFill>
                  <a:srgbClr val="FF0000"/>
                </a:solidFill>
              </a:rPr>
              <a:t>But why? </a:t>
            </a:r>
          </a:p>
          <a:p>
            <a:pPr marL="342900" indent="-3429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E2A419BF-FDDC-4935-8026-259BDC535B94}"/>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421082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552A-4AE5-C2C9-E877-4D0B040DA431}"/>
              </a:ext>
            </a:extLst>
          </p:cNvPr>
          <p:cNvSpPr>
            <a:spLocks noGrp="1"/>
          </p:cNvSpPr>
          <p:nvPr>
            <p:ph type="title"/>
          </p:nvPr>
        </p:nvSpPr>
        <p:spPr/>
        <p:txBody>
          <a:bodyPr/>
          <a:lstStyle/>
          <a:p>
            <a:r>
              <a:rPr lang="en-US" dirty="0"/>
              <a:t>Innovation Enablers – Batteries </a:t>
            </a:r>
          </a:p>
        </p:txBody>
      </p:sp>
      <p:sp>
        <p:nvSpPr>
          <p:cNvPr id="3" name="Text Placeholder 2">
            <a:extLst>
              <a:ext uri="{FF2B5EF4-FFF2-40B4-BE49-F238E27FC236}">
                <a16:creationId xmlns:a16="http://schemas.microsoft.com/office/drawing/2014/main" id="{68F68BCA-E5B1-78BE-C779-4C09A41E75CB}"/>
              </a:ext>
            </a:extLst>
          </p:cNvPr>
          <p:cNvSpPr>
            <a:spLocks noGrp="1"/>
          </p:cNvSpPr>
          <p:nvPr>
            <p:ph type="body" idx="1"/>
          </p:nvPr>
        </p:nvSpPr>
        <p:spPr>
          <a:xfrm>
            <a:off x="944077" y="1840493"/>
            <a:ext cx="10460523" cy="430887"/>
          </a:xfrm>
        </p:spPr>
        <p:txBody>
          <a:bodyPr/>
          <a:lstStyle/>
          <a:p>
            <a:r>
              <a:rPr lang="en-US" dirty="0"/>
              <a:t>Batteries improve almost 10-fold in twelve years   </a:t>
            </a:r>
            <a:r>
              <a:rPr lang="en-US" dirty="0">
                <a:solidFill>
                  <a:srgbClr val="FF0000"/>
                </a:solidFill>
              </a:rPr>
              <a:t>Why?  </a:t>
            </a:r>
          </a:p>
        </p:txBody>
      </p:sp>
      <p:pic>
        <p:nvPicPr>
          <p:cNvPr id="4" name="Picture 3">
            <a:extLst>
              <a:ext uri="{FF2B5EF4-FFF2-40B4-BE49-F238E27FC236}">
                <a16:creationId xmlns:a16="http://schemas.microsoft.com/office/drawing/2014/main" id="{E5C8CFB9-46AD-0C70-0CFE-9A17DF195E19}"/>
              </a:ext>
            </a:extLst>
          </p:cNvPr>
          <p:cNvPicPr>
            <a:picLocks noChangeAspect="1"/>
          </p:cNvPicPr>
          <p:nvPr/>
        </p:nvPicPr>
        <p:blipFill>
          <a:blip r:embed="rId2"/>
          <a:stretch>
            <a:fillRect/>
          </a:stretch>
        </p:blipFill>
        <p:spPr>
          <a:xfrm>
            <a:off x="3202280" y="2452506"/>
            <a:ext cx="5944115" cy="4048095"/>
          </a:xfrm>
          <a:prstGeom prst="rect">
            <a:avLst/>
          </a:prstGeom>
        </p:spPr>
      </p:pic>
      <p:sp>
        <p:nvSpPr>
          <p:cNvPr id="5" name="Footer Placeholder 4">
            <a:extLst>
              <a:ext uri="{FF2B5EF4-FFF2-40B4-BE49-F238E27FC236}">
                <a16:creationId xmlns:a16="http://schemas.microsoft.com/office/drawing/2014/main" id="{85687410-3615-4117-80A9-816CCA0F7EE8}"/>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94691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7AD3-E565-0CE8-A4CA-D66D7FA8E99B}"/>
              </a:ext>
            </a:extLst>
          </p:cNvPr>
          <p:cNvSpPr>
            <a:spLocks noGrp="1"/>
          </p:cNvSpPr>
          <p:nvPr>
            <p:ph type="title"/>
          </p:nvPr>
        </p:nvSpPr>
        <p:spPr/>
        <p:txBody>
          <a:bodyPr/>
          <a:lstStyle/>
          <a:p>
            <a:r>
              <a:rPr lang="en-US" dirty="0"/>
              <a:t>Innovation Enablers – Batteries </a:t>
            </a:r>
          </a:p>
        </p:txBody>
      </p:sp>
      <p:sp>
        <p:nvSpPr>
          <p:cNvPr id="3" name="Text Placeholder 2">
            <a:extLst>
              <a:ext uri="{FF2B5EF4-FFF2-40B4-BE49-F238E27FC236}">
                <a16:creationId xmlns:a16="http://schemas.microsoft.com/office/drawing/2014/main" id="{009B8340-A5C5-D6C5-71EC-C9006F3DBD2A}"/>
              </a:ext>
            </a:extLst>
          </p:cNvPr>
          <p:cNvSpPr>
            <a:spLocks noGrp="1"/>
          </p:cNvSpPr>
          <p:nvPr>
            <p:ph type="body" idx="1"/>
          </p:nvPr>
        </p:nvSpPr>
        <p:spPr>
          <a:xfrm>
            <a:off x="944078" y="1840493"/>
            <a:ext cx="4220590" cy="3877985"/>
          </a:xfrm>
        </p:spPr>
        <p:txBody>
          <a:bodyPr/>
          <a:lstStyle/>
          <a:p>
            <a:r>
              <a:rPr lang="en-US" dirty="0"/>
              <a:t>Growth in cell phone use</a:t>
            </a:r>
          </a:p>
          <a:p>
            <a:endParaRPr lang="en-US" dirty="0"/>
          </a:p>
          <a:p>
            <a:pPr marL="457200" indent="-457200">
              <a:buFont typeface="Arial" panose="020B0604020202020204" pitchFamily="34" charset="0"/>
              <a:buChar char="•"/>
            </a:pPr>
            <a:r>
              <a:rPr lang="en-US" dirty="0"/>
              <a:t>From about 1B in 2000</a:t>
            </a:r>
          </a:p>
          <a:p>
            <a:pPr marL="457200" indent="-457200">
              <a:buFont typeface="Arial" panose="020B0604020202020204" pitchFamily="34" charset="0"/>
              <a:buChar char="•"/>
            </a:pPr>
            <a:r>
              <a:rPr lang="en-US" dirty="0"/>
              <a:t>To     about 9B in 2015</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Similar growth in laptops and other mobile gadgets</a:t>
            </a:r>
          </a:p>
          <a:p>
            <a:endParaRPr lang="en-US" dirty="0"/>
          </a:p>
        </p:txBody>
      </p:sp>
      <p:pic>
        <p:nvPicPr>
          <p:cNvPr id="4" name="Picture 3" descr="A graph with a red line and blue dotted line&#10;&#10;Description automatically generated">
            <a:extLst>
              <a:ext uri="{FF2B5EF4-FFF2-40B4-BE49-F238E27FC236}">
                <a16:creationId xmlns:a16="http://schemas.microsoft.com/office/drawing/2014/main" id="{D29F786C-0484-D714-7D0B-926865A66BC8}"/>
              </a:ext>
            </a:extLst>
          </p:cNvPr>
          <p:cNvPicPr>
            <a:picLocks noChangeAspect="1"/>
          </p:cNvPicPr>
          <p:nvPr/>
        </p:nvPicPr>
        <p:blipFill>
          <a:blip r:embed="rId2"/>
          <a:stretch>
            <a:fillRect/>
          </a:stretch>
        </p:blipFill>
        <p:spPr>
          <a:xfrm>
            <a:off x="5304324" y="2461276"/>
            <a:ext cx="5943600" cy="4250690"/>
          </a:xfrm>
          <a:prstGeom prst="rect">
            <a:avLst/>
          </a:prstGeom>
        </p:spPr>
      </p:pic>
      <p:sp>
        <p:nvSpPr>
          <p:cNvPr id="5" name="Footer Placeholder 4">
            <a:extLst>
              <a:ext uri="{FF2B5EF4-FFF2-40B4-BE49-F238E27FC236}">
                <a16:creationId xmlns:a16="http://schemas.microsoft.com/office/drawing/2014/main" id="{036A6491-4F24-4859-8149-1F72FA70CC6F}"/>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67528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0893-BD56-BCC4-7AB1-2FE1A8D27EC7}"/>
              </a:ext>
            </a:extLst>
          </p:cNvPr>
          <p:cNvSpPr>
            <a:spLocks noGrp="1"/>
          </p:cNvSpPr>
          <p:nvPr>
            <p:ph type="title"/>
          </p:nvPr>
        </p:nvSpPr>
        <p:spPr>
          <a:xfrm>
            <a:off x="944798" y="888061"/>
            <a:ext cx="9476719" cy="573875"/>
          </a:xfrm>
        </p:spPr>
        <p:txBody>
          <a:bodyPr/>
          <a:lstStyle/>
          <a:p>
            <a:r>
              <a:rPr lang="en-US" dirty="0"/>
              <a:t>Innovation Enablers –iPhone Enablers </a:t>
            </a:r>
            <a:r>
              <a:rPr lang="en-US" sz="2800" dirty="0"/>
              <a:t>circa 2007</a:t>
            </a:r>
          </a:p>
        </p:txBody>
      </p:sp>
      <p:sp>
        <p:nvSpPr>
          <p:cNvPr id="3" name="Text Placeholder 2">
            <a:extLst>
              <a:ext uri="{FF2B5EF4-FFF2-40B4-BE49-F238E27FC236}">
                <a16:creationId xmlns:a16="http://schemas.microsoft.com/office/drawing/2014/main" id="{CA3B81B2-C648-E937-EDDC-BC431F2B53A4}"/>
              </a:ext>
            </a:extLst>
          </p:cNvPr>
          <p:cNvSpPr>
            <a:spLocks noGrp="1"/>
          </p:cNvSpPr>
          <p:nvPr>
            <p:ph type="body" idx="1"/>
          </p:nvPr>
        </p:nvSpPr>
        <p:spPr>
          <a:xfrm>
            <a:off x="944798" y="1724403"/>
            <a:ext cx="10303847" cy="5724644"/>
          </a:xfrm>
        </p:spPr>
        <p:txBody>
          <a:bodyPr/>
          <a:lstStyle/>
          <a:p>
            <a:pPr marL="457200" indent="-457200">
              <a:buFont typeface="Arial" panose="020B0604020202020204" pitchFamily="34" charset="0"/>
              <a:buChar char="•"/>
            </a:pPr>
            <a:r>
              <a:rPr lang="en-US" dirty="0"/>
              <a:t>Cellular Data – </a:t>
            </a:r>
            <a:r>
              <a:rPr lang="en-US" b="1" dirty="0"/>
              <a:t>3G  </a:t>
            </a:r>
          </a:p>
          <a:p>
            <a:pPr marL="1174638" lvl="3" indent="-342900">
              <a:buFont typeface="Arial" panose="020B0604020202020204" pitchFamily="34" charset="0"/>
              <a:buChar char="•"/>
            </a:pPr>
            <a:r>
              <a:rPr lang="en-US" sz="2000" dirty="0"/>
              <a:t>Widely deployed </a:t>
            </a:r>
            <a:r>
              <a:rPr lang="en-US" sz="2000" b="1" u="sng" dirty="0"/>
              <a:t>in 2007</a:t>
            </a:r>
            <a:r>
              <a:rPr lang="en-US" sz="2000" dirty="0"/>
              <a:t>,  Compared to 2G, </a:t>
            </a:r>
            <a:r>
              <a:rPr lang="en-US" sz="2000" u="sng" dirty="0"/>
              <a:t>3G had four times the data transferring capabilities</a:t>
            </a:r>
            <a:r>
              <a:rPr lang="en-US" sz="2000" dirty="0"/>
              <a:t> reaching up to </a:t>
            </a:r>
            <a:r>
              <a:rPr lang="en-US" sz="2000" u="sng" dirty="0"/>
              <a:t>2 Mbps on average</a:t>
            </a:r>
            <a:r>
              <a:rPr lang="en-US" sz="2000" dirty="0"/>
              <a:t>. </a:t>
            </a:r>
          </a:p>
          <a:p>
            <a:pPr marL="1174638" lvl="3" indent="-342900">
              <a:buFont typeface="Arial" panose="020B0604020202020204" pitchFamily="34" charset="0"/>
              <a:buChar char="•"/>
            </a:pPr>
            <a:r>
              <a:rPr lang="en-US" sz="2000" dirty="0"/>
              <a:t>Video streaming, video conferences, and live video chat became real. </a:t>
            </a:r>
          </a:p>
          <a:p>
            <a:pPr marL="1174638" lvl="3" indent="-342900">
              <a:buFont typeface="Arial" panose="020B0604020202020204" pitchFamily="34" charset="0"/>
              <a:buChar char="•"/>
            </a:pPr>
            <a:r>
              <a:rPr lang="en-US" sz="2000" dirty="0"/>
              <a:t>Emails also became another standard form of communication over mobile devices.  </a:t>
            </a:r>
          </a:p>
          <a:p>
            <a:pPr marL="1174638" lvl="3" indent="-342900">
              <a:buFont typeface="Arial" panose="020B0604020202020204" pitchFamily="34" charset="0"/>
              <a:buChar char="•"/>
            </a:pPr>
            <a:r>
              <a:rPr lang="en-US" sz="2000" dirty="0"/>
              <a:t>What made 3G revolutionary, was the ability to surf the internet and stream music on mobile. </a:t>
            </a:r>
            <a:br>
              <a:rPr lang="en-US" sz="2000" dirty="0"/>
            </a:br>
            <a:r>
              <a:rPr lang="en-US" sz="2000" dirty="0"/>
              <a:t>  </a:t>
            </a:r>
          </a:p>
          <a:p>
            <a:pPr marL="285750" indent="-285750">
              <a:buFont typeface="Arial" panose="020B0604020202020204" pitchFamily="34" charset="0"/>
              <a:buChar char="•"/>
            </a:pPr>
            <a:r>
              <a:rPr lang="en-US" b="1" dirty="0"/>
              <a:t> GPS</a:t>
            </a:r>
          </a:p>
          <a:p>
            <a:pPr marL="1117488" lvl="3"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1999:</a:t>
            </a:r>
            <a:r>
              <a:rPr lang="en-US" sz="2000" dirty="0">
                <a:latin typeface="Arial" panose="020B0604020202020204" pitchFamily="34" charset="0"/>
                <a:cs typeface="Arial" panose="020B0604020202020204" pitchFamily="34" charset="0"/>
              </a:rPr>
              <a:t> GPS-enabled cell phones become commercially available for the first time.</a:t>
            </a:r>
          </a:p>
          <a:p>
            <a:pPr marL="1117488" lvl="3"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2000:</a:t>
            </a:r>
            <a:r>
              <a:rPr lang="en-US" sz="2000" dirty="0">
                <a:latin typeface="Arial" panose="020B0604020202020204" pitchFamily="34" charset="0"/>
                <a:cs typeface="Arial" panose="020B0604020202020204" pitchFamily="34" charset="0"/>
              </a:rPr>
              <a:t> The U.S. Government revokes a plan from 1990 that purposely made GPS less accurate as a defensive mechanism. As accuracy skyrocketed, many industries, including forestry, fishing, and freight management, started using GPS.</a:t>
            </a:r>
          </a:p>
          <a:p>
            <a:pPr marL="1117488" lvl="3"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2001:</a:t>
            </a:r>
            <a:r>
              <a:rPr lang="en-US" sz="2000" dirty="0">
                <a:latin typeface="Arial" panose="020B0604020202020204" pitchFamily="34" charset="0"/>
                <a:cs typeface="Arial" panose="020B0604020202020204" pitchFamily="34" charset="0"/>
              </a:rPr>
              <a:t> Personal GPS products surge, including in-car navigation systems.</a:t>
            </a:r>
          </a:p>
          <a:p>
            <a:pPr marL="285750" indent="-285750">
              <a:buFont typeface="Arial" panose="020B0604020202020204" pitchFamily="34" charset="0"/>
              <a:buChar char="•"/>
            </a:pPr>
            <a:endParaRPr lang="en-US" sz="2000" dirty="0"/>
          </a:p>
          <a:p>
            <a:endParaRPr lang="en-US" sz="1400" dirty="0"/>
          </a:p>
          <a:p>
            <a:pPr marL="514350" indent="-514350">
              <a:buFont typeface="+mj-lt"/>
              <a:buAutoNum type="alphaLcParenR"/>
            </a:pPr>
            <a:endParaRPr lang="en-US" sz="1400" dirty="0"/>
          </a:p>
          <a:p>
            <a:pPr marL="514350" indent="-514350">
              <a:buFont typeface="+mj-lt"/>
              <a:buAutoNum type="alphaLcParenR"/>
            </a:pPr>
            <a:endParaRPr lang="en-US" dirty="0"/>
          </a:p>
        </p:txBody>
      </p:sp>
      <p:sp>
        <p:nvSpPr>
          <p:cNvPr id="4" name="Footer Placeholder 3">
            <a:extLst>
              <a:ext uri="{FF2B5EF4-FFF2-40B4-BE49-F238E27FC236}">
                <a16:creationId xmlns:a16="http://schemas.microsoft.com/office/drawing/2014/main" id="{9EF54B90-07FA-479D-909F-A9F5F261A09B}"/>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62279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D904-602E-C576-268A-F7688EB2E673}"/>
              </a:ext>
            </a:extLst>
          </p:cNvPr>
          <p:cNvSpPr>
            <a:spLocks noGrp="1"/>
          </p:cNvSpPr>
          <p:nvPr>
            <p:ph type="title"/>
          </p:nvPr>
        </p:nvSpPr>
        <p:spPr/>
        <p:txBody>
          <a:bodyPr/>
          <a:lstStyle/>
          <a:p>
            <a:r>
              <a:rPr lang="en-US" dirty="0"/>
              <a:t>Digital Innovation – Recent Enablers </a:t>
            </a:r>
          </a:p>
        </p:txBody>
      </p:sp>
      <p:sp>
        <p:nvSpPr>
          <p:cNvPr id="3" name="Text Placeholder 2">
            <a:extLst>
              <a:ext uri="{FF2B5EF4-FFF2-40B4-BE49-F238E27FC236}">
                <a16:creationId xmlns:a16="http://schemas.microsoft.com/office/drawing/2014/main" id="{0A8A07A5-95D8-1DE6-F180-18DE1B40335C}"/>
              </a:ext>
            </a:extLst>
          </p:cNvPr>
          <p:cNvSpPr>
            <a:spLocks noGrp="1"/>
          </p:cNvSpPr>
          <p:nvPr>
            <p:ph type="body" idx="1"/>
          </p:nvPr>
        </p:nvSpPr>
        <p:spPr>
          <a:xfrm>
            <a:off x="944077" y="1840493"/>
            <a:ext cx="10485923" cy="5090689"/>
          </a:xfrm>
        </p:spPr>
        <p:txBody>
          <a:bodyPr/>
          <a:lstStyle/>
          <a:p>
            <a:pPr marL="179954">
              <a:lnSpc>
                <a:spcPct val="107000"/>
              </a:lnSpc>
            </a:pPr>
            <a:r>
              <a:rPr lang="en-US" kern="100" dirty="0">
                <a:effectLst/>
                <a:latin typeface="Arial" panose="020B0604020202020204" pitchFamily="34" charset="0"/>
                <a:ea typeface="Aptos" panose="020B0004020202020204" pitchFamily="34" charset="0"/>
                <a:cs typeface="Arial" panose="020B0604020202020204" pitchFamily="34" charset="0"/>
              </a:rPr>
              <a:t>We ALL walk with a powerful Smart-Phone computer in our hand</a:t>
            </a:r>
          </a:p>
          <a:p>
            <a:pPr marL="179954">
              <a:lnSpc>
                <a:spcPct val="107000"/>
              </a:lnSpc>
            </a:pPr>
            <a:endParaRPr lang="en-US" sz="1100" kern="100" dirty="0">
              <a:effectLst/>
              <a:latin typeface="Arial" panose="020B0604020202020204" pitchFamily="34" charset="0"/>
              <a:ea typeface="Aptos" panose="020B0004020202020204" pitchFamily="34" charset="0"/>
              <a:cs typeface="Arial" panose="020B0604020202020204" pitchFamily="34" charset="0"/>
            </a:endParaRPr>
          </a:p>
          <a:p>
            <a:pPr marL="980054" lvl="1" indent="-342900">
              <a:lnSpc>
                <a:spcPct val="107000"/>
              </a:lnSpc>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It is always connected to the Internet – Cellular data + </a:t>
            </a:r>
            <a:r>
              <a:rPr lang="en-US" sz="2000" kern="100" dirty="0" err="1">
                <a:effectLst/>
                <a:latin typeface="Arial" panose="020B0604020202020204" pitchFamily="34" charset="0"/>
                <a:ea typeface="Aptos" panose="020B0004020202020204" pitchFamily="34" charset="0"/>
                <a:cs typeface="Arial" panose="020B0604020202020204" pitchFamily="34" charset="0"/>
              </a:rPr>
              <a:t>WiFi</a:t>
            </a:r>
            <a:r>
              <a:rPr lang="en-US" sz="2000" kern="100" dirty="0">
                <a:effectLst/>
                <a:latin typeface="Arial" panose="020B0604020202020204" pitchFamily="34" charset="0"/>
                <a:ea typeface="Aptos" panose="020B0004020202020204" pitchFamily="34" charset="0"/>
                <a:cs typeface="Arial" panose="020B0604020202020204" pitchFamily="34" charset="0"/>
              </a:rPr>
              <a:t> (Spotify, Netflix, Zoom, ) </a:t>
            </a:r>
          </a:p>
          <a:p>
            <a:pPr marL="980054" lvl="1" indent="-342900">
              <a:lnSpc>
                <a:spcPct val="107000"/>
              </a:lnSpc>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Powerful enough to run sophisticated applications </a:t>
            </a:r>
          </a:p>
          <a:p>
            <a:pPr marL="980054" lvl="1" indent="-342900">
              <a:lnSpc>
                <a:spcPct val="107000"/>
              </a:lnSpc>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It is very easy to develop new applications (</a:t>
            </a:r>
            <a:r>
              <a:rPr lang="en-US" sz="2000" kern="100" dirty="0">
                <a:latin typeface="Arial" panose="020B0604020202020204" pitchFamily="34" charset="0"/>
                <a:ea typeface="Aptos" panose="020B0004020202020204" pitchFamily="34" charset="0"/>
                <a:cs typeface="Arial" panose="020B0604020202020204" pitchFamily="34" charset="0"/>
              </a:rPr>
              <a:t>iOS, Android)</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980054" lvl="1" indent="-342900">
              <a:lnSpc>
                <a:spcPct val="107000"/>
              </a:lnSpc>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If has a camera, a microphone and high-fidelity speakers</a:t>
            </a:r>
          </a:p>
          <a:p>
            <a:pPr marL="980054" lvl="1" indent="-342900">
              <a:lnSpc>
                <a:spcPct val="107000"/>
              </a:lnSpc>
              <a:buFont typeface="Arial" panose="020B0604020202020204" pitchFamily="34" charset="0"/>
              <a:buChar char="•"/>
            </a:pPr>
            <a:r>
              <a:rPr lang="en-US" sz="2000" kern="100" dirty="0">
                <a:latin typeface="Arial" panose="020B0604020202020204" pitchFamily="34" charset="0"/>
                <a:ea typeface="Aptos" panose="020B0004020202020204" pitchFamily="34" charset="0"/>
                <a:cs typeface="Arial" panose="020B0604020202020204" pitchFamily="34" charset="0"/>
              </a:rPr>
              <a:t>Hi quality color screen (photo album, no one prints photos) </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980054" lvl="1" indent="-342900">
              <a:lnSpc>
                <a:spcPct val="107000"/>
              </a:lnSpc>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It has enormous memory (512 GB, endless photos) </a:t>
            </a:r>
          </a:p>
          <a:p>
            <a:pPr marL="980054" lvl="1" indent="-342900">
              <a:lnSpc>
                <a:spcPct val="107000"/>
              </a:lnSpc>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It has a GPS – (Waze, </a:t>
            </a:r>
            <a:r>
              <a:rPr lang="en-US" sz="2000" kern="100" dirty="0" err="1">
                <a:effectLst/>
                <a:latin typeface="Arial" panose="020B0604020202020204" pitchFamily="34" charset="0"/>
                <a:ea typeface="Aptos" panose="020B0004020202020204" pitchFamily="34" charset="0"/>
                <a:cs typeface="Arial" panose="020B0604020202020204" pitchFamily="34" charset="0"/>
              </a:rPr>
              <a:t>Pango</a:t>
            </a:r>
            <a:r>
              <a:rPr lang="en-US" sz="2000" kern="100" dirty="0">
                <a:effectLst/>
                <a:latin typeface="Arial" panose="020B0604020202020204" pitchFamily="34" charset="0"/>
                <a:ea typeface="Aptos" panose="020B0004020202020204" pitchFamily="34" charset="0"/>
                <a:cs typeface="Arial" panose="020B0604020202020204" pitchFamily="34" charset="0"/>
              </a:rPr>
              <a:t>, Uber, </a:t>
            </a:r>
            <a:r>
              <a:rPr lang="en-US" sz="2000" kern="100" dirty="0" err="1">
                <a:effectLst/>
                <a:latin typeface="Arial" panose="020B0604020202020204" pitchFamily="34" charset="0"/>
                <a:ea typeface="Aptos" panose="020B0004020202020204" pitchFamily="34" charset="0"/>
                <a:cs typeface="Arial" panose="020B0604020202020204" pitchFamily="34" charset="0"/>
              </a:rPr>
              <a:t>Gett</a:t>
            </a:r>
            <a:r>
              <a:rPr lang="en-US" sz="2000" kern="100" dirty="0">
                <a:effectLst/>
                <a:latin typeface="Arial" panose="020B0604020202020204" pitchFamily="34" charset="0"/>
                <a:ea typeface="Aptos" panose="020B0004020202020204" pitchFamily="34" charset="0"/>
                <a:cs typeface="Arial" panose="020B0604020202020204" pitchFamily="34" charset="0"/>
              </a:rPr>
              <a:t>, </a:t>
            </a:r>
            <a:r>
              <a:rPr lang="en-US" sz="2000" kern="100" dirty="0" err="1">
                <a:effectLst/>
                <a:latin typeface="Arial" panose="020B0604020202020204" pitchFamily="34" charset="0"/>
                <a:ea typeface="Aptos" panose="020B0004020202020204" pitchFamily="34" charset="0"/>
                <a:cs typeface="Arial" panose="020B0604020202020204" pitchFamily="34" charset="0"/>
              </a:rPr>
              <a:t>Wolt</a:t>
            </a:r>
            <a:r>
              <a:rPr lang="en-US" sz="2000" kern="100" dirty="0">
                <a:effectLst/>
                <a:latin typeface="Arial" panose="020B0604020202020204" pitchFamily="34" charset="0"/>
                <a:ea typeface="Aptos" panose="020B0004020202020204" pitchFamily="34" charset="0"/>
                <a:cs typeface="Arial" panose="020B0604020202020204" pitchFamily="34" charset="0"/>
              </a:rPr>
              <a:t>, more?)</a:t>
            </a:r>
            <a:br>
              <a:rPr lang="en-US" sz="2000" kern="100" dirty="0">
                <a:effectLst/>
                <a:latin typeface="Arial" panose="020B0604020202020204" pitchFamily="34" charset="0"/>
                <a:ea typeface="Aptos" panose="020B0004020202020204" pitchFamily="34" charset="0"/>
                <a:cs typeface="Arial" panose="020B0604020202020204" pitchFamily="34" charset="0"/>
              </a:rPr>
            </a:b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588508" indent="-228600">
              <a:lnSpc>
                <a:spcPct val="107000"/>
              </a:lnSpc>
              <a:buFont typeface="Wingdings" panose="05000000000000000000" pitchFamily="2" charset="2"/>
              <a:buChar char=""/>
            </a:pPr>
            <a:r>
              <a:rPr lang="en-US" kern="100" dirty="0">
                <a:latin typeface="Aptos" panose="020B0004020202020204" pitchFamily="34" charset="0"/>
                <a:ea typeface="Aptos" panose="020B0004020202020204" pitchFamily="34" charset="0"/>
              </a:rPr>
              <a:t>There are many more useful apps</a:t>
            </a:r>
          </a:p>
          <a:p>
            <a:pPr marL="588508" indent="-228600">
              <a:lnSpc>
                <a:spcPct val="107000"/>
              </a:lnSpc>
              <a:buFont typeface="Wingdings" panose="05000000000000000000" pitchFamily="2" charset="2"/>
              <a:buChar char=""/>
            </a:pPr>
            <a:r>
              <a:rPr lang="en-US" kern="100" dirty="0">
                <a:latin typeface="Aptos" panose="020B0004020202020204" pitchFamily="34" charset="0"/>
                <a:ea typeface="Aptos" panose="020B0004020202020204" pitchFamily="34" charset="0"/>
              </a:rPr>
              <a:t>Think about business applications (Insurance, agriculture, traffic,         …) </a:t>
            </a:r>
          </a:p>
          <a:p>
            <a:endParaRPr lang="en-US" dirty="0"/>
          </a:p>
        </p:txBody>
      </p:sp>
      <p:sp>
        <p:nvSpPr>
          <p:cNvPr id="4" name="Footer Placeholder 3">
            <a:extLst>
              <a:ext uri="{FF2B5EF4-FFF2-40B4-BE49-F238E27FC236}">
                <a16:creationId xmlns:a16="http://schemas.microsoft.com/office/drawing/2014/main" id="{9B7529B1-577B-4A35-86FE-3D90167963AF}"/>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13709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D904-602E-C576-268A-F7688EB2E673}"/>
              </a:ext>
            </a:extLst>
          </p:cNvPr>
          <p:cNvSpPr>
            <a:spLocks noGrp="1"/>
          </p:cNvSpPr>
          <p:nvPr>
            <p:ph type="title"/>
          </p:nvPr>
        </p:nvSpPr>
        <p:spPr/>
        <p:txBody>
          <a:bodyPr/>
          <a:lstStyle/>
          <a:p>
            <a:r>
              <a:rPr lang="en-US" dirty="0"/>
              <a:t>Digital Innovation – Recent Enablers </a:t>
            </a:r>
          </a:p>
        </p:txBody>
      </p:sp>
      <p:sp>
        <p:nvSpPr>
          <p:cNvPr id="3" name="Text Placeholder 2">
            <a:extLst>
              <a:ext uri="{FF2B5EF4-FFF2-40B4-BE49-F238E27FC236}">
                <a16:creationId xmlns:a16="http://schemas.microsoft.com/office/drawing/2014/main" id="{0A8A07A5-95D8-1DE6-F180-18DE1B40335C}"/>
              </a:ext>
            </a:extLst>
          </p:cNvPr>
          <p:cNvSpPr>
            <a:spLocks noGrp="1"/>
          </p:cNvSpPr>
          <p:nvPr>
            <p:ph type="body" idx="1"/>
          </p:nvPr>
        </p:nvSpPr>
        <p:spPr>
          <a:xfrm>
            <a:off x="944077" y="1840493"/>
            <a:ext cx="10303847" cy="4843634"/>
          </a:xfrm>
        </p:spPr>
        <p:txBody>
          <a:bodyPr/>
          <a:lstStyle/>
          <a:p>
            <a:pPr marL="179954" rtl="0">
              <a:lnSpc>
                <a:spcPct val="107000"/>
              </a:lnSpc>
            </a:pPr>
            <a:r>
              <a:rPr lang="en-US" kern="100" dirty="0">
                <a:effectLst/>
                <a:latin typeface="Arial" panose="020B0604020202020204" pitchFamily="34" charset="0"/>
                <a:ea typeface="Aptos" panose="020B0004020202020204" pitchFamily="34" charset="0"/>
                <a:cs typeface="Arial" panose="020B0604020202020204" pitchFamily="34" charset="0"/>
              </a:rPr>
              <a:t>Powerful technologies </a:t>
            </a:r>
          </a:p>
          <a:p>
            <a:pPr marL="1371600" lvl="2" indent="-457200">
              <a:lnSpc>
                <a:spcPct val="107000"/>
              </a:lnSpc>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Deep learning algorithms</a:t>
            </a:r>
          </a:p>
          <a:p>
            <a:pPr marL="1371600" marR="0" lvl="2" indent="-4572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Translation </a:t>
            </a:r>
          </a:p>
          <a:p>
            <a:pPr marL="1371600" marR="0" lvl="2" indent="-4572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Speech to text </a:t>
            </a:r>
          </a:p>
          <a:p>
            <a:pPr marL="1926092" lvl="4" indent="-457200">
              <a:lnSpc>
                <a:spcPct val="107000"/>
              </a:lnSpc>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Embedded </a:t>
            </a:r>
            <a:r>
              <a:rPr lang="en-US" sz="2400" kern="100" dirty="0">
                <a:latin typeface="Arial" panose="020B0604020202020204" pitchFamily="34" charset="0"/>
                <a:ea typeface="Aptos" panose="020B0004020202020204" pitchFamily="34" charset="0"/>
                <a:cs typeface="Arial" panose="020B0604020202020204" pitchFamily="34" charset="0"/>
              </a:rPr>
              <a:t>(YouTube, Zoom, ….) </a:t>
            </a:r>
          </a:p>
          <a:p>
            <a:pPr marL="1926092" lvl="4" indent="-457200">
              <a:lnSpc>
                <a:spcPct val="107000"/>
              </a:lnSpc>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Business – Sales (Gong, Chorus), Customer service, </a:t>
            </a:r>
          </a:p>
          <a:p>
            <a:pPr marL="1926092" lvl="4" indent="-457200">
              <a:lnSpc>
                <a:spcPct val="107000"/>
              </a:lnSpc>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Legal </a:t>
            </a:r>
          </a:p>
          <a:p>
            <a:pPr marL="1926092" lvl="4" indent="-457200">
              <a:lnSpc>
                <a:spcPct val="107000"/>
              </a:lnSpc>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Police, Intelligence services, </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1371600" marR="0" lvl="2" indent="-4572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Picture recognition</a:t>
            </a:r>
          </a:p>
          <a:p>
            <a:pPr marL="1926092" lvl="4" indent="-457200">
              <a:lnSpc>
                <a:spcPct val="107000"/>
              </a:lnSpc>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Embedded (Google pictures, Google navigation)</a:t>
            </a:r>
          </a:p>
          <a:p>
            <a:pPr marL="1926092" lvl="4" indent="-457200">
              <a:lnSpc>
                <a:spcPct val="107000"/>
              </a:lnSpc>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Security – police, </a:t>
            </a:r>
            <a:r>
              <a:rPr lang="en-US" sz="2400" kern="100" dirty="0" err="1">
                <a:latin typeface="Arial" panose="020B0604020202020204" pitchFamily="34" charset="0"/>
                <a:ea typeface="Aptos" panose="020B0004020202020204" pitchFamily="34" charset="0"/>
                <a:cs typeface="Arial" panose="020B0604020202020204" pitchFamily="34" charset="0"/>
              </a:rPr>
              <a:t>ClearView</a:t>
            </a:r>
            <a:r>
              <a:rPr lang="en-US" sz="2400" kern="100" dirty="0">
                <a:latin typeface="Arial" panose="020B0604020202020204" pitchFamily="34" charset="0"/>
                <a:ea typeface="Aptos" panose="020B0004020202020204" pitchFamily="34" charset="0"/>
                <a:cs typeface="Arial" panose="020B0604020202020204" pitchFamily="34" charset="0"/>
              </a:rPr>
              <a:t> AI, </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DD2151AC-FB8A-46DF-8BA4-C3B8D1AB6F4B}"/>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31341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4251-1876-9F81-C74A-63CEDA8462FA}"/>
              </a:ext>
            </a:extLst>
          </p:cNvPr>
          <p:cNvSpPr>
            <a:spLocks noGrp="1"/>
          </p:cNvSpPr>
          <p:nvPr>
            <p:ph type="title"/>
          </p:nvPr>
        </p:nvSpPr>
        <p:spPr/>
        <p:txBody>
          <a:bodyPr/>
          <a:lstStyle/>
          <a:p>
            <a:r>
              <a:rPr lang="en-US" dirty="0"/>
              <a:t>Picture Recognition – ClearView.AI </a:t>
            </a:r>
          </a:p>
        </p:txBody>
      </p:sp>
      <p:sp>
        <p:nvSpPr>
          <p:cNvPr id="3" name="Text Placeholder 2">
            <a:extLst>
              <a:ext uri="{FF2B5EF4-FFF2-40B4-BE49-F238E27FC236}">
                <a16:creationId xmlns:a16="http://schemas.microsoft.com/office/drawing/2014/main" id="{2DEE9FD4-F659-3E80-9DBF-8B0B73055AFA}"/>
              </a:ext>
            </a:extLst>
          </p:cNvPr>
          <p:cNvSpPr>
            <a:spLocks noGrp="1"/>
          </p:cNvSpPr>
          <p:nvPr>
            <p:ph type="body" idx="1"/>
          </p:nvPr>
        </p:nvSpPr>
        <p:spPr>
          <a:xfrm>
            <a:off x="944077" y="1840493"/>
            <a:ext cx="10303847" cy="4001095"/>
          </a:xfrm>
        </p:spPr>
        <p:txBody>
          <a:bodyPr/>
          <a:lstStyle/>
          <a:p>
            <a:pPr marL="342900" indent="-342900">
              <a:buFont typeface="Arial" panose="020B0604020202020204" pitchFamily="34" charset="0"/>
              <a:buChar char="•"/>
            </a:pPr>
            <a:r>
              <a:rPr lang="en-US" sz="2000" dirty="0">
                <a:solidFill>
                  <a:schemeClr val="tx1"/>
                </a:solidFill>
              </a:rPr>
              <a:t>Clearview AI, based in NYC, founder </a:t>
            </a:r>
            <a:r>
              <a:rPr lang="en-US" sz="2000" dirty="0" err="1">
                <a:solidFill>
                  <a:schemeClr val="tx1"/>
                </a:solidFill>
              </a:rPr>
              <a:t>Hoan</a:t>
            </a:r>
            <a:r>
              <a:rPr lang="en-US" sz="2000" dirty="0">
                <a:solidFill>
                  <a:schemeClr val="tx1"/>
                </a:solidFill>
              </a:rPr>
              <a:t> Ton-That</a:t>
            </a:r>
          </a:p>
          <a:p>
            <a:pPr marL="342900" indent="-342900">
              <a:buFont typeface="Arial" panose="020B0604020202020204" pitchFamily="34" charset="0"/>
              <a:buChar char="•"/>
            </a:pPr>
            <a:r>
              <a:rPr lang="en-US" sz="2000" dirty="0">
                <a:solidFill>
                  <a:schemeClr val="tx1"/>
                </a:solidFill>
              </a:rPr>
              <a:t>A database of over 3 billion images scraped from various websites, including LinkedIn and Facebook</a:t>
            </a:r>
          </a:p>
          <a:p>
            <a:pPr marL="342900" indent="-342900">
              <a:buFont typeface="Arial" panose="020B0604020202020204" pitchFamily="34" charset="0"/>
              <a:buChar char="•"/>
            </a:pPr>
            <a:r>
              <a:rPr lang="en-US" sz="2000" dirty="0">
                <a:solidFill>
                  <a:schemeClr val="tx1"/>
                </a:solidFill>
              </a:rPr>
              <a:t>Facial recognition software that claims to have the best accuracy </a:t>
            </a:r>
          </a:p>
          <a:p>
            <a:pPr marL="342900" indent="-342900">
              <a:buFont typeface="Arial" panose="020B0604020202020204" pitchFamily="34" charset="0"/>
              <a:buChar char="•"/>
            </a:pPr>
            <a:r>
              <a:rPr lang="en-US" sz="2000" dirty="0">
                <a:solidFill>
                  <a:schemeClr val="tx1"/>
                </a:solidFill>
              </a:rPr>
              <a:t>Clearview AI sells its technology to police agencies around the world</a:t>
            </a:r>
          </a:p>
          <a:p>
            <a:pPr marL="342900" indent="-342900">
              <a:buFont typeface="Arial" panose="020B0604020202020204" pitchFamily="34" charset="0"/>
              <a:buChar char="•"/>
            </a:pPr>
            <a:r>
              <a:rPr lang="en-US" sz="2000" dirty="0">
                <a:solidFill>
                  <a:schemeClr val="tx1"/>
                </a:solidFill>
              </a:rPr>
              <a:t>However, the use of Clearview AI has raised serious privacy and ethical concerns, as it allows anyone to identify a person by uploading their photo and finding their online profiles</a:t>
            </a:r>
          </a:p>
          <a:p>
            <a:pPr marL="342900" indent="-342900">
              <a:buFont typeface="Arial" panose="020B0604020202020204" pitchFamily="34" charset="0"/>
              <a:buChar char="•"/>
            </a:pPr>
            <a:r>
              <a:rPr lang="en-US" sz="2000" dirty="0">
                <a:solidFill>
                  <a:schemeClr val="tx1"/>
                </a:solidFill>
              </a:rPr>
              <a:t>The Australian privacy commissioner has launched an inquiry into Clearview AI, and some police forces have distanced themselves from the company</a:t>
            </a:r>
          </a:p>
          <a:p>
            <a:pPr marL="342900" indent="-342900">
              <a:buFont typeface="Arial" panose="020B0604020202020204" pitchFamily="34" charset="0"/>
              <a:buChar char="•"/>
            </a:pPr>
            <a:r>
              <a:rPr lang="en-US" sz="2000" dirty="0">
                <a:solidFill>
                  <a:schemeClr val="tx1"/>
                </a:solidFill>
              </a:rPr>
              <a:t>Clearview AI has also faced legal challenges and cease-and-desist letters from the websites it has scraped data from</a:t>
            </a:r>
          </a:p>
          <a:p>
            <a:endParaRPr lang="en-US" sz="2000" dirty="0">
              <a:solidFill>
                <a:schemeClr val="tx1"/>
              </a:solidFill>
            </a:endParaRPr>
          </a:p>
        </p:txBody>
      </p:sp>
      <p:sp>
        <p:nvSpPr>
          <p:cNvPr id="4" name="Footer Placeholder 3">
            <a:extLst>
              <a:ext uri="{FF2B5EF4-FFF2-40B4-BE49-F238E27FC236}">
                <a16:creationId xmlns:a16="http://schemas.microsoft.com/office/drawing/2014/main" id="{53A81FA8-F9AE-41F4-9058-9DC7BAE1F8F2}"/>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32828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7C6A-2489-7DCD-4CA0-DAC36FB000E9}"/>
              </a:ext>
            </a:extLst>
          </p:cNvPr>
          <p:cNvSpPr>
            <a:spLocks noGrp="1"/>
          </p:cNvSpPr>
          <p:nvPr>
            <p:ph type="title"/>
          </p:nvPr>
        </p:nvSpPr>
        <p:spPr/>
        <p:txBody>
          <a:bodyPr/>
          <a:lstStyle/>
          <a:p>
            <a:r>
              <a:rPr lang="en-US" dirty="0"/>
              <a:t>Digital Innovation – Recent Enablers </a:t>
            </a:r>
          </a:p>
        </p:txBody>
      </p:sp>
      <p:sp>
        <p:nvSpPr>
          <p:cNvPr id="3" name="Text Placeholder 2">
            <a:extLst>
              <a:ext uri="{FF2B5EF4-FFF2-40B4-BE49-F238E27FC236}">
                <a16:creationId xmlns:a16="http://schemas.microsoft.com/office/drawing/2014/main" id="{EAB43650-92B3-64A3-9A6D-F36CD887D2DA}"/>
              </a:ext>
            </a:extLst>
          </p:cNvPr>
          <p:cNvSpPr>
            <a:spLocks noGrp="1"/>
          </p:cNvSpPr>
          <p:nvPr>
            <p:ph type="body" idx="1"/>
          </p:nvPr>
        </p:nvSpPr>
        <p:spPr>
          <a:xfrm>
            <a:off x="944077" y="1840493"/>
            <a:ext cx="10303847" cy="4124206"/>
          </a:xfrm>
        </p:spPr>
        <p:txBody>
          <a:bodyPr/>
          <a:lstStyle/>
          <a:p>
            <a:r>
              <a:rPr lang="en-US" sz="2800" kern="100" dirty="0">
                <a:effectLst/>
                <a:latin typeface="Arial" panose="020B0604020202020204" pitchFamily="34" charset="0"/>
                <a:ea typeface="Aptos" panose="020B0004020202020204" pitchFamily="34" charset="0"/>
                <a:cs typeface="Arial" panose="020B0604020202020204" pitchFamily="34" charset="0"/>
              </a:rPr>
              <a:t>ChatGPT and other Large Language Models (LLM)</a:t>
            </a:r>
          </a:p>
          <a:p>
            <a:endParaRPr lang="en-US" sz="2800" kern="100" dirty="0">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Enables high quality verbal man machine dialog – talk to your TV</a:t>
            </a:r>
            <a:br>
              <a:rPr lang="en-US" sz="2400" kern="100" dirty="0">
                <a:effectLst/>
                <a:latin typeface="Arial" panose="020B0604020202020204" pitchFamily="34" charset="0"/>
                <a:ea typeface="Aptos" panose="020B0004020202020204" pitchFamily="34" charset="0"/>
                <a:cs typeface="Arial" panose="020B0604020202020204" pitchFamily="34" charset="0"/>
              </a:rPr>
            </a:b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Arial" panose="020B0604020202020204" pitchFamily="34" charset="0"/>
              <a:buChar char="•"/>
            </a:pPr>
            <a:r>
              <a:rPr lang="en-US" sz="2400" kern="100" dirty="0">
                <a:ea typeface="Aptos" panose="020B0004020202020204" pitchFamily="34" charset="0"/>
              </a:rPr>
              <a:t>High quality data extraction from free text and forms – for example, large scale medical information from hospitals and health organizations </a:t>
            </a:r>
            <a:br>
              <a:rPr lang="en-US" sz="2400" kern="100" dirty="0">
                <a:ea typeface="Aptos" panose="020B0004020202020204" pitchFamily="34" charset="0"/>
              </a:rPr>
            </a:br>
            <a:endParaRPr lang="en-US" sz="2400" kern="100" dirty="0">
              <a:ea typeface="Aptos" panose="020B0004020202020204" pitchFamily="34" charset="0"/>
            </a:endParaRPr>
          </a:p>
          <a:p>
            <a:pPr marL="457200" indent="-457200">
              <a:buFont typeface="Arial" panose="020B0604020202020204" pitchFamily="34" charset="0"/>
              <a:buChar char="•"/>
            </a:pPr>
            <a:r>
              <a:rPr lang="en-US" sz="3200" kern="100" dirty="0">
                <a:ea typeface="Aptos" panose="020B0004020202020204" pitchFamily="34" charset="0"/>
              </a:rPr>
              <a:t>This is so new, we just started scratching the surface…  </a:t>
            </a:r>
            <a:endParaRPr lang="en-US" sz="3200" kern="100" dirty="0">
              <a:effectLst/>
              <a:ea typeface="Aptos" panose="020B0004020202020204" pitchFamily="34" charset="0"/>
            </a:endParaRPr>
          </a:p>
          <a:p>
            <a:endParaRPr lang="en-US" dirty="0"/>
          </a:p>
        </p:txBody>
      </p:sp>
      <p:sp>
        <p:nvSpPr>
          <p:cNvPr id="4" name="Footer Placeholder 3">
            <a:extLst>
              <a:ext uri="{FF2B5EF4-FFF2-40B4-BE49-F238E27FC236}">
                <a16:creationId xmlns:a16="http://schemas.microsoft.com/office/drawing/2014/main" id="{4E725456-5D39-4F60-AF3C-20103A49F8D4}"/>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95107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96075-FA15-647F-97F3-F7DB37D8F9C4}"/>
              </a:ext>
            </a:extLst>
          </p:cNvPr>
          <p:cNvSpPr>
            <a:spLocks noGrp="1"/>
          </p:cNvSpPr>
          <p:nvPr>
            <p:ph type="title"/>
          </p:nvPr>
        </p:nvSpPr>
        <p:spPr/>
        <p:txBody>
          <a:bodyPr/>
          <a:lstStyle/>
          <a:p>
            <a:r>
              <a:rPr lang="en-US" dirty="0"/>
              <a:t>Additional Technology Enablers</a:t>
            </a:r>
          </a:p>
        </p:txBody>
      </p:sp>
      <p:sp>
        <p:nvSpPr>
          <p:cNvPr id="3" name="Text Placeholder 2">
            <a:extLst>
              <a:ext uri="{FF2B5EF4-FFF2-40B4-BE49-F238E27FC236}">
                <a16:creationId xmlns:a16="http://schemas.microsoft.com/office/drawing/2014/main" id="{30813E3B-0D4E-E18F-D668-046511DF1066}"/>
              </a:ext>
            </a:extLst>
          </p:cNvPr>
          <p:cNvSpPr>
            <a:spLocks noGrp="1"/>
          </p:cNvSpPr>
          <p:nvPr>
            <p:ph type="body" idx="1"/>
          </p:nvPr>
        </p:nvSpPr>
        <p:spPr>
          <a:xfrm>
            <a:off x="944077" y="1840493"/>
            <a:ext cx="10303847" cy="4770537"/>
          </a:xfrm>
        </p:spPr>
        <p:txBody>
          <a:bodyPr/>
          <a:lstStyle/>
          <a:p>
            <a:pPr marL="457200" indent="-457200">
              <a:buFont typeface="Arial" panose="020B0604020202020204" pitchFamily="34" charset="0"/>
              <a:buChar char="•"/>
            </a:pPr>
            <a:r>
              <a:rPr lang="en-US" dirty="0"/>
              <a:t>Drones (</a:t>
            </a:r>
            <a:r>
              <a:rPr lang="en-US" sz="2000" dirty="0"/>
              <a:t>filming, agriculture, policing, military, archeology, ….. </a:t>
            </a:r>
            <a:r>
              <a:rPr lang="en-US" sz="2000" dirty="0">
                <a:solidFill>
                  <a:srgbClr val="FF0000"/>
                </a:solidFill>
              </a:rPr>
              <a:t>What else?)</a:t>
            </a:r>
            <a:br>
              <a:rPr lang="en-US" dirty="0"/>
            </a:br>
            <a:endParaRPr lang="en-US" sz="1100" dirty="0"/>
          </a:p>
          <a:p>
            <a:pPr marL="457200" indent="-457200">
              <a:buFont typeface="Arial" panose="020B0604020202020204" pitchFamily="34" charset="0"/>
              <a:buChar char="•"/>
            </a:pPr>
            <a:r>
              <a:rPr lang="en-US" dirty="0"/>
              <a:t>3D Printing </a:t>
            </a:r>
            <a:br>
              <a:rPr lang="en-US" dirty="0"/>
            </a:br>
            <a:endParaRPr lang="en-US" sz="1100" dirty="0"/>
          </a:p>
          <a:p>
            <a:pPr marL="457200" indent="-457200">
              <a:buFont typeface="Arial" panose="020B0604020202020204" pitchFamily="34" charset="0"/>
              <a:buChar char="•"/>
            </a:pPr>
            <a:r>
              <a:rPr lang="en-US" dirty="0"/>
              <a:t>DNA manipulation using CRISPR </a:t>
            </a:r>
          </a:p>
          <a:p>
            <a:pPr marL="734446" lvl="1" indent="-457200">
              <a:buFont typeface="Arial" panose="020B0604020202020204" pitchFamily="34" charset="0"/>
              <a:buChar char="•"/>
            </a:pPr>
            <a:r>
              <a:rPr lang="en-US" dirty="0"/>
              <a:t>Treatment for genetic defects </a:t>
            </a:r>
          </a:p>
          <a:p>
            <a:pPr marL="734446" lvl="1" indent="-457200">
              <a:buFont typeface="Arial" panose="020B0604020202020204" pitchFamily="34" charset="0"/>
              <a:buChar char="•"/>
            </a:pPr>
            <a:r>
              <a:rPr lang="en-US" dirty="0"/>
              <a:t>New treatments and medications (cancer treatments?,   ….. ) </a:t>
            </a:r>
          </a:p>
          <a:p>
            <a:pPr marL="734446" lvl="1" indent="-457200">
              <a:buFont typeface="Arial" panose="020B0604020202020204" pitchFamily="34" charset="0"/>
              <a:buChar char="•"/>
            </a:pPr>
            <a:r>
              <a:rPr lang="en-US" sz="2400" dirty="0"/>
              <a:t>It is the beginning of a whole new Digital Innovation revolution </a:t>
            </a:r>
            <a:br>
              <a:rPr lang="en-US" dirty="0"/>
            </a:br>
            <a:endParaRPr lang="en-US" sz="1100" dirty="0"/>
          </a:p>
          <a:p>
            <a:pPr marL="457200" indent="-457200">
              <a:buFont typeface="Arial" panose="020B0604020202020204" pitchFamily="34" charset="0"/>
              <a:buChar char="•"/>
            </a:pPr>
            <a:r>
              <a:rPr lang="en-US" dirty="0"/>
              <a:t>Soon to be here </a:t>
            </a:r>
          </a:p>
          <a:p>
            <a:pPr marL="734446"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Self driving cars – huge impact on urban life </a:t>
            </a:r>
          </a:p>
          <a:p>
            <a:pPr marL="734446" lvl="1" indent="-4572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000" dirty="0">
                <a:solidFill>
                  <a:srgbClr val="FF0000"/>
                </a:solidFill>
                <a:latin typeface="Arial" panose="020B0604020202020204" pitchFamily="34" charset="0"/>
                <a:cs typeface="Arial" panose="020B0604020202020204" pitchFamily="34" charset="0"/>
              </a:rPr>
              <a:t>What Else?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AB2B9587-1A62-59F3-BA86-F1B9457F1BF1}"/>
              </a:ext>
            </a:extLst>
          </p:cNvPr>
          <p:cNvPicPr>
            <a:picLocks noChangeAspect="1"/>
          </p:cNvPicPr>
          <p:nvPr/>
        </p:nvPicPr>
        <p:blipFill>
          <a:blip r:embed="rId2"/>
          <a:stretch>
            <a:fillRect/>
          </a:stretch>
        </p:blipFill>
        <p:spPr>
          <a:xfrm>
            <a:off x="8991600" y="358630"/>
            <a:ext cx="2737632" cy="1566414"/>
          </a:xfrm>
          <a:prstGeom prst="rect">
            <a:avLst/>
          </a:prstGeom>
        </p:spPr>
      </p:pic>
      <p:sp>
        <p:nvSpPr>
          <p:cNvPr id="4" name="Footer Placeholder 3">
            <a:extLst>
              <a:ext uri="{FF2B5EF4-FFF2-40B4-BE49-F238E27FC236}">
                <a16:creationId xmlns:a16="http://schemas.microsoft.com/office/drawing/2014/main" id="{49DD79B8-0D38-461F-A717-433609478E22}"/>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28620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9677-F4C2-0E6A-C85D-C156F0E4F35C}"/>
              </a:ext>
            </a:extLst>
          </p:cNvPr>
          <p:cNvSpPr>
            <a:spLocks noGrp="1"/>
          </p:cNvSpPr>
          <p:nvPr>
            <p:ph type="title"/>
          </p:nvPr>
        </p:nvSpPr>
        <p:spPr>
          <a:xfrm>
            <a:off x="944798" y="888061"/>
            <a:ext cx="9476719" cy="757859"/>
          </a:xfrm>
        </p:spPr>
        <p:txBody>
          <a:bodyPr/>
          <a:lstStyle/>
          <a:p>
            <a:r>
              <a:rPr lang="en-US" dirty="0"/>
              <a:t>Entrepreneurial Thinking </a:t>
            </a:r>
            <a:br>
              <a:rPr lang="en-US" dirty="0"/>
            </a:br>
            <a:endParaRPr lang="en-US" dirty="0"/>
          </a:p>
        </p:txBody>
      </p:sp>
      <p:sp>
        <p:nvSpPr>
          <p:cNvPr id="3" name="Text Placeholder 2">
            <a:extLst>
              <a:ext uri="{FF2B5EF4-FFF2-40B4-BE49-F238E27FC236}">
                <a16:creationId xmlns:a16="http://schemas.microsoft.com/office/drawing/2014/main" id="{DF018401-1F64-DD56-D427-6DE5FEDDBE41}"/>
              </a:ext>
            </a:extLst>
          </p:cNvPr>
          <p:cNvSpPr>
            <a:spLocks noGrp="1"/>
          </p:cNvSpPr>
          <p:nvPr>
            <p:ph type="body" idx="1"/>
          </p:nvPr>
        </p:nvSpPr>
        <p:spPr>
          <a:xfrm>
            <a:off x="944077" y="1840493"/>
            <a:ext cx="10303847" cy="4431983"/>
          </a:xfrm>
        </p:spPr>
        <p:txBody>
          <a:bodyPr/>
          <a:lstStyle/>
          <a:p>
            <a:r>
              <a:rPr lang="en-US" dirty="0"/>
              <a:t>Moving from Science to Business </a:t>
            </a:r>
          </a:p>
          <a:p>
            <a:endParaRPr lang="en-US" dirty="0"/>
          </a:p>
          <a:p>
            <a:r>
              <a:rPr lang="en-US" dirty="0"/>
              <a:t>“Mathematics is the language in which God has written the universe !”</a:t>
            </a:r>
          </a:p>
          <a:p>
            <a:endParaRPr lang="en-US" dirty="0"/>
          </a:p>
          <a:p>
            <a:r>
              <a:rPr lang="en-US" dirty="0"/>
              <a:t> Galileo Galilei   1564 – 1642</a:t>
            </a:r>
          </a:p>
          <a:p>
            <a:endParaRPr lang="en-US" dirty="0"/>
          </a:p>
          <a:p>
            <a:r>
              <a:rPr lang="en-US" dirty="0">
                <a:solidFill>
                  <a:srgbClr val="FF0000"/>
                </a:solidFill>
              </a:rPr>
              <a:t>What is the language of business?  </a:t>
            </a:r>
          </a:p>
          <a:p>
            <a:endParaRPr lang="en-US" dirty="0"/>
          </a:p>
          <a:p>
            <a:r>
              <a:rPr lang="en-US" dirty="0"/>
              <a:t>	</a:t>
            </a:r>
            <a:r>
              <a:rPr lang="en-US" sz="3600" b="1" dirty="0">
                <a:solidFill>
                  <a:srgbClr val="FF0000"/>
                </a:solidFill>
              </a:rPr>
              <a:t>Money !!</a:t>
            </a:r>
          </a:p>
        </p:txBody>
      </p:sp>
      <p:pic>
        <p:nvPicPr>
          <p:cNvPr id="4" name="Picture 3">
            <a:extLst>
              <a:ext uri="{FF2B5EF4-FFF2-40B4-BE49-F238E27FC236}">
                <a16:creationId xmlns:a16="http://schemas.microsoft.com/office/drawing/2014/main" id="{CC295A62-24A0-4BF6-AC14-FC4FCD378D5F}"/>
              </a:ext>
            </a:extLst>
          </p:cNvPr>
          <p:cNvPicPr>
            <a:picLocks noChangeAspect="1"/>
          </p:cNvPicPr>
          <p:nvPr/>
        </p:nvPicPr>
        <p:blipFill>
          <a:blip r:embed="rId2"/>
          <a:stretch>
            <a:fillRect/>
          </a:stretch>
        </p:blipFill>
        <p:spPr>
          <a:xfrm>
            <a:off x="7126954" y="3312943"/>
            <a:ext cx="4120969" cy="2522374"/>
          </a:xfrm>
          <a:prstGeom prst="rect">
            <a:avLst/>
          </a:prstGeom>
        </p:spPr>
      </p:pic>
      <p:sp>
        <p:nvSpPr>
          <p:cNvPr id="5" name="Footer Placeholder 4">
            <a:extLst>
              <a:ext uri="{FF2B5EF4-FFF2-40B4-BE49-F238E27FC236}">
                <a16:creationId xmlns:a16="http://schemas.microsoft.com/office/drawing/2014/main" id="{6C152F79-C43D-4762-9649-025FDA698EE6}"/>
              </a:ext>
            </a:extLst>
          </p:cNvPr>
          <p:cNvSpPr>
            <a:spLocks noGrp="1"/>
          </p:cNvSpPr>
          <p:nvPr>
            <p:ph type="ftr" sz="quarter" idx="5"/>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388909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4031-9B97-C163-B52F-DBC820CD3A5B}"/>
              </a:ext>
            </a:extLst>
          </p:cNvPr>
          <p:cNvSpPr>
            <a:spLocks noGrp="1"/>
          </p:cNvSpPr>
          <p:nvPr>
            <p:ph type="title"/>
          </p:nvPr>
        </p:nvSpPr>
        <p:spPr/>
        <p:txBody>
          <a:bodyPr/>
          <a:lstStyle/>
          <a:p>
            <a:r>
              <a:rPr lang="en-US" dirty="0"/>
              <a:t>Digital Innovation – Impact of Enablers</a:t>
            </a:r>
          </a:p>
        </p:txBody>
      </p:sp>
      <p:sp>
        <p:nvSpPr>
          <p:cNvPr id="3" name="Text Placeholder 2">
            <a:extLst>
              <a:ext uri="{FF2B5EF4-FFF2-40B4-BE49-F238E27FC236}">
                <a16:creationId xmlns:a16="http://schemas.microsoft.com/office/drawing/2014/main" id="{C2E12202-159F-4FF2-9660-9C5139EDE4F5}"/>
              </a:ext>
            </a:extLst>
          </p:cNvPr>
          <p:cNvSpPr>
            <a:spLocks noGrp="1"/>
          </p:cNvSpPr>
          <p:nvPr>
            <p:ph type="body" idx="1"/>
          </p:nvPr>
        </p:nvSpPr>
        <p:spPr>
          <a:xfrm>
            <a:off x="944077" y="1840493"/>
            <a:ext cx="10303847" cy="4777783"/>
          </a:xfrm>
        </p:spPr>
        <p:txBody>
          <a:bodyPr/>
          <a:lstStyle/>
          <a:p>
            <a:pPr marL="800100" marR="0" lvl="1"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The innovation is not in the technology but in the use. </a:t>
            </a:r>
            <a:br>
              <a:rPr lang="en-US" sz="2400" kern="100" dirty="0">
                <a:effectLst/>
                <a:latin typeface="Arial" panose="020B0604020202020204" pitchFamily="34" charset="0"/>
                <a:ea typeface="Aptos" panose="020B0004020202020204" pitchFamily="34" charset="0"/>
                <a:cs typeface="Arial" panose="020B0604020202020204" pitchFamily="34" charset="0"/>
              </a:rPr>
            </a:br>
            <a:r>
              <a:rPr lang="en-US" sz="2400" kern="100" dirty="0">
                <a:effectLst/>
                <a:latin typeface="Arial" panose="020B0604020202020204" pitchFamily="34" charset="0"/>
                <a:ea typeface="Aptos" panose="020B0004020202020204" pitchFamily="34" charset="0"/>
                <a:cs typeface="Arial" panose="020B0604020202020204" pitchFamily="34" charset="0"/>
              </a:rPr>
              <a:t>The where and how to use the technology and the data </a:t>
            </a:r>
            <a:br>
              <a:rPr lang="en-US" sz="2400" kern="100" dirty="0">
                <a:effectLst/>
                <a:latin typeface="Arial" panose="020B0604020202020204" pitchFamily="34" charset="0"/>
                <a:ea typeface="Aptos" panose="020B0004020202020204" pitchFamily="34" charset="0"/>
                <a:cs typeface="Arial" panose="020B0604020202020204" pitchFamily="34" charset="0"/>
              </a:rPr>
            </a:b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Examples:</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Taxi service – </a:t>
            </a:r>
            <a:r>
              <a:rPr lang="en-US" kern="100" dirty="0">
                <a:effectLst/>
                <a:latin typeface="Arial" panose="020B0604020202020204" pitchFamily="34" charset="0"/>
                <a:ea typeface="Aptos" panose="020B0004020202020204" pitchFamily="34" charset="0"/>
                <a:cs typeface="Arial" panose="020B0604020202020204" pitchFamily="34" charset="0"/>
              </a:rPr>
              <a:t>Uber, Lyft, </a:t>
            </a:r>
            <a:r>
              <a:rPr lang="en-US" kern="100" dirty="0" err="1">
                <a:effectLst/>
                <a:latin typeface="Arial" panose="020B0604020202020204" pitchFamily="34" charset="0"/>
                <a:ea typeface="Aptos" panose="020B0004020202020204" pitchFamily="34" charset="0"/>
                <a:cs typeface="Arial" panose="020B0604020202020204" pitchFamily="34" charset="0"/>
              </a:rPr>
              <a:t>Gett</a:t>
            </a:r>
            <a:r>
              <a:rPr lang="en-US" kern="100" dirty="0">
                <a:effectLst/>
                <a:latin typeface="Arial" panose="020B0604020202020204" pitchFamily="34" charset="0"/>
                <a:ea typeface="Aptos" panose="020B0004020202020204" pitchFamily="34" charset="0"/>
                <a:cs typeface="Arial" panose="020B0604020202020204" pitchFamily="34" charset="0"/>
              </a:rPr>
              <a:t>, …..  </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Hotels, Travel – </a:t>
            </a:r>
            <a:r>
              <a:rPr lang="en-US" sz="1600" kern="100" dirty="0">
                <a:effectLst/>
                <a:latin typeface="Arial" panose="020B0604020202020204" pitchFamily="34" charset="0"/>
                <a:ea typeface="Aptos" panose="020B0004020202020204" pitchFamily="34" charset="0"/>
                <a:cs typeface="Arial" panose="020B0604020202020204" pitchFamily="34" charset="0"/>
              </a:rPr>
              <a:t>Expedia, Bookings.com, Kayak, </a:t>
            </a:r>
            <a:r>
              <a:rPr lang="en-US" sz="1600" kern="100" dirty="0" err="1">
                <a:effectLst/>
                <a:latin typeface="Arial" panose="020B0604020202020204" pitchFamily="34" charset="0"/>
                <a:ea typeface="Aptos" panose="020B0004020202020204" pitchFamily="34" charset="0"/>
                <a:cs typeface="Arial" panose="020B0604020202020204" pitchFamily="34" charset="0"/>
              </a:rPr>
              <a:t>TripAdviser</a:t>
            </a:r>
            <a:r>
              <a:rPr lang="en-US" sz="1600" kern="100" dirty="0">
                <a:effectLst/>
                <a:latin typeface="Arial" panose="020B0604020202020204" pitchFamily="34" charset="0"/>
                <a:ea typeface="Aptos" panose="020B0004020202020204" pitchFamily="34" charset="0"/>
                <a:cs typeface="Arial" panose="020B0604020202020204" pitchFamily="34" charset="0"/>
              </a:rPr>
              <a:t>, </a:t>
            </a:r>
            <a:r>
              <a:rPr lang="en-US" sz="1600" kern="100" dirty="0" err="1">
                <a:effectLst/>
                <a:latin typeface="Arial" panose="020B0604020202020204" pitchFamily="34" charset="0"/>
                <a:ea typeface="Aptos" panose="020B0004020202020204" pitchFamily="34" charset="0"/>
                <a:cs typeface="Arial" panose="020B0604020202020204" pitchFamily="34" charset="0"/>
              </a:rPr>
              <a:t>AirBnB</a:t>
            </a:r>
            <a:r>
              <a:rPr lang="en-US" sz="1600" kern="100" dirty="0">
                <a:effectLst/>
                <a:latin typeface="Arial" panose="020B0604020202020204" pitchFamily="34" charset="0"/>
                <a:ea typeface="Aptos" panose="020B0004020202020204" pitchFamily="34" charset="0"/>
                <a:cs typeface="Arial" panose="020B0604020202020204" pitchFamily="34" charset="0"/>
              </a:rPr>
              <a:t>,  </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Movie theaters – </a:t>
            </a:r>
            <a:r>
              <a:rPr lang="en-US" sz="1600" kern="100" dirty="0" err="1">
                <a:effectLst/>
                <a:latin typeface="Arial" panose="020B0604020202020204" pitchFamily="34" charset="0"/>
                <a:ea typeface="Aptos" panose="020B0004020202020204" pitchFamily="34" charset="0"/>
                <a:cs typeface="Arial" panose="020B0604020202020204" pitchFamily="34" charset="0"/>
              </a:rPr>
              <a:t>BlockBuster</a:t>
            </a:r>
            <a:r>
              <a:rPr lang="en-US" sz="1600" kern="100" dirty="0">
                <a:effectLst/>
                <a:latin typeface="Arial" panose="020B0604020202020204" pitchFamily="34" charset="0"/>
                <a:ea typeface="Aptos" panose="020B0004020202020204" pitchFamily="34" charset="0"/>
                <a:cs typeface="Arial" panose="020B0604020202020204" pitchFamily="34" charset="0"/>
              </a:rPr>
              <a:t>, Netflix</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Postal Service – </a:t>
            </a:r>
            <a:r>
              <a:rPr lang="en-US" sz="1600" kern="100" dirty="0">
                <a:effectLst/>
                <a:latin typeface="Arial" panose="020B0604020202020204" pitchFamily="34" charset="0"/>
                <a:ea typeface="Aptos" panose="020B0004020202020204" pitchFamily="34" charset="0"/>
                <a:cs typeface="Arial" panose="020B0604020202020204" pitchFamily="34" charset="0"/>
              </a:rPr>
              <a:t>email, WhatsApp, Zoom, SMS, </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Dating – </a:t>
            </a:r>
            <a:r>
              <a:rPr lang="en-US" sz="1600" kern="100" dirty="0" err="1">
                <a:effectLst/>
                <a:latin typeface="Arial" panose="020B0604020202020204" pitchFamily="34" charset="0"/>
                <a:ea typeface="Aptos" panose="020B0004020202020204" pitchFamily="34" charset="0"/>
                <a:cs typeface="Arial" panose="020B0604020202020204" pitchFamily="34" charset="0"/>
              </a:rPr>
              <a:t>OKCupid</a:t>
            </a:r>
            <a:r>
              <a:rPr lang="en-US" sz="1600" kern="100" dirty="0">
                <a:effectLst/>
                <a:latin typeface="Arial" panose="020B0604020202020204" pitchFamily="34" charset="0"/>
                <a:ea typeface="Aptos" panose="020B0004020202020204" pitchFamily="34" charset="0"/>
                <a:cs typeface="Arial" panose="020B0604020202020204" pitchFamily="34" charset="0"/>
              </a:rPr>
              <a:t>, Bumble, eHarmony, Tinder, </a:t>
            </a:r>
            <a:r>
              <a:rPr lang="en-US" sz="1600" kern="100" dirty="0" err="1">
                <a:effectLst/>
                <a:latin typeface="Arial" panose="020B0604020202020204" pitchFamily="34" charset="0"/>
                <a:ea typeface="Aptos" panose="020B0004020202020204" pitchFamily="34" charset="0"/>
                <a:cs typeface="Arial" panose="020B0604020202020204" pitchFamily="34" charset="0"/>
              </a:rPr>
              <a:t>Jdate</a:t>
            </a:r>
            <a:r>
              <a:rPr lang="en-US" sz="1600" kern="100" dirty="0">
                <a:effectLst/>
                <a:latin typeface="Arial" panose="020B0604020202020204" pitchFamily="34" charset="0"/>
                <a:ea typeface="Aptos" panose="020B0004020202020204" pitchFamily="34" charset="0"/>
                <a:cs typeface="Arial" panose="020B0604020202020204" pitchFamily="34" charset="0"/>
              </a:rPr>
              <a:t> …. </a:t>
            </a:r>
            <a:br>
              <a:rPr lang="en-US" sz="2400" kern="100" dirty="0">
                <a:effectLst/>
                <a:latin typeface="Arial" panose="020B0604020202020204" pitchFamily="34" charset="0"/>
                <a:ea typeface="Aptos" panose="020B0004020202020204" pitchFamily="34" charset="0"/>
                <a:cs typeface="Arial" panose="020B0604020202020204" pitchFamily="34" charset="0"/>
              </a:rPr>
            </a:b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Virtually every domain in our life is going to be impacted </a:t>
            </a:r>
          </a:p>
          <a:p>
            <a:endParaRPr lang="en-US" dirty="0"/>
          </a:p>
        </p:txBody>
      </p:sp>
      <p:sp>
        <p:nvSpPr>
          <p:cNvPr id="4" name="Footer Placeholder 3">
            <a:extLst>
              <a:ext uri="{FF2B5EF4-FFF2-40B4-BE49-F238E27FC236}">
                <a16:creationId xmlns:a16="http://schemas.microsoft.com/office/drawing/2014/main" id="{68F4D21C-1816-4E5C-9D89-18A18333D0ED}"/>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32020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68DFB-3F22-4001-AB7B-B979C8512E13}"/>
              </a:ext>
            </a:extLst>
          </p:cNvPr>
          <p:cNvSpPr>
            <a:spLocks noGrp="1"/>
          </p:cNvSpPr>
          <p:nvPr>
            <p:ph type="body" idx="1"/>
          </p:nvPr>
        </p:nvSpPr>
        <p:spPr>
          <a:xfrm>
            <a:off x="945160" y="1950352"/>
            <a:ext cx="10319042" cy="4326826"/>
          </a:xfrm>
        </p:spPr>
        <p:txBody>
          <a:bodyPr/>
          <a:lstStyle/>
          <a:p>
            <a:pPr marL="457200" indent="-457200">
              <a:spcAft>
                <a:spcPts val="728"/>
              </a:spcAft>
              <a:buFont typeface="Arial" panose="020B0604020202020204" pitchFamily="34" charset="0"/>
              <a:buChar char="•"/>
            </a:pPr>
            <a:r>
              <a:rPr lang="en-US" b="1" dirty="0"/>
              <a:t>Strive for profitability, as early as possible</a:t>
            </a:r>
            <a:r>
              <a:rPr lang="en-US" dirty="0"/>
              <a:t>.  </a:t>
            </a:r>
            <a:br>
              <a:rPr lang="en-US" dirty="0"/>
            </a:br>
            <a:r>
              <a:rPr lang="en-US" dirty="0"/>
              <a:t>An Exit is a Finite Game, nice to have but not THE target </a:t>
            </a:r>
          </a:p>
          <a:p>
            <a:pPr marL="457200" indent="-457200">
              <a:spcAft>
                <a:spcPts val="728"/>
              </a:spcAft>
              <a:buFont typeface="Arial" panose="020B0604020202020204" pitchFamily="34" charset="0"/>
              <a:buChar char="•"/>
            </a:pPr>
            <a:r>
              <a:rPr lang="en-US" b="1" dirty="0"/>
              <a:t>Branding first – </a:t>
            </a:r>
            <a:r>
              <a:rPr lang="en-US" b="1" dirty="0">
                <a:solidFill>
                  <a:schemeClr val="tx2">
                    <a:lumMod val="60000"/>
                    <a:lumOff val="40000"/>
                  </a:schemeClr>
                </a:solidFill>
              </a:rPr>
              <a:t>product second </a:t>
            </a:r>
          </a:p>
          <a:p>
            <a:pPr marL="457200" indent="-457200">
              <a:spcAft>
                <a:spcPts val="728"/>
              </a:spcAft>
              <a:buFont typeface="Arial" panose="020B0604020202020204" pitchFamily="34" charset="0"/>
              <a:buChar char="•"/>
            </a:pPr>
            <a:r>
              <a:rPr lang="en-US" dirty="0"/>
              <a:t>Don’t be the first – let others educate the market </a:t>
            </a:r>
          </a:p>
          <a:p>
            <a:pPr marL="457200" indent="-457200">
              <a:spcAft>
                <a:spcPts val="728"/>
              </a:spcAft>
              <a:buFont typeface="Arial" panose="020B0604020202020204" pitchFamily="34" charset="0"/>
              <a:buChar char="•"/>
            </a:pPr>
            <a:r>
              <a:rPr lang="en-US" dirty="0"/>
              <a:t>No need for a disruptive technology or idea – The concept of Enablers and Incremental improvements </a:t>
            </a:r>
          </a:p>
          <a:p>
            <a:pPr marL="457200" indent="-457200">
              <a:spcAft>
                <a:spcPts val="728"/>
              </a:spcAft>
              <a:buFont typeface="Arial" panose="020B0604020202020204" pitchFamily="34" charset="0"/>
              <a:buChar char="•"/>
            </a:pPr>
            <a:r>
              <a:rPr lang="en-US" b="1" dirty="0">
                <a:solidFill>
                  <a:srgbClr val="FF0000"/>
                </a:solidFill>
              </a:rPr>
              <a:t>No need for a huge market – pick a beachhead, customers who respond to the branding </a:t>
            </a:r>
          </a:p>
          <a:p>
            <a:pPr marL="457200" indent="-457200">
              <a:spcAft>
                <a:spcPts val="728"/>
              </a:spcAft>
              <a:buFont typeface="Arial" panose="020B0604020202020204" pitchFamily="34" charset="0"/>
              <a:buChar char="•"/>
            </a:pPr>
            <a:r>
              <a:rPr lang="en-US" dirty="0"/>
              <a:t>Grow </a:t>
            </a:r>
            <a:r>
              <a:rPr lang="en-US" u="sng" dirty="0"/>
              <a:t>profitably</a:t>
            </a:r>
            <a:r>
              <a:rPr lang="en-US" dirty="0"/>
              <a:t> at the pace the market dictates </a:t>
            </a:r>
          </a:p>
        </p:txBody>
      </p:sp>
      <p:sp>
        <p:nvSpPr>
          <p:cNvPr id="7" name="object 4">
            <a:extLst>
              <a:ext uri="{FF2B5EF4-FFF2-40B4-BE49-F238E27FC236}">
                <a16:creationId xmlns:a16="http://schemas.microsoft.com/office/drawing/2014/main" id="{ACE878E3-1EAA-90D4-5984-1373B3367FB1}"/>
              </a:ext>
            </a:extLst>
          </p:cNvPr>
          <p:cNvSpPr txBox="1">
            <a:spLocks/>
          </p:cNvSpPr>
          <p:nvPr/>
        </p:nvSpPr>
        <p:spPr>
          <a:xfrm>
            <a:off x="945159" y="888061"/>
            <a:ext cx="9586785"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600" dirty="0">
                <a:latin typeface="Arial" panose="020B0604020202020204" pitchFamily="34" charset="0"/>
                <a:cs typeface="Arial" panose="020B0604020202020204" pitchFamily="34" charset="0"/>
              </a:rPr>
              <a:t>The SmartUp principles </a:t>
            </a:r>
            <a:endParaRPr lang="en-US" sz="3600" spc="-6"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7DAE77C-33BF-496B-92F5-4009192F4E2B}"/>
              </a:ext>
            </a:extLst>
          </p:cNvPr>
          <p:cNvSpPr>
            <a:spLocks noGrp="1"/>
          </p:cNvSpPr>
          <p:nvPr>
            <p:ph type="ftr" sz="quarter" idx="5"/>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rgbClr val="004B9B"/>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67569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2E05-5F26-452C-8B30-B119ADCDE8FE}"/>
              </a:ext>
            </a:extLst>
          </p:cNvPr>
          <p:cNvSpPr>
            <a:spLocks noGrp="1"/>
          </p:cNvSpPr>
          <p:nvPr>
            <p:ph type="title"/>
          </p:nvPr>
        </p:nvSpPr>
        <p:spPr/>
        <p:txBody>
          <a:bodyPr/>
          <a:lstStyle/>
          <a:p>
            <a:r>
              <a:rPr lang="en-US" dirty="0"/>
              <a:t>SmartUp Guiding Principles</a:t>
            </a:r>
          </a:p>
        </p:txBody>
      </p:sp>
      <p:sp>
        <p:nvSpPr>
          <p:cNvPr id="3" name="Text Placeholder 2">
            <a:extLst>
              <a:ext uri="{FF2B5EF4-FFF2-40B4-BE49-F238E27FC236}">
                <a16:creationId xmlns:a16="http://schemas.microsoft.com/office/drawing/2014/main" id="{AC8FCB87-FE4F-4C47-941F-0F3B9DE3186C}"/>
              </a:ext>
            </a:extLst>
          </p:cNvPr>
          <p:cNvSpPr>
            <a:spLocks noGrp="1"/>
          </p:cNvSpPr>
          <p:nvPr>
            <p:ph type="body" idx="1"/>
          </p:nvPr>
        </p:nvSpPr>
        <p:spPr>
          <a:xfrm>
            <a:off x="944438" y="1840494"/>
            <a:ext cx="10303124" cy="4403385"/>
          </a:xfrm>
        </p:spPr>
        <p:txBody>
          <a:bodyPr/>
          <a:lstStyle/>
          <a:p>
            <a:pPr algn="l" rtl="0"/>
            <a:r>
              <a:rPr lang="en-US" b="1" dirty="0"/>
              <a:t>You don’t need a huge market to succeed </a:t>
            </a:r>
          </a:p>
          <a:p>
            <a:pPr algn="l" rtl="0"/>
            <a:endParaRPr lang="en-US" sz="1213" dirty="0">
              <a:latin typeface="Lato "/>
            </a:endParaRPr>
          </a:p>
          <a:p>
            <a:pPr marL="346558" indent="-346558" algn="l" rtl="0">
              <a:spcAft>
                <a:spcPts val="728"/>
              </a:spcAft>
              <a:buFont typeface="Arial" panose="020B0604020202020204" pitchFamily="34" charset="0"/>
              <a:buChar char="•"/>
            </a:pPr>
            <a:r>
              <a:rPr lang="en-US" dirty="0"/>
              <a:t>Before you succeed you need to be alive </a:t>
            </a:r>
          </a:p>
          <a:p>
            <a:pPr marL="346558" indent="-346558" algn="l" rtl="0">
              <a:spcAft>
                <a:spcPts val="728"/>
              </a:spcAft>
              <a:buFont typeface="Arial" panose="020B0604020202020204" pitchFamily="34" charset="0"/>
              <a:buChar char="•"/>
            </a:pPr>
            <a:r>
              <a:rPr lang="en-US" dirty="0"/>
              <a:t>Alive = Profitable = Positive cashflow</a:t>
            </a:r>
          </a:p>
          <a:p>
            <a:pPr marL="346558" indent="-346558" algn="l" rtl="0">
              <a:spcAft>
                <a:spcPts val="728"/>
              </a:spcAft>
              <a:buFont typeface="Arial" panose="020B0604020202020204" pitchFamily="34" charset="0"/>
              <a:buChar char="•"/>
            </a:pPr>
            <a:r>
              <a:rPr lang="en-US" dirty="0"/>
              <a:t>Big markets are made of many small islands and thus are expensive to penetrate and hard to dominate</a:t>
            </a:r>
          </a:p>
          <a:p>
            <a:pPr marL="346558" indent="-346558" algn="l" rtl="0">
              <a:spcAft>
                <a:spcPts val="728"/>
              </a:spcAft>
              <a:buFont typeface="Arial" panose="020B0604020202020204" pitchFamily="34" charset="0"/>
              <a:buChar char="•"/>
            </a:pPr>
            <a:r>
              <a:rPr lang="en-US" dirty="0"/>
              <a:t>To be profitable (the SmartUp way) all you need is $3m to $5m in sales </a:t>
            </a:r>
          </a:p>
          <a:p>
            <a:pPr marL="346558" indent="-346558" algn="l" rtl="0">
              <a:spcAft>
                <a:spcPts val="728"/>
              </a:spcAft>
              <a:buFont typeface="Arial" panose="020B0604020202020204" pitchFamily="34" charset="0"/>
              <a:buChar char="•"/>
            </a:pPr>
            <a:r>
              <a:rPr lang="en-US" dirty="0"/>
              <a:t>To be profitable all you need is to penetrate one focused market island  -  and then expand from island to island </a:t>
            </a:r>
          </a:p>
        </p:txBody>
      </p:sp>
      <p:sp>
        <p:nvSpPr>
          <p:cNvPr id="5" name="Footer Placeholder 4">
            <a:extLst>
              <a:ext uri="{FF2B5EF4-FFF2-40B4-BE49-F238E27FC236}">
                <a16:creationId xmlns:a16="http://schemas.microsoft.com/office/drawing/2014/main" id="{B7353619-B3A6-4BA9-9395-02EDB210F0F9}"/>
              </a:ext>
            </a:extLst>
          </p:cNvPr>
          <p:cNvSpPr>
            <a:spLocks noGrp="1"/>
          </p:cNvSpPr>
          <p:nvPr>
            <p:ph type="ftr" sz="quarter" idx="5"/>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rgbClr val="004B9B"/>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4952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69FBC7-8E49-4260-8AA2-41C965C5E7D3}"/>
              </a:ext>
            </a:extLst>
          </p:cNvPr>
          <p:cNvPicPr>
            <a:picLocks noChangeAspect="1"/>
          </p:cNvPicPr>
          <p:nvPr/>
        </p:nvPicPr>
        <p:blipFill rotWithShape="1">
          <a:blip r:embed="rId2"/>
          <a:srcRect l="10157" r="2929" b="2210"/>
          <a:stretch/>
        </p:blipFill>
        <p:spPr>
          <a:xfrm>
            <a:off x="6665284" y="1976580"/>
            <a:ext cx="4840636" cy="3927136"/>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
        <p:nvSpPr>
          <p:cNvPr id="3" name="Text Placeholder 2">
            <a:extLst>
              <a:ext uri="{FF2B5EF4-FFF2-40B4-BE49-F238E27FC236}">
                <a16:creationId xmlns:a16="http://schemas.microsoft.com/office/drawing/2014/main" id="{6CBBE939-DC9B-41FB-AE8C-C5684CE19FC4}"/>
              </a:ext>
            </a:extLst>
          </p:cNvPr>
          <p:cNvSpPr>
            <a:spLocks noGrp="1"/>
          </p:cNvSpPr>
          <p:nvPr>
            <p:ph type="body" idx="1"/>
          </p:nvPr>
        </p:nvSpPr>
        <p:spPr>
          <a:xfrm>
            <a:off x="945159" y="1840493"/>
            <a:ext cx="5406307" cy="4052391"/>
          </a:xfrm>
        </p:spPr>
        <p:txBody>
          <a:bodyPr/>
          <a:lstStyle/>
          <a:p>
            <a:pPr marL="346558" indent="-346558">
              <a:spcAft>
                <a:spcPts val="728"/>
              </a:spcAft>
              <a:buFont typeface="Arial" panose="020B0604020202020204" pitchFamily="34" charset="0"/>
              <a:buChar char="•"/>
            </a:pPr>
            <a:r>
              <a:rPr lang="en-US" sz="2400" dirty="0"/>
              <a:t>World War II – D Day, June 5, 1944</a:t>
            </a:r>
          </a:p>
          <a:p>
            <a:pPr marL="346558" indent="-346558">
              <a:spcAft>
                <a:spcPts val="728"/>
              </a:spcAft>
              <a:buFont typeface="Arial" panose="020B0604020202020204" pitchFamily="34" charset="0"/>
              <a:buChar char="•"/>
            </a:pPr>
            <a:r>
              <a:rPr lang="en-US" sz="2400" dirty="0"/>
              <a:t>The invasion of the allies to Nazi controlled Europe </a:t>
            </a:r>
          </a:p>
          <a:p>
            <a:pPr marL="346558" indent="-346558">
              <a:spcAft>
                <a:spcPts val="728"/>
              </a:spcAft>
              <a:buFont typeface="Arial" panose="020B0604020202020204" pitchFamily="34" charset="0"/>
              <a:buChar char="•"/>
            </a:pPr>
            <a:r>
              <a:rPr lang="en-US" sz="2400" dirty="0"/>
              <a:t>The Nazi Atlantic Wall – 5,100 km </a:t>
            </a:r>
            <a:br>
              <a:rPr lang="en-US" sz="2400" dirty="0"/>
            </a:br>
            <a:r>
              <a:rPr lang="en-US" sz="2400" dirty="0"/>
              <a:t>of fortified barrier </a:t>
            </a:r>
          </a:p>
          <a:p>
            <a:pPr marL="346558" indent="-346558">
              <a:spcAft>
                <a:spcPts val="728"/>
              </a:spcAft>
              <a:buFont typeface="Arial" panose="020B0604020202020204" pitchFamily="34" charset="0"/>
              <a:buChar char="•"/>
            </a:pPr>
            <a:r>
              <a:rPr lang="en-US" sz="2400" dirty="0"/>
              <a:t>The beach head of Normandy</a:t>
            </a:r>
            <a:br>
              <a:rPr lang="en-US" sz="2400" dirty="0"/>
            </a:br>
            <a:r>
              <a:rPr lang="en-US" sz="2400" dirty="0"/>
              <a:t>was 80 km long and was further divided to 5 sections</a:t>
            </a:r>
          </a:p>
          <a:p>
            <a:pPr marL="346558" indent="-346558">
              <a:spcAft>
                <a:spcPts val="728"/>
              </a:spcAft>
              <a:buFont typeface="Arial" panose="020B0604020202020204" pitchFamily="34" charset="0"/>
              <a:buChar char="•"/>
            </a:pPr>
            <a:r>
              <a:rPr lang="en-US" sz="2400" dirty="0"/>
              <a:t>The entire US and British armies</a:t>
            </a:r>
            <a:br>
              <a:rPr lang="en-US" sz="2400" dirty="0"/>
            </a:br>
            <a:r>
              <a:rPr lang="en-US" sz="2400" dirty="0"/>
              <a:t>landed on that small beachhead</a:t>
            </a:r>
          </a:p>
        </p:txBody>
      </p:sp>
      <p:sp>
        <p:nvSpPr>
          <p:cNvPr id="4" name="Title 1">
            <a:extLst>
              <a:ext uri="{FF2B5EF4-FFF2-40B4-BE49-F238E27FC236}">
                <a16:creationId xmlns:a16="http://schemas.microsoft.com/office/drawing/2014/main" id="{0226A6C7-6C9A-5D7D-D74F-B120C0267D54}"/>
              </a:ext>
            </a:extLst>
          </p:cNvPr>
          <p:cNvSpPr txBox="1">
            <a:spLocks/>
          </p:cNvSpPr>
          <p:nvPr/>
        </p:nvSpPr>
        <p:spPr>
          <a:xfrm>
            <a:off x="945160" y="888061"/>
            <a:ext cx="9476054" cy="573875"/>
          </a:xfrm>
          <a:prstGeom prst="rect">
            <a:avLst/>
          </a:prstGeom>
        </p:spPr>
        <p:txBody>
          <a:bodyPr wrap="square" lIns="0" tIns="0" rIns="0" bIns="0">
            <a:spAutoFit/>
          </a:bodyPr>
          <a:lstStyle>
            <a:lvl1pPr>
              <a:defRPr sz="6150" b="1" i="0">
                <a:solidFill>
                  <a:srgbClr val="000032"/>
                </a:solidFill>
                <a:latin typeface="Comfortaa"/>
                <a:ea typeface="+mj-ea"/>
                <a:cs typeface="Comfortaa"/>
              </a:defRPr>
            </a:lvl1pPr>
          </a:lstStyle>
          <a:p>
            <a:r>
              <a:rPr lang="en-US" sz="3729" dirty="0"/>
              <a:t>Establishing a Beach Head </a:t>
            </a:r>
          </a:p>
        </p:txBody>
      </p:sp>
      <p:sp>
        <p:nvSpPr>
          <p:cNvPr id="2" name="Footer Placeholder 1">
            <a:extLst>
              <a:ext uri="{FF2B5EF4-FFF2-40B4-BE49-F238E27FC236}">
                <a16:creationId xmlns:a16="http://schemas.microsoft.com/office/drawing/2014/main" id="{472B5E8E-7A90-4351-9124-84669CA2433E}"/>
              </a:ext>
            </a:extLst>
          </p:cNvPr>
          <p:cNvSpPr>
            <a:spLocks noGrp="1"/>
          </p:cNvSpPr>
          <p:nvPr>
            <p:ph type="ftr" sz="quarter" idx="5"/>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rgbClr val="004B9B"/>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155603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68DFB-3F22-4001-AB7B-B979C8512E13}"/>
              </a:ext>
            </a:extLst>
          </p:cNvPr>
          <p:cNvSpPr>
            <a:spLocks noGrp="1"/>
          </p:cNvSpPr>
          <p:nvPr>
            <p:ph type="body" idx="1"/>
          </p:nvPr>
        </p:nvSpPr>
        <p:spPr>
          <a:xfrm>
            <a:off x="945160" y="1950352"/>
            <a:ext cx="10319042" cy="4326826"/>
          </a:xfrm>
        </p:spPr>
        <p:txBody>
          <a:bodyPr/>
          <a:lstStyle/>
          <a:p>
            <a:pPr marL="457200" indent="-457200">
              <a:spcAft>
                <a:spcPts val="728"/>
              </a:spcAft>
              <a:buFont typeface="Arial" panose="020B0604020202020204" pitchFamily="34" charset="0"/>
              <a:buChar char="•"/>
            </a:pPr>
            <a:r>
              <a:rPr lang="en-US" b="1" dirty="0"/>
              <a:t>Strive for profitability, as early as possible</a:t>
            </a:r>
            <a:r>
              <a:rPr lang="en-US" dirty="0"/>
              <a:t>.  </a:t>
            </a:r>
            <a:br>
              <a:rPr lang="en-US" dirty="0"/>
            </a:br>
            <a:r>
              <a:rPr lang="en-US" dirty="0"/>
              <a:t>An Exit is a Finite Game, nice to have but not THE target </a:t>
            </a:r>
          </a:p>
          <a:p>
            <a:pPr marL="457200" indent="-457200">
              <a:spcAft>
                <a:spcPts val="728"/>
              </a:spcAft>
              <a:buFont typeface="Arial" panose="020B0604020202020204" pitchFamily="34" charset="0"/>
              <a:buChar char="•"/>
            </a:pPr>
            <a:r>
              <a:rPr lang="en-US" b="1" dirty="0"/>
              <a:t>Branding first – </a:t>
            </a:r>
            <a:r>
              <a:rPr lang="en-US" b="1" dirty="0">
                <a:solidFill>
                  <a:schemeClr val="tx2">
                    <a:lumMod val="60000"/>
                    <a:lumOff val="40000"/>
                  </a:schemeClr>
                </a:solidFill>
              </a:rPr>
              <a:t>product second </a:t>
            </a:r>
          </a:p>
          <a:p>
            <a:pPr marL="457200" indent="-457200">
              <a:spcAft>
                <a:spcPts val="728"/>
              </a:spcAft>
              <a:buFont typeface="Arial" panose="020B0604020202020204" pitchFamily="34" charset="0"/>
              <a:buChar char="•"/>
            </a:pPr>
            <a:r>
              <a:rPr lang="en-US" dirty="0"/>
              <a:t>Don’t be the first – let others educate the market </a:t>
            </a:r>
          </a:p>
          <a:p>
            <a:pPr marL="457200" indent="-457200">
              <a:spcAft>
                <a:spcPts val="728"/>
              </a:spcAft>
              <a:buFont typeface="Arial" panose="020B0604020202020204" pitchFamily="34" charset="0"/>
              <a:buChar char="•"/>
            </a:pPr>
            <a:r>
              <a:rPr lang="en-US" dirty="0"/>
              <a:t>No need for a disruptive technology or idea – The concept of Enablers and Incremental improvements </a:t>
            </a:r>
          </a:p>
          <a:p>
            <a:pPr marL="457200" indent="-457200">
              <a:spcAft>
                <a:spcPts val="728"/>
              </a:spcAft>
              <a:buFont typeface="Arial" panose="020B0604020202020204" pitchFamily="34" charset="0"/>
              <a:buChar char="•"/>
            </a:pPr>
            <a:r>
              <a:rPr lang="en-US" dirty="0"/>
              <a:t>No need for a huge market – pick a beachhead, customers who respond to the branding </a:t>
            </a:r>
          </a:p>
          <a:p>
            <a:pPr marL="457200" indent="-457200">
              <a:spcAft>
                <a:spcPts val="728"/>
              </a:spcAft>
              <a:buFont typeface="Arial" panose="020B0604020202020204" pitchFamily="34" charset="0"/>
              <a:buChar char="•"/>
            </a:pPr>
            <a:r>
              <a:rPr lang="en-US" dirty="0"/>
              <a:t>Grow </a:t>
            </a:r>
            <a:r>
              <a:rPr lang="en-US" u="sng" dirty="0"/>
              <a:t>profitably</a:t>
            </a:r>
            <a:r>
              <a:rPr lang="en-US" dirty="0"/>
              <a:t> at the pace the market dictates </a:t>
            </a:r>
          </a:p>
        </p:txBody>
      </p:sp>
      <p:sp>
        <p:nvSpPr>
          <p:cNvPr id="7" name="object 4">
            <a:extLst>
              <a:ext uri="{FF2B5EF4-FFF2-40B4-BE49-F238E27FC236}">
                <a16:creationId xmlns:a16="http://schemas.microsoft.com/office/drawing/2014/main" id="{ACE878E3-1EAA-90D4-5984-1373B3367FB1}"/>
              </a:ext>
            </a:extLst>
          </p:cNvPr>
          <p:cNvSpPr txBox="1">
            <a:spLocks/>
          </p:cNvSpPr>
          <p:nvPr/>
        </p:nvSpPr>
        <p:spPr>
          <a:xfrm>
            <a:off x="945159" y="888061"/>
            <a:ext cx="9586785" cy="583985"/>
          </a:xfrm>
          <a:prstGeom prst="rect">
            <a:avLst/>
          </a:prstGeom>
        </p:spPr>
        <p:txBody>
          <a:bodyPr vert="horz" wrap="square" lIns="0" tIns="10012" rIns="0" bIns="0" rtlCol="0">
            <a:spAutoFit/>
          </a:bodyPr>
          <a:lstStyle>
            <a:lvl1pPr>
              <a:defRPr sz="6150" b="1" i="0">
                <a:solidFill>
                  <a:srgbClr val="000032"/>
                </a:solidFill>
                <a:latin typeface="Comfortaa"/>
                <a:ea typeface="+mj-ea"/>
                <a:cs typeface="Comfortaa"/>
              </a:defRPr>
            </a:lvl1pPr>
          </a:lstStyle>
          <a:p>
            <a:pPr marL="7701">
              <a:spcBef>
                <a:spcPts val="79"/>
              </a:spcBef>
            </a:pPr>
            <a:r>
              <a:rPr lang="en-US" sz="3600" dirty="0">
                <a:latin typeface="Arial" panose="020B0604020202020204" pitchFamily="34" charset="0"/>
                <a:cs typeface="Arial" panose="020B0604020202020204" pitchFamily="34" charset="0"/>
              </a:rPr>
              <a:t>The SmartUp principles </a:t>
            </a:r>
            <a:endParaRPr lang="en-US" sz="3600" spc="-6"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7DAE77C-33BF-496B-92F5-4009192F4E2B}"/>
              </a:ext>
            </a:extLst>
          </p:cNvPr>
          <p:cNvSpPr>
            <a:spLocks noGrp="1"/>
          </p:cNvSpPr>
          <p:nvPr>
            <p:ph type="ftr" sz="quarter" idx="5"/>
          </p:nvPr>
        </p:nvSpPr>
        <p:spPr>
          <a:xfrm>
            <a:off x="8519529" y="6429192"/>
            <a:ext cx="3451961" cy="192360"/>
          </a:xfrm>
          <a:prstGeom prst="rect">
            <a:avLst/>
          </a:prstGeom>
        </p:spPr>
        <p:txBody>
          <a:bodyPr wrap="square" lIns="0" tIns="0" rIns="0" bIns="0">
            <a:spAutoFit/>
          </a:bodyPr>
          <a:lstStyle>
            <a:defPPr>
              <a:defRPr lang="en-US"/>
            </a:defPPr>
            <a:lvl1pPr marL="0" algn="l" defTabSz="914400" rtl="0" eaLnBrk="1" latinLnBrk="0" hangingPunct="1">
              <a:defRPr sz="1334" b="1" i="0" kern="1200">
                <a:solidFill>
                  <a:srgbClr val="004B9B"/>
                </a:solidFill>
                <a:latin typeface="Comfortaa"/>
                <a:ea typeface="+mn-ea"/>
                <a:cs typeface="Comforta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Tree>
    <p:extLst>
      <p:ext uri="{BB962C8B-B14F-4D97-AF65-F5344CB8AC3E}">
        <p14:creationId xmlns:p14="http://schemas.microsoft.com/office/powerpoint/2010/main" val="204375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3BE3-58E9-49AB-8AE0-DFDF2DA952E7}"/>
              </a:ext>
            </a:extLst>
          </p:cNvPr>
          <p:cNvSpPr>
            <a:spLocks noGrp="1"/>
          </p:cNvSpPr>
          <p:nvPr>
            <p:ph type="title"/>
          </p:nvPr>
        </p:nvSpPr>
        <p:spPr/>
        <p:txBody>
          <a:bodyPr/>
          <a:lstStyle/>
          <a:p>
            <a:r>
              <a:rPr lang="en-US" dirty="0"/>
              <a:t>The End </a:t>
            </a:r>
          </a:p>
        </p:txBody>
      </p:sp>
      <p:sp>
        <p:nvSpPr>
          <p:cNvPr id="3" name="Text Placeholder 2">
            <a:extLst>
              <a:ext uri="{FF2B5EF4-FFF2-40B4-BE49-F238E27FC236}">
                <a16:creationId xmlns:a16="http://schemas.microsoft.com/office/drawing/2014/main" id="{B5A04388-2D45-4319-A53E-1F1B30E4BA85}"/>
              </a:ext>
            </a:extLst>
          </p:cNvPr>
          <p:cNvSpPr>
            <a:spLocks noGrp="1"/>
          </p:cNvSpPr>
          <p:nvPr>
            <p:ph type="body" idx="1"/>
          </p:nvPr>
        </p:nvSpPr>
        <p:spPr>
          <a:xfrm>
            <a:off x="944077" y="1840493"/>
            <a:ext cx="10303847" cy="1723549"/>
          </a:xfrm>
        </p:spPr>
        <p:txBody>
          <a:bodyPr/>
          <a:lstStyle/>
          <a:p>
            <a:r>
              <a:rPr lang="en-US" dirty="0"/>
              <a:t>Yonatan Stern </a:t>
            </a:r>
          </a:p>
          <a:p>
            <a:r>
              <a:rPr lang="en-US" dirty="0"/>
              <a:t>SmartUp Academy</a:t>
            </a:r>
          </a:p>
          <a:p>
            <a:endParaRPr lang="en-US" dirty="0"/>
          </a:p>
          <a:p>
            <a:endParaRPr lang="en-US" dirty="0"/>
          </a:p>
        </p:txBody>
      </p:sp>
      <p:sp>
        <p:nvSpPr>
          <p:cNvPr id="4" name="Footer Placeholder 3">
            <a:extLst>
              <a:ext uri="{FF2B5EF4-FFF2-40B4-BE49-F238E27FC236}">
                <a16:creationId xmlns:a16="http://schemas.microsoft.com/office/drawing/2014/main" id="{58953CFA-E4AE-4626-AA6C-BDB80CE6ABA3}"/>
              </a:ext>
            </a:extLst>
          </p:cNvPr>
          <p:cNvSpPr>
            <a:spLocks noGrp="1"/>
          </p:cNvSpPr>
          <p:nvPr>
            <p:ph type="ftr" sz="quarter" idx="11"/>
          </p:nvPr>
        </p:nvSpPr>
        <p:spPr/>
        <p:txBody>
          <a:body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6" name="TextBox 5">
            <a:extLst>
              <a:ext uri="{FF2B5EF4-FFF2-40B4-BE49-F238E27FC236}">
                <a16:creationId xmlns:a16="http://schemas.microsoft.com/office/drawing/2014/main" id="{D093BAC4-90FD-1449-B9B9-B918F951F001}"/>
              </a:ext>
            </a:extLst>
          </p:cNvPr>
          <p:cNvSpPr txBox="1"/>
          <p:nvPr/>
        </p:nvSpPr>
        <p:spPr>
          <a:xfrm>
            <a:off x="8375299" y="5247199"/>
            <a:ext cx="4823209"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2"/>
              </a:rPr>
              <a:t>Libby@smartupacademy.org </a:t>
            </a:r>
          </a:p>
          <a:p>
            <a:r>
              <a:rPr lang="en-US" sz="2000" dirty="0">
                <a:latin typeface="Arial" panose="020B0604020202020204" pitchFamily="34" charset="0"/>
                <a:cs typeface="Arial" panose="020B0604020202020204" pitchFamily="34" charset="0"/>
                <a:hlinkClick r:id="rId2"/>
              </a:rPr>
              <a:t>Yonatan@smartupacademy.org</a:t>
            </a:r>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4198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1437</TotalTime>
  <Words>6306</Words>
  <Application>Microsoft Office PowerPoint</Application>
  <PresentationFormat>Widescreen</PresentationFormat>
  <Paragraphs>826</Paragraphs>
  <Slides>95</Slides>
  <Notes>27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95</vt:i4>
      </vt:variant>
    </vt:vector>
  </HeadingPairs>
  <TitlesOfParts>
    <vt:vector size="111" baseType="lpstr">
      <vt:lpstr>Aptos</vt:lpstr>
      <vt:lpstr>Arial</vt:lpstr>
      <vt:lpstr>Calibri</vt:lpstr>
      <vt:lpstr>Comfortaa</vt:lpstr>
      <vt:lpstr>Comfortaa Medium</vt:lpstr>
      <vt:lpstr>Courier New</vt:lpstr>
      <vt:lpstr>Lato</vt:lpstr>
      <vt:lpstr>Lato </vt:lpstr>
      <vt:lpstr>Lato Black</vt:lpstr>
      <vt:lpstr>Lato Light</vt:lpstr>
      <vt:lpstr>Roboto</vt:lpstr>
      <vt:lpstr>Symbol</vt:lpstr>
      <vt:lpstr>Times New Roman</vt:lpstr>
      <vt:lpstr>Wingdings</vt:lpstr>
      <vt:lpstr>2_Office Theme</vt:lpstr>
      <vt:lpstr>4_Office Theme</vt:lpstr>
      <vt:lpstr>PowerPoint Presentation</vt:lpstr>
      <vt:lpstr>Yonatan Stern</vt:lpstr>
      <vt:lpstr>PowerPoint Presentation</vt:lpstr>
      <vt:lpstr>Yonatan Stern</vt:lpstr>
      <vt:lpstr>Entrepreneurial Thinking</vt:lpstr>
      <vt:lpstr>Entrepreneurial Thinking</vt:lpstr>
      <vt:lpstr>SmartUp Academy</vt:lpstr>
      <vt:lpstr>SmartUp Companies</vt:lpstr>
      <vt:lpstr>Entrepreneurial Thinking  </vt:lpstr>
      <vt:lpstr>PowerPoint Presentation</vt:lpstr>
      <vt:lpstr>PowerPoint Presentation</vt:lpstr>
      <vt:lpstr>If  9  out of  10  Fail, How do VCs Make Money?</vt:lpstr>
      <vt:lpstr>Why So Few Companies Go Public? </vt:lpstr>
      <vt:lpstr>What’s Needed to Get to $100m in Sales? </vt:lpstr>
      <vt:lpstr>PowerPoint Presentation</vt:lpstr>
      <vt:lpstr>PowerPoint Presentation</vt:lpstr>
      <vt:lpstr>What is the Amount of Investment Needed?</vt:lpstr>
      <vt:lpstr>But… What if Life is a Bit Harder? </vt:lpstr>
      <vt:lpstr>Customer Growth </vt:lpstr>
      <vt:lpstr>Sales Per Year </vt:lpstr>
      <vt:lpstr>PowerPoint Presentation</vt:lpstr>
      <vt:lpstr>PowerPoint Presentation</vt:lpstr>
      <vt:lpstr>PowerPoint Presentation</vt:lpstr>
      <vt:lpstr>Why Profitability? </vt:lpstr>
      <vt:lpstr>Why Profitability? </vt:lpstr>
      <vt:lpstr>Terra Incognita</vt:lpstr>
      <vt:lpstr>The Oregon Trail </vt:lpstr>
      <vt:lpstr>The Startup Terra Incognita </vt:lpstr>
      <vt:lpstr>PowerPoint Presentation</vt:lpstr>
      <vt:lpstr>PowerPoint Presentation</vt:lpstr>
      <vt:lpstr>PowerPoint Presentation</vt:lpstr>
      <vt:lpstr>Strive for profitability – Branding First </vt:lpstr>
      <vt:lpstr>Branding First – The smart old fashioned way</vt:lpstr>
      <vt:lpstr>Branding First – A success story </vt:lpstr>
      <vt:lpstr>Branding first – Another concept </vt:lpstr>
      <vt:lpstr>Opster</vt:lpstr>
      <vt:lpstr>Opster</vt:lpstr>
      <vt:lpstr>Opster</vt:lpstr>
      <vt:lpstr>Opster</vt:lpstr>
      <vt:lpstr>Opster - the Power of Long Tail</vt:lpstr>
      <vt:lpstr>Opster</vt:lpstr>
      <vt:lpstr>Opster – Marketing Funnel </vt:lpstr>
      <vt:lpstr>Opster</vt:lpstr>
      <vt:lpstr>Opster</vt:lpstr>
      <vt:lpstr>ZoomInfo – Tools for sales </vt:lpstr>
      <vt:lpstr>ZoomInfo - History</vt:lpstr>
      <vt:lpstr>ZoomInfo - History</vt:lpstr>
      <vt:lpstr>ZoomInfo Directory </vt:lpstr>
      <vt:lpstr>ZoomInfo Directory </vt:lpstr>
      <vt:lpstr>ZoomInfo - Results</vt:lpstr>
      <vt:lpstr>ZoomInfo – The Brand</vt:lpstr>
      <vt:lpstr>PowerPoint Presentation</vt:lpstr>
      <vt:lpstr>SmartUp Principles – First Mover Advantages</vt:lpstr>
      <vt:lpstr>Social Networks – First Movers</vt:lpstr>
      <vt:lpstr>Social Networks First Movers – Big Names Fail</vt:lpstr>
      <vt:lpstr>Search Engines –  First Movers </vt:lpstr>
      <vt:lpstr>Search Engines First Movers – Continued  </vt:lpstr>
      <vt:lpstr>Music MP3 Players - First Movers </vt:lpstr>
      <vt:lpstr>Music MP3 Players - First Movers </vt:lpstr>
      <vt:lpstr>Music MP3 Players - First Movers </vt:lpstr>
      <vt:lpstr>Music MP3 Players – the iPod </vt:lpstr>
      <vt:lpstr>Innovator’s First Mover Dis-advantage </vt:lpstr>
      <vt:lpstr>First Mover – Needs to Explain </vt:lpstr>
      <vt:lpstr>Velcro </vt:lpstr>
      <vt:lpstr>First Mover – Needs to Explain </vt:lpstr>
      <vt:lpstr>Digital Innovation – First Movers</vt:lpstr>
      <vt:lpstr>Digital Innovation – First Movers</vt:lpstr>
      <vt:lpstr>The Innovator Dilemma </vt:lpstr>
      <vt:lpstr>PowerPoint Presentation</vt:lpstr>
      <vt:lpstr>Disruptive Innovation</vt:lpstr>
      <vt:lpstr>Light Bulb History    1803 – 1809  </vt:lpstr>
      <vt:lpstr>Light Bulb History    1877 – 1885  </vt:lpstr>
      <vt:lpstr>Who invented the light bulb?</vt:lpstr>
      <vt:lpstr>Innovation Evolution </vt:lpstr>
      <vt:lpstr>Innovation Influencers</vt:lpstr>
      <vt:lpstr>Concurrent Innovation</vt:lpstr>
      <vt:lpstr>Innovation Enablers </vt:lpstr>
      <vt:lpstr>Innovation Enablers – Electric car </vt:lpstr>
      <vt:lpstr>Innovation Enablers – Electric car </vt:lpstr>
      <vt:lpstr>Innovation Enablers – Electric car </vt:lpstr>
      <vt:lpstr>Innovation Enablers – Electric car </vt:lpstr>
      <vt:lpstr>Innovation Enablers – Batteries </vt:lpstr>
      <vt:lpstr>Innovation Enablers – Batteries </vt:lpstr>
      <vt:lpstr>Innovation Enablers –iPhone Enablers circa 2007</vt:lpstr>
      <vt:lpstr>Digital Innovation – Recent Enablers </vt:lpstr>
      <vt:lpstr>Digital Innovation – Recent Enablers </vt:lpstr>
      <vt:lpstr>Picture Recognition – ClearView.AI </vt:lpstr>
      <vt:lpstr>Digital Innovation – Recent Enablers </vt:lpstr>
      <vt:lpstr>Additional Technology Enablers</vt:lpstr>
      <vt:lpstr>Digital Innovation – Impact of Enablers</vt:lpstr>
      <vt:lpstr>PowerPoint Presentation</vt:lpstr>
      <vt:lpstr>SmartUp Guiding Principles</vt:lpstr>
      <vt:lpstr>PowerPoint Presentation</vt:lpstr>
      <vt:lpstr>PowerPoint Presentation</vt:lpstr>
      <vt:lpstr>The 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Yonatan Stern</dc:creator>
  <cp:lastModifiedBy>Ruth Surujon</cp:lastModifiedBy>
  <cp:revision>51</cp:revision>
  <dcterms:created xsi:type="dcterms:W3CDTF">2024-03-04T20:00:45Z</dcterms:created>
  <dcterms:modified xsi:type="dcterms:W3CDTF">2024-03-19T06:47:16Z</dcterms:modified>
</cp:coreProperties>
</file>