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43"/>
  </p:notesMasterIdLst>
  <p:sldIdLst>
    <p:sldId id="525" r:id="rId3"/>
    <p:sldId id="536" r:id="rId4"/>
    <p:sldId id="544" r:id="rId5"/>
    <p:sldId id="258" r:id="rId6"/>
    <p:sldId id="257" r:id="rId7"/>
    <p:sldId id="562" r:id="rId8"/>
    <p:sldId id="563" r:id="rId9"/>
    <p:sldId id="534" r:id="rId10"/>
    <p:sldId id="542" r:id="rId11"/>
    <p:sldId id="535" r:id="rId12"/>
    <p:sldId id="537" r:id="rId13"/>
    <p:sldId id="538" r:id="rId14"/>
    <p:sldId id="543" r:id="rId15"/>
    <p:sldId id="546" r:id="rId16"/>
    <p:sldId id="545" r:id="rId17"/>
    <p:sldId id="561" r:id="rId18"/>
    <p:sldId id="552" r:id="rId19"/>
    <p:sldId id="539" r:id="rId20"/>
    <p:sldId id="555" r:id="rId21"/>
    <p:sldId id="547" r:id="rId22"/>
    <p:sldId id="554" r:id="rId23"/>
    <p:sldId id="559" r:id="rId24"/>
    <p:sldId id="560" r:id="rId25"/>
    <p:sldId id="553" r:id="rId26"/>
    <p:sldId id="556" r:id="rId27"/>
    <p:sldId id="566" r:id="rId28"/>
    <p:sldId id="550" r:id="rId29"/>
    <p:sldId id="557" r:id="rId30"/>
    <p:sldId id="551" r:id="rId31"/>
    <p:sldId id="549" r:id="rId32"/>
    <p:sldId id="540" r:id="rId33"/>
    <p:sldId id="530" r:id="rId34"/>
    <p:sldId id="531" r:id="rId35"/>
    <p:sldId id="567" r:id="rId36"/>
    <p:sldId id="558" r:id="rId37"/>
    <p:sldId id="532" r:id="rId38"/>
    <p:sldId id="533" r:id="rId39"/>
    <p:sldId id="541" r:id="rId40"/>
    <p:sldId id="564" r:id="rId41"/>
    <p:sldId id="56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95CC-C1DD-40A4-91F7-9FB845DF9D8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45696-268F-49DF-947A-40DB17E5D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7C420-0933-4FF8-972B-334922133F57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2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077" y="592077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944077" y="1493021"/>
            <a:ext cx="10303847" cy="1015663"/>
          </a:xfrm>
        </p:spPr>
        <p:txBody>
          <a:bodyPr lIns="0" tIns="0" rIns="0" bIns="0"/>
          <a:lstStyle>
            <a:lvl1pPr>
              <a:defRPr sz="2800" b="0" i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 sz="2400"/>
            </a:lvl3pPr>
          </a:lstStyle>
          <a:p>
            <a:pPr marL="562996" lvl="1" indent="-285750" rtl="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to edit bullets</a:t>
            </a:r>
          </a:p>
          <a:p>
            <a:pPr marL="840242" lvl="2" indent="-285750" rtl="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7488" lvl="3" indent="-285750" rtl="0">
              <a:buFont typeface="Arial" panose="020B0604020202020204" pitchFamily="34" charset="0"/>
              <a:buChar char="•"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01BDD-711C-4838-89D8-23DC4B789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077" y="1165952"/>
            <a:ext cx="5681964" cy="42676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03EFA08-1282-13B5-D061-409DD47F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3647E-F84C-4BC9-A545-3A09A01A559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CA5DDB3-DDF8-C52A-43E1-00E69444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FC72AF9-1805-5A57-FA2B-70F8893F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8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1E4B-4AA0-41AB-B608-E1311218F809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99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2145-AE01-4791-90C8-C79147A175D3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5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B6293-3C43-423D-A1CD-B2F15F9C645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4CC80-9506-4758-A8D9-44EF117DFA26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6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9CC92-632B-4965-9555-971B848ED71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004B9B"/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004B9B"/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A3B26-0633-425A-A55D-5A9CF27FC65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F4FD-6872-424E-A67B-1F7018CB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C475E-74D8-4D1A-9D44-184F38300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0E67D-15CC-445E-BAEA-8906556F5E7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D9D17-167B-426D-856F-78A7DFAAD08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0D131-5EC8-4FDD-BAB6-1F26F6EE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9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4798" y="888061"/>
            <a:ext cx="8384214" cy="587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748520" y="4500482"/>
            <a:ext cx="6498806" cy="38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5A473-8E89-46FB-9243-3BC0F2D2714A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0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382541"/>
          </a:xfrm>
        </p:spPr>
        <p:txBody>
          <a:bodyPr lIns="0" tIns="0" rIns="0" bIns="0"/>
          <a:lstStyle>
            <a:lvl1pPr>
              <a:defRPr sz="2486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7CF6-161B-438B-B480-BABF3CB47EBC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5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573875"/>
          </a:xfrm>
        </p:spPr>
        <p:txBody>
          <a:bodyPr lIns="0" tIns="0" rIns="0" bIns="0"/>
          <a:lstStyle>
            <a:lvl1pPr>
              <a:defRPr sz="3729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E6FE-877B-4254-88B9-3C5E72B577C7}" type="datetime1">
              <a:rPr lang="en-US" smtClean="0"/>
              <a:t>2/21/2024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6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46258" y="626136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chemeClr val="tx2">
                    <a:lumMod val="75000"/>
                  </a:schemeClr>
                </a:solidFill>
                <a:latin typeface="Comfortaa"/>
                <a:cs typeface="Comfortaa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C6294-E534-486E-983D-1C5B7A11C85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2/21/2024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02041" y="598892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1320C-1671-425E-A8D6-737D56A1253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4077" y="1032278"/>
            <a:ext cx="5681964" cy="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5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210" y="634875"/>
            <a:ext cx="4017139" cy="622264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811493"/>
            <a:ext cx="3356458" cy="1046220"/>
          </a:xfrm>
          <a:custGeom>
            <a:avLst/>
            <a:gdLst/>
            <a:ahLst/>
            <a:cxnLst/>
            <a:rect l="l" t="t" r="r" b="b"/>
            <a:pathLst>
              <a:path w="5534660" h="1725295">
                <a:moveTo>
                  <a:pt x="0" y="0"/>
                </a:moveTo>
                <a:lnTo>
                  <a:pt x="0" y="1724973"/>
                </a:lnTo>
                <a:lnTo>
                  <a:pt x="5534072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4B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5811493"/>
            <a:ext cx="2861231" cy="1046220"/>
          </a:xfrm>
          <a:custGeom>
            <a:avLst/>
            <a:gdLst/>
            <a:ahLst/>
            <a:cxnLst/>
            <a:rect l="l" t="t" r="r" b="b"/>
            <a:pathLst>
              <a:path w="4718050" h="1725295">
                <a:moveTo>
                  <a:pt x="0" y="0"/>
                </a:moveTo>
                <a:lnTo>
                  <a:pt x="0" y="1724973"/>
                </a:lnTo>
                <a:lnTo>
                  <a:pt x="4717835" y="1724973"/>
                </a:lnTo>
                <a:lnTo>
                  <a:pt x="0" y="0"/>
                </a:lnTo>
                <a:close/>
              </a:path>
            </a:pathLst>
          </a:custGeom>
          <a:solidFill>
            <a:srgbClr val="00003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bg object 19"/>
          <p:cNvSpPr/>
          <p:nvPr/>
        </p:nvSpPr>
        <p:spPr>
          <a:xfrm>
            <a:off x="228603" y="6271850"/>
            <a:ext cx="357365" cy="357340"/>
          </a:xfrm>
          <a:custGeom>
            <a:avLst/>
            <a:gdLst/>
            <a:ahLst/>
            <a:cxnLst/>
            <a:rect l="l" t="t" r="r" b="b"/>
            <a:pathLst>
              <a:path w="589280" h="589279">
                <a:moveTo>
                  <a:pt x="518444" y="0"/>
                </a:moveTo>
                <a:lnTo>
                  <a:pt x="70395" y="0"/>
                </a:lnTo>
                <a:lnTo>
                  <a:pt x="42994" y="5532"/>
                </a:lnTo>
                <a:lnTo>
                  <a:pt x="20618" y="20619"/>
                </a:lnTo>
                <a:lnTo>
                  <a:pt x="5532" y="42999"/>
                </a:lnTo>
                <a:lnTo>
                  <a:pt x="0" y="70406"/>
                </a:lnTo>
                <a:lnTo>
                  <a:pt x="73" y="521795"/>
                </a:lnTo>
                <a:lnTo>
                  <a:pt x="6489" y="548022"/>
                </a:lnTo>
                <a:lnTo>
                  <a:pt x="21731" y="569326"/>
                </a:lnTo>
                <a:lnTo>
                  <a:pt x="43724" y="583631"/>
                </a:lnTo>
                <a:lnTo>
                  <a:pt x="70395" y="588861"/>
                </a:lnTo>
                <a:lnTo>
                  <a:pt x="279949" y="588861"/>
                </a:lnTo>
                <a:lnTo>
                  <a:pt x="279949" y="516162"/>
                </a:lnTo>
                <a:lnTo>
                  <a:pt x="226118" y="516162"/>
                </a:lnTo>
                <a:lnTo>
                  <a:pt x="221218" y="512926"/>
                </a:lnTo>
                <a:lnTo>
                  <a:pt x="217019" y="499199"/>
                </a:lnTo>
                <a:lnTo>
                  <a:pt x="211820" y="470925"/>
                </a:lnTo>
                <a:lnTo>
                  <a:pt x="201890" y="444625"/>
                </a:lnTo>
                <a:lnTo>
                  <a:pt x="187698" y="420766"/>
                </a:lnTo>
                <a:lnTo>
                  <a:pt x="169712" y="399820"/>
                </a:lnTo>
                <a:lnTo>
                  <a:pt x="167335" y="397726"/>
                </a:lnTo>
                <a:lnTo>
                  <a:pt x="165010" y="395579"/>
                </a:lnTo>
                <a:lnTo>
                  <a:pt x="130676" y="352194"/>
                </a:lnTo>
                <a:lnTo>
                  <a:pt x="109936" y="298789"/>
                </a:lnTo>
                <a:lnTo>
                  <a:pt x="105559" y="258924"/>
                </a:lnTo>
                <a:lnTo>
                  <a:pt x="105684" y="250735"/>
                </a:lnTo>
                <a:lnTo>
                  <a:pt x="111012" y="212412"/>
                </a:lnTo>
                <a:lnTo>
                  <a:pt x="138946" y="150559"/>
                </a:lnTo>
                <a:lnTo>
                  <a:pt x="168556" y="117024"/>
                </a:lnTo>
                <a:lnTo>
                  <a:pt x="205294" y="91296"/>
                </a:lnTo>
                <a:lnTo>
                  <a:pt x="247727" y="74807"/>
                </a:lnTo>
                <a:lnTo>
                  <a:pt x="294420" y="68992"/>
                </a:lnTo>
                <a:lnTo>
                  <a:pt x="588565" y="68992"/>
                </a:lnTo>
                <a:lnTo>
                  <a:pt x="583317" y="42999"/>
                </a:lnTo>
                <a:lnTo>
                  <a:pt x="568227" y="20619"/>
                </a:lnTo>
                <a:lnTo>
                  <a:pt x="545847" y="5532"/>
                </a:lnTo>
                <a:lnTo>
                  <a:pt x="518444" y="0"/>
                </a:lnTo>
                <a:close/>
              </a:path>
              <a:path w="589280" h="589279">
                <a:moveTo>
                  <a:pt x="454415" y="257918"/>
                </a:moveTo>
                <a:lnTo>
                  <a:pt x="414353" y="257918"/>
                </a:lnTo>
                <a:lnTo>
                  <a:pt x="420835" y="264389"/>
                </a:lnTo>
                <a:lnTo>
                  <a:pt x="420801" y="278675"/>
                </a:lnTo>
                <a:lnTo>
                  <a:pt x="416877" y="283949"/>
                </a:lnTo>
                <a:lnTo>
                  <a:pt x="404092" y="288629"/>
                </a:lnTo>
                <a:lnTo>
                  <a:pt x="397066" y="292001"/>
                </a:lnTo>
                <a:lnTo>
                  <a:pt x="364920" y="313089"/>
                </a:lnTo>
                <a:lnTo>
                  <a:pt x="334335" y="347455"/>
                </a:lnTo>
                <a:lnTo>
                  <a:pt x="315550" y="386951"/>
                </a:lnTo>
                <a:lnTo>
                  <a:pt x="314262" y="391831"/>
                </a:lnTo>
                <a:lnTo>
                  <a:pt x="311372" y="401568"/>
                </a:lnTo>
                <a:lnTo>
                  <a:pt x="310231" y="406553"/>
                </a:lnTo>
                <a:lnTo>
                  <a:pt x="308974" y="414270"/>
                </a:lnTo>
                <a:lnTo>
                  <a:pt x="308891" y="588861"/>
                </a:lnTo>
                <a:lnTo>
                  <a:pt x="518444" y="588861"/>
                </a:lnTo>
                <a:lnTo>
                  <a:pt x="557210" y="577237"/>
                </a:lnTo>
                <a:lnTo>
                  <a:pt x="582736" y="547197"/>
                </a:lnTo>
                <a:lnTo>
                  <a:pt x="588851" y="515963"/>
                </a:lnTo>
                <a:lnTo>
                  <a:pt x="349224" y="515963"/>
                </a:lnTo>
                <a:lnTo>
                  <a:pt x="342837" y="509701"/>
                </a:lnTo>
                <a:lnTo>
                  <a:pt x="342615" y="501900"/>
                </a:lnTo>
                <a:lnTo>
                  <a:pt x="342732" y="499199"/>
                </a:lnTo>
                <a:lnTo>
                  <a:pt x="342984" y="495922"/>
                </a:lnTo>
                <a:lnTo>
                  <a:pt x="353315" y="449383"/>
                </a:lnTo>
                <a:lnTo>
                  <a:pt x="374865" y="407170"/>
                </a:lnTo>
                <a:lnTo>
                  <a:pt x="400103" y="377098"/>
                </a:lnTo>
                <a:lnTo>
                  <a:pt x="410594" y="367905"/>
                </a:lnTo>
                <a:lnTo>
                  <a:pt x="426503" y="348213"/>
                </a:lnTo>
                <a:lnTo>
                  <a:pt x="448243" y="302050"/>
                </a:lnTo>
                <a:lnTo>
                  <a:pt x="454400" y="264389"/>
                </a:lnTo>
                <a:lnTo>
                  <a:pt x="454415" y="257918"/>
                </a:lnTo>
                <a:close/>
              </a:path>
              <a:path w="589280" h="589279">
                <a:moveTo>
                  <a:pt x="294420" y="97923"/>
                </a:moveTo>
                <a:lnTo>
                  <a:pt x="247820" y="104817"/>
                </a:lnTo>
                <a:lnTo>
                  <a:pt x="206632" y="124140"/>
                </a:lnTo>
                <a:lnTo>
                  <a:pt x="172888" y="153856"/>
                </a:lnTo>
                <a:lnTo>
                  <a:pt x="148623" y="191931"/>
                </a:lnTo>
                <a:lnTo>
                  <a:pt x="137002" y="229195"/>
                </a:lnTo>
                <a:lnTo>
                  <a:pt x="134539" y="258924"/>
                </a:lnTo>
                <a:lnTo>
                  <a:pt x="137764" y="290534"/>
                </a:lnTo>
                <a:lnTo>
                  <a:pt x="147305" y="320886"/>
                </a:lnTo>
                <a:lnTo>
                  <a:pt x="162393" y="348295"/>
                </a:lnTo>
                <a:lnTo>
                  <a:pt x="182402" y="372135"/>
                </a:lnTo>
                <a:lnTo>
                  <a:pt x="184832" y="374250"/>
                </a:lnTo>
                <a:lnTo>
                  <a:pt x="187177" y="376438"/>
                </a:lnTo>
                <a:lnTo>
                  <a:pt x="221487" y="419805"/>
                </a:lnTo>
                <a:lnTo>
                  <a:pt x="238601" y="459360"/>
                </a:lnTo>
                <a:lnTo>
                  <a:pt x="246118" y="499806"/>
                </a:lnTo>
                <a:lnTo>
                  <a:pt x="246222" y="509701"/>
                </a:lnTo>
                <a:lnTo>
                  <a:pt x="239762" y="516162"/>
                </a:lnTo>
                <a:lnTo>
                  <a:pt x="279949" y="516162"/>
                </a:lnTo>
                <a:lnTo>
                  <a:pt x="279949" y="342973"/>
                </a:lnTo>
                <a:lnTo>
                  <a:pt x="266007" y="305329"/>
                </a:lnTo>
                <a:lnTo>
                  <a:pt x="243543" y="272839"/>
                </a:lnTo>
                <a:lnTo>
                  <a:pt x="213919" y="246868"/>
                </a:lnTo>
                <a:lnTo>
                  <a:pt x="178497" y="228778"/>
                </a:lnTo>
                <a:lnTo>
                  <a:pt x="172748" y="226589"/>
                </a:lnTo>
                <a:lnTo>
                  <a:pt x="168884" y="221323"/>
                </a:lnTo>
                <a:lnTo>
                  <a:pt x="168884" y="207155"/>
                </a:lnTo>
                <a:lnTo>
                  <a:pt x="175355" y="200684"/>
                </a:lnTo>
                <a:lnTo>
                  <a:pt x="279949" y="200684"/>
                </a:lnTo>
                <a:lnTo>
                  <a:pt x="279949" y="170403"/>
                </a:lnTo>
                <a:lnTo>
                  <a:pt x="286431" y="163921"/>
                </a:lnTo>
                <a:lnTo>
                  <a:pt x="422931" y="163921"/>
                </a:lnTo>
                <a:lnTo>
                  <a:pt x="419894" y="158637"/>
                </a:lnTo>
                <a:lnTo>
                  <a:pt x="385641" y="126457"/>
                </a:lnTo>
                <a:lnTo>
                  <a:pt x="343041" y="105444"/>
                </a:lnTo>
                <a:lnTo>
                  <a:pt x="294420" y="97923"/>
                </a:lnTo>
                <a:close/>
              </a:path>
              <a:path w="589280" h="589279">
                <a:moveTo>
                  <a:pt x="588565" y="68992"/>
                </a:moveTo>
                <a:lnTo>
                  <a:pt x="294420" y="68992"/>
                </a:lnTo>
                <a:lnTo>
                  <a:pt x="342996" y="75296"/>
                </a:lnTo>
                <a:lnTo>
                  <a:pt x="386881" y="93125"/>
                </a:lnTo>
                <a:lnTo>
                  <a:pt x="424451" y="120858"/>
                </a:lnTo>
                <a:lnTo>
                  <a:pt x="454084" y="156873"/>
                </a:lnTo>
                <a:lnTo>
                  <a:pt x="474155" y="199547"/>
                </a:lnTo>
                <a:lnTo>
                  <a:pt x="482970" y="246868"/>
                </a:lnTo>
                <a:lnTo>
                  <a:pt x="483332" y="264389"/>
                </a:lnTo>
                <a:lnTo>
                  <a:pt x="483050" y="270253"/>
                </a:lnTo>
                <a:lnTo>
                  <a:pt x="472321" y="321651"/>
                </a:lnTo>
                <a:lnTo>
                  <a:pt x="450668" y="364145"/>
                </a:lnTo>
                <a:lnTo>
                  <a:pt x="425421" y="394207"/>
                </a:lnTo>
                <a:lnTo>
                  <a:pt x="414992" y="403359"/>
                </a:lnTo>
                <a:lnTo>
                  <a:pt x="399261" y="422775"/>
                </a:lnTo>
                <a:lnTo>
                  <a:pt x="377591" y="468262"/>
                </a:lnTo>
                <a:lnTo>
                  <a:pt x="371444" y="503398"/>
                </a:lnTo>
                <a:lnTo>
                  <a:pt x="371056" y="505188"/>
                </a:lnTo>
                <a:lnTo>
                  <a:pt x="369412" y="511408"/>
                </a:lnTo>
                <a:lnTo>
                  <a:pt x="363779" y="515963"/>
                </a:lnTo>
                <a:lnTo>
                  <a:pt x="588851" y="515963"/>
                </a:lnTo>
                <a:lnTo>
                  <a:pt x="588851" y="70406"/>
                </a:lnTo>
                <a:lnTo>
                  <a:pt x="588565" y="68992"/>
                </a:lnTo>
                <a:close/>
              </a:path>
              <a:path w="589280" h="589279">
                <a:moveTo>
                  <a:pt x="422931" y="163921"/>
                </a:moveTo>
                <a:lnTo>
                  <a:pt x="298420" y="163921"/>
                </a:lnTo>
                <a:lnTo>
                  <a:pt x="302043" y="165544"/>
                </a:lnTo>
                <a:lnTo>
                  <a:pt x="307268" y="170780"/>
                </a:lnTo>
                <a:lnTo>
                  <a:pt x="308891" y="174403"/>
                </a:lnTo>
                <a:lnTo>
                  <a:pt x="308891" y="333843"/>
                </a:lnTo>
                <a:lnTo>
                  <a:pt x="327054" y="309902"/>
                </a:lnTo>
                <a:lnTo>
                  <a:pt x="373475" y="272048"/>
                </a:lnTo>
                <a:lnTo>
                  <a:pt x="404615" y="257918"/>
                </a:lnTo>
                <a:lnTo>
                  <a:pt x="454415" y="257918"/>
                </a:lnTo>
                <a:lnTo>
                  <a:pt x="454289" y="250735"/>
                </a:lnTo>
                <a:lnTo>
                  <a:pt x="454059" y="247196"/>
                </a:lnTo>
                <a:lnTo>
                  <a:pt x="443475" y="199658"/>
                </a:lnTo>
                <a:lnTo>
                  <a:pt x="422931" y="163921"/>
                </a:lnTo>
                <a:close/>
              </a:path>
              <a:path w="589280" h="589279">
                <a:moveTo>
                  <a:pt x="279949" y="200684"/>
                </a:moveTo>
                <a:lnTo>
                  <a:pt x="185104" y="200684"/>
                </a:lnTo>
                <a:lnTo>
                  <a:pt x="186779" y="200988"/>
                </a:lnTo>
                <a:lnTo>
                  <a:pt x="188329" y="201564"/>
                </a:lnTo>
                <a:lnTo>
                  <a:pt x="215336" y="213811"/>
                </a:lnTo>
                <a:lnTo>
                  <a:pt x="239876" y="229978"/>
                </a:lnTo>
                <a:lnTo>
                  <a:pt x="261547" y="249665"/>
                </a:lnTo>
                <a:lnTo>
                  <a:pt x="279949" y="272473"/>
                </a:lnTo>
                <a:lnTo>
                  <a:pt x="279949" y="200684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9132" y="6450136"/>
            <a:ext cx="765968" cy="1787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798" y="888061"/>
            <a:ext cx="9476719" cy="9464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1" i="0">
                <a:solidFill>
                  <a:srgbClr val="000032"/>
                </a:solidFill>
                <a:latin typeface="Comfortaa"/>
                <a:cs typeface="Comforta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4077" y="1840493"/>
            <a:ext cx="10303847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32"/>
                </a:solidFill>
                <a:latin typeface="Lato Light"/>
                <a:cs typeface="La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19529" y="6429192"/>
            <a:ext cx="3451961" cy="19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34" b="1" i="0">
                <a:solidFill>
                  <a:srgbClr val="004B9B"/>
                </a:solidFill>
                <a:latin typeface="Comfortaa"/>
                <a:cs typeface="Comfortaa"/>
              </a:defRPr>
            </a:lvl1pPr>
          </a:lstStyle>
          <a:p>
            <a:pPr marL="7701">
              <a:lnSpc>
                <a:spcPts val="1516"/>
              </a:lnSpc>
            </a:pPr>
            <a:r>
              <a:rPr lang="en-US"/>
              <a:t>THE</a:t>
            </a:r>
            <a:r>
              <a:rPr lang="en-US" spc="6"/>
              <a:t> </a:t>
            </a:r>
            <a:r>
              <a:rPr lang="en-US"/>
              <a:t>SMART</a:t>
            </a:r>
            <a:r>
              <a:rPr lang="en-US" spc="9"/>
              <a:t> </a:t>
            </a:r>
            <a:r>
              <a:rPr lang="en-US" spc="-42"/>
              <a:t>WAY</a:t>
            </a:r>
            <a:r>
              <a:rPr lang="en-US" spc="9"/>
              <a:t> </a:t>
            </a:r>
            <a:r>
              <a:rPr lang="en-US"/>
              <a:t>TO</a:t>
            </a:r>
            <a:r>
              <a:rPr lang="en-US" spc="9"/>
              <a:t> </a:t>
            </a:r>
            <a:r>
              <a:rPr lang="en-US"/>
              <a:t>BUILD</a:t>
            </a:r>
            <a:r>
              <a:rPr lang="en-US" spc="9"/>
              <a:t> </a:t>
            </a:r>
            <a:r>
              <a:rPr lang="en-US"/>
              <a:t>A</a:t>
            </a:r>
            <a:r>
              <a:rPr lang="en-US" spc="9"/>
              <a:t> </a:t>
            </a:r>
            <a:r>
              <a:rPr lang="en-US" spc="-6"/>
              <a:t>STARTUP</a:t>
            </a:r>
            <a:endParaRPr lang="en-US" spc="-6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91ED-8392-479C-88E6-407B87B76258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84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781683" y="2273807"/>
            <a:ext cx="8628635" cy="336394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Digital Innovation 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Lesson 5</a:t>
            </a:r>
          </a:p>
          <a:p>
            <a:pPr marL="7701" marR="3081" lvl="0" indent="0" algn="ctr" defTabSz="554492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16" b="1" kern="0" dirty="0">
                <a:solidFill>
                  <a:srgbClr val="FF6900"/>
                </a:solidFill>
                <a:latin typeface="Comfortaa"/>
                <a:cs typeface="Comfortaa"/>
              </a:rPr>
              <a:t>Business Models</a:t>
            </a:r>
            <a:r>
              <a:rPr kumimoji="0" lang="en-US" sz="7216" b="1" i="0" u="none" strike="noStrike" kern="0" cap="none" spc="0" normalizeH="0" baseline="0" noProof="0" dirty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Comfortaa"/>
                <a:ea typeface="+mn-ea"/>
                <a:cs typeface="Comfortaa"/>
              </a:rPr>
              <a:t> </a:t>
            </a:r>
            <a:endParaRPr kumimoji="0" lang="he-IL" sz="7216" b="1" i="0" u="none" strike="noStrike" kern="0" cap="none" spc="0" normalizeH="0" baseline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Comfortaa"/>
              <a:ea typeface="+mn-ea"/>
              <a:cs typeface="Comforta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1C185-0E7F-DF07-0A3B-E2044E6D4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00DE-00E7-0086-F53D-5CE94DDA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5FED-39F5-F132-8E12-6CA5C442A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408899"/>
          </a:xfrm>
        </p:spPr>
        <p:txBody>
          <a:bodyPr/>
          <a:lstStyle/>
          <a:p>
            <a:r>
              <a:rPr lang="en-US" dirty="0"/>
              <a:t>The Value Proposition solves a customer problem or satisfies</a:t>
            </a:r>
          </a:p>
          <a:p>
            <a:r>
              <a:rPr lang="en-US" dirty="0"/>
              <a:t>a customer need.  It is also the reason why customers turn to one company over another:</a:t>
            </a:r>
            <a:br>
              <a:rPr lang="en-US" dirty="0"/>
            </a:br>
            <a:endParaRPr lang="en-US" sz="105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Customization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Getting the job done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Brand / Status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Convenience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 …. and many more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0FA9F-FFBE-AAFC-2AC7-648254C6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71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C976-B421-C290-92F1-A6830160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3C16-4B04-1E62-929F-02F7B6DD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– Watches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C14FF-5DD3-0840-3AB7-AB6A94F3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308872"/>
          </a:xfrm>
        </p:spPr>
        <p:txBody>
          <a:bodyPr/>
          <a:lstStyle/>
          <a:p>
            <a:r>
              <a:rPr lang="en-US" dirty="0"/>
              <a:t>The purpose of a watch is to show the time – they all do it …. 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Performance – </a:t>
            </a:r>
            <a:r>
              <a:rPr lang="en-US" sz="2000" dirty="0">
                <a:solidFill>
                  <a:srgbClr val="FF0000"/>
                </a:solidFill>
              </a:rPr>
              <a:t>They are all accurate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Getting the job done – </a:t>
            </a:r>
            <a:r>
              <a:rPr lang="en-US" sz="2000" dirty="0">
                <a:solidFill>
                  <a:srgbClr val="FF0000"/>
                </a:solidFill>
              </a:rPr>
              <a:t>what is the job 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Price – </a:t>
            </a:r>
            <a:r>
              <a:rPr lang="en-US" sz="2000" dirty="0">
                <a:solidFill>
                  <a:srgbClr val="FF0000"/>
                </a:solidFill>
              </a:rPr>
              <a:t>Timex, Casio,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Customization – </a:t>
            </a:r>
            <a:r>
              <a:rPr lang="en-US" sz="2000" dirty="0">
                <a:solidFill>
                  <a:srgbClr val="FF0000"/>
                </a:solidFill>
              </a:rPr>
              <a:t>Apple Watch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Design -  </a:t>
            </a:r>
            <a:r>
              <a:rPr lang="en-US" sz="2000" dirty="0">
                <a:solidFill>
                  <a:srgbClr val="FF0000"/>
                </a:solidFill>
              </a:rPr>
              <a:t>Swatch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Brand / Status – </a:t>
            </a:r>
            <a:r>
              <a:rPr lang="en-US" sz="2000" dirty="0">
                <a:solidFill>
                  <a:srgbClr val="FF0000"/>
                </a:solidFill>
              </a:rPr>
              <a:t>BREITLING</a:t>
            </a:r>
            <a:r>
              <a:rPr lang="en-US" sz="2000" dirty="0">
                <a:solidFill>
                  <a:srgbClr val="FF0000"/>
                </a:solidFill>
                <a:latin typeface="Heebo"/>
              </a:rPr>
              <a:t>₪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Heebo"/>
              </a:rPr>
              <a:t>39,600 </a:t>
            </a:r>
            <a:r>
              <a:rPr lang="en-US" sz="2000" dirty="0">
                <a:solidFill>
                  <a:srgbClr val="FF0000"/>
                </a:solidFill>
              </a:rPr>
              <a:t>, Rolex </a:t>
            </a:r>
            <a:r>
              <a:rPr lang="en-US" sz="2000" dirty="0">
                <a:solidFill>
                  <a:srgbClr val="FF0000"/>
                </a:solidFill>
                <a:latin typeface="Heebo"/>
              </a:rPr>
              <a:t>₪ </a:t>
            </a:r>
            <a:r>
              <a:rPr lang="en-US" sz="2000" dirty="0">
                <a:solidFill>
                  <a:srgbClr val="FF0000"/>
                </a:solidFill>
              </a:rPr>
              <a:t>66,000, Patek Philippe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Convenience – </a:t>
            </a:r>
            <a:r>
              <a:rPr lang="en-US" sz="2000" dirty="0">
                <a:solidFill>
                  <a:srgbClr val="FF0000"/>
                </a:solidFill>
              </a:rPr>
              <a:t>No watch, use the phone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B3BC7-A73C-4160-BEED-607BCA27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80818">
            <a:off x="10220507" y="376022"/>
            <a:ext cx="1643315" cy="2233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B999D-2A56-47C6-8A0C-EE70E2670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41256">
            <a:off x="9434358" y="2034696"/>
            <a:ext cx="1688414" cy="3775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B88B7-3BA9-471F-8928-B9A500DE2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905" y="2576945"/>
            <a:ext cx="1671321" cy="19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8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E5BD9-D4D1-ED6A-137A-2AAB8C84B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C817-45F9-F46F-85C8-744821E7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592077"/>
            <a:ext cx="9476719" cy="1189428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Customer Segments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35BB-7A2F-1A9A-9940-16DF122B6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683350" cy="4739759"/>
          </a:xfrm>
        </p:spPr>
        <p:txBody>
          <a:bodyPr/>
          <a:lstStyle/>
          <a:p>
            <a:r>
              <a:rPr lang="en-US" dirty="0"/>
              <a:t>The Customer Segments define the different groups of people or organizations the company aims to acquire and serve as customers</a:t>
            </a:r>
          </a:p>
          <a:p>
            <a:endParaRPr lang="en-US" dirty="0"/>
          </a:p>
          <a:p>
            <a:r>
              <a:rPr lang="en-US" dirty="0"/>
              <a:t>Customer groups represent separate segments if:</a:t>
            </a:r>
          </a:p>
          <a:p>
            <a:endParaRPr lang="en-US" dirty="0"/>
          </a:p>
          <a:p>
            <a:r>
              <a:rPr lang="en-US" i="1" dirty="0"/>
              <a:t>• </a:t>
            </a:r>
            <a:r>
              <a:rPr lang="en-US" dirty="0"/>
              <a:t>Their needs require and justify a distinct offer</a:t>
            </a:r>
          </a:p>
          <a:p>
            <a:r>
              <a:rPr lang="en-US" dirty="0"/>
              <a:t>• They are reached through different Distribution Channels</a:t>
            </a:r>
          </a:p>
          <a:p>
            <a:r>
              <a:rPr lang="en-US" dirty="0"/>
              <a:t>• They require different types of relationships</a:t>
            </a:r>
          </a:p>
          <a:p>
            <a:r>
              <a:rPr lang="en-US" dirty="0"/>
              <a:t>• They have substantially different </a:t>
            </a:r>
            <a:r>
              <a:rPr lang="en-US" dirty="0" err="1"/>
              <a:t>profitabilities</a:t>
            </a:r>
            <a:endParaRPr lang="en-US" dirty="0"/>
          </a:p>
          <a:p>
            <a:r>
              <a:rPr lang="en-US" dirty="0"/>
              <a:t>• They are willing to pay for different aspects of the offer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51AA4-09B0-2026-20EE-7C77F411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49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E314B-81ED-4818-90A1-0EB99155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Segments – Cars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29FB7-88ED-4D70-B070-A636762A6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900092" cy="524759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New cars or Used cars </a:t>
            </a:r>
            <a:br>
              <a:rPr lang="en-US" dirty="0"/>
            </a:br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Cash or leasing </a:t>
            </a:r>
            <a:br>
              <a:rPr lang="en-US" dirty="0"/>
            </a:br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Gas engine, Diesel engine, Hybrid cars, Plug-in cars, Electric cars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Luxury cars 		– Lexus, Infinity, Acura, Mercedes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Sports cars 		– Corvette, Porsche 911, Mustang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 cars		– Fiat 500, Mini Cooper, Smart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Off road, 4x4 cars 	– Land-rover, Jeep, Toyota Frontier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Family sedan cars 	– Toyota Corolla, Mazda 3,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Family minivans 	– Chrysler Voyager, Kia Carnival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Pickup vans 		– RAM, Ford Ranger, Chevrolet Silverado</a:t>
            </a:r>
          </a:p>
        </p:txBody>
      </p:sp>
    </p:spTree>
    <p:extLst>
      <p:ext uri="{BB962C8B-B14F-4D97-AF65-F5344CB8AC3E}">
        <p14:creationId xmlns:p14="http://schemas.microsoft.com/office/powerpoint/2010/main" val="1015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F414-678D-4DF5-ACCD-29BA4530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Segment – Very poor neighborhoods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A2025-2A4B-46BB-B7FD-C920D945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Furniture rentals – Rent a TV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84C4-38D6-484A-89A7-16719AC3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2090F-64EB-486D-9C0B-E81D03819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99" y="2218870"/>
            <a:ext cx="4536749" cy="3884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125B0B-D767-4154-A015-566C34081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59" y="2570239"/>
            <a:ext cx="4838700" cy="3648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C3E055-FAFC-4B0B-AF3E-5BF3A494D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41" y="1493021"/>
            <a:ext cx="2446318" cy="1132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B1B62A-72CE-41E8-9FEC-A49FEB41D2A1}"/>
              </a:ext>
            </a:extLst>
          </p:cNvPr>
          <p:cNvSpPr txBox="1"/>
          <p:nvPr/>
        </p:nvSpPr>
        <p:spPr>
          <a:xfrm>
            <a:off x="6013496" y="6341151"/>
            <a:ext cx="231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 months - $807.60</a:t>
            </a:r>
          </a:p>
        </p:txBody>
      </p:sp>
    </p:spTree>
    <p:extLst>
      <p:ext uri="{BB962C8B-B14F-4D97-AF65-F5344CB8AC3E}">
        <p14:creationId xmlns:p14="http://schemas.microsoft.com/office/powerpoint/2010/main" val="40388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F414-678D-4DF5-ACCD-29BA4530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</a:t>
            </a:r>
            <a:r>
              <a:rPr lang="en-US"/>
              <a:t>Segment – Poor </a:t>
            </a:r>
            <a:r>
              <a:rPr lang="en-US" dirty="0"/>
              <a:t>neighborhoods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A2025-2A4B-46BB-B7FD-C920D945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21544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Furniture rentals – Rent a TV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884C4-38D6-484A-89A7-16719AC3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32090F-64EB-486D-9C0B-E81D03819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2058839"/>
            <a:ext cx="4913168" cy="4207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5A202-F769-4779-B337-D8AC3D633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436" y="2058839"/>
            <a:ext cx="63912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594E-09F9-484D-84B3-49B4A7AF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Segments – Individual or Business?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7E5A-BD49-43E4-8DF6-30B96F5D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1247923" cy="4739759"/>
          </a:xfrm>
        </p:spPr>
        <p:txBody>
          <a:bodyPr/>
          <a:lstStyle/>
          <a:p>
            <a:r>
              <a:rPr lang="en-US" dirty="0"/>
              <a:t>Same product – Very big difference in price.  </a:t>
            </a:r>
          </a:p>
          <a:p>
            <a:r>
              <a:rPr lang="en-US" dirty="0">
                <a:solidFill>
                  <a:srgbClr val="FF0000"/>
                </a:solidFill>
              </a:rPr>
              <a:t>How to differentiate?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Airline tickets – Business travel willing to pay more than tourists </a:t>
            </a:r>
            <a:r>
              <a:rPr lang="en-US" dirty="0">
                <a:solidFill>
                  <a:srgbClr val="FF0000"/>
                </a:solidFill>
              </a:rPr>
              <a:t>??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trick </a:t>
            </a:r>
            <a:r>
              <a:rPr lang="en-US" sz="2800" dirty="0"/>
              <a:t>–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Round trips with no weekend stay are much more expensive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Internet access – Businesses are willing to pay more </a:t>
            </a:r>
            <a:r>
              <a:rPr lang="en-US" dirty="0">
                <a:solidFill>
                  <a:srgbClr val="FF0000"/>
                </a:solidFill>
              </a:rPr>
              <a:t>??</a:t>
            </a:r>
            <a:endParaRPr lang="en-US" dirty="0"/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trick – A guarantee for uninterrupted service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       – Not offering residential plans to business addresses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97B83-AF85-49AA-A58D-AD797B50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20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594E-09F9-484D-84B3-49B4A7AF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Segments – Individual or Business?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7E5A-BD49-43E4-8DF6-30B96F5D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641787" cy="5447645"/>
          </a:xfrm>
        </p:spPr>
        <p:txBody>
          <a:bodyPr/>
          <a:lstStyle/>
          <a:p>
            <a:r>
              <a:rPr lang="en-US" dirty="0"/>
              <a:t>Same product – Very big difference in price.  How to differentiate? 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Zoom Communications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Individual FREE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Business – Starts at $12.49/month per host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The trick – calls time-out after 40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Monday.com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Individual – FREE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Business – starts at $9/month per seat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The trick – Free is up to 2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Slack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Individual – FREE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Business – starts at $7.25/month per seat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The trick – 90 days message history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97B83-AF85-49AA-A58D-AD797B50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26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9ED65-CFB6-B32A-BFA6-C378CF9D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3965-42FE-7500-1066-B00CDE4B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592077"/>
            <a:ext cx="9476719" cy="1189428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Revenue Streams 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3D1FD-2DEB-4FD1-F84E-15462B9F8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09894"/>
            <a:ext cx="10303847" cy="4124206"/>
          </a:xfrm>
        </p:spPr>
        <p:txBody>
          <a:bodyPr/>
          <a:lstStyle/>
          <a:p>
            <a:r>
              <a:rPr lang="en-US" dirty="0"/>
              <a:t>Revenue Streams represent the cash a company generates from each Customer Segment (cash is calculated as revenues minus costs)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customers comprise the heart of a business model, Revenue Streams are its blood and arteries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what value is each Customer Segment truly willing to pay?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Answering that question allows the firm to generate one or more Revenue Streams from each Customer Segment.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Revenue Stream may have different pricing mechanisms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79284-FCA0-5CE2-0D6A-E387CD35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36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45DE-1483-4383-9A5C-2D9C6F40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Pricing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EB07-07B4-4A64-A5A5-4850E601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63203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do companies or service providers set their prices?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Competitive pressures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Industry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 much as customers are willing to pay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Enough to pay the bills and make some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 to five times the cost to produce the product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Price is regulated (taxi cabs, milk, eggs, ….)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Why aren’t all prices regulated? Rent control? </a:t>
            </a:r>
            <a:br>
              <a:rPr lang="en-US" dirty="0">
                <a:solidFill>
                  <a:srgbClr val="FF0000"/>
                </a:solidFill>
              </a:rPr>
            </a:br>
            <a:endParaRPr lang="en-US" sz="1100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Sophisticated companies set a different price for each market segment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214E5-3C32-4B59-ABEF-786EA817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89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433C5-5356-F003-3F96-6DB3ADF2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0D1A-65DF-DD9B-9EEC-4B2CDE5C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Innovation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91758-7154-0312-0653-280C8CA6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1B75F9-BCAE-5A6C-3129-F582F5D72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563" y="1492250"/>
            <a:ext cx="10302875" cy="5109091"/>
          </a:xfrm>
        </p:spPr>
        <p:txBody>
          <a:bodyPr/>
          <a:lstStyle/>
          <a:p>
            <a:r>
              <a:rPr lang="en-US" dirty="0"/>
              <a:t>You want to start a startup, and you are looking for an idea </a:t>
            </a:r>
          </a:p>
          <a:p>
            <a:r>
              <a:rPr lang="en-US" dirty="0"/>
              <a:t>What should you do?  </a:t>
            </a:r>
          </a:p>
          <a:p>
            <a:endParaRPr lang="en-US" sz="1200" dirty="0"/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Disruptive innovation - Invent something totally new that will disrupt the world, or maybe just an industry… (ChatGPT….)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Incremental innovation – use existing technologies in a new way to improve a product or a process, or to solve a problem (</a:t>
            </a:r>
            <a:r>
              <a:rPr lang="en-US" sz="2400" dirty="0" err="1"/>
              <a:t>Gett</a:t>
            </a:r>
            <a:r>
              <a:rPr lang="en-US" sz="2400" dirty="0"/>
              <a:t>, Uber, </a:t>
            </a:r>
            <a:r>
              <a:rPr lang="en-US" sz="2400" dirty="0" err="1"/>
              <a:t>Pango</a:t>
            </a:r>
            <a:r>
              <a:rPr lang="en-US" sz="2400" dirty="0"/>
              <a:t>, ICQ…)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 startAt="3"/>
            </a:pPr>
            <a:r>
              <a:rPr lang="en-US" sz="2400" dirty="0"/>
              <a:t>Enter an existing market by improving on existing offerings – No need to be first  (Facebook, Google, Bookings.com, WhatsApp…)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 startAt="3"/>
            </a:pPr>
            <a:r>
              <a:rPr lang="en-US" sz="2400" dirty="0"/>
              <a:t>Enter an existing market with a new business model (eCommerce, Netflix, Android,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2AC2-9ECF-48AD-BEA7-84A90F28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Pricing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F7CAB-129C-4C63-88F6-B3BC9222A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5940088"/>
          </a:xfrm>
        </p:spPr>
        <p:txBody>
          <a:bodyPr/>
          <a:lstStyle/>
          <a:p>
            <a:r>
              <a:rPr lang="en-US" dirty="0"/>
              <a:t>How do lawyers charge?  </a:t>
            </a:r>
          </a:p>
          <a:p>
            <a:endParaRPr lang="en-US" dirty="0"/>
          </a:p>
          <a:p>
            <a:pPr marL="562996" lvl="1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the hour, actually by the 10 minutes – for commercial clients, for family feuds, or consultations </a:t>
            </a:r>
          </a:p>
          <a:p>
            <a:pPr marL="562996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Retainer – customary in long term business services </a:t>
            </a:r>
          </a:p>
          <a:p>
            <a:pPr marL="562996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project – for standard, well-defined tasks </a:t>
            </a:r>
          </a:p>
          <a:p>
            <a:pPr marL="562996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Percent of the deal – buying real estate, M&amp;A transaction, going public </a:t>
            </a:r>
          </a:p>
          <a:p>
            <a:pPr marL="562996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Success fee – Entrepreneurial attitude.  Part of the compensation.  Ambulance chaser.  Class actions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931CF-D749-479A-9107-9F8D6F42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34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2AC2-9ECF-48AD-BEA7-84A90F28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Pricing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F7CAB-129C-4C63-88F6-B3BC9222A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5124480"/>
          </a:xfrm>
        </p:spPr>
        <p:txBody>
          <a:bodyPr/>
          <a:lstStyle/>
          <a:p>
            <a:r>
              <a:rPr lang="en-US" dirty="0"/>
              <a:t>How do dentists charge?  </a:t>
            </a:r>
          </a:p>
          <a:p>
            <a:endParaRPr lang="en-US" sz="1050" dirty="0"/>
          </a:p>
          <a:p>
            <a:pPr marL="562996" lvl="1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procedure – annual checkup, filling, root canal, etc. </a:t>
            </a:r>
          </a:p>
          <a:p>
            <a:pPr rtl="0">
              <a:spcAft>
                <a:spcPts val="1200"/>
              </a:spcAft>
            </a:pPr>
            <a:endParaRPr lang="en-US" dirty="0"/>
          </a:p>
          <a:p>
            <a:r>
              <a:rPr lang="en-US" dirty="0"/>
              <a:t>How do hairdressers charge? </a:t>
            </a:r>
            <a:br>
              <a:rPr lang="en-US" dirty="0"/>
            </a:br>
            <a:endParaRPr lang="en-US" sz="1050" dirty="0"/>
          </a:p>
          <a:p>
            <a:pPr marL="562996" lvl="1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procedure – hair cut, hair styling, hair coloring, ….  </a:t>
            </a:r>
          </a:p>
          <a:p>
            <a:pPr marL="562996" lvl="1" indent="-285750" rtl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Special price - if it is for a bride on her special day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</a:p>
          <a:p>
            <a:pPr rtl="0"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  <a:p>
            <a:pPr rtl="0">
              <a:spcAft>
                <a:spcPts val="1200"/>
              </a:spcAft>
            </a:pP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Why don’t dentists charge more when the pain is high? 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931CF-D749-479A-9107-9F8D6F42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17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645F-F8EC-315A-57EE-3A48E4F5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Pricing Components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BF6B6-FD23-4982-16B4-84F504404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493538"/>
          </a:xfrm>
        </p:spPr>
        <p:txBody>
          <a:bodyPr/>
          <a:lstStyle/>
          <a:p>
            <a:r>
              <a:rPr lang="en-US" dirty="0"/>
              <a:t>What do we pay for?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coffee machine or the coffee capsules</a:t>
            </a:r>
            <a:br>
              <a:rPr lang="en-US" dirty="0"/>
            </a:br>
            <a:r>
              <a:rPr lang="en-US" dirty="0"/>
              <a:t>(Razor &amp; Blades) 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International phone calls pricing evolution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Per minute + Distance + Time of the day + Connection fee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Then, flat fee per minute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Then, flat fee, unlimited calls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/>
              <a:t>Then, Free international calls – WhatsApp, Facetime, etc.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A4088-AF0A-2D93-75B3-1C196B06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F8EED-3F88-68D0-CF6D-9D41937C9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018" y="1052242"/>
            <a:ext cx="1962424" cy="2257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3E73A3-12C9-5919-5BD0-E0DF48625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442" y="1594520"/>
            <a:ext cx="1979644" cy="11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1217-7F39-B0C5-4C47-2D8E6C12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Pricing for Perishables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DC6DA-ED69-EF73-7B85-B9122EBEF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77053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would your pricing philosophy be? </a:t>
            </a:r>
          </a:p>
          <a:p>
            <a:endParaRPr lang="en-US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flight is about to leave in 2 hours, would you offer half price tickets to lure customers?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day before the flight, would you raise or lower ticket prices?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9:00 p.m. and you have available rooms in your hotel, would you offer last minute rates?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It is 10:00 p.m. and your supermarket will close in 2 hours, would you offer big discounts on perishable produce?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646AC-3597-FAB1-04E2-6162B348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4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91E0-244E-BAC4-BDED-CD62F99B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Streams – FREE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D4206-7705-39B7-2632-EAAB1EA8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83209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Why do companies offer products and services for FREE?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gain a large number of non-paying users, in order to sell advertising to their customers:   Google, Facebook, X, </a:t>
            </a:r>
            <a:br>
              <a:rPr lang="en-US" dirty="0"/>
            </a:br>
            <a:r>
              <a:rPr lang="en-US" dirty="0"/>
              <a:t>(If it is free, you are the product)</a:t>
            </a:r>
            <a:br>
              <a:rPr lang="en-US" dirty="0"/>
            </a:b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create a brand and get users – then upsell </a:t>
            </a:r>
            <a:br>
              <a:rPr lang="en-US" dirty="0"/>
            </a:br>
            <a:endParaRPr lang="en-US" sz="1200" dirty="0"/>
          </a:p>
          <a:p>
            <a:pPr marL="1011692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basic use with a paid upgrade to same individual : </a:t>
            </a:r>
            <a:b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games, many smartphone apps, etc.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right way, and the irritating way </a:t>
            </a:r>
          </a:p>
          <a:p>
            <a:pPr marL="1566184" lvl="4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days free, then locks</a:t>
            </a:r>
          </a:p>
          <a:p>
            <a:pPr marL="1566184" lvl="4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bare bones, almost unusable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4BD40-4CDE-8128-15C5-8E1BD583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69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91E0-244E-BAC4-BDED-CD62F99B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Revenue Streams – FREE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D4206-7705-39B7-2632-EAAB1EA8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4935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Why do companies offer products and services for FREE?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 create a brand and get users – continued </a:t>
            </a:r>
            <a:br>
              <a:rPr lang="en-US" dirty="0"/>
            </a:br>
            <a:endParaRPr lang="en-US" dirty="0"/>
          </a:p>
          <a:p>
            <a:pPr marL="1011692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samples – cosmetics, food, </a:t>
            </a:r>
          </a:p>
          <a:p>
            <a:pPr marL="1011692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 root individual use – upgrade to business use :</a:t>
            </a:r>
            <a:b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 communications, Slack, Monday.com </a:t>
            </a:r>
          </a:p>
          <a:p>
            <a:pPr marL="1011692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Newspapers (</a:t>
            </a:r>
            <a:r>
              <a:rPr lang="en-US" sz="2800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ynet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NYT) – an interesting case study</a:t>
            </a:r>
          </a:p>
          <a:p>
            <a:pPr marL="1566184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ynet</a:t>
            </a:r>
            <a:r>
              <a:rPr lang="en-US" sz="22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news free, articles paid </a:t>
            </a:r>
          </a:p>
          <a:p>
            <a:pPr marL="1566184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 Times – 10 articles a month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4BD40-4CDE-8128-15C5-8E1BD583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870E5-5064-4691-97A1-79FF05355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3245">
            <a:off x="8914430" y="1844190"/>
            <a:ext cx="3257550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C14B92-E1BC-42FF-BA77-8B7777AF1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4827">
            <a:off x="9650764" y="2369717"/>
            <a:ext cx="2499303" cy="7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AF03-52F8-9FDE-FD63-9458E8EF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Free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E9A0F-D3BD-1305-86B5-0C30F1348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900092" cy="5339923"/>
          </a:xfrm>
        </p:spPr>
        <p:txBody>
          <a:bodyPr/>
          <a:lstStyle/>
          <a:p>
            <a:r>
              <a:rPr lang="en-US" dirty="0"/>
              <a:t>Evolutionary decisions 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Internet access –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players (AOL, CompuServe) – modem connection, charge by the hour and Mb traffic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- 24/7, flat monthly fee, regardless of use,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? 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Neutrality – Netflix, YouTube, Instagram, WhatsApp, Zoom, Google, Microsoft, …..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Email – Free from inception.  </a:t>
            </a:r>
            <a:r>
              <a:rPr lang="en-US" dirty="0">
                <a:solidFill>
                  <a:srgbClr val="FF0000"/>
                </a:solidFill>
              </a:rPr>
              <a:t>Why? </a:t>
            </a:r>
          </a:p>
          <a:p>
            <a:pPr marL="1011692" lvl="4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ISP </a:t>
            </a:r>
            <a:r>
              <a:rPr lang="en-US" sz="22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Service Provider) wars </a:t>
            </a:r>
          </a:p>
          <a:p>
            <a:pPr marL="1011692" lvl="4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won the identity wars – What is your Gmail account? </a:t>
            </a:r>
          </a:p>
          <a:p>
            <a:pPr marL="1011692" lvl="4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about spam? 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each email cost $0.01?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47DC-D3A4-5BFF-31C2-0014A6235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83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B10C-23DF-4BB8-9E11-C60C524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who pays the bills?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49370-C8E3-4A40-B681-FBEB36A4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433968" cy="390876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Who pays the bill when using </a:t>
            </a:r>
            <a:r>
              <a:rPr lang="en-US" dirty="0" err="1">
                <a:solidFill>
                  <a:srgbClr val="FF0000"/>
                </a:solidFill>
              </a:rPr>
              <a:t>Gett</a:t>
            </a:r>
            <a:r>
              <a:rPr lang="en-US" dirty="0">
                <a:solidFill>
                  <a:srgbClr val="FF0000"/>
                </a:solidFill>
              </a:rPr>
              <a:t>? The Driver or the Passenger? </a:t>
            </a:r>
          </a:p>
          <a:p>
            <a:endParaRPr lang="en-US" dirty="0"/>
          </a:p>
          <a:p>
            <a:r>
              <a:rPr lang="en-US" dirty="0"/>
              <a:t>Let’s do an analysis taking into account the following criteria:</a:t>
            </a:r>
          </a:p>
          <a:p>
            <a:endParaRPr lang="en-US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How would passengers react?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would the impact be on number of passengers using </a:t>
            </a:r>
            <a:r>
              <a:rPr lang="en-US" dirty="0" err="1"/>
              <a:t>Gett</a:t>
            </a:r>
            <a:r>
              <a:rPr lang="en-US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would be the financial impact on the driver?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How much money would </a:t>
            </a:r>
            <a:r>
              <a:rPr lang="en-US" dirty="0" err="1"/>
              <a:t>Gett</a:t>
            </a:r>
            <a:r>
              <a:rPr lang="en-US" dirty="0"/>
              <a:t> make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70F84-F91E-4C27-B404-04C3F2F5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9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B10C-23DF-4BB8-9E11-C60C524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who pays the bills?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49370-C8E3-4A40-B681-FBEB36A4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475532" cy="5339923"/>
          </a:xfrm>
        </p:spPr>
        <p:txBody>
          <a:bodyPr/>
          <a:lstStyle/>
          <a:p>
            <a:r>
              <a:rPr lang="en-US" dirty="0"/>
              <a:t>Who pays the bill when using </a:t>
            </a:r>
            <a:r>
              <a:rPr lang="en-US" dirty="0" err="1"/>
              <a:t>Gett</a:t>
            </a:r>
            <a:r>
              <a:rPr lang="en-US" dirty="0"/>
              <a:t>?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Impact on:  Passenger, Driver, </a:t>
            </a:r>
            <a:r>
              <a:rPr lang="en-US" dirty="0" err="1">
                <a:solidFill>
                  <a:srgbClr val="FF0000"/>
                </a:solidFill>
              </a:rPr>
              <a:t>Gett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sz="1100" dirty="0"/>
          </a:p>
          <a:p>
            <a:pPr marL="791596" lvl="1" indent="-514350" rtl="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taxi driver on a monthly subscription basis</a:t>
            </a:r>
          </a:p>
          <a:p>
            <a:pPr marL="791596" lvl="1" indent="-514350" rtl="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taxi driver per trip </a:t>
            </a:r>
          </a:p>
          <a:p>
            <a:pPr marL="791596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taxi driver on a monthly PLUS a “medallion” one time fee </a:t>
            </a:r>
          </a:p>
          <a:p>
            <a:pPr marL="791596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passenger per trip – visible </a:t>
            </a:r>
          </a:p>
          <a:p>
            <a:pPr marL="791596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passenger per trip – hike in the per km fee, hidden from passenger </a:t>
            </a:r>
          </a:p>
          <a:p>
            <a:pPr marL="791596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passenger per trip Plus a VIP subscriptions of benefits like discounts, priority, faster service, etc. </a:t>
            </a:r>
          </a:p>
          <a:p>
            <a:pPr marL="791596" lvl="1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driver PLUS a passenger VIP subscription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70F84-F91E-4C27-B404-04C3F2F5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1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B10C-23DF-4BB8-9E11-C60C524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Payment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49370-C8E3-4A40-B681-FBEB36A4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86177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 there a difference between $1,000/Month or $12,000/Year?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70F84-F91E-4C27-B404-04C3F2F5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91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0874-40E7-41F2-8C59-F5ECD8237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Business Model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A9D1F-4081-4506-BAD7-FFE6F10B5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770537"/>
          </a:xfrm>
        </p:spPr>
        <p:txBody>
          <a:bodyPr/>
          <a:lstStyle/>
          <a:p>
            <a:r>
              <a:rPr lang="en-US" dirty="0"/>
              <a:t>In simple terms – How does your company make money? </a:t>
            </a:r>
          </a:p>
          <a:p>
            <a:endParaRPr lang="en-US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most important focus for building a successful company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 complex combination of many parameters, from the product or service, to customer profiles, to pricing and packaging, to costs and infrastructure, and much more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Usually an iterative process of trial and error, to select, adjust and refine all parameters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 evolutionary process as markets change, technology disrupts, conditions vary, and competition arise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252DE-1F4D-4397-B151-D0D02CA7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84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B10C-23DF-4BB8-9E11-C60C5246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Streams – Payment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49370-C8E3-4A40-B681-FBEB36A4A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517834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 there a difference between $1,000/Month or $12,000/Year? </a:t>
            </a:r>
          </a:p>
          <a:p>
            <a:endParaRPr lang="en-US" sz="1000" dirty="0"/>
          </a:p>
          <a:p>
            <a:r>
              <a:rPr lang="en-US" dirty="0"/>
              <a:t>Let’s build a model </a:t>
            </a:r>
          </a:p>
          <a:p>
            <a:endParaRPr lang="en-US" sz="105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company sells a SaaS subscription at $1,000 a month.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check the impact of charging $12,000 upfront instead of $1,000 per month on cumulative loss and how much money the company needs to raise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Assume the following: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operational expenses start at $50,000 a month and grows to $70,000 a month by year-end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grows nicely, starts with 1 new customer a month, then 2, then, 3, and by year-end it gets 9 new customers a month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70F84-F91E-4C27-B404-04C3F2F5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43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8FDDC-196B-78B9-3286-40D933A7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C890-DB85-E4F8-2E5B-D0521D5E2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592077"/>
            <a:ext cx="9476719" cy="615553"/>
          </a:xfrm>
        </p:spPr>
        <p:txBody>
          <a:bodyPr/>
          <a:lstStyle/>
          <a:p>
            <a:r>
              <a:rPr lang="en-US" sz="4000" dirty="0"/>
              <a:t>Revenue Streams – Payment terms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027E4-3CE2-4CE1-ACAA-3A724A2C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45F8C-FE84-4D04-BBE6-0A92C124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1" y="1699031"/>
            <a:ext cx="11711718" cy="130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73694-EDE9-45A4-B48C-26420D94D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1" y="3187557"/>
            <a:ext cx="11711718" cy="814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DD57E-3257-4160-8562-63D365DA4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72" y="4599901"/>
            <a:ext cx="11711718" cy="8675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3E308E-E179-4A79-94CB-1C95A647FA8F}"/>
              </a:ext>
            </a:extLst>
          </p:cNvPr>
          <p:cNvSpPr txBox="1"/>
          <p:nvPr/>
        </p:nvSpPr>
        <p:spPr>
          <a:xfrm>
            <a:off x="2607474" y="5734165"/>
            <a:ext cx="781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Company needs to raise $168,000 and is in positive cash flow since August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FC499-1587-47FD-8071-512FAFB0E7B2}"/>
              </a:ext>
            </a:extLst>
          </p:cNvPr>
          <p:cNvSpPr txBox="1"/>
          <p:nvPr/>
        </p:nvSpPr>
        <p:spPr>
          <a:xfrm>
            <a:off x="2586320" y="4070212"/>
            <a:ext cx="783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Company needs to raise $465,000 and more to survive </a:t>
            </a:r>
          </a:p>
        </p:txBody>
      </p:sp>
    </p:spTree>
    <p:extLst>
      <p:ext uri="{BB962C8B-B14F-4D97-AF65-F5344CB8AC3E}">
        <p14:creationId xmlns:p14="http://schemas.microsoft.com/office/powerpoint/2010/main" val="5588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44185-AB91-235C-F62A-AC719B1CA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15B2-A85B-61C1-AE16-60D4DBC2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Revenue Streams – Monthly billed Annually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E7EF0-C4A9-1446-368D-A68CECF5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81DA3-6831-EE0D-E670-EE0587D34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76" y="1591877"/>
            <a:ext cx="1448002" cy="1066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8D36D1-EAB8-4C15-BF9C-EB71E84A2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76" y="2567784"/>
            <a:ext cx="2101275" cy="1901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5125D9-A200-7123-9316-B9AC24E38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547" y="2032165"/>
            <a:ext cx="1781424" cy="438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0B77B8-C459-1220-1D33-F26FE86FB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547" y="2414446"/>
            <a:ext cx="2381582" cy="20291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16AF09-B6F1-ECC9-9676-401A2F143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468" y="1640707"/>
            <a:ext cx="1295581" cy="562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5CC954-2057-7D40-B6E4-9C4F17035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998" y="2202760"/>
            <a:ext cx="3848637" cy="2457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0E6927-E4BD-6AFA-91BC-B1F4816E6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9529" y="2251270"/>
            <a:ext cx="1284975" cy="1190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E2D3C-E410-0A76-AAA8-FEE3992828E9}"/>
              </a:ext>
            </a:extLst>
          </p:cNvPr>
          <p:cNvSpPr txBox="1"/>
          <p:nvPr/>
        </p:nvSpPr>
        <p:spPr>
          <a:xfrm>
            <a:off x="5814129" y="4937760"/>
            <a:ext cx="4606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$8.75 per month, if paid monthly.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17% discount, to $7.25 / month, if paid once a year.  </a:t>
            </a:r>
          </a:p>
        </p:txBody>
      </p:sp>
    </p:spTree>
    <p:extLst>
      <p:ext uri="{BB962C8B-B14F-4D97-AF65-F5344CB8AC3E}">
        <p14:creationId xmlns:p14="http://schemas.microsoft.com/office/powerpoint/2010/main" val="28610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058FD-CB82-068B-81A7-8B6729952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6A59-56B4-D01D-6085-9C802891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– Small Decisions Big Impact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A0507-7B53-75B1-3FDD-CE1DB86E2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738728" cy="6217087"/>
          </a:xfrm>
        </p:spPr>
        <p:txBody>
          <a:bodyPr/>
          <a:lstStyle/>
          <a:p>
            <a:r>
              <a:rPr lang="en-US" dirty="0"/>
              <a:t>Why was the US behind Europe in cell phone usage? </a:t>
            </a:r>
          </a:p>
          <a:p>
            <a:endParaRPr lang="en-US" sz="10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 is a call connection cost between a landline number to a cell phone number  </a:t>
            </a:r>
            <a:r>
              <a:rPr lang="en-US" sz="2000" dirty="0"/>
              <a:t>(same between carriers and countries)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Israel (05x-) and Europe – special area codes for cell phone numbers. In the US same area codes for both landlines and cells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Therefore, in the USA charged connection cost and airtime also for </a:t>
            </a:r>
            <a:r>
              <a:rPr lang="en-US" b="1" u="sng" dirty="0"/>
              <a:t>incoming calls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Therefore, people gave their cell phone number only to a close circle of friends and family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Therefore, it was of a lower value, and people did not use it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D49B7-B144-A7F5-78E5-918AEDE4F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2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5ACE-BFFD-B282-D41D-2E74667B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– Small Decision, Big Impact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70EB2-5A51-3BB2-D883-E7AC66CB1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662815"/>
          </a:xfrm>
        </p:spPr>
        <p:txBody>
          <a:bodyPr/>
          <a:lstStyle/>
          <a:p>
            <a:r>
              <a:rPr lang="en-US" dirty="0"/>
              <a:t>Who owns your phone number?  Your service provider, or You ?</a:t>
            </a:r>
            <a:br>
              <a:rPr lang="en-US" dirty="0"/>
            </a:br>
            <a:r>
              <a:rPr lang="en-US" dirty="0"/>
              <a:t>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For technical reasons, for 100 years, it was the service provider (AT&amp;T, </a:t>
            </a:r>
            <a:r>
              <a:rPr lang="en-US" dirty="0" err="1"/>
              <a:t>Bezeq</a:t>
            </a:r>
            <a:r>
              <a:rPr lang="en-US" dirty="0"/>
              <a:t>, </a:t>
            </a:r>
            <a:r>
              <a:rPr lang="en-US" dirty="0" err="1"/>
              <a:t>Pelephone</a:t>
            </a:r>
            <a:r>
              <a:rPr lang="en-US" dirty="0"/>
              <a:t>, </a:t>
            </a:r>
            <a:r>
              <a:rPr lang="en-US" dirty="0" err="1"/>
              <a:t>Cellcom</a:t>
            </a:r>
            <a:r>
              <a:rPr lang="en-US" dirty="0"/>
              <a:t>, …)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New regulations – phone number mobility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purpose was to create price competition- BIG success</a:t>
            </a:r>
            <a:endParaRPr lang="he-I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011692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unintended consequence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8938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phone number is your personal ID </a:t>
            </a:r>
          </a:p>
          <a:p>
            <a:pPr marL="1288938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physical phone, in your hands, is YOU !!!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676DC-02C3-BE6F-FD8A-11FB8A4D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13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4A49-FC74-46A0-98C5-A17FB4D7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592077"/>
            <a:ext cx="9476719" cy="553998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Cost Structure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6264D-7D69-43EF-ABE6-F18F2981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5016758"/>
          </a:xfrm>
        </p:spPr>
        <p:txBody>
          <a:bodyPr/>
          <a:lstStyle/>
          <a:p>
            <a:pPr algn="l"/>
            <a:r>
              <a:rPr lang="en-US" i="0" u="none" strike="noStrike" baseline="0" dirty="0">
                <a:solidFill>
                  <a:srgbClr val="000000"/>
                </a:solidFill>
              </a:rPr>
              <a:t>Describes all costs incurred to operate a business model</a:t>
            </a:r>
          </a:p>
          <a:p>
            <a:pPr algn="l"/>
            <a:endParaRPr lang="en-US" dirty="0">
              <a:solidFill>
                <a:srgbClr val="00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Fixed costs – rigid expenses </a:t>
            </a:r>
          </a:p>
          <a:p>
            <a:pPr marL="1011692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– in high tech and software companies salaries are about 70% of the cost </a:t>
            </a:r>
          </a:p>
          <a:p>
            <a:pPr marL="1011692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costs include – rent, utilities, compute power (Cloud)</a:t>
            </a:r>
          </a:p>
          <a:p>
            <a:pPr marL="1011692" lvl="2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Variables costs </a:t>
            </a:r>
          </a:p>
          <a:p>
            <a:pPr marL="1011692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that can be scaled up or down easily, like advertising </a:t>
            </a:r>
          </a:p>
          <a:p>
            <a:pPr marL="1011692" lvl="2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Cost of Goods Sold </a:t>
            </a:r>
          </a:p>
          <a:p>
            <a:pPr marL="1011692" lvl="2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to produce and support the products, per unit </a:t>
            </a:r>
          </a:p>
          <a:p>
            <a:pPr algn="l"/>
            <a:endParaRPr lang="en-US" sz="1800" b="1" i="0" u="none" strike="noStrike" baseline="0" dirty="0">
              <a:solidFill>
                <a:srgbClr val="000000"/>
              </a:solidFill>
              <a:latin typeface="Mercury-TextG1Bold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94622F-667C-4864-AEC0-1A6506AF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7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A6800-CDA8-FA4D-500B-05D489592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E0D3-36B1-22A2-4265-92E85727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Structure – Restaurants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410CC-FE4D-2413-6F9B-880C2D74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8" y="1493021"/>
            <a:ext cx="6285061" cy="5940088"/>
          </a:xfrm>
        </p:spPr>
        <p:txBody>
          <a:bodyPr/>
          <a:lstStyle/>
          <a:p>
            <a:r>
              <a:rPr lang="en-US" dirty="0"/>
              <a:t>Restaurants are a tough business</a:t>
            </a:r>
          </a:p>
          <a:p>
            <a:endParaRPr lang="en-US" sz="1000" dirty="0"/>
          </a:p>
          <a:p>
            <a:r>
              <a:rPr lang="en-US" dirty="0"/>
              <a:t>Initial investment 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Planning and permits – </a:t>
            </a:r>
            <a:r>
              <a:rPr lang="he-IL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₪ </a:t>
            </a:r>
            <a:r>
              <a:rPr lang="en-US" sz="1800" dirty="0"/>
              <a:t>125,000 to 250,000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Construction 		   – </a:t>
            </a:r>
            <a:r>
              <a:rPr lang="he-IL" sz="1800" dirty="0"/>
              <a:t>₪ </a:t>
            </a:r>
            <a:r>
              <a:rPr lang="en-US" sz="1800" dirty="0"/>
              <a:t> 5,000 – 15,000 per sqm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Equipment	 	   – </a:t>
            </a:r>
            <a:r>
              <a:rPr lang="he-IL" sz="1800" dirty="0"/>
              <a:t>₪ </a:t>
            </a:r>
            <a:r>
              <a:rPr lang="en-US" sz="1800" dirty="0"/>
              <a:t>100,000 to 500,000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Supplies, marketing	   – </a:t>
            </a:r>
            <a:r>
              <a:rPr lang="he-IL" sz="1800" dirty="0"/>
              <a:t>₪ </a:t>
            </a:r>
            <a:r>
              <a:rPr lang="en-US" sz="1800" dirty="0"/>
              <a:t>100,000 to 200,000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Total 	 	   – </a:t>
            </a:r>
            <a:r>
              <a:rPr lang="he-IL" sz="1800" b="1" dirty="0"/>
              <a:t>₪ </a:t>
            </a:r>
            <a:r>
              <a:rPr lang="en-US" sz="1800" b="1" dirty="0"/>
              <a:t>500,000 to 3,000,000 </a:t>
            </a:r>
            <a:br>
              <a:rPr lang="en-US" sz="1800" b="1" dirty="0"/>
            </a:br>
            <a:endParaRPr lang="en-US" sz="1800" b="1" dirty="0"/>
          </a:p>
          <a:p>
            <a:r>
              <a:rPr lang="en-US" dirty="0"/>
              <a:t>Monthly expenses  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Rent 		– </a:t>
            </a:r>
            <a:r>
              <a:rPr lang="he-IL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₪ </a:t>
            </a:r>
            <a:r>
              <a:rPr lang="en-US" sz="1800" dirty="0"/>
              <a:t>12,000 to 60,000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Operations 		– </a:t>
            </a:r>
            <a:r>
              <a:rPr lang="he-IL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₪ </a:t>
            </a:r>
            <a:r>
              <a:rPr lang="en-US" sz="1800" dirty="0"/>
              <a:t>6,000 to 20,000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Salaries  		– </a:t>
            </a:r>
            <a:r>
              <a:rPr lang="he-IL" sz="1800" dirty="0"/>
              <a:t>₪ </a:t>
            </a:r>
            <a:r>
              <a:rPr lang="en-US" sz="1800" dirty="0"/>
              <a:t>70,000 – 150,000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Supplies 	 	– </a:t>
            </a:r>
            <a:r>
              <a:rPr lang="he-IL" sz="1800" dirty="0"/>
              <a:t>₪ </a:t>
            </a:r>
            <a:r>
              <a:rPr lang="en-US" sz="1800" dirty="0"/>
              <a:t>90,000 to 180,000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Total 	 	– </a:t>
            </a:r>
            <a:r>
              <a:rPr lang="he-IL" sz="1800" b="1" dirty="0"/>
              <a:t>₪ </a:t>
            </a:r>
            <a:r>
              <a:rPr lang="en-US" sz="1800" b="1" dirty="0"/>
              <a:t>170,000 to 400,000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77FEB-36C1-00EE-E78A-B1685302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13BAE-DBC9-E60D-BD18-623C580495C4}"/>
              </a:ext>
            </a:extLst>
          </p:cNvPr>
          <p:cNvSpPr txBox="1"/>
          <p:nvPr/>
        </p:nvSpPr>
        <p:spPr>
          <a:xfrm>
            <a:off x="7660688" y="1493021"/>
            <a:ext cx="4310802" cy="397031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Well run restaurants spend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40% on supplies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25%-30% on salaries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on 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 year 3,000 restaurants close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30% of restaurants survive 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7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DA1F8-AFA3-11D6-C163-CC5A4CE2F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AA89F-7A3B-B94A-BA11-B8CA0188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Structure – Restaurant Enabler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F00AF-D416-0B2A-B11B-96BFD1B4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770537"/>
          </a:xfrm>
        </p:spPr>
        <p:txBody>
          <a:bodyPr/>
          <a:lstStyle/>
          <a:p>
            <a:r>
              <a:rPr lang="en-US" dirty="0" err="1"/>
              <a:t>Wolt</a:t>
            </a:r>
            <a:r>
              <a:rPr lang="en-US" dirty="0"/>
              <a:t> created a new business model for restaurants </a:t>
            </a:r>
          </a:p>
          <a:p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Just a kitchen and a nice web site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place to sit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serving and servers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Only deliveries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Huge cost reduction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Same meal price – More gross margin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Restaurant owners complain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Is it the same market segment?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C6DFC-6E83-D38D-EB0A-2492C5CB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28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55178-7FF5-4C54-AF11-69B5E5E2C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0A68-3F7B-E794-BF15-46177E84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7" y="592077"/>
            <a:ext cx="9476719" cy="1189428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</a:rPr>
              <a:t>Key Resources</a:t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47DF0-1457-CE43-9F39-3A08A39D7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4662815"/>
          </a:xfrm>
        </p:spPr>
        <p:txBody>
          <a:bodyPr/>
          <a:lstStyle/>
          <a:p>
            <a:r>
              <a:rPr lang="en-US" dirty="0"/>
              <a:t>Key Resources are the most important assets required to make a</a:t>
            </a:r>
          </a:p>
          <a:p>
            <a:r>
              <a:rPr lang="en-US" dirty="0"/>
              <a:t>business model work</a:t>
            </a:r>
          </a:p>
          <a:p>
            <a:endParaRPr lang="en-US" dirty="0"/>
          </a:p>
          <a:p>
            <a:r>
              <a:rPr lang="en-US" dirty="0"/>
              <a:t>Key resources may include: </a:t>
            </a:r>
            <a:br>
              <a:rPr lang="en-US" dirty="0"/>
            </a:br>
            <a:endParaRPr lang="en-US" sz="11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Financial – money, ability to get credit,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Equipment – trucks, airplanes, chip manufacturing equipment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Intellectual – patents, algorithms, recipes, Intellectual Property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Human – engineers, sales people, creative talents,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Distribution – stores, retail clients, partners,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3D32C-FCFF-0F49-9CF2-C214C957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73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4E80-2C89-AC96-8D7B-3DF2034D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Key Resources – Semiconductor Manufacturing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8E92-3EBC-8633-3512-7515B94B0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77" y="1493021"/>
            <a:ext cx="10303847" cy="1723549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TSMC Taiwan Semiconductor Manufacturing Company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F18AC-C453-DB3C-3111-6A9D472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9EADE-D9DC-7011-ECC6-564890E5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540" y="1157038"/>
            <a:ext cx="1971950" cy="1533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7569D4-2856-A106-4973-F052293B3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665" y="1923907"/>
            <a:ext cx="7144238" cy="45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A2956-CEAC-754B-472A-7D0BC814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Generation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80399-4CD2-5585-02E5-AB32E6D25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1CBBF-2990-2146-1033-8CE84D176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24" y="1333948"/>
            <a:ext cx="7145168" cy="55240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16A3C8-A96B-4471-2D1B-24F6F4FA9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92" y="1333948"/>
            <a:ext cx="4410691" cy="39534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38E682-95C0-B52C-5A34-75DB9C655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30" y="5214522"/>
            <a:ext cx="4057939" cy="8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0154-A8A8-EEF3-F6FC-81E9F656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7DA77-4219-C6D5-0D2E-78982247B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F9E6FF-7B16-FB9F-BFC8-354344BA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39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4EA1-9288-F0DD-C316-B978B0AC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DCDD1-1A79-A31B-CC6B-E949990A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12" y="1237838"/>
            <a:ext cx="8535291" cy="56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90D3-A1BB-DE45-8AE7-B049F49F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BF72B-7B99-14D5-B44C-8D08F173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998661-235D-2726-5BD9-C36287325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430" y="1244392"/>
            <a:ext cx="7319008" cy="561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5FE1-8260-8454-B357-9C15F98E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54750-4346-CE7E-B534-B0DCE7CBA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4745D-5637-F7B8-0270-E34FA55E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207A5-00B7-EA99-ABDB-B46E7F5AC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3" y="1215720"/>
            <a:ext cx="8142567" cy="51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0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B3342-91A6-47B9-D2EE-0858342A8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DBA2-BBD6-9ABD-8B02-C1B9161A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6B901-388F-5646-FF69-166A1E79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9079" y="1363929"/>
            <a:ext cx="10303847" cy="5170646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The Business Model Canvas consists of nine essential parts: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Value Proposition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Customer Segments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Revenue Streams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Cost Structure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Key Resources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Channels</a:t>
            </a:r>
            <a:endParaRPr lang="en-US" sz="2400" b="1" i="0" dirty="0">
              <a:solidFill>
                <a:srgbClr val="000000"/>
              </a:solidFill>
              <a:effectLst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Customer Relationships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Key Activities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i="0" dirty="0">
                <a:solidFill>
                  <a:srgbClr val="000000"/>
                </a:solidFill>
                <a:effectLst/>
              </a:rPr>
              <a:t>Key Partners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EC84B-151C-C813-6816-A398343F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050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B3342-91A6-47B9-D2EE-0858342A8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DBA2-BBD6-9ABD-8B02-C1B9161A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Innovation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6B901-388F-5646-FF69-166A1E79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9080" y="1363929"/>
            <a:ext cx="9964665" cy="1046440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The nine building blocks are all interconnected and can be put together in innovative ways to create many opportunities. 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>
              <a:spcAft>
                <a:spcPts val="600"/>
              </a:spcAft>
            </a:pP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EC84B-151C-C813-6816-A398343F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7701" marR="0" lvl="0" indent="0" algn="l" defTabSz="914400" rtl="0" eaLnBrk="1" fontAlgn="auto" latinLnBrk="0" hangingPunct="1">
              <a:lnSpc>
                <a:spcPts val="15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THE</a:t>
            </a:r>
            <a:r>
              <a:rPr kumimoji="0" lang="en-US" sz="1334" b="1" i="0" u="none" strike="noStrike" kern="1200" cap="none" spc="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SMART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42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WAY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TO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BUILD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A</a:t>
            </a:r>
            <a:r>
              <a:rPr kumimoji="0" lang="en-US" sz="1334" b="1" i="0" u="none" strike="noStrike" kern="1200" cap="none" spc="9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 </a:t>
            </a:r>
            <a:r>
              <a:rPr kumimoji="0" lang="en-US" sz="1334" b="1" i="0" u="none" strike="noStrike" kern="1200" cap="none" spc="-6" normalizeH="0" baseline="0" noProof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omfortaa"/>
                <a:ea typeface="+mn-ea"/>
              </a:rPr>
              <a:t>STARTUP</a:t>
            </a:r>
            <a:endParaRPr kumimoji="0" lang="en-US" sz="1334" b="1" i="0" u="none" strike="noStrike" kern="1200" cap="none" spc="-6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omforta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4CCC8-EE07-4F8F-862F-1F2985E6D198}"/>
              </a:ext>
            </a:extLst>
          </p:cNvPr>
          <p:cNvSpPr txBox="1"/>
          <p:nvPr/>
        </p:nvSpPr>
        <p:spPr>
          <a:xfrm>
            <a:off x="1299079" y="2398985"/>
            <a:ext cx="3958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Value Proposition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Customer Segments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Revenue Streams 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Cost Structure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Key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A8322-F437-4A32-A8F0-CFD92B3E78D6}"/>
              </a:ext>
            </a:extLst>
          </p:cNvPr>
          <p:cNvSpPr txBox="1"/>
          <p:nvPr/>
        </p:nvSpPr>
        <p:spPr>
          <a:xfrm>
            <a:off x="4516581" y="2410369"/>
            <a:ext cx="315883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Channels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Customer Relationships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Key Activities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</a:rPr>
              <a:t>Key Partners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B7833-A466-4A23-823C-02F1BB613659}"/>
              </a:ext>
            </a:extLst>
          </p:cNvPr>
          <p:cNvSpPr txBox="1"/>
          <p:nvPr/>
        </p:nvSpPr>
        <p:spPr>
          <a:xfrm>
            <a:off x="1299079" y="4626360"/>
            <a:ext cx="9788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example</a:t>
            </a:r>
            <a:r>
              <a:rPr lang="en-US" sz="2800" dirty="0"/>
              <a:t>:</a:t>
            </a:r>
          </a:p>
          <a:p>
            <a:r>
              <a:rPr lang="en-US" sz="2800" dirty="0"/>
              <a:t>	Value Proposition </a:t>
            </a:r>
            <a:r>
              <a:rPr lang="en-US" sz="2800" dirty="0">
                <a:sym typeface="Wingdings" panose="05000000000000000000" pitchFamily="2" charset="2"/>
              </a:rPr>
              <a:t></a:t>
            </a:r>
            <a:r>
              <a:rPr lang="en-US" sz="2800" dirty="0"/>
              <a:t> Pricing </a:t>
            </a:r>
          </a:p>
          <a:p>
            <a:r>
              <a:rPr lang="en-US" sz="2800" dirty="0"/>
              <a:t>	Pricing </a:t>
            </a:r>
            <a:r>
              <a:rPr lang="en-US" sz="2800" dirty="0">
                <a:sym typeface="Wingdings" panose="05000000000000000000" pitchFamily="2" charset="2"/>
              </a:rPr>
              <a:t> Customer Segments </a:t>
            </a:r>
          </a:p>
          <a:p>
            <a:r>
              <a:rPr lang="en-US" sz="2800" dirty="0">
                <a:sym typeface="Wingdings" panose="05000000000000000000" pitchFamily="2" charset="2"/>
              </a:rPr>
              <a:t>	Cost Structure  Pricing 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4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2698</Words>
  <Application>Microsoft Office PowerPoint</Application>
  <PresentationFormat>Widescreen</PresentationFormat>
  <Paragraphs>365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Comfortaa</vt:lpstr>
      <vt:lpstr>Heebo</vt:lpstr>
      <vt:lpstr>Lato Light</vt:lpstr>
      <vt:lpstr>Mercury-TextG1Bold</vt:lpstr>
      <vt:lpstr>Roboto</vt:lpstr>
      <vt:lpstr>Times New Roman</vt:lpstr>
      <vt:lpstr>Wingdings</vt:lpstr>
      <vt:lpstr>2_Office Theme</vt:lpstr>
      <vt:lpstr>1_Office Theme</vt:lpstr>
      <vt:lpstr>PowerPoint Presentation</vt:lpstr>
      <vt:lpstr>Product Innovation </vt:lpstr>
      <vt:lpstr>What is a Business Model </vt:lpstr>
      <vt:lpstr>Business Model Generation </vt:lpstr>
      <vt:lpstr>Business Model Canvas </vt:lpstr>
      <vt:lpstr>Business Model Canvas</vt:lpstr>
      <vt:lpstr>Business Model Canvas </vt:lpstr>
      <vt:lpstr>Business Model Canvas </vt:lpstr>
      <vt:lpstr>Business Model Innovation  </vt:lpstr>
      <vt:lpstr>Value Proposition </vt:lpstr>
      <vt:lpstr>Value Proposition – Watches </vt:lpstr>
      <vt:lpstr>Customer Segments </vt:lpstr>
      <vt:lpstr>Customer Segments – Cars</vt:lpstr>
      <vt:lpstr>Customer Segment – Very poor neighborhoods </vt:lpstr>
      <vt:lpstr>Customer Segment – Poor neighborhoods </vt:lpstr>
      <vt:lpstr>Customer Segments – Individual or Business?  </vt:lpstr>
      <vt:lpstr>Customer Segments – Individual or Business?  </vt:lpstr>
      <vt:lpstr>Revenue Streams  </vt:lpstr>
      <vt:lpstr>Revenue Streams – Pricing </vt:lpstr>
      <vt:lpstr>Revenue Streams – Pricing </vt:lpstr>
      <vt:lpstr>Revenue Streams – Pricing </vt:lpstr>
      <vt:lpstr>Revenue Streams – Pricing Components  </vt:lpstr>
      <vt:lpstr>Revenue Streams – Pricing for Perishables </vt:lpstr>
      <vt:lpstr>Revenue Streams – FREE </vt:lpstr>
      <vt:lpstr>Revenue Streams – FREE </vt:lpstr>
      <vt:lpstr>Revenue Streams – Free </vt:lpstr>
      <vt:lpstr>Revenue Streams – who pays the bills? </vt:lpstr>
      <vt:lpstr>Revenue Streams – who pays the bills? </vt:lpstr>
      <vt:lpstr>Revenue Streams – Payment terms</vt:lpstr>
      <vt:lpstr>Revenue Streams – Payment terms</vt:lpstr>
      <vt:lpstr>Revenue Streams – Payment terms</vt:lpstr>
      <vt:lpstr>Revenue Streams – Monthly billed Annually </vt:lpstr>
      <vt:lpstr>Business Model – Small Decisions Big Impact </vt:lpstr>
      <vt:lpstr>Business Model – Small Decision, Big Impact </vt:lpstr>
      <vt:lpstr>Cost Structure</vt:lpstr>
      <vt:lpstr>Cost Structure – Restaurants </vt:lpstr>
      <vt:lpstr>Cost Structure – Restaurant Enabler </vt:lpstr>
      <vt:lpstr>Key Resources </vt:lpstr>
      <vt:lpstr>Key Resources – Semiconductor Manufacturing </vt:lpstr>
      <vt:lpstr>The End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Yonatan Stern</dc:creator>
  <cp:lastModifiedBy>Ruth Surujon</cp:lastModifiedBy>
  <cp:revision>47</cp:revision>
  <dcterms:created xsi:type="dcterms:W3CDTF">2024-02-17T17:24:34Z</dcterms:created>
  <dcterms:modified xsi:type="dcterms:W3CDTF">2024-02-21T07:04:01Z</dcterms:modified>
</cp:coreProperties>
</file>