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78"/>
  </p:notesMasterIdLst>
  <p:sldIdLst>
    <p:sldId id="525" r:id="rId3"/>
    <p:sldId id="614" r:id="rId4"/>
    <p:sldId id="526" r:id="rId5"/>
    <p:sldId id="574" r:id="rId6"/>
    <p:sldId id="597" r:id="rId7"/>
    <p:sldId id="598" r:id="rId8"/>
    <p:sldId id="612" r:id="rId9"/>
    <p:sldId id="583" r:id="rId10"/>
    <p:sldId id="461" r:id="rId11"/>
    <p:sldId id="631" r:id="rId12"/>
    <p:sldId id="632" r:id="rId13"/>
    <p:sldId id="406" r:id="rId14"/>
    <p:sldId id="408" r:id="rId15"/>
    <p:sldId id="488" r:id="rId16"/>
    <p:sldId id="494" r:id="rId17"/>
    <p:sldId id="422" r:id="rId18"/>
    <p:sldId id="423" r:id="rId19"/>
    <p:sldId id="505" r:id="rId20"/>
    <p:sldId id="429" r:id="rId21"/>
    <p:sldId id="613" r:id="rId22"/>
    <p:sldId id="430" r:id="rId23"/>
    <p:sldId id="432" r:id="rId24"/>
    <p:sldId id="616" r:id="rId25"/>
    <p:sldId id="628" r:id="rId26"/>
    <p:sldId id="629" r:id="rId27"/>
    <p:sldId id="630" r:id="rId28"/>
    <p:sldId id="633" r:id="rId29"/>
    <p:sldId id="634" r:id="rId30"/>
    <p:sldId id="624" r:id="rId31"/>
    <p:sldId id="625" r:id="rId32"/>
    <p:sldId id="626" r:id="rId33"/>
    <p:sldId id="627" r:id="rId34"/>
    <p:sldId id="622" r:id="rId35"/>
    <p:sldId id="635" r:id="rId36"/>
    <p:sldId id="656" r:id="rId37"/>
    <p:sldId id="654" r:id="rId38"/>
    <p:sldId id="655" r:id="rId39"/>
    <p:sldId id="623" r:id="rId40"/>
    <p:sldId id="617" r:id="rId41"/>
    <p:sldId id="615" r:id="rId42"/>
    <p:sldId id="636" r:id="rId43"/>
    <p:sldId id="657" r:id="rId44"/>
    <p:sldId id="658" r:id="rId45"/>
    <p:sldId id="659" r:id="rId46"/>
    <p:sldId id="660" r:id="rId47"/>
    <p:sldId id="458" r:id="rId48"/>
    <p:sldId id="674" r:id="rId49"/>
    <p:sldId id="645" r:id="rId50"/>
    <p:sldId id="646" r:id="rId51"/>
    <p:sldId id="663" r:id="rId52"/>
    <p:sldId id="661" r:id="rId53"/>
    <p:sldId id="662" r:id="rId54"/>
    <p:sldId id="648" r:id="rId55"/>
    <p:sldId id="673" r:id="rId56"/>
    <p:sldId id="416" r:id="rId57"/>
    <p:sldId id="417" r:id="rId58"/>
    <p:sldId id="418" r:id="rId59"/>
    <p:sldId id="419" r:id="rId60"/>
    <p:sldId id="420" r:id="rId61"/>
    <p:sldId id="490" r:id="rId62"/>
    <p:sldId id="421" r:id="rId63"/>
    <p:sldId id="664" r:id="rId64"/>
    <p:sldId id="491" r:id="rId65"/>
    <p:sldId id="649" r:id="rId66"/>
    <p:sldId id="665" r:id="rId67"/>
    <p:sldId id="666" r:id="rId68"/>
    <p:sldId id="503" r:id="rId69"/>
    <p:sldId id="504" r:id="rId70"/>
    <p:sldId id="670" r:id="rId71"/>
    <p:sldId id="669" r:id="rId72"/>
    <p:sldId id="671" r:id="rId73"/>
    <p:sldId id="667" r:id="rId74"/>
    <p:sldId id="668" r:id="rId75"/>
    <p:sldId id="672" r:id="rId76"/>
    <p:sldId id="650"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9" autoAdjust="0"/>
    <p:restoredTop sz="94660"/>
  </p:normalViewPr>
  <p:slideViewPr>
    <p:cSldViewPr snapToGrid="0">
      <p:cViewPr varScale="1">
        <p:scale>
          <a:sx n="117" d="100"/>
          <a:sy n="117" d="100"/>
        </p:scale>
        <p:origin x="180" y="102"/>
      </p:cViewPr>
      <p:guideLst/>
    </p:cSldViewPr>
  </p:slideViewPr>
  <p:notesTextViewPr>
    <p:cViewPr>
      <p:scale>
        <a:sx n="1" d="1"/>
        <a:sy n="1" d="1"/>
      </p:scale>
      <p:origin x="0" y="0"/>
    </p:cViewPr>
  </p:notesTextViewPr>
  <p:sorterViewPr>
    <p:cViewPr>
      <p:scale>
        <a:sx n="130" d="100"/>
        <a:sy n="130" d="100"/>
      </p:scale>
      <p:origin x="0" y="-2755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Sheet1!$B$1</c:f>
              <c:strCache>
                <c:ptCount val="1"/>
                <c:pt idx="0">
                  <c:v> Number of New Registered Users </c:v>
                </c:pt>
              </c:strCache>
            </c:strRef>
          </c:tx>
          <c:spPr>
            <a:solidFill>
              <a:srgbClr val="FF6900"/>
            </a:solidFill>
            <a:ln>
              <a:noFill/>
            </a:ln>
            <a:effectLst/>
            <a:sp3d/>
          </c:spPr>
          <c:invertIfNegative val="0"/>
          <c:dLbls>
            <c:spPr>
              <a:noFill/>
              <a:ln>
                <a:noFill/>
              </a:ln>
              <a:effectLst>
                <a:glow>
                  <a:schemeClr val="bg1"/>
                </a:glow>
              </a:effectLst>
            </c:spPr>
            <c:txPr>
              <a:bodyPr rot="0" spcFirstLastPara="1" vertOverflow="ellipsis" vert="horz" wrap="square" lIns="38100" tIns="19050" rIns="38100" bIns="19050" anchor="ctr" anchorCtr="1">
                <a:spAutoFit/>
              </a:bodyPr>
              <a:lstStyle/>
              <a:p>
                <a:pPr>
                  <a:defRPr sz="2400" b="1" i="0" u="none" strike="noStrike" kern="1200" baseline="0">
                    <a:ln w="3175">
                      <a:noFill/>
                    </a:ln>
                    <a:solidFill>
                      <a:srgbClr val="000032"/>
                    </a:solidFill>
                    <a:effectLst>
                      <a:glow rad="177800">
                        <a:schemeClr val="bg1">
                          <a:alpha val="68000"/>
                        </a:schemeClr>
                      </a:glow>
                    </a:effectLst>
                    <a:latin typeface="Lato" panose="020F0502020204030203" pitchFamily="34" charset="0"/>
                    <a:ea typeface="+mn-ea"/>
                    <a:cs typeface="+mn-cs"/>
                  </a:defRPr>
                </a:pPr>
                <a:endParaRPr lang="LID4096"/>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Q3-2020</c:v>
                </c:pt>
                <c:pt idx="1">
                  <c:v>Q4-2020</c:v>
                </c:pt>
                <c:pt idx="2">
                  <c:v>Q1-2021</c:v>
                </c:pt>
                <c:pt idx="3">
                  <c:v>Q2-2021</c:v>
                </c:pt>
                <c:pt idx="4">
                  <c:v>Q3-2021</c:v>
                </c:pt>
                <c:pt idx="5">
                  <c:v>Q4-2021</c:v>
                </c:pt>
                <c:pt idx="6">
                  <c:v>Q1-2022</c:v>
                </c:pt>
                <c:pt idx="7">
                  <c:v>Q2-2022</c:v>
                </c:pt>
                <c:pt idx="8">
                  <c:v>Q3-2022</c:v>
                </c:pt>
                <c:pt idx="9">
                  <c:v>Q4-2022</c:v>
                </c:pt>
              </c:strCache>
            </c:strRef>
          </c:cat>
          <c:val>
            <c:numRef>
              <c:f>Sheet1!$B$2:$B$11</c:f>
              <c:numCache>
                <c:formatCode>_(* #,##0_);_(* \(#,##0\);_(* "-"_);_(@_)</c:formatCode>
                <c:ptCount val="10"/>
                <c:pt idx="0">
                  <c:v>88</c:v>
                </c:pt>
                <c:pt idx="1">
                  <c:v>622</c:v>
                </c:pt>
                <c:pt idx="2">
                  <c:v>800</c:v>
                </c:pt>
                <c:pt idx="3">
                  <c:v>912</c:v>
                </c:pt>
                <c:pt idx="4">
                  <c:v>1447</c:v>
                </c:pt>
                <c:pt idx="5">
                  <c:v>1554</c:v>
                </c:pt>
                <c:pt idx="6">
                  <c:v>1822</c:v>
                </c:pt>
                <c:pt idx="7">
                  <c:v>1840</c:v>
                </c:pt>
                <c:pt idx="8">
                  <c:v>1788</c:v>
                </c:pt>
                <c:pt idx="9">
                  <c:v>2239</c:v>
                </c:pt>
              </c:numCache>
            </c:numRef>
          </c:val>
          <c:extLst>
            <c:ext xmlns:c16="http://schemas.microsoft.com/office/drawing/2014/chart" uri="{C3380CC4-5D6E-409C-BE32-E72D297353CC}">
              <c16:uniqueId val="{00000000-92FF-48C3-A237-1C7E2020681A}"/>
            </c:ext>
          </c:extLst>
        </c:ser>
        <c:ser>
          <c:idx val="1"/>
          <c:order val="1"/>
          <c:tx>
            <c:strRef>
              <c:f>Sheet1!$C$1</c:f>
              <c:strCache>
                <c:ptCount val="1"/>
                <c:pt idx="0">
                  <c:v>Total Number of Registered Users</c:v>
                </c:pt>
              </c:strCache>
            </c:strRef>
          </c:tx>
          <c:spPr>
            <a:solidFill>
              <a:srgbClr val="004B9B"/>
            </a:solidFill>
            <a:ln>
              <a:noFill/>
            </a:ln>
            <a:effectLst/>
            <a:sp3d/>
          </c:spPr>
          <c:invertIfNegative val="0"/>
          <c:dLbls>
            <c:spPr>
              <a:noFill/>
              <a:ln>
                <a:noFill/>
              </a:ln>
              <a:effectLst/>
            </c:spPr>
            <c:txPr>
              <a:bodyPr rot="0" spcFirstLastPara="1" vertOverflow="ellipsis" vert="horz" wrap="square" lIns="38100" tIns="252000" rIns="38100" bIns="19050" anchor="ctr" anchorCtr="1">
                <a:spAutoFit/>
              </a:bodyPr>
              <a:lstStyle/>
              <a:p>
                <a:pPr>
                  <a:defRPr sz="2400" b="1" i="0" u="none" strike="noStrike" kern="1200" baseline="0">
                    <a:solidFill>
                      <a:srgbClr val="000032"/>
                    </a:solidFill>
                    <a:latin typeface="Lato" panose="020F0502020204030203" pitchFamily="34" charset="0"/>
                    <a:ea typeface="+mn-ea"/>
                    <a:cs typeface="+mn-cs"/>
                  </a:defRPr>
                </a:pPr>
                <a:endParaRPr lang="LID4096"/>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Q3-2020</c:v>
                </c:pt>
                <c:pt idx="1">
                  <c:v>Q4-2020</c:v>
                </c:pt>
                <c:pt idx="2">
                  <c:v>Q1-2021</c:v>
                </c:pt>
                <c:pt idx="3">
                  <c:v>Q2-2021</c:v>
                </c:pt>
                <c:pt idx="4">
                  <c:v>Q3-2021</c:v>
                </c:pt>
                <c:pt idx="5">
                  <c:v>Q4-2021</c:v>
                </c:pt>
                <c:pt idx="6">
                  <c:v>Q1-2022</c:v>
                </c:pt>
                <c:pt idx="7">
                  <c:v>Q2-2022</c:v>
                </c:pt>
                <c:pt idx="8">
                  <c:v>Q3-2022</c:v>
                </c:pt>
                <c:pt idx="9">
                  <c:v>Q4-2022</c:v>
                </c:pt>
              </c:strCache>
            </c:strRef>
          </c:cat>
          <c:val>
            <c:numRef>
              <c:f>Sheet1!$C$2:$C$11</c:f>
              <c:numCache>
                <c:formatCode>General</c:formatCode>
                <c:ptCount val="10"/>
                <c:pt idx="0">
                  <c:v>88</c:v>
                </c:pt>
                <c:pt idx="1">
                  <c:v>710</c:v>
                </c:pt>
                <c:pt idx="2">
                  <c:v>1510</c:v>
                </c:pt>
                <c:pt idx="3">
                  <c:v>2422</c:v>
                </c:pt>
                <c:pt idx="4">
                  <c:v>3869</c:v>
                </c:pt>
                <c:pt idx="5">
                  <c:v>5423</c:v>
                </c:pt>
                <c:pt idx="6">
                  <c:v>7245</c:v>
                </c:pt>
                <c:pt idx="7">
                  <c:v>9085</c:v>
                </c:pt>
                <c:pt idx="8">
                  <c:v>10873</c:v>
                </c:pt>
                <c:pt idx="9">
                  <c:v>13112</c:v>
                </c:pt>
              </c:numCache>
            </c:numRef>
          </c:val>
          <c:extLst>
            <c:ext xmlns:c16="http://schemas.microsoft.com/office/drawing/2014/chart" uri="{C3380CC4-5D6E-409C-BE32-E72D297353CC}">
              <c16:uniqueId val="{00000002-92FF-48C3-A237-1C7E2020681A}"/>
            </c:ext>
          </c:extLst>
        </c:ser>
        <c:dLbls>
          <c:showLegendKey val="0"/>
          <c:showVal val="0"/>
          <c:showCatName val="0"/>
          <c:showSerName val="0"/>
          <c:showPercent val="0"/>
          <c:showBubbleSize val="0"/>
        </c:dLbls>
        <c:gapWidth val="94"/>
        <c:gapDepth val="490"/>
        <c:shape val="box"/>
        <c:axId val="365208888"/>
        <c:axId val="365210528"/>
        <c:axId val="600315352"/>
      </c:bar3DChart>
      <c:catAx>
        <c:axId val="365208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rgbClr val="000032"/>
                </a:solidFill>
                <a:latin typeface="Lato" panose="020F0502020204030203" pitchFamily="34" charset="0"/>
                <a:ea typeface="+mn-ea"/>
                <a:cs typeface="+mn-cs"/>
              </a:defRPr>
            </a:pPr>
            <a:endParaRPr lang="LID4096"/>
          </a:p>
        </c:txPr>
        <c:crossAx val="365210528"/>
        <c:crosses val="autoZero"/>
        <c:auto val="1"/>
        <c:lblAlgn val="ctr"/>
        <c:lblOffset val="100"/>
        <c:noMultiLvlLbl val="0"/>
      </c:catAx>
      <c:valAx>
        <c:axId val="365210528"/>
        <c:scaling>
          <c:orientation val="minMax"/>
        </c:scaling>
        <c:delete val="1"/>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crossAx val="365208888"/>
        <c:crosses val="autoZero"/>
        <c:crossBetween val="between"/>
      </c:valAx>
      <c:serAx>
        <c:axId val="600315352"/>
        <c:scaling>
          <c:orientation val="minMax"/>
        </c:scaling>
        <c:delete val="1"/>
        <c:axPos val="b"/>
        <c:majorTickMark val="out"/>
        <c:minorTickMark val="none"/>
        <c:tickLblPos val="nextTo"/>
        <c:crossAx val="365210528"/>
        <c:crosses val="autoZero"/>
      </c:ser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ID4096"/>
    </a:p>
  </c:txPr>
  <c:externalData r:id="rId1">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Sheet1!$A$2:$A$10</cx:f>
        <cx:lvl ptCount="9">
          <cx:pt idx="0">Q4-2020</cx:pt>
          <cx:pt idx="1">Q1-2021</cx:pt>
          <cx:pt idx="2">Q2-2021</cx:pt>
          <cx:pt idx="3">Q3-2021</cx:pt>
          <cx:pt idx="4">Q4-2021</cx:pt>
          <cx:pt idx="5">Q1-2022</cx:pt>
          <cx:pt idx="6">Q2-2022</cx:pt>
          <cx:pt idx="7">Q3-2022</cx:pt>
          <cx:pt idx="8">Q4-2022</cx:pt>
        </cx:lvl>
      </cx:strDim>
      <cx:numDim type="val">
        <cx:f>Sheet1!$B$2:$B$10</cx:f>
        <cx:lvl ptCount="9" formatCode="_-* #,##0_-;\-* #,##0_-;_-* &quot;-&quot;_-;_-@_-">
          <cx:pt idx="0">39190</cx:pt>
          <cx:pt idx="1">53804</cx:pt>
          <cx:pt idx="2">75148</cx:pt>
          <cx:pt idx="3">155031</cx:pt>
          <cx:pt idx="4">198196</cx:pt>
          <cx:pt idx="5">243099</cx:pt>
          <cx:pt idx="6">265423</cx:pt>
          <cx:pt idx="7">277599</cx:pt>
          <cx:pt idx="8">307000</cx:pt>
        </cx:lvl>
      </cx:numDim>
    </cx:data>
  </cx:chartData>
  <cx:chart>
    <cx:plotArea>
      <cx:plotAreaRegion>
        <cx:series layoutId="clusteredColumn" uniqueId="{E0726349-F0E5-469A-A313-6FFCD94DF1B4}">
          <cx:tx>
            <cx:txData>
              <cx:f>Sheet1!$B$1</cx:f>
              <cx:v> Number of visitors </cx:v>
            </cx:txData>
          </cx:tx>
          <cx:dataPt idx="0">
            <cx:spPr>
              <a:solidFill>
                <a:srgbClr val="000032"/>
              </a:solidFill>
            </cx:spPr>
          </cx:dataPt>
          <cx:dataPt idx="1">
            <cx:spPr>
              <a:solidFill>
                <a:srgbClr val="000032"/>
              </a:solidFill>
            </cx:spPr>
          </cx:dataPt>
          <cx:dataPt idx="2">
            <cx:spPr>
              <a:solidFill>
                <a:srgbClr val="000032"/>
              </a:solidFill>
            </cx:spPr>
          </cx:dataPt>
          <cx:dataPt idx="3">
            <cx:spPr>
              <a:solidFill>
                <a:srgbClr val="000032"/>
              </a:solidFill>
            </cx:spPr>
          </cx:dataPt>
          <cx:dataPt idx="4">
            <cx:spPr>
              <a:solidFill>
                <a:srgbClr val="000032"/>
              </a:solidFill>
            </cx:spPr>
          </cx:dataPt>
          <cx:dataPt idx="5">
            <cx:spPr>
              <a:solidFill>
                <a:srgbClr val="000032"/>
              </a:solidFill>
            </cx:spPr>
          </cx:dataPt>
          <cx:dataPt idx="6">
            <cx:spPr>
              <a:solidFill>
                <a:srgbClr val="000032"/>
              </a:solidFill>
            </cx:spPr>
          </cx:dataPt>
          <cx:dataPt idx="7">
            <cx:spPr>
              <a:solidFill>
                <a:srgbClr val="000032"/>
              </a:solidFill>
            </cx:spPr>
          </cx:dataPt>
          <cx:dataPt idx="8">
            <cx:spPr>
              <a:solidFill>
                <a:srgbClr val="000032"/>
              </a:solidFill>
            </cx:spPr>
          </cx:dataPt>
          <cx:dataLabels pos="outEnd">
            <cx:txPr>
              <a:bodyPr spcFirstLastPara="1" vertOverflow="ellipsis" horzOverflow="overflow" wrap="square" lIns="0" tIns="0" rIns="0" bIns="0" anchor="ctr" anchorCtr="1"/>
              <a:lstStyle/>
              <a:p>
                <a:pPr algn="ctr" rtl="0">
                  <a:defRPr sz="2400" b="1">
                    <a:ln>
                      <a:noFill/>
                    </a:ln>
                    <a:solidFill>
                      <a:srgbClr val="004B9B"/>
                    </a:solidFill>
                    <a:latin typeface="Lato" panose="020F0502020204030203" pitchFamily="34" charset="0"/>
                    <a:ea typeface="Lato" panose="020F0502020204030203" pitchFamily="34" charset="0"/>
                    <a:cs typeface="Lato" panose="020F0502020204030203" pitchFamily="34" charset="0"/>
                  </a:defRPr>
                </a:pPr>
                <a:endParaRPr lang="en-US" sz="2400" b="1" i="0" u="none" strike="noStrike" kern="1200" baseline="0">
                  <a:ln>
                    <a:noFill/>
                  </a:ln>
                  <a:solidFill>
                    <a:srgbClr val="004B9B"/>
                  </a:solidFill>
                  <a:latin typeface="Lato" panose="020F0502020204030203" pitchFamily="34" charset="0"/>
                </a:endParaRPr>
              </a:p>
            </cx:txPr>
            <cx:visibility seriesName="0" categoryName="0" value="1"/>
            <cx:separator>, </cx:separator>
          </cx:dataLabels>
          <cx:dataId val="0"/>
          <cx:layoutPr>
            <cx:aggregation/>
          </cx:layoutPr>
        </cx:series>
      </cx:plotAreaRegion>
      <cx:axis id="0">
        <cx:catScaling gapWidth="0.930000007"/>
        <cx:tickLabels/>
        <cx:txPr>
          <a:bodyPr spcFirstLastPara="1" vertOverflow="ellipsis" horzOverflow="overflow" wrap="square" lIns="0" tIns="0" rIns="0" bIns="0" anchor="ctr" anchorCtr="1"/>
          <a:lstStyle/>
          <a:p>
            <a:pPr algn="ctr" rtl="0">
              <a:defRPr sz="2400">
                <a:solidFill>
                  <a:srgbClr val="000032"/>
                </a:solidFill>
                <a:latin typeface="Lato" panose="020F0502020204030203" pitchFamily="34" charset="0"/>
                <a:ea typeface="Lato" panose="020F0502020204030203" pitchFamily="34" charset="0"/>
                <a:cs typeface="Lato" panose="020F0502020204030203" pitchFamily="34" charset="0"/>
              </a:defRPr>
            </a:pPr>
            <a:endParaRPr lang="en-US" sz="2400" b="0" i="0" u="none" strike="noStrike" kern="1200" baseline="0">
              <a:solidFill>
                <a:srgbClr val="000032"/>
              </a:solidFill>
              <a:latin typeface="Lato" panose="020F0502020204030203" pitchFamily="34" charset="0"/>
            </a:endParaRPr>
          </a:p>
        </cx:txPr>
      </cx:axis>
      <cx:axis id="1" hidden="1">
        <cx:valScaling/>
        <cx:majorGridlines/>
        <cx:tickLabels/>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7F5C54-8FF7-48E8-8B75-5B1598D724D2}" type="datetimeFigureOut">
              <a:rPr lang="en-US" smtClean="0"/>
              <a:t>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EAA2C-2A1E-4CF9-AAD2-F5DB2BF4B7B8}" type="slidenum">
              <a:rPr lang="en-US" smtClean="0"/>
              <a:t>‹#›</a:t>
            </a:fld>
            <a:endParaRPr lang="en-US"/>
          </a:p>
        </p:txBody>
      </p:sp>
    </p:spTree>
    <p:extLst>
      <p:ext uri="{BB962C8B-B14F-4D97-AF65-F5344CB8AC3E}">
        <p14:creationId xmlns:p14="http://schemas.microsoft.com/office/powerpoint/2010/main" val="3732794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7C420-0933-4FF8-972B-334922133F5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421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27C420-0933-4FF8-972B-334922133F57}" type="slidenum">
              <a:rPr lang="en-US" smtClean="0"/>
              <a:t>19</a:t>
            </a:fld>
            <a:endParaRPr lang="en-US"/>
          </a:p>
        </p:txBody>
      </p:sp>
    </p:spTree>
    <p:extLst>
      <p:ext uri="{BB962C8B-B14F-4D97-AF65-F5344CB8AC3E}">
        <p14:creationId xmlns:p14="http://schemas.microsoft.com/office/powerpoint/2010/main" val="4208578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27C420-0933-4FF8-972B-334922133F57}" type="slidenum">
              <a:rPr lang="en-US" smtClean="0"/>
              <a:t>21</a:t>
            </a:fld>
            <a:endParaRPr lang="en-US"/>
          </a:p>
        </p:txBody>
      </p:sp>
    </p:spTree>
    <p:extLst>
      <p:ext uri="{BB962C8B-B14F-4D97-AF65-F5344CB8AC3E}">
        <p14:creationId xmlns:p14="http://schemas.microsoft.com/office/powerpoint/2010/main" val="1043280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27C420-0933-4FF8-972B-334922133F57}" type="slidenum">
              <a:rPr lang="en-US" smtClean="0"/>
              <a:t>22</a:t>
            </a:fld>
            <a:endParaRPr lang="en-US"/>
          </a:p>
        </p:txBody>
      </p:sp>
    </p:spTree>
    <p:extLst>
      <p:ext uri="{BB962C8B-B14F-4D97-AF65-F5344CB8AC3E}">
        <p14:creationId xmlns:p14="http://schemas.microsoft.com/office/powerpoint/2010/main" val="2070802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27C420-0933-4FF8-972B-334922133F57}" type="slidenum">
              <a:rPr lang="en-US" smtClean="0"/>
              <a:t>55</a:t>
            </a:fld>
            <a:endParaRPr lang="en-US"/>
          </a:p>
        </p:txBody>
      </p:sp>
    </p:spTree>
    <p:extLst>
      <p:ext uri="{BB962C8B-B14F-4D97-AF65-F5344CB8AC3E}">
        <p14:creationId xmlns:p14="http://schemas.microsoft.com/office/powerpoint/2010/main" val="3202154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27C420-0933-4FF8-972B-334922133F57}" type="slidenum">
              <a:rPr lang="en-US" smtClean="0"/>
              <a:t>56</a:t>
            </a:fld>
            <a:endParaRPr lang="en-US"/>
          </a:p>
        </p:txBody>
      </p:sp>
    </p:spTree>
    <p:extLst>
      <p:ext uri="{BB962C8B-B14F-4D97-AF65-F5344CB8AC3E}">
        <p14:creationId xmlns:p14="http://schemas.microsoft.com/office/powerpoint/2010/main" val="4251475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27C420-0933-4FF8-972B-334922133F57}" type="slidenum">
              <a:rPr lang="en-US" smtClean="0"/>
              <a:t>57</a:t>
            </a:fld>
            <a:endParaRPr lang="en-US"/>
          </a:p>
        </p:txBody>
      </p:sp>
    </p:spTree>
    <p:extLst>
      <p:ext uri="{BB962C8B-B14F-4D97-AF65-F5344CB8AC3E}">
        <p14:creationId xmlns:p14="http://schemas.microsoft.com/office/powerpoint/2010/main" val="4273545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27C420-0933-4FF8-972B-334922133F57}" type="slidenum">
              <a:rPr lang="en-US" smtClean="0"/>
              <a:t>58</a:t>
            </a:fld>
            <a:endParaRPr lang="en-US"/>
          </a:p>
        </p:txBody>
      </p:sp>
    </p:spTree>
    <p:extLst>
      <p:ext uri="{BB962C8B-B14F-4D97-AF65-F5344CB8AC3E}">
        <p14:creationId xmlns:p14="http://schemas.microsoft.com/office/powerpoint/2010/main" val="1658462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27C420-0933-4FF8-972B-334922133F57}" type="slidenum">
              <a:rPr lang="en-US" smtClean="0"/>
              <a:t>59</a:t>
            </a:fld>
            <a:endParaRPr lang="en-US"/>
          </a:p>
        </p:txBody>
      </p:sp>
    </p:spTree>
    <p:extLst>
      <p:ext uri="{BB962C8B-B14F-4D97-AF65-F5344CB8AC3E}">
        <p14:creationId xmlns:p14="http://schemas.microsoft.com/office/powerpoint/2010/main" val="717010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27C420-0933-4FF8-972B-334922133F57}" type="slidenum">
              <a:rPr lang="en-US" smtClean="0"/>
              <a:t>61</a:t>
            </a:fld>
            <a:endParaRPr lang="en-US"/>
          </a:p>
        </p:txBody>
      </p:sp>
    </p:spTree>
    <p:extLst>
      <p:ext uri="{BB962C8B-B14F-4D97-AF65-F5344CB8AC3E}">
        <p14:creationId xmlns:p14="http://schemas.microsoft.com/office/powerpoint/2010/main" val="1024431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27C420-0933-4FF8-972B-334922133F57}" type="slidenum">
              <a:rPr lang="en-US" smtClean="0"/>
              <a:t>63</a:t>
            </a:fld>
            <a:endParaRPr lang="en-US"/>
          </a:p>
        </p:txBody>
      </p:sp>
    </p:spTree>
    <p:extLst>
      <p:ext uri="{BB962C8B-B14F-4D97-AF65-F5344CB8AC3E}">
        <p14:creationId xmlns:p14="http://schemas.microsoft.com/office/powerpoint/2010/main" val="722002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27C420-0933-4FF8-972B-334922133F57}" type="slidenum">
              <a:rPr lang="en-US" smtClean="0"/>
              <a:t>9</a:t>
            </a:fld>
            <a:endParaRPr lang="en-US"/>
          </a:p>
        </p:txBody>
      </p:sp>
    </p:spTree>
    <p:extLst>
      <p:ext uri="{BB962C8B-B14F-4D97-AF65-F5344CB8AC3E}">
        <p14:creationId xmlns:p14="http://schemas.microsoft.com/office/powerpoint/2010/main" val="1798120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27C420-0933-4FF8-972B-334922133F57}" type="slidenum">
              <a:rPr lang="en-US" smtClean="0"/>
              <a:t>67</a:t>
            </a:fld>
            <a:endParaRPr lang="en-US"/>
          </a:p>
        </p:txBody>
      </p:sp>
    </p:spTree>
    <p:extLst>
      <p:ext uri="{BB962C8B-B14F-4D97-AF65-F5344CB8AC3E}">
        <p14:creationId xmlns:p14="http://schemas.microsoft.com/office/powerpoint/2010/main" val="2540950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27C420-0933-4FF8-972B-334922133F57}" type="slidenum">
              <a:rPr lang="en-US" smtClean="0"/>
              <a:t>68</a:t>
            </a:fld>
            <a:endParaRPr lang="en-US"/>
          </a:p>
        </p:txBody>
      </p:sp>
    </p:spTree>
    <p:extLst>
      <p:ext uri="{BB962C8B-B14F-4D97-AF65-F5344CB8AC3E}">
        <p14:creationId xmlns:p14="http://schemas.microsoft.com/office/powerpoint/2010/main" val="2120950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27C420-0933-4FF8-972B-334922133F57}" type="slidenum">
              <a:rPr lang="en-US" smtClean="0"/>
              <a:t>12</a:t>
            </a:fld>
            <a:endParaRPr lang="en-US"/>
          </a:p>
        </p:txBody>
      </p:sp>
    </p:spTree>
    <p:extLst>
      <p:ext uri="{BB962C8B-B14F-4D97-AF65-F5344CB8AC3E}">
        <p14:creationId xmlns:p14="http://schemas.microsoft.com/office/powerpoint/2010/main" val="2825919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27C420-0933-4FF8-972B-334922133F57}" type="slidenum">
              <a:rPr lang="en-US" smtClean="0"/>
              <a:t>13</a:t>
            </a:fld>
            <a:endParaRPr lang="en-US"/>
          </a:p>
        </p:txBody>
      </p:sp>
    </p:spTree>
    <p:extLst>
      <p:ext uri="{BB962C8B-B14F-4D97-AF65-F5344CB8AC3E}">
        <p14:creationId xmlns:p14="http://schemas.microsoft.com/office/powerpoint/2010/main" val="2986677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27C420-0933-4FF8-972B-334922133F57}" type="slidenum">
              <a:rPr lang="en-US" smtClean="0"/>
              <a:t>14</a:t>
            </a:fld>
            <a:endParaRPr lang="en-US"/>
          </a:p>
        </p:txBody>
      </p:sp>
    </p:spTree>
    <p:extLst>
      <p:ext uri="{BB962C8B-B14F-4D97-AF65-F5344CB8AC3E}">
        <p14:creationId xmlns:p14="http://schemas.microsoft.com/office/powerpoint/2010/main" val="336975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ECA78-3B98-307A-DB45-4DCEC988C2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8FE58B-7C08-4CA0-6B87-C0EC89B352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55A442-0CAB-A9E6-DEFA-36D41930A94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281757-DC89-FDAE-3062-56738C95A7AB}"/>
              </a:ext>
            </a:extLst>
          </p:cNvPr>
          <p:cNvSpPr>
            <a:spLocks noGrp="1"/>
          </p:cNvSpPr>
          <p:nvPr>
            <p:ph type="sldNum" sz="quarter" idx="5"/>
          </p:nvPr>
        </p:nvSpPr>
        <p:spPr/>
        <p:txBody>
          <a:bodyPr/>
          <a:lstStyle/>
          <a:p>
            <a:fld id="{7C27C420-0933-4FF8-972B-334922133F57}" type="slidenum">
              <a:rPr lang="en-US" smtClean="0"/>
              <a:t>15</a:t>
            </a:fld>
            <a:endParaRPr lang="en-US"/>
          </a:p>
        </p:txBody>
      </p:sp>
    </p:spTree>
    <p:extLst>
      <p:ext uri="{BB962C8B-B14F-4D97-AF65-F5344CB8AC3E}">
        <p14:creationId xmlns:p14="http://schemas.microsoft.com/office/powerpoint/2010/main" val="856850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27C420-0933-4FF8-972B-334922133F57}" type="slidenum">
              <a:rPr lang="en-US" smtClean="0"/>
              <a:t>16</a:t>
            </a:fld>
            <a:endParaRPr lang="en-US"/>
          </a:p>
        </p:txBody>
      </p:sp>
    </p:spTree>
    <p:extLst>
      <p:ext uri="{BB962C8B-B14F-4D97-AF65-F5344CB8AC3E}">
        <p14:creationId xmlns:p14="http://schemas.microsoft.com/office/powerpoint/2010/main" val="2563359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27C420-0933-4FF8-972B-334922133F57}" type="slidenum">
              <a:rPr lang="en-US" smtClean="0"/>
              <a:t>17</a:t>
            </a:fld>
            <a:endParaRPr lang="en-US"/>
          </a:p>
        </p:txBody>
      </p:sp>
    </p:spTree>
    <p:extLst>
      <p:ext uri="{BB962C8B-B14F-4D97-AF65-F5344CB8AC3E}">
        <p14:creationId xmlns:p14="http://schemas.microsoft.com/office/powerpoint/2010/main" val="2694397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27C420-0933-4FF8-972B-334922133F57}" type="slidenum">
              <a:rPr lang="en-US" smtClean="0"/>
              <a:t>18</a:t>
            </a:fld>
            <a:endParaRPr lang="en-US"/>
          </a:p>
        </p:txBody>
      </p:sp>
    </p:spTree>
    <p:extLst>
      <p:ext uri="{BB962C8B-B14F-4D97-AF65-F5344CB8AC3E}">
        <p14:creationId xmlns:p14="http://schemas.microsoft.com/office/powerpoint/2010/main" val="226893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944077" y="592077"/>
            <a:ext cx="9476719" cy="573875"/>
          </a:xfrm>
        </p:spPr>
        <p:txBody>
          <a:bodyPr lIns="0" tIns="0" rIns="0" bIns="0"/>
          <a:lstStyle>
            <a:lvl1pPr>
              <a:defRPr sz="3729" b="1" i="0">
                <a:solidFill>
                  <a:srgbClr val="000032"/>
                </a:solidFill>
                <a:latin typeface="Comfortaa"/>
                <a:cs typeface="Comfortaa"/>
              </a:defRPr>
            </a:lvl1pPr>
          </a:lstStyle>
          <a:p>
            <a:pPr rtl="0"/>
            <a:endParaRPr dirty="0"/>
          </a:p>
        </p:txBody>
      </p:sp>
      <p:sp>
        <p:nvSpPr>
          <p:cNvPr id="3" name="Holder 3"/>
          <p:cNvSpPr>
            <a:spLocks noGrp="1"/>
          </p:cNvSpPr>
          <p:nvPr>
            <p:ph type="body" idx="1" hasCustomPrompt="1"/>
          </p:nvPr>
        </p:nvSpPr>
        <p:spPr>
          <a:xfrm>
            <a:off x="944077" y="1493021"/>
            <a:ext cx="10303847" cy="1015663"/>
          </a:xfrm>
        </p:spPr>
        <p:txBody>
          <a:bodyPr lIns="0" tIns="0" rIns="0" bIns="0"/>
          <a:lstStyle>
            <a:lvl1pPr>
              <a:defRPr sz="2800" b="0" i="0">
                <a:solidFill>
                  <a:srgbClr val="000032"/>
                </a:solidFill>
                <a:latin typeface="Arial" panose="020B0604020202020204" pitchFamily="34" charset="0"/>
                <a:cs typeface="Arial" panose="020B0604020202020204" pitchFamily="34" charset="0"/>
              </a:defRPr>
            </a:lvl1pPr>
            <a:lvl2pPr>
              <a:defRPr/>
            </a:lvl2pPr>
            <a:lvl3pPr>
              <a:defRPr sz="2400"/>
            </a:lvl3pPr>
          </a:lstStyle>
          <a:p>
            <a:pPr marL="562996" lvl="1" indent="-285750" rtl="0">
              <a:buFont typeface="Arial" panose="020B0604020202020204" pitchFamily="34" charset="0"/>
              <a:buChar char="•"/>
            </a:pPr>
            <a:r>
              <a:rPr lang="en-US" sz="2400" dirty="0">
                <a:latin typeface="Arial" panose="020B0604020202020204" pitchFamily="34" charset="0"/>
                <a:cs typeface="Arial" panose="020B0604020202020204" pitchFamily="34" charset="0"/>
              </a:rPr>
              <a:t>Click to edit bullets</a:t>
            </a:r>
          </a:p>
          <a:p>
            <a:pPr marL="840242" lvl="2" indent="-285750" rtl="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1117488" lvl="3" indent="-285750" rtl="0">
              <a:buFont typeface="Arial" panose="020B0604020202020204" pitchFamily="34" charset="0"/>
              <a:buChar char="•"/>
            </a:pPr>
            <a:endParaRPr dirty="0"/>
          </a:p>
        </p:txBody>
      </p:sp>
      <p:pic>
        <p:nvPicPr>
          <p:cNvPr id="7" name="Picture 6">
            <a:extLst>
              <a:ext uri="{FF2B5EF4-FFF2-40B4-BE49-F238E27FC236}">
                <a16:creationId xmlns:a16="http://schemas.microsoft.com/office/drawing/2014/main" id="{92601BDD-711C-4838-89D8-23DC4B789878}"/>
              </a:ext>
            </a:extLst>
          </p:cNvPr>
          <p:cNvPicPr>
            <a:picLocks noChangeAspect="1"/>
          </p:cNvPicPr>
          <p:nvPr userDrawn="1"/>
        </p:nvPicPr>
        <p:blipFill>
          <a:blip r:embed="rId2"/>
          <a:stretch>
            <a:fillRect/>
          </a:stretch>
        </p:blipFill>
        <p:spPr>
          <a:xfrm>
            <a:off x="944077" y="1165952"/>
            <a:ext cx="5681964" cy="42676"/>
          </a:xfrm>
          <a:prstGeom prst="rect">
            <a:avLst/>
          </a:prstGeom>
        </p:spPr>
      </p:pic>
      <p:sp>
        <p:nvSpPr>
          <p:cNvPr id="11" name="Date Placeholder 10">
            <a:extLst>
              <a:ext uri="{FF2B5EF4-FFF2-40B4-BE49-F238E27FC236}">
                <a16:creationId xmlns:a16="http://schemas.microsoft.com/office/drawing/2014/main" id="{A03EFA08-1282-13B5-D061-409DD47F95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53647E-F84C-4BC9-A545-3A09A01A5593}" type="datetime1">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t>2/21/2024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2" name="Footer Placeholder 11">
            <a:extLst>
              <a:ext uri="{FF2B5EF4-FFF2-40B4-BE49-F238E27FC236}">
                <a16:creationId xmlns:a16="http://schemas.microsoft.com/office/drawing/2014/main" id="{BCA5DDB3-DDF8-C52A-43E1-00E69444629C}"/>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dirty="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dirty="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dirty="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dirty="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dirty="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dirty="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dirty="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dirty="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dirty="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dirty="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dirty="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dirty="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dirty="0">
                <a:ln>
                  <a:noFill/>
                </a:ln>
                <a:solidFill>
                  <a:srgbClr val="1F497D">
                    <a:lumMod val="75000"/>
                  </a:srgbClr>
                </a:solidFill>
                <a:effectLst/>
                <a:uLnTx/>
                <a:uFillTx/>
                <a:latin typeface="Comfortaa"/>
                <a:ea typeface="+mn-ea"/>
              </a:rPr>
              <a:t>STARTUP</a:t>
            </a:r>
          </a:p>
        </p:txBody>
      </p:sp>
      <p:sp>
        <p:nvSpPr>
          <p:cNvPr id="13" name="Slide Number Placeholder 12">
            <a:extLst>
              <a:ext uri="{FF2B5EF4-FFF2-40B4-BE49-F238E27FC236}">
                <a16:creationId xmlns:a16="http://schemas.microsoft.com/office/drawing/2014/main" id="{1FC72AF9-1805-5A57-FA2B-70F8893F9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300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944798" y="888061"/>
            <a:ext cx="9476719" cy="573875"/>
          </a:xfrm>
        </p:spPr>
        <p:txBody>
          <a:bodyPr lIns="0" tIns="0" rIns="0" bIns="0"/>
          <a:lstStyle>
            <a:lvl1pPr>
              <a:defRPr sz="3729" b="1" i="0">
                <a:solidFill>
                  <a:srgbClr val="000032"/>
                </a:solidFill>
                <a:latin typeface="Comfortaa"/>
                <a:cs typeface="Comfortaa"/>
              </a:defRPr>
            </a:lvl1pPr>
          </a:lstStyle>
          <a:p>
            <a:endParaRPr/>
          </a:p>
        </p:txBody>
      </p:sp>
      <p:sp>
        <p:nvSpPr>
          <p:cNvPr id="3" name="Holder 3"/>
          <p:cNvSpPr>
            <a:spLocks noGrp="1"/>
          </p:cNvSpPr>
          <p:nvPr>
            <p:ph type="ftr" sz="quarter" idx="5"/>
          </p:nvPr>
        </p:nvSpPr>
        <p:spPr/>
        <p:txBody>
          <a:bodyPr lIns="0" tIns="0" rIns="0" bIns="0"/>
          <a:lstStyle>
            <a:lvl1pPr>
              <a:defRPr sz="1334" b="1" i="0">
                <a:solidFill>
                  <a:srgbClr val="004B9B"/>
                </a:solidFill>
                <a:latin typeface="Comfortaa"/>
                <a:cs typeface="Comfortaa"/>
              </a:defRPr>
            </a:lvl1p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20E1E4B-4AA0-41AB-B608-E1311218F809}" type="datetime1">
              <a:rPr lang="en-US" smtClean="0"/>
              <a:t>2/21/2024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3991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334" b="1" i="0">
                <a:solidFill>
                  <a:srgbClr val="004B9B"/>
                </a:solidFill>
                <a:latin typeface="Comfortaa"/>
                <a:cs typeface="Comfortaa"/>
              </a:defRPr>
            </a:lvl1p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0EA02145-AE01-4791-90C8-C79147A175D3}" type="datetime1">
              <a:rPr lang="en-US" smtClean="0"/>
              <a:t>2/21/2024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1814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44798" y="888061"/>
            <a:ext cx="8384214" cy="587223"/>
          </a:xfrm>
          <a:prstGeom prst="rect">
            <a:avLst/>
          </a:prstGeom>
        </p:spPr>
        <p:txBody>
          <a:bodyPr wrap="square" lIns="0" tIns="0" rIns="0" bIns="0">
            <a:spAutoFit/>
          </a:bodyPr>
          <a:lstStyle>
            <a:lvl1pPr>
              <a:defRPr sz="3729" b="1" i="0">
                <a:solidFill>
                  <a:srgbClr val="000032"/>
                </a:solidFill>
                <a:latin typeface="Comfortaa"/>
                <a:cs typeface="Comfortaa"/>
              </a:defRPr>
            </a:lvl1pPr>
          </a:lstStyle>
          <a:p>
            <a:endParaRPr/>
          </a:p>
        </p:txBody>
      </p:sp>
      <p:sp>
        <p:nvSpPr>
          <p:cNvPr id="3" name="Holder 3"/>
          <p:cNvSpPr>
            <a:spLocks noGrp="1"/>
          </p:cNvSpPr>
          <p:nvPr>
            <p:ph type="subTitle" idx="4"/>
          </p:nvPr>
        </p:nvSpPr>
        <p:spPr>
          <a:xfrm>
            <a:off x="4748520" y="4500482"/>
            <a:ext cx="6498806" cy="382541"/>
          </a:xfrm>
          <a:prstGeom prst="rect">
            <a:avLst/>
          </a:prstGeom>
        </p:spPr>
        <p:txBody>
          <a:bodyPr wrap="square" lIns="0" tIns="0" rIns="0" bIns="0">
            <a:spAutoFit/>
          </a:bodyPr>
          <a:lstStyle>
            <a:lvl1pPr>
              <a:defRPr sz="2486" b="0" i="0">
                <a:solidFill>
                  <a:srgbClr val="000032"/>
                </a:solidFill>
                <a:latin typeface="Lato Light"/>
                <a:cs typeface="Lato Light"/>
              </a:defRPr>
            </a:lvl1pPr>
          </a:lstStyle>
          <a:p>
            <a:endParaRPr/>
          </a:p>
        </p:txBody>
      </p:sp>
      <p:sp>
        <p:nvSpPr>
          <p:cNvPr id="4" name="Holder 4"/>
          <p:cNvSpPr>
            <a:spLocks noGrp="1"/>
          </p:cNvSpPr>
          <p:nvPr>
            <p:ph type="ftr" sz="quarter" idx="5"/>
          </p:nvPr>
        </p:nvSpPr>
        <p:spPr/>
        <p:txBody>
          <a:bodyPr lIns="0" tIns="0" rIns="0" bIns="0"/>
          <a:lstStyle>
            <a:lvl1pPr>
              <a:defRPr sz="1334" b="1" i="0">
                <a:solidFill>
                  <a:schemeClr val="tx2">
                    <a:lumMod val="75000"/>
                  </a:schemeClr>
                </a:solidFill>
                <a:latin typeface="Comfortaa"/>
                <a:cs typeface="Comfortaa"/>
              </a:defRPr>
            </a:lvl1p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dirty="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dirty="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dirty="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dirty="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dirty="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dirty="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dirty="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dirty="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dirty="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dirty="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dirty="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dirty="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dirty="0">
                <a:ln>
                  <a:noFill/>
                </a:ln>
                <a:solidFill>
                  <a:srgbClr val="1F497D">
                    <a:lumMod val="75000"/>
                  </a:srgbClr>
                </a:solidFill>
                <a:effectLst/>
                <a:uLnTx/>
                <a:uFillTx/>
                <a:latin typeface="Comfortaa"/>
                <a:ea typeface="+mn-ea"/>
              </a:rPr>
              <a:t>STARTUP</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CDB6293-3C43-423D-A1CD-B2F15F9C6450}" type="datetime1">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t>2/21/2024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2387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944798" y="888061"/>
            <a:ext cx="9476719" cy="573875"/>
          </a:xfrm>
        </p:spPr>
        <p:txBody>
          <a:bodyPr lIns="0" tIns="0" rIns="0" bIns="0"/>
          <a:lstStyle>
            <a:lvl1pPr>
              <a:defRPr sz="3729" b="1" i="0">
                <a:solidFill>
                  <a:srgbClr val="000032"/>
                </a:solidFill>
                <a:latin typeface="Comfortaa"/>
                <a:cs typeface="Comfortaa"/>
              </a:defRPr>
            </a:lvl1pPr>
          </a:lstStyle>
          <a:p>
            <a:endParaRPr/>
          </a:p>
        </p:txBody>
      </p:sp>
      <p:sp>
        <p:nvSpPr>
          <p:cNvPr id="3" name="Holder 3"/>
          <p:cNvSpPr>
            <a:spLocks noGrp="1"/>
          </p:cNvSpPr>
          <p:nvPr>
            <p:ph sz="half" idx="2"/>
          </p:nvPr>
        </p:nvSpPr>
        <p:spPr>
          <a:xfrm>
            <a:off x="609600" y="1577340"/>
            <a:ext cx="5303520" cy="63094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63094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334" b="1" i="0">
                <a:solidFill>
                  <a:srgbClr val="004B9B"/>
                </a:solidFill>
                <a:latin typeface="Comfortaa"/>
                <a:cs typeface="Comfortaa"/>
              </a:defRPr>
            </a:lvl1p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004B9B"/>
                </a:solidFill>
                <a:effectLst/>
                <a:uLnTx/>
                <a:uFillTx/>
                <a:latin typeface="Comfortaa"/>
                <a:ea typeface="+mn-ea"/>
              </a:rPr>
              <a:t>THE</a:t>
            </a:r>
            <a:r>
              <a:rPr kumimoji="0" lang="en-US" sz="1334" b="1" i="0" u="none" strike="noStrike" kern="1200" cap="none" spc="6" normalizeH="0" baseline="0" noProof="0">
                <a:ln>
                  <a:noFill/>
                </a:ln>
                <a:solidFill>
                  <a:srgbClr val="004B9B"/>
                </a:solidFill>
                <a:effectLst/>
                <a:uLnTx/>
                <a:uFillTx/>
                <a:latin typeface="Comfortaa"/>
                <a:ea typeface="+mn-ea"/>
              </a:rPr>
              <a:t> </a:t>
            </a:r>
            <a:r>
              <a:rPr kumimoji="0" lang="en-US" sz="1334" b="1" i="0" u="none" strike="noStrike" kern="1200" cap="none" spc="0" normalizeH="0" baseline="0" noProof="0">
                <a:ln>
                  <a:noFill/>
                </a:ln>
                <a:solidFill>
                  <a:srgbClr val="004B9B"/>
                </a:solidFill>
                <a:effectLst/>
                <a:uLnTx/>
                <a:uFillTx/>
                <a:latin typeface="Comfortaa"/>
                <a:ea typeface="+mn-ea"/>
              </a:rPr>
              <a:t>SMART</a:t>
            </a:r>
            <a:r>
              <a:rPr kumimoji="0" lang="en-US" sz="1334" b="1" i="0" u="none" strike="noStrike" kern="1200" cap="none" spc="9" normalizeH="0" baseline="0" noProof="0">
                <a:ln>
                  <a:noFill/>
                </a:ln>
                <a:solidFill>
                  <a:srgbClr val="004B9B"/>
                </a:solidFill>
                <a:effectLst/>
                <a:uLnTx/>
                <a:uFillTx/>
                <a:latin typeface="Comfortaa"/>
                <a:ea typeface="+mn-ea"/>
              </a:rPr>
              <a:t> </a:t>
            </a:r>
            <a:r>
              <a:rPr kumimoji="0" lang="en-US" sz="1334" b="1" i="0" u="none" strike="noStrike" kern="1200" cap="none" spc="-42" normalizeH="0" baseline="0" noProof="0">
                <a:ln>
                  <a:noFill/>
                </a:ln>
                <a:solidFill>
                  <a:srgbClr val="004B9B"/>
                </a:solidFill>
                <a:effectLst/>
                <a:uLnTx/>
                <a:uFillTx/>
                <a:latin typeface="Comfortaa"/>
                <a:ea typeface="+mn-ea"/>
              </a:rPr>
              <a:t>WAY</a:t>
            </a:r>
            <a:r>
              <a:rPr kumimoji="0" lang="en-US" sz="1334" b="1" i="0" u="none" strike="noStrike" kern="1200" cap="none" spc="9" normalizeH="0" baseline="0" noProof="0">
                <a:ln>
                  <a:noFill/>
                </a:ln>
                <a:solidFill>
                  <a:srgbClr val="004B9B"/>
                </a:solidFill>
                <a:effectLst/>
                <a:uLnTx/>
                <a:uFillTx/>
                <a:latin typeface="Comfortaa"/>
                <a:ea typeface="+mn-ea"/>
              </a:rPr>
              <a:t> </a:t>
            </a:r>
            <a:r>
              <a:rPr kumimoji="0" lang="en-US" sz="1334" b="1" i="0" u="none" strike="noStrike" kern="1200" cap="none" spc="0" normalizeH="0" baseline="0" noProof="0">
                <a:ln>
                  <a:noFill/>
                </a:ln>
                <a:solidFill>
                  <a:srgbClr val="004B9B"/>
                </a:solidFill>
                <a:effectLst/>
                <a:uLnTx/>
                <a:uFillTx/>
                <a:latin typeface="Comfortaa"/>
                <a:ea typeface="+mn-ea"/>
              </a:rPr>
              <a:t>TO</a:t>
            </a:r>
            <a:r>
              <a:rPr kumimoji="0" lang="en-US" sz="1334" b="1" i="0" u="none" strike="noStrike" kern="1200" cap="none" spc="9" normalizeH="0" baseline="0" noProof="0">
                <a:ln>
                  <a:noFill/>
                </a:ln>
                <a:solidFill>
                  <a:srgbClr val="004B9B"/>
                </a:solidFill>
                <a:effectLst/>
                <a:uLnTx/>
                <a:uFillTx/>
                <a:latin typeface="Comfortaa"/>
                <a:ea typeface="+mn-ea"/>
              </a:rPr>
              <a:t> </a:t>
            </a:r>
            <a:r>
              <a:rPr kumimoji="0" lang="en-US" sz="1334" b="1" i="0" u="none" strike="noStrike" kern="1200" cap="none" spc="0" normalizeH="0" baseline="0" noProof="0">
                <a:ln>
                  <a:noFill/>
                </a:ln>
                <a:solidFill>
                  <a:srgbClr val="004B9B"/>
                </a:solidFill>
                <a:effectLst/>
                <a:uLnTx/>
                <a:uFillTx/>
                <a:latin typeface="Comfortaa"/>
                <a:ea typeface="+mn-ea"/>
              </a:rPr>
              <a:t>BUILD</a:t>
            </a:r>
            <a:r>
              <a:rPr kumimoji="0" lang="en-US" sz="1334" b="1" i="0" u="none" strike="noStrike" kern="1200" cap="none" spc="9" normalizeH="0" baseline="0" noProof="0">
                <a:ln>
                  <a:noFill/>
                </a:ln>
                <a:solidFill>
                  <a:srgbClr val="004B9B"/>
                </a:solidFill>
                <a:effectLst/>
                <a:uLnTx/>
                <a:uFillTx/>
                <a:latin typeface="Comfortaa"/>
                <a:ea typeface="+mn-ea"/>
              </a:rPr>
              <a:t> </a:t>
            </a:r>
            <a:r>
              <a:rPr kumimoji="0" lang="en-US" sz="1334" b="1" i="0" u="none" strike="noStrike" kern="1200" cap="none" spc="0" normalizeH="0" baseline="0" noProof="0">
                <a:ln>
                  <a:noFill/>
                </a:ln>
                <a:solidFill>
                  <a:srgbClr val="004B9B"/>
                </a:solidFill>
                <a:effectLst/>
                <a:uLnTx/>
                <a:uFillTx/>
                <a:latin typeface="Comfortaa"/>
                <a:ea typeface="+mn-ea"/>
              </a:rPr>
              <a:t>A</a:t>
            </a:r>
            <a:r>
              <a:rPr kumimoji="0" lang="en-US" sz="1334" b="1" i="0" u="none" strike="noStrike" kern="1200" cap="none" spc="9" normalizeH="0" baseline="0" noProof="0">
                <a:ln>
                  <a:noFill/>
                </a:ln>
                <a:solidFill>
                  <a:srgbClr val="004B9B"/>
                </a:solidFill>
                <a:effectLst/>
                <a:uLnTx/>
                <a:uFillTx/>
                <a:latin typeface="Comfortaa"/>
                <a:ea typeface="+mn-ea"/>
              </a:rPr>
              <a:t> </a:t>
            </a:r>
            <a:r>
              <a:rPr kumimoji="0" lang="en-US" sz="1334" b="1" i="0" u="none" strike="noStrike" kern="1200" cap="none" spc="-6" normalizeH="0" baseline="0" noProof="0">
                <a:ln>
                  <a:noFill/>
                </a:ln>
                <a:solidFill>
                  <a:srgbClr val="004B9B"/>
                </a:solidFill>
                <a:effectLst/>
                <a:uLnTx/>
                <a:uFillTx/>
                <a:latin typeface="Comfortaa"/>
                <a:ea typeface="+mn-ea"/>
              </a:rPr>
              <a:t>STARTUP</a:t>
            </a:r>
            <a:endParaRPr kumimoji="0" lang="en-US" sz="1334" b="1" i="0" u="none" strike="noStrike" kern="1200" cap="none" spc="-6" normalizeH="0" baseline="0" noProof="0" dirty="0">
              <a:ln>
                <a:noFill/>
              </a:ln>
              <a:solidFill>
                <a:srgbClr val="004B9B"/>
              </a:solidFill>
              <a:effectLst/>
              <a:uLnTx/>
              <a:uFillTx/>
              <a:latin typeface="Comfortaa"/>
              <a:ea typeface="+mn-ea"/>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2F4CC80-9506-4758-A8D9-44EF117DFA26}" type="datetime1">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t>2/21/2024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1912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944798" y="888061"/>
            <a:ext cx="9476719" cy="573875"/>
          </a:xfrm>
        </p:spPr>
        <p:txBody>
          <a:bodyPr lIns="0" tIns="0" rIns="0" bIns="0"/>
          <a:lstStyle>
            <a:lvl1pPr>
              <a:defRPr sz="3729" b="1" i="0">
                <a:solidFill>
                  <a:srgbClr val="000032"/>
                </a:solidFill>
                <a:latin typeface="Comfortaa"/>
                <a:cs typeface="Comfortaa"/>
              </a:defRPr>
            </a:lvl1pPr>
          </a:lstStyle>
          <a:p>
            <a:endParaRPr/>
          </a:p>
        </p:txBody>
      </p:sp>
      <p:sp>
        <p:nvSpPr>
          <p:cNvPr id="3" name="Holder 3"/>
          <p:cNvSpPr>
            <a:spLocks noGrp="1"/>
          </p:cNvSpPr>
          <p:nvPr>
            <p:ph type="ftr" sz="quarter" idx="5"/>
          </p:nvPr>
        </p:nvSpPr>
        <p:spPr/>
        <p:txBody>
          <a:bodyPr lIns="0" tIns="0" rIns="0" bIns="0"/>
          <a:lstStyle>
            <a:lvl1pPr>
              <a:defRPr sz="1334" b="1" i="0">
                <a:solidFill>
                  <a:srgbClr val="004B9B"/>
                </a:solidFill>
                <a:latin typeface="Comfortaa"/>
                <a:cs typeface="Comfortaa"/>
              </a:defRPr>
            </a:lvl1p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004B9B"/>
                </a:solidFill>
                <a:effectLst/>
                <a:uLnTx/>
                <a:uFillTx/>
                <a:latin typeface="Comfortaa"/>
                <a:ea typeface="+mn-ea"/>
              </a:rPr>
              <a:t>THE</a:t>
            </a:r>
            <a:r>
              <a:rPr kumimoji="0" lang="en-US" sz="1334" b="1" i="0" u="none" strike="noStrike" kern="1200" cap="none" spc="6" normalizeH="0" baseline="0" noProof="0">
                <a:ln>
                  <a:noFill/>
                </a:ln>
                <a:solidFill>
                  <a:srgbClr val="004B9B"/>
                </a:solidFill>
                <a:effectLst/>
                <a:uLnTx/>
                <a:uFillTx/>
                <a:latin typeface="Comfortaa"/>
                <a:ea typeface="+mn-ea"/>
              </a:rPr>
              <a:t> </a:t>
            </a:r>
            <a:r>
              <a:rPr kumimoji="0" lang="en-US" sz="1334" b="1" i="0" u="none" strike="noStrike" kern="1200" cap="none" spc="0" normalizeH="0" baseline="0" noProof="0">
                <a:ln>
                  <a:noFill/>
                </a:ln>
                <a:solidFill>
                  <a:srgbClr val="004B9B"/>
                </a:solidFill>
                <a:effectLst/>
                <a:uLnTx/>
                <a:uFillTx/>
                <a:latin typeface="Comfortaa"/>
                <a:ea typeface="+mn-ea"/>
              </a:rPr>
              <a:t>SMART</a:t>
            </a:r>
            <a:r>
              <a:rPr kumimoji="0" lang="en-US" sz="1334" b="1" i="0" u="none" strike="noStrike" kern="1200" cap="none" spc="9" normalizeH="0" baseline="0" noProof="0">
                <a:ln>
                  <a:noFill/>
                </a:ln>
                <a:solidFill>
                  <a:srgbClr val="004B9B"/>
                </a:solidFill>
                <a:effectLst/>
                <a:uLnTx/>
                <a:uFillTx/>
                <a:latin typeface="Comfortaa"/>
                <a:ea typeface="+mn-ea"/>
              </a:rPr>
              <a:t> </a:t>
            </a:r>
            <a:r>
              <a:rPr kumimoji="0" lang="en-US" sz="1334" b="1" i="0" u="none" strike="noStrike" kern="1200" cap="none" spc="-42" normalizeH="0" baseline="0" noProof="0">
                <a:ln>
                  <a:noFill/>
                </a:ln>
                <a:solidFill>
                  <a:srgbClr val="004B9B"/>
                </a:solidFill>
                <a:effectLst/>
                <a:uLnTx/>
                <a:uFillTx/>
                <a:latin typeface="Comfortaa"/>
                <a:ea typeface="+mn-ea"/>
              </a:rPr>
              <a:t>WAY</a:t>
            </a:r>
            <a:r>
              <a:rPr kumimoji="0" lang="en-US" sz="1334" b="1" i="0" u="none" strike="noStrike" kern="1200" cap="none" spc="9" normalizeH="0" baseline="0" noProof="0">
                <a:ln>
                  <a:noFill/>
                </a:ln>
                <a:solidFill>
                  <a:srgbClr val="004B9B"/>
                </a:solidFill>
                <a:effectLst/>
                <a:uLnTx/>
                <a:uFillTx/>
                <a:latin typeface="Comfortaa"/>
                <a:ea typeface="+mn-ea"/>
              </a:rPr>
              <a:t> </a:t>
            </a:r>
            <a:r>
              <a:rPr kumimoji="0" lang="en-US" sz="1334" b="1" i="0" u="none" strike="noStrike" kern="1200" cap="none" spc="0" normalizeH="0" baseline="0" noProof="0">
                <a:ln>
                  <a:noFill/>
                </a:ln>
                <a:solidFill>
                  <a:srgbClr val="004B9B"/>
                </a:solidFill>
                <a:effectLst/>
                <a:uLnTx/>
                <a:uFillTx/>
                <a:latin typeface="Comfortaa"/>
                <a:ea typeface="+mn-ea"/>
              </a:rPr>
              <a:t>TO</a:t>
            </a:r>
            <a:r>
              <a:rPr kumimoji="0" lang="en-US" sz="1334" b="1" i="0" u="none" strike="noStrike" kern="1200" cap="none" spc="9" normalizeH="0" baseline="0" noProof="0">
                <a:ln>
                  <a:noFill/>
                </a:ln>
                <a:solidFill>
                  <a:srgbClr val="004B9B"/>
                </a:solidFill>
                <a:effectLst/>
                <a:uLnTx/>
                <a:uFillTx/>
                <a:latin typeface="Comfortaa"/>
                <a:ea typeface="+mn-ea"/>
              </a:rPr>
              <a:t> </a:t>
            </a:r>
            <a:r>
              <a:rPr kumimoji="0" lang="en-US" sz="1334" b="1" i="0" u="none" strike="noStrike" kern="1200" cap="none" spc="0" normalizeH="0" baseline="0" noProof="0">
                <a:ln>
                  <a:noFill/>
                </a:ln>
                <a:solidFill>
                  <a:srgbClr val="004B9B"/>
                </a:solidFill>
                <a:effectLst/>
                <a:uLnTx/>
                <a:uFillTx/>
                <a:latin typeface="Comfortaa"/>
                <a:ea typeface="+mn-ea"/>
              </a:rPr>
              <a:t>BUILD</a:t>
            </a:r>
            <a:r>
              <a:rPr kumimoji="0" lang="en-US" sz="1334" b="1" i="0" u="none" strike="noStrike" kern="1200" cap="none" spc="9" normalizeH="0" baseline="0" noProof="0">
                <a:ln>
                  <a:noFill/>
                </a:ln>
                <a:solidFill>
                  <a:srgbClr val="004B9B"/>
                </a:solidFill>
                <a:effectLst/>
                <a:uLnTx/>
                <a:uFillTx/>
                <a:latin typeface="Comfortaa"/>
                <a:ea typeface="+mn-ea"/>
              </a:rPr>
              <a:t> </a:t>
            </a:r>
            <a:r>
              <a:rPr kumimoji="0" lang="en-US" sz="1334" b="1" i="0" u="none" strike="noStrike" kern="1200" cap="none" spc="0" normalizeH="0" baseline="0" noProof="0">
                <a:ln>
                  <a:noFill/>
                </a:ln>
                <a:solidFill>
                  <a:srgbClr val="004B9B"/>
                </a:solidFill>
                <a:effectLst/>
                <a:uLnTx/>
                <a:uFillTx/>
                <a:latin typeface="Comfortaa"/>
                <a:ea typeface="+mn-ea"/>
              </a:rPr>
              <a:t>A</a:t>
            </a:r>
            <a:r>
              <a:rPr kumimoji="0" lang="en-US" sz="1334" b="1" i="0" u="none" strike="noStrike" kern="1200" cap="none" spc="9" normalizeH="0" baseline="0" noProof="0">
                <a:ln>
                  <a:noFill/>
                </a:ln>
                <a:solidFill>
                  <a:srgbClr val="004B9B"/>
                </a:solidFill>
                <a:effectLst/>
                <a:uLnTx/>
                <a:uFillTx/>
                <a:latin typeface="Comfortaa"/>
                <a:ea typeface="+mn-ea"/>
              </a:rPr>
              <a:t> </a:t>
            </a:r>
            <a:r>
              <a:rPr kumimoji="0" lang="en-US" sz="1334" b="1" i="0" u="none" strike="noStrike" kern="1200" cap="none" spc="-6" normalizeH="0" baseline="0" noProof="0">
                <a:ln>
                  <a:noFill/>
                </a:ln>
                <a:solidFill>
                  <a:srgbClr val="004B9B"/>
                </a:solidFill>
                <a:effectLst/>
                <a:uLnTx/>
                <a:uFillTx/>
                <a:latin typeface="Comfortaa"/>
                <a:ea typeface="+mn-ea"/>
              </a:rPr>
              <a:t>STARTUP</a:t>
            </a:r>
            <a:endParaRPr kumimoji="0" lang="en-US" sz="1334" b="1" i="0" u="none" strike="noStrike" kern="1200" cap="none" spc="-6" normalizeH="0" baseline="0" noProof="0" dirty="0">
              <a:ln>
                <a:noFill/>
              </a:ln>
              <a:solidFill>
                <a:srgbClr val="004B9B"/>
              </a:solidFill>
              <a:effectLst/>
              <a:uLnTx/>
              <a:uFillTx/>
              <a:latin typeface="Comfortaa"/>
              <a:ea typeface="+mn-ea"/>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CF9CC92-632B-4965-9555-971B848ED712}" type="datetime1">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t>2/21/2024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947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334" b="1" i="0">
                <a:solidFill>
                  <a:srgbClr val="004B9B"/>
                </a:solidFill>
                <a:latin typeface="Comfortaa"/>
                <a:cs typeface="Comfortaa"/>
              </a:defRPr>
            </a:lvl1p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004B9B"/>
                </a:solidFill>
                <a:effectLst/>
                <a:uLnTx/>
                <a:uFillTx/>
                <a:latin typeface="Comfortaa"/>
                <a:ea typeface="+mn-ea"/>
              </a:rPr>
              <a:t>THE</a:t>
            </a:r>
            <a:r>
              <a:rPr kumimoji="0" lang="en-US" sz="1334" b="1" i="0" u="none" strike="noStrike" kern="1200" cap="none" spc="6" normalizeH="0" baseline="0" noProof="0">
                <a:ln>
                  <a:noFill/>
                </a:ln>
                <a:solidFill>
                  <a:srgbClr val="004B9B"/>
                </a:solidFill>
                <a:effectLst/>
                <a:uLnTx/>
                <a:uFillTx/>
                <a:latin typeface="Comfortaa"/>
                <a:ea typeface="+mn-ea"/>
              </a:rPr>
              <a:t> </a:t>
            </a:r>
            <a:r>
              <a:rPr kumimoji="0" lang="en-US" sz="1334" b="1" i="0" u="none" strike="noStrike" kern="1200" cap="none" spc="0" normalizeH="0" baseline="0" noProof="0">
                <a:ln>
                  <a:noFill/>
                </a:ln>
                <a:solidFill>
                  <a:srgbClr val="004B9B"/>
                </a:solidFill>
                <a:effectLst/>
                <a:uLnTx/>
                <a:uFillTx/>
                <a:latin typeface="Comfortaa"/>
                <a:ea typeface="+mn-ea"/>
              </a:rPr>
              <a:t>SMART</a:t>
            </a:r>
            <a:r>
              <a:rPr kumimoji="0" lang="en-US" sz="1334" b="1" i="0" u="none" strike="noStrike" kern="1200" cap="none" spc="9" normalizeH="0" baseline="0" noProof="0">
                <a:ln>
                  <a:noFill/>
                </a:ln>
                <a:solidFill>
                  <a:srgbClr val="004B9B"/>
                </a:solidFill>
                <a:effectLst/>
                <a:uLnTx/>
                <a:uFillTx/>
                <a:latin typeface="Comfortaa"/>
                <a:ea typeface="+mn-ea"/>
              </a:rPr>
              <a:t> </a:t>
            </a:r>
            <a:r>
              <a:rPr kumimoji="0" lang="en-US" sz="1334" b="1" i="0" u="none" strike="noStrike" kern="1200" cap="none" spc="-42" normalizeH="0" baseline="0" noProof="0">
                <a:ln>
                  <a:noFill/>
                </a:ln>
                <a:solidFill>
                  <a:srgbClr val="004B9B"/>
                </a:solidFill>
                <a:effectLst/>
                <a:uLnTx/>
                <a:uFillTx/>
                <a:latin typeface="Comfortaa"/>
                <a:ea typeface="+mn-ea"/>
              </a:rPr>
              <a:t>WAY</a:t>
            </a:r>
            <a:r>
              <a:rPr kumimoji="0" lang="en-US" sz="1334" b="1" i="0" u="none" strike="noStrike" kern="1200" cap="none" spc="9" normalizeH="0" baseline="0" noProof="0">
                <a:ln>
                  <a:noFill/>
                </a:ln>
                <a:solidFill>
                  <a:srgbClr val="004B9B"/>
                </a:solidFill>
                <a:effectLst/>
                <a:uLnTx/>
                <a:uFillTx/>
                <a:latin typeface="Comfortaa"/>
                <a:ea typeface="+mn-ea"/>
              </a:rPr>
              <a:t> </a:t>
            </a:r>
            <a:r>
              <a:rPr kumimoji="0" lang="en-US" sz="1334" b="1" i="0" u="none" strike="noStrike" kern="1200" cap="none" spc="0" normalizeH="0" baseline="0" noProof="0">
                <a:ln>
                  <a:noFill/>
                </a:ln>
                <a:solidFill>
                  <a:srgbClr val="004B9B"/>
                </a:solidFill>
                <a:effectLst/>
                <a:uLnTx/>
                <a:uFillTx/>
                <a:latin typeface="Comfortaa"/>
                <a:ea typeface="+mn-ea"/>
              </a:rPr>
              <a:t>TO</a:t>
            </a:r>
            <a:r>
              <a:rPr kumimoji="0" lang="en-US" sz="1334" b="1" i="0" u="none" strike="noStrike" kern="1200" cap="none" spc="9" normalizeH="0" baseline="0" noProof="0">
                <a:ln>
                  <a:noFill/>
                </a:ln>
                <a:solidFill>
                  <a:srgbClr val="004B9B"/>
                </a:solidFill>
                <a:effectLst/>
                <a:uLnTx/>
                <a:uFillTx/>
                <a:latin typeface="Comfortaa"/>
                <a:ea typeface="+mn-ea"/>
              </a:rPr>
              <a:t> </a:t>
            </a:r>
            <a:r>
              <a:rPr kumimoji="0" lang="en-US" sz="1334" b="1" i="0" u="none" strike="noStrike" kern="1200" cap="none" spc="0" normalizeH="0" baseline="0" noProof="0">
                <a:ln>
                  <a:noFill/>
                </a:ln>
                <a:solidFill>
                  <a:srgbClr val="004B9B"/>
                </a:solidFill>
                <a:effectLst/>
                <a:uLnTx/>
                <a:uFillTx/>
                <a:latin typeface="Comfortaa"/>
                <a:ea typeface="+mn-ea"/>
              </a:rPr>
              <a:t>BUILD</a:t>
            </a:r>
            <a:r>
              <a:rPr kumimoji="0" lang="en-US" sz="1334" b="1" i="0" u="none" strike="noStrike" kern="1200" cap="none" spc="9" normalizeH="0" baseline="0" noProof="0">
                <a:ln>
                  <a:noFill/>
                </a:ln>
                <a:solidFill>
                  <a:srgbClr val="004B9B"/>
                </a:solidFill>
                <a:effectLst/>
                <a:uLnTx/>
                <a:uFillTx/>
                <a:latin typeface="Comfortaa"/>
                <a:ea typeface="+mn-ea"/>
              </a:rPr>
              <a:t> </a:t>
            </a:r>
            <a:r>
              <a:rPr kumimoji="0" lang="en-US" sz="1334" b="1" i="0" u="none" strike="noStrike" kern="1200" cap="none" spc="0" normalizeH="0" baseline="0" noProof="0">
                <a:ln>
                  <a:noFill/>
                </a:ln>
                <a:solidFill>
                  <a:srgbClr val="004B9B"/>
                </a:solidFill>
                <a:effectLst/>
                <a:uLnTx/>
                <a:uFillTx/>
                <a:latin typeface="Comfortaa"/>
                <a:ea typeface="+mn-ea"/>
              </a:rPr>
              <a:t>A</a:t>
            </a:r>
            <a:r>
              <a:rPr kumimoji="0" lang="en-US" sz="1334" b="1" i="0" u="none" strike="noStrike" kern="1200" cap="none" spc="9" normalizeH="0" baseline="0" noProof="0">
                <a:ln>
                  <a:noFill/>
                </a:ln>
                <a:solidFill>
                  <a:srgbClr val="004B9B"/>
                </a:solidFill>
                <a:effectLst/>
                <a:uLnTx/>
                <a:uFillTx/>
                <a:latin typeface="Comfortaa"/>
                <a:ea typeface="+mn-ea"/>
              </a:rPr>
              <a:t> </a:t>
            </a:r>
            <a:r>
              <a:rPr kumimoji="0" lang="en-US" sz="1334" b="1" i="0" u="none" strike="noStrike" kern="1200" cap="none" spc="-6" normalizeH="0" baseline="0" noProof="0">
                <a:ln>
                  <a:noFill/>
                </a:ln>
                <a:solidFill>
                  <a:srgbClr val="004B9B"/>
                </a:solidFill>
                <a:effectLst/>
                <a:uLnTx/>
                <a:uFillTx/>
                <a:latin typeface="Comfortaa"/>
                <a:ea typeface="+mn-ea"/>
              </a:rPr>
              <a:t>STARTUP</a:t>
            </a:r>
            <a:endParaRPr kumimoji="0" lang="en-US" sz="1334" b="1" i="0" u="none" strike="noStrike" kern="1200" cap="none" spc="-6" normalizeH="0" baseline="0" noProof="0" dirty="0">
              <a:ln>
                <a:noFill/>
              </a:ln>
              <a:solidFill>
                <a:srgbClr val="004B9B"/>
              </a:solidFill>
              <a:effectLst/>
              <a:uLnTx/>
              <a:uFillTx/>
              <a:latin typeface="Comfortaa"/>
              <a:ea typeface="+mn-ea"/>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30A3B26-0633-425A-A55D-5A9CF27FC65D}" type="datetime1">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t>2/21/2024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3391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2F4FD-6872-424E-A67B-1F7018CBC1A1}"/>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7BC475E-74D8-4D1A-9D44-184F38300CF5}"/>
              </a:ext>
            </a:extLst>
          </p:cNvPr>
          <p:cNvSpPr>
            <a:spLocks noGrp="1"/>
          </p:cNvSpPr>
          <p:nvPr>
            <p:ph type="ftr" sz="quarter" idx="10"/>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sp>
        <p:nvSpPr>
          <p:cNvPr id="4" name="Date Placeholder 3">
            <a:extLst>
              <a:ext uri="{FF2B5EF4-FFF2-40B4-BE49-F238E27FC236}">
                <a16:creationId xmlns:a16="http://schemas.microsoft.com/office/drawing/2014/main" id="{FCB0E67D-15CC-445E-BAEA-8906556F5E7E}"/>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BD9D17-167B-426D-856F-78A7DFAAD08C}" type="datetime1">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t>2/21/2024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9100D131-5EC8-4FDD-BAB6-1F26F6EEEB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5912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44798" y="888061"/>
            <a:ext cx="8384214" cy="587223"/>
          </a:xfrm>
          <a:prstGeom prst="rect">
            <a:avLst/>
          </a:prstGeom>
        </p:spPr>
        <p:txBody>
          <a:bodyPr wrap="square" lIns="0" tIns="0" rIns="0" bIns="0">
            <a:spAutoFit/>
          </a:bodyPr>
          <a:lstStyle>
            <a:lvl1pPr>
              <a:defRPr sz="3729" b="1" i="0">
                <a:solidFill>
                  <a:srgbClr val="000032"/>
                </a:solidFill>
                <a:latin typeface="Comfortaa"/>
                <a:cs typeface="Comfortaa"/>
              </a:defRPr>
            </a:lvl1pPr>
          </a:lstStyle>
          <a:p>
            <a:endParaRPr/>
          </a:p>
        </p:txBody>
      </p:sp>
      <p:sp>
        <p:nvSpPr>
          <p:cNvPr id="3" name="Holder 3"/>
          <p:cNvSpPr>
            <a:spLocks noGrp="1"/>
          </p:cNvSpPr>
          <p:nvPr>
            <p:ph type="subTitle" idx="4"/>
          </p:nvPr>
        </p:nvSpPr>
        <p:spPr>
          <a:xfrm>
            <a:off x="4748520" y="4500482"/>
            <a:ext cx="6498806" cy="382541"/>
          </a:xfrm>
          <a:prstGeom prst="rect">
            <a:avLst/>
          </a:prstGeom>
        </p:spPr>
        <p:txBody>
          <a:bodyPr wrap="square" lIns="0" tIns="0" rIns="0" bIns="0">
            <a:spAutoFit/>
          </a:bodyPr>
          <a:lstStyle>
            <a:lvl1pPr>
              <a:defRPr sz="2486" b="0" i="0">
                <a:solidFill>
                  <a:srgbClr val="000032"/>
                </a:solidFill>
                <a:latin typeface="Lato Light"/>
                <a:cs typeface="Lato Light"/>
              </a:defRPr>
            </a:lvl1pPr>
          </a:lstStyle>
          <a:p>
            <a:endParaRPr/>
          </a:p>
        </p:txBody>
      </p:sp>
      <p:sp>
        <p:nvSpPr>
          <p:cNvPr id="4" name="Holder 4"/>
          <p:cNvSpPr>
            <a:spLocks noGrp="1"/>
          </p:cNvSpPr>
          <p:nvPr>
            <p:ph type="ftr" sz="quarter" idx="5"/>
          </p:nvPr>
        </p:nvSpPr>
        <p:spPr/>
        <p:txBody>
          <a:bodyPr lIns="0" tIns="0" rIns="0" bIns="0"/>
          <a:lstStyle>
            <a:lvl1pPr>
              <a:defRPr sz="1334" b="1" i="0">
                <a:solidFill>
                  <a:srgbClr val="004B9B"/>
                </a:solidFill>
                <a:latin typeface="Comfortaa"/>
                <a:cs typeface="Comfortaa"/>
              </a:defRPr>
            </a:lvl1p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B95A473-8E89-46FB-9243-3BC0F2D2714A}" type="datetime1">
              <a:rPr lang="en-US" smtClean="0"/>
              <a:t>2/21/2024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0109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944798" y="888061"/>
            <a:ext cx="9476719" cy="573875"/>
          </a:xfrm>
        </p:spPr>
        <p:txBody>
          <a:bodyPr lIns="0" tIns="0" rIns="0" bIns="0"/>
          <a:lstStyle>
            <a:lvl1pPr>
              <a:defRPr sz="3729" b="1" i="0">
                <a:solidFill>
                  <a:srgbClr val="000032"/>
                </a:solidFill>
                <a:latin typeface="Comfortaa"/>
                <a:cs typeface="Comfortaa"/>
              </a:defRPr>
            </a:lvl1pPr>
          </a:lstStyle>
          <a:p>
            <a:endParaRPr/>
          </a:p>
        </p:txBody>
      </p:sp>
      <p:sp>
        <p:nvSpPr>
          <p:cNvPr id="3" name="Holder 3"/>
          <p:cNvSpPr>
            <a:spLocks noGrp="1"/>
          </p:cNvSpPr>
          <p:nvPr>
            <p:ph type="body" idx="1"/>
          </p:nvPr>
        </p:nvSpPr>
        <p:spPr>
          <a:xfrm>
            <a:off x="944077" y="1840493"/>
            <a:ext cx="10303847" cy="382541"/>
          </a:xfrm>
        </p:spPr>
        <p:txBody>
          <a:bodyPr lIns="0" tIns="0" rIns="0" bIns="0"/>
          <a:lstStyle>
            <a:lvl1pPr>
              <a:defRPr sz="2486" b="0" i="0">
                <a:solidFill>
                  <a:srgbClr val="000032"/>
                </a:solidFill>
                <a:latin typeface="Lato Light"/>
                <a:cs typeface="Lato Light"/>
              </a:defRPr>
            </a:lvl1pPr>
          </a:lstStyle>
          <a:p>
            <a:endParaRPr/>
          </a:p>
        </p:txBody>
      </p:sp>
      <p:sp>
        <p:nvSpPr>
          <p:cNvPr id="4" name="Holder 4"/>
          <p:cNvSpPr>
            <a:spLocks noGrp="1"/>
          </p:cNvSpPr>
          <p:nvPr>
            <p:ph type="ftr" sz="quarter" idx="5"/>
          </p:nvPr>
        </p:nvSpPr>
        <p:spPr/>
        <p:txBody>
          <a:bodyPr lIns="0" tIns="0" rIns="0" bIns="0"/>
          <a:lstStyle>
            <a:lvl1pPr>
              <a:defRPr sz="1334" b="1" i="0">
                <a:solidFill>
                  <a:srgbClr val="004B9B"/>
                </a:solidFill>
                <a:latin typeface="Comfortaa"/>
                <a:cs typeface="Comfortaa"/>
              </a:defRPr>
            </a:lvl1p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6247CF6-161B-438B-B480-BABF3CB47EBC}" type="datetime1">
              <a:rPr lang="en-US" smtClean="0"/>
              <a:t>2/21/2024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0036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944798" y="888061"/>
            <a:ext cx="9476719" cy="573875"/>
          </a:xfrm>
        </p:spPr>
        <p:txBody>
          <a:bodyPr lIns="0" tIns="0" rIns="0" bIns="0"/>
          <a:lstStyle>
            <a:lvl1pPr>
              <a:defRPr sz="3729" b="1" i="0">
                <a:solidFill>
                  <a:srgbClr val="000032"/>
                </a:solidFill>
                <a:latin typeface="Comfortaa"/>
                <a:cs typeface="Comfortaa"/>
              </a:defRPr>
            </a:lvl1pPr>
          </a:lstStyle>
          <a:p>
            <a:endParaRPr/>
          </a:p>
        </p:txBody>
      </p:sp>
      <p:sp>
        <p:nvSpPr>
          <p:cNvPr id="3" name="Holder 3"/>
          <p:cNvSpPr>
            <a:spLocks noGrp="1"/>
          </p:cNvSpPr>
          <p:nvPr>
            <p:ph sz="half" idx="2"/>
          </p:nvPr>
        </p:nvSpPr>
        <p:spPr>
          <a:xfrm>
            <a:off x="609600" y="1577340"/>
            <a:ext cx="5303520" cy="63094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63094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334" b="1" i="0">
                <a:solidFill>
                  <a:srgbClr val="004B9B"/>
                </a:solidFill>
                <a:latin typeface="Comfortaa"/>
                <a:cs typeface="Comfortaa"/>
              </a:defRPr>
            </a:lvl1p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0F0BE6FE-877B-4254-88B9-3C5E72B577C7}" type="datetime1">
              <a:rPr lang="en-US" smtClean="0"/>
              <a:t>2/21/2024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4402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9.xml"/><Relationship Id="rId7" Type="http://schemas.openxmlformats.org/officeDocument/2006/relationships/image" Target="../media/image1.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16" name="bg object 16"/>
          <p:cNvPicPr/>
          <p:nvPr/>
        </p:nvPicPr>
        <p:blipFill>
          <a:blip r:embed="rId9" cstate="print"/>
          <a:stretch>
            <a:fillRect/>
          </a:stretch>
        </p:blipFill>
        <p:spPr>
          <a:xfrm>
            <a:off x="7946258" y="626136"/>
            <a:ext cx="4017139" cy="6222643"/>
          </a:xfrm>
          <a:prstGeom prst="rect">
            <a:avLst/>
          </a:prstGeom>
        </p:spPr>
      </p:pic>
      <p:sp>
        <p:nvSpPr>
          <p:cNvPr id="17" name="bg object 17"/>
          <p:cNvSpPr/>
          <p:nvPr/>
        </p:nvSpPr>
        <p:spPr>
          <a:xfrm>
            <a:off x="0" y="5811493"/>
            <a:ext cx="3356458" cy="1046220"/>
          </a:xfrm>
          <a:custGeom>
            <a:avLst/>
            <a:gdLst/>
            <a:ahLst/>
            <a:cxnLst/>
            <a:rect l="l" t="t" r="r" b="b"/>
            <a:pathLst>
              <a:path w="5534660" h="1725295">
                <a:moveTo>
                  <a:pt x="0" y="0"/>
                </a:moveTo>
                <a:lnTo>
                  <a:pt x="0" y="1724973"/>
                </a:lnTo>
                <a:lnTo>
                  <a:pt x="5534072" y="1724973"/>
                </a:lnTo>
                <a:lnTo>
                  <a:pt x="0" y="0"/>
                </a:lnTo>
                <a:close/>
              </a:path>
            </a:pathLst>
          </a:custGeom>
          <a:solidFill>
            <a:srgbClr val="004B9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0" y="5811493"/>
            <a:ext cx="2861231" cy="1046220"/>
          </a:xfrm>
          <a:custGeom>
            <a:avLst/>
            <a:gdLst/>
            <a:ahLst/>
            <a:cxnLst/>
            <a:rect l="l" t="t" r="r" b="b"/>
            <a:pathLst>
              <a:path w="4718050" h="1725295">
                <a:moveTo>
                  <a:pt x="0" y="0"/>
                </a:moveTo>
                <a:lnTo>
                  <a:pt x="0" y="1724973"/>
                </a:lnTo>
                <a:lnTo>
                  <a:pt x="4717835" y="1724973"/>
                </a:lnTo>
                <a:lnTo>
                  <a:pt x="0" y="0"/>
                </a:lnTo>
                <a:close/>
              </a:path>
            </a:pathLst>
          </a:custGeom>
          <a:solidFill>
            <a:srgbClr val="00003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19" name="bg object 19"/>
          <p:cNvSpPr/>
          <p:nvPr/>
        </p:nvSpPr>
        <p:spPr>
          <a:xfrm>
            <a:off x="228603" y="6271850"/>
            <a:ext cx="357365" cy="357340"/>
          </a:xfrm>
          <a:custGeom>
            <a:avLst/>
            <a:gdLst/>
            <a:ahLst/>
            <a:cxnLst/>
            <a:rect l="l" t="t" r="r" b="b"/>
            <a:pathLst>
              <a:path w="589280" h="589279">
                <a:moveTo>
                  <a:pt x="518444" y="0"/>
                </a:moveTo>
                <a:lnTo>
                  <a:pt x="70395" y="0"/>
                </a:lnTo>
                <a:lnTo>
                  <a:pt x="42994" y="5532"/>
                </a:lnTo>
                <a:lnTo>
                  <a:pt x="20618" y="20619"/>
                </a:lnTo>
                <a:lnTo>
                  <a:pt x="5532" y="42999"/>
                </a:lnTo>
                <a:lnTo>
                  <a:pt x="0" y="70406"/>
                </a:lnTo>
                <a:lnTo>
                  <a:pt x="73" y="521795"/>
                </a:lnTo>
                <a:lnTo>
                  <a:pt x="6489" y="548022"/>
                </a:lnTo>
                <a:lnTo>
                  <a:pt x="21731" y="569326"/>
                </a:lnTo>
                <a:lnTo>
                  <a:pt x="43724" y="583631"/>
                </a:lnTo>
                <a:lnTo>
                  <a:pt x="70395" y="588861"/>
                </a:lnTo>
                <a:lnTo>
                  <a:pt x="279949" y="588861"/>
                </a:lnTo>
                <a:lnTo>
                  <a:pt x="279949" y="516162"/>
                </a:lnTo>
                <a:lnTo>
                  <a:pt x="226118" y="516162"/>
                </a:lnTo>
                <a:lnTo>
                  <a:pt x="221218" y="512926"/>
                </a:lnTo>
                <a:lnTo>
                  <a:pt x="217019" y="499199"/>
                </a:lnTo>
                <a:lnTo>
                  <a:pt x="211820" y="470925"/>
                </a:lnTo>
                <a:lnTo>
                  <a:pt x="201890" y="444625"/>
                </a:lnTo>
                <a:lnTo>
                  <a:pt x="187698" y="420766"/>
                </a:lnTo>
                <a:lnTo>
                  <a:pt x="169712" y="399820"/>
                </a:lnTo>
                <a:lnTo>
                  <a:pt x="167335" y="397726"/>
                </a:lnTo>
                <a:lnTo>
                  <a:pt x="165010" y="395579"/>
                </a:lnTo>
                <a:lnTo>
                  <a:pt x="130676" y="352194"/>
                </a:lnTo>
                <a:lnTo>
                  <a:pt x="109936" y="298789"/>
                </a:lnTo>
                <a:lnTo>
                  <a:pt x="105559" y="258924"/>
                </a:lnTo>
                <a:lnTo>
                  <a:pt x="105684" y="250735"/>
                </a:lnTo>
                <a:lnTo>
                  <a:pt x="111012" y="212412"/>
                </a:lnTo>
                <a:lnTo>
                  <a:pt x="138946" y="150559"/>
                </a:lnTo>
                <a:lnTo>
                  <a:pt x="168556" y="117024"/>
                </a:lnTo>
                <a:lnTo>
                  <a:pt x="205294" y="91296"/>
                </a:lnTo>
                <a:lnTo>
                  <a:pt x="247727" y="74807"/>
                </a:lnTo>
                <a:lnTo>
                  <a:pt x="294420" y="68992"/>
                </a:lnTo>
                <a:lnTo>
                  <a:pt x="588565" y="68992"/>
                </a:lnTo>
                <a:lnTo>
                  <a:pt x="583317" y="42999"/>
                </a:lnTo>
                <a:lnTo>
                  <a:pt x="568227" y="20619"/>
                </a:lnTo>
                <a:lnTo>
                  <a:pt x="545847" y="5532"/>
                </a:lnTo>
                <a:lnTo>
                  <a:pt x="518444" y="0"/>
                </a:lnTo>
                <a:close/>
              </a:path>
              <a:path w="589280" h="589279">
                <a:moveTo>
                  <a:pt x="454415" y="257918"/>
                </a:moveTo>
                <a:lnTo>
                  <a:pt x="414353" y="257918"/>
                </a:lnTo>
                <a:lnTo>
                  <a:pt x="420835" y="264389"/>
                </a:lnTo>
                <a:lnTo>
                  <a:pt x="420801" y="278675"/>
                </a:lnTo>
                <a:lnTo>
                  <a:pt x="416877" y="283949"/>
                </a:lnTo>
                <a:lnTo>
                  <a:pt x="404092" y="288629"/>
                </a:lnTo>
                <a:lnTo>
                  <a:pt x="397066" y="292001"/>
                </a:lnTo>
                <a:lnTo>
                  <a:pt x="364920" y="313089"/>
                </a:lnTo>
                <a:lnTo>
                  <a:pt x="334335" y="347455"/>
                </a:lnTo>
                <a:lnTo>
                  <a:pt x="315550" y="386951"/>
                </a:lnTo>
                <a:lnTo>
                  <a:pt x="314262" y="391831"/>
                </a:lnTo>
                <a:lnTo>
                  <a:pt x="311372" y="401568"/>
                </a:lnTo>
                <a:lnTo>
                  <a:pt x="310231" y="406553"/>
                </a:lnTo>
                <a:lnTo>
                  <a:pt x="308974" y="414270"/>
                </a:lnTo>
                <a:lnTo>
                  <a:pt x="308891" y="588861"/>
                </a:lnTo>
                <a:lnTo>
                  <a:pt x="518444" y="588861"/>
                </a:lnTo>
                <a:lnTo>
                  <a:pt x="557210" y="577237"/>
                </a:lnTo>
                <a:lnTo>
                  <a:pt x="582736" y="547197"/>
                </a:lnTo>
                <a:lnTo>
                  <a:pt x="588851" y="515963"/>
                </a:lnTo>
                <a:lnTo>
                  <a:pt x="349224" y="515963"/>
                </a:lnTo>
                <a:lnTo>
                  <a:pt x="342837" y="509701"/>
                </a:lnTo>
                <a:lnTo>
                  <a:pt x="342615" y="501900"/>
                </a:lnTo>
                <a:lnTo>
                  <a:pt x="342732" y="499199"/>
                </a:lnTo>
                <a:lnTo>
                  <a:pt x="342984" y="495922"/>
                </a:lnTo>
                <a:lnTo>
                  <a:pt x="353315" y="449383"/>
                </a:lnTo>
                <a:lnTo>
                  <a:pt x="374865" y="407170"/>
                </a:lnTo>
                <a:lnTo>
                  <a:pt x="400103" y="377098"/>
                </a:lnTo>
                <a:lnTo>
                  <a:pt x="410594" y="367905"/>
                </a:lnTo>
                <a:lnTo>
                  <a:pt x="426503" y="348213"/>
                </a:lnTo>
                <a:lnTo>
                  <a:pt x="448243" y="302050"/>
                </a:lnTo>
                <a:lnTo>
                  <a:pt x="454400" y="264389"/>
                </a:lnTo>
                <a:lnTo>
                  <a:pt x="454415" y="257918"/>
                </a:lnTo>
                <a:close/>
              </a:path>
              <a:path w="589280" h="589279">
                <a:moveTo>
                  <a:pt x="294420" y="97923"/>
                </a:moveTo>
                <a:lnTo>
                  <a:pt x="247820" y="104817"/>
                </a:lnTo>
                <a:lnTo>
                  <a:pt x="206632" y="124140"/>
                </a:lnTo>
                <a:lnTo>
                  <a:pt x="172888" y="153856"/>
                </a:lnTo>
                <a:lnTo>
                  <a:pt x="148623" y="191931"/>
                </a:lnTo>
                <a:lnTo>
                  <a:pt x="137002" y="229195"/>
                </a:lnTo>
                <a:lnTo>
                  <a:pt x="134539" y="258924"/>
                </a:lnTo>
                <a:lnTo>
                  <a:pt x="137764" y="290534"/>
                </a:lnTo>
                <a:lnTo>
                  <a:pt x="147305" y="320886"/>
                </a:lnTo>
                <a:lnTo>
                  <a:pt x="162393" y="348295"/>
                </a:lnTo>
                <a:lnTo>
                  <a:pt x="182402" y="372135"/>
                </a:lnTo>
                <a:lnTo>
                  <a:pt x="184832" y="374250"/>
                </a:lnTo>
                <a:lnTo>
                  <a:pt x="187177" y="376438"/>
                </a:lnTo>
                <a:lnTo>
                  <a:pt x="221487" y="419805"/>
                </a:lnTo>
                <a:lnTo>
                  <a:pt x="238601" y="459360"/>
                </a:lnTo>
                <a:lnTo>
                  <a:pt x="246118" y="499806"/>
                </a:lnTo>
                <a:lnTo>
                  <a:pt x="246222" y="509701"/>
                </a:lnTo>
                <a:lnTo>
                  <a:pt x="239762" y="516162"/>
                </a:lnTo>
                <a:lnTo>
                  <a:pt x="279949" y="516162"/>
                </a:lnTo>
                <a:lnTo>
                  <a:pt x="279949" y="342973"/>
                </a:lnTo>
                <a:lnTo>
                  <a:pt x="266007" y="305329"/>
                </a:lnTo>
                <a:lnTo>
                  <a:pt x="243543" y="272839"/>
                </a:lnTo>
                <a:lnTo>
                  <a:pt x="213919" y="246868"/>
                </a:lnTo>
                <a:lnTo>
                  <a:pt x="178497" y="228778"/>
                </a:lnTo>
                <a:lnTo>
                  <a:pt x="172748" y="226589"/>
                </a:lnTo>
                <a:lnTo>
                  <a:pt x="168884" y="221323"/>
                </a:lnTo>
                <a:lnTo>
                  <a:pt x="168884" y="207155"/>
                </a:lnTo>
                <a:lnTo>
                  <a:pt x="175355" y="200684"/>
                </a:lnTo>
                <a:lnTo>
                  <a:pt x="279949" y="200684"/>
                </a:lnTo>
                <a:lnTo>
                  <a:pt x="279949" y="170403"/>
                </a:lnTo>
                <a:lnTo>
                  <a:pt x="286431" y="163921"/>
                </a:lnTo>
                <a:lnTo>
                  <a:pt x="422931" y="163921"/>
                </a:lnTo>
                <a:lnTo>
                  <a:pt x="419894" y="158637"/>
                </a:lnTo>
                <a:lnTo>
                  <a:pt x="385641" y="126457"/>
                </a:lnTo>
                <a:lnTo>
                  <a:pt x="343041" y="105444"/>
                </a:lnTo>
                <a:lnTo>
                  <a:pt x="294420" y="97923"/>
                </a:lnTo>
                <a:close/>
              </a:path>
              <a:path w="589280" h="589279">
                <a:moveTo>
                  <a:pt x="588565" y="68992"/>
                </a:moveTo>
                <a:lnTo>
                  <a:pt x="294420" y="68992"/>
                </a:lnTo>
                <a:lnTo>
                  <a:pt x="342996" y="75296"/>
                </a:lnTo>
                <a:lnTo>
                  <a:pt x="386881" y="93125"/>
                </a:lnTo>
                <a:lnTo>
                  <a:pt x="424451" y="120858"/>
                </a:lnTo>
                <a:lnTo>
                  <a:pt x="454084" y="156873"/>
                </a:lnTo>
                <a:lnTo>
                  <a:pt x="474155" y="199547"/>
                </a:lnTo>
                <a:lnTo>
                  <a:pt x="482970" y="246868"/>
                </a:lnTo>
                <a:lnTo>
                  <a:pt x="483332" y="264389"/>
                </a:lnTo>
                <a:lnTo>
                  <a:pt x="483050" y="270253"/>
                </a:lnTo>
                <a:lnTo>
                  <a:pt x="472321" y="321651"/>
                </a:lnTo>
                <a:lnTo>
                  <a:pt x="450668" y="364145"/>
                </a:lnTo>
                <a:lnTo>
                  <a:pt x="425421" y="394207"/>
                </a:lnTo>
                <a:lnTo>
                  <a:pt x="414992" y="403359"/>
                </a:lnTo>
                <a:lnTo>
                  <a:pt x="399261" y="422775"/>
                </a:lnTo>
                <a:lnTo>
                  <a:pt x="377591" y="468262"/>
                </a:lnTo>
                <a:lnTo>
                  <a:pt x="371444" y="503398"/>
                </a:lnTo>
                <a:lnTo>
                  <a:pt x="371056" y="505188"/>
                </a:lnTo>
                <a:lnTo>
                  <a:pt x="369412" y="511408"/>
                </a:lnTo>
                <a:lnTo>
                  <a:pt x="363779" y="515963"/>
                </a:lnTo>
                <a:lnTo>
                  <a:pt x="588851" y="515963"/>
                </a:lnTo>
                <a:lnTo>
                  <a:pt x="588851" y="70406"/>
                </a:lnTo>
                <a:lnTo>
                  <a:pt x="588565" y="68992"/>
                </a:lnTo>
                <a:close/>
              </a:path>
              <a:path w="589280" h="589279">
                <a:moveTo>
                  <a:pt x="422931" y="163921"/>
                </a:moveTo>
                <a:lnTo>
                  <a:pt x="298420" y="163921"/>
                </a:lnTo>
                <a:lnTo>
                  <a:pt x="302043" y="165544"/>
                </a:lnTo>
                <a:lnTo>
                  <a:pt x="307268" y="170780"/>
                </a:lnTo>
                <a:lnTo>
                  <a:pt x="308891" y="174403"/>
                </a:lnTo>
                <a:lnTo>
                  <a:pt x="308891" y="333843"/>
                </a:lnTo>
                <a:lnTo>
                  <a:pt x="327054" y="309902"/>
                </a:lnTo>
                <a:lnTo>
                  <a:pt x="373475" y="272048"/>
                </a:lnTo>
                <a:lnTo>
                  <a:pt x="404615" y="257918"/>
                </a:lnTo>
                <a:lnTo>
                  <a:pt x="454415" y="257918"/>
                </a:lnTo>
                <a:lnTo>
                  <a:pt x="454289" y="250735"/>
                </a:lnTo>
                <a:lnTo>
                  <a:pt x="454059" y="247196"/>
                </a:lnTo>
                <a:lnTo>
                  <a:pt x="443475" y="199658"/>
                </a:lnTo>
                <a:lnTo>
                  <a:pt x="422931" y="163921"/>
                </a:lnTo>
                <a:close/>
              </a:path>
              <a:path w="589280" h="589279">
                <a:moveTo>
                  <a:pt x="279949" y="200684"/>
                </a:moveTo>
                <a:lnTo>
                  <a:pt x="185104" y="200684"/>
                </a:lnTo>
                <a:lnTo>
                  <a:pt x="186779" y="200988"/>
                </a:lnTo>
                <a:lnTo>
                  <a:pt x="188329" y="201564"/>
                </a:lnTo>
                <a:lnTo>
                  <a:pt x="215336" y="213811"/>
                </a:lnTo>
                <a:lnTo>
                  <a:pt x="239876" y="229978"/>
                </a:lnTo>
                <a:lnTo>
                  <a:pt x="261547" y="249665"/>
                </a:lnTo>
                <a:lnTo>
                  <a:pt x="279949" y="272473"/>
                </a:lnTo>
                <a:lnTo>
                  <a:pt x="279949" y="200684"/>
                </a:lnTo>
                <a:close/>
              </a:path>
            </a:pathLst>
          </a:custGeom>
          <a:solidFill>
            <a:srgbClr val="FF69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pic>
        <p:nvPicPr>
          <p:cNvPr id="20" name="bg object 20"/>
          <p:cNvPicPr/>
          <p:nvPr/>
        </p:nvPicPr>
        <p:blipFill>
          <a:blip r:embed="rId10" cstate="print"/>
          <a:stretch>
            <a:fillRect/>
          </a:stretch>
        </p:blipFill>
        <p:spPr>
          <a:xfrm>
            <a:off x="669132" y="6450136"/>
            <a:ext cx="765968" cy="178797"/>
          </a:xfrm>
          <a:prstGeom prst="rect">
            <a:avLst/>
          </a:prstGeom>
        </p:spPr>
      </p:pic>
      <p:sp>
        <p:nvSpPr>
          <p:cNvPr id="2" name="Holder 2"/>
          <p:cNvSpPr>
            <a:spLocks noGrp="1"/>
          </p:cNvSpPr>
          <p:nvPr>
            <p:ph type="title"/>
          </p:nvPr>
        </p:nvSpPr>
        <p:spPr>
          <a:xfrm>
            <a:off x="944798" y="888061"/>
            <a:ext cx="9476719" cy="946413"/>
          </a:xfrm>
          <a:prstGeom prst="rect">
            <a:avLst/>
          </a:prstGeom>
        </p:spPr>
        <p:txBody>
          <a:bodyPr wrap="square" lIns="0" tIns="0" rIns="0" bIns="0">
            <a:spAutoFit/>
          </a:bodyPr>
          <a:lstStyle>
            <a:lvl1pPr>
              <a:defRPr sz="6150" b="1" i="0">
                <a:solidFill>
                  <a:srgbClr val="000032"/>
                </a:solidFill>
                <a:latin typeface="Comfortaa"/>
                <a:cs typeface="Comfortaa"/>
              </a:defRPr>
            </a:lvl1pPr>
          </a:lstStyle>
          <a:p>
            <a:endParaRPr dirty="0"/>
          </a:p>
        </p:txBody>
      </p:sp>
      <p:sp>
        <p:nvSpPr>
          <p:cNvPr id="3" name="Holder 3"/>
          <p:cNvSpPr>
            <a:spLocks noGrp="1"/>
          </p:cNvSpPr>
          <p:nvPr>
            <p:ph type="body" idx="1"/>
          </p:nvPr>
        </p:nvSpPr>
        <p:spPr>
          <a:xfrm>
            <a:off x="944077" y="1840493"/>
            <a:ext cx="10303847" cy="630942"/>
          </a:xfrm>
          <a:prstGeom prst="rect">
            <a:avLst/>
          </a:prstGeom>
        </p:spPr>
        <p:txBody>
          <a:bodyPr wrap="square" lIns="0" tIns="0" rIns="0" bIns="0">
            <a:spAutoFit/>
          </a:bodyPr>
          <a:lstStyle>
            <a:lvl1pPr>
              <a:defRPr sz="4100" b="0" i="0">
                <a:solidFill>
                  <a:srgbClr val="000032"/>
                </a:solidFill>
                <a:latin typeface="Lato Light"/>
                <a:cs typeface="Lato Light"/>
              </a:defRPr>
            </a:lvl1pPr>
          </a:lstStyle>
          <a:p>
            <a:endParaRPr dirty="0"/>
          </a:p>
        </p:txBody>
      </p:sp>
      <p:sp>
        <p:nvSpPr>
          <p:cNvPr id="4" name="Holder 4"/>
          <p:cNvSpPr>
            <a:spLocks noGrp="1"/>
          </p:cNvSpPr>
          <p:nvPr>
            <p:ph type="ftr" sz="quarter" idx="5"/>
          </p:nvPr>
        </p:nvSpPr>
        <p:spPr>
          <a:xfrm>
            <a:off x="8519529" y="6429192"/>
            <a:ext cx="3451961" cy="192360"/>
          </a:xfrm>
          <a:prstGeom prst="rect">
            <a:avLst/>
          </a:prstGeom>
        </p:spPr>
        <p:txBody>
          <a:bodyPr wrap="square" lIns="0" tIns="0" rIns="0" bIns="0">
            <a:spAutoFit/>
          </a:bodyPr>
          <a:lstStyle>
            <a:lvl1pPr>
              <a:defRPr sz="1334" b="1" i="0">
                <a:solidFill>
                  <a:schemeClr val="tx2">
                    <a:lumMod val="75000"/>
                  </a:schemeClr>
                </a:solidFill>
                <a:latin typeface="Comfortaa"/>
                <a:cs typeface="Comfortaa"/>
              </a:defRPr>
            </a:lvl1p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dirty="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dirty="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dirty="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dirty="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dirty="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dirty="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dirty="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dirty="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dirty="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dirty="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dirty="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dirty="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dirty="0">
                <a:ln>
                  <a:noFill/>
                </a:ln>
                <a:solidFill>
                  <a:srgbClr val="1F497D">
                    <a:lumMod val="75000"/>
                  </a:srgbClr>
                </a:solidFill>
                <a:effectLst/>
                <a:uLnTx/>
                <a:uFillTx/>
                <a:latin typeface="Comfortaa"/>
                <a:ea typeface="+mn-ea"/>
              </a:rPr>
              <a:t>STARTUP</a:t>
            </a: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19C6294-E534-486E-983D-1C5B7A11C850}" type="datetime1">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t>2/21/2024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a:xfrm>
            <a:off x="8702041" y="5988924"/>
            <a:ext cx="2804160" cy="276999"/>
          </a:xfrm>
          <a:prstGeom prst="rect">
            <a:avLst/>
          </a:prstGeom>
        </p:spPr>
        <p:txBody>
          <a:bodyPr wrap="square" lIns="0" tIns="0" rIns="0" bIns="0">
            <a:spAutoFit/>
          </a:bodyPr>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1D21320C-1671-425E-A8D6-737D56A1253B}"/>
              </a:ext>
            </a:extLst>
          </p:cNvPr>
          <p:cNvPicPr>
            <a:picLocks noChangeAspect="1"/>
          </p:cNvPicPr>
          <p:nvPr userDrawn="1"/>
        </p:nvPicPr>
        <p:blipFill>
          <a:blip r:embed="rId11"/>
          <a:stretch>
            <a:fillRect/>
          </a:stretch>
        </p:blipFill>
        <p:spPr>
          <a:xfrm>
            <a:off x="944077" y="1032278"/>
            <a:ext cx="5681964" cy="42676"/>
          </a:xfrm>
          <a:prstGeom prst="rect">
            <a:avLst/>
          </a:prstGeom>
        </p:spPr>
      </p:pic>
    </p:spTree>
    <p:extLst>
      <p:ext uri="{BB962C8B-B14F-4D97-AF65-F5344CB8AC3E}">
        <p14:creationId xmlns:p14="http://schemas.microsoft.com/office/powerpoint/2010/main" val="39975866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16" name="bg object 16"/>
          <p:cNvPicPr/>
          <p:nvPr/>
        </p:nvPicPr>
        <p:blipFill>
          <a:blip r:embed="rId8" cstate="print"/>
          <a:stretch>
            <a:fillRect/>
          </a:stretch>
        </p:blipFill>
        <p:spPr>
          <a:xfrm>
            <a:off x="7946210" y="634875"/>
            <a:ext cx="4017139" cy="6222643"/>
          </a:xfrm>
          <a:prstGeom prst="rect">
            <a:avLst/>
          </a:prstGeom>
        </p:spPr>
      </p:pic>
      <p:sp>
        <p:nvSpPr>
          <p:cNvPr id="17" name="bg object 17"/>
          <p:cNvSpPr/>
          <p:nvPr/>
        </p:nvSpPr>
        <p:spPr>
          <a:xfrm>
            <a:off x="0" y="5811493"/>
            <a:ext cx="3356458" cy="1046220"/>
          </a:xfrm>
          <a:custGeom>
            <a:avLst/>
            <a:gdLst/>
            <a:ahLst/>
            <a:cxnLst/>
            <a:rect l="l" t="t" r="r" b="b"/>
            <a:pathLst>
              <a:path w="5534660" h="1725295">
                <a:moveTo>
                  <a:pt x="0" y="0"/>
                </a:moveTo>
                <a:lnTo>
                  <a:pt x="0" y="1724973"/>
                </a:lnTo>
                <a:lnTo>
                  <a:pt x="5534072" y="1724973"/>
                </a:lnTo>
                <a:lnTo>
                  <a:pt x="0" y="0"/>
                </a:lnTo>
                <a:close/>
              </a:path>
            </a:pathLst>
          </a:custGeom>
          <a:solidFill>
            <a:srgbClr val="004B9B"/>
          </a:solidFill>
        </p:spPr>
        <p:txBody>
          <a:bodyPr wrap="square" lIns="0" tIns="0" rIns="0" bIns="0" rtlCol="0"/>
          <a:lstStyle/>
          <a:p>
            <a:endParaRPr sz="1092"/>
          </a:p>
        </p:txBody>
      </p:sp>
      <p:sp>
        <p:nvSpPr>
          <p:cNvPr id="18" name="bg object 18"/>
          <p:cNvSpPr/>
          <p:nvPr/>
        </p:nvSpPr>
        <p:spPr>
          <a:xfrm>
            <a:off x="0" y="5811493"/>
            <a:ext cx="2861231" cy="1046220"/>
          </a:xfrm>
          <a:custGeom>
            <a:avLst/>
            <a:gdLst/>
            <a:ahLst/>
            <a:cxnLst/>
            <a:rect l="l" t="t" r="r" b="b"/>
            <a:pathLst>
              <a:path w="4718050" h="1725295">
                <a:moveTo>
                  <a:pt x="0" y="0"/>
                </a:moveTo>
                <a:lnTo>
                  <a:pt x="0" y="1724973"/>
                </a:lnTo>
                <a:lnTo>
                  <a:pt x="4717835" y="1724973"/>
                </a:lnTo>
                <a:lnTo>
                  <a:pt x="0" y="0"/>
                </a:lnTo>
                <a:close/>
              </a:path>
            </a:pathLst>
          </a:custGeom>
          <a:solidFill>
            <a:srgbClr val="000032"/>
          </a:solidFill>
        </p:spPr>
        <p:txBody>
          <a:bodyPr wrap="square" lIns="0" tIns="0" rIns="0" bIns="0" rtlCol="0"/>
          <a:lstStyle/>
          <a:p>
            <a:endParaRPr sz="1092"/>
          </a:p>
        </p:txBody>
      </p:sp>
      <p:sp>
        <p:nvSpPr>
          <p:cNvPr id="19" name="bg object 19"/>
          <p:cNvSpPr/>
          <p:nvPr/>
        </p:nvSpPr>
        <p:spPr>
          <a:xfrm>
            <a:off x="228603" y="6271850"/>
            <a:ext cx="357365" cy="357340"/>
          </a:xfrm>
          <a:custGeom>
            <a:avLst/>
            <a:gdLst/>
            <a:ahLst/>
            <a:cxnLst/>
            <a:rect l="l" t="t" r="r" b="b"/>
            <a:pathLst>
              <a:path w="589280" h="589279">
                <a:moveTo>
                  <a:pt x="518444" y="0"/>
                </a:moveTo>
                <a:lnTo>
                  <a:pt x="70395" y="0"/>
                </a:lnTo>
                <a:lnTo>
                  <a:pt x="42994" y="5532"/>
                </a:lnTo>
                <a:lnTo>
                  <a:pt x="20618" y="20619"/>
                </a:lnTo>
                <a:lnTo>
                  <a:pt x="5532" y="42999"/>
                </a:lnTo>
                <a:lnTo>
                  <a:pt x="0" y="70406"/>
                </a:lnTo>
                <a:lnTo>
                  <a:pt x="73" y="521795"/>
                </a:lnTo>
                <a:lnTo>
                  <a:pt x="6489" y="548022"/>
                </a:lnTo>
                <a:lnTo>
                  <a:pt x="21731" y="569326"/>
                </a:lnTo>
                <a:lnTo>
                  <a:pt x="43724" y="583631"/>
                </a:lnTo>
                <a:lnTo>
                  <a:pt x="70395" y="588861"/>
                </a:lnTo>
                <a:lnTo>
                  <a:pt x="279949" y="588861"/>
                </a:lnTo>
                <a:lnTo>
                  <a:pt x="279949" y="516162"/>
                </a:lnTo>
                <a:lnTo>
                  <a:pt x="226118" y="516162"/>
                </a:lnTo>
                <a:lnTo>
                  <a:pt x="221218" y="512926"/>
                </a:lnTo>
                <a:lnTo>
                  <a:pt x="217019" y="499199"/>
                </a:lnTo>
                <a:lnTo>
                  <a:pt x="211820" y="470925"/>
                </a:lnTo>
                <a:lnTo>
                  <a:pt x="201890" y="444625"/>
                </a:lnTo>
                <a:lnTo>
                  <a:pt x="187698" y="420766"/>
                </a:lnTo>
                <a:lnTo>
                  <a:pt x="169712" y="399820"/>
                </a:lnTo>
                <a:lnTo>
                  <a:pt x="167335" y="397726"/>
                </a:lnTo>
                <a:lnTo>
                  <a:pt x="165010" y="395579"/>
                </a:lnTo>
                <a:lnTo>
                  <a:pt x="130676" y="352194"/>
                </a:lnTo>
                <a:lnTo>
                  <a:pt x="109936" y="298789"/>
                </a:lnTo>
                <a:lnTo>
                  <a:pt x="105559" y="258924"/>
                </a:lnTo>
                <a:lnTo>
                  <a:pt x="105684" y="250735"/>
                </a:lnTo>
                <a:lnTo>
                  <a:pt x="111012" y="212412"/>
                </a:lnTo>
                <a:lnTo>
                  <a:pt x="138946" y="150559"/>
                </a:lnTo>
                <a:lnTo>
                  <a:pt x="168556" y="117024"/>
                </a:lnTo>
                <a:lnTo>
                  <a:pt x="205294" y="91296"/>
                </a:lnTo>
                <a:lnTo>
                  <a:pt x="247727" y="74807"/>
                </a:lnTo>
                <a:lnTo>
                  <a:pt x="294420" y="68992"/>
                </a:lnTo>
                <a:lnTo>
                  <a:pt x="588565" y="68992"/>
                </a:lnTo>
                <a:lnTo>
                  <a:pt x="583317" y="42999"/>
                </a:lnTo>
                <a:lnTo>
                  <a:pt x="568227" y="20619"/>
                </a:lnTo>
                <a:lnTo>
                  <a:pt x="545847" y="5532"/>
                </a:lnTo>
                <a:lnTo>
                  <a:pt x="518444" y="0"/>
                </a:lnTo>
                <a:close/>
              </a:path>
              <a:path w="589280" h="589279">
                <a:moveTo>
                  <a:pt x="454415" y="257918"/>
                </a:moveTo>
                <a:lnTo>
                  <a:pt x="414353" y="257918"/>
                </a:lnTo>
                <a:lnTo>
                  <a:pt x="420835" y="264389"/>
                </a:lnTo>
                <a:lnTo>
                  <a:pt x="420801" y="278675"/>
                </a:lnTo>
                <a:lnTo>
                  <a:pt x="416877" y="283949"/>
                </a:lnTo>
                <a:lnTo>
                  <a:pt x="404092" y="288629"/>
                </a:lnTo>
                <a:lnTo>
                  <a:pt x="397066" y="292001"/>
                </a:lnTo>
                <a:lnTo>
                  <a:pt x="364920" y="313089"/>
                </a:lnTo>
                <a:lnTo>
                  <a:pt x="334335" y="347455"/>
                </a:lnTo>
                <a:lnTo>
                  <a:pt x="315550" y="386951"/>
                </a:lnTo>
                <a:lnTo>
                  <a:pt x="314262" y="391831"/>
                </a:lnTo>
                <a:lnTo>
                  <a:pt x="311372" y="401568"/>
                </a:lnTo>
                <a:lnTo>
                  <a:pt x="310231" y="406553"/>
                </a:lnTo>
                <a:lnTo>
                  <a:pt x="308974" y="414270"/>
                </a:lnTo>
                <a:lnTo>
                  <a:pt x="308891" y="588861"/>
                </a:lnTo>
                <a:lnTo>
                  <a:pt x="518444" y="588861"/>
                </a:lnTo>
                <a:lnTo>
                  <a:pt x="557210" y="577237"/>
                </a:lnTo>
                <a:lnTo>
                  <a:pt x="582736" y="547197"/>
                </a:lnTo>
                <a:lnTo>
                  <a:pt x="588851" y="515963"/>
                </a:lnTo>
                <a:lnTo>
                  <a:pt x="349224" y="515963"/>
                </a:lnTo>
                <a:lnTo>
                  <a:pt x="342837" y="509701"/>
                </a:lnTo>
                <a:lnTo>
                  <a:pt x="342615" y="501900"/>
                </a:lnTo>
                <a:lnTo>
                  <a:pt x="342732" y="499199"/>
                </a:lnTo>
                <a:lnTo>
                  <a:pt x="342984" y="495922"/>
                </a:lnTo>
                <a:lnTo>
                  <a:pt x="353315" y="449383"/>
                </a:lnTo>
                <a:lnTo>
                  <a:pt x="374865" y="407170"/>
                </a:lnTo>
                <a:lnTo>
                  <a:pt x="400103" y="377098"/>
                </a:lnTo>
                <a:lnTo>
                  <a:pt x="410594" y="367905"/>
                </a:lnTo>
                <a:lnTo>
                  <a:pt x="426503" y="348213"/>
                </a:lnTo>
                <a:lnTo>
                  <a:pt x="448243" y="302050"/>
                </a:lnTo>
                <a:lnTo>
                  <a:pt x="454400" y="264389"/>
                </a:lnTo>
                <a:lnTo>
                  <a:pt x="454415" y="257918"/>
                </a:lnTo>
                <a:close/>
              </a:path>
              <a:path w="589280" h="589279">
                <a:moveTo>
                  <a:pt x="294420" y="97923"/>
                </a:moveTo>
                <a:lnTo>
                  <a:pt x="247820" y="104817"/>
                </a:lnTo>
                <a:lnTo>
                  <a:pt x="206632" y="124140"/>
                </a:lnTo>
                <a:lnTo>
                  <a:pt x="172888" y="153856"/>
                </a:lnTo>
                <a:lnTo>
                  <a:pt x="148623" y="191931"/>
                </a:lnTo>
                <a:lnTo>
                  <a:pt x="137002" y="229195"/>
                </a:lnTo>
                <a:lnTo>
                  <a:pt x="134539" y="258924"/>
                </a:lnTo>
                <a:lnTo>
                  <a:pt x="137764" y="290534"/>
                </a:lnTo>
                <a:lnTo>
                  <a:pt x="147305" y="320886"/>
                </a:lnTo>
                <a:lnTo>
                  <a:pt x="162393" y="348295"/>
                </a:lnTo>
                <a:lnTo>
                  <a:pt x="182402" y="372135"/>
                </a:lnTo>
                <a:lnTo>
                  <a:pt x="184832" y="374250"/>
                </a:lnTo>
                <a:lnTo>
                  <a:pt x="187177" y="376438"/>
                </a:lnTo>
                <a:lnTo>
                  <a:pt x="221487" y="419805"/>
                </a:lnTo>
                <a:lnTo>
                  <a:pt x="238601" y="459360"/>
                </a:lnTo>
                <a:lnTo>
                  <a:pt x="246118" y="499806"/>
                </a:lnTo>
                <a:lnTo>
                  <a:pt x="246222" y="509701"/>
                </a:lnTo>
                <a:lnTo>
                  <a:pt x="239762" y="516162"/>
                </a:lnTo>
                <a:lnTo>
                  <a:pt x="279949" y="516162"/>
                </a:lnTo>
                <a:lnTo>
                  <a:pt x="279949" y="342973"/>
                </a:lnTo>
                <a:lnTo>
                  <a:pt x="266007" y="305329"/>
                </a:lnTo>
                <a:lnTo>
                  <a:pt x="243543" y="272839"/>
                </a:lnTo>
                <a:lnTo>
                  <a:pt x="213919" y="246868"/>
                </a:lnTo>
                <a:lnTo>
                  <a:pt x="178497" y="228778"/>
                </a:lnTo>
                <a:lnTo>
                  <a:pt x="172748" y="226589"/>
                </a:lnTo>
                <a:lnTo>
                  <a:pt x="168884" y="221323"/>
                </a:lnTo>
                <a:lnTo>
                  <a:pt x="168884" y="207155"/>
                </a:lnTo>
                <a:lnTo>
                  <a:pt x="175355" y="200684"/>
                </a:lnTo>
                <a:lnTo>
                  <a:pt x="279949" y="200684"/>
                </a:lnTo>
                <a:lnTo>
                  <a:pt x="279949" y="170403"/>
                </a:lnTo>
                <a:lnTo>
                  <a:pt x="286431" y="163921"/>
                </a:lnTo>
                <a:lnTo>
                  <a:pt x="422931" y="163921"/>
                </a:lnTo>
                <a:lnTo>
                  <a:pt x="419894" y="158637"/>
                </a:lnTo>
                <a:lnTo>
                  <a:pt x="385641" y="126457"/>
                </a:lnTo>
                <a:lnTo>
                  <a:pt x="343041" y="105444"/>
                </a:lnTo>
                <a:lnTo>
                  <a:pt x="294420" y="97923"/>
                </a:lnTo>
                <a:close/>
              </a:path>
              <a:path w="589280" h="589279">
                <a:moveTo>
                  <a:pt x="588565" y="68992"/>
                </a:moveTo>
                <a:lnTo>
                  <a:pt x="294420" y="68992"/>
                </a:lnTo>
                <a:lnTo>
                  <a:pt x="342996" y="75296"/>
                </a:lnTo>
                <a:lnTo>
                  <a:pt x="386881" y="93125"/>
                </a:lnTo>
                <a:lnTo>
                  <a:pt x="424451" y="120858"/>
                </a:lnTo>
                <a:lnTo>
                  <a:pt x="454084" y="156873"/>
                </a:lnTo>
                <a:lnTo>
                  <a:pt x="474155" y="199547"/>
                </a:lnTo>
                <a:lnTo>
                  <a:pt x="482970" y="246868"/>
                </a:lnTo>
                <a:lnTo>
                  <a:pt x="483332" y="264389"/>
                </a:lnTo>
                <a:lnTo>
                  <a:pt x="483050" y="270253"/>
                </a:lnTo>
                <a:lnTo>
                  <a:pt x="472321" y="321651"/>
                </a:lnTo>
                <a:lnTo>
                  <a:pt x="450668" y="364145"/>
                </a:lnTo>
                <a:lnTo>
                  <a:pt x="425421" y="394207"/>
                </a:lnTo>
                <a:lnTo>
                  <a:pt x="414992" y="403359"/>
                </a:lnTo>
                <a:lnTo>
                  <a:pt x="399261" y="422775"/>
                </a:lnTo>
                <a:lnTo>
                  <a:pt x="377591" y="468262"/>
                </a:lnTo>
                <a:lnTo>
                  <a:pt x="371444" y="503398"/>
                </a:lnTo>
                <a:lnTo>
                  <a:pt x="371056" y="505188"/>
                </a:lnTo>
                <a:lnTo>
                  <a:pt x="369412" y="511408"/>
                </a:lnTo>
                <a:lnTo>
                  <a:pt x="363779" y="515963"/>
                </a:lnTo>
                <a:lnTo>
                  <a:pt x="588851" y="515963"/>
                </a:lnTo>
                <a:lnTo>
                  <a:pt x="588851" y="70406"/>
                </a:lnTo>
                <a:lnTo>
                  <a:pt x="588565" y="68992"/>
                </a:lnTo>
                <a:close/>
              </a:path>
              <a:path w="589280" h="589279">
                <a:moveTo>
                  <a:pt x="422931" y="163921"/>
                </a:moveTo>
                <a:lnTo>
                  <a:pt x="298420" y="163921"/>
                </a:lnTo>
                <a:lnTo>
                  <a:pt x="302043" y="165544"/>
                </a:lnTo>
                <a:lnTo>
                  <a:pt x="307268" y="170780"/>
                </a:lnTo>
                <a:lnTo>
                  <a:pt x="308891" y="174403"/>
                </a:lnTo>
                <a:lnTo>
                  <a:pt x="308891" y="333843"/>
                </a:lnTo>
                <a:lnTo>
                  <a:pt x="327054" y="309902"/>
                </a:lnTo>
                <a:lnTo>
                  <a:pt x="373475" y="272048"/>
                </a:lnTo>
                <a:lnTo>
                  <a:pt x="404615" y="257918"/>
                </a:lnTo>
                <a:lnTo>
                  <a:pt x="454415" y="257918"/>
                </a:lnTo>
                <a:lnTo>
                  <a:pt x="454289" y="250735"/>
                </a:lnTo>
                <a:lnTo>
                  <a:pt x="454059" y="247196"/>
                </a:lnTo>
                <a:lnTo>
                  <a:pt x="443475" y="199658"/>
                </a:lnTo>
                <a:lnTo>
                  <a:pt x="422931" y="163921"/>
                </a:lnTo>
                <a:close/>
              </a:path>
              <a:path w="589280" h="589279">
                <a:moveTo>
                  <a:pt x="279949" y="200684"/>
                </a:moveTo>
                <a:lnTo>
                  <a:pt x="185104" y="200684"/>
                </a:lnTo>
                <a:lnTo>
                  <a:pt x="186779" y="200988"/>
                </a:lnTo>
                <a:lnTo>
                  <a:pt x="188329" y="201564"/>
                </a:lnTo>
                <a:lnTo>
                  <a:pt x="215336" y="213811"/>
                </a:lnTo>
                <a:lnTo>
                  <a:pt x="239876" y="229978"/>
                </a:lnTo>
                <a:lnTo>
                  <a:pt x="261547" y="249665"/>
                </a:lnTo>
                <a:lnTo>
                  <a:pt x="279949" y="272473"/>
                </a:lnTo>
                <a:lnTo>
                  <a:pt x="279949" y="200684"/>
                </a:lnTo>
                <a:close/>
              </a:path>
            </a:pathLst>
          </a:custGeom>
          <a:solidFill>
            <a:srgbClr val="FF6900"/>
          </a:solidFill>
        </p:spPr>
        <p:txBody>
          <a:bodyPr wrap="square" lIns="0" tIns="0" rIns="0" bIns="0" rtlCol="0"/>
          <a:lstStyle/>
          <a:p>
            <a:endParaRPr sz="1092"/>
          </a:p>
        </p:txBody>
      </p:sp>
      <p:pic>
        <p:nvPicPr>
          <p:cNvPr id="20" name="bg object 20"/>
          <p:cNvPicPr/>
          <p:nvPr/>
        </p:nvPicPr>
        <p:blipFill>
          <a:blip r:embed="rId9" cstate="print"/>
          <a:stretch>
            <a:fillRect/>
          </a:stretch>
        </p:blipFill>
        <p:spPr>
          <a:xfrm>
            <a:off x="669132" y="6450136"/>
            <a:ext cx="765968" cy="178797"/>
          </a:xfrm>
          <a:prstGeom prst="rect">
            <a:avLst/>
          </a:prstGeom>
        </p:spPr>
      </p:pic>
      <p:sp>
        <p:nvSpPr>
          <p:cNvPr id="2" name="Holder 2"/>
          <p:cNvSpPr>
            <a:spLocks noGrp="1"/>
          </p:cNvSpPr>
          <p:nvPr>
            <p:ph type="title"/>
          </p:nvPr>
        </p:nvSpPr>
        <p:spPr>
          <a:xfrm>
            <a:off x="944798" y="888061"/>
            <a:ext cx="9476719" cy="946413"/>
          </a:xfrm>
          <a:prstGeom prst="rect">
            <a:avLst/>
          </a:prstGeom>
        </p:spPr>
        <p:txBody>
          <a:bodyPr wrap="square" lIns="0" tIns="0" rIns="0" bIns="0">
            <a:spAutoFit/>
          </a:bodyPr>
          <a:lstStyle>
            <a:lvl1pPr>
              <a:defRPr sz="6150" b="1" i="0">
                <a:solidFill>
                  <a:srgbClr val="000032"/>
                </a:solidFill>
                <a:latin typeface="Comfortaa"/>
                <a:cs typeface="Comfortaa"/>
              </a:defRPr>
            </a:lvl1pPr>
          </a:lstStyle>
          <a:p>
            <a:endParaRPr/>
          </a:p>
        </p:txBody>
      </p:sp>
      <p:sp>
        <p:nvSpPr>
          <p:cNvPr id="3" name="Holder 3"/>
          <p:cNvSpPr>
            <a:spLocks noGrp="1"/>
          </p:cNvSpPr>
          <p:nvPr>
            <p:ph type="body" idx="1"/>
          </p:nvPr>
        </p:nvSpPr>
        <p:spPr>
          <a:xfrm>
            <a:off x="944077" y="1840493"/>
            <a:ext cx="10303847" cy="630942"/>
          </a:xfrm>
          <a:prstGeom prst="rect">
            <a:avLst/>
          </a:prstGeom>
        </p:spPr>
        <p:txBody>
          <a:bodyPr wrap="square" lIns="0" tIns="0" rIns="0" bIns="0">
            <a:spAutoFit/>
          </a:bodyPr>
          <a:lstStyle>
            <a:lvl1pPr>
              <a:defRPr sz="4100" b="0" i="0">
                <a:solidFill>
                  <a:srgbClr val="000032"/>
                </a:solidFill>
                <a:latin typeface="Lato Light"/>
                <a:cs typeface="Lato Light"/>
              </a:defRPr>
            </a:lvl1pPr>
          </a:lstStyle>
          <a:p>
            <a:endParaRPr/>
          </a:p>
        </p:txBody>
      </p:sp>
      <p:sp>
        <p:nvSpPr>
          <p:cNvPr id="4" name="Holder 4"/>
          <p:cNvSpPr>
            <a:spLocks noGrp="1"/>
          </p:cNvSpPr>
          <p:nvPr>
            <p:ph type="ftr" sz="quarter" idx="5"/>
          </p:nvPr>
        </p:nvSpPr>
        <p:spPr>
          <a:xfrm>
            <a:off x="8519529" y="6429192"/>
            <a:ext cx="3451961" cy="192360"/>
          </a:xfrm>
          <a:prstGeom prst="rect">
            <a:avLst/>
          </a:prstGeom>
        </p:spPr>
        <p:txBody>
          <a:bodyPr wrap="square" lIns="0" tIns="0" rIns="0" bIns="0">
            <a:spAutoFit/>
          </a:bodyPr>
          <a:lstStyle>
            <a:lvl1pPr>
              <a:defRPr sz="1334" b="1" i="0">
                <a:solidFill>
                  <a:srgbClr val="004B9B"/>
                </a:solidFill>
                <a:latin typeface="Comfortaa"/>
                <a:cs typeface="Comfortaa"/>
              </a:defRPr>
            </a:lvl1pPr>
          </a:lstStyle>
          <a:p>
            <a:pPr marL="7701">
              <a:lnSpc>
                <a:spcPts val="1516"/>
              </a:lnSpc>
            </a:pPr>
            <a:r>
              <a:rPr lang="en-US"/>
              <a:t>THE</a:t>
            </a:r>
            <a:r>
              <a:rPr lang="en-US" spc="6"/>
              <a:t> </a:t>
            </a:r>
            <a:r>
              <a:rPr lang="en-US"/>
              <a:t>SMART</a:t>
            </a:r>
            <a:r>
              <a:rPr lang="en-US" spc="9"/>
              <a:t> </a:t>
            </a:r>
            <a:r>
              <a:rPr lang="en-US" spc="-42"/>
              <a:t>WAY</a:t>
            </a:r>
            <a:r>
              <a:rPr lang="en-US" spc="9"/>
              <a:t> </a:t>
            </a:r>
            <a:r>
              <a:rPr lang="en-US"/>
              <a:t>TO</a:t>
            </a:r>
            <a:r>
              <a:rPr lang="en-US" spc="9"/>
              <a:t> </a:t>
            </a:r>
            <a:r>
              <a:rPr lang="en-US"/>
              <a:t>BUILD</a:t>
            </a:r>
            <a:r>
              <a:rPr lang="en-US" spc="9"/>
              <a:t> </a:t>
            </a:r>
            <a:r>
              <a:rPr lang="en-US"/>
              <a:t>A</a:t>
            </a:r>
            <a:r>
              <a:rPr lang="en-US" spc="9"/>
              <a:t> </a:t>
            </a:r>
            <a:r>
              <a:rPr lang="en-US" spc="-6"/>
              <a:t>STARTUP</a:t>
            </a:r>
            <a:endParaRPr lang="en-US" spc="-6" dirty="0"/>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5D5B91ED-8392-479C-88E6-407B87B76258}" type="datetime1">
              <a:rPr lang="en-US" smtClean="0"/>
              <a:t>2/21/2024</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8671457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2.png"/><Relationship Id="rId4" Type="http://schemas.microsoft.com/office/2014/relationships/chartEx" Target="../charts/chartEx1.xml"/></Relationships>
</file>

<file path=ppt/slides/_rels/slide2.xml.rels><?xml version="1.0" encoding="UTF-8" standalone="yes"?>
<Relationships xmlns="http://schemas.openxmlformats.org/package/2006/relationships"><Relationship Id="rId3" Type="http://schemas.openxmlformats.org/officeDocument/2006/relationships/hyperlink" Target="mailto:Yonatan@smartupacademy.org" TargetMode="External"/><Relationship Id="rId2" Type="http://schemas.openxmlformats.org/officeDocument/2006/relationships/hyperlink" Target="mailto:yonatan@yonatanlabs.com"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jerusalem.muni.il/he/experience/lobbyevents/?cat=music" TargetMode="Externa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hyperlink" Target="https://online.hbs.edu/blog/post/sustaining-vs-disruptive-innovation" TargetMode="Externa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6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59.png"/></Relationships>
</file>

<file path=ppt/slides/_rels/slide67.xml.rels><?xml version="1.0" encoding="UTF-8" standalone="yes"?>
<Relationships xmlns="http://schemas.openxmlformats.org/package/2006/relationships"><Relationship Id="rId3" Type="http://schemas.openxmlformats.org/officeDocument/2006/relationships/hyperlink" Target="https://www.google.com/search?q=46+longwood+ave+brookline+ma"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68.xml.rels><?xml version="1.0" encoding="UTF-8" standalone="yes"?>
<Relationships xmlns="http://schemas.openxmlformats.org/package/2006/relationships"><Relationship Id="rId3" Type="http://schemas.openxmlformats.org/officeDocument/2006/relationships/hyperlink" Target="https://www.zillow.com/homedetails/46-Longwood-Ave-APT-3-Brookline-MA-02446/2101916078_zpid/"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68.png"/></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object 8"/>
          <p:cNvSpPr txBox="1"/>
          <p:nvPr/>
        </p:nvSpPr>
        <p:spPr>
          <a:xfrm>
            <a:off x="1781683" y="2273807"/>
            <a:ext cx="8628635" cy="2240687"/>
          </a:xfrm>
          <a:prstGeom prst="rect">
            <a:avLst/>
          </a:prstGeom>
        </p:spPr>
        <p:txBody>
          <a:bodyPr vert="horz" wrap="square" lIns="0" tIns="6931" rIns="0" bIns="0" rtlCol="0">
            <a:spAutoFit/>
          </a:bodyPr>
          <a:lstStyle/>
          <a:p>
            <a:pPr marL="7701" marR="3081" lvl="0" indent="0" algn="ctr" defTabSz="554492" rtl="0" eaLnBrk="1" fontAlgn="auto" latinLnBrk="0" hangingPunct="1">
              <a:lnSpc>
                <a:spcPct val="100000"/>
              </a:lnSpc>
              <a:spcBef>
                <a:spcPts val="55"/>
              </a:spcBef>
              <a:spcAft>
                <a:spcPts val="0"/>
              </a:spcAft>
              <a:buClrTx/>
              <a:buSzTx/>
              <a:buFontTx/>
              <a:buNone/>
              <a:tabLst/>
              <a:defRPr/>
            </a:pPr>
            <a:r>
              <a:rPr kumimoji="0" lang="en-US" sz="7216" b="1" i="0" u="none" strike="noStrike" kern="0" cap="none" spc="0" normalizeH="0" baseline="0" noProof="0" dirty="0">
                <a:ln>
                  <a:noFill/>
                </a:ln>
                <a:solidFill>
                  <a:srgbClr val="FF6900"/>
                </a:solidFill>
                <a:effectLst/>
                <a:uLnTx/>
                <a:uFillTx/>
                <a:latin typeface="Comfortaa"/>
                <a:ea typeface="+mn-ea"/>
                <a:cs typeface="Comfortaa"/>
              </a:rPr>
              <a:t>Digital Innovation </a:t>
            </a:r>
          </a:p>
          <a:p>
            <a:pPr marL="7701" marR="3081" lvl="0" indent="0" algn="ctr" defTabSz="554492" rtl="0" eaLnBrk="1" fontAlgn="auto" latinLnBrk="0" hangingPunct="1">
              <a:lnSpc>
                <a:spcPct val="100000"/>
              </a:lnSpc>
              <a:spcBef>
                <a:spcPts val="55"/>
              </a:spcBef>
              <a:spcAft>
                <a:spcPts val="0"/>
              </a:spcAft>
              <a:buClrTx/>
              <a:buSzTx/>
              <a:buFontTx/>
              <a:buNone/>
              <a:tabLst/>
              <a:defRPr/>
            </a:pPr>
            <a:r>
              <a:rPr kumimoji="0" lang="en-US" sz="7216" b="1" i="0" u="none" strike="noStrike" kern="0" cap="none" spc="0" normalizeH="0" baseline="0" noProof="0" dirty="0">
                <a:ln>
                  <a:noFill/>
                </a:ln>
                <a:solidFill>
                  <a:srgbClr val="FF6900"/>
                </a:solidFill>
                <a:effectLst/>
                <a:uLnTx/>
                <a:uFillTx/>
                <a:latin typeface="Comfortaa"/>
                <a:ea typeface="+mn-ea"/>
                <a:cs typeface="Comfortaa"/>
              </a:rPr>
              <a:t>Lesson 4 </a:t>
            </a:r>
            <a:endParaRPr kumimoji="0" lang="he-IL" sz="7216" b="1" i="0" u="none" strike="noStrike" kern="0" cap="none" spc="0" normalizeH="0" baseline="0" noProof="0" dirty="0">
              <a:ln>
                <a:noFill/>
              </a:ln>
              <a:solidFill>
                <a:srgbClr val="FF6900"/>
              </a:solidFill>
              <a:effectLst/>
              <a:uLnTx/>
              <a:uFillTx/>
              <a:latin typeface="Comfortaa"/>
              <a:ea typeface="+mn-ea"/>
              <a:cs typeface="Comforta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6E3D0-B82F-4808-97AC-5A6405449063}"/>
              </a:ext>
            </a:extLst>
          </p:cNvPr>
          <p:cNvSpPr>
            <a:spLocks noGrp="1"/>
          </p:cNvSpPr>
          <p:nvPr>
            <p:ph type="title"/>
          </p:nvPr>
        </p:nvSpPr>
        <p:spPr>
          <a:xfrm>
            <a:off x="944077" y="592077"/>
            <a:ext cx="9476719" cy="573875"/>
          </a:xfrm>
        </p:spPr>
        <p:txBody>
          <a:bodyPr/>
          <a:lstStyle/>
          <a:p>
            <a:r>
              <a:rPr lang="en-US" dirty="0"/>
              <a:t>Branding First – The smart old fashioned way</a:t>
            </a:r>
          </a:p>
        </p:txBody>
      </p:sp>
      <p:sp>
        <p:nvSpPr>
          <p:cNvPr id="3" name="Text Placeholder 2">
            <a:extLst>
              <a:ext uri="{FF2B5EF4-FFF2-40B4-BE49-F238E27FC236}">
                <a16:creationId xmlns:a16="http://schemas.microsoft.com/office/drawing/2014/main" id="{67D42D64-4411-427A-835D-80EC77B09BDD}"/>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B23277E1-F8B3-4F0B-8BA2-32287C82F6C3}"/>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pic>
        <p:nvPicPr>
          <p:cNvPr id="6" name="Picture 5">
            <a:extLst>
              <a:ext uri="{FF2B5EF4-FFF2-40B4-BE49-F238E27FC236}">
                <a16:creationId xmlns:a16="http://schemas.microsoft.com/office/drawing/2014/main" id="{3306F33C-57C8-4520-B001-B36CF64DD045}"/>
              </a:ext>
            </a:extLst>
          </p:cNvPr>
          <p:cNvPicPr/>
          <p:nvPr/>
        </p:nvPicPr>
        <p:blipFill>
          <a:blip r:embed="rId2"/>
          <a:stretch>
            <a:fillRect/>
          </a:stretch>
        </p:blipFill>
        <p:spPr>
          <a:xfrm>
            <a:off x="4826159" y="1631138"/>
            <a:ext cx="3406140" cy="3002280"/>
          </a:xfrm>
          <a:prstGeom prst="rect">
            <a:avLst/>
          </a:prstGeom>
        </p:spPr>
      </p:pic>
      <p:pic>
        <p:nvPicPr>
          <p:cNvPr id="7" name="Picture 6">
            <a:extLst>
              <a:ext uri="{FF2B5EF4-FFF2-40B4-BE49-F238E27FC236}">
                <a16:creationId xmlns:a16="http://schemas.microsoft.com/office/drawing/2014/main" id="{1A14D5ED-CE18-4805-8266-8BE4645D073A}"/>
              </a:ext>
            </a:extLst>
          </p:cNvPr>
          <p:cNvPicPr/>
          <p:nvPr/>
        </p:nvPicPr>
        <p:blipFill>
          <a:blip r:embed="rId3"/>
          <a:stretch>
            <a:fillRect/>
          </a:stretch>
        </p:blipFill>
        <p:spPr>
          <a:xfrm rot="20439633">
            <a:off x="8009003" y="1110414"/>
            <a:ext cx="4008120" cy="2796540"/>
          </a:xfrm>
          <a:prstGeom prst="rect">
            <a:avLst/>
          </a:prstGeom>
        </p:spPr>
      </p:pic>
      <p:pic>
        <p:nvPicPr>
          <p:cNvPr id="8" name="Picture 7">
            <a:extLst>
              <a:ext uri="{FF2B5EF4-FFF2-40B4-BE49-F238E27FC236}">
                <a16:creationId xmlns:a16="http://schemas.microsoft.com/office/drawing/2014/main" id="{AE8BDC34-2C50-460A-A566-0CFFD3D8FD30}"/>
              </a:ext>
            </a:extLst>
          </p:cNvPr>
          <p:cNvPicPr/>
          <p:nvPr/>
        </p:nvPicPr>
        <p:blipFill>
          <a:blip r:embed="rId4"/>
          <a:stretch>
            <a:fillRect/>
          </a:stretch>
        </p:blipFill>
        <p:spPr>
          <a:xfrm rot="734635">
            <a:off x="8678171" y="3427969"/>
            <a:ext cx="3485247" cy="2759219"/>
          </a:xfrm>
          <a:prstGeom prst="rect">
            <a:avLst/>
          </a:prstGeom>
        </p:spPr>
      </p:pic>
      <p:pic>
        <p:nvPicPr>
          <p:cNvPr id="1027" name="Picture 3">
            <a:extLst>
              <a:ext uri="{FF2B5EF4-FFF2-40B4-BE49-F238E27FC236}">
                <a16:creationId xmlns:a16="http://schemas.microsoft.com/office/drawing/2014/main" id="{EF52F768-1E1D-418F-8490-CD190B53C3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67205">
            <a:off x="639167" y="1449545"/>
            <a:ext cx="2720975"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1">
            <a:extLst>
              <a:ext uri="{FF2B5EF4-FFF2-40B4-BE49-F238E27FC236}">
                <a16:creationId xmlns:a16="http://schemas.microsoft.com/office/drawing/2014/main" id="{808384F7-CAAB-4DEB-AC3C-B435EFE869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324271">
            <a:off x="2063128" y="2893600"/>
            <a:ext cx="3658102" cy="3229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D6B348B-8C5F-432F-A6AC-84F4FA34DFC5}"/>
              </a:ext>
            </a:extLst>
          </p:cNvPr>
          <p:cNvSpPr txBox="1"/>
          <p:nvPr/>
        </p:nvSpPr>
        <p:spPr>
          <a:xfrm>
            <a:off x="5682436" y="5722279"/>
            <a:ext cx="2969713" cy="954107"/>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And then what happened?</a:t>
            </a:r>
          </a:p>
        </p:txBody>
      </p:sp>
    </p:spTree>
    <p:extLst>
      <p:ext uri="{BB962C8B-B14F-4D97-AF65-F5344CB8AC3E}">
        <p14:creationId xmlns:p14="http://schemas.microsoft.com/office/powerpoint/2010/main" val="103494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BCAFC-67B7-4108-94D6-8F246C950E9B}"/>
              </a:ext>
            </a:extLst>
          </p:cNvPr>
          <p:cNvSpPr>
            <a:spLocks noGrp="1"/>
          </p:cNvSpPr>
          <p:nvPr>
            <p:ph type="title"/>
          </p:nvPr>
        </p:nvSpPr>
        <p:spPr/>
        <p:txBody>
          <a:bodyPr/>
          <a:lstStyle/>
          <a:p>
            <a:r>
              <a:rPr lang="en-US" dirty="0"/>
              <a:t>Branding First – A success story </a:t>
            </a:r>
          </a:p>
        </p:txBody>
      </p:sp>
      <p:sp>
        <p:nvSpPr>
          <p:cNvPr id="3" name="Text Placeholder 2">
            <a:extLst>
              <a:ext uri="{FF2B5EF4-FFF2-40B4-BE49-F238E27FC236}">
                <a16:creationId xmlns:a16="http://schemas.microsoft.com/office/drawing/2014/main" id="{52009884-F0D7-42BD-88FD-D92F04FC7D9C}"/>
              </a:ext>
            </a:extLst>
          </p:cNvPr>
          <p:cNvSpPr>
            <a:spLocks noGrp="1"/>
          </p:cNvSpPr>
          <p:nvPr>
            <p:ph type="body" idx="1"/>
          </p:nvPr>
        </p:nvSpPr>
        <p:spPr>
          <a:xfrm>
            <a:off x="1428709" y="3093221"/>
            <a:ext cx="10303847" cy="1015663"/>
          </a:xfrm>
        </p:spPr>
        <p:txBody>
          <a:bodyPr/>
          <a:lstStyle/>
          <a:p>
            <a:endParaRPr lang="en-US" dirty="0"/>
          </a:p>
        </p:txBody>
      </p:sp>
      <p:sp>
        <p:nvSpPr>
          <p:cNvPr id="4" name="Footer Placeholder 3">
            <a:extLst>
              <a:ext uri="{FF2B5EF4-FFF2-40B4-BE49-F238E27FC236}">
                <a16:creationId xmlns:a16="http://schemas.microsoft.com/office/drawing/2014/main" id="{76477E6B-0666-4C35-906A-0EEF132BD37E}"/>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pic>
        <p:nvPicPr>
          <p:cNvPr id="2050" name="Picture 2">
            <a:extLst>
              <a:ext uri="{FF2B5EF4-FFF2-40B4-BE49-F238E27FC236}">
                <a16:creationId xmlns:a16="http://schemas.microsoft.com/office/drawing/2014/main" id="{FEEE597A-49F1-450F-A183-E6B6771078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628388">
            <a:off x="-725976" y="2166350"/>
            <a:ext cx="4339019" cy="252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טמבוריות בתל אביב יפו | איזי">
            <a:extLst>
              <a:ext uri="{FF2B5EF4-FFF2-40B4-BE49-F238E27FC236}">
                <a16:creationId xmlns:a16="http://schemas.microsoft.com/office/drawing/2014/main" id="{08DE7B3D-2DE6-460E-9637-701F6952E2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65746">
            <a:off x="1920791" y="2839380"/>
            <a:ext cx="2634043" cy="35214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F89EE26-CEA4-48C1-8ABB-F01C012F95FD}"/>
              </a:ext>
            </a:extLst>
          </p:cNvPr>
          <p:cNvPicPr>
            <a:picLocks noChangeAspect="1"/>
          </p:cNvPicPr>
          <p:nvPr/>
        </p:nvPicPr>
        <p:blipFill>
          <a:blip r:embed="rId4"/>
          <a:stretch>
            <a:fillRect/>
          </a:stretch>
        </p:blipFill>
        <p:spPr>
          <a:xfrm rot="891187">
            <a:off x="7887005" y="4293226"/>
            <a:ext cx="3867150" cy="2933700"/>
          </a:xfrm>
          <a:prstGeom prst="rect">
            <a:avLst/>
          </a:prstGeom>
        </p:spPr>
      </p:pic>
      <p:pic>
        <p:nvPicPr>
          <p:cNvPr id="5" name="Picture 4">
            <a:extLst>
              <a:ext uri="{FF2B5EF4-FFF2-40B4-BE49-F238E27FC236}">
                <a16:creationId xmlns:a16="http://schemas.microsoft.com/office/drawing/2014/main" id="{86BB5613-7E3E-40D6-AD3A-5B09E2BD08A6}"/>
              </a:ext>
            </a:extLst>
          </p:cNvPr>
          <p:cNvPicPr>
            <a:picLocks noChangeAspect="1"/>
          </p:cNvPicPr>
          <p:nvPr/>
        </p:nvPicPr>
        <p:blipFill>
          <a:blip r:embed="rId5"/>
          <a:stretch>
            <a:fillRect/>
          </a:stretch>
        </p:blipFill>
        <p:spPr>
          <a:xfrm rot="20465075">
            <a:off x="4247968" y="1459664"/>
            <a:ext cx="4318507" cy="2899792"/>
          </a:xfrm>
          <a:prstGeom prst="rect">
            <a:avLst/>
          </a:prstGeom>
        </p:spPr>
      </p:pic>
      <p:pic>
        <p:nvPicPr>
          <p:cNvPr id="8" name="Picture 7">
            <a:extLst>
              <a:ext uri="{FF2B5EF4-FFF2-40B4-BE49-F238E27FC236}">
                <a16:creationId xmlns:a16="http://schemas.microsoft.com/office/drawing/2014/main" id="{5FA68C3C-BC6F-4CE6-BF83-0112B93D7B20}"/>
              </a:ext>
            </a:extLst>
          </p:cNvPr>
          <p:cNvPicPr>
            <a:picLocks noChangeAspect="1"/>
          </p:cNvPicPr>
          <p:nvPr/>
        </p:nvPicPr>
        <p:blipFill>
          <a:blip r:embed="rId6"/>
          <a:stretch>
            <a:fillRect/>
          </a:stretch>
        </p:blipFill>
        <p:spPr>
          <a:xfrm rot="1246190">
            <a:off x="7592037" y="776182"/>
            <a:ext cx="4060288" cy="2956816"/>
          </a:xfrm>
          <a:prstGeom prst="rect">
            <a:avLst/>
          </a:prstGeom>
        </p:spPr>
      </p:pic>
      <p:pic>
        <p:nvPicPr>
          <p:cNvPr id="9" name="Picture 8">
            <a:extLst>
              <a:ext uri="{FF2B5EF4-FFF2-40B4-BE49-F238E27FC236}">
                <a16:creationId xmlns:a16="http://schemas.microsoft.com/office/drawing/2014/main" id="{BA049444-8A86-4DEF-901C-FE86E5C6264D}"/>
              </a:ext>
            </a:extLst>
          </p:cNvPr>
          <p:cNvPicPr>
            <a:picLocks noChangeAspect="1"/>
          </p:cNvPicPr>
          <p:nvPr/>
        </p:nvPicPr>
        <p:blipFill>
          <a:blip r:embed="rId7"/>
          <a:stretch>
            <a:fillRect/>
          </a:stretch>
        </p:blipFill>
        <p:spPr>
          <a:xfrm rot="499172">
            <a:off x="4993485" y="4237701"/>
            <a:ext cx="3320617" cy="2201138"/>
          </a:xfrm>
          <a:prstGeom prst="rect">
            <a:avLst/>
          </a:prstGeom>
        </p:spPr>
      </p:pic>
    </p:spTree>
    <p:extLst>
      <p:ext uri="{BB962C8B-B14F-4D97-AF65-F5344CB8AC3E}">
        <p14:creationId xmlns:p14="http://schemas.microsoft.com/office/powerpoint/2010/main" val="3718114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052"/>
                                        </p:tgtEl>
                                        <p:attrNameLst>
                                          <p:attrName>style.visibility</p:attrName>
                                        </p:attrNameLst>
                                      </p:cBhvr>
                                      <p:to>
                                        <p:strVal val="visible"/>
                                      </p:to>
                                    </p:set>
                                    <p:anim calcmode="lin" valueType="num">
                                      <p:cBhvr additive="base">
                                        <p:cTn id="26" dur="500" fill="hold"/>
                                        <p:tgtEl>
                                          <p:spTgt spid="2052"/>
                                        </p:tgtEl>
                                        <p:attrNameLst>
                                          <p:attrName>ppt_x</p:attrName>
                                        </p:attrNameLst>
                                      </p:cBhvr>
                                      <p:tavLst>
                                        <p:tav tm="0">
                                          <p:val>
                                            <p:strVal val="#ppt_x"/>
                                          </p:val>
                                        </p:tav>
                                        <p:tav tm="100000">
                                          <p:val>
                                            <p:strVal val="#ppt_x"/>
                                          </p:val>
                                        </p:tav>
                                      </p:tavLst>
                                    </p:anim>
                                    <p:anim calcmode="lin" valueType="num">
                                      <p:cBhvr additive="base">
                                        <p:cTn id="27"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15CA-DE1B-A211-37BB-369BCDB62697}"/>
              </a:ext>
            </a:extLst>
          </p:cNvPr>
          <p:cNvSpPr>
            <a:spLocks noGrp="1"/>
          </p:cNvSpPr>
          <p:nvPr>
            <p:ph type="title"/>
          </p:nvPr>
        </p:nvSpPr>
        <p:spPr>
          <a:xfrm>
            <a:off x="945159" y="607506"/>
            <a:ext cx="9476054" cy="587223"/>
          </a:xfrm>
        </p:spPr>
        <p:txBody>
          <a:bodyPr/>
          <a:lstStyle/>
          <a:p>
            <a:r>
              <a:rPr lang="en-US" dirty="0">
                <a:latin typeface="Arial" panose="020B0604020202020204" pitchFamily="34" charset="0"/>
                <a:cs typeface="Arial" panose="020B0604020202020204" pitchFamily="34" charset="0"/>
              </a:rPr>
              <a:t>The SmartUp Way – Branding First</a:t>
            </a:r>
          </a:p>
        </p:txBody>
      </p:sp>
      <p:sp>
        <p:nvSpPr>
          <p:cNvPr id="3" name="Text Placeholder 2">
            <a:extLst>
              <a:ext uri="{FF2B5EF4-FFF2-40B4-BE49-F238E27FC236}">
                <a16:creationId xmlns:a16="http://schemas.microsoft.com/office/drawing/2014/main" id="{301D82D8-8912-DBBE-C689-870B25EA0EC5}"/>
              </a:ext>
            </a:extLst>
          </p:cNvPr>
          <p:cNvSpPr>
            <a:spLocks noGrp="1"/>
          </p:cNvSpPr>
          <p:nvPr>
            <p:ph type="body" idx="1"/>
          </p:nvPr>
        </p:nvSpPr>
        <p:spPr>
          <a:xfrm>
            <a:off x="945159" y="1536174"/>
            <a:ext cx="10234415" cy="4416594"/>
          </a:xfrm>
        </p:spPr>
        <p:txBody>
          <a:bodyPr/>
          <a:lstStyle/>
          <a:p>
            <a:pPr marL="623804" lvl="1" indent="-346558">
              <a:spcAft>
                <a:spcPts val="1455"/>
              </a:spcAft>
              <a:buFont typeface="Arial" panose="020B0604020202020204" pitchFamily="34" charset="0"/>
              <a:buChar char="•"/>
            </a:pPr>
            <a:r>
              <a:rPr lang="en-US" sz="2800" dirty="0">
                <a:solidFill>
                  <a:srgbClr val="000032"/>
                </a:solidFill>
                <a:latin typeface="Arial" panose="020B0604020202020204" pitchFamily="34" charset="0"/>
                <a:cs typeface="Arial" panose="020B0604020202020204" pitchFamily="34" charset="0"/>
              </a:rPr>
              <a:t>Instead of building the company around a product idea</a:t>
            </a:r>
          </a:p>
          <a:p>
            <a:pPr marL="623804" lvl="1" indent="-346558">
              <a:spcAft>
                <a:spcPts val="1455"/>
              </a:spcAft>
              <a:buFont typeface="Arial" panose="020B0604020202020204" pitchFamily="34" charset="0"/>
              <a:buChar char="•"/>
            </a:pPr>
            <a:r>
              <a:rPr lang="en-US" sz="2800" dirty="0">
                <a:solidFill>
                  <a:srgbClr val="000032"/>
                </a:solidFill>
                <a:latin typeface="Arial" panose="020B0604020202020204" pitchFamily="34" charset="0"/>
                <a:cs typeface="Arial" panose="020B0604020202020204" pitchFamily="34" charset="0"/>
              </a:rPr>
              <a:t>Build the company around a branding and marketing strategy</a:t>
            </a:r>
          </a:p>
          <a:p>
            <a:pPr marL="623804" lvl="1" indent="-346558">
              <a:spcAft>
                <a:spcPts val="1455"/>
              </a:spcAft>
              <a:buFont typeface="Arial" panose="020B0604020202020204" pitchFamily="34" charset="0"/>
              <a:buChar char="•"/>
            </a:pPr>
            <a:r>
              <a:rPr lang="en-US" sz="2800" dirty="0">
                <a:solidFill>
                  <a:srgbClr val="000032"/>
                </a:solidFill>
                <a:latin typeface="Arial" panose="020B0604020202020204" pitchFamily="34" charset="0"/>
                <a:cs typeface="Arial" panose="020B0604020202020204" pitchFamily="34" charset="0"/>
              </a:rPr>
              <a:t>What is the BRAND you want to build?  </a:t>
            </a:r>
          </a:p>
          <a:p>
            <a:pPr marL="1178296" lvl="3" indent="-346558">
              <a:spcAft>
                <a:spcPts val="1455"/>
              </a:spcAft>
              <a:buFont typeface="Arial" panose="020B0604020202020204" pitchFamily="34" charset="0"/>
              <a:buChar char="•"/>
            </a:pPr>
            <a:r>
              <a:rPr lang="en-US" sz="2200" dirty="0">
                <a:solidFill>
                  <a:srgbClr val="000032"/>
                </a:solidFill>
                <a:latin typeface="Arial" panose="020B0604020202020204" pitchFamily="34" charset="0"/>
                <a:cs typeface="Arial" panose="020B0604020202020204" pitchFamily="34" charset="0"/>
              </a:rPr>
              <a:t>A name your prospects will recognize </a:t>
            </a:r>
          </a:p>
          <a:p>
            <a:pPr marL="1178296" lvl="3" indent="-346558">
              <a:spcAft>
                <a:spcPts val="1455"/>
              </a:spcAft>
              <a:buFont typeface="Arial" panose="020B0604020202020204" pitchFamily="34" charset="0"/>
              <a:buChar char="•"/>
            </a:pPr>
            <a:r>
              <a:rPr lang="en-US" sz="2200" dirty="0">
                <a:solidFill>
                  <a:srgbClr val="000032"/>
                </a:solidFill>
                <a:latin typeface="Arial" panose="020B0604020202020204" pitchFamily="34" charset="0"/>
                <a:cs typeface="Arial" panose="020B0604020202020204" pitchFamily="34" charset="0"/>
              </a:rPr>
              <a:t>and have positive feelings towards it </a:t>
            </a:r>
          </a:p>
          <a:p>
            <a:pPr marL="1178296" lvl="3" indent="-346558">
              <a:spcAft>
                <a:spcPts val="1455"/>
              </a:spcAft>
              <a:buFont typeface="Arial" panose="020B0604020202020204" pitchFamily="34" charset="0"/>
              <a:buChar char="•"/>
            </a:pPr>
            <a:r>
              <a:rPr lang="en-US" sz="2200" dirty="0">
                <a:solidFill>
                  <a:srgbClr val="000032"/>
                </a:solidFill>
                <a:latin typeface="Arial" panose="020B0604020202020204" pitchFamily="34" charset="0"/>
                <a:cs typeface="Arial" panose="020B0604020202020204" pitchFamily="34" charset="0"/>
              </a:rPr>
              <a:t>No need to be specific about the product or the solution </a:t>
            </a:r>
          </a:p>
          <a:p>
            <a:pPr marL="623804" lvl="1" indent="-346558">
              <a:spcAft>
                <a:spcPts val="1455"/>
              </a:spcAft>
              <a:buFont typeface="Arial" panose="020B0604020202020204" pitchFamily="34" charset="0"/>
              <a:buChar char="•"/>
            </a:pPr>
            <a:r>
              <a:rPr lang="en-US" sz="2800" dirty="0">
                <a:solidFill>
                  <a:srgbClr val="000032"/>
                </a:solidFill>
                <a:latin typeface="Arial" panose="020B0604020202020204" pitchFamily="34" charset="0"/>
                <a:cs typeface="Arial" panose="020B0604020202020204" pitchFamily="34" charset="0"/>
              </a:rPr>
              <a:t>Building a brand takes a long time – so better start early</a:t>
            </a:r>
          </a:p>
        </p:txBody>
      </p:sp>
      <p:sp>
        <p:nvSpPr>
          <p:cNvPr id="4" name="Footer Placeholder 3">
            <a:extLst>
              <a:ext uri="{FF2B5EF4-FFF2-40B4-BE49-F238E27FC236}">
                <a16:creationId xmlns:a16="http://schemas.microsoft.com/office/drawing/2014/main" id="{132626E0-14AA-6B25-EB4B-8A7EB54CA60A}"/>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spTree>
    <p:extLst>
      <p:ext uri="{BB962C8B-B14F-4D97-AF65-F5344CB8AC3E}">
        <p14:creationId xmlns:p14="http://schemas.microsoft.com/office/powerpoint/2010/main" val="473731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500"/>
                                        <p:tgtEl>
                                          <p:spTgt spid="3">
                                            <p:txEl>
                                              <p:pRg st="0" end="0"/>
                                            </p:txEl>
                                          </p:spTgt>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15CA-DE1B-A211-37BB-369BCDB62697}"/>
              </a:ext>
            </a:extLst>
          </p:cNvPr>
          <p:cNvSpPr>
            <a:spLocks noGrp="1"/>
          </p:cNvSpPr>
          <p:nvPr>
            <p:ph type="title"/>
          </p:nvPr>
        </p:nvSpPr>
        <p:spPr>
          <a:xfrm>
            <a:off x="965791" y="667430"/>
            <a:ext cx="9476054" cy="573875"/>
          </a:xfrm>
        </p:spPr>
        <p:txBody>
          <a:bodyPr/>
          <a:lstStyle/>
          <a:p>
            <a:r>
              <a:rPr lang="en-US" dirty="0"/>
              <a:t>SEO </a:t>
            </a:r>
            <a:r>
              <a:rPr lang="en-US" sz="2800" dirty="0"/>
              <a:t>(Search Engine Optimization) </a:t>
            </a:r>
            <a:r>
              <a:rPr lang="en-US" dirty="0"/>
              <a:t>- Long Tail</a:t>
            </a:r>
          </a:p>
        </p:txBody>
      </p:sp>
      <p:pic>
        <p:nvPicPr>
          <p:cNvPr id="6" name="Picture 5">
            <a:extLst>
              <a:ext uri="{FF2B5EF4-FFF2-40B4-BE49-F238E27FC236}">
                <a16:creationId xmlns:a16="http://schemas.microsoft.com/office/drawing/2014/main" id="{04823B81-560C-436C-AC06-5B8300925281}"/>
              </a:ext>
            </a:extLst>
          </p:cNvPr>
          <p:cNvPicPr>
            <a:picLocks noChangeAspect="1"/>
          </p:cNvPicPr>
          <p:nvPr/>
        </p:nvPicPr>
        <p:blipFill rotWithShape="1">
          <a:blip r:embed="rId3">
            <a:extLst>
              <a:ext uri="{28A0092B-C50C-407E-A947-70E740481C1C}">
                <a14:useLocalDpi xmlns:a14="http://schemas.microsoft.com/office/drawing/2010/main" val="0"/>
              </a:ext>
            </a:extLst>
          </a:blip>
          <a:srcRect r="2000" b="5161"/>
          <a:stretch/>
        </p:blipFill>
        <p:spPr>
          <a:xfrm>
            <a:off x="3672472" y="1238875"/>
            <a:ext cx="7789123" cy="5192748"/>
          </a:xfrm>
          <a:prstGeom prst="rect">
            <a:avLst/>
          </a:prstGeom>
          <a:effectLst>
            <a:softEdge rad="190500"/>
          </a:effectLst>
        </p:spPr>
      </p:pic>
      <p:sp>
        <p:nvSpPr>
          <p:cNvPr id="8" name="Footer Placeholder 7">
            <a:extLst>
              <a:ext uri="{FF2B5EF4-FFF2-40B4-BE49-F238E27FC236}">
                <a16:creationId xmlns:a16="http://schemas.microsoft.com/office/drawing/2014/main" id="{02E842E9-2C51-D7ED-263A-2B30B6B31851}"/>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sp>
        <p:nvSpPr>
          <p:cNvPr id="3" name="TextBox 2">
            <a:extLst>
              <a:ext uri="{FF2B5EF4-FFF2-40B4-BE49-F238E27FC236}">
                <a16:creationId xmlns:a16="http://schemas.microsoft.com/office/drawing/2014/main" id="{B01CE121-F0AC-4023-A795-C7EAF5728A56}"/>
              </a:ext>
            </a:extLst>
          </p:cNvPr>
          <p:cNvSpPr txBox="1"/>
          <p:nvPr/>
        </p:nvSpPr>
        <p:spPr>
          <a:xfrm>
            <a:off x="475488" y="1810512"/>
            <a:ext cx="2770632" cy="2246769"/>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Google is your best friend, </a:t>
            </a:r>
          </a:p>
          <a:p>
            <a:r>
              <a:rPr lang="en-US" sz="2800" dirty="0">
                <a:latin typeface="Arial" panose="020B0604020202020204" pitchFamily="34" charset="0"/>
                <a:cs typeface="Arial" panose="020B0604020202020204" pitchFamily="34" charset="0"/>
              </a:rPr>
              <a:t>if you know how to bring value to Google’s users </a:t>
            </a:r>
          </a:p>
        </p:txBody>
      </p:sp>
    </p:spTree>
    <p:extLst>
      <p:ext uri="{BB962C8B-B14F-4D97-AF65-F5344CB8AC3E}">
        <p14:creationId xmlns:p14="http://schemas.microsoft.com/office/powerpoint/2010/main" val="3566216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15CA-DE1B-A211-37BB-369BCDB62697}"/>
              </a:ext>
            </a:extLst>
          </p:cNvPr>
          <p:cNvSpPr>
            <a:spLocks noGrp="1"/>
          </p:cNvSpPr>
          <p:nvPr>
            <p:ph type="title"/>
          </p:nvPr>
        </p:nvSpPr>
        <p:spPr>
          <a:xfrm>
            <a:off x="965791" y="619370"/>
            <a:ext cx="9476054" cy="573906"/>
          </a:xfrm>
        </p:spPr>
        <p:txBody>
          <a:bodyPr/>
          <a:lstStyle/>
          <a:p>
            <a:r>
              <a:rPr lang="en-US" dirty="0"/>
              <a:t>SEO - Long Tail</a:t>
            </a:r>
          </a:p>
        </p:txBody>
      </p:sp>
      <p:sp>
        <p:nvSpPr>
          <p:cNvPr id="3" name="Text Placeholder 2">
            <a:extLst>
              <a:ext uri="{FF2B5EF4-FFF2-40B4-BE49-F238E27FC236}">
                <a16:creationId xmlns:a16="http://schemas.microsoft.com/office/drawing/2014/main" id="{301D82D8-8912-DBBE-C689-870B25EA0EC5}"/>
              </a:ext>
            </a:extLst>
          </p:cNvPr>
          <p:cNvSpPr>
            <a:spLocks noGrp="1"/>
          </p:cNvSpPr>
          <p:nvPr>
            <p:ph type="body" idx="1"/>
          </p:nvPr>
        </p:nvSpPr>
        <p:spPr>
          <a:xfrm>
            <a:off x="965791" y="1473473"/>
            <a:ext cx="10234415" cy="4887748"/>
          </a:xfrm>
        </p:spPr>
        <p:txBody>
          <a:bodyPr/>
          <a:lstStyle/>
          <a:p>
            <a:pPr>
              <a:spcAft>
                <a:spcPts val="1455"/>
              </a:spcAft>
            </a:pPr>
            <a:r>
              <a:rPr lang="en-US" b="1" dirty="0"/>
              <a:t>“Head” keyword characteristics </a:t>
            </a:r>
          </a:p>
          <a:p>
            <a:pPr marL="623804" lvl="1" indent="-346558">
              <a:buFont typeface="Arial" panose="020B0604020202020204" pitchFamily="34" charset="0"/>
              <a:buChar char="•"/>
            </a:pPr>
            <a:r>
              <a:rPr lang="en-US" sz="2400" dirty="0">
                <a:solidFill>
                  <a:srgbClr val="000032"/>
                </a:solidFill>
                <a:latin typeface="Arial" panose="020B0604020202020204" pitchFamily="34" charset="0"/>
                <a:cs typeface="Arial" panose="020B0604020202020204" pitchFamily="34" charset="0"/>
              </a:rPr>
              <a:t>Common terms like “necklace”, “laptop”, “Car Insurance”</a:t>
            </a:r>
          </a:p>
          <a:p>
            <a:pPr marL="623804" lvl="1" indent="-346558">
              <a:buFont typeface="Arial" panose="020B0604020202020204" pitchFamily="34" charset="0"/>
              <a:buChar char="•"/>
            </a:pPr>
            <a:r>
              <a:rPr lang="en-US" sz="2400" dirty="0">
                <a:solidFill>
                  <a:srgbClr val="000032"/>
                </a:solidFill>
                <a:latin typeface="Arial" panose="020B0604020202020204" pitchFamily="34" charset="0"/>
                <a:cs typeface="Arial" panose="020B0604020202020204" pitchFamily="34" charset="0"/>
              </a:rPr>
              <a:t>High search volume</a:t>
            </a:r>
          </a:p>
          <a:p>
            <a:pPr marL="623804" lvl="1" indent="-346558">
              <a:buFont typeface="Arial" panose="020B0604020202020204" pitchFamily="34" charset="0"/>
              <a:buChar char="•"/>
            </a:pPr>
            <a:r>
              <a:rPr lang="en-US" sz="2400" dirty="0">
                <a:solidFill>
                  <a:srgbClr val="000032"/>
                </a:solidFill>
                <a:latin typeface="Arial" panose="020B0604020202020204" pitchFamily="34" charset="0"/>
                <a:cs typeface="Arial" panose="020B0604020202020204" pitchFamily="34" charset="0"/>
              </a:rPr>
              <a:t>Intense competition for a first page placement in Google</a:t>
            </a:r>
          </a:p>
          <a:p>
            <a:pPr marL="623804" lvl="1" indent="-346558">
              <a:buFont typeface="Arial" panose="020B0604020202020204" pitchFamily="34" charset="0"/>
              <a:buChar char="•"/>
            </a:pPr>
            <a:r>
              <a:rPr lang="en-US" sz="2400" dirty="0">
                <a:solidFill>
                  <a:srgbClr val="000032"/>
                </a:solidFill>
                <a:latin typeface="Arial" panose="020B0604020202020204" pitchFamily="34" charset="0"/>
                <a:cs typeface="Arial" panose="020B0604020202020204" pitchFamily="34" charset="0"/>
              </a:rPr>
              <a:t>Lower conversion rate </a:t>
            </a:r>
            <a:br>
              <a:rPr lang="en-US" sz="2426" dirty="0">
                <a:solidFill>
                  <a:srgbClr val="000032"/>
                </a:solidFill>
                <a:latin typeface="Arial" panose="020B0604020202020204" pitchFamily="34" charset="0"/>
                <a:cs typeface="Arial" panose="020B0604020202020204" pitchFamily="34" charset="0"/>
              </a:rPr>
            </a:br>
            <a:endParaRPr lang="en-US" sz="1455" dirty="0">
              <a:solidFill>
                <a:srgbClr val="000032"/>
              </a:solidFill>
              <a:latin typeface="Arial" panose="020B0604020202020204" pitchFamily="34" charset="0"/>
              <a:cs typeface="Arial" panose="020B0604020202020204" pitchFamily="34" charset="0"/>
            </a:endParaRPr>
          </a:p>
          <a:p>
            <a:pPr>
              <a:spcAft>
                <a:spcPts val="1455"/>
              </a:spcAft>
            </a:pPr>
            <a:r>
              <a:rPr lang="en-US" b="1" dirty="0"/>
              <a:t>“Long tail” keyword characteristics, usually longer phrases, 4-6 words </a:t>
            </a:r>
          </a:p>
          <a:p>
            <a:pPr marL="623804" lvl="1" indent="-346558">
              <a:buFont typeface="Arial" panose="020B0604020202020204" pitchFamily="34" charset="0"/>
              <a:buChar char="•"/>
            </a:pPr>
            <a:r>
              <a:rPr lang="en-US" sz="2400" dirty="0">
                <a:solidFill>
                  <a:srgbClr val="000032"/>
                </a:solidFill>
                <a:latin typeface="Arial" panose="020B0604020202020204" pitchFamily="34" charset="0"/>
                <a:cs typeface="Arial" panose="020B0604020202020204" pitchFamily="34" charset="0"/>
              </a:rPr>
              <a:t>More specific terms, like “18 inch silver necklace with a pendant” </a:t>
            </a:r>
          </a:p>
          <a:p>
            <a:pPr marL="623804" lvl="1" indent="-346558">
              <a:buFont typeface="Arial" panose="020B0604020202020204" pitchFamily="34" charset="0"/>
              <a:buChar char="•"/>
            </a:pPr>
            <a:r>
              <a:rPr lang="en-US" sz="2400" dirty="0">
                <a:solidFill>
                  <a:srgbClr val="000032"/>
                </a:solidFill>
                <a:latin typeface="Arial" panose="020B0604020202020204" pitchFamily="34" charset="0"/>
                <a:cs typeface="Arial" panose="020B0604020202020204" pitchFamily="34" charset="0"/>
              </a:rPr>
              <a:t>Low search volume</a:t>
            </a:r>
          </a:p>
          <a:p>
            <a:pPr marL="623804" lvl="1" indent="-346558">
              <a:buFont typeface="Arial" panose="020B0604020202020204" pitchFamily="34" charset="0"/>
              <a:buChar char="•"/>
            </a:pPr>
            <a:r>
              <a:rPr lang="en-US" sz="2400" dirty="0">
                <a:solidFill>
                  <a:srgbClr val="000032"/>
                </a:solidFill>
                <a:latin typeface="Arial" panose="020B0604020202020204" pitchFamily="34" charset="0"/>
                <a:cs typeface="Arial" panose="020B0604020202020204" pitchFamily="34" charset="0"/>
              </a:rPr>
              <a:t>Less competition for Google first page placement </a:t>
            </a:r>
          </a:p>
          <a:p>
            <a:pPr marL="623804" lvl="1" indent="-346558">
              <a:buFont typeface="Arial" panose="020B0604020202020204" pitchFamily="34" charset="0"/>
              <a:buChar char="•"/>
            </a:pPr>
            <a:r>
              <a:rPr lang="en-US" sz="2400" dirty="0">
                <a:solidFill>
                  <a:srgbClr val="000032"/>
                </a:solidFill>
                <a:latin typeface="Arial" panose="020B0604020202020204" pitchFamily="34" charset="0"/>
                <a:cs typeface="Arial" panose="020B0604020202020204" pitchFamily="34" charset="0"/>
              </a:rPr>
              <a:t>Higher conversion rates</a:t>
            </a:r>
          </a:p>
        </p:txBody>
      </p:sp>
      <p:sp>
        <p:nvSpPr>
          <p:cNvPr id="4" name="Footer Placeholder 3">
            <a:extLst>
              <a:ext uri="{FF2B5EF4-FFF2-40B4-BE49-F238E27FC236}">
                <a16:creationId xmlns:a16="http://schemas.microsoft.com/office/drawing/2014/main" id="{65E55BBC-C619-F5A4-E8E8-595FB7A76FDB}"/>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spTree>
    <p:extLst>
      <p:ext uri="{BB962C8B-B14F-4D97-AF65-F5344CB8AC3E}">
        <p14:creationId xmlns:p14="http://schemas.microsoft.com/office/powerpoint/2010/main" val="1491380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43AB3-5581-16B3-582C-E6032E77B2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632E5F-40EC-AFF0-904A-D6B6875FCFC6}"/>
              </a:ext>
            </a:extLst>
          </p:cNvPr>
          <p:cNvSpPr>
            <a:spLocks noGrp="1"/>
          </p:cNvSpPr>
          <p:nvPr>
            <p:ph type="title"/>
          </p:nvPr>
        </p:nvSpPr>
        <p:spPr>
          <a:xfrm>
            <a:off x="944437" y="628289"/>
            <a:ext cx="9476054" cy="573906"/>
          </a:xfrm>
        </p:spPr>
        <p:txBody>
          <a:bodyPr/>
          <a:lstStyle/>
          <a:p>
            <a:r>
              <a:rPr lang="en-US" dirty="0"/>
              <a:t>SEO - Long Tail</a:t>
            </a:r>
          </a:p>
        </p:txBody>
      </p:sp>
      <p:sp>
        <p:nvSpPr>
          <p:cNvPr id="3" name="Text Placeholder 2">
            <a:extLst>
              <a:ext uri="{FF2B5EF4-FFF2-40B4-BE49-F238E27FC236}">
                <a16:creationId xmlns:a16="http://schemas.microsoft.com/office/drawing/2014/main" id="{D9574CA4-A3E8-2B5D-AE5B-3F2D73C5266C}"/>
              </a:ext>
            </a:extLst>
          </p:cNvPr>
          <p:cNvSpPr>
            <a:spLocks noGrp="1"/>
          </p:cNvSpPr>
          <p:nvPr>
            <p:ph type="body" idx="1"/>
          </p:nvPr>
        </p:nvSpPr>
        <p:spPr>
          <a:xfrm>
            <a:off x="944437" y="1554946"/>
            <a:ext cx="10234415" cy="4734951"/>
          </a:xfrm>
        </p:spPr>
        <p:txBody>
          <a:bodyPr/>
          <a:lstStyle/>
          <a:p>
            <a:pPr>
              <a:spcAft>
                <a:spcPts val="1455"/>
              </a:spcAft>
            </a:pPr>
            <a:r>
              <a:rPr lang="en-US" sz="2668" b="1" dirty="0"/>
              <a:t>Why a database? </a:t>
            </a:r>
          </a:p>
          <a:p>
            <a:pPr marL="623804" lvl="1" indent="-346558">
              <a:spcAft>
                <a:spcPts val="1455"/>
              </a:spcAft>
              <a:buFont typeface="Arial" panose="020B0604020202020204" pitchFamily="34" charset="0"/>
              <a:buChar char="•"/>
            </a:pPr>
            <a:r>
              <a:rPr lang="en-US" sz="2486" dirty="0">
                <a:solidFill>
                  <a:srgbClr val="000032"/>
                </a:solidFill>
                <a:latin typeface="Arial" panose="020B0604020202020204" pitchFamily="34" charset="0"/>
                <a:cs typeface="Arial" panose="020B0604020202020204" pitchFamily="34" charset="0"/>
              </a:rPr>
              <a:t>Each row in the table is about an entity – Person, Address, Company, and will be translated to one page on the website with information about that entity </a:t>
            </a:r>
          </a:p>
          <a:p>
            <a:pPr marL="623804" lvl="1" indent="-346558">
              <a:spcAft>
                <a:spcPts val="1455"/>
              </a:spcAft>
              <a:buFont typeface="Arial" panose="020B0604020202020204" pitchFamily="34" charset="0"/>
              <a:buChar char="•"/>
            </a:pPr>
            <a:r>
              <a:rPr lang="en-US" sz="2486" dirty="0">
                <a:solidFill>
                  <a:srgbClr val="000032"/>
                </a:solidFill>
                <a:latin typeface="Arial" panose="020B0604020202020204" pitchFamily="34" charset="0"/>
                <a:cs typeface="Arial" panose="020B0604020202020204" pitchFamily="34" charset="0"/>
              </a:rPr>
              <a:t>The content of the page is the data included in the fields or columns of the database</a:t>
            </a:r>
          </a:p>
          <a:p>
            <a:pPr>
              <a:spcAft>
                <a:spcPts val="1455"/>
              </a:spcAft>
            </a:pPr>
            <a:r>
              <a:rPr lang="en-US" sz="2668" b="1" dirty="0"/>
              <a:t>How to choose a set of “long tail keywords”? </a:t>
            </a:r>
          </a:p>
          <a:p>
            <a:pPr marL="623804" lvl="1" indent="-346558">
              <a:spcAft>
                <a:spcPts val="1455"/>
              </a:spcAft>
              <a:buFont typeface="Arial" panose="020B0604020202020204" pitchFamily="34" charset="0"/>
              <a:buChar char="•"/>
            </a:pPr>
            <a:r>
              <a:rPr lang="en-US" sz="2486" dirty="0">
                <a:solidFill>
                  <a:srgbClr val="000032"/>
                </a:solidFill>
                <a:latin typeface="Arial" panose="020B0604020202020204" pitchFamily="34" charset="0"/>
                <a:cs typeface="Arial" panose="020B0604020202020204" pitchFamily="34" charset="0"/>
              </a:rPr>
              <a:t>The most important element is to find a set of keywords that your prospects are likely to search for when having the problem you try to solve, or the product you try to sell – will discuss later, Opster</a:t>
            </a:r>
          </a:p>
        </p:txBody>
      </p:sp>
      <p:sp>
        <p:nvSpPr>
          <p:cNvPr id="4" name="Footer Placeholder 3">
            <a:extLst>
              <a:ext uri="{FF2B5EF4-FFF2-40B4-BE49-F238E27FC236}">
                <a16:creationId xmlns:a16="http://schemas.microsoft.com/office/drawing/2014/main" id="{8CD9BE07-FE18-1796-7213-6551F57BECEE}"/>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spTree>
    <p:extLst>
      <p:ext uri="{BB962C8B-B14F-4D97-AF65-F5344CB8AC3E}">
        <p14:creationId xmlns:p14="http://schemas.microsoft.com/office/powerpoint/2010/main" val="3010600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15CA-DE1B-A211-37BB-369BCDB62697}"/>
              </a:ext>
            </a:extLst>
          </p:cNvPr>
          <p:cNvSpPr>
            <a:spLocks noGrp="1"/>
          </p:cNvSpPr>
          <p:nvPr>
            <p:ph type="title"/>
          </p:nvPr>
        </p:nvSpPr>
        <p:spPr>
          <a:xfrm>
            <a:off x="944437" y="605485"/>
            <a:ext cx="9476054" cy="587223"/>
          </a:xfrm>
        </p:spPr>
        <p:txBody>
          <a:bodyPr/>
          <a:lstStyle/>
          <a:p>
            <a:r>
              <a:rPr lang="en-US" dirty="0"/>
              <a:t>Opster – A SmartUp Company </a:t>
            </a:r>
          </a:p>
        </p:txBody>
      </p:sp>
      <p:pic>
        <p:nvPicPr>
          <p:cNvPr id="11" name="object 8">
            <a:extLst>
              <a:ext uri="{FF2B5EF4-FFF2-40B4-BE49-F238E27FC236}">
                <a16:creationId xmlns:a16="http://schemas.microsoft.com/office/drawing/2014/main" id="{C6DFE483-C25B-4F40-A0FF-1678F759619B}"/>
              </a:ext>
            </a:extLst>
          </p:cNvPr>
          <p:cNvPicPr/>
          <p:nvPr/>
        </p:nvPicPr>
        <p:blipFill>
          <a:blip r:embed="rId3" cstate="print"/>
          <a:stretch>
            <a:fillRect/>
          </a:stretch>
        </p:blipFill>
        <p:spPr>
          <a:xfrm>
            <a:off x="9514651" y="543817"/>
            <a:ext cx="1979185" cy="674241"/>
          </a:xfrm>
          <a:prstGeom prst="rect">
            <a:avLst/>
          </a:prstGeom>
        </p:spPr>
      </p:pic>
      <p:sp>
        <p:nvSpPr>
          <p:cNvPr id="8" name="Text Placeholder 2">
            <a:extLst>
              <a:ext uri="{FF2B5EF4-FFF2-40B4-BE49-F238E27FC236}">
                <a16:creationId xmlns:a16="http://schemas.microsoft.com/office/drawing/2014/main" id="{36A47C3C-5F5D-4762-9BBC-00FB855074E6}"/>
              </a:ext>
            </a:extLst>
          </p:cNvPr>
          <p:cNvSpPr>
            <a:spLocks noGrp="1"/>
          </p:cNvSpPr>
          <p:nvPr>
            <p:ph type="body" idx="1"/>
          </p:nvPr>
        </p:nvSpPr>
        <p:spPr>
          <a:xfrm>
            <a:off x="944437" y="1484594"/>
            <a:ext cx="10234415" cy="4196213"/>
          </a:xfrm>
        </p:spPr>
        <p:txBody>
          <a:bodyPr/>
          <a:lstStyle/>
          <a:p>
            <a:pPr>
              <a:spcAft>
                <a:spcPts val="1455"/>
              </a:spcAft>
            </a:pPr>
            <a:r>
              <a:rPr lang="en-US" sz="2668" b="1" dirty="0"/>
              <a:t>Focus on the problem - not on your solution</a:t>
            </a:r>
          </a:p>
          <a:p>
            <a:pPr marL="623804" lvl="1" indent="-346558">
              <a:spcAft>
                <a:spcPts val="1455"/>
              </a:spcAft>
              <a:buFont typeface="Arial" panose="020B0604020202020204" pitchFamily="34" charset="0"/>
              <a:buChar char="•"/>
            </a:pPr>
            <a:r>
              <a:rPr lang="en-US" sz="2800" dirty="0">
                <a:solidFill>
                  <a:srgbClr val="000032"/>
                </a:solidFill>
                <a:latin typeface="Arial" panose="020B0604020202020204" pitchFamily="34" charset="0"/>
                <a:cs typeface="Arial" panose="020B0604020202020204" pitchFamily="34" charset="0"/>
              </a:rPr>
              <a:t>When Opster was founded, we had nothing to sell.  Product vision was murky</a:t>
            </a:r>
          </a:p>
          <a:p>
            <a:pPr marL="623804" lvl="1" indent="-346558">
              <a:spcAft>
                <a:spcPts val="1455"/>
              </a:spcAft>
              <a:buFont typeface="Arial" panose="020B0604020202020204" pitchFamily="34" charset="0"/>
              <a:buChar char="•"/>
            </a:pPr>
            <a:r>
              <a:rPr lang="en-US" sz="2800" dirty="0">
                <a:solidFill>
                  <a:srgbClr val="000032"/>
                </a:solidFill>
                <a:latin typeface="Arial" panose="020B0604020202020204" pitchFamily="34" charset="0"/>
                <a:cs typeface="Arial" panose="020B0604020202020204" pitchFamily="34" charset="0"/>
              </a:rPr>
              <a:t>We asked ourselves – What do DevOps engineers do when encountering a problem with their ElasticSearch installation?</a:t>
            </a:r>
          </a:p>
          <a:p>
            <a:pPr marL="623804" lvl="1" indent="-346558">
              <a:spcAft>
                <a:spcPts val="1455"/>
              </a:spcAft>
              <a:buFont typeface="Arial" panose="020B0604020202020204" pitchFamily="34" charset="0"/>
              <a:buChar char="•"/>
            </a:pPr>
            <a:r>
              <a:rPr lang="en-US" sz="2800" dirty="0">
                <a:solidFill>
                  <a:srgbClr val="000032"/>
                </a:solidFill>
                <a:latin typeface="Arial" panose="020B0604020202020204" pitchFamily="34" charset="0"/>
                <a:cs typeface="Arial" panose="020B0604020202020204" pitchFamily="34" charset="0"/>
              </a:rPr>
              <a:t>In many cases the </a:t>
            </a:r>
            <a:r>
              <a:rPr lang="en-US" sz="2800" dirty="0" err="1">
                <a:solidFill>
                  <a:srgbClr val="000032"/>
                </a:solidFill>
                <a:latin typeface="Arial" panose="020B0604020202020204" pitchFamily="34" charset="0"/>
                <a:cs typeface="Arial" panose="020B0604020202020204" pitchFamily="34" charset="0"/>
              </a:rPr>
              <a:t>ElasticSearch</a:t>
            </a:r>
            <a:r>
              <a:rPr lang="en-US" sz="2800" dirty="0">
                <a:solidFill>
                  <a:srgbClr val="000032"/>
                </a:solidFill>
                <a:latin typeface="Arial" panose="020B0604020202020204" pitchFamily="34" charset="0"/>
                <a:cs typeface="Arial" panose="020B0604020202020204" pitchFamily="34" charset="0"/>
              </a:rPr>
              <a:t> system produces an error log that is written to their log file</a:t>
            </a:r>
          </a:p>
          <a:p>
            <a:pPr marL="623804" lvl="1" indent="-346558">
              <a:spcAft>
                <a:spcPts val="1455"/>
              </a:spcAft>
              <a:buFont typeface="Arial" panose="020B0604020202020204" pitchFamily="34" charset="0"/>
              <a:buChar char="•"/>
            </a:pPr>
            <a:r>
              <a:rPr lang="en-US" sz="2800" dirty="0">
                <a:solidFill>
                  <a:srgbClr val="000032"/>
                </a:solidFill>
                <a:latin typeface="Arial" panose="020B0604020202020204" pitchFamily="34" charset="0"/>
                <a:cs typeface="Arial" panose="020B0604020202020204" pitchFamily="34" charset="0"/>
              </a:rPr>
              <a:t>Here are random examples of real error logs</a:t>
            </a:r>
          </a:p>
        </p:txBody>
      </p:sp>
      <p:sp>
        <p:nvSpPr>
          <p:cNvPr id="3" name="Footer Placeholder 2">
            <a:extLst>
              <a:ext uri="{FF2B5EF4-FFF2-40B4-BE49-F238E27FC236}">
                <a16:creationId xmlns:a16="http://schemas.microsoft.com/office/drawing/2014/main" id="{B5D79A4F-0C00-0CB9-91E8-9CC1E9114AC4}"/>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spTree>
    <p:extLst>
      <p:ext uri="{BB962C8B-B14F-4D97-AF65-F5344CB8AC3E}">
        <p14:creationId xmlns:p14="http://schemas.microsoft.com/office/powerpoint/2010/main" val="3472525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15CA-DE1B-A211-37BB-369BCDB62697}"/>
              </a:ext>
            </a:extLst>
          </p:cNvPr>
          <p:cNvSpPr>
            <a:spLocks noGrp="1"/>
          </p:cNvSpPr>
          <p:nvPr>
            <p:ph type="title"/>
          </p:nvPr>
        </p:nvSpPr>
        <p:spPr>
          <a:xfrm>
            <a:off x="944437" y="576224"/>
            <a:ext cx="9476054" cy="587223"/>
          </a:xfrm>
        </p:spPr>
        <p:txBody>
          <a:bodyPr/>
          <a:lstStyle/>
          <a:p>
            <a:r>
              <a:rPr lang="en-US" dirty="0"/>
              <a:t>Opster</a:t>
            </a:r>
          </a:p>
        </p:txBody>
      </p:sp>
      <p:pic>
        <p:nvPicPr>
          <p:cNvPr id="11" name="object 8">
            <a:extLst>
              <a:ext uri="{FF2B5EF4-FFF2-40B4-BE49-F238E27FC236}">
                <a16:creationId xmlns:a16="http://schemas.microsoft.com/office/drawing/2014/main" id="{C6DFE483-C25B-4F40-A0FF-1678F759619B}"/>
              </a:ext>
            </a:extLst>
          </p:cNvPr>
          <p:cNvPicPr/>
          <p:nvPr/>
        </p:nvPicPr>
        <p:blipFill>
          <a:blip r:embed="rId3" cstate="print"/>
          <a:stretch>
            <a:fillRect/>
          </a:stretch>
        </p:blipFill>
        <p:spPr>
          <a:xfrm>
            <a:off x="9514651" y="532715"/>
            <a:ext cx="1979185" cy="674241"/>
          </a:xfrm>
          <a:prstGeom prst="rect">
            <a:avLst/>
          </a:prstGeom>
        </p:spPr>
      </p:pic>
      <p:sp>
        <p:nvSpPr>
          <p:cNvPr id="8" name="Text Placeholder 2">
            <a:extLst>
              <a:ext uri="{FF2B5EF4-FFF2-40B4-BE49-F238E27FC236}">
                <a16:creationId xmlns:a16="http://schemas.microsoft.com/office/drawing/2014/main" id="{36A47C3C-5F5D-4762-9BBC-00FB855074E6}"/>
              </a:ext>
            </a:extLst>
          </p:cNvPr>
          <p:cNvSpPr>
            <a:spLocks noGrp="1"/>
          </p:cNvSpPr>
          <p:nvPr>
            <p:ph type="body" idx="1"/>
          </p:nvPr>
        </p:nvSpPr>
        <p:spPr>
          <a:xfrm>
            <a:off x="944437" y="1375856"/>
            <a:ext cx="10823020" cy="5308761"/>
          </a:xfrm>
        </p:spPr>
        <p:txBody>
          <a:bodyPr/>
          <a:lstStyle/>
          <a:p>
            <a:pPr>
              <a:spcAft>
                <a:spcPts val="1455"/>
              </a:spcAft>
            </a:pPr>
            <a:r>
              <a:rPr lang="en-US" sz="2668" b="1" dirty="0"/>
              <a:t>Error Log examples</a:t>
            </a:r>
          </a:p>
          <a:p>
            <a:pPr marL="623804" lvl="1" indent="-346558">
              <a:spcAft>
                <a:spcPts val="364"/>
              </a:spcAft>
              <a:buFont typeface="Wingdings" panose="05000000000000000000" pitchFamily="2" charset="2"/>
              <a:buChar char="v"/>
            </a:pPr>
            <a:r>
              <a:rPr lang="en-US" sz="2183" dirty="0">
                <a:solidFill>
                  <a:srgbClr val="000032"/>
                </a:solidFill>
                <a:latin typeface="Arial" panose="020B0604020202020204" pitchFamily="34" charset="0"/>
                <a:cs typeface="Arial" panose="020B0604020202020204" pitchFamily="34" charset="0"/>
              </a:rPr>
              <a:t>Could not lock </a:t>
            </a:r>
            <a:r>
              <a:rPr lang="en-US" sz="2183" dirty="0" err="1">
                <a:solidFill>
                  <a:srgbClr val="000032"/>
                </a:solidFill>
                <a:latin typeface="Arial" panose="020B0604020202020204" pitchFamily="34" charset="0"/>
                <a:cs typeface="Arial" panose="020B0604020202020204" pitchFamily="34" charset="0"/>
              </a:rPr>
              <a:t>IndexWriter</a:t>
            </a:r>
            <a:r>
              <a:rPr lang="en-US" sz="2183" dirty="0">
                <a:solidFill>
                  <a:srgbClr val="000032"/>
                </a:solidFill>
                <a:latin typeface="Arial" panose="020B0604020202020204" pitchFamily="34" charset="0"/>
                <a:cs typeface="Arial" panose="020B0604020202020204" pitchFamily="34" charset="0"/>
              </a:rPr>
              <a:t> </a:t>
            </a:r>
            <a:r>
              <a:rPr lang="en-US" sz="2183" dirty="0" err="1">
                <a:solidFill>
                  <a:srgbClr val="000032"/>
                </a:solidFill>
                <a:latin typeface="Arial" panose="020B0604020202020204" pitchFamily="34" charset="0"/>
                <a:cs typeface="Arial" panose="020B0604020202020204" pitchFamily="34" charset="0"/>
              </a:rPr>
              <a:t>isLocked</a:t>
            </a:r>
            <a:endParaRPr lang="en-US" sz="2183" dirty="0">
              <a:solidFill>
                <a:srgbClr val="000032"/>
              </a:solidFill>
              <a:latin typeface="Arial" panose="020B0604020202020204" pitchFamily="34" charset="0"/>
              <a:cs typeface="Arial" panose="020B0604020202020204" pitchFamily="34" charset="0"/>
            </a:endParaRPr>
          </a:p>
          <a:p>
            <a:pPr marL="623804" lvl="1" indent="-346558">
              <a:spcAft>
                <a:spcPts val="364"/>
              </a:spcAft>
              <a:buFont typeface="Wingdings" panose="05000000000000000000" pitchFamily="2" charset="2"/>
              <a:buChar char="v"/>
            </a:pPr>
            <a:r>
              <a:rPr lang="en-US" sz="2183" dirty="0">
                <a:solidFill>
                  <a:srgbClr val="000032"/>
                </a:solidFill>
                <a:latin typeface="Arial" panose="020B0604020202020204" pitchFamily="34" charset="0"/>
                <a:cs typeface="Arial" panose="020B0604020202020204" pitchFamily="34" charset="0"/>
              </a:rPr>
              <a:t>Delaying allocation for unassigned shards; next check in</a:t>
            </a:r>
          </a:p>
          <a:p>
            <a:pPr marL="623804" lvl="1" indent="-346558">
              <a:spcAft>
                <a:spcPts val="364"/>
              </a:spcAft>
              <a:buFont typeface="Wingdings" panose="05000000000000000000" pitchFamily="2" charset="2"/>
              <a:buChar char="v"/>
            </a:pPr>
            <a:r>
              <a:rPr lang="en-US" sz="2183" dirty="0">
                <a:solidFill>
                  <a:srgbClr val="000032"/>
                </a:solidFill>
                <a:latin typeface="Arial" panose="020B0604020202020204" pitchFamily="34" charset="0"/>
                <a:cs typeface="Arial" panose="020B0604020202020204" pitchFamily="34" charset="0"/>
              </a:rPr>
              <a:t>Suspect illegal state: trying to move shard from primary mode to replica mode</a:t>
            </a:r>
          </a:p>
          <a:p>
            <a:pPr marL="623804" lvl="1" indent="-346558">
              <a:spcAft>
                <a:spcPts val="364"/>
              </a:spcAft>
              <a:buFont typeface="Wingdings" panose="05000000000000000000" pitchFamily="2" charset="2"/>
              <a:buChar char="v"/>
            </a:pPr>
            <a:r>
              <a:rPr lang="en-US" sz="2183" dirty="0">
                <a:solidFill>
                  <a:srgbClr val="000032"/>
                </a:solidFill>
                <a:latin typeface="Arial" panose="020B0604020202020204" pitchFamily="34" charset="0"/>
                <a:cs typeface="Arial" panose="020B0604020202020204" pitchFamily="34" charset="0"/>
              </a:rPr>
              <a:t>Failed to start monitoring service</a:t>
            </a:r>
          </a:p>
          <a:p>
            <a:pPr marL="623804" lvl="1" indent="-346558">
              <a:spcAft>
                <a:spcPts val="364"/>
              </a:spcAft>
              <a:buFont typeface="Wingdings" panose="05000000000000000000" pitchFamily="2" charset="2"/>
              <a:buChar char="v"/>
            </a:pPr>
            <a:r>
              <a:rPr lang="en-US" sz="2183" dirty="0">
                <a:solidFill>
                  <a:srgbClr val="000032"/>
                </a:solidFill>
                <a:latin typeface="Arial" panose="020B0604020202020204" pitchFamily="34" charset="0"/>
                <a:cs typeface="Arial" panose="020B0604020202020204" pitchFamily="34" charset="0"/>
              </a:rPr>
              <a:t>Using discovery type and seed hosts providers</a:t>
            </a:r>
          </a:p>
          <a:p>
            <a:pPr marL="623804" lvl="1" indent="-346558">
              <a:spcAft>
                <a:spcPts val="364"/>
              </a:spcAft>
              <a:buFont typeface="Wingdings" panose="05000000000000000000" pitchFamily="2" charset="2"/>
              <a:buChar char="v"/>
            </a:pPr>
            <a:r>
              <a:rPr lang="en-US" sz="2183" dirty="0">
                <a:solidFill>
                  <a:srgbClr val="000032"/>
                </a:solidFill>
                <a:latin typeface="Arial" panose="020B0604020202020204" pitchFamily="34" charset="0"/>
                <a:cs typeface="Arial" panose="020B0604020202020204" pitchFamily="34" charset="0"/>
              </a:rPr>
              <a:t>All shards failed</a:t>
            </a:r>
          </a:p>
          <a:p>
            <a:pPr marL="623804" lvl="1" indent="-346558">
              <a:spcAft>
                <a:spcPts val="364"/>
              </a:spcAft>
              <a:buFont typeface="Wingdings" panose="05000000000000000000" pitchFamily="2" charset="2"/>
              <a:buChar char="v"/>
            </a:pPr>
            <a:r>
              <a:rPr lang="en-US" sz="2183" dirty="0">
                <a:solidFill>
                  <a:srgbClr val="000032"/>
                </a:solidFill>
                <a:latin typeface="Arial" panose="020B0604020202020204" pitchFamily="34" charset="0"/>
                <a:cs typeface="Arial" panose="020B0604020202020204" pitchFamily="34" charset="0"/>
              </a:rPr>
              <a:t>Term query does not support array of values</a:t>
            </a:r>
          </a:p>
          <a:p>
            <a:pPr marL="623804" lvl="1" indent="-346558">
              <a:spcAft>
                <a:spcPts val="364"/>
              </a:spcAft>
              <a:buFont typeface="Wingdings" panose="05000000000000000000" pitchFamily="2" charset="2"/>
              <a:buChar char="v"/>
            </a:pPr>
            <a:r>
              <a:rPr lang="en-US" sz="2183" dirty="0">
                <a:solidFill>
                  <a:srgbClr val="000032"/>
                </a:solidFill>
                <a:latin typeface="Arial" panose="020B0604020202020204" pitchFamily="34" charset="0"/>
                <a:cs typeface="Arial" panose="020B0604020202020204" pitchFamily="34" charset="0"/>
              </a:rPr>
              <a:t>No mapping found for ” + </a:t>
            </a:r>
            <a:r>
              <a:rPr lang="en-US" sz="2183" dirty="0" err="1">
                <a:solidFill>
                  <a:srgbClr val="000032"/>
                </a:solidFill>
                <a:latin typeface="Arial" panose="020B0604020202020204" pitchFamily="34" charset="0"/>
                <a:cs typeface="Arial" panose="020B0604020202020204" pitchFamily="34" charset="0"/>
              </a:rPr>
              <a:t>fieldName</a:t>
            </a:r>
            <a:r>
              <a:rPr lang="en-US" sz="2183" dirty="0">
                <a:solidFill>
                  <a:srgbClr val="000032"/>
                </a:solidFill>
                <a:latin typeface="Arial" panose="020B0604020202020204" pitchFamily="34" charset="0"/>
                <a:cs typeface="Arial" panose="020B0604020202020204" pitchFamily="34" charset="0"/>
              </a:rPr>
              <a:t> + ” in order to sort on</a:t>
            </a:r>
          </a:p>
          <a:p>
            <a:pPr>
              <a:spcAft>
                <a:spcPts val="364"/>
              </a:spcAft>
            </a:pPr>
            <a:endParaRPr lang="en-US" sz="1000" dirty="0">
              <a:solidFill>
                <a:srgbClr val="000032"/>
              </a:solidFill>
              <a:latin typeface="Arial" panose="020B0604020202020204" pitchFamily="34" charset="0"/>
              <a:cs typeface="Arial" panose="020B0604020202020204" pitchFamily="34" charset="0"/>
            </a:endParaRPr>
          </a:p>
          <a:p>
            <a:pPr>
              <a:spcAft>
                <a:spcPts val="364"/>
              </a:spcAft>
            </a:pPr>
            <a:r>
              <a:rPr lang="en-US" dirty="0">
                <a:solidFill>
                  <a:srgbClr val="000032"/>
                </a:solidFill>
                <a:latin typeface="Arial" panose="020B0604020202020204" pitchFamily="34" charset="0"/>
                <a:cs typeface="Arial" panose="020B0604020202020204" pitchFamily="34" charset="0"/>
              </a:rPr>
              <a:t>People who search for such error logs are likely to be Elastic DevOps engineers – exactly </a:t>
            </a:r>
            <a:r>
              <a:rPr lang="en-US" dirty="0" err="1">
                <a:solidFill>
                  <a:srgbClr val="000032"/>
                </a:solidFill>
                <a:latin typeface="Arial" panose="020B0604020202020204" pitchFamily="34" charset="0"/>
                <a:cs typeface="Arial" panose="020B0604020202020204" pitchFamily="34" charset="0"/>
              </a:rPr>
              <a:t>Opster’s</a:t>
            </a:r>
            <a:r>
              <a:rPr lang="en-US" dirty="0">
                <a:solidFill>
                  <a:srgbClr val="000032"/>
                </a:solidFill>
                <a:latin typeface="Arial" panose="020B0604020202020204" pitchFamily="34" charset="0"/>
                <a:cs typeface="Arial" panose="020B0604020202020204" pitchFamily="34" charset="0"/>
              </a:rPr>
              <a:t> prospect base</a:t>
            </a:r>
          </a:p>
          <a:p>
            <a:pPr>
              <a:spcAft>
                <a:spcPts val="364"/>
              </a:spcAft>
            </a:pPr>
            <a:endParaRPr lang="en-US" sz="3183" dirty="0">
              <a:solidFill>
                <a:srgbClr val="000032"/>
              </a:solidFill>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085BE350-E392-A485-7FF6-904763BB9DAA}"/>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spTree>
    <p:extLst>
      <p:ext uri="{BB962C8B-B14F-4D97-AF65-F5344CB8AC3E}">
        <p14:creationId xmlns:p14="http://schemas.microsoft.com/office/powerpoint/2010/main" val="120071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15CA-DE1B-A211-37BB-369BCDB62697}"/>
              </a:ext>
            </a:extLst>
          </p:cNvPr>
          <p:cNvSpPr>
            <a:spLocks noGrp="1"/>
          </p:cNvSpPr>
          <p:nvPr>
            <p:ph type="title"/>
          </p:nvPr>
        </p:nvSpPr>
        <p:spPr>
          <a:xfrm>
            <a:off x="944437" y="557677"/>
            <a:ext cx="9476054" cy="587223"/>
          </a:xfrm>
        </p:spPr>
        <p:txBody>
          <a:bodyPr/>
          <a:lstStyle/>
          <a:p>
            <a:r>
              <a:rPr lang="en-US" dirty="0"/>
              <a:t>Opster - the Power of Long Tail</a:t>
            </a:r>
          </a:p>
        </p:txBody>
      </p:sp>
      <p:pic>
        <p:nvPicPr>
          <p:cNvPr id="11" name="object 8">
            <a:extLst>
              <a:ext uri="{FF2B5EF4-FFF2-40B4-BE49-F238E27FC236}">
                <a16:creationId xmlns:a16="http://schemas.microsoft.com/office/drawing/2014/main" id="{C6DFE483-C25B-4F40-A0FF-1678F759619B}"/>
              </a:ext>
            </a:extLst>
          </p:cNvPr>
          <p:cNvPicPr/>
          <p:nvPr/>
        </p:nvPicPr>
        <p:blipFill>
          <a:blip r:embed="rId3" cstate="print"/>
          <a:stretch>
            <a:fillRect/>
          </a:stretch>
        </p:blipFill>
        <p:spPr>
          <a:xfrm>
            <a:off x="9514651" y="514168"/>
            <a:ext cx="1979185" cy="674241"/>
          </a:xfrm>
          <a:prstGeom prst="rect">
            <a:avLst/>
          </a:prstGeom>
        </p:spPr>
      </p:pic>
      <p:sp>
        <p:nvSpPr>
          <p:cNvPr id="8" name="Text Placeholder 2">
            <a:extLst>
              <a:ext uri="{FF2B5EF4-FFF2-40B4-BE49-F238E27FC236}">
                <a16:creationId xmlns:a16="http://schemas.microsoft.com/office/drawing/2014/main" id="{36A47C3C-5F5D-4762-9BBC-00FB855074E6}"/>
              </a:ext>
            </a:extLst>
          </p:cNvPr>
          <p:cNvSpPr>
            <a:spLocks noGrp="1"/>
          </p:cNvSpPr>
          <p:nvPr>
            <p:ph type="body" idx="1"/>
          </p:nvPr>
        </p:nvSpPr>
        <p:spPr>
          <a:xfrm>
            <a:off x="944437" y="1857937"/>
            <a:ext cx="10234415" cy="410562"/>
          </a:xfrm>
        </p:spPr>
        <p:txBody>
          <a:bodyPr/>
          <a:lstStyle/>
          <a:p>
            <a:pPr>
              <a:spcAft>
                <a:spcPts val="1455"/>
              </a:spcAft>
            </a:pPr>
            <a:r>
              <a:rPr lang="en-US" sz="2668" b="1" dirty="0">
                <a:latin typeface="Lato" panose="020F0502020204030203" pitchFamily="34" charset="0"/>
              </a:rPr>
              <a:t>Ahead of </a:t>
            </a:r>
            <a:r>
              <a:rPr lang="en-US" sz="2668" b="1" dirty="0" err="1">
                <a:latin typeface="Lato" panose="020F0502020204030203" pitchFamily="34" charset="0"/>
              </a:rPr>
              <a:t>StackOverflow</a:t>
            </a:r>
            <a:r>
              <a:rPr lang="en-US" sz="2668" b="1" dirty="0">
                <a:latin typeface="Lato" panose="020F0502020204030203" pitchFamily="34" charset="0"/>
              </a:rPr>
              <a:t> and Elastic itself</a:t>
            </a:r>
          </a:p>
        </p:txBody>
      </p:sp>
      <p:pic>
        <p:nvPicPr>
          <p:cNvPr id="6" name="Picture 5">
            <a:extLst>
              <a:ext uri="{FF2B5EF4-FFF2-40B4-BE49-F238E27FC236}">
                <a16:creationId xmlns:a16="http://schemas.microsoft.com/office/drawing/2014/main" id="{4E3F70FB-4E8E-4F71-A44D-3CC013C3B6AC}"/>
              </a:ext>
            </a:extLst>
          </p:cNvPr>
          <p:cNvPicPr>
            <a:picLocks noChangeAspect="1"/>
          </p:cNvPicPr>
          <p:nvPr/>
        </p:nvPicPr>
        <p:blipFill>
          <a:blip r:embed="rId4"/>
          <a:stretch>
            <a:fillRect/>
          </a:stretch>
        </p:blipFill>
        <p:spPr>
          <a:xfrm>
            <a:off x="5033222" y="2330697"/>
            <a:ext cx="5261434" cy="4194222"/>
          </a:xfrm>
          <a:prstGeom prst="rect">
            <a:avLst/>
          </a:prstGeom>
        </p:spPr>
      </p:pic>
      <p:sp>
        <p:nvSpPr>
          <p:cNvPr id="9" name="TextBox 8">
            <a:extLst>
              <a:ext uri="{FF2B5EF4-FFF2-40B4-BE49-F238E27FC236}">
                <a16:creationId xmlns:a16="http://schemas.microsoft.com/office/drawing/2014/main" id="{1E4C92D6-29F6-4FD0-B469-728B940823A7}"/>
              </a:ext>
            </a:extLst>
          </p:cNvPr>
          <p:cNvSpPr txBox="1"/>
          <p:nvPr/>
        </p:nvSpPr>
        <p:spPr>
          <a:xfrm>
            <a:off x="945159" y="2554903"/>
            <a:ext cx="1223182" cy="465640"/>
          </a:xfrm>
          <a:prstGeom prst="rect">
            <a:avLst/>
          </a:prstGeom>
          <a:noFill/>
        </p:spPr>
        <p:txBody>
          <a:bodyPr wrap="square" rtlCol="0">
            <a:spAutoFit/>
          </a:bodyPr>
          <a:lstStyle/>
          <a:p>
            <a:r>
              <a:rPr lang="en-US" sz="2426" dirty="0">
                <a:solidFill>
                  <a:srgbClr val="000032"/>
                </a:solidFill>
                <a:latin typeface="Lato"/>
              </a:rPr>
              <a:t>Opster</a:t>
            </a:r>
          </a:p>
        </p:txBody>
      </p:sp>
      <p:sp>
        <p:nvSpPr>
          <p:cNvPr id="10" name="TextBox 9">
            <a:extLst>
              <a:ext uri="{FF2B5EF4-FFF2-40B4-BE49-F238E27FC236}">
                <a16:creationId xmlns:a16="http://schemas.microsoft.com/office/drawing/2014/main" id="{FFB64F0C-8ACF-49E3-95F4-52DB3A1A10F5}"/>
              </a:ext>
            </a:extLst>
          </p:cNvPr>
          <p:cNvSpPr txBox="1"/>
          <p:nvPr/>
        </p:nvSpPr>
        <p:spPr>
          <a:xfrm>
            <a:off x="945159" y="3562367"/>
            <a:ext cx="2378376" cy="465640"/>
          </a:xfrm>
          <a:prstGeom prst="rect">
            <a:avLst/>
          </a:prstGeom>
          <a:noFill/>
        </p:spPr>
        <p:txBody>
          <a:bodyPr wrap="square" rtlCol="0">
            <a:spAutoFit/>
          </a:bodyPr>
          <a:lstStyle/>
          <a:p>
            <a:r>
              <a:rPr lang="en-US" sz="2426" dirty="0" err="1">
                <a:solidFill>
                  <a:srgbClr val="000032"/>
                </a:solidFill>
                <a:latin typeface="Lato"/>
              </a:rPr>
              <a:t>StackOverflow</a:t>
            </a:r>
            <a:endParaRPr lang="en-IL" sz="2426" dirty="0">
              <a:solidFill>
                <a:srgbClr val="000032"/>
              </a:solidFill>
            </a:endParaRPr>
          </a:p>
        </p:txBody>
      </p:sp>
      <p:sp>
        <p:nvSpPr>
          <p:cNvPr id="12" name="TextBox 11">
            <a:extLst>
              <a:ext uri="{FF2B5EF4-FFF2-40B4-BE49-F238E27FC236}">
                <a16:creationId xmlns:a16="http://schemas.microsoft.com/office/drawing/2014/main" id="{E4F0E33C-95DA-4141-97E6-78C1932CD15C}"/>
              </a:ext>
            </a:extLst>
          </p:cNvPr>
          <p:cNvSpPr txBox="1"/>
          <p:nvPr/>
        </p:nvSpPr>
        <p:spPr>
          <a:xfrm>
            <a:off x="945159" y="4569832"/>
            <a:ext cx="2748038" cy="1212255"/>
          </a:xfrm>
          <a:prstGeom prst="rect">
            <a:avLst/>
          </a:prstGeom>
          <a:noFill/>
        </p:spPr>
        <p:txBody>
          <a:bodyPr wrap="square" rtlCol="0">
            <a:spAutoFit/>
          </a:bodyPr>
          <a:lstStyle/>
          <a:p>
            <a:r>
              <a:rPr lang="en-US" sz="2426" dirty="0">
                <a:solidFill>
                  <a:srgbClr val="000032"/>
                </a:solidFill>
                <a:latin typeface="Lato"/>
              </a:rPr>
              <a:t>Elastic.com – </a:t>
            </a:r>
            <a:br>
              <a:rPr lang="en-US" sz="2426" dirty="0">
                <a:solidFill>
                  <a:srgbClr val="000032"/>
                </a:solidFill>
                <a:latin typeface="Lato"/>
              </a:rPr>
            </a:br>
            <a:r>
              <a:rPr lang="en-US" sz="2426" dirty="0">
                <a:solidFill>
                  <a:srgbClr val="000032"/>
                </a:solidFill>
                <a:latin typeface="Lato"/>
              </a:rPr>
              <a:t>The originators of </a:t>
            </a:r>
            <a:r>
              <a:rPr lang="en-US" sz="2426" dirty="0" err="1">
                <a:solidFill>
                  <a:srgbClr val="000032"/>
                </a:solidFill>
                <a:latin typeface="Lato"/>
              </a:rPr>
              <a:t>ElasticSearch</a:t>
            </a:r>
            <a:endParaRPr lang="en-US" sz="2426" dirty="0">
              <a:solidFill>
                <a:srgbClr val="000032"/>
              </a:solidFill>
              <a:latin typeface="Lato"/>
            </a:endParaRPr>
          </a:p>
        </p:txBody>
      </p:sp>
      <p:cxnSp>
        <p:nvCxnSpPr>
          <p:cNvPr id="13" name="Straight Arrow Connector 12">
            <a:extLst>
              <a:ext uri="{FF2B5EF4-FFF2-40B4-BE49-F238E27FC236}">
                <a16:creationId xmlns:a16="http://schemas.microsoft.com/office/drawing/2014/main" id="{3327B343-F1E0-4009-8A01-FDCC6B828287}"/>
              </a:ext>
            </a:extLst>
          </p:cNvPr>
          <p:cNvCxnSpPr>
            <a:cxnSpLocks/>
            <a:stCxn id="9" idx="3"/>
          </p:cNvCxnSpPr>
          <p:nvPr/>
        </p:nvCxnSpPr>
        <p:spPr>
          <a:xfrm>
            <a:off x="2168341" y="2787723"/>
            <a:ext cx="3742828" cy="821150"/>
          </a:xfrm>
          <a:prstGeom prst="straightConnector1">
            <a:avLst/>
          </a:prstGeom>
          <a:ln w="76200">
            <a:solidFill>
              <a:srgbClr val="FF69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CFAE5A6-06B1-4AF6-800A-8931B364EF1C}"/>
              </a:ext>
            </a:extLst>
          </p:cNvPr>
          <p:cNvCxnSpPr>
            <a:cxnSpLocks/>
            <a:stCxn id="10" idx="3"/>
          </p:cNvCxnSpPr>
          <p:nvPr/>
        </p:nvCxnSpPr>
        <p:spPr>
          <a:xfrm>
            <a:off x="3323535" y="3795187"/>
            <a:ext cx="2587634" cy="653024"/>
          </a:xfrm>
          <a:prstGeom prst="straightConnector1">
            <a:avLst/>
          </a:prstGeom>
          <a:ln w="76200">
            <a:solidFill>
              <a:srgbClr val="FF69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5425D7D-2FB2-427D-8D3A-E654AE0671A1}"/>
              </a:ext>
            </a:extLst>
          </p:cNvPr>
          <p:cNvCxnSpPr>
            <a:cxnSpLocks/>
            <a:stCxn id="12" idx="3"/>
          </p:cNvCxnSpPr>
          <p:nvPr/>
        </p:nvCxnSpPr>
        <p:spPr>
          <a:xfrm>
            <a:off x="3693197" y="5175960"/>
            <a:ext cx="2217972" cy="797165"/>
          </a:xfrm>
          <a:prstGeom prst="straightConnector1">
            <a:avLst/>
          </a:prstGeom>
          <a:ln w="76200">
            <a:solidFill>
              <a:srgbClr val="FF6900"/>
            </a:solidFill>
            <a:tailEnd type="triangle"/>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8FC495E2-0934-959F-C493-706382B44B0F}"/>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spTree>
    <p:extLst>
      <p:ext uri="{BB962C8B-B14F-4D97-AF65-F5344CB8AC3E}">
        <p14:creationId xmlns:p14="http://schemas.microsoft.com/office/powerpoint/2010/main" val="135897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fade">
                                      <p:cBhvr>
                                        <p:cTn id="3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uiExpand="1" build="p"/>
      <p:bldP spid="9" grpId="0"/>
      <p:bldP spid="10"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15CA-DE1B-A211-37BB-369BCDB62697}"/>
              </a:ext>
            </a:extLst>
          </p:cNvPr>
          <p:cNvSpPr>
            <a:spLocks noGrp="1"/>
          </p:cNvSpPr>
          <p:nvPr>
            <p:ph type="title"/>
          </p:nvPr>
        </p:nvSpPr>
        <p:spPr>
          <a:xfrm>
            <a:off x="944437" y="562757"/>
            <a:ext cx="9476054" cy="587223"/>
          </a:xfrm>
        </p:spPr>
        <p:txBody>
          <a:bodyPr/>
          <a:lstStyle/>
          <a:p>
            <a:r>
              <a:rPr lang="en-US" dirty="0"/>
              <a:t>Opster - Awareness</a:t>
            </a:r>
          </a:p>
        </p:txBody>
      </p:sp>
      <p:pic>
        <p:nvPicPr>
          <p:cNvPr id="11" name="object 8">
            <a:extLst>
              <a:ext uri="{FF2B5EF4-FFF2-40B4-BE49-F238E27FC236}">
                <a16:creationId xmlns:a16="http://schemas.microsoft.com/office/drawing/2014/main" id="{C6DFE483-C25B-4F40-A0FF-1678F759619B}"/>
              </a:ext>
            </a:extLst>
          </p:cNvPr>
          <p:cNvPicPr/>
          <p:nvPr/>
        </p:nvPicPr>
        <p:blipFill>
          <a:blip r:embed="rId3" cstate="print"/>
          <a:stretch>
            <a:fillRect/>
          </a:stretch>
        </p:blipFill>
        <p:spPr>
          <a:xfrm>
            <a:off x="9514651" y="519248"/>
            <a:ext cx="1979185" cy="674241"/>
          </a:xfrm>
          <a:prstGeom prst="rect">
            <a:avLst/>
          </a:prstGeom>
        </p:spPr>
      </p:pic>
      <mc:AlternateContent xmlns:mc="http://schemas.openxmlformats.org/markup-compatibility/2006" xmlns:cx1="http://schemas.microsoft.com/office/drawing/2015/9/8/chartex">
        <mc:Choice Requires="cx1">
          <p:graphicFrame>
            <p:nvGraphicFramePr>
              <p:cNvPr id="10" name="Chart 9">
                <a:extLst>
                  <a:ext uri="{FF2B5EF4-FFF2-40B4-BE49-F238E27FC236}">
                    <a16:creationId xmlns:a16="http://schemas.microsoft.com/office/drawing/2014/main" id="{C0EEDB87-43A1-4528-8C3F-B96C1A0ECBF1}"/>
                  </a:ext>
                </a:extLst>
              </p:cNvPr>
              <p:cNvGraphicFramePr/>
              <p:nvPr/>
            </p:nvGraphicFramePr>
            <p:xfrm>
              <a:off x="965792" y="1799316"/>
              <a:ext cx="10528767" cy="4361475"/>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10" name="Chart 9">
                <a:extLst>
                  <a:ext uri="{FF2B5EF4-FFF2-40B4-BE49-F238E27FC236}">
                    <a16:creationId xmlns:a16="http://schemas.microsoft.com/office/drawing/2014/main" id="{C0EEDB87-43A1-4528-8C3F-B96C1A0ECBF1}"/>
                  </a:ext>
                </a:extLst>
              </p:cNvPr>
              <p:cNvPicPr>
                <a:picLocks noGrp="1" noRot="1" noChangeAspect="1" noMove="1" noResize="1" noEditPoints="1" noAdjustHandles="1" noChangeArrowheads="1" noChangeShapeType="1"/>
              </p:cNvPicPr>
              <p:nvPr/>
            </p:nvPicPr>
            <p:blipFill>
              <a:blip r:embed="rId5"/>
              <a:stretch>
                <a:fillRect/>
              </a:stretch>
            </p:blipFill>
            <p:spPr>
              <a:xfrm>
                <a:off x="965792" y="1799316"/>
                <a:ext cx="10528767" cy="4361475"/>
              </a:xfrm>
              <a:prstGeom prst="rect">
                <a:avLst/>
              </a:prstGeom>
            </p:spPr>
          </p:pic>
        </mc:Fallback>
      </mc:AlternateContent>
      <p:sp>
        <p:nvSpPr>
          <p:cNvPr id="12" name="Text Placeholder 2">
            <a:extLst>
              <a:ext uri="{FF2B5EF4-FFF2-40B4-BE49-F238E27FC236}">
                <a16:creationId xmlns:a16="http://schemas.microsoft.com/office/drawing/2014/main" id="{1A4CDED8-6780-479F-8F8C-70B8B59019B6}"/>
              </a:ext>
            </a:extLst>
          </p:cNvPr>
          <p:cNvSpPr>
            <a:spLocks noGrp="1"/>
          </p:cNvSpPr>
          <p:nvPr>
            <p:ph type="body" idx="1"/>
          </p:nvPr>
        </p:nvSpPr>
        <p:spPr>
          <a:xfrm>
            <a:off x="944437" y="1857937"/>
            <a:ext cx="10234415" cy="410562"/>
          </a:xfrm>
        </p:spPr>
        <p:txBody>
          <a:bodyPr/>
          <a:lstStyle/>
          <a:p>
            <a:pPr>
              <a:spcAft>
                <a:spcPts val="1455"/>
              </a:spcAft>
            </a:pPr>
            <a:r>
              <a:rPr lang="en-US" sz="2668" b="1" dirty="0">
                <a:latin typeface="Lato" panose="020F0502020204030203" pitchFamily="34" charset="0"/>
              </a:rPr>
              <a:t>Traffic results per quarter</a:t>
            </a:r>
            <a:endParaRPr lang="en-US" sz="2426" dirty="0">
              <a:latin typeface="Lato" panose="020F0502020204030203" pitchFamily="34" charset="0"/>
              <a:cs typeface="Lato Light"/>
            </a:endParaRPr>
          </a:p>
        </p:txBody>
      </p:sp>
      <p:sp>
        <p:nvSpPr>
          <p:cNvPr id="3" name="Footer Placeholder 2">
            <a:extLst>
              <a:ext uri="{FF2B5EF4-FFF2-40B4-BE49-F238E27FC236}">
                <a16:creationId xmlns:a16="http://schemas.microsoft.com/office/drawing/2014/main" id="{36B58EC6-50FB-1398-057F-CA0884E2F9DC}"/>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spTree>
    <p:extLst>
      <p:ext uri="{BB962C8B-B14F-4D97-AF65-F5344CB8AC3E}">
        <p14:creationId xmlns:p14="http://schemas.microsoft.com/office/powerpoint/2010/main" val="173719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B51BD-2223-4D04-A8BA-245C8257B2AE}"/>
              </a:ext>
            </a:extLst>
          </p:cNvPr>
          <p:cNvSpPr>
            <a:spLocks noGrp="1"/>
          </p:cNvSpPr>
          <p:nvPr>
            <p:ph type="title"/>
          </p:nvPr>
        </p:nvSpPr>
        <p:spPr/>
        <p:txBody>
          <a:bodyPr/>
          <a:lstStyle/>
          <a:p>
            <a:r>
              <a:rPr lang="en-US" dirty="0"/>
              <a:t>Digital Innovation - Today’s class </a:t>
            </a:r>
          </a:p>
        </p:txBody>
      </p:sp>
      <p:sp>
        <p:nvSpPr>
          <p:cNvPr id="3" name="Text Placeholder 2">
            <a:extLst>
              <a:ext uri="{FF2B5EF4-FFF2-40B4-BE49-F238E27FC236}">
                <a16:creationId xmlns:a16="http://schemas.microsoft.com/office/drawing/2014/main" id="{85F74AB5-24F3-425C-B76B-4DE80858668D}"/>
              </a:ext>
            </a:extLst>
          </p:cNvPr>
          <p:cNvSpPr>
            <a:spLocks noGrp="1"/>
          </p:cNvSpPr>
          <p:nvPr>
            <p:ph type="body" idx="1"/>
          </p:nvPr>
        </p:nvSpPr>
        <p:spPr>
          <a:xfrm>
            <a:off x="944077" y="1493021"/>
            <a:ext cx="10303847" cy="3816429"/>
          </a:xfrm>
        </p:spPr>
        <p:txBody>
          <a:bodyPr/>
          <a:lstStyle/>
          <a:p>
            <a:pPr marL="457200" indent="-457200">
              <a:spcAft>
                <a:spcPts val="1200"/>
              </a:spcAft>
              <a:buFont typeface="Arial" panose="020B0604020202020204" pitchFamily="34" charset="0"/>
              <a:buChar char="•"/>
            </a:pPr>
            <a:r>
              <a:rPr lang="en-US" dirty="0"/>
              <a:t>Summary and review of what we learned last week</a:t>
            </a:r>
          </a:p>
          <a:p>
            <a:pPr marL="457200" indent="-457200">
              <a:spcAft>
                <a:spcPts val="1200"/>
              </a:spcAft>
              <a:buFont typeface="Arial" panose="020B0604020202020204" pitchFamily="34" charset="0"/>
              <a:buChar char="•"/>
            </a:pPr>
            <a:r>
              <a:rPr lang="en-US" dirty="0"/>
              <a:t>Marketing Funnel </a:t>
            </a:r>
          </a:p>
          <a:p>
            <a:pPr marL="457200" indent="-457200">
              <a:spcAft>
                <a:spcPts val="1200"/>
              </a:spcAft>
              <a:buFont typeface="Arial" panose="020B0604020202020204" pitchFamily="34" charset="0"/>
              <a:buChar char="•"/>
            </a:pPr>
            <a:r>
              <a:rPr lang="en-US" dirty="0"/>
              <a:t>“Branding First” deeper dive with several examples </a:t>
            </a:r>
          </a:p>
          <a:p>
            <a:pPr marL="457200" indent="-457200">
              <a:spcAft>
                <a:spcPts val="1200"/>
              </a:spcAft>
              <a:buFont typeface="Arial" panose="020B0604020202020204" pitchFamily="34" charset="0"/>
              <a:buChar char="•"/>
            </a:pPr>
            <a:r>
              <a:rPr lang="en-US" dirty="0"/>
              <a:t>“Branding First” – additional benefits </a:t>
            </a:r>
          </a:p>
          <a:p>
            <a:pPr marL="457200" indent="-457200">
              <a:spcAft>
                <a:spcPts val="1200"/>
              </a:spcAft>
              <a:buFont typeface="Arial" panose="020B0604020202020204" pitchFamily="34" charset="0"/>
              <a:buChar char="•"/>
            </a:pPr>
            <a:r>
              <a:rPr lang="en-US" dirty="0"/>
              <a:t>Questions ?  </a:t>
            </a:r>
          </a:p>
          <a:p>
            <a:pPr marL="1011692" lvl="2" indent="-457200">
              <a:spcAft>
                <a:spcPts val="1200"/>
              </a:spcAft>
              <a:buFont typeface="Arial" panose="020B0604020202020204" pitchFamily="34" charset="0"/>
              <a:buChar char="•"/>
            </a:pPr>
            <a:r>
              <a:rPr lang="en-US" dirty="0">
                <a:hlinkClick r:id="rId2"/>
              </a:rPr>
              <a:t>yonatan@yonatanlabs.com</a:t>
            </a:r>
            <a:endParaRPr lang="en-US" dirty="0"/>
          </a:p>
          <a:p>
            <a:pPr marL="1011692" lvl="2" indent="-457200">
              <a:spcAft>
                <a:spcPts val="1200"/>
              </a:spcAft>
              <a:buFont typeface="Arial" panose="020B0604020202020204" pitchFamily="34" charset="0"/>
              <a:buChar char="•"/>
            </a:pPr>
            <a:r>
              <a:rPr lang="en-US" dirty="0" err="1">
                <a:hlinkClick r:id="rId3"/>
              </a:rPr>
              <a:t>Yonatan@</a:t>
            </a:r>
            <a:r>
              <a:rPr lang="en-US" err="1">
                <a:hlinkClick r:id="rId3"/>
              </a:rPr>
              <a:t>smartupacademy</a:t>
            </a:r>
            <a:r>
              <a:rPr lang="en-US">
                <a:hlinkClick r:id="rId3"/>
              </a:rPr>
              <a:t>.org</a:t>
            </a:r>
            <a:r>
              <a:rPr lang="en-US"/>
              <a:t> </a:t>
            </a:r>
            <a:endParaRPr lang="en-US" dirty="0"/>
          </a:p>
        </p:txBody>
      </p:sp>
      <p:sp>
        <p:nvSpPr>
          <p:cNvPr id="4" name="Footer Placeholder 3">
            <a:extLst>
              <a:ext uri="{FF2B5EF4-FFF2-40B4-BE49-F238E27FC236}">
                <a16:creationId xmlns:a16="http://schemas.microsoft.com/office/drawing/2014/main" id="{50CE5287-6927-420D-8A7A-19E7221A9F32}"/>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spTree>
    <p:extLst>
      <p:ext uri="{BB962C8B-B14F-4D97-AF65-F5344CB8AC3E}">
        <p14:creationId xmlns:p14="http://schemas.microsoft.com/office/powerpoint/2010/main" val="1843600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94A5C-0154-4B8F-B0CA-BCEE56BF6214}"/>
              </a:ext>
            </a:extLst>
          </p:cNvPr>
          <p:cNvSpPr>
            <a:spLocks noGrp="1"/>
          </p:cNvSpPr>
          <p:nvPr>
            <p:ph type="title"/>
          </p:nvPr>
        </p:nvSpPr>
        <p:spPr/>
        <p:txBody>
          <a:bodyPr/>
          <a:lstStyle/>
          <a:p>
            <a:r>
              <a:rPr lang="en-US" dirty="0"/>
              <a:t>Branding First – Marketing Funnel </a:t>
            </a:r>
          </a:p>
        </p:txBody>
      </p:sp>
      <p:sp>
        <p:nvSpPr>
          <p:cNvPr id="4" name="Footer Placeholder 3">
            <a:extLst>
              <a:ext uri="{FF2B5EF4-FFF2-40B4-BE49-F238E27FC236}">
                <a16:creationId xmlns:a16="http://schemas.microsoft.com/office/drawing/2014/main" id="{B2533001-C2D3-423F-9EB6-208DF1B16BDD}"/>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pic>
        <p:nvPicPr>
          <p:cNvPr id="3" name="Picture 2">
            <a:extLst>
              <a:ext uri="{FF2B5EF4-FFF2-40B4-BE49-F238E27FC236}">
                <a16:creationId xmlns:a16="http://schemas.microsoft.com/office/drawing/2014/main" id="{0A4A4636-059E-4890-B501-1C5A548710CA}"/>
              </a:ext>
            </a:extLst>
          </p:cNvPr>
          <p:cNvPicPr>
            <a:picLocks noChangeAspect="1"/>
          </p:cNvPicPr>
          <p:nvPr/>
        </p:nvPicPr>
        <p:blipFill>
          <a:blip r:embed="rId2"/>
          <a:stretch>
            <a:fillRect/>
          </a:stretch>
        </p:blipFill>
        <p:spPr>
          <a:xfrm>
            <a:off x="1871091" y="2088130"/>
            <a:ext cx="7903845" cy="4341062"/>
          </a:xfrm>
          <a:prstGeom prst="rect">
            <a:avLst/>
          </a:prstGeom>
        </p:spPr>
      </p:pic>
      <p:sp>
        <p:nvSpPr>
          <p:cNvPr id="6" name="TextBox 5">
            <a:extLst>
              <a:ext uri="{FF2B5EF4-FFF2-40B4-BE49-F238E27FC236}">
                <a16:creationId xmlns:a16="http://schemas.microsoft.com/office/drawing/2014/main" id="{0017F5A9-ECFA-404B-B206-C8E57DE41B51}"/>
              </a:ext>
            </a:extLst>
          </p:cNvPr>
          <p:cNvSpPr txBox="1"/>
          <p:nvPr/>
        </p:nvSpPr>
        <p:spPr>
          <a:xfrm>
            <a:off x="1743075" y="1366006"/>
            <a:ext cx="3496437"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Traditional </a:t>
            </a:r>
          </a:p>
          <a:p>
            <a:r>
              <a:rPr lang="en-US" sz="2000" dirty="0">
                <a:latin typeface="Arial" panose="020B0604020202020204" pitchFamily="34" charset="0"/>
                <a:cs typeface="Arial" panose="020B0604020202020204" pitchFamily="34" charset="0"/>
              </a:rPr>
              <a:t>Sales &amp; Marketing  		</a:t>
            </a:r>
          </a:p>
        </p:txBody>
      </p:sp>
      <p:sp>
        <p:nvSpPr>
          <p:cNvPr id="7" name="TextBox 6">
            <a:extLst>
              <a:ext uri="{FF2B5EF4-FFF2-40B4-BE49-F238E27FC236}">
                <a16:creationId xmlns:a16="http://schemas.microsoft.com/office/drawing/2014/main" id="{0A7D510F-89CE-4F94-B56F-5323C250F92F}"/>
              </a:ext>
            </a:extLst>
          </p:cNvPr>
          <p:cNvSpPr txBox="1"/>
          <p:nvPr/>
        </p:nvSpPr>
        <p:spPr>
          <a:xfrm>
            <a:off x="7397867" y="1380244"/>
            <a:ext cx="2505085" cy="707886"/>
          </a:xfrm>
          <a:prstGeom prst="rect">
            <a:avLst/>
          </a:prstGeom>
          <a:noFill/>
        </p:spPr>
        <p:txBody>
          <a:bodyPr wrap="square" rtlCol="0">
            <a:spAutoFit/>
          </a:bodyPr>
          <a:lstStyle/>
          <a:p>
            <a:pPr algn="r"/>
            <a:r>
              <a:rPr lang="en-US" sz="2000" dirty="0">
                <a:latin typeface="Arial" panose="020B0604020202020204" pitchFamily="34" charset="0"/>
                <a:cs typeface="Arial" panose="020B0604020202020204" pitchFamily="34" charset="0"/>
              </a:rPr>
              <a:t>Internet Based </a:t>
            </a:r>
          </a:p>
          <a:p>
            <a:pPr algn="r"/>
            <a:r>
              <a:rPr lang="en-US" sz="2000" dirty="0">
                <a:latin typeface="Arial" panose="020B0604020202020204" pitchFamily="34" charset="0"/>
                <a:cs typeface="Arial" panose="020B0604020202020204" pitchFamily="34" charset="0"/>
              </a:rPr>
              <a:t>Sales &amp; Marketing </a:t>
            </a:r>
            <a:endParaRPr lang="en-US" sz="2000" dirty="0"/>
          </a:p>
        </p:txBody>
      </p:sp>
    </p:spTree>
    <p:extLst>
      <p:ext uri="{BB962C8B-B14F-4D97-AF65-F5344CB8AC3E}">
        <p14:creationId xmlns:p14="http://schemas.microsoft.com/office/powerpoint/2010/main" val="292042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15CA-DE1B-A211-37BB-369BCDB62697}"/>
              </a:ext>
            </a:extLst>
          </p:cNvPr>
          <p:cNvSpPr>
            <a:spLocks noGrp="1"/>
          </p:cNvSpPr>
          <p:nvPr>
            <p:ph type="title"/>
          </p:nvPr>
        </p:nvSpPr>
        <p:spPr>
          <a:xfrm>
            <a:off x="944437" y="591263"/>
            <a:ext cx="9476054" cy="587223"/>
          </a:xfrm>
        </p:spPr>
        <p:txBody>
          <a:bodyPr/>
          <a:lstStyle/>
          <a:p>
            <a:r>
              <a:rPr lang="en-US" dirty="0"/>
              <a:t>Opster – Marketing Funnel – Engagement  </a:t>
            </a:r>
          </a:p>
        </p:txBody>
      </p:sp>
      <p:pic>
        <p:nvPicPr>
          <p:cNvPr id="11" name="object 8">
            <a:extLst>
              <a:ext uri="{FF2B5EF4-FFF2-40B4-BE49-F238E27FC236}">
                <a16:creationId xmlns:a16="http://schemas.microsoft.com/office/drawing/2014/main" id="{C6DFE483-C25B-4F40-A0FF-1678F759619B}"/>
              </a:ext>
            </a:extLst>
          </p:cNvPr>
          <p:cNvPicPr/>
          <p:nvPr/>
        </p:nvPicPr>
        <p:blipFill>
          <a:blip r:embed="rId3" cstate="print"/>
          <a:stretch>
            <a:fillRect/>
          </a:stretch>
        </p:blipFill>
        <p:spPr>
          <a:xfrm>
            <a:off x="9430898" y="682202"/>
            <a:ext cx="1979185" cy="674241"/>
          </a:xfrm>
          <a:prstGeom prst="rect">
            <a:avLst/>
          </a:prstGeom>
        </p:spPr>
      </p:pic>
      <p:sp>
        <p:nvSpPr>
          <p:cNvPr id="8" name="Text Placeholder 2">
            <a:extLst>
              <a:ext uri="{FF2B5EF4-FFF2-40B4-BE49-F238E27FC236}">
                <a16:creationId xmlns:a16="http://schemas.microsoft.com/office/drawing/2014/main" id="{36A47C3C-5F5D-4762-9BBC-00FB855074E6}"/>
              </a:ext>
            </a:extLst>
          </p:cNvPr>
          <p:cNvSpPr>
            <a:spLocks noGrp="1"/>
          </p:cNvSpPr>
          <p:nvPr>
            <p:ph type="body" idx="1"/>
          </p:nvPr>
        </p:nvSpPr>
        <p:spPr>
          <a:xfrm>
            <a:off x="921254" y="1447382"/>
            <a:ext cx="10550121" cy="4588757"/>
          </a:xfrm>
        </p:spPr>
        <p:txBody>
          <a:bodyPr/>
          <a:lstStyle/>
          <a:p>
            <a:pPr>
              <a:spcAft>
                <a:spcPts val="1455"/>
              </a:spcAft>
            </a:pPr>
            <a:r>
              <a:rPr lang="en-US" sz="2668" b="1" dirty="0"/>
              <a:t>How to move from Awareness to Engagement</a:t>
            </a:r>
          </a:p>
          <a:p>
            <a:pPr marL="623804" lvl="1" indent="-346558">
              <a:spcAft>
                <a:spcPts val="1455"/>
              </a:spcAft>
              <a:buFont typeface="Arial" panose="020B0604020202020204" pitchFamily="34" charset="0"/>
              <a:buChar char="•"/>
            </a:pPr>
            <a:r>
              <a:rPr lang="en-US" sz="2486" dirty="0">
                <a:solidFill>
                  <a:srgbClr val="000032"/>
                </a:solidFill>
                <a:latin typeface="Arial" panose="020B0604020202020204" pitchFamily="34" charset="0"/>
                <a:cs typeface="Arial" panose="020B0604020202020204" pitchFamily="34" charset="0"/>
              </a:rPr>
              <a:t>Developed </a:t>
            </a:r>
            <a:r>
              <a:rPr lang="en-US" sz="2486" dirty="0" err="1">
                <a:solidFill>
                  <a:srgbClr val="000032"/>
                </a:solidFill>
                <a:latin typeface="Arial" panose="020B0604020202020204" pitchFamily="34" charset="0"/>
                <a:cs typeface="Arial" panose="020B0604020202020204" pitchFamily="34" charset="0"/>
              </a:rPr>
              <a:t>CheckUp</a:t>
            </a:r>
            <a:r>
              <a:rPr lang="en-US" sz="2486" dirty="0">
                <a:solidFill>
                  <a:srgbClr val="000032"/>
                </a:solidFill>
                <a:latin typeface="Arial" panose="020B0604020202020204" pitchFamily="34" charset="0"/>
                <a:cs typeface="Arial" panose="020B0604020202020204" pitchFamily="34" charset="0"/>
              </a:rPr>
              <a:t> – a simple tool to identify problems based on 2-3 files taken from the Elastic cluster</a:t>
            </a:r>
          </a:p>
          <a:p>
            <a:pPr marL="623804" lvl="1" indent="-346558">
              <a:spcAft>
                <a:spcPts val="1455"/>
              </a:spcAft>
              <a:buFont typeface="Arial" panose="020B0604020202020204" pitchFamily="34" charset="0"/>
              <a:buChar char="•"/>
            </a:pPr>
            <a:endParaRPr lang="en-US" sz="2486" dirty="0">
              <a:solidFill>
                <a:srgbClr val="000032"/>
              </a:solidFill>
              <a:latin typeface="Arial" panose="020B0604020202020204" pitchFamily="34" charset="0"/>
              <a:cs typeface="Arial" panose="020B0604020202020204" pitchFamily="34" charset="0"/>
            </a:endParaRPr>
          </a:p>
          <a:p>
            <a:pPr marL="623804" lvl="1" indent="-346558">
              <a:spcAft>
                <a:spcPts val="1455"/>
              </a:spcAft>
              <a:buFont typeface="Arial" panose="020B0604020202020204" pitchFamily="34" charset="0"/>
              <a:buChar char="•"/>
            </a:pPr>
            <a:endParaRPr lang="en-US" sz="2486" dirty="0">
              <a:solidFill>
                <a:srgbClr val="000032"/>
              </a:solidFill>
              <a:latin typeface="Arial" panose="020B0604020202020204" pitchFamily="34" charset="0"/>
              <a:cs typeface="Arial" panose="020B0604020202020204" pitchFamily="34" charset="0"/>
            </a:endParaRPr>
          </a:p>
          <a:p>
            <a:pPr marL="623804" lvl="1" indent="-346558">
              <a:spcAft>
                <a:spcPts val="1455"/>
              </a:spcAft>
              <a:buFont typeface="Arial" panose="020B0604020202020204" pitchFamily="34" charset="0"/>
              <a:buChar char="•"/>
            </a:pPr>
            <a:endParaRPr lang="en-US" sz="2486" dirty="0">
              <a:solidFill>
                <a:srgbClr val="000032"/>
              </a:solidFill>
              <a:latin typeface="Arial" panose="020B0604020202020204" pitchFamily="34" charset="0"/>
              <a:cs typeface="Arial" panose="020B0604020202020204" pitchFamily="34" charset="0"/>
            </a:endParaRPr>
          </a:p>
          <a:p>
            <a:pPr marL="623804" lvl="1" indent="-346558">
              <a:spcAft>
                <a:spcPts val="1455"/>
              </a:spcAft>
              <a:buFont typeface="Arial" panose="020B0604020202020204" pitchFamily="34" charset="0"/>
              <a:buChar char="•"/>
            </a:pPr>
            <a:endParaRPr lang="en-US" sz="1000" dirty="0">
              <a:solidFill>
                <a:srgbClr val="000032"/>
              </a:solidFill>
              <a:latin typeface="Arial" panose="020B0604020202020204" pitchFamily="34" charset="0"/>
              <a:cs typeface="Arial" panose="020B0604020202020204" pitchFamily="34" charset="0"/>
            </a:endParaRPr>
          </a:p>
          <a:p>
            <a:pPr marL="623804" lvl="1" indent="-346558">
              <a:spcAft>
                <a:spcPts val="1455"/>
              </a:spcAft>
              <a:buFont typeface="Arial" panose="020B0604020202020204" pitchFamily="34" charset="0"/>
              <a:buChar char="•"/>
            </a:pPr>
            <a:r>
              <a:rPr lang="en-US" sz="2486" dirty="0">
                <a:solidFill>
                  <a:srgbClr val="000032"/>
                </a:solidFill>
                <a:latin typeface="Arial" panose="020B0604020202020204" pitchFamily="34" charset="0"/>
                <a:cs typeface="Arial" panose="020B0604020202020204" pitchFamily="34" charset="0"/>
              </a:rPr>
              <a:t>Users need to create an account to run </a:t>
            </a:r>
            <a:r>
              <a:rPr lang="en-US" sz="2486" dirty="0" err="1">
                <a:solidFill>
                  <a:srgbClr val="000032"/>
                </a:solidFill>
                <a:latin typeface="Arial" panose="020B0604020202020204" pitchFamily="34" charset="0"/>
                <a:cs typeface="Arial" panose="020B0604020202020204" pitchFamily="34" charset="0"/>
              </a:rPr>
              <a:t>CheckUp</a:t>
            </a:r>
            <a:r>
              <a:rPr lang="en-US" sz="2486" dirty="0">
                <a:solidFill>
                  <a:srgbClr val="000032"/>
                </a:solidFill>
                <a:latin typeface="Arial" panose="020B0604020202020204" pitchFamily="34" charset="0"/>
                <a:cs typeface="Arial" panose="020B0604020202020204" pitchFamily="34" charset="0"/>
              </a:rPr>
              <a:t> </a:t>
            </a:r>
          </a:p>
          <a:p>
            <a:pPr marL="623804" lvl="1" indent="-346558">
              <a:spcAft>
                <a:spcPts val="1455"/>
              </a:spcAft>
              <a:buFont typeface="Arial" panose="020B0604020202020204" pitchFamily="34" charset="0"/>
              <a:buChar char="•"/>
            </a:pPr>
            <a:r>
              <a:rPr lang="en-US" sz="2486" dirty="0">
                <a:solidFill>
                  <a:srgbClr val="000032"/>
                </a:solidFill>
                <a:latin typeface="Arial" panose="020B0604020202020204" pitchFamily="34" charset="0"/>
                <a:cs typeface="Arial" panose="020B0604020202020204" pitchFamily="34" charset="0"/>
              </a:rPr>
              <a:t>Our main source of leads – Very low Customer Acquisition Cost (CAC) </a:t>
            </a:r>
          </a:p>
        </p:txBody>
      </p:sp>
      <p:grpSp>
        <p:nvGrpSpPr>
          <p:cNvPr id="3" name="Group 2">
            <a:extLst>
              <a:ext uri="{FF2B5EF4-FFF2-40B4-BE49-F238E27FC236}">
                <a16:creationId xmlns:a16="http://schemas.microsoft.com/office/drawing/2014/main" id="{B6065287-F17F-4DEE-90A7-A9FEECCAD155}"/>
              </a:ext>
            </a:extLst>
          </p:cNvPr>
          <p:cNvGrpSpPr/>
          <p:nvPr/>
        </p:nvGrpSpPr>
        <p:grpSpPr>
          <a:xfrm>
            <a:off x="1500507" y="2980847"/>
            <a:ext cx="8695297" cy="1763112"/>
            <a:chOff x="1556741" y="5426075"/>
            <a:chExt cx="14339188" cy="2907502"/>
          </a:xfrm>
          <a:scene3d>
            <a:camera prst="orthographicFront">
              <a:rot lat="0" lon="0" rev="0"/>
            </a:camera>
            <a:lightRig rig="balanced" dir="t">
              <a:rot lat="0" lon="0" rev="8700000"/>
            </a:lightRig>
          </a:scene3d>
        </p:grpSpPr>
        <p:pic>
          <p:nvPicPr>
            <p:cNvPr id="6" name="Picture 5">
              <a:extLst>
                <a:ext uri="{FF2B5EF4-FFF2-40B4-BE49-F238E27FC236}">
                  <a16:creationId xmlns:a16="http://schemas.microsoft.com/office/drawing/2014/main" id="{90003B92-FB59-4DDB-8FAF-81F68445989D}"/>
                </a:ext>
              </a:extLst>
            </p:cNvPr>
            <p:cNvPicPr>
              <a:picLocks noChangeAspect="1"/>
            </p:cNvPicPr>
            <p:nvPr/>
          </p:nvPicPr>
          <p:blipFill>
            <a:blip r:embed="rId4"/>
            <a:stretch>
              <a:fillRect/>
            </a:stretch>
          </p:blipFill>
          <p:spPr>
            <a:xfrm>
              <a:off x="1556741" y="5426075"/>
              <a:ext cx="7861627" cy="2907502"/>
            </a:xfrm>
            <a:prstGeom prst="rect">
              <a:avLst/>
            </a:prstGeom>
            <a:ln>
              <a:noFill/>
            </a:ln>
            <a:effectLst>
              <a:outerShdw blurRad="44450" dist="27940" dir="5400000" algn="ctr">
                <a:srgbClr val="000000">
                  <a:alpha val="32000"/>
                </a:srgbClr>
              </a:outerShdw>
            </a:effectLst>
            <a:sp3d>
              <a:bevelT w="190500" h="38100"/>
            </a:sp3d>
          </p:spPr>
        </p:pic>
        <p:pic>
          <p:nvPicPr>
            <p:cNvPr id="9" name="Picture 8">
              <a:extLst>
                <a:ext uri="{FF2B5EF4-FFF2-40B4-BE49-F238E27FC236}">
                  <a16:creationId xmlns:a16="http://schemas.microsoft.com/office/drawing/2014/main" id="{54D250F4-054E-4B7F-A352-57FBB3D04015}"/>
                </a:ext>
              </a:extLst>
            </p:cNvPr>
            <p:cNvPicPr>
              <a:picLocks noChangeAspect="1"/>
            </p:cNvPicPr>
            <p:nvPr/>
          </p:nvPicPr>
          <p:blipFill>
            <a:blip r:embed="rId5"/>
            <a:stretch>
              <a:fillRect/>
            </a:stretch>
          </p:blipFill>
          <p:spPr>
            <a:xfrm>
              <a:off x="10367326" y="6165112"/>
              <a:ext cx="5528603" cy="1371601"/>
            </a:xfrm>
            <a:prstGeom prst="rect">
              <a:avLst/>
            </a:prstGeom>
            <a:ln>
              <a:noFill/>
            </a:ln>
            <a:effectLst>
              <a:outerShdw blurRad="44450" dist="27940" dir="5400000" algn="ctr">
                <a:srgbClr val="000000">
                  <a:alpha val="32000"/>
                </a:srgbClr>
              </a:outerShdw>
            </a:effectLst>
            <a:sp3d>
              <a:bevelT w="190500" h="38100"/>
            </a:sp3d>
          </p:spPr>
        </p:pic>
      </p:grpSp>
      <p:sp>
        <p:nvSpPr>
          <p:cNvPr id="4" name="Footer Placeholder 3">
            <a:extLst>
              <a:ext uri="{FF2B5EF4-FFF2-40B4-BE49-F238E27FC236}">
                <a16:creationId xmlns:a16="http://schemas.microsoft.com/office/drawing/2014/main" id="{17F3E971-30D1-EFA2-91E0-D546E0348EC0}"/>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spTree>
    <p:extLst>
      <p:ext uri="{BB962C8B-B14F-4D97-AF65-F5344CB8AC3E}">
        <p14:creationId xmlns:p14="http://schemas.microsoft.com/office/powerpoint/2010/main" val="3792159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15CA-DE1B-A211-37BB-369BCDB62697}"/>
              </a:ext>
            </a:extLst>
          </p:cNvPr>
          <p:cNvSpPr>
            <a:spLocks noGrp="1"/>
          </p:cNvSpPr>
          <p:nvPr>
            <p:ph type="title"/>
          </p:nvPr>
        </p:nvSpPr>
        <p:spPr>
          <a:xfrm>
            <a:off x="944437" y="552366"/>
            <a:ext cx="9476054" cy="587223"/>
          </a:xfrm>
        </p:spPr>
        <p:txBody>
          <a:bodyPr/>
          <a:lstStyle/>
          <a:p>
            <a:r>
              <a:rPr lang="en-US" dirty="0"/>
              <a:t>Opster - Engagement</a:t>
            </a:r>
          </a:p>
        </p:txBody>
      </p:sp>
      <p:pic>
        <p:nvPicPr>
          <p:cNvPr id="11" name="object 8">
            <a:extLst>
              <a:ext uri="{FF2B5EF4-FFF2-40B4-BE49-F238E27FC236}">
                <a16:creationId xmlns:a16="http://schemas.microsoft.com/office/drawing/2014/main" id="{C6DFE483-C25B-4F40-A0FF-1678F759619B}"/>
              </a:ext>
            </a:extLst>
          </p:cNvPr>
          <p:cNvPicPr/>
          <p:nvPr/>
        </p:nvPicPr>
        <p:blipFill>
          <a:blip r:embed="rId3" cstate="print"/>
          <a:stretch>
            <a:fillRect/>
          </a:stretch>
        </p:blipFill>
        <p:spPr>
          <a:xfrm>
            <a:off x="9514651" y="508857"/>
            <a:ext cx="1979185" cy="674241"/>
          </a:xfrm>
          <a:prstGeom prst="rect">
            <a:avLst/>
          </a:prstGeom>
        </p:spPr>
      </p:pic>
      <p:graphicFrame>
        <p:nvGraphicFramePr>
          <p:cNvPr id="10" name="Chart 9">
            <a:extLst>
              <a:ext uri="{FF2B5EF4-FFF2-40B4-BE49-F238E27FC236}">
                <a16:creationId xmlns:a16="http://schemas.microsoft.com/office/drawing/2014/main" id="{C0EEDB87-43A1-4528-8C3F-B96C1A0ECBF1}"/>
              </a:ext>
            </a:extLst>
          </p:cNvPr>
          <p:cNvGraphicFramePr/>
          <p:nvPr>
            <p:extLst>
              <p:ext uri="{D42A27DB-BD31-4B8C-83A1-F6EECF244321}">
                <p14:modId xmlns:p14="http://schemas.microsoft.com/office/powerpoint/2010/main" val="105989044"/>
              </p:ext>
            </p:extLst>
          </p:nvPr>
        </p:nvGraphicFramePr>
        <p:xfrm>
          <a:off x="320032" y="1424497"/>
          <a:ext cx="11320898" cy="5004695"/>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 Placeholder 2">
            <a:extLst>
              <a:ext uri="{FF2B5EF4-FFF2-40B4-BE49-F238E27FC236}">
                <a16:creationId xmlns:a16="http://schemas.microsoft.com/office/drawing/2014/main" id="{DF4EF06E-FD73-4987-8697-4062B4749621}"/>
              </a:ext>
            </a:extLst>
          </p:cNvPr>
          <p:cNvSpPr>
            <a:spLocks noGrp="1"/>
          </p:cNvSpPr>
          <p:nvPr>
            <p:ph type="body" idx="1"/>
          </p:nvPr>
        </p:nvSpPr>
        <p:spPr>
          <a:xfrm>
            <a:off x="944437" y="1597993"/>
            <a:ext cx="10234415" cy="599523"/>
          </a:xfrm>
        </p:spPr>
        <p:txBody>
          <a:bodyPr/>
          <a:lstStyle/>
          <a:p>
            <a:pPr>
              <a:spcAft>
                <a:spcPts val="606"/>
              </a:spcAft>
            </a:pPr>
            <a:r>
              <a:rPr lang="en-US" sz="1698" b="1" dirty="0">
                <a:solidFill>
                  <a:srgbClr val="FF6900"/>
                </a:solidFill>
                <a:latin typeface="Lato" panose="020F0502020204030203" pitchFamily="34" charset="0"/>
              </a:rPr>
              <a:t>Number of New Registered Users</a:t>
            </a:r>
          </a:p>
          <a:p>
            <a:pPr>
              <a:spcAft>
                <a:spcPts val="606"/>
              </a:spcAft>
            </a:pPr>
            <a:r>
              <a:rPr lang="en-US" sz="1698" b="1" dirty="0">
                <a:solidFill>
                  <a:srgbClr val="004B9B"/>
                </a:solidFill>
                <a:latin typeface="Lato" panose="020F0502020204030203" pitchFamily="34" charset="0"/>
              </a:rPr>
              <a:t>Total Number of Registered Users</a:t>
            </a:r>
            <a:endParaRPr lang="en-US" sz="1455" dirty="0">
              <a:solidFill>
                <a:srgbClr val="004B9B"/>
              </a:solidFill>
              <a:latin typeface="Lato" panose="020F0502020204030203" pitchFamily="34" charset="0"/>
              <a:cs typeface="Lato Light"/>
            </a:endParaRPr>
          </a:p>
        </p:txBody>
      </p:sp>
      <p:sp>
        <p:nvSpPr>
          <p:cNvPr id="3" name="Footer Placeholder 2">
            <a:extLst>
              <a:ext uri="{FF2B5EF4-FFF2-40B4-BE49-F238E27FC236}">
                <a16:creationId xmlns:a16="http://schemas.microsoft.com/office/drawing/2014/main" id="{5D0BEDBE-FF47-D0E7-8BC9-9E58FC3282FA}"/>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spTree>
    <p:extLst>
      <p:ext uri="{BB962C8B-B14F-4D97-AF65-F5344CB8AC3E}">
        <p14:creationId xmlns:p14="http://schemas.microsoft.com/office/powerpoint/2010/main" val="897897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28E02-06AC-4660-8FA0-14C66238AF04}"/>
              </a:ext>
            </a:extLst>
          </p:cNvPr>
          <p:cNvSpPr>
            <a:spLocks noGrp="1"/>
          </p:cNvSpPr>
          <p:nvPr>
            <p:ph type="title"/>
          </p:nvPr>
        </p:nvSpPr>
        <p:spPr/>
        <p:txBody>
          <a:bodyPr/>
          <a:lstStyle/>
          <a:p>
            <a:r>
              <a:rPr lang="en-US" dirty="0"/>
              <a:t>TickChak – A SmartUp company </a:t>
            </a:r>
          </a:p>
        </p:txBody>
      </p:sp>
      <p:pic>
        <p:nvPicPr>
          <p:cNvPr id="5" name="Picture 4">
            <a:extLst>
              <a:ext uri="{FF2B5EF4-FFF2-40B4-BE49-F238E27FC236}">
                <a16:creationId xmlns:a16="http://schemas.microsoft.com/office/drawing/2014/main" id="{368967A1-5D54-4C3D-95E8-94F96D70F1D7}"/>
              </a:ext>
            </a:extLst>
          </p:cNvPr>
          <p:cNvPicPr>
            <a:picLocks noChangeAspect="1"/>
          </p:cNvPicPr>
          <p:nvPr/>
        </p:nvPicPr>
        <p:blipFill>
          <a:blip r:embed="rId2"/>
          <a:stretch>
            <a:fillRect/>
          </a:stretch>
        </p:blipFill>
        <p:spPr>
          <a:xfrm>
            <a:off x="1888153" y="1320464"/>
            <a:ext cx="10303847" cy="5537536"/>
          </a:xfrm>
          <a:prstGeom prst="rect">
            <a:avLst/>
          </a:prstGeom>
        </p:spPr>
      </p:pic>
    </p:spTree>
    <p:extLst>
      <p:ext uri="{BB962C8B-B14F-4D97-AF65-F5344CB8AC3E}">
        <p14:creationId xmlns:p14="http://schemas.microsoft.com/office/powerpoint/2010/main" val="321017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F8867-AD8F-0AED-8782-927D864D3034}"/>
              </a:ext>
            </a:extLst>
          </p:cNvPr>
          <p:cNvSpPr>
            <a:spLocks noGrp="1"/>
          </p:cNvSpPr>
          <p:nvPr>
            <p:ph type="title"/>
          </p:nvPr>
        </p:nvSpPr>
        <p:spPr/>
        <p:txBody>
          <a:bodyPr/>
          <a:lstStyle/>
          <a:p>
            <a:r>
              <a:rPr lang="en-US" dirty="0" err="1"/>
              <a:t>TickChak</a:t>
            </a:r>
            <a:r>
              <a:rPr lang="en-US" dirty="0"/>
              <a:t> – A SmartUp company </a:t>
            </a:r>
          </a:p>
        </p:txBody>
      </p:sp>
      <p:sp>
        <p:nvSpPr>
          <p:cNvPr id="3" name="Text Placeholder 2">
            <a:extLst>
              <a:ext uri="{FF2B5EF4-FFF2-40B4-BE49-F238E27FC236}">
                <a16:creationId xmlns:a16="http://schemas.microsoft.com/office/drawing/2014/main" id="{FCDFE337-AFD3-CB22-D381-39043C5C4262}"/>
              </a:ext>
            </a:extLst>
          </p:cNvPr>
          <p:cNvSpPr>
            <a:spLocks noGrp="1"/>
          </p:cNvSpPr>
          <p:nvPr>
            <p:ph type="body" idx="1"/>
          </p:nvPr>
        </p:nvSpPr>
        <p:spPr>
          <a:xfrm>
            <a:off x="944077" y="1493021"/>
            <a:ext cx="10303847" cy="4370427"/>
          </a:xfrm>
        </p:spPr>
        <p:txBody>
          <a:bodyPr/>
          <a:lstStyle/>
          <a:p>
            <a:pPr marL="457200" indent="-457200">
              <a:spcAft>
                <a:spcPts val="1800"/>
              </a:spcAft>
              <a:buFont typeface="Arial" panose="020B0604020202020204" pitchFamily="34" charset="0"/>
              <a:buChar char="•"/>
            </a:pPr>
            <a:r>
              <a:rPr lang="en-US" dirty="0"/>
              <a:t>A small company with about 30 employees, located in Jerusalem.     Joined SmartUp in October of 2022 </a:t>
            </a:r>
          </a:p>
          <a:p>
            <a:pPr marL="457200" indent="-457200">
              <a:spcAft>
                <a:spcPts val="1800"/>
              </a:spcAft>
              <a:buFont typeface="Arial" panose="020B0604020202020204" pitchFamily="34" charset="0"/>
              <a:buChar char="•"/>
            </a:pPr>
            <a:r>
              <a:rPr lang="en-US" dirty="0"/>
              <a:t>A web platform for building “Event Page” or “Event Brochure” and selling tickets online for the event </a:t>
            </a:r>
          </a:p>
          <a:p>
            <a:pPr marL="457200" indent="-457200">
              <a:spcAft>
                <a:spcPts val="1800"/>
              </a:spcAft>
              <a:buFont typeface="Arial" panose="020B0604020202020204" pitchFamily="34" charset="0"/>
              <a:buChar char="•"/>
            </a:pPr>
            <a:r>
              <a:rPr lang="en-US" dirty="0"/>
              <a:t>Entire process is digital</a:t>
            </a:r>
          </a:p>
          <a:p>
            <a:pPr marL="457200" indent="-457200">
              <a:spcAft>
                <a:spcPts val="1800"/>
              </a:spcAft>
              <a:buFont typeface="Arial" panose="020B0604020202020204" pitchFamily="34" charset="0"/>
              <a:buChar char="•"/>
            </a:pPr>
            <a:r>
              <a:rPr lang="en-US" dirty="0"/>
              <a:t>TickChak handles the credit card processing for a small fee – which is their main source of income</a:t>
            </a:r>
          </a:p>
          <a:p>
            <a:pPr marL="457200" indent="-457200">
              <a:spcAft>
                <a:spcPts val="1800"/>
              </a:spcAft>
              <a:buFont typeface="Arial" panose="020B0604020202020204" pitchFamily="34" charset="0"/>
              <a:buChar char="•"/>
            </a:pPr>
            <a:r>
              <a:rPr lang="en-US" dirty="0"/>
              <a:t>Profitable from inception, generates cash every quarter</a:t>
            </a:r>
          </a:p>
        </p:txBody>
      </p:sp>
      <p:sp>
        <p:nvSpPr>
          <p:cNvPr id="4" name="Footer Placeholder 3">
            <a:extLst>
              <a:ext uri="{FF2B5EF4-FFF2-40B4-BE49-F238E27FC236}">
                <a16:creationId xmlns:a16="http://schemas.microsoft.com/office/drawing/2014/main" id="{6B8DF35C-07C3-64E5-BEBB-DE3AD33CACA1}"/>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spTree>
    <p:extLst>
      <p:ext uri="{BB962C8B-B14F-4D97-AF65-F5344CB8AC3E}">
        <p14:creationId xmlns:p14="http://schemas.microsoft.com/office/powerpoint/2010/main" val="167595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D0369-25A0-99C7-DB31-8B62195375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947E12-A980-6C08-4019-3CD6B4AE0E7D}"/>
              </a:ext>
            </a:extLst>
          </p:cNvPr>
          <p:cNvSpPr>
            <a:spLocks noGrp="1"/>
          </p:cNvSpPr>
          <p:nvPr>
            <p:ph type="title"/>
          </p:nvPr>
        </p:nvSpPr>
        <p:spPr/>
        <p:txBody>
          <a:bodyPr/>
          <a:lstStyle/>
          <a:p>
            <a:r>
              <a:rPr lang="en-US" dirty="0" err="1"/>
              <a:t>TickChak</a:t>
            </a:r>
            <a:r>
              <a:rPr lang="en-US" dirty="0"/>
              <a:t> – A SmartUp company </a:t>
            </a:r>
          </a:p>
        </p:txBody>
      </p:sp>
      <p:sp>
        <p:nvSpPr>
          <p:cNvPr id="3" name="Text Placeholder 2">
            <a:extLst>
              <a:ext uri="{FF2B5EF4-FFF2-40B4-BE49-F238E27FC236}">
                <a16:creationId xmlns:a16="http://schemas.microsoft.com/office/drawing/2014/main" id="{525A5D41-D1DC-BED5-A2DC-BF7BF70DD453}"/>
              </a:ext>
            </a:extLst>
          </p:cNvPr>
          <p:cNvSpPr>
            <a:spLocks noGrp="1"/>
          </p:cNvSpPr>
          <p:nvPr>
            <p:ph type="body" idx="1"/>
          </p:nvPr>
        </p:nvSpPr>
        <p:spPr>
          <a:xfrm>
            <a:off x="944077" y="1493021"/>
            <a:ext cx="10540352" cy="4647426"/>
          </a:xfrm>
        </p:spPr>
        <p:txBody>
          <a:bodyPr/>
          <a:lstStyle/>
          <a:p>
            <a:pPr marL="457200" indent="-457200">
              <a:spcAft>
                <a:spcPts val="1200"/>
              </a:spcAft>
              <a:buFont typeface="Arial" panose="020B0604020202020204" pitchFamily="34" charset="0"/>
              <a:buChar char="•"/>
            </a:pPr>
            <a:r>
              <a:rPr lang="en-US" dirty="0"/>
              <a:t>Survived the Corona lockdowns by offering their platform as a tool to raise money for good causes.  </a:t>
            </a:r>
            <a:r>
              <a:rPr lang="en-US" b="1" dirty="0" err="1"/>
              <a:t>GiveChak</a:t>
            </a:r>
            <a:r>
              <a:rPr lang="en-US" dirty="0"/>
              <a:t> was born </a:t>
            </a:r>
          </a:p>
          <a:p>
            <a:pPr marL="457200" indent="-457200">
              <a:spcAft>
                <a:spcPts val="1200"/>
              </a:spcAft>
              <a:buFont typeface="Arial" panose="020B0604020202020204" pitchFamily="34" charset="0"/>
              <a:buChar char="•"/>
            </a:pPr>
            <a:r>
              <a:rPr lang="en-US" dirty="0"/>
              <a:t>The core of their customer base is </a:t>
            </a:r>
            <a:r>
              <a:rPr lang="he-IL" dirty="0"/>
              <a:t>ציונות דתית</a:t>
            </a:r>
            <a:r>
              <a:rPr lang="en-US" dirty="0"/>
              <a:t>, Orthodox Zionist, and they grow nicely, 20% year over year, by word of mouth </a:t>
            </a:r>
          </a:p>
          <a:p>
            <a:pPr marL="457200" indent="-457200">
              <a:spcAft>
                <a:spcPts val="1200"/>
              </a:spcAft>
              <a:buFont typeface="Arial" panose="020B0604020202020204" pitchFamily="34" charset="0"/>
              <a:buChar char="•"/>
            </a:pPr>
            <a:r>
              <a:rPr lang="en-US" dirty="0"/>
              <a:t>But….  They feel stuck in </a:t>
            </a:r>
            <a:r>
              <a:rPr lang="he-IL" dirty="0"/>
              <a:t>שער הגיא</a:t>
            </a:r>
            <a:r>
              <a:rPr lang="en-US" dirty="0"/>
              <a:t> , on the way to Jerusalem</a:t>
            </a:r>
            <a:br>
              <a:rPr lang="en-US" dirty="0"/>
            </a:br>
            <a:endParaRPr lang="en-US" sz="1000" dirty="0"/>
          </a:p>
          <a:p>
            <a:pPr marL="457200" indent="-457200">
              <a:buFont typeface="Arial" panose="020B0604020202020204" pitchFamily="34" charset="0"/>
              <a:buChar char="•"/>
            </a:pPr>
            <a:r>
              <a:rPr lang="en-US" dirty="0"/>
              <a:t>They wanted to penetrate the entire culture and entertainment scene in Israel, and also go international </a:t>
            </a:r>
          </a:p>
          <a:p>
            <a:pPr marL="457200" indent="-457200">
              <a:buFont typeface="Arial" panose="020B0604020202020204" pitchFamily="34" charset="0"/>
              <a:buChar char="•"/>
            </a:pPr>
            <a:endParaRPr lang="en-US" sz="1000" dirty="0"/>
          </a:p>
          <a:p>
            <a:pPr marL="457200" indent="-457200">
              <a:buFont typeface="Arial" panose="020B0604020202020204" pitchFamily="34" charset="0"/>
              <a:buChar char="•"/>
            </a:pPr>
            <a:r>
              <a:rPr lang="en-US" dirty="0">
                <a:solidFill>
                  <a:srgbClr val="FF0000"/>
                </a:solidFill>
              </a:rPr>
              <a:t>Any ideas how to get there? </a:t>
            </a:r>
          </a:p>
          <a:p>
            <a:pPr marL="457200" indent="-457200">
              <a:buFont typeface="Arial" panose="020B0604020202020204" pitchFamily="34" charset="0"/>
              <a:buChar char="•"/>
            </a:pPr>
            <a:endParaRPr lang="en-US" dirty="0"/>
          </a:p>
        </p:txBody>
      </p:sp>
      <p:sp>
        <p:nvSpPr>
          <p:cNvPr id="4" name="Footer Placeholder 3">
            <a:extLst>
              <a:ext uri="{FF2B5EF4-FFF2-40B4-BE49-F238E27FC236}">
                <a16:creationId xmlns:a16="http://schemas.microsoft.com/office/drawing/2014/main" id="{09556401-7A1E-D7F2-E117-73A14E9AEFEF}"/>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spTree>
    <p:extLst>
      <p:ext uri="{BB962C8B-B14F-4D97-AF65-F5344CB8AC3E}">
        <p14:creationId xmlns:p14="http://schemas.microsoft.com/office/powerpoint/2010/main" val="283145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8AC11-E501-8C14-EB9A-812D0CD4D5D4}"/>
              </a:ext>
            </a:extLst>
          </p:cNvPr>
          <p:cNvSpPr>
            <a:spLocks noGrp="1"/>
          </p:cNvSpPr>
          <p:nvPr>
            <p:ph type="title"/>
          </p:nvPr>
        </p:nvSpPr>
        <p:spPr/>
        <p:txBody>
          <a:bodyPr/>
          <a:lstStyle/>
          <a:p>
            <a:r>
              <a:rPr lang="en-US" dirty="0" err="1"/>
              <a:t>Live.TickChak</a:t>
            </a:r>
            <a:r>
              <a:rPr lang="en-US" dirty="0"/>
              <a:t> Branding Idea </a:t>
            </a:r>
          </a:p>
        </p:txBody>
      </p:sp>
      <p:sp>
        <p:nvSpPr>
          <p:cNvPr id="3" name="Text Placeholder 2">
            <a:extLst>
              <a:ext uri="{FF2B5EF4-FFF2-40B4-BE49-F238E27FC236}">
                <a16:creationId xmlns:a16="http://schemas.microsoft.com/office/drawing/2014/main" id="{8E163B26-CA20-E7F9-BC0D-D11B05ABE658}"/>
              </a:ext>
            </a:extLst>
          </p:cNvPr>
          <p:cNvSpPr>
            <a:spLocks noGrp="1"/>
          </p:cNvSpPr>
          <p:nvPr>
            <p:ph type="body" idx="1"/>
          </p:nvPr>
        </p:nvSpPr>
        <p:spPr>
          <a:xfrm>
            <a:off x="944077" y="1493021"/>
            <a:ext cx="10303847" cy="4616648"/>
          </a:xfrm>
        </p:spPr>
        <p:txBody>
          <a:bodyPr/>
          <a:lstStyle/>
          <a:p>
            <a:pPr marL="457200" indent="-457200">
              <a:buFont typeface="Arial" panose="020B0604020202020204" pitchFamily="34" charset="0"/>
              <a:buChar char="•"/>
            </a:pPr>
            <a:r>
              <a:rPr lang="en-US" dirty="0"/>
              <a:t>Long Tail Strategy </a:t>
            </a:r>
          </a:p>
          <a:p>
            <a:pPr marL="457200" indent="-457200">
              <a:buFont typeface="Arial" panose="020B0604020202020204" pitchFamily="34" charset="0"/>
              <a:buChar char="•"/>
            </a:pPr>
            <a:r>
              <a:rPr lang="en-US" dirty="0">
                <a:solidFill>
                  <a:srgbClr val="FF0000"/>
                </a:solidFill>
              </a:rPr>
              <a:t>Long tail of what? </a:t>
            </a:r>
          </a:p>
          <a:p>
            <a:pPr marL="457200" indent="-457200">
              <a:buFont typeface="Arial" panose="020B0604020202020204" pitchFamily="34" charset="0"/>
              <a:buChar char="•"/>
            </a:pPr>
            <a:endParaRPr lang="en-US" sz="1000" dirty="0"/>
          </a:p>
          <a:p>
            <a:pPr marL="457200" indent="-457200">
              <a:buFont typeface="Arial" panose="020B0604020202020204" pitchFamily="34" charset="0"/>
              <a:buChar char="•"/>
            </a:pPr>
            <a:r>
              <a:rPr lang="en-US" dirty="0"/>
              <a:t>A database of every event, current and past, of every singer, artist, actor, stand-up artist, and anybody else who sells tickets for shows or events</a:t>
            </a:r>
            <a:br>
              <a:rPr lang="en-US" dirty="0"/>
            </a:br>
            <a:endParaRPr lang="en-US" sz="1000" dirty="0"/>
          </a:p>
          <a:p>
            <a:pPr marL="457200" indent="-457200">
              <a:buFont typeface="Arial" panose="020B0604020202020204" pitchFamily="34" charset="0"/>
              <a:buChar char="•"/>
            </a:pPr>
            <a:r>
              <a:rPr lang="en-US" dirty="0">
                <a:solidFill>
                  <a:srgbClr val="FF0000"/>
                </a:solidFill>
              </a:rPr>
              <a:t>But how do you create such a database? </a:t>
            </a:r>
          </a:p>
          <a:p>
            <a:pPr marL="457200" indent="-457200">
              <a:buFont typeface="Arial" panose="020B0604020202020204" pitchFamily="34" charset="0"/>
              <a:buChar char="•"/>
            </a:pPr>
            <a:r>
              <a:rPr lang="en-US" dirty="0"/>
              <a:t>There are 25-30 online ticketing websites that sell all tickets for all events in Israel </a:t>
            </a:r>
          </a:p>
          <a:p>
            <a:pPr marL="457200" indent="-457200">
              <a:buFont typeface="Arial" panose="020B0604020202020204" pitchFamily="34" charset="0"/>
              <a:buChar char="•"/>
            </a:pPr>
            <a:r>
              <a:rPr lang="en-US" dirty="0"/>
              <a:t>Built a bot visiting these websites every day, scraping the information about any new event </a:t>
            </a:r>
          </a:p>
        </p:txBody>
      </p:sp>
      <p:sp>
        <p:nvSpPr>
          <p:cNvPr id="4" name="Footer Placeholder 3">
            <a:extLst>
              <a:ext uri="{FF2B5EF4-FFF2-40B4-BE49-F238E27FC236}">
                <a16:creationId xmlns:a16="http://schemas.microsoft.com/office/drawing/2014/main" id="{9AAD32A7-A732-C22D-7030-269D4F7E60E0}"/>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spTree>
    <p:extLst>
      <p:ext uri="{BB962C8B-B14F-4D97-AF65-F5344CB8AC3E}">
        <p14:creationId xmlns:p14="http://schemas.microsoft.com/office/powerpoint/2010/main" val="218089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A394D-DD81-6F81-6019-9E8D645AF71E}"/>
              </a:ext>
            </a:extLst>
          </p:cNvPr>
          <p:cNvSpPr>
            <a:spLocks noGrp="1"/>
          </p:cNvSpPr>
          <p:nvPr>
            <p:ph type="title"/>
          </p:nvPr>
        </p:nvSpPr>
        <p:spPr/>
        <p:txBody>
          <a:bodyPr/>
          <a:lstStyle/>
          <a:p>
            <a:r>
              <a:rPr lang="en-US" dirty="0" err="1"/>
              <a:t>Live.TickChak</a:t>
            </a:r>
            <a:r>
              <a:rPr lang="en-US" dirty="0"/>
              <a:t> - Long Tail Branding Idea </a:t>
            </a:r>
          </a:p>
        </p:txBody>
      </p:sp>
      <p:sp>
        <p:nvSpPr>
          <p:cNvPr id="3" name="Text Placeholder 2">
            <a:extLst>
              <a:ext uri="{FF2B5EF4-FFF2-40B4-BE49-F238E27FC236}">
                <a16:creationId xmlns:a16="http://schemas.microsoft.com/office/drawing/2014/main" id="{7F6692E4-28C8-B1B9-BBD7-B21E90E2CF24}"/>
              </a:ext>
            </a:extLst>
          </p:cNvPr>
          <p:cNvSpPr>
            <a:spLocks noGrp="1"/>
          </p:cNvSpPr>
          <p:nvPr>
            <p:ph type="body" idx="1"/>
          </p:nvPr>
        </p:nvSpPr>
        <p:spPr>
          <a:xfrm>
            <a:off x="944077" y="1493021"/>
            <a:ext cx="10303847" cy="4185761"/>
          </a:xfrm>
        </p:spPr>
        <p:txBody>
          <a:bodyPr/>
          <a:lstStyle/>
          <a:p>
            <a:pPr marL="457200" indent="-457200">
              <a:buFont typeface="Arial" panose="020B0604020202020204" pitchFamily="34" charset="0"/>
              <a:buChar char="•"/>
            </a:pPr>
            <a:r>
              <a:rPr lang="en-US" dirty="0"/>
              <a:t>For each event collect and extract the following information:</a:t>
            </a:r>
            <a:br>
              <a:rPr lang="en-US" dirty="0"/>
            </a:br>
            <a:endParaRPr lang="en-US" dirty="0"/>
          </a:p>
          <a:p>
            <a:pPr marL="734446"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The name of the concert, show or event</a:t>
            </a:r>
          </a:p>
          <a:p>
            <a:pPr marL="734446"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Type of the event, like: Jazz, Rock, Hasidic, lecture, stand-up, etc.  </a:t>
            </a:r>
          </a:p>
          <a:p>
            <a:pPr marL="734446"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Names of artist, or artists </a:t>
            </a:r>
          </a:p>
          <a:p>
            <a:pPr marL="734446"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Date and time of event </a:t>
            </a:r>
          </a:p>
          <a:p>
            <a:pPr marL="734446"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Venue </a:t>
            </a:r>
          </a:p>
          <a:p>
            <a:pPr marL="734446"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Location – city </a:t>
            </a:r>
          </a:p>
          <a:p>
            <a:pPr marL="734446"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Price range </a:t>
            </a:r>
          </a:p>
          <a:p>
            <a:pPr marL="734446"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Etc. </a:t>
            </a:r>
          </a:p>
          <a:p>
            <a:pPr marL="734446" lvl="1" indent="-4572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C8E3AE78-7823-C1B6-61B8-7DF693F86F05}"/>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spTree>
    <p:extLst>
      <p:ext uri="{BB962C8B-B14F-4D97-AF65-F5344CB8AC3E}">
        <p14:creationId xmlns:p14="http://schemas.microsoft.com/office/powerpoint/2010/main" val="140874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BD9EC-70D0-32AB-0221-C463D74B89FE}"/>
              </a:ext>
            </a:extLst>
          </p:cNvPr>
          <p:cNvSpPr>
            <a:spLocks noGrp="1"/>
          </p:cNvSpPr>
          <p:nvPr>
            <p:ph type="title"/>
          </p:nvPr>
        </p:nvSpPr>
        <p:spPr/>
        <p:txBody>
          <a:bodyPr/>
          <a:lstStyle/>
          <a:p>
            <a:r>
              <a:rPr lang="en-US" dirty="0" err="1"/>
              <a:t>Live.TickChak</a:t>
            </a:r>
            <a:r>
              <a:rPr lang="en-US" dirty="0"/>
              <a:t> - Long Tail Branding Idea </a:t>
            </a:r>
          </a:p>
        </p:txBody>
      </p:sp>
      <p:sp>
        <p:nvSpPr>
          <p:cNvPr id="3" name="Text Placeholder 2">
            <a:extLst>
              <a:ext uri="{FF2B5EF4-FFF2-40B4-BE49-F238E27FC236}">
                <a16:creationId xmlns:a16="http://schemas.microsoft.com/office/drawing/2014/main" id="{B4471D53-B71A-AF38-424D-A973F67E1D11}"/>
              </a:ext>
            </a:extLst>
          </p:cNvPr>
          <p:cNvSpPr>
            <a:spLocks noGrp="1"/>
          </p:cNvSpPr>
          <p:nvPr>
            <p:ph type="body" idx="1"/>
          </p:nvPr>
        </p:nvSpPr>
        <p:spPr>
          <a:xfrm>
            <a:off x="944077" y="1493021"/>
            <a:ext cx="10303847" cy="5078313"/>
          </a:xfrm>
        </p:spPr>
        <p:txBody>
          <a:bodyPr/>
          <a:lstStyle/>
          <a:p>
            <a:pPr marL="457200" indent="-457200">
              <a:buFont typeface="Arial" panose="020B0604020202020204" pitchFamily="34" charset="0"/>
              <a:buChar char="•"/>
            </a:pPr>
            <a:r>
              <a:rPr lang="en-US" dirty="0"/>
              <a:t>With the information collected, TickChak builds a summary page for each:</a:t>
            </a:r>
            <a:br>
              <a:rPr lang="en-US" dirty="0"/>
            </a:br>
            <a:endParaRPr lang="en-US" dirty="0"/>
          </a:p>
          <a:p>
            <a:pPr marL="734446" lvl="1" indent="-457200">
              <a:spcAft>
                <a:spcPts val="1200"/>
              </a:spcAft>
              <a:buFont typeface="Arial" panose="020B0604020202020204" pitchFamily="34" charset="0"/>
              <a:buChar char="•"/>
            </a:pPr>
            <a:r>
              <a:rPr lang="en-US" sz="2800" b="1" dirty="0">
                <a:latin typeface="Arial" panose="020B0604020202020204" pitchFamily="34" charset="0"/>
                <a:cs typeface="Arial" panose="020B0604020202020204" pitchFamily="34" charset="0"/>
              </a:rPr>
              <a:t>Artist</a:t>
            </a:r>
          </a:p>
          <a:p>
            <a:pPr marL="734446" lvl="1" indent="-457200">
              <a:spcAft>
                <a:spcPts val="1200"/>
              </a:spcAft>
              <a:buFont typeface="Arial" panose="020B0604020202020204" pitchFamily="34" charset="0"/>
              <a:buChar char="•"/>
            </a:pPr>
            <a:r>
              <a:rPr lang="en-US" sz="2800" b="1" dirty="0">
                <a:latin typeface="Arial" panose="020B0604020202020204" pitchFamily="34" charset="0"/>
                <a:cs typeface="Arial" panose="020B0604020202020204" pitchFamily="34" charset="0"/>
              </a:rPr>
              <a:t>Genre </a:t>
            </a:r>
          </a:p>
          <a:p>
            <a:pPr marL="734446" lvl="1" indent="-457200">
              <a:spcAft>
                <a:spcPts val="1200"/>
              </a:spcAft>
              <a:buFont typeface="Arial" panose="020B0604020202020204" pitchFamily="34" charset="0"/>
              <a:buChar char="•"/>
            </a:pPr>
            <a:r>
              <a:rPr lang="en-US" sz="2800" b="1" dirty="0">
                <a:latin typeface="Arial" panose="020B0604020202020204" pitchFamily="34" charset="0"/>
                <a:cs typeface="Arial" panose="020B0604020202020204" pitchFamily="34" charset="0"/>
              </a:rPr>
              <a:t>Venue </a:t>
            </a:r>
          </a:p>
          <a:p>
            <a:pPr marL="734446" lvl="1" indent="-457200">
              <a:spcAft>
                <a:spcPts val="1200"/>
              </a:spcAft>
              <a:buFont typeface="Arial" panose="020B0604020202020204" pitchFamily="34" charset="0"/>
              <a:buChar char="•"/>
            </a:pPr>
            <a:r>
              <a:rPr lang="en-US" sz="2800" b="1" dirty="0">
                <a:latin typeface="Arial" panose="020B0604020202020204" pitchFamily="34" charset="0"/>
                <a:cs typeface="Arial" panose="020B0604020202020204" pitchFamily="34" charset="0"/>
              </a:rPr>
              <a:t>City </a:t>
            </a:r>
          </a:p>
          <a:p>
            <a:pPr marL="734446" lvl="1" indent="-457200">
              <a:spcAft>
                <a:spcPts val="1200"/>
              </a:spcAft>
              <a:buFont typeface="Arial" panose="020B0604020202020204" pitchFamily="34" charset="0"/>
              <a:buChar char="•"/>
            </a:pPr>
            <a:r>
              <a:rPr lang="en-US" sz="2800" b="1" dirty="0">
                <a:latin typeface="Arial" panose="020B0604020202020204" pitchFamily="34" charset="0"/>
                <a:cs typeface="Arial" panose="020B0604020202020204" pitchFamily="34" charset="0"/>
              </a:rPr>
              <a:t>Producer </a:t>
            </a:r>
          </a:p>
          <a:p>
            <a:pPr marL="457200" indent="-457200">
              <a:buFont typeface="Arial" panose="020B0604020202020204" pitchFamily="34" charset="0"/>
              <a:buChar char="•"/>
            </a:pPr>
            <a:endParaRPr lang="en-US" dirty="0"/>
          </a:p>
          <a:p>
            <a:endParaRPr lang="en-US" dirty="0"/>
          </a:p>
        </p:txBody>
      </p:sp>
      <p:sp>
        <p:nvSpPr>
          <p:cNvPr id="4" name="Footer Placeholder 3">
            <a:extLst>
              <a:ext uri="{FF2B5EF4-FFF2-40B4-BE49-F238E27FC236}">
                <a16:creationId xmlns:a16="http://schemas.microsoft.com/office/drawing/2014/main" id="{4A46385F-4EDD-91E6-1D04-2DCC2695407E}"/>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spTree>
    <p:extLst>
      <p:ext uri="{BB962C8B-B14F-4D97-AF65-F5344CB8AC3E}">
        <p14:creationId xmlns:p14="http://schemas.microsoft.com/office/powerpoint/2010/main" val="178455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65CE3-5F4C-BF97-4CF5-59882E97BD29}"/>
              </a:ext>
            </a:extLst>
          </p:cNvPr>
          <p:cNvSpPr>
            <a:spLocks noGrp="1"/>
          </p:cNvSpPr>
          <p:nvPr>
            <p:ph type="title"/>
          </p:nvPr>
        </p:nvSpPr>
        <p:spPr>
          <a:xfrm>
            <a:off x="944077" y="592077"/>
            <a:ext cx="9476719" cy="1147750"/>
          </a:xfrm>
        </p:spPr>
        <p:txBody>
          <a:bodyPr/>
          <a:lstStyle/>
          <a:p>
            <a:r>
              <a:rPr lang="en-US" dirty="0" err="1"/>
              <a:t>Live.TickChak</a:t>
            </a:r>
            <a:r>
              <a:rPr lang="en-US" dirty="0"/>
              <a:t> </a:t>
            </a:r>
            <a:br>
              <a:rPr lang="en-US" dirty="0"/>
            </a:br>
            <a:endParaRPr lang="en-US" dirty="0"/>
          </a:p>
        </p:txBody>
      </p:sp>
      <p:sp>
        <p:nvSpPr>
          <p:cNvPr id="3" name="Text Placeholder 2">
            <a:extLst>
              <a:ext uri="{FF2B5EF4-FFF2-40B4-BE49-F238E27FC236}">
                <a16:creationId xmlns:a16="http://schemas.microsoft.com/office/drawing/2014/main" id="{45188D19-242E-59C7-AD78-7DD76537BACE}"/>
              </a:ext>
            </a:extLst>
          </p:cNvPr>
          <p:cNvSpPr>
            <a:spLocks noGrp="1"/>
          </p:cNvSpPr>
          <p:nvPr>
            <p:ph type="body" idx="1"/>
          </p:nvPr>
        </p:nvSpPr>
        <p:spPr>
          <a:xfrm>
            <a:off x="944077" y="1493021"/>
            <a:ext cx="10303847" cy="1721625"/>
          </a:xfrm>
        </p:spPr>
        <p:txBody>
          <a:bodyPr/>
          <a:lstStyle/>
          <a:p>
            <a:r>
              <a:rPr lang="en-US" sz="3729" b="1" dirty="0">
                <a:latin typeface="Comfortaa"/>
                <a:ea typeface="+mj-ea"/>
              </a:rPr>
              <a:t>Artist Page</a:t>
            </a:r>
          </a:p>
          <a:p>
            <a:endParaRPr lang="en-US" sz="3729" b="1" dirty="0">
              <a:latin typeface="Comfortaa"/>
              <a:ea typeface="+mj-ea"/>
            </a:endParaRPr>
          </a:p>
          <a:p>
            <a:r>
              <a:rPr lang="he-IL" sz="3729" b="1" dirty="0">
                <a:latin typeface="Comfortaa"/>
                <a:ea typeface="+mj-ea"/>
              </a:rPr>
              <a:t>חנן בן ארי </a:t>
            </a:r>
            <a:r>
              <a:rPr lang="en-US" sz="3729" b="1" dirty="0">
                <a:latin typeface="Comfortaa"/>
                <a:ea typeface="+mj-ea"/>
              </a:rPr>
              <a:t> </a:t>
            </a:r>
          </a:p>
        </p:txBody>
      </p:sp>
      <p:sp>
        <p:nvSpPr>
          <p:cNvPr id="4" name="Footer Placeholder 3">
            <a:extLst>
              <a:ext uri="{FF2B5EF4-FFF2-40B4-BE49-F238E27FC236}">
                <a16:creationId xmlns:a16="http://schemas.microsoft.com/office/drawing/2014/main" id="{2C519972-A5E5-9E21-D38E-204492F00C96}"/>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pic>
        <p:nvPicPr>
          <p:cNvPr id="6" name="Picture 5">
            <a:extLst>
              <a:ext uri="{FF2B5EF4-FFF2-40B4-BE49-F238E27FC236}">
                <a16:creationId xmlns:a16="http://schemas.microsoft.com/office/drawing/2014/main" id="{B161CFA2-DD3E-5A90-E003-D4888B949FB0}"/>
              </a:ext>
            </a:extLst>
          </p:cNvPr>
          <p:cNvPicPr>
            <a:picLocks noChangeAspect="1"/>
          </p:cNvPicPr>
          <p:nvPr/>
        </p:nvPicPr>
        <p:blipFill>
          <a:blip r:embed="rId2"/>
          <a:stretch>
            <a:fillRect/>
          </a:stretch>
        </p:blipFill>
        <p:spPr>
          <a:xfrm>
            <a:off x="5268770" y="236448"/>
            <a:ext cx="6702720" cy="644492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9044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C388C-8627-4EE0-83BF-C02F7169E81E}"/>
              </a:ext>
            </a:extLst>
          </p:cNvPr>
          <p:cNvSpPr>
            <a:spLocks noGrp="1"/>
          </p:cNvSpPr>
          <p:nvPr>
            <p:ph type="title"/>
          </p:nvPr>
        </p:nvSpPr>
        <p:spPr/>
        <p:txBody>
          <a:bodyPr/>
          <a:lstStyle/>
          <a:p>
            <a:r>
              <a:rPr lang="en-US" dirty="0"/>
              <a:t>Main Points From Last Week </a:t>
            </a:r>
          </a:p>
        </p:txBody>
      </p:sp>
      <p:sp>
        <p:nvSpPr>
          <p:cNvPr id="3" name="Text Placeholder 2">
            <a:extLst>
              <a:ext uri="{FF2B5EF4-FFF2-40B4-BE49-F238E27FC236}">
                <a16:creationId xmlns:a16="http://schemas.microsoft.com/office/drawing/2014/main" id="{9ABA8008-DAE4-47E1-8BD3-E81DDD65036F}"/>
              </a:ext>
            </a:extLst>
          </p:cNvPr>
          <p:cNvSpPr>
            <a:spLocks noGrp="1"/>
          </p:cNvSpPr>
          <p:nvPr>
            <p:ph type="body" idx="1"/>
          </p:nvPr>
        </p:nvSpPr>
        <p:spPr>
          <a:xfrm>
            <a:off x="944076" y="1450775"/>
            <a:ext cx="10303847" cy="4693593"/>
          </a:xfrm>
        </p:spPr>
        <p:txBody>
          <a:bodyPr/>
          <a:lstStyle/>
          <a:p>
            <a:pPr marL="285750" indent="-285750" rtl="0">
              <a:spcAft>
                <a:spcPts val="600"/>
              </a:spcAft>
              <a:buFont typeface="Arial" panose="020B0604020202020204" pitchFamily="34" charset="0"/>
              <a:buChar char="•"/>
            </a:pPr>
            <a:r>
              <a:rPr lang="en-US" dirty="0"/>
              <a:t>Innovation is evolutionary </a:t>
            </a:r>
          </a:p>
          <a:p>
            <a:pPr marL="285750" lvl="1" indent="-285750" rtl="0">
              <a:spcAft>
                <a:spcPts val="600"/>
              </a:spcAft>
              <a:buFont typeface="Arial" panose="020B0604020202020204" pitchFamily="34" charset="0"/>
              <a:buChar char="•"/>
            </a:pPr>
            <a:r>
              <a:rPr lang="en-US" sz="2800" dirty="0">
                <a:solidFill>
                  <a:srgbClr val="000032"/>
                </a:solidFill>
                <a:latin typeface="Arial" panose="020B0604020202020204" pitchFamily="34" charset="0"/>
                <a:cs typeface="Arial" panose="020B0604020202020204" pitchFamily="34" charset="0"/>
              </a:rPr>
              <a:t>The concept of Enablers - Innovation always relies on enabling ideas, theories, technologies and resources that already exist</a:t>
            </a:r>
          </a:p>
          <a:p>
            <a:pPr marL="285750" lvl="1" indent="-285750" rtl="0">
              <a:spcAft>
                <a:spcPts val="600"/>
              </a:spcAft>
              <a:buFont typeface="Arial" panose="020B0604020202020204" pitchFamily="34" charset="0"/>
              <a:buChar char="•"/>
            </a:pPr>
            <a:r>
              <a:rPr lang="en-US" sz="2800" dirty="0">
                <a:solidFill>
                  <a:srgbClr val="000032"/>
                </a:solidFill>
                <a:latin typeface="Arial" panose="020B0604020202020204" pitchFamily="34" charset="0"/>
                <a:cs typeface="Arial" panose="020B0604020202020204" pitchFamily="34" charset="0"/>
              </a:rPr>
              <a:t>Innovation happens concurrently independently by several people when the Enablers are in place </a:t>
            </a:r>
          </a:p>
          <a:p>
            <a:pPr marL="285750" lvl="1" indent="-285750" rtl="0">
              <a:spcAft>
                <a:spcPts val="600"/>
              </a:spcAft>
              <a:buFont typeface="Arial" panose="020B0604020202020204" pitchFamily="34" charset="0"/>
              <a:buChar char="•"/>
            </a:pPr>
            <a:r>
              <a:rPr lang="en-US" sz="2800" dirty="0">
                <a:solidFill>
                  <a:srgbClr val="000032"/>
                </a:solidFill>
                <a:latin typeface="Arial" panose="020B0604020202020204" pitchFamily="34" charset="0"/>
                <a:cs typeface="Arial" panose="020B0604020202020204" pitchFamily="34" charset="0"/>
              </a:rPr>
              <a:t>For product innovation - NO need to be first, actually it is better not to be first </a:t>
            </a:r>
          </a:p>
          <a:p>
            <a:pPr marL="285750" lvl="1" indent="-285750" rtl="0">
              <a:spcAft>
                <a:spcPts val="600"/>
              </a:spcAft>
              <a:buFont typeface="Arial" panose="020B0604020202020204" pitchFamily="34" charset="0"/>
              <a:buChar char="•"/>
            </a:pPr>
            <a:r>
              <a:rPr lang="en-US" sz="2800" dirty="0">
                <a:solidFill>
                  <a:srgbClr val="000032"/>
                </a:solidFill>
                <a:latin typeface="Arial" panose="020B0604020202020204" pitchFamily="34" charset="0"/>
                <a:cs typeface="Arial" panose="020B0604020202020204" pitchFamily="34" charset="0"/>
              </a:rPr>
              <a:t>Product innovation succeeds when the product reaches acceptable levels of price, performance, and ease of use</a:t>
            </a:r>
          </a:p>
          <a:p>
            <a:endParaRPr lang="en-US" dirty="0"/>
          </a:p>
        </p:txBody>
      </p:sp>
      <p:sp>
        <p:nvSpPr>
          <p:cNvPr id="4" name="Footer Placeholder 3">
            <a:extLst>
              <a:ext uri="{FF2B5EF4-FFF2-40B4-BE49-F238E27FC236}">
                <a16:creationId xmlns:a16="http://schemas.microsoft.com/office/drawing/2014/main" id="{16ED372F-A5C6-498F-B5B3-6893C2A67D4A}"/>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spTree>
    <p:extLst>
      <p:ext uri="{BB962C8B-B14F-4D97-AF65-F5344CB8AC3E}">
        <p14:creationId xmlns:p14="http://schemas.microsoft.com/office/powerpoint/2010/main" val="343143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9B92A-1F5A-926F-AAF9-41A0D95ED082}"/>
              </a:ext>
            </a:extLst>
          </p:cNvPr>
          <p:cNvSpPr>
            <a:spLocks noGrp="1"/>
          </p:cNvSpPr>
          <p:nvPr>
            <p:ph type="title"/>
          </p:nvPr>
        </p:nvSpPr>
        <p:spPr/>
        <p:txBody>
          <a:bodyPr/>
          <a:lstStyle/>
          <a:p>
            <a:r>
              <a:rPr lang="en-US" dirty="0" err="1"/>
              <a:t>Live.TickChak</a:t>
            </a:r>
            <a:endParaRPr lang="en-US" dirty="0"/>
          </a:p>
        </p:txBody>
      </p:sp>
      <p:sp>
        <p:nvSpPr>
          <p:cNvPr id="3" name="Text Placeholder 2">
            <a:extLst>
              <a:ext uri="{FF2B5EF4-FFF2-40B4-BE49-F238E27FC236}">
                <a16:creationId xmlns:a16="http://schemas.microsoft.com/office/drawing/2014/main" id="{DB354C98-D8D1-F6B4-889A-E4333E181CB6}"/>
              </a:ext>
            </a:extLst>
          </p:cNvPr>
          <p:cNvSpPr>
            <a:spLocks noGrp="1"/>
          </p:cNvSpPr>
          <p:nvPr>
            <p:ph type="body" idx="1"/>
          </p:nvPr>
        </p:nvSpPr>
        <p:spPr>
          <a:xfrm>
            <a:off x="944077" y="1493021"/>
            <a:ext cx="10303847" cy="3300262"/>
          </a:xfrm>
        </p:spPr>
        <p:txBody>
          <a:bodyPr/>
          <a:lstStyle/>
          <a:p>
            <a:r>
              <a:rPr lang="en-US" sz="3729" b="1" dirty="0">
                <a:latin typeface="Comfortaa"/>
                <a:ea typeface="+mj-ea"/>
              </a:rPr>
              <a:t>Artist Page – </a:t>
            </a:r>
          </a:p>
          <a:p>
            <a:r>
              <a:rPr lang="en-US" sz="3729" b="1" dirty="0">
                <a:latin typeface="Comfortaa"/>
                <a:ea typeface="+mj-ea"/>
              </a:rPr>
              <a:t>   </a:t>
            </a:r>
            <a:endParaRPr lang="he-IL" sz="3729" b="1" dirty="0">
              <a:latin typeface="Comfortaa"/>
              <a:ea typeface="+mj-ea"/>
            </a:endParaRPr>
          </a:p>
          <a:p>
            <a:r>
              <a:rPr lang="he-IL" sz="3729" b="1" dirty="0">
                <a:latin typeface="Comfortaa"/>
                <a:ea typeface="+mj-ea"/>
              </a:rPr>
              <a:t>חנן בן ארי</a:t>
            </a:r>
          </a:p>
          <a:p>
            <a:endParaRPr lang="he-IL" sz="3729" b="1" dirty="0">
              <a:latin typeface="Comfortaa"/>
              <a:ea typeface="+mj-ea"/>
            </a:endParaRPr>
          </a:p>
          <a:p>
            <a:r>
              <a:rPr lang="en-US" sz="3729" b="1" dirty="0">
                <a:latin typeface="Comfortaa"/>
                <a:ea typeface="+mj-ea"/>
              </a:rPr>
              <a:t>Continued </a:t>
            </a:r>
          </a:p>
          <a:p>
            <a:endParaRPr lang="en-US" dirty="0"/>
          </a:p>
        </p:txBody>
      </p:sp>
      <p:sp>
        <p:nvSpPr>
          <p:cNvPr id="4" name="Footer Placeholder 3">
            <a:extLst>
              <a:ext uri="{FF2B5EF4-FFF2-40B4-BE49-F238E27FC236}">
                <a16:creationId xmlns:a16="http://schemas.microsoft.com/office/drawing/2014/main" id="{B9EA48C5-75AC-6B34-DB5C-D2E87C2F3F47}"/>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pic>
        <p:nvPicPr>
          <p:cNvPr id="6" name="Picture 5">
            <a:extLst>
              <a:ext uri="{FF2B5EF4-FFF2-40B4-BE49-F238E27FC236}">
                <a16:creationId xmlns:a16="http://schemas.microsoft.com/office/drawing/2014/main" id="{2585CAA6-2193-FFE8-1496-14966B6D1652}"/>
              </a:ext>
            </a:extLst>
          </p:cNvPr>
          <p:cNvPicPr>
            <a:picLocks noChangeAspect="1"/>
          </p:cNvPicPr>
          <p:nvPr/>
        </p:nvPicPr>
        <p:blipFill>
          <a:blip r:embed="rId2"/>
          <a:stretch>
            <a:fillRect/>
          </a:stretch>
        </p:blipFill>
        <p:spPr>
          <a:xfrm>
            <a:off x="5076665" y="236448"/>
            <a:ext cx="6885727" cy="6602563"/>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4C392E8A-60DA-2B1D-697F-DB9569330005}"/>
              </a:ext>
            </a:extLst>
          </p:cNvPr>
          <p:cNvPicPr>
            <a:picLocks noChangeAspect="1"/>
          </p:cNvPicPr>
          <p:nvPr/>
        </p:nvPicPr>
        <p:blipFill>
          <a:blip r:embed="rId3"/>
          <a:stretch>
            <a:fillRect/>
          </a:stretch>
        </p:blipFill>
        <p:spPr>
          <a:xfrm>
            <a:off x="934979" y="4605878"/>
            <a:ext cx="2903472" cy="1325995"/>
          </a:xfrm>
          <a:prstGeom prst="rect">
            <a:avLst/>
          </a:prstGeom>
        </p:spPr>
      </p:pic>
    </p:spTree>
    <p:extLst>
      <p:ext uri="{BB962C8B-B14F-4D97-AF65-F5344CB8AC3E}">
        <p14:creationId xmlns:p14="http://schemas.microsoft.com/office/powerpoint/2010/main" val="286036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CCC8B-55FC-BF24-784A-663A452AEF5D}"/>
              </a:ext>
            </a:extLst>
          </p:cNvPr>
          <p:cNvSpPr>
            <a:spLocks noGrp="1"/>
          </p:cNvSpPr>
          <p:nvPr>
            <p:ph type="title"/>
          </p:nvPr>
        </p:nvSpPr>
        <p:spPr/>
        <p:txBody>
          <a:bodyPr/>
          <a:lstStyle/>
          <a:p>
            <a:r>
              <a:rPr lang="en-US" dirty="0" err="1"/>
              <a:t>Live.TickChak</a:t>
            </a:r>
            <a:r>
              <a:rPr lang="en-US" dirty="0"/>
              <a:t> – Google search result position </a:t>
            </a:r>
          </a:p>
        </p:txBody>
      </p:sp>
      <p:sp>
        <p:nvSpPr>
          <p:cNvPr id="3" name="Text Placeholder 2">
            <a:extLst>
              <a:ext uri="{FF2B5EF4-FFF2-40B4-BE49-F238E27FC236}">
                <a16:creationId xmlns:a16="http://schemas.microsoft.com/office/drawing/2014/main" id="{EC9A3CC9-2D5B-AE8A-96BE-61A3A008F5C5}"/>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9493E59C-4184-D370-8635-95F02A43C932}"/>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pic>
        <p:nvPicPr>
          <p:cNvPr id="6" name="Picture 5">
            <a:extLst>
              <a:ext uri="{FF2B5EF4-FFF2-40B4-BE49-F238E27FC236}">
                <a16:creationId xmlns:a16="http://schemas.microsoft.com/office/drawing/2014/main" id="{AFEF71E7-6CFB-0604-62CB-23020B56B85C}"/>
              </a:ext>
            </a:extLst>
          </p:cNvPr>
          <p:cNvPicPr>
            <a:picLocks noChangeAspect="1"/>
          </p:cNvPicPr>
          <p:nvPr/>
        </p:nvPicPr>
        <p:blipFill>
          <a:blip r:embed="rId2"/>
          <a:stretch>
            <a:fillRect/>
          </a:stretch>
        </p:blipFill>
        <p:spPr>
          <a:xfrm>
            <a:off x="4796547" y="1285336"/>
            <a:ext cx="7111701" cy="5443419"/>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4D3E9873-C33E-69A3-294D-9F3FE408F5ED}"/>
              </a:ext>
            </a:extLst>
          </p:cNvPr>
          <p:cNvSpPr txBox="1"/>
          <p:nvPr/>
        </p:nvSpPr>
        <p:spPr>
          <a:xfrm>
            <a:off x="1207698" y="2835753"/>
            <a:ext cx="2596551" cy="4247317"/>
          </a:xfrm>
          <a:prstGeom prst="rect">
            <a:avLst/>
          </a:prstGeom>
          <a:noFill/>
        </p:spPr>
        <p:txBody>
          <a:bodyPr wrap="square" rtlCol="0">
            <a:spAutoFit/>
          </a:bodyPr>
          <a:lstStyle/>
          <a:p>
            <a:endParaRPr lang="en-US" sz="2400" kern="0" dirty="0"/>
          </a:p>
          <a:p>
            <a:r>
              <a:rPr lang="en-US" sz="2800" kern="0" dirty="0" err="1"/>
              <a:t>TickChak</a:t>
            </a:r>
            <a:r>
              <a:rPr lang="en-US" sz="2800" kern="0" dirty="0"/>
              <a:t> Live </a:t>
            </a:r>
          </a:p>
          <a:p>
            <a:endParaRPr lang="en-US" sz="2800" kern="0" dirty="0"/>
          </a:p>
          <a:p>
            <a:r>
              <a:rPr lang="he-IL" sz="3200" kern="0" dirty="0"/>
              <a:t> </a:t>
            </a:r>
          </a:p>
          <a:p>
            <a:r>
              <a:rPr lang="he-IL" sz="2800" kern="0" dirty="0"/>
              <a:t>מבלים           </a:t>
            </a:r>
            <a:r>
              <a:rPr lang="en-US" sz="2800" kern="0" dirty="0"/>
              <a:t> </a:t>
            </a:r>
            <a:endParaRPr lang="he-IL" sz="2800" kern="0" dirty="0"/>
          </a:p>
          <a:p>
            <a:endParaRPr lang="he-IL" sz="2800" kern="0" dirty="0"/>
          </a:p>
          <a:p>
            <a:r>
              <a:rPr lang="he-IL" sz="2800" kern="0" dirty="0"/>
              <a:t>קופת תל אביב</a:t>
            </a:r>
          </a:p>
          <a:p>
            <a:r>
              <a:rPr lang="he-IL" sz="2800" kern="0" dirty="0"/>
              <a:t>         </a:t>
            </a:r>
          </a:p>
          <a:p>
            <a:endParaRPr lang="he-IL" sz="2800" kern="0" dirty="0"/>
          </a:p>
          <a:p>
            <a:endParaRPr lang="en-US" dirty="0"/>
          </a:p>
        </p:txBody>
      </p:sp>
      <p:cxnSp>
        <p:nvCxnSpPr>
          <p:cNvPr id="9" name="Straight Arrow Connector 8">
            <a:extLst>
              <a:ext uri="{FF2B5EF4-FFF2-40B4-BE49-F238E27FC236}">
                <a16:creationId xmlns:a16="http://schemas.microsoft.com/office/drawing/2014/main" id="{8F61F28A-8614-6565-5869-880E1B1A43EE}"/>
              </a:ext>
            </a:extLst>
          </p:cNvPr>
          <p:cNvCxnSpPr>
            <a:cxnSpLocks/>
          </p:cNvCxnSpPr>
          <p:nvPr/>
        </p:nvCxnSpPr>
        <p:spPr>
          <a:xfrm>
            <a:off x="3321170" y="3467218"/>
            <a:ext cx="2361266" cy="4088"/>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2BFA8B2E-ACCF-2515-DD43-AB65C61D1597}"/>
              </a:ext>
            </a:extLst>
          </p:cNvPr>
          <p:cNvCxnSpPr>
            <a:cxnSpLocks/>
          </p:cNvCxnSpPr>
          <p:nvPr/>
        </p:nvCxnSpPr>
        <p:spPr>
          <a:xfrm>
            <a:off x="3321170" y="4828838"/>
            <a:ext cx="2459226" cy="6901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CC14AD8C-DFF9-EB5E-01F5-AAAA76A39EEB}"/>
              </a:ext>
            </a:extLst>
          </p:cNvPr>
          <p:cNvCxnSpPr>
            <a:cxnSpLocks/>
          </p:cNvCxnSpPr>
          <p:nvPr/>
        </p:nvCxnSpPr>
        <p:spPr>
          <a:xfrm>
            <a:off x="3321170" y="5709785"/>
            <a:ext cx="2459226" cy="6901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9617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3AB2F-DC99-A44A-D113-898B7592B96A}"/>
              </a:ext>
            </a:extLst>
          </p:cNvPr>
          <p:cNvSpPr>
            <a:spLocks noGrp="1"/>
          </p:cNvSpPr>
          <p:nvPr>
            <p:ph type="title"/>
          </p:nvPr>
        </p:nvSpPr>
        <p:spPr/>
        <p:txBody>
          <a:bodyPr/>
          <a:lstStyle/>
          <a:p>
            <a:r>
              <a:rPr lang="en-US" dirty="0" err="1"/>
              <a:t>Live.TickChak</a:t>
            </a:r>
            <a:r>
              <a:rPr lang="en-US" dirty="0"/>
              <a:t> – Competitor  </a:t>
            </a:r>
          </a:p>
        </p:txBody>
      </p:sp>
      <p:sp>
        <p:nvSpPr>
          <p:cNvPr id="3" name="Text Placeholder 2">
            <a:extLst>
              <a:ext uri="{FF2B5EF4-FFF2-40B4-BE49-F238E27FC236}">
                <a16:creationId xmlns:a16="http://schemas.microsoft.com/office/drawing/2014/main" id="{29C7E477-39E1-2F5A-47DF-B064974952F3}"/>
              </a:ext>
            </a:extLst>
          </p:cNvPr>
          <p:cNvSpPr>
            <a:spLocks noGrp="1"/>
          </p:cNvSpPr>
          <p:nvPr>
            <p:ph type="body" idx="1"/>
          </p:nvPr>
        </p:nvSpPr>
        <p:spPr>
          <a:xfrm>
            <a:off x="944077" y="2004649"/>
            <a:ext cx="3704123" cy="1292662"/>
          </a:xfrm>
        </p:spPr>
        <p:txBody>
          <a:bodyPr/>
          <a:lstStyle/>
          <a:p>
            <a:r>
              <a:rPr lang="en-US" dirty="0"/>
              <a:t>No need to be first</a:t>
            </a:r>
          </a:p>
          <a:p>
            <a:endParaRPr lang="en-US" dirty="0"/>
          </a:p>
          <a:p>
            <a:r>
              <a:rPr lang="en-US" dirty="0">
                <a:solidFill>
                  <a:srgbClr val="FF0000"/>
                </a:solidFill>
              </a:rPr>
              <a:t>Who knows </a:t>
            </a:r>
            <a:r>
              <a:rPr lang="he-IL" dirty="0">
                <a:solidFill>
                  <a:srgbClr val="FF0000"/>
                </a:solidFill>
              </a:rPr>
              <a:t>מבלים</a:t>
            </a:r>
            <a:r>
              <a:rPr lang="en-US" dirty="0">
                <a:solidFill>
                  <a:srgbClr val="FF0000"/>
                </a:solidFill>
              </a:rPr>
              <a:t> </a:t>
            </a:r>
            <a:r>
              <a:rPr lang="he-IL" dirty="0">
                <a:solidFill>
                  <a:srgbClr val="FF0000"/>
                </a:solidFill>
              </a:rPr>
              <a:t>?</a:t>
            </a:r>
            <a:endParaRPr lang="en-US" dirty="0">
              <a:solidFill>
                <a:srgbClr val="FF0000"/>
              </a:solidFill>
            </a:endParaRPr>
          </a:p>
        </p:txBody>
      </p:sp>
      <p:pic>
        <p:nvPicPr>
          <p:cNvPr id="6" name="Picture 5">
            <a:extLst>
              <a:ext uri="{FF2B5EF4-FFF2-40B4-BE49-F238E27FC236}">
                <a16:creationId xmlns:a16="http://schemas.microsoft.com/office/drawing/2014/main" id="{AD201013-4704-E360-52B5-1F0EF12D43D4}"/>
              </a:ext>
            </a:extLst>
          </p:cNvPr>
          <p:cNvPicPr>
            <a:picLocks noChangeAspect="1"/>
          </p:cNvPicPr>
          <p:nvPr/>
        </p:nvPicPr>
        <p:blipFill>
          <a:blip r:embed="rId2"/>
          <a:stretch>
            <a:fillRect/>
          </a:stretch>
        </p:blipFill>
        <p:spPr>
          <a:xfrm>
            <a:off x="4919472" y="1619407"/>
            <a:ext cx="7192940" cy="502323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2923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1917B-5850-8335-7262-97562ADE3A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A15173-2696-3001-475A-755551F89267}"/>
              </a:ext>
            </a:extLst>
          </p:cNvPr>
          <p:cNvSpPr>
            <a:spLocks noGrp="1"/>
          </p:cNvSpPr>
          <p:nvPr>
            <p:ph type="title"/>
          </p:nvPr>
        </p:nvSpPr>
        <p:spPr/>
        <p:txBody>
          <a:bodyPr/>
          <a:lstStyle/>
          <a:p>
            <a:r>
              <a:rPr lang="en-US" dirty="0"/>
              <a:t>Competitor –SongKick.com </a:t>
            </a:r>
          </a:p>
        </p:txBody>
      </p:sp>
      <p:sp>
        <p:nvSpPr>
          <p:cNvPr id="3" name="Text Placeholder 2">
            <a:extLst>
              <a:ext uri="{FF2B5EF4-FFF2-40B4-BE49-F238E27FC236}">
                <a16:creationId xmlns:a16="http://schemas.microsoft.com/office/drawing/2014/main" id="{BF9AEB16-4110-73EE-F1F7-18DB410D6818}"/>
              </a:ext>
            </a:extLst>
          </p:cNvPr>
          <p:cNvSpPr>
            <a:spLocks noGrp="1"/>
          </p:cNvSpPr>
          <p:nvPr>
            <p:ph type="body" idx="1"/>
          </p:nvPr>
        </p:nvSpPr>
        <p:spPr>
          <a:xfrm>
            <a:off x="944077" y="1855522"/>
            <a:ext cx="2604666" cy="1169551"/>
          </a:xfrm>
        </p:spPr>
        <p:txBody>
          <a:bodyPr/>
          <a:lstStyle/>
          <a:p>
            <a:r>
              <a:rPr lang="en-US" dirty="0">
                <a:solidFill>
                  <a:srgbClr val="FF0000"/>
                </a:solidFill>
              </a:rPr>
              <a:t>Who knows </a:t>
            </a:r>
            <a:r>
              <a:rPr lang="en-US" dirty="0" err="1">
                <a:solidFill>
                  <a:srgbClr val="FF0000"/>
                </a:solidFill>
              </a:rPr>
              <a:t>SongKick</a:t>
            </a:r>
            <a:r>
              <a:rPr lang="en-US" dirty="0">
                <a:solidFill>
                  <a:srgbClr val="FF0000"/>
                </a:solidFill>
              </a:rPr>
              <a:t>? </a:t>
            </a:r>
          </a:p>
          <a:p>
            <a:endParaRPr lang="en-US" sz="2000" dirty="0">
              <a:solidFill>
                <a:schemeClr val="tx1"/>
              </a:solidFill>
            </a:endParaRPr>
          </a:p>
        </p:txBody>
      </p:sp>
      <p:sp>
        <p:nvSpPr>
          <p:cNvPr id="4" name="Footer Placeholder 3">
            <a:extLst>
              <a:ext uri="{FF2B5EF4-FFF2-40B4-BE49-F238E27FC236}">
                <a16:creationId xmlns:a16="http://schemas.microsoft.com/office/drawing/2014/main" id="{E57CF408-1355-116C-EB09-0E08FD824CFF}"/>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pic>
        <p:nvPicPr>
          <p:cNvPr id="6" name="Picture 5">
            <a:extLst>
              <a:ext uri="{FF2B5EF4-FFF2-40B4-BE49-F238E27FC236}">
                <a16:creationId xmlns:a16="http://schemas.microsoft.com/office/drawing/2014/main" id="{9F312E75-08DA-D144-6054-0B958FCB6EEA}"/>
              </a:ext>
            </a:extLst>
          </p:cNvPr>
          <p:cNvPicPr>
            <a:picLocks noChangeAspect="1"/>
          </p:cNvPicPr>
          <p:nvPr/>
        </p:nvPicPr>
        <p:blipFill>
          <a:blip r:embed="rId2"/>
          <a:stretch>
            <a:fillRect/>
          </a:stretch>
        </p:blipFill>
        <p:spPr>
          <a:xfrm>
            <a:off x="4049486" y="1855522"/>
            <a:ext cx="7832602" cy="48550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0620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5FB9E-E136-EB0C-9279-A506D040399A}"/>
              </a:ext>
            </a:extLst>
          </p:cNvPr>
          <p:cNvSpPr>
            <a:spLocks noGrp="1"/>
          </p:cNvSpPr>
          <p:nvPr>
            <p:ph type="title"/>
          </p:nvPr>
        </p:nvSpPr>
        <p:spPr/>
        <p:txBody>
          <a:bodyPr/>
          <a:lstStyle/>
          <a:p>
            <a:r>
              <a:rPr lang="en-US" dirty="0"/>
              <a:t>Competitor –SongKick.com </a:t>
            </a:r>
          </a:p>
        </p:txBody>
      </p:sp>
      <p:sp>
        <p:nvSpPr>
          <p:cNvPr id="3" name="Text Placeholder 2">
            <a:extLst>
              <a:ext uri="{FF2B5EF4-FFF2-40B4-BE49-F238E27FC236}">
                <a16:creationId xmlns:a16="http://schemas.microsoft.com/office/drawing/2014/main" id="{C32CF3DD-FCC6-54BC-0A7E-73F62F58000A}"/>
              </a:ext>
            </a:extLst>
          </p:cNvPr>
          <p:cNvSpPr>
            <a:spLocks noGrp="1"/>
          </p:cNvSpPr>
          <p:nvPr>
            <p:ph type="body" idx="1"/>
          </p:nvPr>
        </p:nvSpPr>
        <p:spPr>
          <a:xfrm>
            <a:off x="497763" y="1503907"/>
            <a:ext cx="4405424" cy="5509200"/>
          </a:xfrm>
        </p:spPr>
        <p:txBody>
          <a:bodyPr/>
          <a:lstStyle/>
          <a:p>
            <a:pPr marL="457200" indent="-457200">
              <a:spcAft>
                <a:spcPts val="1200"/>
              </a:spcAft>
              <a:buFont typeface="Arial" panose="020B0604020202020204" pitchFamily="34" charset="0"/>
              <a:buChar char="•"/>
            </a:pPr>
            <a:r>
              <a:rPr lang="en-US" sz="2800" b="1" i="0" dirty="0" err="1">
                <a:solidFill>
                  <a:srgbClr val="202122"/>
                </a:solidFill>
                <a:effectLst/>
                <a:latin typeface="Arial" panose="020B0604020202020204" pitchFamily="34" charset="0"/>
              </a:rPr>
              <a:t>Songkick</a:t>
            </a:r>
            <a:r>
              <a:rPr lang="en-US" sz="2800" b="0" i="0" dirty="0">
                <a:solidFill>
                  <a:srgbClr val="202122"/>
                </a:solidFill>
                <a:effectLst/>
                <a:latin typeface="Arial" panose="020B0604020202020204" pitchFamily="34" charset="0"/>
              </a:rPr>
              <a:t> </a:t>
            </a:r>
            <a:r>
              <a:rPr lang="en-US" sz="2800" b="0" i="0" dirty="0">
                <a:solidFill>
                  <a:schemeClr val="tx1"/>
                </a:solidFill>
                <a:effectLst/>
                <a:latin typeface="Arial" panose="020B0604020202020204" pitchFamily="34" charset="0"/>
              </a:rPr>
              <a:t>is a </a:t>
            </a:r>
            <a:r>
              <a:rPr lang="en-US" sz="2800" b="0" i="0" u="none" strike="noStrike" dirty="0">
                <a:solidFill>
                  <a:schemeClr val="tx1"/>
                </a:solidFill>
                <a:effectLst/>
                <a:latin typeface="Arial" panose="020B0604020202020204" pitchFamily="34" charset="0"/>
              </a:rPr>
              <a:t>concert</a:t>
            </a:r>
            <a:r>
              <a:rPr lang="en-US" u="none" strike="noStrike" dirty="0">
                <a:solidFill>
                  <a:schemeClr val="tx1"/>
                </a:solidFill>
              </a:rPr>
              <a:t> </a:t>
            </a:r>
            <a:r>
              <a:rPr lang="en-US" sz="2800" b="0" i="0" dirty="0">
                <a:solidFill>
                  <a:schemeClr val="tx1"/>
                </a:solidFill>
                <a:effectLst/>
                <a:latin typeface="Arial" panose="020B0604020202020204" pitchFamily="34" charset="0"/>
              </a:rPr>
              <a:t>discovery service</a:t>
            </a:r>
          </a:p>
          <a:p>
            <a:pPr marL="457200" indent="-457200">
              <a:spcAft>
                <a:spcPts val="1200"/>
              </a:spcAft>
              <a:buFont typeface="Arial" panose="020B0604020202020204" pitchFamily="34" charset="0"/>
              <a:buChar char="•"/>
            </a:pPr>
            <a:r>
              <a:rPr lang="en-US" dirty="0">
                <a:solidFill>
                  <a:srgbClr val="202122"/>
                </a:solidFill>
              </a:rPr>
              <a:t>F</a:t>
            </a:r>
            <a:r>
              <a:rPr lang="en-US" b="0" i="0" dirty="0">
                <a:solidFill>
                  <a:srgbClr val="202122"/>
                </a:solidFill>
                <a:effectLst/>
                <a:latin typeface="Arial" panose="020B0604020202020204" pitchFamily="34" charset="0"/>
              </a:rPr>
              <a:t>ounded in 2007 at Y-Combinator </a:t>
            </a:r>
          </a:p>
          <a:p>
            <a:pPr marL="457200" indent="-457200">
              <a:spcAft>
                <a:spcPts val="1200"/>
              </a:spcAft>
              <a:buFont typeface="Arial" panose="020B0604020202020204" pitchFamily="34" charset="0"/>
              <a:buChar char="•"/>
            </a:pPr>
            <a:r>
              <a:rPr lang="en-US" dirty="0">
                <a:solidFill>
                  <a:srgbClr val="202122"/>
                </a:solidFill>
              </a:rPr>
              <a:t>Raised $61 million in 10 financing rounds </a:t>
            </a:r>
          </a:p>
          <a:p>
            <a:pPr marL="457200" indent="-457200">
              <a:spcAft>
                <a:spcPts val="1200"/>
              </a:spcAft>
              <a:buFont typeface="Arial" panose="020B0604020202020204" pitchFamily="34" charset="0"/>
              <a:buChar char="•"/>
            </a:pPr>
            <a:r>
              <a:rPr lang="en-US" dirty="0">
                <a:solidFill>
                  <a:schemeClr val="tx1"/>
                </a:solidFill>
              </a:rPr>
              <a:t>Acquired by Warner Music Group in 2017 </a:t>
            </a:r>
          </a:p>
          <a:p>
            <a:pPr marL="457200" indent="-457200">
              <a:spcAft>
                <a:spcPts val="1200"/>
              </a:spcAft>
              <a:buFont typeface="Arial" panose="020B0604020202020204" pitchFamily="34" charset="0"/>
              <a:buChar char="•"/>
            </a:pPr>
            <a:r>
              <a:rPr lang="en-US" b="0" i="0" dirty="0">
                <a:solidFill>
                  <a:srgbClr val="202122"/>
                </a:solidFill>
                <a:effectLst/>
                <a:latin typeface="Arial" panose="020B0604020202020204" pitchFamily="34" charset="0"/>
              </a:rPr>
              <a:t>About 30 employees </a:t>
            </a:r>
          </a:p>
          <a:p>
            <a:pPr marL="457200" indent="-457200">
              <a:buFont typeface="Arial" panose="020B0604020202020204" pitchFamily="34" charset="0"/>
              <a:buChar char="•"/>
            </a:pPr>
            <a:endParaRPr lang="en-US" sz="2800" dirty="0">
              <a:solidFill>
                <a:schemeClr val="tx1"/>
              </a:solidFill>
            </a:endParaRPr>
          </a:p>
          <a:p>
            <a:endParaRPr lang="en-US" dirty="0"/>
          </a:p>
        </p:txBody>
      </p:sp>
      <p:sp>
        <p:nvSpPr>
          <p:cNvPr id="4" name="Footer Placeholder 3">
            <a:extLst>
              <a:ext uri="{FF2B5EF4-FFF2-40B4-BE49-F238E27FC236}">
                <a16:creationId xmlns:a16="http://schemas.microsoft.com/office/drawing/2014/main" id="{D77E3439-92A5-E626-A571-0D6CBBD3C88F}"/>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pic>
        <p:nvPicPr>
          <p:cNvPr id="6" name="Picture 5">
            <a:extLst>
              <a:ext uri="{FF2B5EF4-FFF2-40B4-BE49-F238E27FC236}">
                <a16:creationId xmlns:a16="http://schemas.microsoft.com/office/drawing/2014/main" id="{655DA417-66CF-038B-6BC8-5701C8B2623A}"/>
              </a:ext>
            </a:extLst>
          </p:cNvPr>
          <p:cNvPicPr>
            <a:picLocks noChangeAspect="1"/>
          </p:cNvPicPr>
          <p:nvPr/>
        </p:nvPicPr>
        <p:blipFill>
          <a:blip r:embed="rId2"/>
          <a:stretch>
            <a:fillRect/>
          </a:stretch>
        </p:blipFill>
        <p:spPr>
          <a:xfrm>
            <a:off x="5349501" y="2051697"/>
            <a:ext cx="6710569" cy="34967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9467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BD9EC-70D0-32AB-0221-C463D74B89FE}"/>
              </a:ext>
            </a:extLst>
          </p:cNvPr>
          <p:cNvSpPr>
            <a:spLocks noGrp="1"/>
          </p:cNvSpPr>
          <p:nvPr>
            <p:ph type="title"/>
          </p:nvPr>
        </p:nvSpPr>
        <p:spPr/>
        <p:txBody>
          <a:bodyPr/>
          <a:lstStyle/>
          <a:p>
            <a:r>
              <a:rPr lang="en-US" dirty="0" err="1"/>
              <a:t>Live.TickChak</a:t>
            </a:r>
            <a:r>
              <a:rPr lang="en-US" dirty="0"/>
              <a:t> - Long Tail Branding Idea </a:t>
            </a:r>
          </a:p>
        </p:txBody>
      </p:sp>
      <p:sp>
        <p:nvSpPr>
          <p:cNvPr id="3" name="Text Placeholder 2">
            <a:extLst>
              <a:ext uri="{FF2B5EF4-FFF2-40B4-BE49-F238E27FC236}">
                <a16:creationId xmlns:a16="http://schemas.microsoft.com/office/drawing/2014/main" id="{B4471D53-B71A-AF38-424D-A973F67E1D11}"/>
              </a:ext>
            </a:extLst>
          </p:cNvPr>
          <p:cNvSpPr>
            <a:spLocks noGrp="1"/>
          </p:cNvSpPr>
          <p:nvPr>
            <p:ph type="body" idx="1"/>
          </p:nvPr>
        </p:nvSpPr>
        <p:spPr>
          <a:xfrm>
            <a:off x="944077" y="1493021"/>
            <a:ext cx="10303847" cy="5078313"/>
          </a:xfrm>
        </p:spPr>
        <p:txBody>
          <a:bodyPr/>
          <a:lstStyle/>
          <a:p>
            <a:pPr marL="457200" indent="-457200">
              <a:buFont typeface="Arial" panose="020B0604020202020204" pitchFamily="34" charset="0"/>
              <a:buChar char="•"/>
            </a:pPr>
            <a:r>
              <a:rPr lang="en-US" dirty="0"/>
              <a:t>With the information collected, TickChak builds a summary page for each:</a:t>
            </a:r>
            <a:br>
              <a:rPr lang="en-US" dirty="0"/>
            </a:br>
            <a:endParaRPr lang="en-US" dirty="0"/>
          </a:p>
          <a:p>
            <a:pPr marL="734446" lvl="1" indent="-457200">
              <a:spcAft>
                <a:spcPts val="1200"/>
              </a:spcAft>
              <a:buFont typeface="Arial" panose="020B0604020202020204" pitchFamily="34" charset="0"/>
              <a:buChar char="•"/>
            </a:pPr>
            <a:r>
              <a:rPr lang="en-US" sz="2800" b="1" dirty="0">
                <a:latin typeface="Arial" panose="020B0604020202020204" pitchFamily="34" charset="0"/>
                <a:cs typeface="Arial" panose="020B0604020202020204" pitchFamily="34" charset="0"/>
              </a:rPr>
              <a:t>Artist</a:t>
            </a:r>
          </a:p>
          <a:p>
            <a:pPr marL="734446" lvl="1" indent="-457200">
              <a:spcAft>
                <a:spcPts val="1200"/>
              </a:spcAft>
              <a:buFont typeface="Arial" panose="020B0604020202020204" pitchFamily="34" charset="0"/>
              <a:buChar char="•"/>
            </a:pPr>
            <a:r>
              <a:rPr lang="en-US" sz="2800" b="1" dirty="0">
                <a:latin typeface="Arial" panose="020B0604020202020204" pitchFamily="34" charset="0"/>
                <a:cs typeface="Arial" panose="020B0604020202020204" pitchFamily="34" charset="0"/>
              </a:rPr>
              <a:t>Genre </a:t>
            </a:r>
          </a:p>
          <a:p>
            <a:pPr marL="734446" lvl="1" indent="-457200">
              <a:spcAft>
                <a:spcPts val="1200"/>
              </a:spcAft>
              <a:buFont typeface="Arial" panose="020B0604020202020204" pitchFamily="34" charset="0"/>
              <a:buChar char="•"/>
            </a:pPr>
            <a:r>
              <a:rPr lang="en-US" sz="2800" b="1" dirty="0">
                <a:latin typeface="Arial" panose="020B0604020202020204" pitchFamily="34" charset="0"/>
                <a:cs typeface="Arial" panose="020B0604020202020204" pitchFamily="34" charset="0"/>
              </a:rPr>
              <a:t>Venue </a:t>
            </a:r>
          </a:p>
          <a:p>
            <a:pPr marL="734446" lvl="1" indent="-457200">
              <a:spcAft>
                <a:spcPts val="1200"/>
              </a:spcAft>
              <a:buFont typeface="Arial" panose="020B0604020202020204" pitchFamily="34" charset="0"/>
              <a:buChar char="•"/>
            </a:pPr>
            <a:r>
              <a:rPr lang="en-US" sz="2800" b="1" dirty="0">
                <a:latin typeface="Arial" panose="020B0604020202020204" pitchFamily="34" charset="0"/>
                <a:cs typeface="Arial" panose="020B0604020202020204" pitchFamily="34" charset="0"/>
              </a:rPr>
              <a:t>City </a:t>
            </a:r>
          </a:p>
          <a:p>
            <a:pPr marL="734446" lvl="1" indent="-457200">
              <a:spcAft>
                <a:spcPts val="1200"/>
              </a:spcAft>
              <a:buFont typeface="Arial" panose="020B0604020202020204" pitchFamily="34" charset="0"/>
              <a:buChar char="•"/>
            </a:pPr>
            <a:r>
              <a:rPr lang="en-US" sz="2800" b="1" dirty="0">
                <a:latin typeface="Arial" panose="020B0604020202020204" pitchFamily="34" charset="0"/>
                <a:cs typeface="Arial" panose="020B0604020202020204" pitchFamily="34" charset="0"/>
              </a:rPr>
              <a:t>Producer </a:t>
            </a:r>
          </a:p>
          <a:p>
            <a:pPr marL="457200" indent="-457200">
              <a:buFont typeface="Arial" panose="020B0604020202020204" pitchFamily="34" charset="0"/>
              <a:buChar char="•"/>
            </a:pPr>
            <a:endParaRPr lang="en-US" dirty="0"/>
          </a:p>
          <a:p>
            <a:endParaRPr lang="en-US" dirty="0"/>
          </a:p>
        </p:txBody>
      </p:sp>
      <p:sp>
        <p:nvSpPr>
          <p:cNvPr id="4" name="Footer Placeholder 3">
            <a:extLst>
              <a:ext uri="{FF2B5EF4-FFF2-40B4-BE49-F238E27FC236}">
                <a16:creationId xmlns:a16="http://schemas.microsoft.com/office/drawing/2014/main" id="{4A46385F-4EDD-91E6-1D04-2DCC2695407E}"/>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spTree>
    <p:extLst>
      <p:ext uri="{BB962C8B-B14F-4D97-AF65-F5344CB8AC3E}">
        <p14:creationId xmlns:p14="http://schemas.microsoft.com/office/powerpoint/2010/main" val="179549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F6DE7-3636-4F59-8C55-ED5715746C91}"/>
              </a:ext>
            </a:extLst>
          </p:cNvPr>
          <p:cNvSpPr>
            <a:spLocks noGrp="1"/>
          </p:cNvSpPr>
          <p:nvPr>
            <p:ph type="title"/>
          </p:nvPr>
        </p:nvSpPr>
        <p:spPr/>
        <p:txBody>
          <a:bodyPr/>
          <a:lstStyle/>
          <a:p>
            <a:r>
              <a:rPr lang="en-US" dirty="0" err="1"/>
              <a:t>Live.TickChak</a:t>
            </a:r>
            <a:endParaRPr lang="en-US" dirty="0"/>
          </a:p>
        </p:txBody>
      </p:sp>
      <p:sp>
        <p:nvSpPr>
          <p:cNvPr id="3" name="Text Placeholder 2">
            <a:extLst>
              <a:ext uri="{FF2B5EF4-FFF2-40B4-BE49-F238E27FC236}">
                <a16:creationId xmlns:a16="http://schemas.microsoft.com/office/drawing/2014/main" id="{EA5709B5-AD9F-4E3A-BAED-C1B6F5CE86C2}"/>
              </a:ext>
            </a:extLst>
          </p:cNvPr>
          <p:cNvSpPr>
            <a:spLocks noGrp="1"/>
          </p:cNvSpPr>
          <p:nvPr>
            <p:ph type="body" idx="1"/>
          </p:nvPr>
        </p:nvSpPr>
        <p:spPr>
          <a:xfrm>
            <a:off x="944077" y="1493021"/>
            <a:ext cx="10303847" cy="573875"/>
          </a:xfrm>
        </p:spPr>
        <p:txBody>
          <a:bodyPr/>
          <a:lstStyle/>
          <a:p>
            <a:r>
              <a:rPr lang="en-US" sz="3729" b="1" dirty="0">
                <a:latin typeface="Comfortaa"/>
                <a:ea typeface="+mj-ea"/>
              </a:rPr>
              <a:t>City dynamic page</a:t>
            </a:r>
          </a:p>
        </p:txBody>
      </p:sp>
      <p:sp>
        <p:nvSpPr>
          <p:cNvPr id="4" name="Footer Placeholder 3">
            <a:extLst>
              <a:ext uri="{FF2B5EF4-FFF2-40B4-BE49-F238E27FC236}">
                <a16:creationId xmlns:a16="http://schemas.microsoft.com/office/drawing/2014/main" id="{888723CA-2EA6-453D-AB07-2D87AA33FD92}"/>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pic>
        <p:nvPicPr>
          <p:cNvPr id="5" name="Picture 4">
            <a:extLst>
              <a:ext uri="{FF2B5EF4-FFF2-40B4-BE49-F238E27FC236}">
                <a16:creationId xmlns:a16="http://schemas.microsoft.com/office/drawing/2014/main" id="{137A75D2-020B-4CDA-B11E-C4EC194EC225}"/>
              </a:ext>
            </a:extLst>
          </p:cNvPr>
          <p:cNvPicPr>
            <a:picLocks noChangeAspect="1"/>
          </p:cNvPicPr>
          <p:nvPr/>
        </p:nvPicPr>
        <p:blipFill>
          <a:blip r:embed="rId2"/>
          <a:stretch>
            <a:fillRect/>
          </a:stretch>
        </p:blipFill>
        <p:spPr>
          <a:xfrm>
            <a:off x="5546277" y="105156"/>
            <a:ext cx="6490275" cy="664768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3085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045FD-6D6C-4192-9C06-69D4E2130EA8}"/>
              </a:ext>
            </a:extLst>
          </p:cNvPr>
          <p:cNvSpPr>
            <a:spLocks noGrp="1"/>
          </p:cNvSpPr>
          <p:nvPr>
            <p:ph type="title"/>
          </p:nvPr>
        </p:nvSpPr>
        <p:spPr/>
        <p:txBody>
          <a:bodyPr/>
          <a:lstStyle/>
          <a:p>
            <a:r>
              <a:rPr lang="en-US" dirty="0" err="1"/>
              <a:t>Live.TickChak</a:t>
            </a:r>
            <a:endParaRPr lang="en-US" dirty="0"/>
          </a:p>
        </p:txBody>
      </p:sp>
      <p:sp>
        <p:nvSpPr>
          <p:cNvPr id="3" name="Text Placeholder 2">
            <a:extLst>
              <a:ext uri="{FF2B5EF4-FFF2-40B4-BE49-F238E27FC236}">
                <a16:creationId xmlns:a16="http://schemas.microsoft.com/office/drawing/2014/main" id="{AA4BD035-2A57-485F-9F1D-71536A4D4B94}"/>
              </a:ext>
            </a:extLst>
          </p:cNvPr>
          <p:cNvSpPr>
            <a:spLocks noGrp="1"/>
          </p:cNvSpPr>
          <p:nvPr>
            <p:ph type="body" idx="1"/>
          </p:nvPr>
        </p:nvSpPr>
        <p:spPr>
          <a:xfrm>
            <a:off x="944077" y="1493021"/>
            <a:ext cx="10303847" cy="1578637"/>
          </a:xfrm>
        </p:spPr>
        <p:txBody>
          <a:bodyPr/>
          <a:lstStyle/>
          <a:p>
            <a:r>
              <a:rPr lang="en-US" sz="3729" b="1" dirty="0">
                <a:latin typeface="Comfortaa"/>
                <a:ea typeface="+mj-ea"/>
              </a:rPr>
              <a:t>Venue dynamic </a:t>
            </a:r>
          </a:p>
          <a:p>
            <a:r>
              <a:rPr lang="en-US" sz="3729" b="1" dirty="0">
                <a:latin typeface="Comfortaa"/>
                <a:ea typeface="+mj-ea"/>
              </a:rPr>
              <a:t>page</a:t>
            </a:r>
          </a:p>
          <a:p>
            <a:endParaRPr lang="en-US" dirty="0"/>
          </a:p>
        </p:txBody>
      </p:sp>
      <p:sp>
        <p:nvSpPr>
          <p:cNvPr id="4" name="Footer Placeholder 3">
            <a:extLst>
              <a:ext uri="{FF2B5EF4-FFF2-40B4-BE49-F238E27FC236}">
                <a16:creationId xmlns:a16="http://schemas.microsoft.com/office/drawing/2014/main" id="{CA57B818-82AD-41C2-A1C2-6251C3D04D86}"/>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pic>
        <p:nvPicPr>
          <p:cNvPr id="5" name="Picture 4">
            <a:extLst>
              <a:ext uri="{FF2B5EF4-FFF2-40B4-BE49-F238E27FC236}">
                <a16:creationId xmlns:a16="http://schemas.microsoft.com/office/drawing/2014/main" id="{93447237-9FE5-429B-A0E7-2913469A58B1}"/>
              </a:ext>
            </a:extLst>
          </p:cNvPr>
          <p:cNvPicPr>
            <a:picLocks noChangeAspect="1"/>
          </p:cNvPicPr>
          <p:nvPr/>
        </p:nvPicPr>
        <p:blipFill>
          <a:blip r:embed="rId2"/>
          <a:stretch>
            <a:fillRect/>
          </a:stretch>
        </p:blipFill>
        <p:spPr>
          <a:xfrm>
            <a:off x="5006709" y="85193"/>
            <a:ext cx="7025640" cy="668761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8884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ECE6B-4728-4547-BA53-0AC811E334C7}"/>
              </a:ext>
            </a:extLst>
          </p:cNvPr>
          <p:cNvSpPr>
            <a:spLocks noGrp="1"/>
          </p:cNvSpPr>
          <p:nvPr>
            <p:ph type="title"/>
          </p:nvPr>
        </p:nvSpPr>
        <p:spPr>
          <a:xfrm>
            <a:off x="322285" y="580650"/>
            <a:ext cx="9476719" cy="573875"/>
          </a:xfrm>
        </p:spPr>
        <p:txBody>
          <a:bodyPr/>
          <a:lstStyle/>
          <a:p>
            <a:r>
              <a:rPr lang="en-US" dirty="0" err="1"/>
              <a:t>Live.Tickchak</a:t>
            </a:r>
            <a:r>
              <a:rPr lang="en-US" dirty="0"/>
              <a:t> Branding </a:t>
            </a:r>
          </a:p>
        </p:txBody>
      </p:sp>
      <p:pic>
        <p:nvPicPr>
          <p:cNvPr id="5" name="Picture 4">
            <a:extLst>
              <a:ext uri="{FF2B5EF4-FFF2-40B4-BE49-F238E27FC236}">
                <a16:creationId xmlns:a16="http://schemas.microsoft.com/office/drawing/2014/main" id="{3F82EDEC-9671-4DBC-95C3-F9691043EF19}"/>
              </a:ext>
            </a:extLst>
          </p:cNvPr>
          <p:cNvPicPr>
            <a:picLocks noChangeAspect="1"/>
          </p:cNvPicPr>
          <p:nvPr/>
        </p:nvPicPr>
        <p:blipFill>
          <a:blip r:embed="rId2"/>
          <a:stretch>
            <a:fillRect/>
          </a:stretch>
        </p:blipFill>
        <p:spPr>
          <a:xfrm>
            <a:off x="5362262" y="592077"/>
            <a:ext cx="6817815" cy="6265923"/>
          </a:xfrm>
          <a:prstGeom prst="rect">
            <a:avLst/>
          </a:prstGeom>
        </p:spPr>
      </p:pic>
      <p:sp>
        <p:nvSpPr>
          <p:cNvPr id="3" name="Text Placeholder 2">
            <a:extLst>
              <a:ext uri="{FF2B5EF4-FFF2-40B4-BE49-F238E27FC236}">
                <a16:creationId xmlns:a16="http://schemas.microsoft.com/office/drawing/2014/main" id="{83FA25FE-50EA-43D8-B853-C9C2B9F60010}"/>
              </a:ext>
            </a:extLst>
          </p:cNvPr>
          <p:cNvSpPr>
            <a:spLocks noGrp="1"/>
          </p:cNvSpPr>
          <p:nvPr>
            <p:ph type="body" idx="1"/>
          </p:nvPr>
        </p:nvSpPr>
        <p:spPr>
          <a:xfrm>
            <a:off x="944077" y="1493021"/>
            <a:ext cx="4130843" cy="1721625"/>
          </a:xfrm>
        </p:spPr>
        <p:txBody>
          <a:bodyPr/>
          <a:lstStyle/>
          <a:p>
            <a:r>
              <a:rPr lang="en-US" sz="3729" b="1" dirty="0">
                <a:latin typeface="Comfortaa"/>
                <a:ea typeface="+mj-ea"/>
              </a:rPr>
              <a:t>Artist Page</a:t>
            </a:r>
          </a:p>
          <a:p>
            <a:endParaRPr lang="en-US" sz="3729" b="1" dirty="0">
              <a:latin typeface="Comfortaa"/>
              <a:ea typeface="+mj-ea"/>
            </a:endParaRPr>
          </a:p>
          <a:p>
            <a:r>
              <a:rPr lang="he-IL" sz="3729" b="1" dirty="0">
                <a:latin typeface="Comfortaa"/>
                <a:ea typeface="+mj-ea"/>
              </a:rPr>
              <a:t>עומר אדם</a:t>
            </a:r>
            <a:endParaRPr lang="en-US" sz="3729" b="1" dirty="0">
              <a:latin typeface="Comfortaa"/>
              <a:ea typeface="+mj-ea"/>
            </a:endParaRPr>
          </a:p>
        </p:txBody>
      </p:sp>
      <p:sp>
        <p:nvSpPr>
          <p:cNvPr id="4" name="Footer Placeholder 3">
            <a:extLst>
              <a:ext uri="{FF2B5EF4-FFF2-40B4-BE49-F238E27FC236}">
                <a16:creationId xmlns:a16="http://schemas.microsoft.com/office/drawing/2014/main" id="{2FCE3537-21D6-46E3-9ED6-88E4C8E41891}"/>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spTree>
    <p:extLst>
      <p:ext uri="{BB962C8B-B14F-4D97-AF65-F5344CB8AC3E}">
        <p14:creationId xmlns:p14="http://schemas.microsoft.com/office/powerpoint/2010/main" val="400372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28E02-06AC-4660-8FA0-14C66238AF04}"/>
              </a:ext>
            </a:extLst>
          </p:cNvPr>
          <p:cNvSpPr>
            <a:spLocks noGrp="1"/>
          </p:cNvSpPr>
          <p:nvPr>
            <p:ph type="title"/>
          </p:nvPr>
        </p:nvSpPr>
        <p:spPr>
          <a:xfrm>
            <a:off x="395437" y="592077"/>
            <a:ext cx="9476719" cy="573875"/>
          </a:xfrm>
        </p:spPr>
        <p:txBody>
          <a:bodyPr/>
          <a:lstStyle/>
          <a:p>
            <a:r>
              <a:rPr lang="en-US" dirty="0" err="1"/>
              <a:t>Live.Tickchak</a:t>
            </a:r>
            <a:r>
              <a:rPr lang="en-US" dirty="0"/>
              <a:t> Branding </a:t>
            </a:r>
          </a:p>
        </p:txBody>
      </p:sp>
      <p:pic>
        <p:nvPicPr>
          <p:cNvPr id="5" name="Picture 4">
            <a:extLst>
              <a:ext uri="{FF2B5EF4-FFF2-40B4-BE49-F238E27FC236}">
                <a16:creationId xmlns:a16="http://schemas.microsoft.com/office/drawing/2014/main" id="{EA7DC5EB-0FF5-44ED-9ECE-19915F95C62B}"/>
              </a:ext>
            </a:extLst>
          </p:cNvPr>
          <p:cNvPicPr>
            <a:picLocks noChangeAspect="1"/>
          </p:cNvPicPr>
          <p:nvPr/>
        </p:nvPicPr>
        <p:blipFill>
          <a:blip r:embed="rId2"/>
          <a:stretch>
            <a:fillRect/>
          </a:stretch>
        </p:blipFill>
        <p:spPr>
          <a:xfrm>
            <a:off x="5280726" y="701805"/>
            <a:ext cx="6911274" cy="5861304"/>
          </a:xfrm>
          <a:prstGeom prst="rect">
            <a:avLst/>
          </a:prstGeom>
        </p:spPr>
      </p:pic>
      <p:sp>
        <p:nvSpPr>
          <p:cNvPr id="3" name="Text Placeholder 2">
            <a:extLst>
              <a:ext uri="{FF2B5EF4-FFF2-40B4-BE49-F238E27FC236}">
                <a16:creationId xmlns:a16="http://schemas.microsoft.com/office/drawing/2014/main" id="{13BBAE20-2161-4F7C-84B8-1BAFB086ADEA}"/>
              </a:ext>
            </a:extLst>
          </p:cNvPr>
          <p:cNvSpPr>
            <a:spLocks noGrp="1"/>
          </p:cNvSpPr>
          <p:nvPr>
            <p:ph type="body" idx="1"/>
          </p:nvPr>
        </p:nvSpPr>
        <p:spPr>
          <a:xfrm>
            <a:off x="944077" y="1493021"/>
            <a:ext cx="3838235" cy="3014287"/>
          </a:xfrm>
        </p:spPr>
        <p:txBody>
          <a:bodyPr/>
          <a:lstStyle/>
          <a:p>
            <a:r>
              <a:rPr lang="en-US" sz="3729" b="1" dirty="0">
                <a:latin typeface="Comfortaa"/>
                <a:ea typeface="+mj-ea"/>
              </a:rPr>
              <a:t>Artist Page</a:t>
            </a:r>
          </a:p>
          <a:p>
            <a:endParaRPr lang="en-US" sz="3729" b="1" dirty="0">
              <a:latin typeface="Comfortaa"/>
              <a:ea typeface="+mj-ea"/>
            </a:endParaRPr>
          </a:p>
          <a:p>
            <a:r>
              <a:rPr lang="he-IL" sz="3729" b="1" dirty="0">
                <a:latin typeface="Comfortaa"/>
                <a:ea typeface="+mj-ea"/>
              </a:rPr>
              <a:t>עומר אדם </a:t>
            </a:r>
          </a:p>
          <a:p>
            <a:endParaRPr lang="he-IL" dirty="0"/>
          </a:p>
          <a:p>
            <a:r>
              <a:rPr lang="en-US" dirty="0"/>
              <a:t>The rest of the page with more information </a:t>
            </a:r>
          </a:p>
        </p:txBody>
      </p:sp>
    </p:spTree>
    <p:extLst>
      <p:ext uri="{BB962C8B-B14F-4D97-AF65-F5344CB8AC3E}">
        <p14:creationId xmlns:p14="http://schemas.microsoft.com/office/powerpoint/2010/main" val="350845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74031-9B97-C163-B52F-DBC820CD3A5B}"/>
              </a:ext>
            </a:extLst>
          </p:cNvPr>
          <p:cNvSpPr>
            <a:spLocks noGrp="1"/>
          </p:cNvSpPr>
          <p:nvPr>
            <p:ph type="title"/>
          </p:nvPr>
        </p:nvSpPr>
        <p:spPr/>
        <p:txBody>
          <a:bodyPr/>
          <a:lstStyle/>
          <a:p>
            <a:r>
              <a:rPr lang="en-US" dirty="0"/>
              <a:t>Product Innovation </a:t>
            </a:r>
          </a:p>
        </p:txBody>
      </p:sp>
      <p:sp>
        <p:nvSpPr>
          <p:cNvPr id="3" name="Text Placeholder 2">
            <a:extLst>
              <a:ext uri="{FF2B5EF4-FFF2-40B4-BE49-F238E27FC236}">
                <a16:creationId xmlns:a16="http://schemas.microsoft.com/office/drawing/2014/main" id="{C2E12202-159F-4FF2-9660-9C5139EDE4F5}"/>
              </a:ext>
            </a:extLst>
          </p:cNvPr>
          <p:cNvSpPr>
            <a:spLocks noGrp="1"/>
          </p:cNvSpPr>
          <p:nvPr>
            <p:ph type="body" idx="1"/>
          </p:nvPr>
        </p:nvSpPr>
        <p:spPr>
          <a:xfrm>
            <a:off x="944077" y="1507984"/>
            <a:ext cx="10470157" cy="4843634"/>
          </a:xfrm>
        </p:spPr>
        <p:txBody>
          <a:bodyPr/>
          <a:lstStyle/>
          <a:p>
            <a:pPr marL="800100" marR="0" lvl="1" indent="-342900">
              <a:lnSpc>
                <a:spcPct val="107000"/>
              </a:lnSpc>
              <a:spcBef>
                <a:spcPts val="0"/>
              </a:spcBef>
              <a:spcAft>
                <a:spcPts val="0"/>
              </a:spcAft>
              <a:buFont typeface="Arial" panose="020B0604020202020204" pitchFamily="34" charset="0"/>
              <a:buChar char="•"/>
            </a:pPr>
            <a:r>
              <a:rPr lang="en-US" sz="2800" kern="100" dirty="0">
                <a:effectLst/>
                <a:latin typeface="Arial" panose="020B0604020202020204" pitchFamily="34" charset="0"/>
                <a:ea typeface="Aptos" panose="020B0004020202020204" pitchFamily="34" charset="0"/>
                <a:cs typeface="Arial" panose="020B0604020202020204" pitchFamily="34" charset="0"/>
              </a:rPr>
              <a:t>Product innovation is mostly not in new technology but in its use. The where and how to use the technology and the data </a:t>
            </a:r>
            <a:br>
              <a:rPr lang="en-US" sz="2400" kern="100" dirty="0">
                <a:effectLst/>
                <a:latin typeface="Arial" panose="020B0604020202020204" pitchFamily="34" charset="0"/>
                <a:ea typeface="Aptos" panose="020B0004020202020204" pitchFamily="34" charset="0"/>
                <a:cs typeface="Arial" panose="020B0604020202020204" pitchFamily="34" charset="0"/>
              </a:rPr>
            </a:b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800100" marR="0" lvl="1" indent="-342900">
              <a:lnSpc>
                <a:spcPct val="107000"/>
              </a:lnSpc>
              <a:spcBef>
                <a:spcPts val="0"/>
              </a:spcBef>
              <a:spcAft>
                <a:spcPts val="0"/>
              </a:spcAft>
              <a:buFont typeface="Arial" panose="020B0604020202020204" pitchFamily="34" charset="0"/>
              <a:buChar char="•"/>
            </a:pPr>
            <a:r>
              <a:rPr lang="en-US" sz="2800" kern="100" dirty="0">
                <a:effectLst/>
                <a:latin typeface="Arial" panose="020B0604020202020204" pitchFamily="34" charset="0"/>
                <a:ea typeface="Aptos" panose="020B0004020202020204" pitchFamily="34" charset="0"/>
                <a:cs typeface="Arial" panose="020B0604020202020204" pitchFamily="34" charset="0"/>
              </a:rPr>
              <a:t>Examples:</a:t>
            </a:r>
          </a:p>
          <a:p>
            <a:pPr marL="1257300" marR="0" lvl="2" indent="-342900">
              <a:lnSpc>
                <a:spcPct val="107000"/>
              </a:lnSpc>
              <a:spcBef>
                <a:spcPts val="0"/>
              </a:spcBef>
              <a:spcAft>
                <a:spcPts val="0"/>
              </a:spcAft>
              <a:buFont typeface="Arial" panose="020B0604020202020204" pitchFamily="34" charset="0"/>
              <a:buChar char="•"/>
            </a:pPr>
            <a:r>
              <a:rPr lang="en-US" sz="2400" kern="100" dirty="0">
                <a:effectLst/>
                <a:latin typeface="Arial" panose="020B0604020202020204" pitchFamily="34" charset="0"/>
                <a:ea typeface="Aptos" panose="020B0004020202020204" pitchFamily="34" charset="0"/>
                <a:cs typeface="Arial" panose="020B0604020202020204" pitchFamily="34" charset="0"/>
              </a:rPr>
              <a:t>Taxi service – </a:t>
            </a:r>
            <a:r>
              <a:rPr lang="en-US" sz="2000" kern="100" dirty="0">
                <a:effectLst/>
                <a:latin typeface="Arial" panose="020B0604020202020204" pitchFamily="34" charset="0"/>
                <a:ea typeface="Aptos" panose="020B0004020202020204" pitchFamily="34" charset="0"/>
                <a:cs typeface="Arial" panose="020B0604020202020204" pitchFamily="34" charset="0"/>
              </a:rPr>
              <a:t>Uber, Lyft, </a:t>
            </a:r>
            <a:r>
              <a:rPr lang="en-US" sz="2000" kern="100" dirty="0" err="1">
                <a:effectLst/>
                <a:latin typeface="Arial" panose="020B0604020202020204" pitchFamily="34" charset="0"/>
                <a:ea typeface="Aptos" panose="020B0004020202020204" pitchFamily="34" charset="0"/>
                <a:cs typeface="Arial" panose="020B0604020202020204" pitchFamily="34" charset="0"/>
              </a:rPr>
              <a:t>Gett</a:t>
            </a:r>
            <a:r>
              <a:rPr lang="en-US" sz="2000" kern="100" dirty="0">
                <a:effectLst/>
                <a:latin typeface="Arial" panose="020B0604020202020204" pitchFamily="34" charset="0"/>
                <a:ea typeface="Aptos" panose="020B0004020202020204" pitchFamily="34" charset="0"/>
                <a:cs typeface="Arial" panose="020B0604020202020204" pitchFamily="34" charset="0"/>
              </a:rPr>
              <a:t>, …..  </a:t>
            </a:r>
          </a:p>
          <a:p>
            <a:pPr marL="1257300" marR="0" lvl="2" indent="-342900">
              <a:lnSpc>
                <a:spcPct val="107000"/>
              </a:lnSpc>
              <a:spcBef>
                <a:spcPts val="0"/>
              </a:spcBef>
              <a:spcAft>
                <a:spcPts val="0"/>
              </a:spcAft>
              <a:buFont typeface="Arial" panose="020B0604020202020204" pitchFamily="34" charset="0"/>
              <a:buChar char="•"/>
            </a:pPr>
            <a:r>
              <a:rPr lang="en-US" sz="2400" kern="100" dirty="0">
                <a:effectLst/>
                <a:latin typeface="Arial" panose="020B0604020202020204" pitchFamily="34" charset="0"/>
                <a:ea typeface="Aptos" panose="020B0004020202020204" pitchFamily="34" charset="0"/>
                <a:cs typeface="Arial" panose="020B0604020202020204" pitchFamily="34" charset="0"/>
              </a:rPr>
              <a:t>Hotels, Travel – </a:t>
            </a:r>
            <a:r>
              <a:rPr lang="en-US" sz="2000" kern="100" dirty="0">
                <a:effectLst/>
                <a:latin typeface="Arial" panose="020B0604020202020204" pitchFamily="34" charset="0"/>
                <a:ea typeface="Aptos" panose="020B0004020202020204" pitchFamily="34" charset="0"/>
                <a:cs typeface="Arial" panose="020B0604020202020204" pitchFamily="34" charset="0"/>
              </a:rPr>
              <a:t>Expedia, Bookings.com, Kayak, </a:t>
            </a:r>
            <a:r>
              <a:rPr lang="en-US" sz="2000" kern="100" dirty="0" err="1">
                <a:effectLst/>
                <a:latin typeface="Arial" panose="020B0604020202020204" pitchFamily="34" charset="0"/>
                <a:ea typeface="Aptos" panose="020B0004020202020204" pitchFamily="34" charset="0"/>
                <a:cs typeface="Arial" panose="020B0604020202020204" pitchFamily="34" charset="0"/>
              </a:rPr>
              <a:t>TripAdviser</a:t>
            </a:r>
            <a:r>
              <a:rPr lang="en-US" sz="2000" kern="100" dirty="0">
                <a:effectLst/>
                <a:latin typeface="Arial" panose="020B0604020202020204" pitchFamily="34" charset="0"/>
                <a:ea typeface="Aptos" panose="020B0004020202020204" pitchFamily="34" charset="0"/>
                <a:cs typeface="Arial" panose="020B0604020202020204" pitchFamily="34" charset="0"/>
              </a:rPr>
              <a:t>, </a:t>
            </a:r>
            <a:r>
              <a:rPr lang="en-US" sz="2000" kern="100" dirty="0" err="1">
                <a:effectLst/>
                <a:latin typeface="Arial" panose="020B0604020202020204" pitchFamily="34" charset="0"/>
                <a:ea typeface="Aptos" panose="020B0004020202020204" pitchFamily="34" charset="0"/>
                <a:cs typeface="Arial" panose="020B0604020202020204" pitchFamily="34" charset="0"/>
              </a:rPr>
              <a:t>AirBnB</a:t>
            </a:r>
            <a:r>
              <a:rPr lang="en-US" sz="2000" kern="100" dirty="0">
                <a:effectLst/>
                <a:latin typeface="Arial" panose="020B0604020202020204" pitchFamily="34" charset="0"/>
                <a:ea typeface="Aptos" panose="020B0004020202020204" pitchFamily="34" charset="0"/>
                <a:cs typeface="Arial" panose="020B0604020202020204" pitchFamily="34" charset="0"/>
              </a:rPr>
              <a:t>,  </a:t>
            </a:r>
          </a:p>
          <a:p>
            <a:pPr marL="1257300" marR="0" lvl="2" indent="-342900">
              <a:lnSpc>
                <a:spcPct val="107000"/>
              </a:lnSpc>
              <a:spcBef>
                <a:spcPts val="0"/>
              </a:spcBef>
              <a:spcAft>
                <a:spcPts val="0"/>
              </a:spcAft>
              <a:buFont typeface="Arial" panose="020B0604020202020204" pitchFamily="34" charset="0"/>
              <a:buChar char="•"/>
            </a:pPr>
            <a:r>
              <a:rPr lang="en-US" sz="2400" kern="100" dirty="0">
                <a:effectLst/>
                <a:latin typeface="Arial" panose="020B0604020202020204" pitchFamily="34" charset="0"/>
                <a:ea typeface="Aptos" panose="020B0004020202020204" pitchFamily="34" charset="0"/>
                <a:cs typeface="Arial" panose="020B0604020202020204" pitchFamily="34" charset="0"/>
              </a:rPr>
              <a:t>Movie theaters – </a:t>
            </a:r>
            <a:r>
              <a:rPr lang="en-US" sz="2000" kern="100" dirty="0" err="1">
                <a:effectLst/>
                <a:latin typeface="Arial" panose="020B0604020202020204" pitchFamily="34" charset="0"/>
                <a:ea typeface="Aptos" panose="020B0004020202020204" pitchFamily="34" charset="0"/>
                <a:cs typeface="Arial" panose="020B0604020202020204" pitchFamily="34" charset="0"/>
              </a:rPr>
              <a:t>BlockBuster</a:t>
            </a:r>
            <a:r>
              <a:rPr lang="en-US" sz="2000" kern="100" dirty="0">
                <a:effectLst/>
                <a:latin typeface="Arial" panose="020B0604020202020204" pitchFamily="34" charset="0"/>
                <a:ea typeface="Aptos" panose="020B0004020202020204" pitchFamily="34" charset="0"/>
                <a:cs typeface="Arial" panose="020B0604020202020204" pitchFamily="34" charset="0"/>
              </a:rPr>
              <a:t>, Netflix</a:t>
            </a:r>
          </a:p>
          <a:p>
            <a:pPr marL="1257300" marR="0" lvl="2" indent="-342900">
              <a:lnSpc>
                <a:spcPct val="107000"/>
              </a:lnSpc>
              <a:spcBef>
                <a:spcPts val="0"/>
              </a:spcBef>
              <a:spcAft>
                <a:spcPts val="0"/>
              </a:spcAft>
              <a:buFont typeface="Arial" panose="020B0604020202020204" pitchFamily="34" charset="0"/>
              <a:buChar char="•"/>
            </a:pPr>
            <a:r>
              <a:rPr lang="en-US" sz="2400" kern="100" dirty="0">
                <a:effectLst/>
                <a:latin typeface="Arial" panose="020B0604020202020204" pitchFamily="34" charset="0"/>
                <a:ea typeface="Aptos" panose="020B0004020202020204" pitchFamily="34" charset="0"/>
                <a:cs typeface="Arial" panose="020B0604020202020204" pitchFamily="34" charset="0"/>
              </a:rPr>
              <a:t>Postal Service – </a:t>
            </a:r>
            <a:r>
              <a:rPr lang="en-US" sz="2000" kern="100" dirty="0">
                <a:latin typeface="Arial" panose="020B0604020202020204" pitchFamily="34" charset="0"/>
                <a:ea typeface="Aptos" panose="020B0004020202020204" pitchFamily="34" charset="0"/>
                <a:cs typeface="Arial" panose="020B0604020202020204" pitchFamily="34" charset="0"/>
              </a:rPr>
              <a:t>E</a:t>
            </a:r>
            <a:r>
              <a:rPr lang="en-US" sz="2000" kern="100" dirty="0">
                <a:effectLst/>
                <a:latin typeface="Arial" panose="020B0604020202020204" pitchFamily="34" charset="0"/>
                <a:ea typeface="Aptos" panose="020B0004020202020204" pitchFamily="34" charset="0"/>
                <a:cs typeface="Arial" panose="020B0604020202020204" pitchFamily="34" charset="0"/>
              </a:rPr>
              <a:t>mail, WhatsApp, Zoom, SMS, </a:t>
            </a:r>
          </a:p>
          <a:p>
            <a:pPr marL="1257300" marR="0" lvl="2" indent="-342900">
              <a:lnSpc>
                <a:spcPct val="107000"/>
              </a:lnSpc>
              <a:spcBef>
                <a:spcPts val="0"/>
              </a:spcBef>
              <a:spcAft>
                <a:spcPts val="0"/>
              </a:spcAft>
              <a:buFont typeface="Arial" panose="020B0604020202020204" pitchFamily="34" charset="0"/>
              <a:buChar char="•"/>
            </a:pPr>
            <a:r>
              <a:rPr lang="en-US" sz="2400" kern="100" dirty="0">
                <a:effectLst/>
                <a:latin typeface="Arial" panose="020B0604020202020204" pitchFamily="34" charset="0"/>
                <a:ea typeface="Aptos" panose="020B0004020202020204" pitchFamily="34" charset="0"/>
                <a:cs typeface="Arial" panose="020B0604020202020204" pitchFamily="34" charset="0"/>
              </a:rPr>
              <a:t>Dating – </a:t>
            </a:r>
            <a:r>
              <a:rPr lang="en-US" sz="2000" kern="100" dirty="0" err="1">
                <a:effectLst/>
                <a:latin typeface="Arial" panose="020B0604020202020204" pitchFamily="34" charset="0"/>
                <a:ea typeface="Aptos" panose="020B0004020202020204" pitchFamily="34" charset="0"/>
                <a:cs typeface="Arial" panose="020B0604020202020204" pitchFamily="34" charset="0"/>
              </a:rPr>
              <a:t>OKCupid</a:t>
            </a:r>
            <a:r>
              <a:rPr lang="en-US" sz="2000" kern="100" dirty="0">
                <a:effectLst/>
                <a:latin typeface="Arial" panose="020B0604020202020204" pitchFamily="34" charset="0"/>
                <a:ea typeface="Aptos" panose="020B0004020202020204" pitchFamily="34" charset="0"/>
                <a:cs typeface="Arial" panose="020B0604020202020204" pitchFamily="34" charset="0"/>
              </a:rPr>
              <a:t>, Bumble, eHarmony, Tinder, </a:t>
            </a:r>
            <a:r>
              <a:rPr lang="en-US" sz="2000" kern="100" dirty="0" err="1">
                <a:effectLst/>
                <a:latin typeface="Arial" panose="020B0604020202020204" pitchFamily="34" charset="0"/>
                <a:ea typeface="Aptos" panose="020B0004020202020204" pitchFamily="34" charset="0"/>
                <a:cs typeface="Arial" panose="020B0604020202020204" pitchFamily="34" charset="0"/>
              </a:rPr>
              <a:t>Jdate</a:t>
            </a:r>
            <a:r>
              <a:rPr lang="en-US" sz="2000" kern="100" dirty="0">
                <a:effectLst/>
                <a:latin typeface="Arial" panose="020B0604020202020204" pitchFamily="34" charset="0"/>
                <a:ea typeface="Aptos" panose="020B0004020202020204" pitchFamily="34" charset="0"/>
                <a:cs typeface="Arial" panose="020B0604020202020204" pitchFamily="34" charset="0"/>
              </a:rPr>
              <a:t> …. </a:t>
            </a:r>
            <a:br>
              <a:rPr lang="en-US" sz="2400" kern="100" dirty="0">
                <a:effectLst/>
                <a:latin typeface="Arial" panose="020B0604020202020204" pitchFamily="34" charset="0"/>
                <a:ea typeface="Aptos" panose="020B0004020202020204" pitchFamily="34" charset="0"/>
                <a:cs typeface="Arial" panose="020B0604020202020204" pitchFamily="34" charset="0"/>
              </a:rPr>
            </a:br>
            <a:endParaRPr lang="en-US" sz="2400" kern="100" dirty="0">
              <a:effectLst/>
              <a:latin typeface="Arial" panose="020B0604020202020204" pitchFamily="34" charset="0"/>
              <a:ea typeface="Aptos" panose="020B0004020202020204" pitchFamily="34" charset="0"/>
              <a:cs typeface="Arial" panose="020B0604020202020204" pitchFamily="34" charset="0"/>
            </a:endParaRPr>
          </a:p>
          <a:p>
            <a:pPr marL="800100" marR="0" lvl="1" indent="-342900">
              <a:lnSpc>
                <a:spcPct val="107000"/>
              </a:lnSpc>
              <a:spcBef>
                <a:spcPts val="0"/>
              </a:spcBef>
              <a:spcAft>
                <a:spcPts val="0"/>
              </a:spcAft>
              <a:buFont typeface="Arial" panose="020B0604020202020204" pitchFamily="34" charset="0"/>
              <a:buChar char="•"/>
            </a:pPr>
            <a:r>
              <a:rPr lang="en-US" sz="2800" kern="100" dirty="0">
                <a:effectLst/>
                <a:latin typeface="Arial" panose="020B0604020202020204" pitchFamily="34" charset="0"/>
                <a:ea typeface="Aptos" panose="020B0004020202020204" pitchFamily="34" charset="0"/>
                <a:cs typeface="Arial" panose="020B0604020202020204" pitchFamily="34" charset="0"/>
              </a:rPr>
              <a:t>Virtually every domain in our life is going to be impacted </a:t>
            </a:r>
          </a:p>
          <a:p>
            <a:endParaRPr lang="en-US" dirty="0"/>
          </a:p>
        </p:txBody>
      </p:sp>
      <p:sp>
        <p:nvSpPr>
          <p:cNvPr id="4" name="Footer Placeholder 3">
            <a:extLst>
              <a:ext uri="{FF2B5EF4-FFF2-40B4-BE49-F238E27FC236}">
                <a16:creationId xmlns:a16="http://schemas.microsoft.com/office/drawing/2014/main" id="{91341A1D-9809-423A-87C8-A39C195B34AE}"/>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spTree>
    <p:extLst>
      <p:ext uri="{BB962C8B-B14F-4D97-AF65-F5344CB8AC3E}">
        <p14:creationId xmlns:p14="http://schemas.microsoft.com/office/powerpoint/2010/main" val="232020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28E02-06AC-4660-8FA0-14C66238AF04}"/>
              </a:ext>
            </a:extLst>
          </p:cNvPr>
          <p:cNvSpPr>
            <a:spLocks noGrp="1"/>
          </p:cNvSpPr>
          <p:nvPr>
            <p:ph type="title"/>
          </p:nvPr>
        </p:nvSpPr>
        <p:spPr/>
        <p:txBody>
          <a:bodyPr/>
          <a:lstStyle/>
          <a:p>
            <a:r>
              <a:rPr lang="en-US" dirty="0" err="1"/>
              <a:t>Live.Tickchak</a:t>
            </a:r>
            <a:r>
              <a:rPr lang="en-US" dirty="0"/>
              <a:t> Branding -</a:t>
            </a:r>
            <a:r>
              <a:rPr lang="he-IL" dirty="0"/>
              <a:t> </a:t>
            </a:r>
            <a:r>
              <a:rPr lang="en-US" dirty="0"/>
              <a:t>Long Tail  </a:t>
            </a:r>
          </a:p>
        </p:txBody>
      </p:sp>
      <p:sp>
        <p:nvSpPr>
          <p:cNvPr id="4" name="Footer Placeholder 3">
            <a:extLst>
              <a:ext uri="{FF2B5EF4-FFF2-40B4-BE49-F238E27FC236}">
                <a16:creationId xmlns:a16="http://schemas.microsoft.com/office/drawing/2014/main" id="{C91FDF72-9385-4DC4-B760-DC246D868A38}"/>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pic>
        <p:nvPicPr>
          <p:cNvPr id="6" name="Picture 5">
            <a:extLst>
              <a:ext uri="{FF2B5EF4-FFF2-40B4-BE49-F238E27FC236}">
                <a16:creationId xmlns:a16="http://schemas.microsoft.com/office/drawing/2014/main" id="{FA836A0F-10CB-47A4-A03C-4D0485CE6CC9}"/>
              </a:ext>
            </a:extLst>
          </p:cNvPr>
          <p:cNvPicPr>
            <a:picLocks noChangeAspect="1"/>
          </p:cNvPicPr>
          <p:nvPr/>
        </p:nvPicPr>
        <p:blipFill>
          <a:blip r:embed="rId2"/>
          <a:stretch>
            <a:fillRect/>
          </a:stretch>
        </p:blipFill>
        <p:spPr>
          <a:xfrm>
            <a:off x="5606473" y="1165952"/>
            <a:ext cx="6171000" cy="5692048"/>
          </a:xfrm>
          <a:prstGeom prst="rect">
            <a:avLst/>
          </a:prstGeom>
          <a:effectLst>
            <a:outerShdw blurRad="63500" sx="102000" sy="102000" algn="ctr" rotWithShape="0">
              <a:prstClr val="black">
                <a:alpha val="40000"/>
              </a:prstClr>
            </a:outerShdw>
          </a:effectLst>
        </p:spPr>
      </p:pic>
      <p:sp>
        <p:nvSpPr>
          <p:cNvPr id="5" name="Text Placeholder 2">
            <a:extLst>
              <a:ext uri="{FF2B5EF4-FFF2-40B4-BE49-F238E27FC236}">
                <a16:creationId xmlns:a16="http://schemas.microsoft.com/office/drawing/2014/main" id="{FDA11F65-2DF7-F03B-ADB8-D9F40E1403A7}"/>
              </a:ext>
            </a:extLst>
          </p:cNvPr>
          <p:cNvSpPr txBox="1">
            <a:spLocks/>
          </p:cNvSpPr>
          <p:nvPr/>
        </p:nvSpPr>
        <p:spPr>
          <a:xfrm>
            <a:off x="2117270" y="2243519"/>
            <a:ext cx="3593417" cy="3877985"/>
          </a:xfrm>
          <a:prstGeom prst="rect">
            <a:avLst/>
          </a:prstGeom>
        </p:spPr>
        <p:txBody>
          <a:bodyPr wrap="square" lIns="0" tIns="0" rIns="0" bIns="0">
            <a:spAutoFit/>
          </a:bodyPr>
          <a:lstStyle>
            <a:lvl1pPr marL="0">
              <a:defRPr sz="2800" b="0" i="0">
                <a:solidFill>
                  <a:srgbClr val="000032"/>
                </a:solidFill>
                <a:latin typeface="Arial" panose="020B0604020202020204" pitchFamily="34" charset="0"/>
                <a:ea typeface="+mn-ea"/>
                <a:cs typeface="Arial" panose="020B0604020202020204" pitchFamily="34" charset="0"/>
              </a:defRPr>
            </a:lvl1pPr>
            <a:lvl2pPr marL="277246">
              <a:defRPr>
                <a:latin typeface="+mn-lt"/>
                <a:ea typeface="+mn-ea"/>
                <a:cs typeface="+mn-cs"/>
              </a:defRPr>
            </a:lvl2pPr>
            <a:lvl3pPr marL="554492">
              <a:defRPr sz="2400">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endParaRPr lang="en-US" kern="0" dirty="0"/>
          </a:p>
          <a:p>
            <a:r>
              <a:rPr lang="en-US" kern="0" dirty="0" err="1"/>
              <a:t>TickChak</a:t>
            </a:r>
            <a:r>
              <a:rPr lang="en-US" kern="0" dirty="0"/>
              <a:t> Live </a:t>
            </a:r>
          </a:p>
          <a:p>
            <a:endParaRPr lang="en-US" kern="0" dirty="0"/>
          </a:p>
          <a:p>
            <a:r>
              <a:rPr lang="he-IL" kern="0" dirty="0"/>
              <a:t> </a:t>
            </a:r>
          </a:p>
          <a:p>
            <a:r>
              <a:rPr lang="he-IL" kern="0" dirty="0"/>
              <a:t>קופות תל אביב </a:t>
            </a:r>
          </a:p>
          <a:p>
            <a:endParaRPr lang="he-IL" kern="0" dirty="0"/>
          </a:p>
          <a:p>
            <a:endParaRPr lang="he-IL" kern="0" dirty="0"/>
          </a:p>
          <a:p>
            <a:r>
              <a:rPr lang="he-IL" kern="0" dirty="0"/>
              <a:t>מבלים            </a:t>
            </a:r>
            <a:r>
              <a:rPr lang="en-US" kern="0" dirty="0"/>
              <a:t> </a:t>
            </a:r>
            <a:endParaRPr lang="he-IL" kern="0" dirty="0"/>
          </a:p>
          <a:p>
            <a:r>
              <a:rPr lang="en-US" kern="0" dirty="0"/>
              <a:t>   </a:t>
            </a:r>
          </a:p>
        </p:txBody>
      </p:sp>
      <p:cxnSp>
        <p:nvCxnSpPr>
          <p:cNvPr id="7" name="Straight Arrow Connector 6">
            <a:extLst>
              <a:ext uri="{FF2B5EF4-FFF2-40B4-BE49-F238E27FC236}">
                <a16:creationId xmlns:a16="http://schemas.microsoft.com/office/drawing/2014/main" id="{8910B901-CFE4-C75F-4CCB-F68293F964E4}"/>
              </a:ext>
            </a:extLst>
          </p:cNvPr>
          <p:cNvCxnSpPr>
            <a:cxnSpLocks/>
          </p:cNvCxnSpPr>
          <p:nvPr/>
        </p:nvCxnSpPr>
        <p:spPr>
          <a:xfrm>
            <a:off x="4407401" y="2924355"/>
            <a:ext cx="2459226" cy="6901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42335DA9-FD2D-C37F-949A-C8F36F8232FD}"/>
              </a:ext>
            </a:extLst>
          </p:cNvPr>
          <p:cNvCxnSpPr>
            <a:cxnSpLocks/>
          </p:cNvCxnSpPr>
          <p:nvPr/>
        </p:nvCxnSpPr>
        <p:spPr>
          <a:xfrm flipV="1">
            <a:off x="4364269" y="5364979"/>
            <a:ext cx="2398143" cy="61037"/>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6FA55B36-A0BE-5CCD-3825-15E0509626EC}"/>
              </a:ext>
            </a:extLst>
          </p:cNvPr>
          <p:cNvCxnSpPr>
            <a:cxnSpLocks/>
          </p:cNvCxnSpPr>
          <p:nvPr/>
        </p:nvCxnSpPr>
        <p:spPr>
          <a:xfrm flipV="1">
            <a:off x="4407401" y="4087617"/>
            <a:ext cx="2398143" cy="61037"/>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0700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7BAC1-73B9-2C24-601B-6C87F237850D}"/>
              </a:ext>
            </a:extLst>
          </p:cNvPr>
          <p:cNvSpPr>
            <a:spLocks noGrp="1"/>
          </p:cNvSpPr>
          <p:nvPr>
            <p:ph type="title"/>
          </p:nvPr>
        </p:nvSpPr>
        <p:spPr/>
        <p:txBody>
          <a:bodyPr/>
          <a:lstStyle/>
          <a:p>
            <a:r>
              <a:rPr lang="en-US" dirty="0" err="1"/>
              <a:t>Live.TickChak</a:t>
            </a:r>
            <a:r>
              <a:rPr lang="en-US" dirty="0"/>
              <a:t> Branding First </a:t>
            </a:r>
          </a:p>
        </p:txBody>
      </p:sp>
      <p:sp>
        <p:nvSpPr>
          <p:cNvPr id="3" name="Text Placeholder 2">
            <a:extLst>
              <a:ext uri="{FF2B5EF4-FFF2-40B4-BE49-F238E27FC236}">
                <a16:creationId xmlns:a16="http://schemas.microsoft.com/office/drawing/2014/main" id="{48EF7D93-C6E5-65AE-C3E2-DAFACA3FE827}"/>
              </a:ext>
            </a:extLst>
          </p:cNvPr>
          <p:cNvSpPr>
            <a:spLocks noGrp="1"/>
          </p:cNvSpPr>
          <p:nvPr>
            <p:ph type="body" idx="1"/>
          </p:nvPr>
        </p:nvSpPr>
        <p:spPr>
          <a:xfrm>
            <a:off x="944077" y="1493021"/>
            <a:ext cx="10303847" cy="4770537"/>
          </a:xfrm>
        </p:spPr>
        <p:txBody>
          <a:bodyPr/>
          <a:lstStyle/>
          <a:p>
            <a:r>
              <a:rPr lang="en-US" dirty="0">
                <a:solidFill>
                  <a:srgbClr val="FF0000"/>
                </a:solidFill>
              </a:rPr>
              <a:t>Who is the target for the branding? </a:t>
            </a:r>
          </a:p>
          <a:p>
            <a:endParaRPr lang="en-US" sz="1000" dirty="0"/>
          </a:p>
          <a:p>
            <a:pPr marL="1011692" lvl="2" indent="-457200">
              <a:buFont typeface="Arial" panose="020B0604020202020204" pitchFamily="34" charset="0"/>
              <a:buChar char="•"/>
            </a:pPr>
            <a:r>
              <a:rPr lang="en-US" dirty="0">
                <a:latin typeface="Arial" panose="020B0604020202020204" pitchFamily="34" charset="0"/>
                <a:cs typeface="Arial" panose="020B0604020202020204" pitchFamily="34" charset="0"/>
              </a:rPr>
              <a:t>People who want to go to a show?  </a:t>
            </a:r>
          </a:p>
          <a:p>
            <a:pPr marL="1011692" lvl="2" indent="-457200">
              <a:buFont typeface="Arial" panose="020B0604020202020204" pitchFamily="34" charset="0"/>
              <a:buChar char="•"/>
            </a:pPr>
            <a:r>
              <a:rPr lang="en-US" dirty="0">
                <a:latin typeface="Arial" panose="020B0604020202020204" pitchFamily="34" charset="0"/>
                <a:cs typeface="Arial" panose="020B0604020202020204" pitchFamily="34" charset="0"/>
              </a:rPr>
              <a:t>The artists? </a:t>
            </a:r>
          </a:p>
          <a:p>
            <a:pPr marL="1011692" lvl="2" indent="-457200">
              <a:buFont typeface="Arial" panose="020B0604020202020204" pitchFamily="34" charset="0"/>
              <a:buChar char="•"/>
            </a:pPr>
            <a:r>
              <a:rPr lang="en-US" dirty="0">
                <a:latin typeface="Arial" panose="020B0604020202020204" pitchFamily="34" charset="0"/>
                <a:cs typeface="Arial" panose="020B0604020202020204" pitchFamily="34" charset="0"/>
              </a:rPr>
              <a:t>Managers, producers? </a:t>
            </a:r>
          </a:p>
          <a:p>
            <a:pPr marL="457200" indent="-457200">
              <a:buFont typeface="Arial" panose="020B0604020202020204" pitchFamily="34" charset="0"/>
              <a:buChar char="•"/>
            </a:pPr>
            <a:endParaRPr lang="en-US" sz="1000" dirty="0"/>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Three different audiences, with different branding intentions  </a:t>
            </a:r>
            <a:br>
              <a:rPr lang="en-US" dirty="0">
                <a:latin typeface="Arial" panose="020B0604020202020204" pitchFamily="34" charset="0"/>
                <a:cs typeface="Arial" panose="020B0604020202020204" pitchFamily="34" charset="0"/>
              </a:rPr>
            </a:br>
            <a:endParaRPr lang="en-US" sz="1000" dirty="0">
              <a:latin typeface="Arial" panose="020B0604020202020204" pitchFamily="34" charset="0"/>
              <a:cs typeface="Arial" panose="020B0604020202020204" pitchFamily="34" charset="0"/>
            </a:endParaRPr>
          </a:p>
          <a:p>
            <a:pPr marL="1011692" lvl="2" indent="-457200">
              <a:buFont typeface="Arial" panose="020B0604020202020204" pitchFamily="34" charset="0"/>
              <a:buChar char="•"/>
            </a:pPr>
            <a:r>
              <a:rPr lang="en-US" dirty="0">
                <a:latin typeface="Arial" panose="020B0604020202020204" pitchFamily="34" charset="0"/>
                <a:cs typeface="Arial" panose="020B0604020202020204" pitchFamily="34" charset="0"/>
              </a:rPr>
              <a:t>The people who want to go to a show </a:t>
            </a:r>
          </a:p>
          <a:p>
            <a:pPr marL="1011692" lvl="2" indent="-457200">
              <a:buFont typeface="Arial" panose="020B0604020202020204" pitchFamily="34" charset="0"/>
              <a:buChar char="•"/>
            </a:pPr>
            <a:r>
              <a:rPr lang="en-US" dirty="0">
                <a:latin typeface="Arial" panose="020B0604020202020204" pitchFamily="34" charset="0"/>
                <a:cs typeface="Arial" panose="020B0604020202020204" pitchFamily="34" charset="0"/>
              </a:rPr>
              <a:t>Artists, managers, producers</a:t>
            </a:r>
          </a:p>
          <a:p>
            <a:pPr marL="1011692" lvl="2" indent="-457200">
              <a:buFont typeface="Arial" panose="020B0604020202020204" pitchFamily="34" charset="0"/>
              <a:buChar char="•"/>
            </a:pPr>
            <a:r>
              <a:rPr lang="en-US" dirty="0">
                <a:latin typeface="Arial" panose="020B0604020202020204" pitchFamily="34" charset="0"/>
                <a:cs typeface="Arial" panose="020B0604020202020204" pitchFamily="34" charset="0"/>
              </a:rPr>
              <a:t>Venues, cities, locations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dirty="0">
                <a:solidFill>
                  <a:srgbClr val="FF0000"/>
                </a:solidFill>
              </a:rPr>
              <a:t>Any idea what we might want to accomplish with each audience? </a:t>
            </a:r>
          </a:p>
        </p:txBody>
      </p:sp>
      <p:sp>
        <p:nvSpPr>
          <p:cNvPr id="4" name="Footer Placeholder 3">
            <a:extLst>
              <a:ext uri="{FF2B5EF4-FFF2-40B4-BE49-F238E27FC236}">
                <a16:creationId xmlns:a16="http://schemas.microsoft.com/office/drawing/2014/main" id="{9242778E-350F-030D-8C76-6AF02AA1D4AB}"/>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spTree>
    <p:extLst>
      <p:ext uri="{BB962C8B-B14F-4D97-AF65-F5344CB8AC3E}">
        <p14:creationId xmlns:p14="http://schemas.microsoft.com/office/powerpoint/2010/main" val="344913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7BAC1-73B9-2C24-601B-6C87F237850D}"/>
              </a:ext>
            </a:extLst>
          </p:cNvPr>
          <p:cNvSpPr>
            <a:spLocks noGrp="1"/>
          </p:cNvSpPr>
          <p:nvPr>
            <p:ph type="title"/>
          </p:nvPr>
        </p:nvSpPr>
        <p:spPr/>
        <p:txBody>
          <a:bodyPr/>
          <a:lstStyle/>
          <a:p>
            <a:r>
              <a:rPr lang="en-US" dirty="0" err="1"/>
              <a:t>Live.TickChak</a:t>
            </a:r>
            <a:r>
              <a:rPr lang="en-US" dirty="0"/>
              <a:t> - Branding First </a:t>
            </a:r>
          </a:p>
        </p:txBody>
      </p:sp>
      <p:sp>
        <p:nvSpPr>
          <p:cNvPr id="3" name="Text Placeholder 2">
            <a:extLst>
              <a:ext uri="{FF2B5EF4-FFF2-40B4-BE49-F238E27FC236}">
                <a16:creationId xmlns:a16="http://schemas.microsoft.com/office/drawing/2014/main" id="{48EF7D93-C6E5-65AE-C3E2-DAFACA3FE827}"/>
              </a:ext>
            </a:extLst>
          </p:cNvPr>
          <p:cNvSpPr>
            <a:spLocks noGrp="1"/>
          </p:cNvSpPr>
          <p:nvPr>
            <p:ph type="body" idx="1"/>
          </p:nvPr>
        </p:nvSpPr>
        <p:spPr>
          <a:xfrm>
            <a:off x="944077" y="1493021"/>
            <a:ext cx="6307115" cy="5186035"/>
          </a:xfrm>
        </p:spPr>
        <p:txBody>
          <a:bodyPr/>
          <a:lstStyle/>
          <a:p>
            <a:r>
              <a:rPr lang="en-US" dirty="0"/>
              <a:t>people who want to go to a show</a:t>
            </a:r>
          </a:p>
          <a:p>
            <a:endParaRPr lang="en-US" sz="9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dirty="0"/>
              <a:t>Built a process to collect contact information of fans and followers of the artist </a:t>
            </a:r>
            <a:br>
              <a:rPr lang="en-US" dirty="0"/>
            </a:br>
            <a:endParaRPr lang="en-US" sz="1000" dirty="0"/>
          </a:p>
          <a:p>
            <a:pPr marL="457200" indent="-457200">
              <a:buFont typeface="Arial" panose="020B0604020202020204" pitchFamily="34" charset="0"/>
              <a:buChar char="•"/>
            </a:pPr>
            <a:r>
              <a:rPr lang="en-US" dirty="0"/>
              <a:t>Using this growing list, offer the artist tools to interact with his or her fans</a:t>
            </a:r>
          </a:p>
          <a:p>
            <a:pPr marL="457200" indent="-457200">
              <a:buFont typeface="Arial" panose="020B0604020202020204" pitchFamily="34" charset="0"/>
              <a:buChar char="•"/>
            </a:pPr>
            <a:endParaRPr lang="en-US" sz="1000" dirty="0"/>
          </a:p>
          <a:p>
            <a:pPr marL="457200" indent="-457200">
              <a:buFont typeface="Arial" panose="020B0604020202020204" pitchFamily="34" charset="0"/>
              <a:buChar char="•"/>
            </a:pPr>
            <a:r>
              <a:rPr lang="en-US" dirty="0"/>
              <a:t>Ability to sell early tickets to fans, and also fill in a venue in the last minute </a:t>
            </a:r>
          </a:p>
          <a:p>
            <a:endParaRPr lang="en-US" dirty="0"/>
          </a:p>
          <a:p>
            <a:endParaRPr lang="en-US" dirty="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9242778E-350F-030D-8C76-6AF02AA1D4AB}"/>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pic>
        <p:nvPicPr>
          <p:cNvPr id="5" name="Picture 4">
            <a:extLst>
              <a:ext uri="{FF2B5EF4-FFF2-40B4-BE49-F238E27FC236}">
                <a16:creationId xmlns:a16="http://schemas.microsoft.com/office/drawing/2014/main" id="{92870423-51FC-40D8-9CCD-B3F7719439C5}"/>
              </a:ext>
            </a:extLst>
          </p:cNvPr>
          <p:cNvPicPr>
            <a:picLocks noChangeAspect="1"/>
          </p:cNvPicPr>
          <p:nvPr/>
        </p:nvPicPr>
        <p:blipFill>
          <a:blip r:embed="rId2"/>
          <a:stretch>
            <a:fillRect/>
          </a:stretch>
        </p:blipFill>
        <p:spPr>
          <a:xfrm>
            <a:off x="7531421" y="592077"/>
            <a:ext cx="4298053" cy="5724640"/>
          </a:xfrm>
          <a:prstGeom prst="rect">
            <a:avLst/>
          </a:prstGeom>
        </p:spPr>
      </p:pic>
    </p:spTree>
    <p:extLst>
      <p:ext uri="{BB962C8B-B14F-4D97-AF65-F5344CB8AC3E}">
        <p14:creationId xmlns:p14="http://schemas.microsoft.com/office/powerpoint/2010/main" val="91961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0A141-857D-48D7-BD46-AD1D82A33AE3}"/>
              </a:ext>
            </a:extLst>
          </p:cNvPr>
          <p:cNvSpPr>
            <a:spLocks noGrp="1"/>
          </p:cNvSpPr>
          <p:nvPr>
            <p:ph type="title"/>
          </p:nvPr>
        </p:nvSpPr>
        <p:spPr/>
        <p:txBody>
          <a:bodyPr/>
          <a:lstStyle/>
          <a:p>
            <a:r>
              <a:rPr lang="en-US" dirty="0" err="1"/>
              <a:t>Live.TickChak</a:t>
            </a:r>
            <a:r>
              <a:rPr lang="en-US" dirty="0"/>
              <a:t> - Branding First </a:t>
            </a:r>
          </a:p>
        </p:txBody>
      </p:sp>
      <p:sp>
        <p:nvSpPr>
          <p:cNvPr id="3" name="Text Placeholder 2">
            <a:extLst>
              <a:ext uri="{FF2B5EF4-FFF2-40B4-BE49-F238E27FC236}">
                <a16:creationId xmlns:a16="http://schemas.microsoft.com/office/drawing/2014/main" id="{07C617D0-0C7C-45D6-8982-2DD932C634EC}"/>
              </a:ext>
            </a:extLst>
          </p:cNvPr>
          <p:cNvSpPr>
            <a:spLocks noGrp="1"/>
          </p:cNvSpPr>
          <p:nvPr>
            <p:ph type="body" idx="1"/>
          </p:nvPr>
        </p:nvSpPr>
        <p:spPr>
          <a:xfrm>
            <a:off x="944077" y="1493021"/>
            <a:ext cx="10303847" cy="5955476"/>
          </a:xfrm>
        </p:spPr>
        <p:txBody>
          <a:bodyPr/>
          <a:lstStyle/>
          <a:p>
            <a:r>
              <a:rPr lang="en-US" dirty="0"/>
              <a:t>Offerings for artists, managers and producers</a:t>
            </a:r>
          </a:p>
          <a:p>
            <a:endParaRPr lang="en-US" sz="1100" dirty="0"/>
          </a:p>
          <a:p>
            <a:pPr marL="457200" indent="-457200">
              <a:spcAft>
                <a:spcPts val="1200"/>
              </a:spcAft>
              <a:buFont typeface="Arial" panose="020B0604020202020204" pitchFamily="34" charset="0"/>
              <a:buChar char="•"/>
            </a:pPr>
            <a:r>
              <a:rPr lang="en-US" dirty="0"/>
              <a:t>Free basic offering - Artist’s always-updated home page, with lots of information about the artist, and tools to add and tailor the page</a:t>
            </a:r>
          </a:p>
          <a:p>
            <a:pPr marL="457200" indent="-457200">
              <a:spcAft>
                <a:spcPts val="1200"/>
              </a:spcAft>
              <a:buFont typeface="Arial" panose="020B0604020202020204" pitchFamily="34" charset="0"/>
              <a:buChar char="•"/>
            </a:pPr>
            <a:r>
              <a:rPr lang="en-US" dirty="0"/>
              <a:t>Access to the growing list of fans and followers, with tools to communicate with them – Paid upgrade </a:t>
            </a:r>
          </a:p>
          <a:p>
            <a:pPr marL="457200" indent="-457200">
              <a:spcAft>
                <a:spcPts val="1200"/>
              </a:spcAft>
              <a:buFont typeface="Arial" panose="020B0604020202020204" pitchFamily="34" charset="0"/>
              <a:buChar char="•"/>
            </a:pPr>
            <a:r>
              <a:rPr lang="en-US" dirty="0"/>
              <a:t>Ability to promote their concerts and shows on the Live site</a:t>
            </a:r>
          </a:p>
          <a:p>
            <a:pPr marL="457200" indent="-457200">
              <a:spcAft>
                <a:spcPts val="1200"/>
              </a:spcAft>
              <a:buFont typeface="Arial" panose="020B0604020202020204" pitchFamily="34" charset="0"/>
              <a:buChar char="•"/>
            </a:pPr>
            <a:r>
              <a:rPr lang="en-US" dirty="0"/>
              <a:t>Ability to sell tickets using the TickChak platform, while accessing their fan list</a:t>
            </a:r>
          </a:p>
          <a:p>
            <a:pPr marL="457200" indent="-457200">
              <a:buFont typeface="Arial" panose="020B0604020202020204" pitchFamily="34" charset="0"/>
              <a:buChar char="•"/>
            </a:pPr>
            <a:endParaRPr lang="en-US" dirty="0"/>
          </a:p>
          <a:p>
            <a:endParaRPr lang="en-US" dirty="0"/>
          </a:p>
          <a:p>
            <a:endParaRPr lang="en-US" dirty="0"/>
          </a:p>
        </p:txBody>
      </p:sp>
      <p:sp>
        <p:nvSpPr>
          <p:cNvPr id="4" name="Footer Placeholder 3">
            <a:extLst>
              <a:ext uri="{FF2B5EF4-FFF2-40B4-BE49-F238E27FC236}">
                <a16:creationId xmlns:a16="http://schemas.microsoft.com/office/drawing/2014/main" id="{E687C909-0A32-422B-92A6-D7FBD2C71CAD}"/>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spTree>
    <p:extLst>
      <p:ext uri="{BB962C8B-B14F-4D97-AF65-F5344CB8AC3E}">
        <p14:creationId xmlns:p14="http://schemas.microsoft.com/office/powerpoint/2010/main" val="64738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0A141-857D-48D7-BD46-AD1D82A33AE3}"/>
              </a:ext>
            </a:extLst>
          </p:cNvPr>
          <p:cNvSpPr>
            <a:spLocks noGrp="1"/>
          </p:cNvSpPr>
          <p:nvPr>
            <p:ph type="title"/>
          </p:nvPr>
        </p:nvSpPr>
        <p:spPr/>
        <p:txBody>
          <a:bodyPr/>
          <a:lstStyle/>
          <a:p>
            <a:r>
              <a:rPr lang="en-US" dirty="0" err="1"/>
              <a:t>Live.TickChak</a:t>
            </a:r>
            <a:r>
              <a:rPr lang="en-US" dirty="0"/>
              <a:t> - Branding First </a:t>
            </a:r>
          </a:p>
        </p:txBody>
      </p:sp>
      <p:sp>
        <p:nvSpPr>
          <p:cNvPr id="3" name="Text Placeholder 2">
            <a:extLst>
              <a:ext uri="{FF2B5EF4-FFF2-40B4-BE49-F238E27FC236}">
                <a16:creationId xmlns:a16="http://schemas.microsoft.com/office/drawing/2014/main" id="{07C617D0-0C7C-45D6-8982-2DD932C634EC}"/>
              </a:ext>
            </a:extLst>
          </p:cNvPr>
          <p:cNvSpPr>
            <a:spLocks noGrp="1"/>
          </p:cNvSpPr>
          <p:nvPr>
            <p:ph type="body" idx="1"/>
          </p:nvPr>
        </p:nvSpPr>
        <p:spPr>
          <a:xfrm>
            <a:off x="944077" y="1493021"/>
            <a:ext cx="4748063" cy="4262705"/>
          </a:xfrm>
        </p:spPr>
        <p:txBody>
          <a:bodyPr/>
          <a:lstStyle/>
          <a:p>
            <a:r>
              <a:rPr lang="en-US" dirty="0"/>
              <a:t>Offerings to venues and cities</a:t>
            </a:r>
            <a:br>
              <a:rPr lang="en-US" dirty="0"/>
            </a:br>
            <a:endParaRPr lang="en-US" sz="1100" dirty="0"/>
          </a:p>
          <a:p>
            <a:pPr marL="457200" indent="-457200">
              <a:spcAft>
                <a:spcPts val="1200"/>
              </a:spcAft>
              <a:buFont typeface="Arial" panose="020B0604020202020204" pitchFamily="34" charset="0"/>
              <a:buChar char="•"/>
            </a:pPr>
            <a:r>
              <a:rPr lang="en-US" dirty="0"/>
              <a:t>Always updated page for venues and cities – Paid offering  </a:t>
            </a:r>
            <a:br>
              <a:rPr lang="en-US" dirty="0"/>
            </a:br>
            <a:endParaRPr lang="en-US" dirty="0"/>
          </a:p>
          <a:p>
            <a:pPr marL="457200" indent="-457200">
              <a:buFont typeface="Arial" panose="020B0604020202020204" pitchFamily="34" charset="0"/>
              <a:buChar char="•"/>
            </a:pPr>
            <a:r>
              <a:rPr lang="en-US" sz="1600" dirty="0">
                <a:hlinkClick r:id="rId2"/>
              </a:rPr>
              <a:t>https://www.jerusalem.muni.il/he/experience/lobbyevents/?cat=music</a:t>
            </a:r>
            <a:r>
              <a:rPr lang="en-US" sz="1600" dirty="0"/>
              <a:t> </a:t>
            </a:r>
          </a:p>
          <a:p>
            <a:pPr marL="457200" indent="-457200">
              <a:buFont typeface="Arial" panose="020B0604020202020204" pitchFamily="34" charset="0"/>
              <a:buChar char="•"/>
            </a:pPr>
            <a:endParaRPr lang="en-US" dirty="0"/>
          </a:p>
          <a:p>
            <a:endParaRPr lang="en-US" dirty="0"/>
          </a:p>
          <a:p>
            <a:endParaRPr lang="en-US" dirty="0"/>
          </a:p>
        </p:txBody>
      </p:sp>
      <p:sp>
        <p:nvSpPr>
          <p:cNvPr id="4" name="Footer Placeholder 3">
            <a:extLst>
              <a:ext uri="{FF2B5EF4-FFF2-40B4-BE49-F238E27FC236}">
                <a16:creationId xmlns:a16="http://schemas.microsoft.com/office/drawing/2014/main" id="{E687C909-0A32-422B-92A6-D7FBD2C71CAD}"/>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pic>
        <p:nvPicPr>
          <p:cNvPr id="5" name="Picture 4">
            <a:extLst>
              <a:ext uri="{FF2B5EF4-FFF2-40B4-BE49-F238E27FC236}">
                <a16:creationId xmlns:a16="http://schemas.microsoft.com/office/drawing/2014/main" id="{1916CFDC-E4E0-468C-B304-38A613C7F860}"/>
              </a:ext>
            </a:extLst>
          </p:cNvPr>
          <p:cNvPicPr>
            <a:picLocks noChangeAspect="1"/>
          </p:cNvPicPr>
          <p:nvPr/>
        </p:nvPicPr>
        <p:blipFill>
          <a:blip r:embed="rId3"/>
          <a:stretch>
            <a:fillRect/>
          </a:stretch>
        </p:blipFill>
        <p:spPr>
          <a:xfrm>
            <a:off x="6732269" y="58754"/>
            <a:ext cx="5255895" cy="1434267"/>
          </a:xfrm>
          <a:prstGeom prst="rect">
            <a:avLst/>
          </a:prstGeom>
        </p:spPr>
      </p:pic>
      <p:pic>
        <p:nvPicPr>
          <p:cNvPr id="6" name="Picture 5">
            <a:extLst>
              <a:ext uri="{FF2B5EF4-FFF2-40B4-BE49-F238E27FC236}">
                <a16:creationId xmlns:a16="http://schemas.microsoft.com/office/drawing/2014/main" id="{4FDC69AA-D77C-4DD1-B1AB-2EEF7A7F6220}"/>
              </a:ext>
            </a:extLst>
          </p:cNvPr>
          <p:cNvPicPr>
            <a:picLocks noChangeAspect="1"/>
          </p:cNvPicPr>
          <p:nvPr/>
        </p:nvPicPr>
        <p:blipFill>
          <a:blip r:embed="rId4"/>
          <a:stretch>
            <a:fillRect/>
          </a:stretch>
        </p:blipFill>
        <p:spPr>
          <a:xfrm>
            <a:off x="6759581" y="1383030"/>
            <a:ext cx="5289864" cy="532647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9899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F3BD-2257-43FD-B655-3924D422E414}"/>
              </a:ext>
            </a:extLst>
          </p:cNvPr>
          <p:cNvSpPr>
            <a:spLocks noGrp="1"/>
          </p:cNvSpPr>
          <p:nvPr>
            <p:ph type="title"/>
          </p:nvPr>
        </p:nvSpPr>
        <p:spPr/>
        <p:txBody>
          <a:bodyPr/>
          <a:lstStyle/>
          <a:p>
            <a:r>
              <a:rPr lang="en-US" dirty="0"/>
              <a:t>Branding First – Benefits  </a:t>
            </a:r>
          </a:p>
        </p:txBody>
      </p:sp>
      <p:sp>
        <p:nvSpPr>
          <p:cNvPr id="3" name="Text Placeholder 2">
            <a:extLst>
              <a:ext uri="{FF2B5EF4-FFF2-40B4-BE49-F238E27FC236}">
                <a16:creationId xmlns:a16="http://schemas.microsoft.com/office/drawing/2014/main" id="{ADBC10F6-968C-4EE3-BEF7-499DBCF887B1}"/>
              </a:ext>
            </a:extLst>
          </p:cNvPr>
          <p:cNvSpPr>
            <a:spLocks noGrp="1"/>
          </p:cNvSpPr>
          <p:nvPr>
            <p:ph type="body" idx="1"/>
          </p:nvPr>
        </p:nvSpPr>
        <p:spPr>
          <a:xfrm>
            <a:off x="944076" y="1395049"/>
            <a:ext cx="10303847" cy="5386090"/>
          </a:xfrm>
        </p:spPr>
        <p:txBody>
          <a:bodyPr/>
          <a:lstStyle/>
          <a:p>
            <a:r>
              <a:rPr lang="en-US" dirty="0"/>
              <a:t>Focusing on Branding before spending time, money and effort on developing your great Digital Innovation has several benefits:</a:t>
            </a:r>
            <a:br>
              <a:rPr lang="en-US" dirty="0"/>
            </a:br>
            <a:endParaRPr lang="en-US" sz="1000" dirty="0"/>
          </a:p>
          <a:p>
            <a:pPr marL="457200" indent="-457200">
              <a:spcAft>
                <a:spcPts val="1200"/>
              </a:spcAft>
              <a:buFont typeface="Arial" panose="020B0604020202020204" pitchFamily="34" charset="0"/>
              <a:buChar char="•"/>
            </a:pPr>
            <a:r>
              <a:rPr lang="en-US" sz="2400" dirty="0"/>
              <a:t>A company has to become profitable, generating cash from operations, as early as possible</a:t>
            </a:r>
          </a:p>
          <a:p>
            <a:pPr marL="457200" indent="-457200">
              <a:spcAft>
                <a:spcPts val="1200"/>
              </a:spcAft>
              <a:buFont typeface="Arial" panose="020B0604020202020204" pitchFamily="34" charset="0"/>
              <a:buChar char="•"/>
            </a:pPr>
            <a:r>
              <a:rPr lang="en-US" sz="2400" dirty="0"/>
              <a:t>For that it needs to have sales, and for that it needs to have paying customers</a:t>
            </a:r>
          </a:p>
          <a:p>
            <a:pPr marL="457200" indent="-457200">
              <a:spcAft>
                <a:spcPts val="1200"/>
              </a:spcAft>
              <a:buFont typeface="Arial" panose="020B0604020202020204" pitchFamily="34" charset="0"/>
              <a:buChar char="•"/>
            </a:pPr>
            <a:r>
              <a:rPr lang="en-US" sz="2400" dirty="0"/>
              <a:t>Customers will not come and pay for a product or service unless they know about it, understand it, and have positive feelings towards the company</a:t>
            </a:r>
          </a:p>
          <a:p>
            <a:pPr marL="457200" indent="-457200">
              <a:spcAft>
                <a:spcPts val="1200"/>
              </a:spcAft>
              <a:buFont typeface="Arial" panose="020B0604020202020204" pitchFamily="34" charset="0"/>
              <a:buChar char="•"/>
            </a:pPr>
            <a:r>
              <a:rPr lang="en-US" sz="2400" dirty="0"/>
              <a:t>There is no way to address the entire market, effective branding efforts help the company identify a beach-head </a:t>
            </a:r>
          </a:p>
          <a:p>
            <a:pPr marL="457200" indent="-457200">
              <a:buFont typeface="Arial" panose="020B0604020202020204" pitchFamily="34" charset="0"/>
              <a:buChar char="•"/>
            </a:pPr>
            <a:endParaRPr lang="en-US" dirty="0"/>
          </a:p>
        </p:txBody>
      </p:sp>
      <p:sp>
        <p:nvSpPr>
          <p:cNvPr id="4" name="Footer Placeholder 3">
            <a:extLst>
              <a:ext uri="{FF2B5EF4-FFF2-40B4-BE49-F238E27FC236}">
                <a16:creationId xmlns:a16="http://schemas.microsoft.com/office/drawing/2014/main" id="{5F1ECE1D-3C0B-4DAB-AF68-01C29130C332}"/>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spTree>
    <p:extLst>
      <p:ext uri="{BB962C8B-B14F-4D97-AF65-F5344CB8AC3E}">
        <p14:creationId xmlns:p14="http://schemas.microsoft.com/office/powerpoint/2010/main" val="215341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69FBC7-8E49-4260-8AA2-41C965C5E7D3}"/>
              </a:ext>
            </a:extLst>
          </p:cNvPr>
          <p:cNvPicPr>
            <a:picLocks noChangeAspect="1"/>
          </p:cNvPicPr>
          <p:nvPr/>
        </p:nvPicPr>
        <p:blipFill rotWithShape="1">
          <a:blip r:embed="rId2"/>
          <a:srcRect l="10157" r="2929" b="2210"/>
          <a:stretch/>
        </p:blipFill>
        <p:spPr>
          <a:xfrm>
            <a:off x="6665284" y="1976580"/>
            <a:ext cx="4840636" cy="3927136"/>
          </a:xfrm>
          <a:prstGeom prst="round2DiagRect">
            <a:avLst>
              <a:gd name="adj1" fmla="val 16667"/>
              <a:gd name="adj2" fmla="val 0"/>
            </a:avLst>
          </a:prstGeom>
          <a:ln w="88900" cap="sq">
            <a:noFill/>
            <a:miter lim="800000"/>
          </a:ln>
          <a:effectLst>
            <a:outerShdw blurRad="254000" algn="tl" rotWithShape="0">
              <a:srgbClr val="000000">
                <a:alpha val="43000"/>
              </a:srgbClr>
            </a:outerShdw>
          </a:effectLst>
        </p:spPr>
      </p:pic>
      <p:sp>
        <p:nvSpPr>
          <p:cNvPr id="3" name="Text Placeholder 2">
            <a:extLst>
              <a:ext uri="{FF2B5EF4-FFF2-40B4-BE49-F238E27FC236}">
                <a16:creationId xmlns:a16="http://schemas.microsoft.com/office/drawing/2014/main" id="{6CBBE939-DC9B-41FB-AE8C-C5684CE19FC4}"/>
              </a:ext>
            </a:extLst>
          </p:cNvPr>
          <p:cNvSpPr>
            <a:spLocks noGrp="1"/>
          </p:cNvSpPr>
          <p:nvPr>
            <p:ph type="body" idx="1"/>
          </p:nvPr>
        </p:nvSpPr>
        <p:spPr>
          <a:xfrm>
            <a:off x="945159" y="1415950"/>
            <a:ext cx="5406307" cy="4308872"/>
          </a:xfrm>
        </p:spPr>
        <p:txBody>
          <a:bodyPr/>
          <a:lstStyle/>
          <a:p>
            <a:pPr marL="346558" indent="-346558">
              <a:spcAft>
                <a:spcPts val="1200"/>
              </a:spcAft>
              <a:buFont typeface="Arial" panose="020B0604020202020204" pitchFamily="34" charset="0"/>
              <a:buChar char="•"/>
            </a:pPr>
            <a:r>
              <a:rPr lang="en-US" sz="2400" dirty="0">
                <a:latin typeface="Lato" panose="020F0502020204030203" pitchFamily="34" charset="0"/>
              </a:rPr>
              <a:t>World War II – D Day, June 5, 1944</a:t>
            </a:r>
          </a:p>
          <a:p>
            <a:pPr marL="346558" indent="-346558">
              <a:spcAft>
                <a:spcPts val="1200"/>
              </a:spcAft>
              <a:buFont typeface="Arial" panose="020B0604020202020204" pitchFamily="34" charset="0"/>
              <a:buChar char="•"/>
            </a:pPr>
            <a:r>
              <a:rPr lang="en-US" sz="2400" dirty="0">
                <a:latin typeface="Lato" panose="020F0502020204030203" pitchFamily="34" charset="0"/>
              </a:rPr>
              <a:t>The invasion of the allies to Nazi controlled Europe </a:t>
            </a:r>
          </a:p>
          <a:p>
            <a:pPr marL="346558" indent="-346558">
              <a:spcAft>
                <a:spcPts val="1200"/>
              </a:spcAft>
              <a:buFont typeface="Arial" panose="020B0604020202020204" pitchFamily="34" charset="0"/>
              <a:buChar char="•"/>
            </a:pPr>
            <a:r>
              <a:rPr lang="en-US" sz="2400" dirty="0">
                <a:latin typeface="Lato" panose="020F0502020204030203" pitchFamily="34" charset="0"/>
              </a:rPr>
              <a:t>The Nazi Atlantic Wall – 5,100 km </a:t>
            </a:r>
            <a:br>
              <a:rPr lang="en-US" sz="2400" dirty="0">
                <a:latin typeface="Lato" panose="020F0502020204030203" pitchFamily="34" charset="0"/>
              </a:rPr>
            </a:br>
            <a:r>
              <a:rPr lang="en-US" sz="2400" dirty="0">
                <a:latin typeface="Lato" panose="020F0502020204030203" pitchFamily="34" charset="0"/>
              </a:rPr>
              <a:t>of fortified barrier </a:t>
            </a:r>
          </a:p>
          <a:p>
            <a:pPr marL="346558" indent="-346558">
              <a:spcAft>
                <a:spcPts val="1200"/>
              </a:spcAft>
              <a:buFont typeface="Arial" panose="020B0604020202020204" pitchFamily="34" charset="0"/>
              <a:buChar char="•"/>
            </a:pPr>
            <a:r>
              <a:rPr lang="en-US" sz="2400" dirty="0">
                <a:latin typeface="Lato" panose="020F0502020204030203" pitchFamily="34" charset="0"/>
              </a:rPr>
              <a:t>The beach head of Normandy</a:t>
            </a:r>
            <a:br>
              <a:rPr lang="en-US" sz="2400" dirty="0">
                <a:latin typeface="Lato" panose="020F0502020204030203" pitchFamily="34" charset="0"/>
              </a:rPr>
            </a:br>
            <a:r>
              <a:rPr lang="en-US" sz="2400" dirty="0">
                <a:latin typeface="Lato" panose="020F0502020204030203" pitchFamily="34" charset="0"/>
              </a:rPr>
              <a:t>was 80 km long and was further divided to 5 sections</a:t>
            </a:r>
          </a:p>
          <a:p>
            <a:pPr marL="346558" indent="-346558">
              <a:spcAft>
                <a:spcPts val="1200"/>
              </a:spcAft>
              <a:buFont typeface="Arial" panose="020B0604020202020204" pitchFamily="34" charset="0"/>
              <a:buChar char="•"/>
            </a:pPr>
            <a:r>
              <a:rPr lang="en-US" sz="2400" dirty="0">
                <a:latin typeface="Lato" panose="020F0502020204030203" pitchFamily="34" charset="0"/>
              </a:rPr>
              <a:t>The entire US and British armies</a:t>
            </a:r>
            <a:br>
              <a:rPr lang="en-US" sz="2400" dirty="0">
                <a:latin typeface="Lato" panose="020F0502020204030203" pitchFamily="34" charset="0"/>
              </a:rPr>
            </a:br>
            <a:r>
              <a:rPr lang="en-US" sz="2400" dirty="0">
                <a:latin typeface="Lato" panose="020F0502020204030203" pitchFamily="34" charset="0"/>
              </a:rPr>
              <a:t>landed on that small beachhead</a:t>
            </a:r>
          </a:p>
        </p:txBody>
      </p:sp>
      <p:sp>
        <p:nvSpPr>
          <p:cNvPr id="4" name="Title 1">
            <a:extLst>
              <a:ext uri="{FF2B5EF4-FFF2-40B4-BE49-F238E27FC236}">
                <a16:creationId xmlns:a16="http://schemas.microsoft.com/office/drawing/2014/main" id="{0226A6C7-6C9A-5D7D-D74F-B120C0267D54}"/>
              </a:ext>
            </a:extLst>
          </p:cNvPr>
          <p:cNvSpPr txBox="1">
            <a:spLocks/>
          </p:cNvSpPr>
          <p:nvPr/>
        </p:nvSpPr>
        <p:spPr>
          <a:xfrm>
            <a:off x="945159" y="583261"/>
            <a:ext cx="9476054" cy="573875"/>
          </a:xfrm>
          <a:prstGeom prst="rect">
            <a:avLst/>
          </a:prstGeom>
        </p:spPr>
        <p:txBody>
          <a:bodyPr wrap="square" lIns="0" tIns="0" rIns="0" bIns="0">
            <a:spAutoFit/>
          </a:bodyPr>
          <a:lstStyle>
            <a:lvl1pPr>
              <a:defRPr sz="6150" b="1" i="0">
                <a:solidFill>
                  <a:srgbClr val="000032"/>
                </a:solidFill>
                <a:latin typeface="Comfortaa"/>
                <a:ea typeface="+mj-ea"/>
                <a:cs typeface="Comfortaa"/>
              </a:defRPr>
            </a:lvl1pPr>
          </a:lstStyle>
          <a:p>
            <a:r>
              <a:rPr lang="en-US" sz="3729" dirty="0"/>
              <a:t>Establishing a Beach Head </a:t>
            </a:r>
          </a:p>
        </p:txBody>
      </p:sp>
    </p:spTree>
    <p:extLst>
      <p:ext uri="{BB962C8B-B14F-4D97-AF65-F5344CB8AC3E}">
        <p14:creationId xmlns:p14="http://schemas.microsoft.com/office/powerpoint/2010/main" val="243484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12876-5407-4EF5-1270-76BDE1FC84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1EF416-5F90-DC0E-4DBA-205EB2C10E59}"/>
              </a:ext>
            </a:extLst>
          </p:cNvPr>
          <p:cNvSpPr>
            <a:spLocks noGrp="1"/>
          </p:cNvSpPr>
          <p:nvPr>
            <p:ph type="title"/>
          </p:nvPr>
        </p:nvSpPr>
        <p:spPr/>
        <p:txBody>
          <a:bodyPr/>
          <a:lstStyle/>
          <a:p>
            <a:r>
              <a:rPr lang="en-US" dirty="0"/>
              <a:t>Branding First – Benefits  </a:t>
            </a:r>
          </a:p>
        </p:txBody>
      </p:sp>
      <p:sp>
        <p:nvSpPr>
          <p:cNvPr id="3" name="Text Placeholder 2">
            <a:extLst>
              <a:ext uri="{FF2B5EF4-FFF2-40B4-BE49-F238E27FC236}">
                <a16:creationId xmlns:a16="http://schemas.microsoft.com/office/drawing/2014/main" id="{A3E11ED9-D80A-8EA6-3E28-CD5F52932A1F}"/>
              </a:ext>
            </a:extLst>
          </p:cNvPr>
          <p:cNvSpPr>
            <a:spLocks noGrp="1"/>
          </p:cNvSpPr>
          <p:nvPr>
            <p:ph type="body" idx="1"/>
          </p:nvPr>
        </p:nvSpPr>
        <p:spPr>
          <a:xfrm>
            <a:off x="944077" y="1493021"/>
            <a:ext cx="10303847" cy="5293757"/>
          </a:xfrm>
        </p:spPr>
        <p:txBody>
          <a:bodyPr/>
          <a:lstStyle/>
          <a:p>
            <a:r>
              <a:rPr lang="en-US" dirty="0"/>
              <a:t>Focusing on Branding before spending time, money and effort on developing your great Digital Innovation has several benefits:</a:t>
            </a:r>
            <a:br>
              <a:rPr lang="en-US" dirty="0"/>
            </a:br>
            <a:endParaRPr lang="en-US" dirty="0"/>
          </a:p>
          <a:p>
            <a:pPr marL="457200" indent="-457200">
              <a:spcAft>
                <a:spcPts val="1200"/>
              </a:spcAft>
              <a:buFont typeface="Arial" panose="020B0604020202020204" pitchFamily="34" charset="0"/>
              <a:buChar char="•"/>
            </a:pPr>
            <a:r>
              <a:rPr lang="en-US" sz="2400" dirty="0"/>
              <a:t>People and companies who are interested raise their hands – giving the company an indication of the market beach-head it needs </a:t>
            </a:r>
          </a:p>
          <a:p>
            <a:pPr marL="457200" indent="-457200">
              <a:spcAft>
                <a:spcPts val="1200"/>
              </a:spcAft>
              <a:buFont typeface="Arial" panose="020B0604020202020204" pitchFamily="34" charset="0"/>
              <a:buChar char="•"/>
            </a:pPr>
            <a:r>
              <a:rPr lang="en-US" sz="2400" dirty="0"/>
              <a:t>Effective branding creates familiarity and positive attitude towards the company, as early as possible, and at a fraction of the cost </a:t>
            </a:r>
          </a:p>
          <a:p>
            <a:pPr marL="457200" indent="-457200">
              <a:spcAft>
                <a:spcPts val="1200"/>
              </a:spcAft>
              <a:buFont typeface="Arial" panose="020B0604020202020204" pitchFamily="34" charset="0"/>
              <a:buChar char="•"/>
            </a:pPr>
            <a:r>
              <a:rPr lang="en-US" sz="2400" dirty="0"/>
              <a:t>It solves two problems at once – what is the beach-head, AND people on the company site, ready for the next step - engagement</a:t>
            </a:r>
          </a:p>
          <a:p>
            <a:pPr marL="457200" indent="-457200">
              <a:spcAft>
                <a:spcPts val="1200"/>
              </a:spcAft>
              <a:buFont typeface="Arial" panose="020B0604020202020204" pitchFamily="34" charset="0"/>
              <a:buChar char="•"/>
            </a:pPr>
            <a:r>
              <a:rPr lang="en-US" sz="2400" dirty="0"/>
              <a:t>Many times, the method to create the brand creates various business opportunities that are simpler to sell than your original Digital Innovation   </a:t>
            </a:r>
          </a:p>
          <a:p>
            <a:pPr marL="457200" indent="-457200">
              <a:buFont typeface="Arial" panose="020B0604020202020204" pitchFamily="34" charset="0"/>
              <a:buChar char="•"/>
            </a:pPr>
            <a:endParaRPr lang="en-US" dirty="0"/>
          </a:p>
        </p:txBody>
      </p:sp>
      <p:sp>
        <p:nvSpPr>
          <p:cNvPr id="4" name="Footer Placeholder 3">
            <a:extLst>
              <a:ext uri="{FF2B5EF4-FFF2-40B4-BE49-F238E27FC236}">
                <a16:creationId xmlns:a16="http://schemas.microsoft.com/office/drawing/2014/main" id="{32C752D2-CC60-25A4-5599-49F33F340A25}"/>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spTree>
    <p:extLst>
      <p:ext uri="{BB962C8B-B14F-4D97-AF65-F5344CB8AC3E}">
        <p14:creationId xmlns:p14="http://schemas.microsoft.com/office/powerpoint/2010/main" val="412944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36306-7528-A4D5-2880-83063F9E9E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50BE78-6C30-1BA7-B9D4-E02EE267614A}"/>
              </a:ext>
            </a:extLst>
          </p:cNvPr>
          <p:cNvSpPr>
            <a:spLocks noGrp="1"/>
          </p:cNvSpPr>
          <p:nvPr>
            <p:ph type="title"/>
          </p:nvPr>
        </p:nvSpPr>
        <p:spPr>
          <a:xfrm>
            <a:off x="944077" y="592077"/>
            <a:ext cx="9669494" cy="573875"/>
          </a:xfrm>
        </p:spPr>
        <p:txBody>
          <a:bodyPr/>
          <a:lstStyle/>
          <a:p>
            <a:r>
              <a:rPr lang="en-US" dirty="0" err="1"/>
              <a:t>Intelichain</a:t>
            </a:r>
            <a:r>
              <a:rPr lang="en-US" dirty="0"/>
              <a:t>, a SmartUp Company </a:t>
            </a:r>
          </a:p>
        </p:txBody>
      </p:sp>
      <p:sp>
        <p:nvSpPr>
          <p:cNvPr id="3" name="Text Placeholder 2">
            <a:extLst>
              <a:ext uri="{FF2B5EF4-FFF2-40B4-BE49-F238E27FC236}">
                <a16:creationId xmlns:a16="http://schemas.microsoft.com/office/drawing/2014/main" id="{FE2D9840-0CDE-26F3-67A1-F71FE91F38F3}"/>
              </a:ext>
            </a:extLst>
          </p:cNvPr>
          <p:cNvSpPr>
            <a:spLocks noGrp="1"/>
          </p:cNvSpPr>
          <p:nvPr>
            <p:ph type="body" idx="1"/>
          </p:nvPr>
        </p:nvSpPr>
        <p:spPr>
          <a:xfrm>
            <a:off x="944077" y="1493021"/>
            <a:ext cx="4556007" cy="5278368"/>
          </a:xfrm>
        </p:spPr>
        <p:txBody>
          <a:bodyPr/>
          <a:lstStyle/>
          <a:p>
            <a:pPr marL="457200" indent="-457200">
              <a:buFont typeface="Arial" panose="020B0604020202020204" pitchFamily="34" charset="0"/>
              <a:buChar char="•"/>
            </a:pPr>
            <a:r>
              <a:rPr lang="en-US" dirty="0"/>
              <a:t>Demand planning Software, aimed at the low end of the market</a:t>
            </a:r>
            <a:br>
              <a:rPr lang="en-US" dirty="0"/>
            </a:br>
            <a:endParaRPr lang="en-US" sz="1000" dirty="0"/>
          </a:p>
          <a:p>
            <a:pPr marL="457200" indent="-457200">
              <a:buFont typeface="Arial" panose="020B0604020202020204" pitchFamily="34" charset="0"/>
              <a:buChar char="•"/>
            </a:pPr>
            <a:r>
              <a:rPr lang="en-US" dirty="0"/>
              <a:t>A piece of the S&amp;OP methodology process</a:t>
            </a:r>
          </a:p>
          <a:p>
            <a:endParaRPr lang="en-US" sz="1000" dirty="0"/>
          </a:p>
          <a:p>
            <a:pPr marL="457200" indent="-457200">
              <a:spcAft>
                <a:spcPts val="1800"/>
              </a:spcAft>
              <a:buFont typeface="Arial" panose="020B0604020202020204" pitchFamily="34" charset="0"/>
              <a:buChar char="•"/>
            </a:pPr>
            <a:r>
              <a:rPr lang="en-US" dirty="0"/>
              <a:t>A small company with about 10 employees, located in </a:t>
            </a:r>
            <a:r>
              <a:rPr lang="en-US" dirty="0" err="1"/>
              <a:t>Raanana</a:t>
            </a:r>
            <a:r>
              <a:rPr lang="en-US" dirty="0"/>
              <a:t>.     Joined SmartUp in April of 2023 </a:t>
            </a:r>
          </a:p>
          <a:p>
            <a:endParaRPr lang="en-US" dirty="0"/>
          </a:p>
        </p:txBody>
      </p:sp>
      <p:sp>
        <p:nvSpPr>
          <p:cNvPr id="4" name="Footer Placeholder 3">
            <a:extLst>
              <a:ext uri="{FF2B5EF4-FFF2-40B4-BE49-F238E27FC236}">
                <a16:creationId xmlns:a16="http://schemas.microsoft.com/office/drawing/2014/main" id="{E8489093-C81D-2A40-40C2-08337FB90514}"/>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pic>
        <p:nvPicPr>
          <p:cNvPr id="6" name="Picture 5">
            <a:extLst>
              <a:ext uri="{FF2B5EF4-FFF2-40B4-BE49-F238E27FC236}">
                <a16:creationId xmlns:a16="http://schemas.microsoft.com/office/drawing/2014/main" id="{AF400751-FD52-6C6F-E370-4AB24976A4EF}"/>
              </a:ext>
            </a:extLst>
          </p:cNvPr>
          <p:cNvPicPr>
            <a:picLocks noChangeAspect="1"/>
          </p:cNvPicPr>
          <p:nvPr/>
        </p:nvPicPr>
        <p:blipFill>
          <a:blip r:embed="rId2"/>
          <a:stretch>
            <a:fillRect/>
          </a:stretch>
        </p:blipFill>
        <p:spPr>
          <a:xfrm>
            <a:off x="5649687" y="1339365"/>
            <a:ext cx="6172200" cy="5282187"/>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E1A42FC9-1386-65A3-E4A0-AACF0A7BAA8B}"/>
              </a:ext>
            </a:extLst>
          </p:cNvPr>
          <p:cNvPicPr>
            <a:picLocks noChangeAspect="1"/>
          </p:cNvPicPr>
          <p:nvPr/>
        </p:nvPicPr>
        <p:blipFill>
          <a:blip r:embed="rId3"/>
          <a:stretch>
            <a:fillRect/>
          </a:stretch>
        </p:blipFill>
        <p:spPr>
          <a:xfrm>
            <a:off x="9570438" y="680109"/>
            <a:ext cx="2086266" cy="485843"/>
          </a:xfrm>
          <a:prstGeom prst="rect">
            <a:avLst/>
          </a:prstGeom>
        </p:spPr>
      </p:pic>
    </p:spTree>
    <p:extLst>
      <p:ext uri="{BB962C8B-B14F-4D97-AF65-F5344CB8AC3E}">
        <p14:creationId xmlns:p14="http://schemas.microsoft.com/office/powerpoint/2010/main" val="364804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E6752-71FA-32BC-2CDE-8D1E6DCEEF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8CB191-9321-EA86-2373-DDA5B95C22A0}"/>
              </a:ext>
            </a:extLst>
          </p:cNvPr>
          <p:cNvSpPr>
            <a:spLocks noGrp="1"/>
          </p:cNvSpPr>
          <p:nvPr>
            <p:ph type="title"/>
          </p:nvPr>
        </p:nvSpPr>
        <p:spPr/>
        <p:txBody>
          <a:bodyPr/>
          <a:lstStyle/>
          <a:p>
            <a:r>
              <a:rPr lang="en-US" dirty="0" err="1"/>
              <a:t>Intelichain</a:t>
            </a:r>
            <a:r>
              <a:rPr lang="en-US" dirty="0"/>
              <a:t>, a SmartUp Company </a:t>
            </a:r>
          </a:p>
        </p:txBody>
      </p:sp>
      <p:sp>
        <p:nvSpPr>
          <p:cNvPr id="3" name="Text Placeholder 2">
            <a:extLst>
              <a:ext uri="{FF2B5EF4-FFF2-40B4-BE49-F238E27FC236}">
                <a16:creationId xmlns:a16="http://schemas.microsoft.com/office/drawing/2014/main" id="{E245DF27-0A9F-C25E-423B-1E9C5C5DCDB5}"/>
              </a:ext>
            </a:extLst>
          </p:cNvPr>
          <p:cNvSpPr>
            <a:spLocks noGrp="1"/>
          </p:cNvSpPr>
          <p:nvPr>
            <p:ph type="body" idx="1"/>
          </p:nvPr>
        </p:nvSpPr>
        <p:spPr>
          <a:xfrm>
            <a:off x="944077" y="1493021"/>
            <a:ext cx="10600223" cy="4339650"/>
          </a:xfrm>
        </p:spPr>
        <p:txBody>
          <a:bodyPr/>
          <a:lstStyle/>
          <a:p>
            <a:endParaRPr lang="en-US" b="1" dirty="0"/>
          </a:p>
          <a:p>
            <a:pPr marL="457200" indent="-457200">
              <a:spcAft>
                <a:spcPts val="1200"/>
              </a:spcAft>
              <a:buFont typeface="Arial" panose="020B0604020202020204" pitchFamily="34" charset="0"/>
              <a:buChar char="•"/>
            </a:pPr>
            <a:r>
              <a:rPr lang="en-US" dirty="0"/>
              <a:t>Product is a sophisticated Demand Planning module that was aimed at the low end of the market – companies around $100m </a:t>
            </a:r>
          </a:p>
          <a:p>
            <a:pPr marL="457200" indent="-457200">
              <a:spcAft>
                <a:spcPts val="1200"/>
              </a:spcAft>
              <a:buFont typeface="Arial" panose="020B0604020202020204" pitchFamily="34" charset="0"/>
              <a:buChar char="•"/>
            </a:pPr>
            <a:r>
              <a:rPr lang="en-US" dirty="0"/>
              <a:t>A hard sale, with a long sale cycle, including a Proof of Concept step that took several days to prepare per customer </a:t>
            </a:r>
          </a:p>
          <a:p>
            <a:pPr marL="457200" indent="-457200">
              <a:spcAft>
                <a:spcPts val="1200"/>
              </a:spcAft>
              <a:buFont typeface="Arial" panose="020B0604020202020204" pitchFamily="34" charset="0"/>
              <a:buChar char="•"/>
            </a:pPr>
            <a:r>
              <a:rPr lang="en-US" dirty="0"/>
              <a:t>The Proof of Concept usually involved an analysis of inventory levels of all products and how well they match needs </a:t>
            </a:r>
          </a:p>
          <a:p>
            <a:pPr marL="457200" indent="-457200">
              <a:spcAft>
                <a:spcPts val="1200"/>
              </a:spcAft>
              <a:buFont typeface="Arial" panose="020B0604020202020204" pitchFamily="34" charset="0"/>
              <a:buChar char="•"/>
            </a:pPr>
            <a:r>
              <a:rPr lang="en-US" dirty="0"/>
              <a:t>This Birds Eye view was usually an eye opener and an Aha moment …. But did not lead to sale… </a:t>
            </a:r>
          </a:p>
        </p:txBody>
      </p:sp>
      <p:sp>
        <p:nvSpPr>
          <p:cNvPr id="4" name="Footer Placeholder 3">
            <a:extLst>
              <a:ext uri="{FF2B5EF4-FFF2-40B4-BE49-F238E27FC236}">
                <a16:creationId xmlns:a16="http://schemas.microsoft.com/office/drawing/2014/main" id="{18C3DD43-43AB-EF77-D277-C5E332D0F0EC}"/>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pic>
        <p:nvPicPr>
          <p:cNvPr id="6" name="Picture 5">
            <a:extLst>
              <a:ext uri="{FF2B5EF4-FFF2-40B4-BE49-F238E27FC236}">
                <a16:creationId xmlns:a16="http://schemas.microsoft.com/office/drawing/2014/main" id="{C6C51C20-9BDB-DAE6-FEFF-386D2CE162A3}"/>
              </a:ext>
            </a:extLst>
          </p:cNvPr>
          <p:cNvPicPr>
            <a:picLocks noChangeAspect="1"/>
          </p:cNvPicPr>
          <p:nvPr/>
        </p:nvPicPr>
        <p:blipFill>
          <a:blip r:embed="rId2"/>
          <a:stretch>
            <a:fillRect/>
          </a:stretch>
        </p:blipFill>
        <p:spPr>
          <a:xfrm>
            <a:off x="9646638" y="680109"/>
            <a:ext cx="2086266" cy="485843"/>
          </a:xfrm>
          <a:prstGeom prst="rect">
            <a:avLst/>
          </a:prstGeom>
        </p:spPr>
      </p:pic>
    </p:spTree>
    <p:extLst>
      <p:ext uri="{BB962C8B-B14F-4D97-AF65-F5344CB8AC3E}">
        <p14:creationId xmlns:p14="http://schemas.microsoft.com/office/powerpoint/2010/main" val="2452995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6531-2C60-45F7-AC30-DB6D1C821B56}"/>
              </a:ext>
            </a:extLst>
          </p:cNvPr>
          <p:cNvSpPr>
            <a:spLocks noGrp="1"/>
          </p:cNvSpPr>
          <p:nvPr>
            <p:ph type="title"/>
          </p:nvPr>
        </p:nvSpPr>
        <p:spPr/>
        <p:txBody>
          <a:bodyPr/>
          <a:lstStyle/>
          <a:p>
            <a:r>
              <a:rPr lang="en-US" dirty="0"/>
              <a:t>Sustaining Innovation vs. Disruptive Innovation </a:t>
            </a:r>
          </a:p>
        </p:txBody>
      </p:sp>
      <p:sp>
        <p:nvSpPr>
          <p:cNvPr id="3" name="Text Placeholder 2">
            <a:extLst>
              <a:ext uri="{FF2B5EF4-FFF2-40B4-BE49-F238E27FC236}">
                <a16:creationId xmlns:a16="http://schemas.microsoft.com/office/drawing/2014/main" id="{3719EE26-1289-47B0-B64F-F192F671DD61}"/>
              </a:ext>
            </a:extLst>
          </p:cNvPr>
          <p:cNvSpPr>
            <a:spLocks noGrp="1"/>
          </p:cNvSpPr>
          <p:nvPr>
            <p:ph type="body" idx="1"/>
          </p:nvPr>
        </p:nvSpPr>
        <p:spPr>
          <a:xfrm>
            <a:off x="944077" y="1388697"/>
            <a:ext cx="10506705" cy="5401479"/>
          </a:xfrm>
        </p:spPr>
        <p:txBody>
          <a:bodyPr/>
          <a:lstStyle/>
          <a:p>
            <a:pPr marL="457200" indent="-457200">
              <a:buFont typeface="Arial" panose="020B0604020202020204" pitchFamily="34" charset="0"/>
              <a:buChar char="•"/>
            </a:pPr>
            <a:r>
              <a:rPr lang="en-US" b="1" i="0" u="sng" dirty="0">
                <a:solidFill>
                  <a:srgbClr val="181818"/>
                </a:solidFill>
                <a:effectLst/>
              </a:rPr>
              <a:t>Sustaining innovation </a:t>
            </a:r>
            <a:r>
              <a:rPr lang="en-US" b="0" i="0" dirty="0">
                <a:solidFill>
                  <a:srgbClr val="181818"/>
                </a:solidFill>
                <a:effectLst/>
              </a:rPr>
              <a:t>is when a company creates better-performing products to sell for higher profits to its best customers.   </a:t>
            </a:r>
            <a:br>
              <a:rPr lang="en-US" b="0" i="0" dirty="0">
                <a:solidFill>
                  <a:srgbClr val="181818"/>
                </a:solidFill>
                <a:effectLst/>
              </a:rPr>
            </a:br>
            <a:endParaRPr lang="en-US" sz="1100" b="0" i="0" dirty="0">
              <a:solidFill>
                <a:srgbClr val="181818"/>
              </a:solidFill>
              <a:effectLst/>
            </a:endParaRPr>
          </a:p>
          <a:p>
            <a:pPr marL="457200" indent="-457200">
              <a:buFont typeface="Arial" panose="020B0604020202020204" pitchFamily="34" charset="0"/>
              <a:buChar char="•"/>
            </a:pPr>
            <a:r>
              <a:rPr lang="en-US" dirty="0">
                <a:solidFill>
                  <a:srgbClr val="181818"/>
                </a:solidFill>
              </a:rPr>
              <a:t>Examples: iPhone, Flat TV, </a:t>
            </a:r>
            <a:r>
              <a:rPr lang="en-US" dirty="0" err="1">
                <a:solidFill>
                  <a:srgbClr val="181818"/>
                </a:solidFill>
              </a:rPr>
              <a:t>Wissotzky</a:t>
            </a:r>
            <a:r>
              <a:rPr lang="en-US" dirty="0">
                <a:solidFill>
                  <a:srgbClr val="181818"/>
                </a:solidFill>
              </a:rPr>
              <a:t> Herbal Tea, 1% Milk, Soy milk, car reverse camera, </a:t>
            </a:r>
            <a:br>
              <a:rPr lang="en-US" dirty="0">
                <a:solidFill>
                  <a:srgbClr val="181818"/>
                </a:solidFill>
              </a:rPr>
            </a:br>
            <a:endParaRPr lang="en-US" sz="1100" dirty="0">
              <a:solidFill>
                <a:srgbClr val="181818"/>
              </a:solidFill>
            </a:endParaRPr>
          </a:p>
          <a:p>
            <a:pPr marL="457200" indent="-457200">
              <a:buFont typeface="Arial" panose="020B0604020202020204" pitchFamily="34" charset="0"/>
              <a:buChar char="•"/>
            </a:pPr>
            <a:r>
              <a:rPr lang="en-US" b="0" i="0" dirty="0">
                <a:solidFill>
                  <a:srgbClr val="181818"/>
                </a:solidFill>
                <a:effectLst/>
              </a:rPr>
              <a:t>Typically, sustaining innovation is a strategy used by</a:t>
            </a:r>
            <a:r>
              <a:rPr lang="en-US" dirty="0">
                <a:solidFill>
                  <a:srgbClr val="181818"/>
                </a:solidFill>
              </a:rPr>
              <a:t> entrenched</a:t>
            </a:r>
            <a:r>
              <a:rPr lang="en-US" b="0" i="0" dirty="0">
                <a:solidFill>
                  <a:srgbClr val="181818"/>
                </a:solidFill>
                <a:effectLst/>
              </a:rPr>
              <a:t> companies already successful in their industries</a:t>
            </a:r>
            <a:br>
              <a:rPr lang="en-US" b="0" i="0" dirty="0">
                <a:solidFill>
                  <a:srgbClr val="181818"/>
                </a:solidFill>
                <a:effectLst/>
              </a:rPr>
            </a:br>
            <a:r>
              <a:rPr lang="en-US" sz="1100" b="0" i="0" dirty="0">
                <a:solidFill>
                  <a:srgbClr val="181818"/>
                </a:solidFill>
                <a:effectLst/>
              </a:rPr>
              <a:t> </a:t>
            </a:r>
          </a:p>
          <a:p>
            <a:pPr marL="457200" indent="-457200">
              <a:buFont typeface="Arial" panose="020B0604020202020204" pitchFamily="34" charset="0"/>
              <a:buChar char="•"/>
            </a:pPr>
            <a:r>
              <a:rPr lang="en-US" b="0" i="0" dirty="0">
                <a:solidFill>
                  <a:srgbClr val="181818"/>
                </a:solidFill>
                <a:effectLst/>
              </a:rPr>
              <a:t>The motivating factor in sustaining innovation is higher profits; by creating better products for its best customers, a company can pursue ever-higher profit margins</a:t>
            </a:r>
            <a:br>
              <a:rPr lang="en-US" b="0" i="0" dirty="0">
                <a:solidFill>
                  <a:srgbClr val="181818"/>
                </a:solidFill>
                <a:effectLst/>
              </a:rPr>
            </a:br>
            <a:br>
              <a:rPr lang="en-US" sz="1000" dirty="0"/>
            </a:br>
            <a:endParaRPr lang="en-US" dirty="0"/>
          </a:p>
        </p:txBody>
      </p:sp>
      <p:sp>
        <p:nvSpPr>
          <p:cNvPr id="8" name="TextBox 7">
            <a:extLst>
              <a:ext uri="{FF2B5EF4-FFF2-40B4-BE49-F238E27FC236}">
                <a16:creationId xmlns:a16="http://schemas.microsoft.com/office/drawing/2014/main" id="{F07A569A-3AB4-48E6-9634-C9E516CC194F}"/>
              </a:ext>
            </a:extLst>
          </p:cNvPr>
          <p:cNvSpPr txBox="1"/>
          <p:nvPr/>
        </p:nvSpPr>
        <p:spPr>
          <a:xfrm>
            <a:off x="5334000" y="6354547"/>
            <a:ext cx="6858000" cy="369332"/>
          </a:xfrm>
          <a:prstGeom prst="rect">
            <a:avLst/>
          </a:prstGeom>
          <a:noFill/>
        </p:spPr>
        <p:txBody>
          <a:bodyPr wrap="square" rtlCol="0">
            <a:spAutoFit/>
          </a:bodyPr>
          <a:lstStyle/>
          <a:p>
            <a:r>
              <a:rPr lang="en-US" dirty="0">
                <a:hlinkClick r:id="rId2"/>
              </a:rPr>
              <a:t>https://online.hbs.edu/blog/post/sustaining-vs-disruptive-innovation</a:t>
            </a:r>
            <a:r>
              <a:rPr lang="en-US" dirty="0"/>
              <a:t> </a:t>
            </a:r>
          </a:p>
        </p:txBody>
      </p:sp>
    </p:spTree>
    <p:extLst>
      <p:ext uri="{BB962C8B-B14F-4D97-AF65-F5344CB8AC3E}">
        <p14:creationId xmlns:p14="http://schemas.microsoft.com/office/powerpoint/2010/main" val="246581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CE07C-072E-4AFF-BC4A-BD98A01668B3}"/>
              </a:ext>
            </a:extLst>
          </p:cNvPr>
          <p:cNvSpPr>
            <a:spLocks noGrp="1"/>
          </p:cNvSpPr>
          <p:nvPr>
            <p:ph type="title"/>
          </p:nvPr>
        </p:nvSpPr>
        <p:spPr/>
        <p:txBody>
          <a:bodyPr/>
          <a:lstStyle/>
          <a:p>
            <a:r>
              <a:rPr lang="en-US" dirty="0"/>
              <a:t>Branding First – </a:t>
            </a:r>
            <a:r>
              <a:rPr lang="en-US" dirty="0" err="1"/>
              <a:t>Intelichain</a:t>
            </a:r>
            <a:r>
              <a:rPr lang="en-US" dirty="0"/>
              <a:t> </a:t>
            </a:r>
          </a:p>
        </p:txBody>
      </p:sp>
      <p:sp>
        <p:nvSpPr>
          <p:cNvPr id="3" name="Text Placeholder 2">
            <a:extLst>
              <a:ext uri="{FF2B5EF4-FFF2-40B4-BE49-F238E27FC236}">
                <a16:creationId xmlns:a16="http://schemas.microsoft.com/office/drawing/2014/main" id="{6776ABDB-12F0-42AB-A6F7-6680B13127D0}"/>
              </a:ext>
            </a:extLst>
          </p:cNvPr>
          <p:cNvSpPr>
            <a:spLocks noGrp="1"/>
          </p:cNvSpPr>
          <p:nvPr>
            <p:ph type="body" idx="1"/>
          </p:nvPr>
        </p:nvSpPr>
        <p:spPr>
          <a:xfrm>
            <a:off x="944077" y="1373278"/>
            <a:ext cx="10303847" cy="5663089"/>
          </a:xfrm>
        </p:spPr>
        <p:txBody>
          <a:bodyPr/>
          <a:lstStyle/>
          <a:p>
            <a:pPr marL="457200" indent="-457200">
              <a:spcAft>
                <a:spcPts val="1200"/>
              </a:spcAft>
              <a:buFont typeface="Arial" panose="020B0604020202020204" pitchFamily="34" charset="0"/>
              <a:buChar char="•"/>
            </a:pPr>
            <a:r>
              <a:rPr lang="en-US" b="1" dirty="0"/>
              <a:t>Long Tail marketing – we couldn’t find any good idea </a:t>
            </a:r>
          </a:p>
          <a:p>
            <a:pPr marL="457200" indent="-457200">
              <a:spcAft>
                <a:spcPts val="1200"/>
              </a:spcAft>
              <a:buFont typeface="Arial" panose="020B0604020202020204" pitchFamily="34" charset="0"/>
              <a:buChar char="•"/>
            </a:pPr>
            <a:r>
              <a:rPr lang="en-US" dirty="0"/>
              <a:t>Instead, took a very different marketing and branding path </a:t>
            </a:r>
          </a:p>
          <a:p>
            <a:pPr marL="457200" indent="-457200">
              <a:spcAft>
                <a:spcPts val="1200"/>
              </a:spcAft>
              <a:buFont typeface="Arial" panose="020B0604020202020204" pitchFamily="34" charset="0"/>
              <a:buChar char="•"/>
            </a:pPr>
            <a:r>
              <a:rPr lang="en-US" dirty="0"/>
              <a:t>Founder spent many years at E&amp;Y in their S&amp;OP practice, working with dozens of companies </a:t>
            </a:r>
          </a:p>
          <a:p>
            <a:pPr marL="457200" indent="-457200">
              <a:spcAft>
                <a:spcPts val="1200"/>
              </a:spcAft>
              <a:buFont typeface="Arial" panose="020B0604020202020204" pitchFamily="34" charset="0"/>
              <a:buChar char="•"/>
            </a:pPr>
            <a:r>
              <a:rPr lang="en-US" dirty="0"/>
              <a:t>During his years at E&amp;Y he developed several training courses and was very good at delivering them  </a:t>
            </a:r>
          </a:p>
          <a:p>
            <a:pPr marL="457200" indent="-457200">
              <a:spcAft>
                <a:spcPts val="1200"/>
              </a:spcAft>
              <a:buFont typeface="Arial" panose="020B0604020202020204" pitchFamily="34" charset="0"/>
              <a:buChar char="•"/>
            </a:pPr>
            <a:r>
              <a:rPr lang="en-US" dirty="0"/>
              <a:t>Evolved the marketing plan to selling courses, instead of the Demand Planning product </a:t>
            </a:r>
          </a:p>
          <a:p>
            <a:pPr marL="457200" indent="-457200">
              <a:spcAft>
                <a:spcPts val="1200"/>
              </a:spcAft>
              <a:buFont typeface="Arial" panose="020B0604020202020204" pitchFamily="34" charset="0"/>
              <a:buChar char="•"/>
            </a:pPr>
            <a:r>
              <a:rPr lang="en-US" dirty="0"/>
              <a:t>Much easier to sell courses – everybody knows what a course is, and S&amp;OP is a “sexy” subject </a:t>
            </a:r>
          </a:p>
          <a:p>
            <a:endParaRPr lang="en-US" dirty="0"/>
          </a:p>
        </p:txBody>
      </p:sp>
      <p:sp>
        <p:nvSpPr>
          <p:cNvPr id="4" name="Footer Placeholder 3">
            <a:extLst>
              <a:ext uri="{FF2B5EF4-FFF2-40B4-BE49-F238E27FC236}">
                <a16:creationId xmlns:a16="http://schemas.microsoft.com/office/drawing/2014/main" id="{2E359C6B-5924-4BFA-A31C-3908C2FF2355}"/>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pic>
        <p:nvPicPr>
          <p:cNvPr id="6" name="Picture 5">
            <a:extLst>
              <a:ext uri="{FF2B5EF4-FFF2-40B4-BE49-F238E27FC236}">
                <a16:creationId xmlns:a16="http://schemas.microsoft.com/office/drawing/2014/main" id="{64F203C3-3241-B3B1-72DD-6395F7A15755}"/>
              </a:ext>
            </a:extLst>
          </p:cNvPr>
          <p:cNvPicPr>
            <a:picLocks noChangeAspect="1"/>
          </p:cNvPicPr>
          <p:nvPr/>
        </p:nvPicPr>
        <p:blipFill>
          <a:blip r:embed="rId2"/>
          <a:stretch>
            <a:fillRect/>
          </a:stretch>
        </p:blipFill>
        <p:spPr>
          <a:xfrm>
            <a:off x="9624867" y="680109"/>
            <a:ext cx="2086266" cy="485843"/>
          </a:xfrm>
          <a:prstGeom prst="rect">
            <a:avLst/>
          </a:prstGeom>
        </p:spPr>
      </p:pic>
    </p:spTree>
    <p:extLst>
      <p:ext uri="{BB962C8B-B14F-4D97-AF65-F5344CB8AC3E}">
        <p14:creationId xmlns:p14="http://schemas.microsoft.com/office/powerpoint/2010/main" val="188679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E6752-71FA-32BC-2CDE-8D1E6DCEEF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8CB191-9321-EA86-2373-DDA5B95C22A0}"/>
              </a:ext>
            </a:extLst>
          </p:cNvPr>
          <p:cNvSpPr>
            <a:spLocks noGrp="1"/>
          </p:cNvSpPr>
          <p:nvPr>
            <p:ph type="title"/>
          </p:nvPr>
        </p:nvSpPr>
        <p:spPr/>
        <p:txBody>
          <a:bodyPr/>
          <a:lstStyle/>
          <a:p>
            <a:r>
              <a:rPr lang="en-US" dirty="0"/>
              <a:t>Branding First – </a:t>
            </a:r>
            <a:r>
              <a:rPr lang="en-US" dirty="0" err="1"/>
              <a:t>Intelichain</a:t>
            </a:r>
            <a:r>
              <a:rPr lang="en-US" dirty="0"/>
              <a:t> </a:t>
            </a:r>
          </a:p>
        </p:txBody>
      </p:sp>
      <p:sp>
        <p:nvSpPr>
          <p:cNvPr id="3" name="Text Placeholder 2">
            <a:extLst>
              <a:ext uri="{FF2B5EF4-FFF2-40B4-BE49-F238E27FC236}">
                <a16:creationId xmlns:a16="http://schemas.microsoft.com/office/drawing/2014/main" id="{E245DF27-0A9F-C25E-423B-1E9C5C5DCDB5}"/>
              </a:ext>
            </a:extLst>
          </p:cNvPr>
          <p:cNvSpPr>
            <a:spLocks noGrp="1"/>
          </p:cNvSpPr>
          <p:nvPr>
            <p:ph type="body" idx="1"/>
          </p:nvPr>
        </p:nvSpPr>
        <p:spPr>
          <a:xfrm>
            <a:off x="944077" y="1493021"/>
            <a:ext cx="10463063" cy="4924425"/>
          </a:xfrm>
        </p:spPr>
        <p:txBody>
          <a:bodyPr/>
          <a:lstStyle/>
          <a:p>
            <a:pPr marL="457200" indent="-457200">
              <a:spcAft>
                <a:spcPts val="1200"/>
              </a:spcAft>
              <a:buFont typeface="Arial" panose="020B0604020202020204" pitchFamily="34" charset="0"/>
              <a:buChar char="•"/>
            </a:pPr>
            <a:r>
              <a:rPr lang="en-US" dirty="0"/>
              <a:t>After a person registers for the course, he or she gets a call to discuss what specifically she wants to gain from the course….</a:t>
            </a:r>
          </a:p>
          <a:p>
            <a:pPr marL="457200" indent="-457200">
              <a:spcAft>
                <a:spcPts val="1200"/>
              </a:spcAft>
              <a:buFont typeface="Arial" panose="020B0604020202020204" pitchFamily="34" charset="0"/>
              <a:buChar char="•"/>
            </a:pPr>
            <a:r>
              <a:rPr lang="en-US" dirty="0"/>
              <a:t>Needless to say, this call was a paid sales call </a:t>
            </a:r>
          </a:p>
          <a:p>
            <a:pPr marL="457200" indent="-457200">
              <a:spcAft>
                <a:spcPts val="1200"/>
              </a:spcAft>
              <a:buFont typeface="Arial" panose="020B0604020202020204" pitchFamily="34" charset="0"/>
              <a:buChar char="•"/>
            </a:pPr>
            <a:r>
              <a:rPr lang="en-US" dirty="0"/>
              <a:t>At the course, the company explained the process of analyzing inventory levels of all products given historical sales of same products.  It is packaged as “Strategic Consulting” because it provides very interesting and useful insights into “buried” costs of inventory</a:t>
            </a:r>
          </a:p>
          <a:p>
            <a:pPr marL="457200" indent="-457200">
              <a:spcAft>
                <a:spcPts val="1200"/>
              </a:spcAft>
              <a:buFont typeface="Arial" panose="020B0604020202020204" pitchFamily="34" charset="0"/>
              <a:buChar char="•"/>
            </a:pPr>
            <a:r>
              <a:rPr lang="en-US" dirty="0"/>
              <a:t>Started selling Strategic Consulting as a follow up to the course </a:t>
            </a:r>
          </a:p>
          <a:p>
            <a:pPr marL="457200" indent="-457200">
              <a:buFont typeface="Arial" panose="020B0604020202020204" pitchFamily="34" charset="0"/>
              <a:buChar char="•"/>
            </a:pPr>
            <a:endParaRPr lang="en-US" dirty="0"/>
          </a:p>
        </p:txBody>
      </p:sp>
      <p:sp>
        <p:nvSpPr>
          <p:cNvPr id="4" name="Footer Placeholder 3">
            <a:extLst>
              <a:ext uri="{FF2B5EF4-FFF2-40B4-BE49-F238E27FC236}">
                <a16:creationId xmlns:a16="http://schemas.microsoft.com/office/drawing/2014/main" id="{18C3DD43-43AB-EF77-D277-C5E332D0F0EC}"/>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pic>
        <p:nvPicPr>
          <p:cNvPr id="6" name="Picture 5">
            <a:extLst>
              <a:ext uri="{FF2B5EF4-FFF2-40B4-BE49-F238E27FC236}">
                <a16:creationId xmlns:a16="http://schemas.microsoft.com/office/drawing/2014/main" id="{8A147127-0276-2BE7-0F34-FDA31DE5B46E}"/>
              </a:ext>
            </a:extLst>
          </p:cNvPr>
          <p:cNvPicPr>
            <a:picLocks noChangeAspect="1"/>
          </p:cNvPicPr>
          <p:nvPr/>
        </p:nvPicPr>
        <p:blipFill>
          <a:blip r:embed="rId2"/>
          <a:stretch>
            <a:fillRect/>
          </a:stretch>
        </p:blipFill>
        <p:spPr>
          <a:xfrm>
            <a:off x="9377663" y="680109"/>
            <a:ext cx="2086266" cy="485843"/>
          </a:xfrm>
          <a:prstGeom prst="rect">
            <a:avLst/>
          </a:prstGeom>
        </p:spPr>
      </p:pic>
    </p:spTree>
    <p:extLst>
      <p:ext uri="{BB962C8B-B14F-4D97-AF65-F5344CB8AC3E}">
        <p14:creationId xmlns:p14="http://schemas.microsoft.com/office/powerpoint/2010/main" val="153961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94A5C-0154-4B8F-B0CA-BCEE56BF6214}"/>
              </a:ext>
            </a:extLst>
          </p:cNvPr>
          <p:cNvSpPr>
            <a:spLocks noGrp="1"/>
          </p:cNvSpPr>
          <p:nvPr>
            <p:ph type="title"/>
          </p:nvPr>
        </p:nvSpPr>
        <p:spPr/>
        <p:txBody>
          <a:bodyPr/>
          <a:lstStyle/>
          <a:p>
            <a:r>
              <a:rPr lang="en-US" dirty="0"/>
              <a:t>Branding First – Marketing Funnel </a:t>
            </a:r>
          </a:p>
        </p:txBody>
      </p:sp>
      <p:sp>
        <p:nvSpPr>
          <p:cNvPr id="4" name="Footer Placeholder 3">
            <a:extLst>
              <a:ext uri="{FF2B5EF4-FFF2-40B4-BE49-F238E27FC236}">
                <a16:creationId xmlns:a16="http://schemas.microsoft.com/office/drawing/2014/main" id="{B2533001-C2D3-423F-9EB6-208DF1B16BDD}"/>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pic>
        <p:nvPicPr>
          <p:cNvPr id="3" name="Picture 2">
            <a:extLst>
              <a:ext uri="{FF2B5EF4-FFF2-40B4-BE49-F238E27FC236}">
                <a16:creationId xmlns:a16="http://schemas.microsoft.com/office/drawing/2014/main" id="{0A4A4636-059E-4890-B501-1C5A548710CA}"/>
              </a:ext>
            </a:extLst>
          </p:cNvPr>
          <p:cNvPicPr>
            <a:picLocks noChangeAspect="1"/>
          </p:cNvPicPr>
          <p:nvPr/>
        </p:nvPicPr>
        <p:blipFill>
          <a:blip r:embed="rId2"/>
          <a:stretch>
            <a:fillRect/>
          </a:stretch>
        </p:blipFill>
        <p:spPr>
          <a:xfrm>
            <a:off x="1871091" y="2088130"/>
            <a:ext cx="7903845" cy="4341062"/>
          </a:xfrm>
          <a:prstGeom prst="rect">
            <a:avLst/>
          </a:prstGeom>
        </p:spPr>
      </p:pic>
      <p:sp>
        <p:nvSpPr>
          <p:cNvPr id="6" name="TextBox 5">
            <a:extLst>
              <a:ext uri="{FF2B5EF4-FFF2-40B4-BE49-F238E27FC236}">
                <a16:creationId xmlns:a16="http://schemas.microsoft.com/office/drawing/2014/main" id="{0017F5A9-ECFA-404B-B206-C8E57DE41B51}"/>
              </a:ext>
            </a:extLst>
          </p:cNvPr>
          <p:cNvSpPr txBox="1"/>
          <p:nvPr/>
        </p:nvSpPr>
        <p:spPr>
          <a:xfrm>
            <a:off x="1743075" y="1366006"/>
            <a:ext cx="3496437"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Traditional </a:t>
            </a:r>
          </a:p>
          <a:p>
            <a:r>
              <a:rPr lang="en-US" sz="2000" dirty="0">
                <a:latin typeface="Arial" panose="020B0604020202020204" pitchFamily="34" charset="0"/>
                <a:cs typeface="Arial" panose="020B0604020202020204" pitchFamily="34" charset="0"/>
              </a:rPr>
              <a:t>Sales &amp; Marketing  		</a:t>
            </a:r>
          </a:p>
        </p:txBody>
      </p:sp>
      <p:sp>
        <p:nvSpPr>
          <p:cNvPr id="7" name="TextBox 6">
            <a:extLst>
              <a:ext uri="{FF2B5EF4-FFF2-40B4-BE49-F238E27FC236}">
                <a16:creationId xmlns:a16="http://schemas.microsoft.com/office/drawing/2014/main" id="{0A7D510F-89CE-4F94-B56F-5323C250F92F}"/>
              </a:ext>
            </a:extLst>
          </p:cNvPr>
          <p:cNvSpPr txBox="1"/>
          <p:nvPr/>
        </p:nvSpPr>
        <p:spPr>
          <a:xfrm>
            <a:off x="7397867" y="1380244"/>
            <a:ext cx="2505085" cy="707886"/>
          </a:xfrm>
          <a:prstGeom prst="rect">
            <a:avLst/>
          </a:prstGeom>
          <a:noFill/>
        </p:spPr>
        <p:txBody>
          <a:bodyPr wrap="square" rtlCol="0">
            <a:spAutoFit/>
          </a:bodyPr>
          <a:lstStyle/>
          <a:p>
            <a:pPr algn="r"/>
            <a:r>
              <a:rPr lang="en-US" sz="2000" dirty="0">
                <a:latin typeface="Arial" panose="020B0604020202020204" pitchFamily="34" charset="0"/>
                <a:cs typeface="Arial" panose="020B0604020202020204" pitchFamily="34" charset="0"/>
              </a:rPr>
              <a:t>Internet Based </a:t>
            </a:r>
          </a:p>
          <a:p>
            <a:pPr algn="r"/>
            <a:r>
              <a:rPr lang="en-US" sz="2000" dirty="0">
                <a:latin typeface="Arial" panose="020B0604020202020204" pitchFamily="34" charset="0"/>
                <a:cs typeface="Arial" panose="020B0604020202020204" pitchFamily="34" charset="0"/>
              </a:rPr>
              <a:t>Sales &amp; Marketing </a:t>
            </a:r>
            <a:endParaRPr lang="en-US" sz="2000" dirty="0"/>
          </a:p>
        </p:txBody>
      </p:sp>
    </p:spTree>
    <p:extLst>
      <p:ext uri="{BB962C8B-B14F-4D97-AF65-F5344CB8AC3E}">
        <p14:creationId xmlns:p14="http://schemas.microsoft.com/office/powerpoint/2010/main" val="3773202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ACF1F-E2C6-FD2C-DF15-319A4428DA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A893DF-3F9E-8E7C-DA3C-C0262791C64A}"/>
              </a:ext>
            </a:extLst>
          </p:cNvPr>
          <p:cNvSpPr>
            <a:spLocks noGrp="1"/>
          </p:cNvSpPr>
          <p:nvPr>
            <p:ph type="title"/>
          </p:nvPr>
        </p:nvSpPr>
        <p:spPr/>
        <p:txBody>
          <a:bodyPr/>
          <a:lstStyle/>
          <a:p>
            <a:r>
              <a:rPr lang="en-US" dirty="0"/>
              <a:t>Branding First – </a:t>
            </a:r>
            <a:r>
              <a:rPr lang="en-US" dirty="0" err="1"/>
              <a:t>Intelichain</a:t>
            </a:r>
            <a:r>
              <a:rPr lang="en-US" dirty="0"/>
              <a:t> </a:t>
            </a:r>
          </a:p>
        </p:txBody>
      </p:sp>
      <p:sp>
        <p:nvSpPr>
          <p:cNvPr id="3" name="Text Placeholder 2">
            <a:extLst>
              <a:ext uri="{FF2B5EF4-FFF2-40B4-BE49-F238E27FC236}">
                <a16:creationId xmlns:a16="http://schemas.microsoft.com/office/drawing/2014/main" id="{C1C52F42-E00C-1228-88F9-64A837F9DEBE}"/>
              </a:ext>
            </a:extLst>
          </p:cNvPr>
          <p:cNvSpPr>
            <a:spLocks noGrp="1"/>
          </p:cNvSpPr>
          <p:nvPr>
            <p:ph type="body" idx="1"/>
          </p:nvPr>
        </p:nvSpPr>
        <p:spPr>
          <a:xfrm>
            <a:off x="944077" y="1493021"/>
            <a:ext cx="10303847" cy="4770537"/>
          </a:xfrm>
        </p:spPr>
        <p:txBody>
          <a:bodyPr/>
          <a:lstStyle/>
          <a:p>
            <a:pPr marL="457200" indent="-457200">
              <a:spcAft>
                <a:spcPts val="1200"/>
              </a:spcAft>
              <a:buFont typeface="Arial" panose="020B0604020202020204" pitchFamily="34" charset="0"/>
              <a:buChar char="•"/>
            </a:pPr>
            <a:r>
              <a:rPr lang="en-US" dirty="0"/>
              <a:t>Interacting with the executives who attended the course, it emerged that most companies were curious but cautious about S&amp;OP</a:t>
            </a:r>
          </a:p>
          <a:p>
            <a:pPr marL="457200" indent="-457200">
              <a:spcAft>
                <a:spcPts val="1200"/>
              </a:spcAft>
              <a:buFont typeface="Arial" panose="020B0604020202020204" pitchFamily="34" charset="0"/>
              <a:buChar char="•"/>
            </a:pPr>
            <a:r>
              <a:rPr lang="en-US" dirty="0"/>
              <a:t>S&amp;OP has a reputation of a complicated, expensive and painful to implement process</a:t>
            </a:r>
          </a:p>
          <a:p>
            <a:pPr marL="457200" indent="-457200">
              <a:spcAft>
                <a:spcPts val="1200"/>
              </a:spcAft>
              <a:buFont typeface="Arial" panose="020B0604020202020204" pitchFamily="34" charset="0"/>
              <a:buChar char="•"/>
            </a:pPr>
            <a:r>
              <a:rPr lang="en-US" b="1" dirty="0"/>
              <a:t>The notion of Agile S&amp;OP was invented </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Branding First – completely changed the direction of the company, while generating revenues from very large customers  </a:t>
            </a:r>
          </a:p>
        </p:txBody>
      </p:sp>
      <p:sp>
        <p:nvSpPr>
          <p:cNvPr id="4" name="Footer Placeholder 3">
            <a:extLst>
              <a:ext uri="{FF2B5EF4-FFF2-40B4-BE49-F238E27FC236}">
                <a16:creationId xmlns:a16="http://schemas.microsoft.com/office/drawing/2014/main" id="{B956EE9D-A941-A8FF-F26E-D60606700DC6}"/>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pic>
        <p:nvPicPr>
          <p:cNvPr id="6" name="Picture 5">
            <a:extLst>
              <a:ext uri="{FF2B5EF4-FFF2-40B4-BE49-F238E27FC236}">
                <a16:creationId xmlns:a16="http://schemas.microsoft.com/office/drawing/2014/main" id="{E5A1D441-0A08-5E88-CCA1-C4194BDC41C9}"/>
              </a:ext>
            </a:extLst>
          </p:cNvPr>
          <p:cNvPicPr>
            <a:picLocks noChangeAspect="1"/>
          </p:cNvPicPr>
          <p:nvPr/>
        </p:nvPicPr>
        <p:blipFill>
          <a:blip r:embed="rId2"/>
          <a:stretch>
            <a:fillRect/>
          </a:stretch>
        </p:blipFill>
        <p:spPr>
          <a:xfrm>
            <a:off x="9679296" y="680109"/>
            <a:ext cx="2086266" cy="485843"/>
          </a:xfrm>
          <a:prstGeom prst="rect">
            <a:avLst/>
          </a:prstGeom>
        </p:spPr>
      </p:pic>
    </p:spTree>
    <p:extLst>
      <p:ext uri="{BB962C8B-B14F-4D97-AF65-F5344CB8AC3E}">
        <p14:creationId xmlns:p14="http://schemas.microsoft.com/office/powerpoint/2010/main" val="219271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D5DE2-F616-CF19-DF91-149D1B64D2FC}"/>
              </a:ext>
            </a:extLst>
          </p:cNvPr>
          <p:cNvSpPr>
            <a:spLocks noGrp="1"/>
          </p:cNvSpPr>
          <p:nvPr>
            <p:ph type="title"/>
          </p:nvPr>
        </p:nvSpPr>
        <p:spPr/>
        <p:txBody>
          <a:bodyPr/>
          <a:lstStyle/>
          <a:p>
            <a:r>
              <a:rPr lang="en-US" dirty="0"/>
              <a:t>Branding First – Other ideas </a:t>
            </a:r>
          </a:p>
        </p:txBody>
      </p:sp>
      <p:sp>
        <p:nvSpPr>
          <p:cNvPr id="3" name="Text Placeholder 2">
            <a:extLst>
              <a:ext uri="{FF2B5EF4-FFF2-40B4-BE49-F238E27FC236}">
                <a16:creationId xmlns:a16="http://schemas.microsoft.com/office/drawing/2014/main" id="{A52CB319-57AC-E4CB-1241-B693B869D1CB}"/>
              </a:ext>
            </a:extLst>
          </p:cNvPr>
          <p:cNvSpPr>
            <a:spLocks noGrp="1"/>
          </p:cNvSpPr>
          <p:nvPr>
            <p:ph type="body" idx="1"/>
          </p:nvPr>
        </p:nvSpPr>
        <p:spPr>
          <a:xfrm>
            <a:off x="944077" y="1493021"/>
            <a:ext cx="10303847" cy="3447098"/>
          </a:xfrm>
        </p:spPr>
        <p:txBody>
          <a:bodyPr/>
          <a:lstStyle/>
          <a:p>
            <a:pPr marL="457200" indent="-457200">
              <a:buFont typeface="Arial" panose="020B0604020202020204" pitchFamily="34" charset="0"/>
              <a:buChar char="•"/>
            </a:pPr>
            <a:r>
              <a:rPr lang="en-US" dirty="0"/>
              <a:t>Branding First is critical to the success of a company – BUT it is a challenging creative task</a:t>
            </a:r>
          </a:p>
          <a:p>
            <a:pPr marL="457200" indent="-457200">
              <a:buFont typeface="Arial" panose="020B0604020202020204" pitchFamily="34" charset="0"/>
              <a:buChar char="•"/>
            </a:pPr>
            <a:r>
              <a:rPr lang="en-US" dirty="0"/>
              <a:t>Position the company as experts – evolving research through questionnaires and newsletters </a:t>
            </a:r>
          </a:p>
          <a:p>
            <a:pPr marL="457200" indent="-457200">
              <a:buFont typeface="Arial" panose="020B0604020202020204" pitchFamily="34" charset="0"/>
              <a:buChar char="•"/>
            </a:pPr>
            <a:r>
              <a:rPr lang="en-US" dirty="0"/>
              <a:t>Sometimes it creates income opportunities – 40+ fishing magazines </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
        <p:nvSpPr>
          <p:cNvPr id="4" name="Footer Placeholder 3">
            <a:extLst>
              <a:ext uri="{FF2B5EF4-FFF2-40B4-BE49-F238E27FC236}">
                <a16:creationId xmlns:a16="http://schemas.microsoft.com/office/drawing/2014/main" id="{BF867B06-41FC-63CC-076F-A70E5C39014F}"/>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pic>
        <p:nvPicPr>
          <p:cNvPr id="8" name="Picture 7">
            <a:extLst>
              <a:ext uri="{FF2B5EF4-FFF2-40B4-BE49-F238E27FC236}">
                <a16:creationId xmlns:a16="http://schemas.microsoft.com/office/drawing/2014/main" id="{EE8954E5-1F9F-6A46-49A9-19ECBD048FC6}"/>
              </a:ext>
            </a:extLst>
          </p:cNvPr>
          <p:cNvPicPr>
            <a:picLocks noChangeAspect="1"/>
          </p:cNvPicPr>
          <p:nvPr/>
        </p:nvPicPr>
        <p:blipFill>
          <a:blip r:embed="rId2"/>
          <a:stretch>
            <a:fillRect/>
          </a:stretch>
        </p:blipFill>
        <p:spPr>
          <a:xfrm rot="2217426">
            <a:off x="2762652" y="4044066"/>
            <a:ext cx="2162323" cy="2035804"/>
          </a:xfrm>
          <a:prstGeom prst="rect">
            <a:avLst/>
          </a:prstGeom>
        </p:spPr>
      </p:pic>
      <p:pic>
        <p:nvPicPr>
          <p:cNvPr id="10" name="Picture 9">
            <a:extLst>
              <a:ext uri="{FF2B5EF4-FFF2-40B4-BE49-F238E27FC236}">
                <a16:creationId xmlns:a16="http://schemas.microsoft.com/office/drawing/2014/main" id="{6E31BF84-383B-3FAD-4050-8D389D1F46F6}"/>
              </a:ext>
            </a:extLst>
          </p:cNvPr>
          <p:cNvPicPr>
            <a:picLocks noChangeAspect="1"/>
          </p:cNvPicPr>
          <p:nvPr/>
        </p:nvPicPr>
        <p:blipFill>
          <a:blip r:embed="rId3"/>
          <a:stretch>
            <a:fillRect/>
          </a:stretch>
        </p:blipFill>
        <p:spPr>
          <a:xfrm rot="1623407">
            <a:off x="6351099" y="4145903"/>
            <a:ext cx="1495634" cy="1676634"/>
          </a:xfrm>
          <a:prstGeom prst="rect">
            <a:avLst/>
          </a:prstGeom>
        </p:spPr>
      </p:pic>
      <p:pic>
        <p:nvPicPr>
          <p:cNvPr id="12" name="Picture 11">
            <a:extLst>
              <a:ext uri="{FF2B5EF4-FFF2-40B4-BE49-F238E27FC236}">
                <a16:creationId xmlns:a16="http://schemas.microsoft.com/office/drawing/2014/main" id="{E29FA079-A089-B904-3D27-1199069FD4C7}"/>
              </a:ext>
            </a:extLst>
          </p:cNvPr>
          <p:cNvPicPr>
            <a:picLocks noChangeAspect="1"/>
          </p:cNvPicPr>
          <p:nvPr/>
        </p:nvPicPr>
        <p:blipFill>
          <a:blip r:embed="rId4"/>
          <a:stretch>
            <a:fillRect/>
          </a:stretch>
        </p:blipFill>
        <p:spPr>
          <a:xfrm rot="20264749">
            <a:off x="4957939" y="4231317"/>
            <a:ext cx="1590885" cy="2267324"/>
          </a:xfrm>
          <a:prstGeom prst="rect">
            <a:avLst/>
          </a:prstGeom>
        </p:spPr>
      </p:pic>
      <p:pic>
        <p:nvPicPr>
          <p:cNvPr id="14" name="Picture 13">
            <a:extLst>
              <a:ext uri="{FF2B5EF4-FFF2-40B4-BE49-F238E27FC236}">
                <a16:creationId xmlns:a16="http://schemas.microsoft.com/office/drawing/2014/main" id="{4440CE7A-55CE-1B2A-8CA8-1D205B67BF67}"/>
              </a:ext>
            </a:extLst>
          </p:cNvPr>
          <p:cNvPicPr>
            <a:picLocks noChangeAspect="1"/>
          </p:cNvPicPr>
          <p:nvPr/>
        </p:nvPicPr>
        <p:blipFill>
          <a:blip r:embed="rId5"/>
          <a:stretch>
            <a:fillRect/>
          </a:stretch>
        </p:blipFill>
        <p:spPr>
          <a:xfrm rot="20438729">
            <a:off x="8019473" y="3961209"/>
            <a:ext cx="1800476" cy="1714739"/>
          </a:xfrm>
          <a:prstGeom prst="rect">
            <a:avLst/>
          </a:prstGeom>
        </p:spPr>
      </p:pic>
      <p:pic>
        <p:nvPicPr>
          <p:cNvPr id="16" name="Picture 15">
            <a:extLst>
              <a:ext uri="{FF2B5EF4-FFF2-40B4-BE49-F238E27FC236}">
                <a16:creationId xmlns:a16="http://schemas.microsoft.com/office/drawing/2014/main" id="{18EAA79C-B9D5-B81F-E428-DB1FF8ECBBC5}"/>
              </a:ext>
            </a:extLst>
          </p:cNvPr>
          <p:cNvPicPr>
            <a:picLocks noChangeAspect="1"/>
          </p:cNvPicPr>
          <p:nvPr/>
        </p:nvPicPr>
        <p:blipFill>
          <a:blip r:embed="rId6"/>
          <a:stretch>
            <a:fillRect/>
          </a:stretch>
        </p:blipFill>
        <p:spPr>
          <a:xfrm rot="2552897">
            <a:off x="9931239" y="3701786"/>
            <a:ext cx="1629002" cy="1743318"/>
          </a:xfrm>
          <a:prstGeom prst="rect">
            <a:avLst/>
          </a:prstGeom>
        </p:spPr>
      </p:pic>
      <p:pic>
        <p:nvPicPr>
          <p:cNvPr id="18" name="Picture 17">
            <a:extLst>
              <a:ext uri="{FF2B5EF4-FFF2-40B4-BE49-F238E27FC236}">
                <a16:creationId xmlns:a16="http://schemas.microsoft.com/office/drawing/2014/main" id="{38A38E3E-DB62-E185-D44F-46C303E8F8F6}"/>
              </a:ext>
            </a:extLst>
          </p:cNvPr>
          <p:cNvPicPr>
            <a:picLocks noChangeAspect="1"/>
          </p:cNvPicPr>
          <p:nvPr/>
        </p:nvPicPr>
        <p:blipFill>
          <a:blip r:embed="rId7"/>
          <a:stretch>
            <a:fillRect/>
          </a:stretch>
        </p:blipFill>
        <p:spPr>
          <a:xfrm rot="20651961">
            <a:off x="1482248" y="4224348"/>
            <a:ext cx="1438784" cy="2085680"/>
          </a:xfrm>
          <a:prstGeom prst="rect">
            <a:avLst/>
          </a:prstGeom>
        </p:spPr>
      </p:pic>
    </p:spTree>
    <p:extLst>
      <p:ext uri="{BB962C8B-B14F-4D97-AF65-F5344CB8AC3E}">
        <p14:creationId xmlns:p14="http://schemas.microsoft.com/office/powerpoint/2010/main" val="294339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15CA-DE1B-A211-37BB-369BCDB62697}"/>
              </a:ext>
            </a:extLst>
          </p:cNvPr>
          <p:cNvSpPr>
            <a:spLocks noGrp="1"/>
          </p:cNvSpPr>
          <p:nvPr>
            <p:ph type="title"/>
          </p:nvPr>
        </p:nvSpPr>
        <p:spPr>
          <a:xfrm>
            <a:off x="979153" y="616443"/>
            <a:ext cx="10233693" cy="573906"/>
          </a:xfrm>
        </p:spPr>
        <p:txBody>
          <a:bodyPr/>
          <a:lstStyle/>
          <a:p>
            <a:r>
              <a:rPr lang="en-US" dirty="0"/>
              <a:t>ZoomInfo – Tools for sales </a:t>
            </a:r>
          </a:p>
        </p:txBody>
      </p:sp>
      <p:pic>
        <p:nvPicPr>
          <p:cNvPr id="8" name="Picture 7">
            <a:extLst>
              <a:ext uri="{FF2B5EF4-FFF2-40B4-BE49-F238E27FC236}">
                <a16:creationId xmlns:a16="http://schemas.microsoft.com/office/drawing/2014/main" id="{679277C8-9666-4B69-B786-41DEF57A041C}"/>
              </a:ext>
            </a:extLst>
          </p:cNvPr>
          <p:cNvPicPr>
            <a:picLocks noChangeAspect="1"/>
          </p:cNvPicPr>
          <p:nvPr/>
        </p:nvPicPr>
        <p:blipFill>
          <a:blip r:embed="rId3"/>
          <a:stretch>
            <a:fillRect/>
          </a:stretch>
        </p:blipFill>
        <p:spPr>
          <a:xfrm>
            <a:off x="9292844" y="640609"/>
            <a:ext cx="2133135" cy="573026"/>
          </a:xfrm>
          <a:prstGeom prst="rect">
            <a:avLst/>
          </a:prstGeom>
        </p:spPr>
      </p:pic>
      <p:pic>
        <p:nvPicPr>
          <p:cNvPr id="3" name="Picture 2">
            <a:extLst>
              <a:ext uri="{FF2B5EF4-FFF2-40B4-BE49-F238E27FC236}">
                <a16:creationId xmlns:a16="http://schemas.microsoft.com/office/drawing/2014/main" id="{42BEF589-8BCA-44E4-B8EA-7AA2D608FD02}"/>
              </a:ext>
            </a:extLst>
          </p:cNvPr>
          <p:cNvPicPr>
            <a:picLocks noChangeAspect="1"/>
          </p:cNvPicPr>
          <p:nvPr/>
        </p:nvPicPr>
        <p:blipFill>
          <a:blip r:embed="rId4"/>
          <a:stretch>
            <a:fillRect/>
          </a:stretch>
        </p:blipFill>
        <p:spPr>
          <a:xfrm>
            <a:off x="2577888" y="1950352"/>
            <a:ext cx="7036225" cy="4425499"/>
          </a:xfrm>
          <a:prstGeom prst="rect">
            <a:avLst/>
          </a:prstGeom>
        </p:spPr>
      </p:pic>
    </p:spTree>
    <p:extLst>
      <p:ext uri="{BB962C8B-B14F-4D97-AF65-F5344CB8AC3E}">
        <p14:creationId xmlns:p14="http://schemas.microsoft.com/office/powerpoint/2010/main" val="1141183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15CA-DE1B-A211-37BB-369BCDB62697}"/>
              </a:ext>
            </a:extLst>
          </p:cNvPr>
          <p:cNvSpPr>
            <a:spLocks noGrp="1"/>
          </p:cNvSpPr>
          <p:nvPr>
            <p:ph type="title"/>
          </p:nvPr>
        </p:nvSpPr>
        <p:spPr>
          <a:xfrm>
            <a:off x="944437" y="627873"/>
            <a:ext cx="10233693" cy="573906"/>
          </a:xfrm>
        </p:spPr>
        <p:txBody>
          <a:bodyPr/>
          <a:lstStyle/>
          <a:p>
            <a:r>
              <a:rPr lang="en-US" dirty="0"/>
              <a:t>ZoomInfo - History</a:t>
            </a:r>
          </a:p>
        </p:txBody>
      </p:sp>
      <p:sp>
        <p:nvSpPr>
          <p:cNvPr id="5" name="Text Placeholder 2">
            <a:extLst>
              <a:ext uri="{FF2B5EF4-FFF2-40B4-BE49-F238E27FC236}">
                <a16:creationId xmlns:a16="http://schemas.microsoft.com/office/drawing/2014/main" id="{62933725-436A-457E-B611-FD52F0A19BC8}"/>
              </a:ext>
            </a:extLst>
          </p:cNvPr>
          <p:cNvSpPr>
            <a:spLocks noGrp="1"/>
          </p:cNvSpPr>
          <p:nvPr>
            <p:ph type="body" idx="1"/>
          </p:nvPr>
        </p:nvSpPr>
        <p:spPr>
          <a:xfrm>
            <a:off x="944437" y="1572187"/>
            <a:ext cx="9679922" cy="4216539"/>
          </a:xfrm>
        </p:spPr>
        <p:txBody>
          <a:bodyPr/>
          <a:lstStyle/>
          <a:p>
            <a:pPr marL="346558" indent="-346558">
              <a:spcAft>
                <a:spcPts val="1455"/>
              </a:spcAft>
              <a:buFont typeface="Arial" panose="020B0604020202020204" pitchFamily="34" charset="0"/>
              <a:buChar char="•"/>
            </a:pPr>
            <a:r>
              <a:rPr lang="en-US" dirty="0"/>
              <a:t>Founded in 2000 by Yonatan Stern</a:t>
            </a:r>
          </a:p>
          <a:p>
            <a:pPr marL="346558" indent="-346558">
              <a:spcAft>
                <a:spcPts val="1455"/>
              </a:spcAft>
              <a:buFont typeface="Arial" panose="020B0604020202020204" pitchFamily="34" charset="0"/>
              <a:buChar char="•"/>
            </a:pPr>
            <a:r>
              <a:rPr lang="en-US" dirty="0"/>
              <a:t>Nice little company, selling mainly to recruiters – Executive Search Firms</a:t>
            </a:r>
          </a:p>
          <a:p>
            <a:pPr marL="346558" indent="-346558">
              <a:spcAft>
                <a:spcPts val="1455"/>
              </a:spcAft>
              <a:buFont typeface="Arial" panose="020B0604020202020204" pitchFamily="34" charset="0"/>
              <a:buChar char="•"/>
            </a:pPr>
            <a:r>
              <a:rPr lang="en-US" dirty="0"/>
              <a:t>By 2004 revenues were about $6m, profitable, growing</a:t>
            </a:r>
          </a:p>
          <a:p>
            <a:pPr marL="346558" indent="-346558">
              <a:spcAft>
                <a:spcPts val="1455"/>
              </a:spcAft>
              <a:buFont typeface="Arial" panose="020B0604020202020204" pitchFamily="34" charset="0"/>
              <a:buChar char="•"/>
            </a:pPr>
            <a:r>
              <a:rPr lang="en-US" dirty="0"/>
              <a:t>But we wanted to grow much faster by going after sales people </a:t>
            </a:r>
          </a:p>
          <a:p>
            <a:pPr marL="346558" indent="-346558">
              <a:spcAft>
                <a:spcPts val="1455"/>
              </a:spcAft>
              <a:buFont typeface="Arial" panose="020B0604020202020204" pitchFamily="34" charset="0"/>
              <a:buChar char="•"/>
            </a:pPr>
            <a:r>
              <a:rPr lang="en-US" dirty="0"/>
              <a:t>How do we go from one customer set – recruiters,  </a:t>
            </a:r>
            <a:br>
              <a:rPr lang="en-US" dirty="0"/>
            </a:br>
            <a:r>
              <a:rPr lang="en-US" dirty="0"/>
              <a:t>to another – sales people? </a:t>
            </a:r>
          </a:p>
        </p:txBody>
      </p:sp>
      <p:pic>
        <p:nvPicPr>
          <p:cNvPr id="8" name="Picture 7">
            <a:extLst>
              <a:ext uri="{FF2B5EF4-FFF2-40B4-BE49-F238E27FC236}">
                <a16:creationId xmlns:a16="http://schemas.microsoft.com/office/drawing/2014/main" id="{611A7CE5-F13E-4F43-B19D-204E1F2E5BF9}"/>
              </a:ext>
            </a:extLst>
          </p:cNvPr>
          <p:cNvPicPr>
            <a:picLocks noChangeAspect="1"/>
          </p:cNvPicPr>
          <p:nvPr/>
        </p:nvPicPr>
        <p:blipFill>
          <a:blip r:embed="rId3"/>
          <a:stretch>
            <a:fillRect/>
          </a:stretch>
        </p:blipFill>
        <p:spPr>
          <a:xfrm>
            <a:off x="9315704" y="670319"/>
            <a:ext cx="2133135" cy="573026"/>
          </a:xfrm>
          <a:prstGeom prst="rect">
            <a:avLst/>
          </a:prstGeom>
        </p:spPr>
      </p:pic>
    </p:spTree>
    <p:extLst>
      <p:ext uri="{BB962C8B-B14F-4D97-AF65-F5344CB8AC3E}">
        <p14:creationId xmlns:p14="http://schemas.microsoft.com/office/powerpoint/2010/main" val="3511852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10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15CA-DE1B-A211-37BB-369BCDB62697}"/>
              </a:ext>
            </a:extLst>
          </p:cNvPr>
          <p:cNvSpPr>
            <a:spLocks noGrp="1"/>
          </p:cNvSpPr>
          <p:nvPr>
            <p:ph type="title"/>
          </p:nvPr>
        </p:nvSpPr>
        <p:spPr>
          <a:xfrm>
            <a:off x="944437" y="616443"/>
            <a:ext cx="10233693" cy="573906"/>
          </a:xfrm>
        </p:spPr>
        <p:txBody>
          <a:bodyPr/>
          <a:lstStyle/>
          <a:p>
            <a:r>
              <a:rPr lang="en-US" dirty="0"/>
              <a:t>ZoomInfo - History</a:t>
            </a:r>
          </a:p>
        </p:txBody>
      </p:sp>
      <p:sp>
        <p:nvSpPr>
          <p:cNvPr id="5" name="Text Placeholder 2">
            <a:extLst>
              <a:ext uri="{FF2B5EF4-FFF2-40B4-BE49-F238E27FC236}">
                <a16:creationId xmlns:a16="http://schemas.microsoft.com/office/drawing/2014/main" id="{62933725-436A-457E-B611-FD52F0A19BC8}"/>
              </a:ext>
            </a:extLst>
          </p:cNvPr>
          <p:cNvSpPr>
            <a:spLocks noGrp="1"/>
          </p:cNvSpPr>
          <p:nvPr>
            <p:ph type="body" idx="1"/>
          </p:nvPr>
        </p:nvSpPr>
        <p:spPr>
          <a:xfrm>
            <a:off x="944437" y="1560756"/>
            <a:ext cx="9679922" cy="4455066"/>
          </a:xfrm>
        </p:spPr>
        <p:txBody>
          <a:bodyPr/>
          <a:lstStyle/>
          <a:p>
            <a:pPr marL="346558" indent="-346558">
              <a:spcAft>
                <a:spcPts val="1455"/>
              </a:spcAft>
              <a:buFont typeface="Arial" panose="020B0604020202020204" pitchFamily="34" charset="0"/>
              <a:buChar char="•"/>
            </a:pPr>
            <a:r>
              <a:rPr lang="en-US" dirty="0"/>
              <a:t>Made a bold decision – Let’s publish all of our data, one page per person</a:t>
            </a:r>
          </a:p>
          <a:p>
            <a:pPr marL="346558" indent="-346558">
              <a:spcAft>
                <a:spcPts val="1455"/>
              </a:spcAft>
              <a:buFont typeface="Arial" panose="020B0604020202020204" pitchFamily="34" charset="0"/>
              <a:buChar char="•"/>
            </a:pPr>
            <a:r>
              <a:rPr lang="en-US" dirty="0"/>
              <a:t>Long Tail - Sales people and recruiters search for people by name, or company name and title all day long</a:t>
            </a:r>
          </a:p>
          <a:p>
            <a:pPr marL="346558" indent="-346558">
              <a:spcAft>
                <a:spcPts val="1455"/>
              </a:spcAft>
              <a:buFont typeface="Arial" panose="020B0604020202020204" pitchFamily="34" charset="0"/>
              <a:buChar char="•"/>
            </a:pPr>
            <a:r>
              <a:rPr lang="en-US" dirty="0"/>
              <a:t>Search by name is one of the most common searches in Google</a:t>
            </a:r>
          </a:p>
          <a:p>
            <a:pPr marL="346558" indent="-346558">
              <a:spcAft>
                <a:spcPts val="1455"/>
              </a:spcAft>
              <a:buFont typeface="Arial" panose="020B0604020202020204" pitchFamily="34" charset="0"/>
              <a:buChar char="•"/>
            </a:pPr>
            <a:r>
              <a:rPr lang="en-US" dirty="0"/>
              <a:t>There was no other people directory on the web at the time - LinkedIn just started 2 years before and did not publish its data</a:t>
            </a:r>
          </a:p>
        </p:txBody>
      </p:sp>
      <p:pic>
        <p:nvPicPr>
          <p:cNvPr id="8" name="Picture 7">
            <a:extLst>
              <a:ext uri="{FF2B5EF4-FFF2-40B4-BE49-F238E27FC236}">
                <a16:creationId xmlns:a16="http://schemas.microsoft.com/office/drawing/2014/main" id="{611A7CE5-F13E-4F43-B19D-204E1F2E5BF9}"/>
              </a:ext>
            </a:extLst>
          </p:cNvPr>
          <p:cNvPicPr>
            <a:picLocks noChangeAspect="1"/>
          </p:cNvPicPr>
          <p:nvPr/>
        </p:nvPicPr>
        <p:blipFill>
          <a:blip r:embed="rId3"/>
          <a:stretch>
            <a:fillRect/>
          </a:stretch>
        </p:blipFill>
        <p:spPr>
          <a:xfrm>
            <a:off x="9269984" y="676459"/>
            <a:ext cx="2133135" cy="573026"/>
          </a:xfrm>
          <a:prstGeom prst="rect">
            <a:avLst/>
          </a:prstGeom>
        </p:spPr>
      </p:pic>
    </p:spTree>
    <p:extLst>
      <p:ext uri="{BB962C8B-B14F-4D97-AF65-F5344CB8AC3E}">
        <p14:creationId xmlns:p14="http://schemas.microsoft.com/office/powerpoint/2010/main" val="2797756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15CA-DE1B-A211-37BB-369BCDB62697}"/>
              </a:ext>
            </a:extLst>
          </p:cNvPr>
          <p:cNvSpPr>
            <a:spLocks noGrp="1"/>
          </p:cNvSpPr>
          <p:nvPr>
            <p:ph type="title"/>
          </p:nvPr>
        </p:nvSpPr>
        <p:spPr>
          <a:xfrm>
            <a:off x="979153" y="605020"/>
            <a:ext cx="10233693" cy="573906"/>
          </a:xfrm>
        </p:spPr>
        <p:txBody>
          <a:bodyPr/>
          <a:lstStyle/>
          <a:p>
            <a:r>
              <a:rPr lang="en-US" dirty="0"/>
              <a:t>ZoomInfo Directory </a:t>
            </a:r>
          </a:p>
        </p:txBody>
      </p:sp>
      <p:pic>
        <p:nvPicPr>
          <p:cNvPr id="8" name="Picture 7">
            <a:extLst>
              <a:ext uri="{FF2B5EF4-FFF2-40B4-BE49-F238E27FC236}">
                <a16:creationId xmlns:a16="http://schemas.microsoft.com/office/drawing/2014/main" id="{679277C8-9666-4B69-B786-41DEF57A041C}"/>
              </a:ext>
            </a:extLst>
          </p:cNvPr>
          <p:cNvPicPr>
            <a:picLocks noChangeAspect="1"/>
          </p:cNvPicPr>
          <p:nvPr/>
        </p:nvPicPr>
        <p:blipFill>
          <a:blip r:embed="rId3"/>
          <a:stretch>
            <a:fillRect/>
          </a:stretch>
        </p:blipFill>
        <p:spPr>
          <a:xfrm>
            <a:off x="9235694" y="605900"/>
            <a:ext cx="2133135" cy="573026"/>
          </a:xfrm>
          <a:prstGeom prst="rect">
            <a:avLst/>
          </a:prstGeom>
        </p:spPr>
      </p:pic>
      <p:pic>
        <p:nvPicPr>
          <p:cNvPr id="9" name="Picture 8">
            <a:extLst>
              <a:ext uri="{FF2B5EF4-FFF2-40B4-BE49-F238E27FC236}">
                <a16:creationId xmlns:a16="http://schemas.microsoft.com/office/drawing/2014/main" id="{584C2677-7558-4C02-A0B2-EC7779058271}"/>
              </a:ext>
            </a:extLst>
          </p:cNvPr>
          <p:cNvPicPr>
            <a:picLocks noChangeAspect="1"/>
          </p:cNvPicPr>
          <p:nvPr/>
        </p:nvPicPr>
        <p:blipFill>
          <a:blip r:embed="rId4"/>
          <a:stretch>
            <a:fillRect/>
          </a:stretch>
        </p:blipFill>
        <p:spPr>
          <a:xfrm>
            <a:off x="1232265" y="2340351"/>
            <a:ext cx="9727471" cy="2177298"/>
          </a:xfrm>
          <a:prstGeom prst="rect">
            <a:avLst/>
          </a:prstGeom>
        </p:spPr>
      </p:pic>
    </p:spTree>
    <p:extLst>
      <p:ext uri="{BB962C8B-B14F-4D97-AF65-F5344CB8AC3E}">
        <p14:creationId xmlns:p14="http://schemas.microsoft.com/office/powerpoint/2010/main" val="667248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15CA-DE1B-A211-37BB-369BCDB62697}"/>
              </a:ext>
            </a:extLst>
          </p:cNvPr>
          <p:cNvSpPr>
            <a:spLocks noGrp="1"/>
          </p:cNvSpPr>
          <p:nvPr>
            <p:ph type="title"/>
          </p:nvPr>
        </p:nvSpPr>
        <p:spPr>
          <a:xfrm>
            <a:off x="979153" y="604580"/>
            <a:ext cx="10233693" cy="573906"/>
          </a:xfrm>
        </p:spPr>
        <p:txBody>
          <a:bodyPr/>
          <a:lstStyle/>
          <a:p>
            <a:r>
              <a:rPr lang="en-US" dirty="0"/>
              <a:t>ZoomInfo Directory </a:t>
            </a:r>
          </a:p>
        </p:txBody>
      </p:sp>
      <p:pic>
        <p:nvPicPr>
          <p:cNvPr id="8" name="Picture 7">
            <a:extLst>
              <a:ext uri="{FF2B5EF4-FFF2-40B4-BE49-F238E27FC236}">
                <a16:creationId xmlns:a16="http://schemas.microsoft.com/office/drawing/2014/main" id="{679277C8-9666-4B69-B786-41DEF57A041C}"/>
              </a:ext>
            </a:extLst>
          </p:cNvPr>
          <p:cNvPicPr>
            <a:picLocks noChangeAspect="1"/>
          </p:cNvPicPr>
          <p:nvPr/>
        </p:nvPicPr>
        <p:blipFill>
          <a:blip r:embed="rId3"/>
          <a:stretch>
            <a:fillRect/>
          </a:stretch>
        </p:blipFill>
        <p:spPr>
          <a:xfrm>
            <a:off x="9304274" y="704880"/>
            <a:ext cx="2133135" cy="573026"/>
          </a:xfrm>
          <a:prstGeom prst="rect">
            <a:avLst/>
          </a:prstGeom>
        </p:spPr>
      </p:pic>
      <p:pic>
        <p:nvPicPr>
          <p:cNvPr id="6" name="Picture 5">
            <a:extLst>
              <a:ext uri="{FF2B5EF4-FFF2-40B4-BE49-F238E27FC236}">
                <a16:creationId xmlns:a16="http://schemas.microsoft.com/office/drawing/2014/main" id="{D5006974-8A89-4F69-BB4E-95509D45B637}"/>
              </a:ext>
            </a:extLst>
          </p:cNvPr>
          <p:cNvPicPr>
            <a:picLocks noChangeAspect="1"/>
          </p:cNvPicPr>
          <p:nvPr/>
        </p:nvPicPr>
        <p:blipFill>
          <a:blip r:embed="rId4"/>
          <a:stretch>
            <a:fillRect/>
          </a:stretch>
        </p:blipFill>
        <p:spPr>
          <a:xfrm>
            <a:off x="3600434" y="1950352"/>
            <a:ext cx="4991134" cy="4644527"/>
          </a:xfrm>
          <a:prstGeom prst="rect">
            <a:avLst/>
          </a:prstGeom>
        </p:spPr>
      </p:pic>
    </p:spTree>
    <p:extLst>
      <p:ext uri="{BB962C8B-B14F-4D97-AF65-F5344CB8AC3E}">
        <p14:creationId xmlns:p14="http://schemas.microsoft.com/office/powerpoint/2010/main" val="609272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9E109-37D6-099E-40FF-A52957A5BA8E}"/>
              </a:ext>
            </a:extLst>
          </p:cNvPr>
          <p:cNvSpPr>
            <a:spLocks noGrp="1"/>
          </p:cNvSpPr>
          <p:nvPr>
            <p:ph type="title"/>
          </p:nvPr>
        </p:nvSpPr>
        <p:spPr/>
        <p:txBody>
          <a:bodyPr/>
          <a:lstStyle/>
          <a:p>
            <a:r>
              <a:rPr lang="en-US" dirty="0"/>
              <a:t>Sustaining Innovation vs. Disruptive Innovation </a:t>
            </a:r>
          </a:p>
        </p:txBody>
      </p:sp>
      <p:sp>
        <p:nvSpPr>
          <p:cNvPr id="3" name="Text Placeholder 2">
            <a:extLst>
              <a:ext uri="{FF2B5EF4-FFF2-40B4-BE49-F238E27FC236}">
                <a16:creationId xmlns:a16="http://schemas.microsoft.com/office/drawing/2014/main" id="{9F849095-7494-C57C-7532-0C60557BA51C}"/>
              </a:ext>
            </a:extLst>
          </p:cNvPr>
          <p:cNvSpPr>
            <a:spLocks noGrp="1"/>
          </p:cNvSpPr>
          <p:nvPr>
            <p:ph type="body" idx="1"/>
          </p:nvPr>
        </p:nvSpPr>
        <p:spPr>
          <a:xfrm>
            <a:off x="944076" y="1366137"/>
            <a:ext cx="10548269" cy="5586145"/>
          </a:xfrm>
        </p:spPr>
        <p:txBody>
          <a:bodyPr/>
          <a:lstStyle/>
          <a:p>
            <a:pPr algn="l"/>
            <a:r>
              <a:rPr lang="en-US" b="1" i="0" dirty="0">
                <a:solidFill>
                  <a:srgbClr val="181818"/>
                </a:solidFill>
                <a:effectLst/>
              </a:rPr>
              <a:t>Disruptive innovation</a:t>
            </a:r>
            <a:r>
              <a:rPr lang="en-US" b="0" i="0" dirty="0">
                <a:solidFill>
                  <a:srgbClr val="181818"/>
                </a:solidFill>
                <a:effectLst/>
              </a:rPr>
              <a:t>— occurs when a new company with fewer resources moves into a market and later challenges an incumbent business. There are two types of disruptive innovation:</a:t>
            </a:r>
          </a:p>
          <a:p>
            <a:pPr algn="l"/>
            <a:endParaRPr lang="en-US" sz="1000" b="0" i="0" dirty="0">
              <a:solidFill>
                <a:srgbClr val="181818"/>
              </a:solidFill>
              <a:effectLst/>
            </a:endParaRPr>
          </a:p>
          <a:p>
            <a:pPr lvl="1" algn="l">
              <a:buFont typeface="Arial" panose="020B0604020202020204" pitchFamily="34" charset="0"/>
              <a:buChar char="•"/>
            </a:pPr>
            <a:r>
              <a:rPr lang="en-US" sz="2800" b="0" i="0" u="none" strike="noStrike" dirty="0">
                <a:solidFill>
                  <a:srgbClr val="A41034"/>
                </a:solidFill>
                <a:effectLst/>
                <a:latin typeface="Arial" panose="020B0604020202020204" pitchFamily="34" charset="0"/>
                <a:cs typeface="Arial" panose="020B0604020202020204" pitchFamily="34" charset="0"/>
              </a:rPr>
              <a:t>   </a:t>
            </a:r>
            <a:r>
              <a:rPr lang="en-US" sz="2400" b="0" i="0" u="none" strike="noStrike" dirty="0">
                <a:solidFill>
                  <a:srgbClr val="A41034"/>
                </a:solidFill>
                <a:effectLst/>
                <a:latin typeface="Arial" panose="020B0604020202020204" pitchFamily="34" charset="0"/>
                <a:cs typeface="Arial" panose="020B0604020202020204" pitchFamily="34" charset="0"/>
              </a:rPr>
              <a:t>Low-end disruption</a:t>
            </a:r>
            <a:r>
              <a:rPr lang="en-US" sz="2400" b="0" i="0" dirty="0">
                <a:solidFill>
                  <a:srgbClr val="181818"/>
                </a:solidFill>
                <a:effectLst/>
                <a:latin typeface="Arial" panose="020B0604020202020204" pitchFamily="34" charset="0"/>
                <a:cs typeface="Arial" panose="020B0604020202020204" pitchFamily="34" charset="0"/>
              </a:rPr>
              <a:t>, in which a company uses a low-cost business model to enter at the bottom of an existing market and claims a segment</a:t>
            </a:r>
            <a:br>
              <a:rPr lang="en-US" sz="2400" b="0" i="0" dirty="0">
                <a:solidFill>
                  <a:srgbClr val="181818"/>
                </a:solidFill>
                <a:effectLst/>
                <a:latin typeface="Arial" panose="020B0604020202020204" pitchFamily="34" charset="0"/>
                <a:cs typeface="Arial" panose="020B0604020202020204" pitchFamily="34" charset="0"/>
              </a:rPr>
            </a:br>
            <a:endParaRPr lang="en-US" sz="1000" b="0" i="0" dirty="0">
              <a:solidFill>
                <a:srgbClr val="181818"/>
              </a:solidFill>
              <a:effectLst/>
              <a:latin typeface="Arial" panose="020B0604020202020204" pitchFamily="34" charset="0"/>
              <a:cs typeface="Arial" panose="020B0604020202020204" pitchFamily="34" charset="0"/>
            </a:endParaRPr>
          </a:p>
          <a:p>
            <a:pPr lvl="1" algn="l">
              <a:buFont typeface="Arial" panose="020B0604020202020204" pitchFamily="34" charset="0"/>
              <a:buChar char="•"/>
            </a:pPr>
            <a:r>
              <a:rPr lang="en-US" sz="2400" b="0" i="0" u="none" strike="noStrike" dirty="0">
                <a:solidFill>
                  <a:srgbClr val="A41034"/>
                </a:solidFill>
                <a:effectLst/>
                <a:latin typeface="Arial" panose="020B0604020202020204" pitchFamily="34" charset="0"/>
                <a:cs typeface="Arial" panose="020B0604020202020204" pitchFamily="34" charset="0"/>
              </a:rPr>
              <a:t>   New-market disruption</a:t>
            </a:r>
            <a:r>
              <a:rPr lang="en-US" sz="2400" b="0" i="0" dirty="0">
                <a:solidFill>
                  <a:srgbClr val="181818"/>
                </a:solidFill>
                <a:effectLst/>
                <a:latin typeface="Arial" panose="020B0604020202020204" pitchFamily="34" charset="0"/>
                <a:cs typeface="Arial" panose="020B0604020202020204" pitchFamily="34" charset="0"/>
              </a:rPr>
              <a:t>, in which a company creates a new segment in an existing market by catering to a usually small unrecognized or unappreciated need</a:t>
            </a:r>
          </a:p>
          <a:p>
            <a:pPr lvl="1" algn="l"/>
            <a:endParaRPr lang="en-US" sz="1100" dirty="0"/>
          </a:p>
          <a:p>
            <a:pPr lvl="1" algn="l"/>
            <a:r>
              <a:rPr lang="en-US" sz="3600" dirty="0"/>
              <a:t>New innovations are usually inferior to existing products measured by industry standard parameters </a:t>
            </a:r>
          </a:p>
          <a:p>
            <a:pPr lvl="1" algn="l">
              <a:buFont typeface="Arial" panose="020B0604020202020204" pitchFamily="34" charset="0"/>
              <a:buChar char="•"/>
            </a:pPr>
            <a:endParaRPr lang="en-US" sz="2400" b="0" i="0" dirty="0">
              <a:solidFill>
                <a:srgbClr val="181818"/>
              </a:solidFill>
              <a:effectLst/>
              <a:latin typeface="Arial" panose="020B0604020202020204" pitchFamily="34" charset="0"/>
              <a:cs typeface="Arial" panose="020B0604020202020204" pitchFamily="34" charset="0"/>
            </a:endParaRPr>
          </a:p>
          <a:p>
            <a:endParaRPr lang="en-US" dirty="0"/>
          </a:p>
        </p:txBody>
      </p:sp>
      <p:sp>
        <p:nvSpPr>
          <p:cNvPr id="4" name="Footer Placeholder 3">
            <a:extLst>
              <a:ext uri="{FF2B5EF4-FFF2-40B4-BE49-F238E27FC236}">
                <a16:creationId xmlns:a16="http://schemas.microsoft.com/office/drawing/2014/main" id="{4BB13598-EFE7-0524-E043-5BC0BE35217D}"/>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spTree>
    <p:extLst>
      <p:ext uri="{BB962C8B-B14F-4D97-AF65-F5344CB8AC3E}">
        <p14:creationId xmlns:p14="http://schemas.microsoft.com/office/powerpoint/2010/main" val="290796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8E980-1DAE-42D1-B62B-92AE81FF76D0}"/>
              </a:ext>
            </a:extLst>
          </p:cNvPr>
          <p:cNvSpPr>
            <a:spLocks noGrp="1"/>
          </p:cNvSpPr>
          <p:nvPr>
            <p:ph type="title"/>
          </p:nvPr>
        </p:nvSpPr>
        <p:spPr/>
        <p:txBody>
          <a:bodyPr/>
          <a:lstStyle/>
          <a:p>
            <a:r>
              <a:rPr lang="en-US" dirty="0"/>
              <a:t>ZoomInfo Directory </a:t>
            </a:r>
          </a:p>
        </p:txBody>
      </p:sp>
      <p:pic>
        <p:nvPicPr>
          <p:cNvPr id="3" name="Picture 2">
            <a:extLst>
              <a:ext uri="{FF2B5EF4-FFF2-40B4-BE49-F238E27FC236}">
                <a16:creationId xmlns:a16="http://schemas.microsoft.com/office/drawing/2014/main" id="{3D6A3B89-9CE3-BC2C-242F-469885E97D13}"/>
              </a:ext>
            </a:extLst>
          </p:cNvPr>
          <p:cNvPicPr>
            <a:picLocks noChangeAspect="1"/>
          </p:cNvPicPr>
          <p:nvPr/>
        </p:nvPicPr>
        <p:blipFill>
          <a:blip r:embed="rId2"/>
          <a:stretch>
            <a:fillRect/>
          </a:stretch>
        </p:blipFill>
        <p:spPr>
          <a:xfrm>
            <a:off x="9354228" y="592501"/>
            <a:ext cx="2133135" cy="573026"/>
          </a:xfrm>
          <a:prstGeom prst="rect">
            <a:avLst/>
          </a:prstGeom>
        </p:spPr>
      </p:pic>
      <p:pic>
        <p:nvPicPr>
          <p:cNvPr id="7" name="Picture 6">
            <a:extLst>
              <a:ext uri="{FF2B5EF4-FFF2-40B4-BE49-F238E27FC236}">
                <a16:creationId xmlns:a16="http://schemas.microsoft.com/office/drawing/2014/main" id="{8D73510C-03FF-8149-D580-16B31E7E8974}"/>
              </a:ext>
            </a:extLst>
          </p:cNvPr>
          <p:cNvPicPr>
            <a:picLocks noChangeAspect="1"/>
          </p:cNvPicPr>
          <p:nvPr/>
        </p:nvPicPr>
        <p:blipFill>
          <a:blip r:embed="rId3"/>
          <a:stretch>
            <a:fillRect/>
          </a:stretch>
        </p:blipFill>
        <p:spPr>
          <a:xfrm>
            <a:off x="2598163" y="1436116"/>
            <a:ext cx="6995674" cy="4829383"/>
          </a:xfrm>
          <a:prstGeom prst="rect">
            <a:avLst/>
          </a:prstGeom>
        </p:spPr>
      </p:pic>
    </p:spTree>
    <p:extLst>
      <p:ext uri="{BB962C8B-B14F-4D97-AF65-F5344CB8AC3E}">
        <p14:creationId xmlns:p14="http://schemas.microsoft.com/office/powerpoint/2010/main" val="213204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15CA-DE1B-A211-37BB-369BCDB62697}"/>
              </a:ext>
            </a:extLst>
          </p:cNvPr>
          <p:cNvSpPr>
            <a:spLocks noGrp="1"/>
          </p:cNvSpPr>
          <p:nvPr>
            <p:ph type="title"/>
          </p:nvPr>
        </p:nvSpPr>
        <p:spPr>
          <a:xfrm>
            <a:off x="979153" y="593583"/>
            <a:ext cx="10233693" cy="573906"/>
          </a:xfrm>
        </p:spPr>
        <p:txBody>
          <a:bodyPr/>
          <a:lstStyle/>
          <a:p>
            <a:r>
              <a:rPr lang="en-US" dirty="0"/>
              <a:t>ZoomInfo - Results</a:t>
            </a:r>
          </a:p>
        </p:txBody>
      </p:sp>
      <p:pic>
        <p:nvPicPr>
          <p:cNvPr id="8" name="Picture 7">
            <a:extLst>
              <a:ext uri="{FF2B5EF4-FFF2-40B4-BE49-F238E27FC236}">
                <a16:creationId xmlns:a16="http://schemas.microsoft.com/office/drawing/2014/main" id="{611A7CE5-F13E-4F43-B19D-204E1F2E5BF9}"/>
              </a:ext>
            </a:extLst>
          </p:cNvPr>
          <p:cNvPicPr>
            <a:picLocks noChangeAspect="1"/>
          </p:cNvPicPr>
          <p:nvPr/>
        </p:nvPicPr>
        <p:blipFill>
          <a:blip r:embed="rId3"/>
          <a:stretch>
            <a:fillRect/>
          </a:stretch>
        </p:blipFill>
        <p:spPr>
          <a:xfrm>
            <a:off x="9079711" y="594023"/>
            <a:ext cx="2133135" cy="573026"/>
          </a:xfrm>
          <a:prstGeom prst="rect">
            <a:avLst/>
          </a:prstGeom>
        </p:spPr>
      </p:pic>
      <p:sp>
        <p:nvSpPr>
          <p:cNvPr id="9" name="Text Placeholder 2">
            <a:extLst>
              <a:ext uri="{FF2B5EF4-FFF2-40B4-BE49-F238E27FC236}">
                <a16:creationId xmlns:a16="http://schemas.microsoft.com/office/drawing/2014/main" id="{48D8C6C9-0284-42B9-8BC4-1ACC4091DDDE}"/>
              </a:ext>
            </a:extLst>
          </p:cNvPr>
          <p:cNvSpPr>
            <a:spLocks noGrp="1"/>
          </p:cNvSpPr>
          <p:nvPr>
            <p:ph type="body" idx="1"/>
          </p:nvPr>
        </p:nvSpPr>
        <p:spPr>
          <a:xfrm>
            <a:off x="979152" y="1456762"/>
            <a:ext cx="10405128" cy="4819461"/>
          </a:xfrm>
        </p:spPr>
        <p:txBody>
          <a:bodyPr/>
          <a:lstStyle/>
          <a:p>
            <a:pPr>
              <a:spcAft>
                <a:spcPts val="1455"/>
              </a:spcAft>
            </a:pPr>
            <a:r>
              <a:rPr lang="en-US" sz="2668" b="1" dirty="0">
                <a:latin typeface="Lato" panose="020F0502020204030203" pitchFamily="34" charset="0"/>
              </a:rPr>
              <a:t>By the time I left in 2018 there were</a:t>
            </a:r>
          </a:p>
          <a:p>
            <a:pPr marL="623804" lvl="1" indent="-346558">
              <a:spcAft>
                <a:spcPts val="1200"/>
              </a:spcAft>
              <a:buFont typeface="Arial" panose="020B0604020202020204" pitchFamily="34" charset="0"/>
              <a:buChar char="•"/>
            </a:pPr>
            <a:r>
              <a:rPr lang="en-US" sz="2800" dirty="0">
                <a:solidFill>
                  <a:srgbClr val="000032"/>
                </a:solidFill>
                <a:latin typeface="Arial" panose="020B0604020202020204" pitchFamily="34" charset="0"/>
                <a:cs typeface="Arial" panose="020B0604020202020204" pitchFamily="34" charset="0"/>
              </a:rPr>
              <a:t>50 million directory pages indexed by Google</a:t>
            </a:r>
          </a:p>
          <a:p>
            <a:pPr marL="623804" lvl="1" indent="-346558">
              <a:spcAft>
                <a:spcPts val="1200"/>
              </a:spcAft>
              <a:buFont typeface="Arial" panose="020B0604020202020204" pitchFamily="34" charset="0"/>
              <a:buChar char="•"/>
            </a:pPr>
            <a:r>
              <a:rPr lang="en-US" sz="2800" dirty="0">
                <a:solidFill>
                  <a:srgbClr val="000032"/>
                </a:solidFill>
                <a:latin typeface="Arial" panose="020B0604020202020204" pitchFamily="34" charset="0"/>
                <a:cs typeface="Arial" panose="020B0604020202020204" pitchFamily="34" charset="0"/>
              </a:rPr>
              <a:t>About 10 million visitors to the site every month – aggregation of many small searches each for a different name</a:t>
            </a:r>
          </a:p>
          <a:p>
            <a:pPr marL="623804" lvl="1" indent="-346558">
              <a:spcAft>
                <a:spcPts val="1200"/>
              </a:spcAft>
              <a:buFont typeface="Arial" panose="020B0604020202020204" pitchFamily="34" charset="0"/>
              <a:buChar char="•"/>
            </a:pPr>
            <a:r>
              <a:rPr lang="en-US" sz="2800" dirty="0">
                <a:solidFill>
                  <a:srgbClr val="000032"/>
                </a:solidFill>
                <a:latin typeface="Arial" panose="020B0604020202020204" pitchFamily="34" charset="0"/>
                <a:cs typeface="Arial" panose="020B0604020202020204" pitchFamily="34" charset="0"/>
              </a:rPr>
              <a:t>Some 20,000 inbound leads every month</a:t>
            </a:r>
          </a:p>
          <a:p>
            <a:pPr marL="623804" lvl="1" indent="-346558">
              <a:spcAft>
                <a:spcPts val="1200"/>
              </a:spcAft>
              <a:buFont typeface="Arial" panose="020B0604020202020204" pitchFamily="34" charset="0"/>
              <a:buChar char="•"/>
            </a:pPr>
            <a:r>
              <a:rPr lang="en-US" sz="2800" dirty="0">
                <a:solidFill>
                  <a:srgbClr val="000032"/>
                </a:solidFill>
                <a:latin typeface="Arial" panose="020B0604020202020204" pitchFamily="34" charset="0"/>
                <a:cs typeface="Arial" panose="020B0604020202020204" pitchFamily="34" charset="0"/>
              </a:rPr>
              <a:t>Company grew revenues consistently by 50% year over year</a:t>
            </a:r>
          </a:p>
          <a:p>
            <a:pPr marL="623804" lvl="1" indent="-346558">
              <a:spcAft>
                <a:spcPts val="1200"/>
              </a:spcAft>
              <a:buFont typeface="Arial" panose="020B0604020202020204" pitchFamily="34" charset="0"/>
              <a:buChar char="•"/>
            </a:pPr>
            <a:r>
              <a:rPr lang="en-US" sz="2800" dirty="0">
                <a:solidFill>
                  <a:srgbClr val="000032"/>
                </a:solidFill>
                <a:latin typeface="Arial" panose="020B0604020202020204" pitchFamily="34" charset="0"/>
                <a:cs typeface="Arial" panose="020B0604020202020204" pitchFamily="34" charset="0"/>
              </a:rPr>
              <a:t>CAC – Cost of Customer Acquisition very low</a:t>
            </a:r>
          </a:p>
          <a:p>
            <a:pPr marL="623804" lvl="1" indent="-346558">
              <a:spcAft>
                <a:spcPts val="1200"/>
              </a:spcAft>
              <a:buFont typeface="Arial" panose="020B0604020202020204" pitchFamily="34" charset="0"/>
              <a:buChar char="•"/>
            </a:pPr>
            <a:r>
              <a:rPr lang="en-US" sz="2800" dirty="0">
                <a:solidFill>
                  <a:srgbClr val="000032"/>
                </a:solidFill>
                <a:latin typeface="Arial" panose="020B0604020202020204" pitchFamily="34" charset="0"/>
                <a:cs typeface="Arial" panose="020B0604020202020204" pitchFamily="34" charset="0"/>
              </a:rPr>
              <a:t>Sale cycle of 2-4 weeks, customers were familiar with what ZoomInfo provides</a:t>
            </a:r>
          </a:p>
        </p:txBody>
      </p:sp>
    </p:spTree>
    <p:extLst>
      <p:ext uri="{BB962C8B-B14F-4D97-AF65-F5344CB8AC3E}">
        <p14:creationId xmlns:p14="http://schemas.microsoft.com/office/powerpoint/2010/main" val="1829332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3C8D8-7CA6-669E-9F54-49265FF8795A}"/>
              </a:ext>
            </a:extLst>
          </p:cNvPr>
          <p:cNvSpPr>
            <a:spLocks noGrp="1"/>
          </p:cNvSpPr>
          <p:nvPr>
            <p:ph type="title"/>
          </p:nvPr>
        </p:nvSpPr>
        <p:spPr/>
        <p:txBody>
          <a:bodyPr/>
          <a:lstStyle/>
          <a:p>
            <a:r>
              <a:rPr lang="en-US" dirty="0"/>
              <a:t>ZoomInfo Long Tail – Additional Benefits </a:t>
            </a:r>
          </a:p>
        </p:txBody>
      </p:sp>
      <p:sp>
        <p:nvSpPr>
          <p:cNvPr id="3" name="Text Placeholder 2">
            <a:extLst>
              <a:ext uri="{FF2B5EF4-FFF2-40B4-BE49-F238E27FC236}">
                <a16:creationId xmlns:a16="http://schemas.microsoft.com/office/drawing/2014/main" id="{0D8D5D09-392D-AE3A-B009-6EFA7C68DE8D}"/>
              </a:ext>
            </a:extLst>
          </p:cNvPr>
          <p:cNvSpPr>
            <a:spLocks noGrp="1"/>
          </p:cNvSpPr>
          <p:nvPr>
            <p:ph type="body" idx="1"/>
          </p:nvPr>
        </p:nvSpPr>
        <p:spPr>
          <a:xfrm>
            <a:off x="944077" y="1493021"/>
            <a:ext cx="4901552" cy="2154436"/>
          </a:xfrm>
        </p:spPr>
        <p:txBody>
          <a:bodyPr/>
          <a:lstStyle/>
          <a:p>
            <a:pPr marL="457200" indent="-457200">
              <a:buFont typeface="Arial" panose="020B0604020202020204" pitchFamily="34" charset="0"/>
              <a:buChar char="•"/>
            </a:pPr>
            <a:r>
              <a:rPr lang="en-US" dirty="0"/>
              <a:t>The 10 million monthly visitors contributed in another way – </a:t>
            </a:r>
            <a:br>
              <a:rPr lang="en-US" dirty="0"/>
            </a:br>
            <a:r>
              <a:rPr lang="en-US" dirty="0"/>
              <a:t>Data Contributors </a:t>
            </a:r>
          </a:p>
          <a:p>
            <a:pPr marL="457200" indent="-457200">
              <a:buFont typeface="Arial" panose="020B0604020202020204" pitchFamily="34" charset="0"/>
              <a:buChar char="•"/>
            </a:pPr>
            <a:endParaRPr lang="en-US" dirty="0"/>
          </a:p>
        </p:txBody>
      </p:sp>
      <p:sp>
        <p:nvSpPr>
          <p:cNvPr id="4" name="Footer Placeholder 3">
            <a:extLst>
              <a:ext uri="{FF2B5EF4-FFF2-40B4-BE49-F238E27FC236}">
                <a16:creationId xmlns:a16="http://schemas.microsoft.com/office/drawing/2014/main" id="{11529C60-217E-915C-7093-B55821D63A14}"/>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pic>
        <p:nvPicPr>
          <p:cNvPr id="6" name="Picture 5">
            <a:extLst>
              <a:ext uri="{FF2B5EF4-FFF2-40B4-BE49-F238E27FC236}">
                <a16:creationId xmlns:a16="http://schemas.microsoft.com/office/drawing/2014/main" id="{4AC9E512-3602-0501-C743-CD20519BC178}"/>
              </a:ext>
            </a:extLst>
          </p:cNvPr>
          <p:cNvPicPr>
            <a:picLocks noChangeAspect="1"/>
          </p:cNvPicPr>
          <p:nvPr/>
        </p:nvPicPr>
        <p:blipFill>
          <a:blip r:embed="rId2"/>
          <a:stretch>
            <a:fillRect/>
          </a:stretch>
        </p:blipFill>
        <p:spPr>
          <a:xfrm>
            <a:off x="6221561" y="1493021"/>
            <a:ext cx="5749929" cy="5231606"/>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0D591FAF-C53E-2850-EC0C-80F143923539}"/>
              </a:ext>
            </a:extLst>
          </p:cNvPr>
          <p:cNvPicPr>
            <a:picLocks noChangeAspect="1"/>
          </p:cNvPicPr>
          <p:nvPr/>
        </p:nvPicPr>
        <p:blipFill>
          <a:blip r:embed="rId3"/>
          <a:stretch>
            <a:fillRect/>
          </a:stretch>
        </p:blipFill>
        <p:spPr>
          <a:xfrm>
            <a:off x="9354228" y="592926"/>
            <a:ext cx="2133135" cy="573026"/>
          </a:xfrm>
          <a:prstGeom prst="rect">
            <a:avLst/>
          </a:prstGeom>
        </p:spPr>
      </p:pic>
      <p:pic>
        <p:nvPicPr>
          <p:cNvPr id="9" name="Picture 8">
            <a:extLst>
              <a:ext uri="{FF2B5EF4-FFF2-40B4-BE49-F238E27FC236}">
                <a16:creationId xmlns:a16="http://schemas.microsoft.com/office/drawing/2014/main" id="{20BC12EB-3ACA-9C72-56E3-E5B0602E729C}"/>
              </a:ext>
            </a:extLst>
          </p:cNvPr>
          <p:cNvPicPr>
            <a:picLocks noChangeAspect="1"/>
          </p:cNvPicPr>
          <p:nvPr/>
        </p:nvPicPr>
        <p:blipFill>
          <a:blip r:embed="rId4"/>
          <a:stretch>
            <a:fillRect/>
          </a:stretch>
        </p:blipFill>
        <p:spPr>
          <a:xfrm>
            <a:off x="931847" y="3427691"/>
            <a:ext cx="3943900" cy="1362265"/>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F7AA8511-12AF-BE77-8322-C0A37A950F85}"/>
              </a:ext>
            </a:extLst>
          </p:cNvPr>
          <p:cNvSpPr txBox="1"/>
          <p:nvPr/>
        </p:nvSpPr>
        <p:spPr>
          <a:xfrm>
            <a:off x="931847" y="5212795"/>
            <a:ext cx="4444352"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000032"/>
                </a:solidFill>
                <a:latin typeface="Arial" panose="020B0604020202020204" pitchFamily="34" charset="0"/>
                <a:cs typeface="Arial" panose="020B0604020202020204" pitchFamily="34" charset="0"/>
              </a:rPr>
              <a:t>ZoomInfo’s main source of contact data </a:t>
            </a:r>
          </a:p>
        </p:txBody>
      </p:sp>
    </p:spTree>
    <p:extLst>
      <p:ext uri="{BB962C8B-B14F-4D97-AF65-F5344CB8AC3E}">
        <p14:creationId xmlns:p14="http://schemas.microsoft.com/office/powerpoint/2010/main" val="88846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15CA-DE1B-A211-37BB-369BCDB62697}"/>
              </a:ext>
            </a:extLst>
          </p:cNvPr>
          <p:cNvSpPr>
            <a:spLocks noGrp="1"/>
          </p:cNvSpPr>
          <p:nvPr>
            <p:ph type="title"/>
          </p:nvPr>
        </p:nvSpPr>
        <p:spPr>
          <a:xfrm>
            <a:off x="945159" y="650733"/>
            <a:ext cx="10233693" cy="573906"/>
          </a:xfrm>
        </p:spPr>
        <p:txBody>
          <a:bodyPr/>
          <a:lstStyle/>
          <a:p>
            <a:r>
              <a:rPr lang="en-US" dirty="0"/>
              <a:t>ZoomInfo – The Brand</a:t>
            </a:r>
          </a:p>
        </p:txBody>
      </p:sp>
      <p:pic>
        <p:nvPicPr>
          <p:cNvPr id="8" name="Picture 7">
            <a:extLst>
              <a:ext uri="{FF2B5EF4-FFF2-40B4-BE49-F238E27FC236}">
                <a16:creationId xmlns:a16="http://schemas.microsoft.com/office/drawing/2014/main" id="{611A7CE5-F13E-4F43-B19D-204E1F2E5BF9}"/>
              </a:ext>
            </a:extLst>
          </p:cNvPr>
          <p:cNvPicPr>
            <a:picLocks noChangeAspect="1"/>
          </p:cNvPicPr>
          <p:nvPr/>
        </p:nvPicPr>
        <p:blipFill>
          <a:blip r:embed="rId3"/>
          <a:stretch>
            <a:fillRect/>
          </a:stretch>
        </p:blipFill>
        <p:spPr>
          <a:xfrm>
            <a:off x="9304274" y="650733"/>
            <a:ext cx="2133135" cy="573026"/>
          </a:xfrm>
          <a:prstGeom prst="rect">
            <a:avLst/>
          </a:prstGeom>
        </p:spPr>
      </p:pic>
      <p:sp>
        <p:nvSpPr>
          <p:cNvPr id="9" name="Text Placeholder 2">
            <a:extLst>
              <a:ext uri="{FF2B5EF4-FFF2-40B4-BE49-F238E27FC236}">
                <a16:creationId xmlns:a16="http://schemas.microsoft.com/office/drawing/2014/main" id="{48D8C6C9-0284-42B9-8BC4-1ACC4091DDDE}"/>
              </a:ext>
            </a:extLst>
          </p:cNvPr>
          <p:cNvSpPr>
            <a:spLocks noGrp="1"/>
          </p:cNvSpPr>
          <p:nvPr>
            <p:ph type="body" idx="1"/>
          </p:nvPr>
        </p:nvSpPr>
        <p:spPr>
          <a:xfrm>
            <a:off x="944437" y="1515525"/>
            <a:ext cx="10234415" cy="4819461"/>
          </a:xfrm>
        </p:spPr>
        <p:txBody>
          <a:bodyPr/>
          <a:lstStyle/>
          <a:p>
            <a:pPr>
              <a:spcAft>
                <a:spcPts val="1455"/>
              </a:spcAft>
            </a:pPr>
            <a:r>
              <a:rPr lang="en-US" sz="2668" b="1" dirty="0">
                <a:latin typeface="Lato" panose="020F0502020204030203" pitchFamily="34" charset="0"/>
              </a:rPr>
              <a:t>In early 2019 ZoomInfo was acquired by </a:t>
            </a:r>
            <a:r>
              <a:rPr lang="en-US" sz="2668" b="1" dirty="0" err="1">
                <a:latin typeface="Lato" panose="020F0502020204030203" pitchFamily="34" charset="0"/>
              </a:rPr>
              <a:t>DiscoverOrg</a:t>
            </a:r>
            <a:r>
              <a:rPr lang="en-US" sz="2668" b="1" dirty="0">
                <a:latin typeface="Lato" panose="020F0502020204030203" pitchFamily="34" charset="0"/>
              </a:rPr>
              <a:t> </a:t>
            </a:r>
          </a:p>
          <a:p>
            <a:pPr marL="346558" indent="-346558">
              <a:spcAft>
                <a:spcPts val="1455"/>
              </a:spcAft>
              <a:buFont typeface="Arial" panose="020B0604020202020204" pitchFamily="34" charset="0"/>
              <a:buChar char="•"/>
            </a:pPr>
            <a:r>
              <a:rPr lang="en-US" dirty="0"/>
              <a:t>The CEO of </a:t>
            </a:r>
            <a:r>
              <a:rPr lang="en-US" dirty="0" err="1"/>
              <a:t>DiscoverOrg</a:t>
            </a:r>
            <a:r>
              <a:rPr lang="en-US" dirty="0"/>
              <a:t> ran a study to decide on the name of the combined company</a:t>
            </a:r>
          </a:p>
          <a:p>
            <a:pPr marL="346558" indent="-346558">
              <a:spcAft>
                <a:spcPts val="1455"/>
              </a:spcAft>
              <a:buFont typeface="Arial" panose="020B0604020202020204" pitchFamily="34" charset="0"/>
              <a:buChar char="•"/>
            </a:pPr>
            <a:r>
              <a:rPr lang="en-US" dirty="0"/>
              <a:t>ZoomInfo brand was 9 times more recognized than </a:t>
            </a:r>
            <a:r>
              <a:rPr lang="en-US" dirty="0" err="1"/>
              <a:t>DiscoverOrg</a:t>
            </a:r>
            <a:endParaRPr lang="en-US" dirty="0"/>
          </a:p>
          <a:p>
            <a:pPr marL="346558" indent="-346558">
              <a:spcAft>
                <a:spcPts val="1455"/>
              </a:spcAft>
              <a:buFont typeface="Arial" panose="020B0604020202020204" pitchFamily="34" charset="0"/>
              <a:buChar char="•"/>
            </a:pPr>
            <a:r>
              <a:rPr lang="en-US" dirty="0"/>
              <a:t>The combined company is called ZoomInfo </a:t>
            </a:r>
          </a:p>
          <a:p>
            <a:pPr marL="346558" indent="-346558">
              <a:spcAft>
                <a:spcPts val="1455"/>
              </a:spcAft>
              <a:buFont typeface="Arial" panose="020B0604020202020204" pitchFamily="34" charset="0"/>
              <a:buChar char="•"/>
            </a:pPr>
            <a:r>
              <a:rPr lang="en-US" dirty="0"/>
              <a:t>ZoomInfo went public in NY in June of 2020, the first IPO during the Corona lock-down, and is worth today $12 billion </a:t>
            </a:r>
          </a:p>
          <a:p>
            <a:pPr marL="346558" indent="-346558">
              <a:spcAft>
                <a:spcPts val="1455"/>
              </a:spcAft>
              <a:buFont typeface="Arial" panose="020B0604020202020204" pitchFamily="34" charset="0"/>
              <a:buChar char="•"/>
            </a:pPr>
            <a:r>
              <a:rPr lang="en-US" b="1" dirty="0"/>
              <a:t>The power of long tail branding </a:t>
            </a:r>
          </a:p>
        </p:txBody>
      </p:sp>
    </p:spTree>
    <p:extLst>
      <p:ext uri="{BB962C8B-B14F-4D97-AF65-F5344CB8AC3E}">
        <p14:creationId xmlns:p14="http://schemas.microsoft.com/office/powerpoint/2010/main" val="1451396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fade">
                                      <p:cBhvr>
                                        <p:cTn id="20" dur="500"/>
                                        <p:tgtEl>
                                          <p:spTgt spid="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fade">
                                      <p:cBhvr>
                                        <p:cTn id="25" dur="500"/>
                                        <p:tgtEl>
                                          <p:spTgt spid="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Effect transition="in" filter="fade">
                                      <p:cBhvr>
                                        <p:cTn id="30" dur="500"/>
                                        <p:tgtEl>
                                          <p:spTgt spid="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500"/>
                                        <p:tgtEl>
                                          <p:spTgt spid="9">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xEl>
                                              <p:pRg st="5" end="5"/>
                                            </p:txEl>
                                          </p:spTgt>
                                        </p:tgtEl>
                                        <p:attrNameLst>
                                          <p:attrName>style.visibility</p:attrName>
                                        </p:attrNameLst>
                                      </p:cBhvr>
                                      <p:to>
                                        <p:strVal val="visible"/>
                                      </p:to>
                                    </p:set>
                                    <p:animEffect transition="in" filter="fade">
                                      <p:cBhvr>
                                        <p:cTn id="40"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869FF-0A89-1DDB-C890-DB68BE881C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4F9B49-0AE1-E7D4-5CFE-71F4BA7B1BE5}"/>
              </a:ext>
            </a:extLst>
          </p:cNvPr>
          <p:cNvSpPr>
            <a:spLocks noGrp="1"/>
          </p:cNvSpPr>
          <p:nvPr>
            <p:ph type="title"/>
          </p:nvPr>
        </p:nvSpPr>
        <p:spPr/>
        <p:txBody>
          <a:bodyPr/>
          <a:lstStyle/>
          <a:p>
            <a:r>
              <a:rPr lang="en-US" dirty="0"/>
              <a:t>Companies that are built on Long Tail </a:t>
            </a:r>
          </a:p>
        </p:txBody>
      </p:sp>
      <p:sp>
        <p:nvSpPr>
          <p:cNvPr id="3" name="Text Placeholder 2">
            <a:extLst>
              <a:ext uri="{FF2B5EF4-FFF2-40B4-BE49-F238E27FC236}">
                <a16:creationId xmlns:a16="http://schemas.microsoft.com/office/drawing/2014/main" id="{65D289BC-7850-2494-286E-674432A2BBC1}"/>
              </a:ext>
            </a:extLst>
          </p:cNvPr>
          <p:cNvSpPr>
            <a:spLocks noGrp="1"/>
          </p:cNvSpPr>
          <p:nvPr>
            <p:ph type="body" idx="1"/>
          </p:nvPr>
        </p:nvSpPr>
        <p:spPr>
          <a:xfrm>
            <a:off x="944077" y="1493021"/>
            <a:ext cx="10303847" cy="4308872"/>
          </a:xfrm>
        </p:spPr>
        <p:txBody>
          <a:bodyPr/>
          <a:lstStyle/>
          <a:p>
            <a:pPr marL="457200" indent="-457200">
              <a:buFont typeface="Arial" panose="020B0604020202020204" pitchFamily="34" charset="0"/>
              <a:buChar char="•"/>
            </a:pPr>
            <a:r>
              <a:rPr lang="en-US" dirty="0"/>
              <a:t>Some companies were built from scratch on a Long Tail strategy</a:t>
            </a:r>
            <a:br>
              <a:rPr lang="en-US" dirty="0"/>
            </a:br>
            <a:br>
              <a:rPr lang="en-US" dirty="0"/>
            </a:br>
            <a:endParaRPr lang="en-US" dirty="0"/>
          </a:p>
          <a:p>
            <a:pPr marL="457200" indent="-457200">
              <a:buFont typeface="Arial" panose="020B0604020202020204" pitchFamily="34" charset="0"/>
              <a:buChar char="•"/>
            </a:pPr>
            <a:r>
              <a:rPr lang="en-US" dirty="0"/>
              <a:t>                   Indeed.com – job posting and recruitment </a:t>
            </a:r>
            <a:br>
              <a:rPr lang="en-US" dirty="0"/>
            </a:br>
            <a:endParaRPr lang="en-US" dirty="0"/>
          </a:p>
          <a:p>
            <a:pPr marL="457200" indent="-457200">
              <a:buFont typeface="Arial" panose="020B0604020202020204" pitchFamily="34" charset="0"/>
              <a:buChar char="•"/>
            </a:pPr>
            <a:r>
              <a:rPr lang="en-US" dirty="0"/>
              <a:t>                   Zillow – A national real estate player </a:t>
            </a:r>
            <a:br>
              <a:rPr lang="en-US" dirty="0"/>
            </a:br>
            <a:endParaRPr lang="en-US" dirty="0"/>
          </a:p>
          <a:p>
            <a:pPr marL="457200" indent="-457200">
              <a:buFont typeface="Arial" panose="020B0604020202020204" pitchFamily="34" charset="0"/>
              <a:buChar char="•"/>
            </a:pPr>
            <a:r>
              <a:rPr lang="en-US" dirty="0"/>
              <a:t>                   Yelp – business directory with customers’ reviews </a:t>
            </a:r>
          </a:p>
          <a:p>
            <a:endParaRPr lang="en-US" dirty="0"/>
          </a:p>
        </p:txBody>
      </p:sp>
      <p:sp>
        <p:nvSpPr>
          <p:cNvPr id="4" name="Footer Placeholder 3">
            <a:extLst>
              <a:ext uri="{FF2B5EF4-FFF2-40B4-BE49-F238E27FC236}">
                <a16:creationId xmlns:a16="http://schemas.microsoft.com/office/drawing/2014/main" id="{D7D1E18C-15DE-129B-92CD-A821FED10BA6}"/>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pic>
        <p:nvPicPr>
          <p:cNvPr id="6" name="Picture 5">
            <a:extLst>
              <a:ext uri="{FF2B5EF4-FFF2-40B4-BE49-F238E27FC236}">
                <a16:creationId xmlns:a16="http://schemas.microsoft.com/office/drawing/2014/main" id="{9BFA491C-8C63-8C57-211E-25F224D639DF}"/>
              </a:ext>
            </a:extLst>
          </p:cNvPr>
          <p:cNvPicPr>
            <a:picLocks noChangeAspect="1"/>
          </p:cNvPicPr>
          <p:nvPr/>
        </p:nvPicPr>
        <p:blipFill>
          <a:blip r:embed="rId2"/>
          <a:stretch>
            <a:fillRect/>
          </a:stretch>
        </p:blipFill>
        <p:spPr>
          <a:xfrm>
            <a:off x="1615089" y="3172431"/>
            <a:ext cx="1124107" cy="495369"/>
          </a:xfrm>
          <a:prstGeom prst="rect">
            <a:avLst/>
          </a:prstGeom>
        </p:spPr>
      </p:pic>
      <p:pic>
        <p:nvPicPr>
          <p:cNvPr id="8" name="Picture 7">
            <a:extLst>
              <a:ext uri="{FF2B5EF4-FFF2-40B4-BE49-F238E27FC236}">
                <a16:creationId xmlns:a16="http://schemas.microsoft.com/office/drawing/2014/main" id="{CAB0ACB8-BFBE-209F-3C86-C6CBACB6959E}"/>
              </a:ext>
            </a:extLst>
          </p:cNvPr>
          <p:cNvPicPr>
            <a:picLocks noChangeAspect="1"/>
          </p:cNvPicPr>
          <p:nvPr/>
        </p:nvPicPr>
        <p:blipFill>
          <a:blip r:embed="rId3"/>
          <a:stretch>
            <a:fillRect/>
          </a:stretch>
        </p:blipFill>
        <p:spPr>
          <a:xfrm>
            <a:off x="1462689" y="3994869"/>
            <a:ext cx="1629002" cy="485843"/>
          </a:xfrm>
          <a:prstGeom prst="rect">
            <a:avLst/>
          </a:prstGeom>
        </p:spPr>
      </p:pic>
      <p:pic>
        <p:nvPicPr>
          <p:cNvPr id="10" name="Picture 9">
            <a:extLst>
              <a:ext uri="{FF2B5EF4-FFF2-40B4-BE49-F238E27FC236}">
                <a16:creationId xmlns:a16="http://schemas.microsoft.com/office/drawing/2014/main" id="{D8D7FC07-2348-B1F8-DA11-06C59A0AC75E}"/>
              </a:ext>
            </a:extLst>
          </p:cNvPr>
          <p:cNvPicPr>
            <a:picLocks noChangeAspect="1"/>
          </p:cNvPicPr>
          <p:nvPr/>
        </p:nvPicPr>
        <p:blipFill>
          <a:blip r:embed="rId4"/>
          <a:stretch>
            <a:fillRect/>
          </a:stretch>
        </p:blipFill>
        <p:spPr>
          <a:xfrm>
            <a:off x="1615089" y="4807781"/>
            <a:ext cx="1150735" cy="557198"/>
          </a:xfrm>
          <a:prstGeom prst="rect">
            <a:avLst/>
          </a:prstGeom>
        </p:spPr>
      </p:pic>
    </p:spTree>
    <p:extLst>
      <p:ext uri="{BB962C8B-B14F-4D97-AF65-F5344CB8AC3E}">
        <p14:creationId xmlns:p14="http://schemas.microsoft.com/office/powerpoint/2010/main" val="818909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2C946-40AD-8F4B-1553-8D5755186DCA}"/>
              </a:ext>
            </a:extLst>
          </p:cNvPr>
          <p:cNvSpPr>
            <a:spLocks noGrp="1"/>
          </p:cNvSpPr>
          <p:nvPr>
            <p:ph type="title"/>
          </p:nvPr>
        </p:nvSpPr>
        <p:spPr/>
        <p:txBody>
          <a:bodyPr/>
          <a:lstStyle/>
          <a:p>
            <a:r>
              <a:rPr lang="en-US" dirty="0"/>
              <a:t>Indeed.com  </a:t>
            </a:r>
          </a:p>
        </p:txBody>
      </p:sp>
      <p:sp>
        <p:nvSpPr>
          <p:cNvPr id="3" name="Text Placeholder 2">
            <a:extLst>
              <a:ext uri="{FF2B5EF4-FFF2-40B4-BE49-F238E27FC236}">
                <a16:creationId xmlns:a16="http://schemas.microsoft.com/office/drawing/2014/main" id="{43F9940D-AF70-0FB3-5A13-2E06F337962E}"/>
              </a:ext>
            </a:extLst>
          </p:cNvPr>
          <p:cNvSpPr>
            <a:spLocks noGrp="1"/>
          </p:cNvSpPr>
          <p:nvPr>
            <p:ph type="body" idx="1"/>
          </p:nvPr>
        </p:nvSpPr>
        <p:spPr>
          <a:xfrm>
            <a:off x="944077" y="1493021"/>
            <a:ext cx="10573009" cy="4339650"/>
          </a:xfrm>
        </p:spPr>
        <p:txBody>
          <a:bodyPr/>
          <a:lstStyle/>
          <a:p>
            <a:pPr marL="457200" indent="-457200">
              <a:spcAft>
                <a:spcPts val="1200"/>
              </a:spcAft>
              <a:buFont typeface="Arial" panose="020B0604020202020204" pitchFamily="34" charset="0"/>
              <a:buChar char="•"/>
            </a:pPr>
            <a:r>
              <a:rPr lang="en-US" dirty="0"/>
              <a:t>Indeed, Inc. is an American worldwide employment website for job listings launched in November 2004</a:t>
            </a:r>
          </a:p>
          <a:p>
            <a:pPr marL="457200" indent="-457200">
              <a:spcAft>
                <a:spcPts val="1200"/>
              </a:spcAft>
              <a:buFont typeface="Arial" panose="020B0604020202020204" pitchFamily="34" charset="0"/>
              <a:buChar char="•"/>
            </a:pPr>
            <a:r>
              <a:rPr lang="en-US" dirty="0"/>
              <a:t>It started by crawling and extracting job postings from company career pages, job boards, staffing firms, and associations</a:t>
            </a:r>
          </a:p>
          <a:p>
            <a:pPr marL="457200" indent="-457200">
              <a:spcAft>
                <a:spcPts val="1200"/>
              </a:spcAft>
              <a:buFont typeface="Arial" panose="020B0604020202020204" pitchFamily="34" charset="0"/>
              <a:buChar char="•"/>
            </a:pPr>
            <a:r>
              <a:rPr lang="en-US" dirty="0"/>
              <a:t>Indeed.com published all these job postings in a directory for Google to crawl, and show up when job seekers typed a query like: “Product manager in Waltham, MA”, or “Dental hygienist in Little Rock, AK” </a:t>
            </a:r>
          </a:p>
          <a:p>
            <a:pPr marL="457200" indent="-457200">
              <a:buFont typeface="Arial" panose="020B0604020202020204" pitchFamily="34" charset="0"/>
              <a:buChar char="•"/>
            </a:pPr>
            <a:r>
              <a:rPr lang="en-US" dirty="0"/>
              <a:t>Grew to about 15,000 employees in 60 countries </a:t>
            </a:r>
          </a:p>
        </p:txBody>
      </p:sp>
      <p:sp>
        <p:nvSpPr>
          <p:cNvPr id="4" name="Footer Placeholder 3">
            <a:extLst>
              <a:ext uri="{FF2B5EF4-FFF2-40B4-BE49-F238E27FC236}">
                <a16:creationId xmlns:a16="http://schemas.microsoft.com/office/drawing/2014/main" id="{2C122737-F8C1-18B2-3858-D3A5DAB86018}"/>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pic>
        <p:nvPicPr>
          <p:cNvPr id="5" name="Picture 4">
            <a:extLst>
              <a:ext uri="{FF2B5EF4-FFF2-40B4-BE49-F238E27FC236}">
                <a16:creationId xmlns:a16="http://schemas.microsoft.com/office/drawing/2014/main" id="{1F2CB4AC-9A3B-0EBF-5D6B-F61BA1EC08FA}"/>
              </a:ext>
            </a:extLst>
          </p:cNvPr>
          <p:cNvPicPr>
            <a:picLocks noChangeAspect="1"/>
          </p:cNvPicPr>
          <p:nvPr/>
        </p:nvPicPr>
        <p:blipFill>
          <a:blip r:embed="rId2"/>
          <a:stretch>
            <a:fillRect/>
          </a:stretch>
        </p:blipFill>
        <p:spPr>
          <a:xfrm>
            <a:off x="9685085" y="494245"/>
            <a:ext cx="1748083" cy="769537"/>
          </a:xfrm>
          <a:prstGeom prst="rect">
            <a:avLst/>
          </a:prstGeom>
        </p:spPr>
      </p:pic>
    </p:spTree>
    <p:extLst>
      <p:ext uri="{BB962C8B-B14F-4D97-AF65-F5344CB8AC3E}">
        <p14:creationId xmlns:p14="http://schemas.microsoft.com/office/powerpoint/2010/main" val="233623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676FE-DB34-C4FE-90B2-4DDAC73D2555}"/>
              </a:ext>
            </a:extLst>
          </p:cNvPr>
          <p:cNvSpPr>
            <a:spLocks noGrp="1"/>
          </p:cNvSpPr>
          <p:nvPr>
            <p:ph type="title"/>
          </p:nvPr>
        </p:nvSpPr>
        <p:spPr/>
        <p:txBody>
          <a:bodyPr/>
          <a:lstStyle/>
          <a:p>
            <a:r>
              <a:rPr lang="en-US" dirty="0"/>
              <a:t>Indeed.com </a:t>
            </a:r>
          </a:p>
        </p:txBody>
      </p:sp>
      <p:sp>
        <p:nvSpPr>
          <p:cNvPr id="4" name="Footer Placeholder 3">
            <a:extLst>
              <a:ext uri="{FF2B5EF4-FFF2-40B4-BE49-F238E27FC236}">
                <a16:creationId xmlns:a16="http://schemas.microsoft.com/office/drawing/2014/main" id="{CE974404-4FB3-664C-2691-BB5416E57959}"/>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pic>
        <p:nvPicPr>
          <p:cNvPr id="6" name="Picture 5">
            <a:extLst>
              <a:ext uri="{FF2B5EF4-FFF2-40B4-BE49-F238E27FC236}">
                <a16:creationId xmlns:a16="http://schemas.microsoft.com/office/drawing/2014/main" id="{974F4E66-8958-0E81-39C1-FBE71C6C2145}"/>
              </a:ext>
            </a:extLst>
          </p:cNvPr>
          <p:cNvPicPr>
            <a:picLocks noChangeAspect="1"/>
          </p:cNvPicPr>
          <p:nvPr/>
        </p:nvPicPr>
        <p:blipFill>
          <a:blip r:embed="rId2"/>
          <a:stretch>
            <a:fillRect/>
          </a:stretch>
        </p:blipFill>
        <p:spPr>
          <a:xfrm>
            <a:off x="944076" y="1493021"/>
            <a:ext cx="6335009" cy="685896"/>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85A665C1-CE74-B73B-3A78-6E9382CC9644}"/>
              </a:ext>
            </a:extLst>
          </p:cNvPr>
          <p:cNvPicPr>
            <a:picLocks noChangeAspect="1"/>
          </p:cNvPicPr>
          <p:nvPr/>
        </p:nvPicPr>
        <p:blipFill>
          <a:blip r:embed="rId3"/>
          <a:stretch>
            <a:fillRect/>
          </a:stretch>
        </p:blipFill>
        <p:spPr>
          <a:xfrm>
            <a:off x="2514931" y="2192699"/>
            <a:ext cx="6335009" cy="1438476"/>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2BB6944B-FB21-1ABD-4BF7-10EB7DAA4BBA}"/>
              </a:ext>
            </a:extLst>
          </p:cNvPr>
          <p:cNvPicPr>
            <a:picLocks noChangeAspect="1"/>
          </p:cNvPicPr>
          <p:nvPr/>
        </p:nvPicPr>
        <p:blipFill>
          <a:blip r:embed="rId4"/>
          <a:stretch>
            <a:fillRect/>
          </a:stretch>
        </p:blipFill>
        <p:spPr>
          <a:xfrm>
            <a:off x="9639033" y="448556"/>
            <a:ext cx="1824784" cy="803302"/>
          </a:xfrm>
          <a:prstGeom prst="rect">
            <a:avLst/>
          </a:prstGeom>
        </p:spPr>
      </p:pic>
      <p:pic>
        <p:nvPicPr>
          <p:cNvPr id="11" name="Picture 10">
            <a:extLst>
              <a:ext uri="{FF2B5EF4-FFF2-40B4-BE49-F238E27FC236}">
                <a16:creationId xmlns:a16="http://schemas.microsoft.com/office/drawing/2014/main" id="{DD86D74D-9091-0FBC-CCBB-F25BEDB55ED9}"/>
              </a:ext>
            </a:extLst>
          </p:cNvPr>
          <p:cNvPicPr>
            <a:picLocks noChangeAspect="1"/>
          </p:cNvPicPr>
          <p:nvPr/>
        </p:nvPicPr>
        <p:blipFill>
          <a:blip r:embed="rId5"/>
          <a:stretch>
            <a:fillRect/>
          </a:stretch>
        </p:blipFill>
        <p:spPr>
          <a:xfrm>
            <a:off x="2727521" y="4197437"/>
            <a:ext cx="5792008" cy="543001"/>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5614E686-85CD-7A17-8480-745D4A448B67}"/>
              </a:ext>
            </a:extLst>
          </p:cNvPr>
          <p:cNvPicPr>
            <a:picLocks noChangeAspect="1"/>
          </p:cNvPicPr>
          <p:nvPr/>
        </p:nvPicPr>
        <p:blipFill>
          <a:blip r:embed="rId6"/>
          <a:stretch>
            <a:fillRect/>
          </a:stretch>
        </p:blipFill>
        <p:spPr>
          <a:xfrm>
            <a:off x="4111579" y="4753666"/>
            <a:ext cx="5753903" cy="144800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76537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15CA-DE1B-A211-37BB-369BCDB62697}"/>
              </a:ext>
            </a:extLst>
          </p:cNvPr>
          <p:cNvSpPr>
            <a:spLocks noGrp="1"/>
          </p:cNvSpPr>
          <p:nvPr>
            <p:ph type="title"/>
          </p:nvPr>
        </p:nvSpPr>
        <p:spPr>
          <a:xfrm>
            <a:off x="979153" y="544176"/>
            <a:ext cx="10233693" cy="573906"/>
          </a:xfrm>
        </p:spPr>
        <p:txBody>
          <a:bodyPr/>
          <a:lstStyle/>
          <a:p>
            <a:r>
              <a:rPr lang="en-US" dirty="0"/>
              <a:t>Zillow – A Realtor’s Long Tail Strategy </a:t>
            </a:r>
          </a:p>
        </p:txBody>
      </p:sp>
      <p:pic>
        <p:nvPicPr>
          <p:cNvPr id="8" name="Picture 7">
            <a:hlinkClick r:id="rId3"/>
            <a:extLst>
              <a:ext uri="{FF2B5EF4-FFF2-40B4-BE49-F238E27FC236}">
                <a16:creationId xmlns:a16="http://schemas.microsoft.com/office/drawing/2014/main" id="{6DA2C4B2-2597-41DC-9E2E-62DA8A94C447}"/>
              </a:ext>
            </a:extLst>
          </p:cNvPr>
          <p:cNvPicPr>
            <a:picLocks noChangeAspect="1"/>
          </p:cNvPicPr>
          <p:nvPr/>
        </p:nvPicPr>
        <p:blipFill>
          <a:blip r:embed="rId4"/>
          <a:stretch>
            <a:fillRect/>
          </a:stretch>
        </p:blipFill>
        <p:spPr>
          <a:xfrm>
            <a:off x="4868146" y="2267633"/>
            <a:ext cx="5109305" cy="4481953"/>
          </a:xfrm>
          <a:prstGeom prst="rect">
            <a:avLst/>
          </a:prstGeom>
        </p:spPr>
      </p:pic>
      <p:sp>
        <p:nvSpPr>
          <p:cNvPr id="3" name="TextBox 2">
            <a:extLst>
              <a:ext uri="{FF2B5EF4-FFF2-40B4-BE49-F238E27FC236}">
                <a16:creationId xmlns:a16="http://schemas.microsoft.com/office/drawing/2014/main" id="{41EAA488-C2D6-4801-B30D-4731FE0C1289}"/>
              </a:ext>
            </a:extLst>
          </p:cNvPr>
          <p:cNvSpPr txBox="1"/>
          <p:nvPr/>
        </p:nvSpPr>
        <p:spPr>
          <a:xfrm>
            <a:off x="945159" y="1835212"/>
            <a:ext cx="10002654" cy="913455"/>
          </a:xfrm>
          <a:prstGeom prst="rect">
            <a:avLst/>
          </a:prstGeom>
          <a:noFill/>
        </p:spPr>
        <p:txBody>
          <a:bodyPr wrap="square" rtlCol="0">
            <a:spAutoFit/>
          </a:bodyPr>
          <a:lstStyle/>
          <a:p>
            <a:r>
              <a:rPr lang="en-US" sz="2668" dirty="0">
                <a:solidFill>
                  <a:srgbClr val="000032"/>
                </a:solidFill>
                <a:latin typeface="Lato"/>
              </a:rPr>
              <a:t>My first address in the USA:  46 Longwood Avenue, Brookline, MA </a:t>
            </a:r>
          </a:p>
        </p:txBody>
      </p:sp>
      <p:grpSp>
        <p:nvGrpSpPr>
          <p:cNvPr id="4" name="Group 3">
            <a:extLst>
              <a:ext uri="{FF2B5EF4-FFF2-40B4-BE49-F238E27FC236}">
                <a16:creationId xmlns:a16="http://schemas.microsoft.com/office/drawing/2014/main" id="{0541BB88-2C1D-C4B9-FD0C-9023444A23AF}"/>
              </a:ext>
            </a:extLst>
          </p:cNvPr>
          <p:cNvGrpSpPr/>
          <p:nvPr/>
        </p:nvGrpSpPr>
        <p:grpSpPr>
          <a:xfrm>
            <a:off x="945159" y="4182927"/>
            <a:ext cx="4827387" cy="2018538"/>
            <a:chOff x="1557932" y="6897956"/>
            <a:chExt cx="7960718" cy="3328719"/>
          </a:xfrm>
        </p:grpSpPr>
        <p:sp>
          <p:nvSpPr>
            <p:cNvPr id="6" name="TextBox 5">
              <a:extLst>
                <a:ext uri="{FF2B5EF4-FFF2-40B4-BE49-F238E27FC236}">
                  <a16:creationId xmlns:a16="http://schemas.microsoft.com/office/drawing/2014/main" id="{76F12E6F-0A55-42B1-A0BE-45C023932505}"/>
                </a:ext>
              </a:extLst>
            </p:cNvPr>
            <p:cNvSpPr txBox="1"/>
            <p:nvPr/>
          </p:nvSpPr>
          <p:spPr>
            <a:xfrm>
              <a:off x="1557932" y="6897956"/>
              <a:ext cx="5334001" cy="1506355"/>
            </a:xfrm>
            <a:prstGeom prst="rect">
              <a:avLst/>
            </a:prstGeom>
            <a:noFill/>
          </p:spPr>
          <p:txBody>
            <a:bodyPr wrap="square" rtlCol="0">
              <a:spAutoFit/>
            </a:bodyPr>
            <a:lstStyle/>
            <a:p>
              <a:r>
                <a:rPr lang="en-US" sz="2668" dirty="0">
                  <a:solidFill>
                    <a:srgbClr val="000032"/>
                  </a:solidFill>
                  <a:latin typeface="Lato"/>
                </a:rPr>
                <a:t>Zillow is the first Google answer </a:t>
              </a:r>
            </a:p>
          </p:txBody>
        </p:sp>
        <p:cxnSp>
          <p:nvCxnSpPr>
            <p:cNvPr id="9" name="Straight Arrow Connector 8">
              <a:extLst>
                <a:ext uri="{FF2B5EF4-FFF2-40B4-BE49-F238E27FC236}">
                  <a16:creationId xmlns:a16="http://schemas.microsoft.com/office/drawing/2014/main" id="{78873C3D-599C-4D3E-BF26-468A66D41E33}"/>
                </a:ext>
              </a:extLst>
            </p:cNvPr>
            <p:cNvCxnSpPr>
              <a:cxnSpLocks/>
              <a:stCxn id="6" idx="2"/>
            </p:cNvCxnSpPr>
            <p:nvPr/>
          </p:nvCxnSpPr>
          <p:spPr>
            <a:xfrm>
              <a:off x="4224933" y="8404311"/>
              <a:ext cx="5293717" cy="1822364"/>
            </a:xfrm>
            <a:prstGeom prst="straightConnector1">
              <a:avLst/>
            </a:prstGeom>
            <a:ln w="76200">
              <a:solidFill>
                <a:srgbClr val="FF69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0198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15CA-DE1B-A211-37BB-369BCDB62697}"/>
              </a:ext>
            </a:extLst>
          </p:cNvPr>
          <p:cNvSpPr>
            <a:spLocks noGrp="1"/>
          </p:cNvSpPr>
          <p:nvPr>
            <p:ph type="title"/>
          </p:nvPr>
        </p:nvSpPr>
        <p:spPr>
          <a:xfrm>
            <a:off x="979153" y="583520"/>
            <a:ext cx="10233693" cy="573906"/>
          </a:xfrm>
        </p:spPr>
        <p:txBody>
          <a:bodyPr/>
          <a:lstStyle/>
          <a:p>
            <a:r>
              <a:rPr lang="en-US" dirty="0"/>
              <a:t>Zillow</a:t>
            </a:r>
          </a:p>
        </p:txBody>
      </p:sp>
      <p:pic>
        <p:nvPicPr>
          <p:cNvPr id="5" name="Picture 4">
            <a:hlinkClick r:id="rId3"/>
            <a:extLst>
              <a:ext uri="{FF2B5EF4-FFF2-40B4-BE49-F238E27FC236}">
                <a16:creationId xmlns:a16="http://schemas.microsoft.com/office/drawing/2014/main" id="{B259125D-2E25-440E-872C-F4E154449332}"/>
              </a:ext>
            </a:extLst>
          </p:cNvPr>
          <p:cNvPicPr>
            <a:picLocks noChangeAspect="1"/>
          </p:cNvPicPr>
          <p:nvPr/>
        </p:nvPicPr>
        <p:blipFill>
          <a:blip r:embed="rId4"/>
          <a:stretch>
            <a:fillRect/>
          </a:stretch>
        </p:blipFill>
        <p:spPr>
          <a:xfrm>
            <a:off x="1427869" y="1857936"/>
            <a:ext cx="6146779" cy="4351702"/>
          </a:xfrm>
          <a:prstGeom prst="rect">
            <a:avLst/>
          </a:prstGeom>
        </p:spPr>
      </p:pic>
      <p:grpSp>
        <p:nvGrpSpPr>
          <p:cNvPr id="3" name="Group 2">
            <a:extLst>
              <a:ext uri="{FF2B5EF4-FFF2-40B4-BE49-F238E27FC236}">
                <a16:creationId xmlns:a16="http://schemas.microsoft.com/office/drawing/2014/main" id="{FE218211-3269-E55B-3342-577D7C62F821}"/>
              </a:ext>
            </a:extLst>
          </p:cNvPr>
          <p:cNvGrpSpPr/>
          <p:nvPr/>
        </p:nvGrpSpPr>
        <p:grpSpPr>
          <a:xfrm>
            <a:off x="6303935" y="1904144"/>
            <a:ext cx="5244579" cy="986088"/>
            <a:chOff x="10394950" y="3140075"/>
            <a:chExt cx="8648700" cy="1626132"/>
          </a:xfrm>
        </p:grpSpPr>
        <p:sp>
          <p:nvSpPr>
            <p:cNvPr id="4" name="TextBox 3">
              <a:extLst>
                <a:ext uri="{FF2B5EF4-FFF2-40B4-BE49-F238E27FC236}">
                  <a16:creationId xmlns:a16="http://schemas.microsoft.com/office/drawing/2014/main" id="{349F7600-002F-4DDD-8C4F-8064AEEC5A93}"/>
                </a:ext>
              </a:extLst>
            </p:cNvPr>
            <p:cNvSpPr txBox="1"/>
            <p:nvPr/>
          </p:nvSpPr>
          <p:spPr>
            <a:xfrm>
              <a:off x="13709650" y="3140075"/>
              <a:ext cx="5334000" cy="1383487"/>
            </a:xfrm>
            <a:prstGeom prst="rect">
              <a:avLst/>
            </a:prstGeom>
            <a:noFill/>
          </p:spPr>
          <p:txBody>
            <a:bodyPr wrap="square" rtlCol="0">
              <a:spAutoFit/>
            </a:bodyPr>
            <a:lstStyle/>
            <a:p>
              <a:r>
                <a:rPr lang="en-US" sz="2426" dirty="0">
                  <a:solidFill>
                    <a:srgbClr val="000032"/>
                  </a:solidFill>
                  <a:latin typeface="Lato"/>
                </a:rPr>
                <a:t>Notice the “Rent Zestimate” of $2,999</a:t>
              </a:r>
              <a:endParaRPr lang="en-IL" sz="2426" dirty="0">
                <a:solidFill>
                  <a:srgbClr val="000032"/>
                </a:solidFill>
              </a:endParaRPr>
            </a:p>
          </p:txBody>
        </p:sp>
        <p:cxnSp>
          <p:nvCxnSpPr>
            <p:cNvPr id="13" name="Straight Arrow Connector 12">
              <a:extLst>
                <a:ext uri="{FF2B5EF4-FFF2-40B4-BE49-F238E27FC236}">
                  <a16:creationId xmlns:a16="http://schemas.microsoft.com/office/drawing/2014/main" id="{095C8986-4BB3-4A2A-A571-8F0E5FE67F71}"/>
                </a:ext>
              </a:extLst>
            </p:cNvPr>
            <p:cNvCxnSpPr>
              <a:cxnSpLocks/>
              <a:stCxn id="4" idx="1"/>
            </p:cNvCxnSpPr>
            <p:nvPr/>
          </p:nvCxnSpPr>
          <p:spPr>
            <a:xfrm flipH="1">
              <a:off x="10394950" y="3831819"/>
              <a:ext cx="3314700" cy="934388"/>
            </a:xfrm>
            <a:prstGeom prst="straightConnector1">
              <a:avLst/>
            </a:prstGeom>
            <a:ln w="76200">
              <a:solidFill>
                <a:srgbClr val="FF69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B92CA8E5-7309-0993-C364-7428940215E1}"/>
              </a:ext>
            </a:extLst>
          </p:cNvPr>
          <p:cNvGrpSpPr/>
          <p:nvPr/>
        </p:nvGrpSpPr>
        <p:grpSpPr>
          <a:xfrm>
            <a:off x="4293898" y="2958113"/>
            <a:ext cx="7254617" cy="1370645"/>
            <a:chOff x="7080250" y="4878147"/>
            <a:chExt cx="11963400" cy="2260294"/>
          </a:xfrm>
        </p:grpSpPr>
        <p:sp>
          <p:nvSpPr>
            <p:cNvPr id="10" name="TextBox 9">
              <a:extLst>
                <a:ext uri="{FF2B5EF4-FFF2-40B4-BE49-F238E27FC236}">
                  <a16:creationId xmlns:a16="http://schemas.microsoft.com/office/drawing/2014/main" id="{CCD533AA-5A23-4E2B-B0D9-202FCD97E6D4}"/>
                </a:ext>
              </a:extLst>
            </p:cNvPr>
            <p:cNvSpPr txBox="1"/>
            <p:nvPr/>
          </p:nvSpPr>
          <p:spPr>
            <a:xfrm>
              <a:off x="13709649" y="5754954"/>
              <a:ext cx="5334001" cy="1383487"/>
            </a:xfrm>
            <a:prstGeom prst="rect">
              <a:avLst/>
            </a:prstGeom>
            <a:noFill/>
          </p:spPr>
          <p:txBody>
            <a:bodyPr wrap="square" rtlCol="0">
              <a:spAutoFit/>
            </a:bodyPr>
            <a:lstStyle/>
            <a:p>
              <a:r>
                <a:rPr lang="en-US" sz="2426" dirty="0">
                  <a:solidFill>
                    <a:srgbClr val="000032"/>
                  </a:solidFill>
                  <a:latin typeface="Lato"/>
                </a:rPr>
                <a:t>The “Off market” for sales estimate </a:t>
              </a:r>
              <a:endParaRPr lang="en-IL" sz="2426" dirty="0">
                <a:solidFill>
                  <a:srgbClr val="000032"/>
                </a:solidFill>
              </a:endParaRPr>
            </a:p>
          </p:txBody>
        </p:sp>
        <p:cxnSp>
          <p:nvCxnSpPr>
            <p:cNvPr id="15" name="Straight Arrow Connector 14">
              <a:extLst>
                <a:ext uri="{FF2B5EF4-FFF2-40B4-BE49-F238E27FC236}">
                  <a16:creationId xmlns:a16="http://schemas.microsoft.com/office/drawing/2014/main" id="{B3463379-D456-4C9C-8B3A-165CE299F794}"/>
                </a:ext>
              </a:extLst>
            </p:cNvPr>
            <p:cNvCxnSpPr>
              <a:cxnSpLocks/>
              <a:stCxn id="10" idx="1"/>
            </p:cNvCxnSpPr>
            <p:nvPr/>
          </p:nvCxnSpPr>
          <p:spPr>
            <a:xfrm flipH="1" flipV="1">
              <a:off x="7080250" y="4878147"/>
              <a:ext cx="6629399" cy="1568551"/>
            </a:xfrm>
            <a:prstGeom prst="straightConnector1">
              <a:avLst/>
            </a:prstGeom>
            <a:ln w="76200">
              <a:solidFill>
                <a:srgbClr val="FF69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0336B6F6-596C-F19F-A415-3DCEEBF2DECF}"/>
              </a:ext>
            </a:extLst>
          </p:cNvPr>
          <p:cNvGrpSpPr/>
          <p:nvPr/>
        </p:nvGrpSpPr>
        <p:grpSpPr>
          <a:xfrm>
            <a:off x="7251194" y="5075475"/>
            <a:ext cx="4297321" cy="838948"/>
            <a:chOff x="11957050" y="8369836"/>
            <a:chExt cx="7086600" cy="1383487"/>
          </a:xfrm>
        </p:grpSpPr>
        <p:sp>
          <p:nvSpPr>
            <p:cNvPr id="11" name="TextBox 10">
              <a:extLst>
                <a:ext uri="{FF2B5EF4-FFF2-40B4-BE49-F238E27FC236}">
                  <a16:creationId xmlns:a16="http://schemas.microsoft.com/office/drawing/2014/main" id="{F0364B7C-61B4-4714-82AA-2FF66431306B}"/>
                </a:ext>
              </a:extLst>
            </p:cNvPr>
            <p:cNvSpPr txBox="1"/>
            <p:nvPr/>
          </p:nvSpPr>
          <p:spPr>
            <a:xfrm>
              <a:off x="13709649" y="8369836"/>
              <a:ext cx="5334001" cy="1383487"/>
            </a:xfrm>
            <a:prstGeom prst="rect">
              <a:avLst/>
            </a:prstGeom>
            <a:noFill/>
          </p:spPr>
          <p:txBody>
            <a:bodyPr wrap="square" rtlCol="0">
              <a:spAutoFit/>
            </a:bodyPr>
            <a:lstStyle/>
            <a:p>
              <a:r>
                <a:rPr lang="en-US" sz="2426" dirty="0">
                  <a:solidFill>
                    <a:srgbClr val="000032"/>
                  </a:solidFill>
                  <a:latin typeface="Lato"/>
                </a:rPr>
                <a:t>And the funnel to engage customers</a:t>
              </a:r>
            </a:p>
          </p:txBody>
        </p:sp>
        <p:cxnSp>
          <p:nvCxnSpPr>
            <p:cNvPr id="20" name="Straight Arrow Connector 19">
              <a:extLst>
                <a:ext uri="{FF2B5EF4-FFF2-40B4-BE49-F238E27FC236}">
                  <a16:creationId xmlns:a16="http://schemas.microsoft.com/office/drawing/2014/main" id="{9C990358-1464-4910-8614-CE2AFC30688F}"/>
                </a:ext>
              </a:extLst>
            </p:cNvPr>
            <p:cNvCxnSpPr>
              <a:cxnSpLocks/>
              <a:stCxn id="11" idx="1"/>
            </p:cNvCxnSpPr>
            <p:nvPr/>
          </p:nvCxnSpPr>
          <p:spPr>
            <a:xfrm flipH="1">
              <a:off x="11957050" y="9061579"/>
              <a:ext cx="1752599" cy="631696"/>
            </a:xfrm>
            <a:prstGeom prst="straightConnector1">
              <a:avLst/>
            </a:prstGeom>
            <a:ln w="76200">
              <a:solidFill>
                <a:srgbClr val="FF69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6824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415D3-883F-D331-77CA-0CF6D80188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6B17A0-6C25-3C15-1F95-8379B2C83A8B}"/>
              </a:ext>
            </a:extLst>
          </p:cNvPr>
          <p:cNvSpPr>
            <a:spLocks noGrp="1"/>
          </p:cNvSpPr>
          <p:nvPr>
            <p:ph type="title"/>
          </p:nvPr>
        </p:nvSpPr>
        <p:spPr/>
        <p:txBody>
          <a:bodyPr/>
          <a:lstStyle/>
          <a:p>
            <a:r>
              <a:rPr lang="en-US" dirty="0"/>
              <a:t>Yelp</a:t>
            </a:r>
          </a:p>
        </p:txBody>
      </p:sp>
      <p:sp>
        <p:nvSpPr>
          <p:cNvPr id="3" name="Text Placeholder 2">
            <a:extLst>
              <a:ext uri="{FF2B5EF4-FFF2-40B4-BE49-F238E27FC236}">
                <a16:creationId xmlns:a16="http://schemas.microsoft.com/office/drawing/2014/main" id="{62B58709-4EBD-46BB-A1EB-FA973101CF4D}"/>
              </a:ext>
            </a:extLst>
          </p:cNvPr>
          <p:cNvSpPr>
            <a:spLocks noGrp="1"/>
          </p:cNvSpPr>
          <p:nvPr>
            <p:ph type="body" idx="1"/>
          </p:nvPr>
        </p:nvSpPr>
        <p:spPr>
          <a:xfrm>
            <a:off x="944077" y="1493021"/>
            <a:ext cx="10590119" cy="4924425"/>
          </a:xfrm>
        </p:spPr>
        <p:txBody>
          <a:bodyPr/>
          <a:lstStyle/>
          <a:p>
            <a:pPr marL="457200" indent="-457200">
              <a:spcAft>
                <a:spcPts val="1200"/>
              </a:spcAft>
              <a:buFont typeface="Arial" panose="020B0604020202020204" pitchFamily="34" charset="0"/>
              <a:buChar char="•"/>
            </a:pPr>
            <a:r>
              <a:rPr lang="en-US" dirty="0"/>
              <a:t>Yelp was founded in 2004 and has since become one of the leading sources of user-generated reviews and ratings for businesses – Hair dressers, Coffee shops, Lawyers, ….</a:t>
            </a:r>
          </a:p>
          <a:p>
            <a:pPr marL="457200" indent="-457200">
              <a:spcAft>
                <a:spcPts val="1200"/>
              </a:spcAft>
              <a:buFont typeface="Arial" panose="020B0604020202020204" pitchFamily="34" charset="0"/>
              <a:buChar char="•"/>
            </a:pPr>
            <a:r>
              <a:rPr lang="en-US" dirty="0"/>
              <a:t>It started by publishing a page per company, based on information it took from the Yellow Pages, creating a long tail of pages about companies, and asking visitors to write reviews</a:t>
            </a:r>
          </a:p>
          <a:p>
            <a:pPr marL="457200" indent="-457200" rtl="0">
              <a:spcAft>
                <a:spcPts val="1200"/>
              </a:spcAft>
              <a:buFont typeface="Arial" panose="020B0604020202020204" pitchFamily="34" charset="0"/>
              <a:buChar char="•"/>
            </a:pPr>
            <a:r>
              <a:rPr lang="en-US" dirty="0"/>
              <a:t>Yelp went public in 2012 and is worth $3.1 billion in Feb. 2024</a:t>
            </a:r>
          </a:p>
          <a:p>
            <a:pPr marL="457200" indent="-457200">
              <a:spcAft>
                <a:spcPts val="1200"/>
              </a:spcAft>
              <a:buFont typeface="Arial" panose="020B0604020202020204" pitchFamily="34" charset="0"/>
              <a:buChar char="•"/>
            </a:pPr>
            <a:r>
              <a:rPr lang="en-US" dirty="0"/>
              <a:t>By end of 2021, Yelp had approximately 244.4 million company reviews</a:t>
            </a:r>
          </a:p>
          <a:p>
            <a:pPr marL="457200" indent="-457200">
              <a:spcAft>
                <a:spcPts val="1200"/>
              </a:spcAft>
              <a:buFont typeface="Arial" panose="020B0604020202020204" pitchFamily="34" charset="0"/>
              <a:buChar char="•"/>
            </a:pPr>
            <a:r>
              <a:rPr lang="en-US" dirty="0"/>
              <a:t>In 2021 Yelp had about 105 million unique visitors</a:t>
            </a:r>
          </a:p>
        </p:txBody>
      </p:sp>
      <p:sp>
        <p:nvSpPr>
          <p:cNvPr id="4" name="Footer Placeholder 3">
            <a:extLst>
              <a:ext uri="{FF2B5EF4-FFF2-40B4-BE49-F238E27FC236}">
                <a16:creationId xmlns:a16="http://schemas.microsoft.com/office/drawing/2014/main" id="{05CE1CA8-D7DD-8DF3-B339-20D9131E2CE1}"/>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pic>
        <p:nvPicPr>
          <p:cNvPr id="11" name="Picture 10">
            <a:extLst>
              <a:ext uri="{FF2B5EF4-FFF2-40B4-BE49-F238E27FC236}">
                <a16:creationId xmlns:a16="http://schemas.microsoft.com/office/drawing/2014/main" id="{AAE74A45-62BD-58BA-6545-9464FAF8079D}"/>
              </a:ext>
            </a:extLst>
          </p:cNvPr>
          <p:cNvPicPr>
            <a:picLocks noChangeAspect="1"/>
          </p:cNvPicPr>
          <p:nvPr/>
        </p:nvPicPr>
        <p:blipFill>
          <a:blip r:embed="rId2"/>
          <a:stretch>
            <a:fillRect/>
          </a:stretch>
        </p:blipFill>
        <p:spPr>
          <a:xfrm>
            <a:off x="9927771" y="388104"/>
            <a:ext cx="1606425" cy="777848"/>
          </a:xfrm>
          <a:prstGeom prst="rect">
            <a:avLst/>
          </a:prstGeom>
        </p:spPr>
      </p:pic>
    </p:spTree>
    <p:extLst>
      <p:ext uri="{BB962C8B-B14F-4D97-AF65-F5344CB8AC3E}">
        <p14:creationId xmlns:p14="http://schemas.microsoft.com/office/powerpoint/2010/main" val="2997891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30C2F-CBF1-4CBF-B6F8-9F78CA0ABFB1}"/>
              </a:ext>
            </a:extLst>
          </p:cNvPr>
          <p:cNvSpPr>
            <a:spLocks noGrp="1"/>
          </p:cNvSpPr>
          <p:nvPr>
            <p:ph type="title"/>
          </p:nvPr>
        </p:nvSpPr>
        <p:spPr/>
        <p:txBody>
          <a:bodyPr/>
          <a:lstStyle/>
          <a:p>
            <a:r>
              <a:rPr lang="en-US" dirty="0"/>
              <a:t>The Innovator’s Dilemma – 5 Principles  </a:t>
            </a:r>
          </a:p>
        </p:txBody>
      </p:sp>
      <p:sp>
        <p:nvSpPr>
          <p:cNvPr id="3" name="Text Placeholder 2">
            <a:extLst>
              <a:ext uri="{FF2B5EF4-FFF2-40B4-BE49-F238E27FC236}">
                <a16:creationId xmlns:a16="http://schemas.microsoft.com/office/drawing/2014/main" id="{DDB04688-2B8E-4C71-B38D-829613FB0C06}"/>
              </a:ext>
            </a:extLst>
          </p:cNvPr>
          <p:cNvSpPr>
            <a:spLocks noGrp="1"/>
          </p:cNvSpPr>
          <p:nvPr>
            <p:ph type="body" idx="1"/>
          </p:nvPr>
        </p:nvSpPr>
        <p:spPr>
          <a:xfrm>
            <a:off x="944077" y="1502688"/>
            <a:ext cx="10805963" cy="5447645"/>
          </a:xfrm>
        </p:spPr>
        <p:txBody>
          <a:bodyPr/>
          <a:lstStyle/>
          <a:p>
            <a:pPr>
              <a:spcAft>
                <a:spcPts val="1200"/>
              </a:spcAft>
            </a:pPr>
            <a:r>
              <a:rPr lang="en-US" b="1" u="sng" dirty="0"/>
              <a:t>Principle #1 - </a:t>
            </a:r>
            <a:r>
              <a:rPr lang="en-US" dirty="0"/>
              <a:t>Companies depend on existing customers for sustained and growing revenues – Sustaining Innovation </a:t>
            </a:r>
          </a:p>
          <a:p>
            <a:pPr>
              <a:spcAft>
                <a:spcPts val="1200"/>
              </a:spcAft>
            </a:pPr>
            <a:r>
              <a:rPr lang="en-US" b="1" u="sng" dirty="0"/>
              <a:t>Principle #2 - </a:t>
            </a:r>
            <a:r>
              <a:rPr lang="en-US" dirty="0"/>
              <a:t>Small markets don’t solve the growth needs of large companies</a:t>
            </a:r>
          </a:p>
          <a:p>
            <a:pPr>
              <a:spcAft>
                <a:spcPts val="1200"/>
              </a:spcAft>
            </a:pPr>
            <a:r>
              <a:rPr lang="en-US" b="1" u="sng" dirty="0"/>
              <a:t>Principle #3 - </a:t>
            </a:r>
            <a:r>
              <a:rPr lang="en-US" dirty="0"/>
              <a:t>Markets that don’t exist can’t be analyzed</a:t>
            </a:r>
          </a:p>
          <a:p>
            <a:pPr>
              <a:lnSpc>
                <a:spcPct val="150000"/>
              </a:lnSpc>
              <a:spcAft>
                <a:spcPts val="1200"/>
              </a:spcAft>
            </a:pPr>
            <a:r>
              <a:rPr lang="en-US" b="1" u="sng" dirty="0"/>
              <a:t>Principle #4</a:t>
            </a:r>
            <a:r>
              <a:rPr lang="en-US" dirty="0"/>
              <a:t> - An organization’s capabilities define its disabilities</a:t>
            </a:r>
          </a:p>
          <a:p>
            <a:pPr>
              <a:spcAft>
                <a:spcPts val="1200"/>
              </a:spcAft>
            </a:pPr>
            <a:r>
              <a:rPr lang="en-US" b="1" u="sng" dirty="0"/>
              <a:t>Principle #5 - </a:t>
            </a:r>
            <a:r>
              <a:rPr lang="en-US" dirty="0"/>
              <a:t>Innovation’s performance may initially not fulfill main market demands, </a:t>
            </a:r>
            <a:r>
              <a:rPr lang="en-US" u="sng" dirty="0"/>
              <a:t>as measured by the market’s traditional properties</a:t>
            </a:r>
          </a:p>
          <a:p>
            <a:pPr>
              <a:spcAft>
                <a:spcPts val="1200"/>
              </a:spcAft>
            </a:pPr>
            <a:endParaRPr lang="en-US" dirty="0"/>
          </a:p>
          <a:p>
            <a:endParaRPr lang="en-US" dirty="0"/>
          </a:p>
        </p:txBody>
      </p:sp>
      <p:sp>
        <p:nvSpPr>
          <p:cNvPr id="4" name="Footer Placeholder 3">
            <a:extLst>
              <a:ext uri="{FF2B5EF4-FFF2-40B4-BE49-F238E27FC236}">
                <a16:creationId xmlns:a16="http://schemas.microsoft.com/office/drawing/2014/main" id="{7ADB7A35-8A3A-4761-8ACC-8D766BE51CD0}"/>
              </a:ext>
            </a:extLst>
          </p:cNvPr>
          <p:cNvSpPr>
            <a:spLocks noGrp="1"/>
          </p:cNvSpPr>
          <p:nvPr>
            <p:ph type="ftr" sz="quarter" idx="11"/>
          </p:nvPr>
        </p:nvSpPr>
        <p:spPr>
          <a:xfrm>
            <a:off x="8519529" y="6429192"/>
            <a:ext cx="3451961" cy="384721"/>
          </a:xfrm>
        </p:spPr>
        <p:txBody>
          <a:bodyPr/>
          <a:lstStyle/>
          <a:p>
            <a:pPr marL="7701">
              <a:lnSpc>
                <a:spcPts val="1516"/>
              </a:lnSpc>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 SMART WAY TO BUILD A 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spTree>
    <p:extLst>
      <p:ext uri="{BB962C8B-B14F-4D97-AF65-F5344CB8AC3E}">
        <p14:creationId xmlns:p14="http://schemas.microsoft.com/office/powerpoint/2010/main" val="99020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F894A-34E0-3B46-1B4E-5108BD7BCCD1}"/>
              </a:ext>
            </a:extLst>
          </p:cNvPr>
          <p:cNvSpPr>
            <a:spLocks noGrp="1"/>
          </p:cNvSpPr>
          <p:nvPr>
            <p:ph type="title"/>
          </p:nvPr>
        </p:nvSpPr>
        <p:spPr/>
        <p:txBody>
          <a:bodyPr/>
          <a:lstStyle/>
          <a:p>
            <a:r>
              <a:rPr lang="en-US" dirty="0"/>
              <a:t>Yelp</a:t>
            </a:r>
          </a:p>
        </p:txBody>
      </p:sp>
      <p:sp>
        <p:nvSpPr>
          <p:cNvPr id="3" name="Text Placeholder 2">
            <a:extLst>
              <a:ext uri="{FF2B5EF4-FFF2-40B4-BE49-F238E27FC236}">
                <a16:creationId xmlns:a16="http://schemas.microsoft.com/office/drawing/2014/main" id="{81ED3590-C870-A01C-CE66-F5533E01B412}"/>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7E165ABC-6021-E9AC-1F76-6CE76DEDC3C7}"/>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pic>
        <p:nvPicPr>
          <p:cNvPr id="6" name="Picture 5">
            <a:extLst>
              <a:ext uri="{FF2B5EF4-FFF2-40B4-BE49-F238E27FC236}">
                <a16:creationId xmlns:a16="http://schemas.microsoft.com/office/drawing/2014/main" id="{2F0E2A6B-11F4-A129-DCA1-E21905B603C1}"/>
              </a:ext>
            </a:extLst>
          </p:cNvPr>
          <p:cNvPicPr>
            <a:picLocks noChangeAspect="1"/>
          </p:cNvPicPr>
          <p:nvPr/>
        </p:nvPicPr>
        <p:blipFill>
          <a:blip r:embed="rId2"/>
          <a:stretch>
            <a:fillRect/>
          </a:stretch>
        </p:blipFill>
        <p:spPr>
          <a:xfrm>
            <a:off x="944076" y="1493021"/>
            <a:ext cx="5849166" cy="2152950"/>
          </a:xfrm>
          <a:prstGeom prst="rect">
            <a:avLst/>
          </a:prstGeom>
        </p:spPr>
      </p:pic>
      <p:pic>
        <p:nvPicPr>
          <p:cNvPr id="8" name="Picture 7">
            <a:extLst>
              <a:ext uri="{FF2B5EF4-FFF2-40B4-BE49-F238E27FC236}">
                <a16:creationId xmlns:a16="http://schemas.microsoft.com/office/drawing/2014/main" id="{8ED095DE-2FB4-7FEA-D6F7-7EDD17D41ECD}"/>
              </a:ext>
            </a:extLst>
          </p:cNvPr>
          <p:cNvPicPr>
            <a:picLocks noChangeAspect="1"/>
          </p:cNvPicPr>
          <p:nvPr/>
        </p:nvPicPr>
        <p:blipFill>
          <a:blip r:embed="rId3"/>
          <a:stretch>
            <a:fillRect/>
          </a:stretch>
        </p:blipFill>
        <p:spPr>
          <a:xfrm>
            <a:off x="6414770" y="1493021"/>
            <a:ext cx="4544059" cy="2267266"/>
          </a:xfrm>
          <a:prstGeom prst="rect">
            <a:avLst/>
          </a:prstGeom>
        </p:spPr>
      </p:pic>
      <p:pic>
        <p:nvPicPr>
          <p:cNvPr id="10" name="Picture 9">
            <a:extLst>
              <a:ext uri="{FF2B5EF4-FFF2-40B4-BE49-F238E27FC236}">
                <a16:creationId xmlns:a16="http://schemas.microsoft.com/office/drawing/2014/main" id="{1A262DA0-2B1D-451E-C90E-07F27DE10141}"/>
              </a:ext>
            </a:extLst>
          </p:cNvPr>
          <p:cNvPicPr>
            <a:picLocks noChangeAspect="1"/>
          </p:cNvPicPr>
          <p:nvPr/>
        </p:nvPicPr>
        <p:blipFill>
          <a:blip r:embed="rId4"/>
          <a:stretch>
            <a:fillRect/>
          </a:stretch>
        </p:blipFill>
        <p:spPr>
          <a:xfrm>
            <a:off x="1057702" y="3429000"/>
            <a:ext cx="3610479" cy="2943636"/>
          </a:xfrm>
          <a:prstGeom prst="rect">
            <a:avLst/>
          </a:prstGeom>
        </p:spPr>
      </p:pic>
      <p:pic>
        <p:nvPicPr>
          <p:cNvPr id="11" name="Picture 10">
            <a:extLst>
              <a:ext uri="{FF2B5EF4-FFF2-40B4-BE49-F238E27FC236}">
                <a16:creationId xmlns:a16="http://schemas.microsoft.com/office/drawing/2014/main" id="{341E5107-00DA-00DA-84F0-CF5AB90C6AF6}"/>
              </a:ext>
            </a:extLst>
          </p:cNvPr>
          <p:cNvPicPr>
            <a:picLocks noChangeAspect="1"/>
          </p:cNvPicPr>
          <p:nvPr/>
        </p:nvPicPr>
        <p:blipFill>
          <a:blip r:embed="rId5"/>
          <a:stretch>
            <a:fillRect/>
          </a:stretch>
        </p:blipFill>
        <p:spPr>
          <a:xfrm>
            <a:off x="9927771" y="388104"/>
            <a:ext cx="1606425" cy="777848"/>
          </a:xfrm>
          <a:prstGeom prst="rect">
            <a:avLst/>
          </a:prstGeom>
        </p:spPr>
      </p:pic>
    </p:spTree>
    <p:extLst>
      <p:ext uri="{BB962C8B-B14F-4D97-AF65-F5344CB8AC3E}">
        <p14:creationId xmlns:p14="http://schemas.microsoft.com/office/powerpoint/2010/main" val="82499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C6B9C-C1BB-8F07-D88B-5951CDC9CE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D08485-5752-8F44-3378-E4393443F280}"/>
              </a:ext>
            </a:extLst>
          </p:cNvPr>
          <p:cNvSpPr>
            <a:spLocks noGrp="1"/>
          </p:cNvSpPr>
          <p:nvPr>
            <p:ph type="title"/>
          </p:nvPr>
        </p:nvSpPr>
        <p:spPr/>
        <p:txBody>
          <a:bodyPr/>
          <a:lstStyle/>
          <a:p>
            <a:r>
              <a:rPr lang="en-US" dirty="0"/>
              <a:t>Yelp</a:t>
            </a:r>
          </a:p>
        </p:txBody>
      </p:sp>
      <p:sp>
        <p:nvSpPr>
          <p:cNvPr id="3" name="Text Placeholder 2">
            <a:extLst>
              <a:ext uri="{FF2B5EF4-FFF2-40B4-BE49-F238E27FC236}">
                <a16:creationId xmlns:a16="http://schemas.microsoft.com/office/drawing/2014/main" id="{71F7C548-D833-17F5-C94B-DE8905E6539E}"/>
              </a:ext>
            </a:extLst>
          </p:cNvPr>
          <p:cNvSpPr>
            <a:spLocks noGrp="1"/>
          </p:cNvSpPr>
          <p:nvPr>
            <p:ph type="body" idx="1"/>
          </p:nvPr>
        </p:nvSpPr>
        <p:spPr>
          <a:xfrm>
            <a:off x="944077" y="1493021"/>
            <a:ext cx="10303847" cy="4770537"/>
          </a:xfrm>
        </p:spPr>
        <p:txBody>
          <a:bodyPr/>
          <a:lstStyle/>
          <a:p>
            <a:pPr marL="457200" indent="-457200">
              <a:spcAft>
                <a:spcPts val="1200"/>
              </a:spcAft>
              <a:buFont typeface="Arial" panose="020B0604020202020204" pitchFamily="34" charset="0"/>
              <a:buChar char="•"/>
            </a:pPr>
            <a:r>
              <a:rPr lang="en-US" dirty="0"/>
              <a:t>The company has been accused of using unfair practices to raise revenue by presenting more negative review information for companies that do not purchase its advertising</a:t>
            </a:r>
          </a:p>
          <a:p>
            <a:pPr marL="457200" indent="-457200">
              <a:spcAft>
                <a:spcPts val="1200"/>
              </a:spcAft>
              <a:buFont typeface="Arial" panose="020B0604020202020204" pitchFamily="34" charset="0"/>
              <a:buChar char="•"/>
            </a:pPr>
            <a:r>
              <a:rPr lang="en-US" dirty="0"/>
              <a:t>Or by prominently featuring advertisements of competitors on their page </a:t>
            </a:r>
          </a:p>
          <a:p>
            <a:pPr marL="457200" indent="-457200">
              <a:spcAft>
                <a:spcPts val="1200"/>
              </a:spcAft>
              <a:buFont typeface="Arial" panose="020B0604020202020204" pitchFamily="34" charset="0"/>
              <a:buChar char="•"/>
            </a:pPr>
            <a:r>
              <a:rPr lang="en-US" dirty="0"/>
              <a:t>For companies that advertise, Yelp was accused of excluding negative reviews from their overall rating on the basis that the reviews "are not currently recommended“</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Food for thought….  </a:t>
            </a:r>
          </a:p>
        </p:txBody>
      </p:sp>
      <p:sp>
        <p:nvSpPr>
          <p:cNvPr id="4" name="Footer Placeholder 3">
            <a:extLst>
              <a:ext uri="{FF2B5EF4-FFF2-40B4-BE49-F238E27FC236}">
                <a16:creationId xmlns:a16="http://schemas.microsoft.com/office/drawing/2014/main" id="{F99FABFC-EFAD-674C-4CD4-B8E4AF2D67F1}"/>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pic>
        <p:nvPicPr>
          <p:cNvPr id="11" name="Picture 10">
            <a:extLst>
              <a:ext uri="{FF2B5EF4-FFF2-40B4-BE49-F238E27FC236}">
                <a16:creationId xmlns:a16="http://schemas.microsoft.com/office/drawing/2014/main" id="{81B93A63-FA31-431D-26D6-9DB56DDA408A}"/>
              </a:ext>
            </a:extLst>
          </p:cNvPr>
          <p:cNvPicPr>
            <a:picLocks noChangeAspect="1"/>
          </p:cNvPicPr>
          <p:nvPr/>
        </p:nvPicPr>
        <p:blipFill>
          <a:blip r:embed="rId2"/>
          <a:stretch>
            <a:fillRect/>
          </a:stretch>
        </p:blipFill>
        <p:spPr>
          <a:xfrm>
            <a:off x="9927771" y="388104"/>
            <a:ext cx="1606425" cy="777848"/>
          </a:xfrm>
          <a:prstGeom prst="rect">
            <a:avLst/>
          </a:prstGeom>
        </p:spPr>
      </p:pic>
    </p:spTree>
    <p:extLst>
      <p:ext uri="{BB962C8B-B14F-4D97-AF65-F5344CB8AC3E}">
        <p14:creationId xmlns:p14="http://schemas.microsoft.com/office/powerpoint/2010/main" val="326583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5B9A4-FE57-2987-BA85-0A46F554C2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1ACDBD-4BAF-71BB-85B2-04A151A5DB43}"/>
              </a:ext>
            </a:extLst>
          </p:cNvPr>
          <p:cNvSpPr>
            <a:spLocks noGrp="1"/>
          </p:cNvSpPr>
          <p:nvPr>
            <p:ph type="title"/>
          </p:nvPr>
        </p:nvSpPr>
        <p:spPr/>
        <p:txBody>
          <a:bodyPr/>
          <a:lstStyle/>
          <a:p>
            <a:r>
              <a:rPr lang="en-US" dirty="0"/>
              <a:t>Digital Innovation - Today’s Lesson </a:t>
            </a:r>
          </a:p>
        </p:txBody>
      </p:sp>
      <p:sp>
        <p:nvSpPr>
          <p:cNvPr id="3" name="Text Placeholder 2">
            <a:extLst>
              <a:ext uri="{FF2B5EF4-FFF2-40B4-BE49-F238E27FC236}">
                <a16:creationId xmlns:a16="http://schemas.microsoft.com/office/drawing/2014/main" id="{115E1F9F-CD71-4802-E8D5-D7BC86161363}"/>
              </a:ext>
            </a:extLst>
          </p:cNvPr>
          <p:cNvSpPr>
            <a:spLocks noGrp="1"/>
          </p:cNvSpPr>
          <p:nvPr>
            <p:ph type="body" idx="1"/>
          </p:nvPr>
        </p:nvSpPr>
        <p:spPr>
          <a:xfrm>
            <a:off x="944077" y="1493021"/>
            <a:ext cx="10303847" cy="4678204"/>
          </a:xfrm>
        </p:spPr>
        <p:txBody>
          <a:bodyPr/>
          <a:lstStyle/>
          <a:p>
            <a:pPr marL="457200" indent="-457200">
              <a:buFont typeface="Arial" panose="020B0604020202020204" pitchFamily="34" charset="0"/>
              <a:buChar char="•"/>
            </a:pPr>
            <a:r>
              <a:rPr lang="en-US" dirty="0"/>
              <a:t>Summary and review of what we learned last week</a:t>
            </a:r>
            <a:br>
              <a:rPr lang="en-US" dirty="0"/>
            </a:br>
            <a:endParaRPr lang="en-US" dirty="0"/>
          </a:p>
          <a:p>
            <a:pPr marL="457200" indent="-457200">
              <a:buFont typeface="Arial" panose="020B0604020202020204" pitchFamily="34" charset="0"/>
              <a:buChar char="•"/>
            </a:pPr>
            <a:r>
              <a:rPr lang="en-US" dirty="0"/>
              <a:t>“Branding First” deeper dive with several examples</a:t>
            </a:r>
          </a:p>
          <a:p>
            <a:pPr marL="1011692" lvl="2" indent="-457200">
              <a:buFont typeface="Arial" panose="020B0604020202020204" pitchFamily="34" charset="0"/>
              <a:buChar char="•"/>
            </a:pPr>
            <a:r>
              <a:rPr lang="en-US" dirty="0"/>
              <a:t>Opster</a:t>
            </a:r>
          </a:p>
          <a:p>
            <a:pPr marL="1011692" lvl="2" indent="-457200">
              <a:buFont typeface="Arial" panose="020B0604020202020204" pitchFamily="34" charset="0"/>
              <a:buChar char="•"/>
            </a:pPr>
            <a:r>
              <a:rPr lang="en-US" dirty="0" err="1"/>
              <a:t>TickChak</a:t>
            </a:r>
            <a:r>
              <a:rPr lang="en-US" dirty="0"/>
              <a:t> </a:t>
            </a:r>
          </a:p>
          <a:p>
            <a:pPr marL="1011692" lvl="2" indent="-457200">
              <a:buFont typeface="Arial" panose="020B0604020202020204" pitchFamily="34" charset="0"/>
              <a:buChar char="•"/>
            </a:pPr>
            <a:r>
              <a:rPr lang="en-US" dirty="0" err="1"/>
              <a:t>Intelichain</a:t>
            </a:r>
            <a:r>
              <a:rPr lang="en-US" dirty="0"/>
              <a:t> </a:t>
            </a:r>
          </a:p>
          <a:p>
            <a:pPr marL="1011692" lvl="2" indent="-457200">
              <a:buFont typeface="Arial" panose="020B0604020202020204" pitchFamily="34" charset="0"/>
              <a:buChar char="•"/>
            </a:pPr>
            <a:r>
              <a:rPr lang="en-US" dirty="0"/>
              <a:t>ZoomInfo </a:t>
            </a:r>
          </a:p>
          <a:p>
            <a:pPr marL="1011692" lvl="2" indent="-457200">
              <a:buFont typeface="Arial" panose="020B0604020202020204" pitchFamily="34" charset="0"/>
              <a:buChar char="•"/>
            </a:pPr>
            <a:r>
              <a:rPr lang="en-US" dirty="0"/>
              <a:t>Indeed </a:t>
            </a:r>
          </a:p>
          <a:p>
            <a:pPr marL="1011692" lvl="2" indent="-457200">
              <a:buFont typeface="Arial" panose="020B0604020202020204" pitchFamily="34" charset="0"/>
              <a:buChar char="•"/>
            </a:pPr>
            <a:r>
              <a:rPr lang="en-US" dirty="0"/>
              <a:t>Zillow </a:t>
            </a:r>
          </a:p>
          <a:p>
            <a:pPr marL="1011692" lvl="2" indent="-457200">
              <a:buFont typeface="Arial" panose="020B0604020202020204" pitchFamily="34" charset="0"/>
              <a:buChar char="•"/>
            </a:pPr>
            <a:r>
              <a:rPr lang="en-US" dirty="0"/>
              <a:t>Yelp </a:t>
            </a:r>
            <a:br>
              <a:rPr lang="en-US" dirty="0"/>
            </a:br>
            <a:r>
              <a:rPr lang="en-US" dirty="0"/>
              <a:t> </a:t>
            </a:r>
          </a:p>
          <a:p>
            <a:pPr marL="457200" indent="-457200">
              <a:buFont typeface="Arial" panose="020B0604020202020204" pitchFamily="34" charset="0"/>
              <a:buChar char="•"/>
            </a:pPr>
            <a:endParaRPr lang="en-US" dirty="0"/>
          </a:p>
        </p:txBody>
      </p:sp>
      <p:sp>
        <p:nvSpPr>
          <p:cNvPr id="4" name="Footer Placeholder 3">
            <a:extLst>
              <a:ext uri="{FF2B5EF4-FFF2-40B4-BE49-F238E27FC236}">
                <a16:creationId xmlns:a16="http://schemas.microsoft.com/office/drawing/2014/main" id="{B37F613C-ABD9-ECD2-3B16-0B2721D7DD50}"/>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spTree>
    <p:extLst>
      <p:ext uri="{BB962C8B-B14F-4D97-AF65-F5344CB8AC3E}">
        <p14:creationId xmlns:p14="http://schemas.microsoft.com/office/powerpoint/2010/main" val="425570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B1964-DDFE-EB08-F9EE-A294B52A07F9}"/>
              </a:ext>
            </a:extLst>
          </p:cNvPr>
          <p:cNvSpPr>
            <a:spLocks noGrp="1"/>
          </p:cNvSpPr>
          <p:nvPr>
            <p:ph type="title"/>
          </p:nvPr>
        </p:nvSpPr>
        <p:spPr/>
        <p:txBody>
          <a:bodyPr/>
          <a:lstStyle/>
          <a:p>
            <a:r>
              <a:rPr lang="en-US" dirty="0"/>
              <a:t>Digital Innovation - Today’s Lesson </a:t>
            </a:r>
          </a:p>
        </p:txBody>
      </p:sp>
      <p:sp>
        <p:nvSpPr>
          <p:cNvPr id="3" name="Text Placeholder 2">
            <a:extLst>
              <a:ext uri="{FF2B5EF4-FFF2-40B4-BE49-F238E27FC236}">
                <a16:creationId xmlns:a16="http://schemas.microsoft.com/office/drawing/2014/main" id="{56EC94DF-C81D-38E9-F749-E47C408912BF}"/>
              </a:ext>
            </a:extLst>
          </p:cNvPr>
          <p:cNvSpPr>
            <a:spLocks noGrp="1"/>
          </p:cNvSpPr>
          <p:nvPr>
            <p:ph type="body" idx="1"/>
          </p:nvPr>
        </p:nvSpPr>
        <p:spPr>
          <a:xfrm>
            <a:off x="944077" y="1493021"/>
            <a:ext cx="10303847" cy="5509200"/>
          </a:xfrm>
        </p:spPr>
        <p:txBody>
          <a:bodyPr/>
          <a:lstStyle/>
          <a:p>
            <a:pPr marL="457200" indent="-457200">
              <a:buFont typeface="Arial" panose="020B0604020202020204" pitchFamily="34" charset="0"/>
              <a:buChar char="•"/>
            </a:pPr>
            <a:r>
              <a:rPr lang="en-US" dirty="0"/>
              <a:t>Branding First” – additional benefits</a:t>
            </a:r>
            <a:br>
              <a:rPr lang="en-US" dirty="0"/>
            </a:br>
            <a:endParaRPr lang="en-US" dirty="0"/>
          </a:p>
          <a:p>
            <a:pPr marL="1011692" lvl="2" indent="-457200">
              <a:spcAft>
                <a:spcPts val="1200"/>
              </a:spcAft>
              <a:buFont typeface="Arial" panose="020B0604020202020204" pitchFamily="34" charset="0"/>
              <a:buChar char="•"/>
            </a:pPr>
            <a:r>
              <a:rPr lang="en-US" sz="2800" dirty="0"/>
              <a:t>Must have first step to a profitable cash generating company </a:t>
            </a:r>
          </a:p>
          <a:p>
            <a:pPr marL="1011692" lvl="2" indent="-457200">
              <a:spcAft>
                <a:spcPts val="1200"/>
              </a:spcAft>
              <a:buFont typeface="Arial" panose="020B0604020202020204" pitchFamily="34" charset="0"/>
              <a:buChar char="•"/>
            </a:pPr>
            <a:r>
              <a:rPr lang="en-US" sz="2800" dirty="0"/>
              <a:t>It creates familiarity and positive attitude</a:t>
            </a:r>
          </a:p>
          <a:p>
            <a:pPr marL="1011692" lvl="2" indent="-457200">
              <a:spcAft>
                <a:spcPts val="1200"/>
              </a:spcAft>
              <a:buFont typeface="Arial" panose="020B0604020202020204" pitchFamily="34" charset="0"/>
              <a:buChar char="•"/>
            </a:pPr>
            <a:r>
              <a:rPr lang="en-US" sz="2800" dirty="0"/>
              <a:t>It leads to a market beach-head </a:t>
            </a:r>
          </a:p>
          <a:p>
            <a:pPr marL="1011692" lvl="2" indent="-457200">
              <a:spcAft>
                <a:spcPts val="1200"/>
              </a:spcAft>
              <a:buFont typeface="Arial" panose="020B0604020202020204" pitchFamily="34" charset="0"/>
              <a:buChar char="•"/>
            </a:pPr>
            <a:r>
              <a:rPr lang="en-US" sz="2800" dirty="0"/>
              <a:t>It solves two problems at once – what is the beach-head, AND how to reach out to it </a:t>
            </a:r>
          </a:p>
          <a:p>
            <a:pPr marL="1011692" lvl="2" indent="-457200">
              <a:spcAft>
                <a:spcPts val="1200"/>
              </a:spcAft>
              <a:buFont typeface="Arial" panose="020B0604020202020204" pitchFamily="34" charset="0"/>
              <a:buChar char="•"/>
            </a:pPr>
            <a:r>
              <a:rPr lang="en-US" sz="2800" dirty="0"/>
              <a:t>Many times, the method to create the brand creates various business opportunities that are simpler to sell than your original Digital Innovation  </a:t>
            </a:r>
          </a:p>
          <a:p>
            <a:endParaRPr lang="en-US" dirty="0"/>
          </a:p>
        </p:txBody>
      </p:sp>
      <p:sp>
        <p:nvSpPr>
          <p:cNvPr id="4" name="Footer Placeholder 3">
            <a:extLst>
              <a:ext uri="{FF2B5EF4-FFF2-40B4-BE49-F238E27FC236}">
                <a16:creationId xmlns:a16="http://schemas.microsoft.com/office/drawing/2014/main" id="{88A0D3D1-0942-4BA0-4C3C-B69D63E07C7C}"/>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spTree>
    <p:extLst>
      <p:ext uri="{BB962C8B-B14F-4D97-AF65-F5344CB8AC3E}">
        <p14:creationId xmlns:p14="http://schemas.microsoft.com/office/powerpoint/2010/main" val="224958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033AD-4675-79DC-3C2A-0B5B98403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6713E4-B859-34D3-1F84-1385FF1C6BE9}"/>
              </a:ext>
            </a:extLst>
          </p:cNvPr>
          <p:cNvSpPr>
            <a:spLocks noGrp="1"/>
          </p:cNvSpPr>
          <p:nvPr>
            <p:ph type="title"/>
          </p:nvPr>
        </p:nvSpPr>
        <p:spPr/>
        <p:txBody>
          <a:bodyPr/>
          <a:lstStyle/>
          <a:p>
            <a:r>
              <a:rPr lang="en-US" dirty="0"/>
              <a:t>Digital Innovation - Today’s Lesson </a:t>
            </a:r>
          </a:p>
        </p:txBody>
      </p:sp>
      <p:sp>
        <p:nvSpPr>
          <p:cNvPr id="3" name="Text Placeholder 2">
            <a:extLst>
              <a:ext uri="{FF2B5EF4-FFF2-40B4-BE49-F238E27FC236}">
                <a16:creationId xmlns:a16="http://schemas.microsoft.com/office/drawing/2014/main" id="{8346F3DE-E36F-39FC-7A43-156567A91671}"/>
              </a:ext>
            </a:extLst>
          </p:cNvPr>
          <p:cNvSpPr>
            <a:spLocks noGrp="1"/>
          </p:cNvSpPr>
          <p:nvPr>
            <p:ph type="body" idx="1"/>
          </p:nvPr>
        </p:nvSpPr>
        <p:spPr>
          <a:xfrm>
            <a:off x="944077" y="1493021"/>
            <a:ext cx="10303847" cy="1292662"/>
          </a:xfrm>
        </p:spPr>
        <p:txBody>
          <a:bodyPr/>
          <a:lstStyle/>
          <a:p>
            <a:pPr marL="457200" indent="-457200">
              <a:buFont typeface="Arial" panose="020B0604020202020204" pitchFamily="34" charset="0"/>
              <a:buChar char="•"/>
            </a:pPr>
            <a:r>
              <a:rPr lang="en-US" dirty="0"/>
              <a:t>Marketing Funnel </a:t>
            </a:r>
            <a:br>
              <a:rPr lang="en-US" dirty="0"/>
            </a:br>
            <a:endParaRPr lang="en-US" dirty="0"/>
          </a:p>
          <a:p>
            <a:endParaRPr lang="en-US" dirty="0"/>
          </a:p>
        </p:txBody>
      </p:sp>
      <p:pic>
        <p:nvPicPr>
          <p:cNvPr id="6" name="Picture 5">
            <a:extLst>
              <a:ext uri="{FF2B5EF4-FFF2-40B4-BE49-F238E27FC236}">
                <a16:creationId xmlns:a16="http://schemas.microsoft.com/office/drawing/2014/main" id="{76922029-76AF-CC5C-22C6-179E3EEE3E80}"/>
              </a:ext>
            </a:extLst>
          </p:cNvPr>
          <p:cNvPicPr>
            <a:picLocks noChangeAspect="1"/>
          </p:cNvPicPr>
          <p:nvPr/>
        </p:nvPicPr>
        <p:blipFill>
          <a:blip r:embed="rId2"/>
          <a:stretch>
            <a:fillRect/>
          </a:stretch>
        </p:blipFill>
        <p:spPr>
          <a:xfrm>
            <a:off x="2054867" y="2117287"/>
            <a:ext cx="7059010" cy="4429743"/>
          </a:xfrm>
          <a:prstGeom prst="rect">
            <a:avLst/>
          </a:prstGeom>
        </p:spPr>
      </p:pic>
    </p:spTree>
    <p:extLst>
      <p:ext uri="{BB962C8B-B14F-4D97-AF65-F5344CB8AC3E}">
        <p14:creationId xmlns:p14="http://schemas.microsoft.com/office/powerpoint/2010/main" val="98514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5F316-62A3-24B9-95D2-493E4D87C5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F7F601-AC90-2893-2A99-7698CAD87D1D}"/>
              </a:ext>
            </a:extLst>
          </p:cNvPr>
          <p:cNvSpPr>
            <a:spLocks noGrp="1"/>
          </p:cNvSpPr>
          <p:nvPr>
            <p:ph type="title"/>
          </p:nvPr>
        </p:nvSpPr>
        <p:spPr/>
        <p:txBody>
          <a:bodyPr/>
          <a:lstStyle/>
          <a:p>
            <a:r>
              <a:rPr lang="en-US" dirty="0"/>
              <a:t>The End </a:t>
            </a:r>
          </a:p>
        </p:txBody>
      </p:sp>
      <p:sp>
        <p:nvSpPr>
          <p:cNvPr id="3" name="Text Placeholder 2">
            <a:extLst>
              <a:ext uri="{FF2B5EF4-FFF2-40B4-BE49-F238E27FC236}">
                <a16:creationId xmlns:a16="http://schemas.microsoft.com/office/drawing/2014/main" id="{601C9CA0-5BBD-922D-D3A3-05B6C89A41BF}"/>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81977C32-A5B2-58DF-EB5B-5C4565C230E3}"/>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spTree>
    <p:extLst>
      <p:ext uri="{BB962C8B-B14F-4D97-AF65-F5344CB8AC3E}">
        <p14:creationId xmlns:p14="http://schemas.microsoft.com/office/powerpoint/2010/main" val="169298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BC452-6501-42CD-9DB8-6FD81A293017}"/>
              </a:ext>
            </a:extLst>
          </p:cNvPr>
          <p:cNvSpPr>
            <a:spLocks noGrp="1"/>
          </p:cNvSpPr>
          <p:nvPr>
            <p:ph type="title"/>
          </p:nvPr>
        </p:nvSpPr>
        <p:spPr/>
        <p:txBody>
          <a:bodyPr/>
          <a:lstStyle/>
          <a:p>
            <a:r>
              <a:rPr lang="en-US" dirty="0"/>
              <a:t>Digital Innovation – The Startup Dilemma </a:t>
            </a:r>
          </a:p>
        </p:txBody>
      </p:sp>
      <p:sp>
        <p:nvSpPr>
          <p:cNvPr id="3" name="Text Placeholder 2">
            <a:extLst>
              <a:ext uri="{FF2B5EF4-FFF2-40B4-BE49-F238E27FC236}">
                <a16:creationId xmlns:a16="http://schemas.microsoft.com/office/drawing/2014/main" id="{78BEFCBF-DE62-4BF7-9195-3327A31D64F1}"/>
              </a:ext>
            </a:extLst>
          </p:cNvPr>
          <p:cNvSpPr>
            <a:spLocks noGrp="1"/>
          </p:cNvSpPr>
          <p:nvPr>
            <p:ph type="body" idx="1"/>
          </p:nvPr>
        </p:nvSpPr>
        <p:spPr>
          <a:xfrm>
            <a:off x="944077" y="1520453"/>
            <a:ext cx="10303847" cy="5678478"/>
          </a:xfrm>
        </p:spPr>
        <p:txBody>
          <a:bodyPr/>
          <a:lstStyle/>
          <a:p>
            <a:r>
              <a:rPr lang="en-US" dirty="0"/>
              <a:t>You want to start a startup, and you are looking for an idea </a:t>
            </a:r>
          </a:p>
          <a:p>
            <a:r>
              <a:rPr lang="en-US" dirty="0"/>
              <a:t>What should you do?  </a:t>
            </a:r>
          </a:p>
          <a:p>
            <a:endParaRPr lang="en-US" sz="1100" dirty="0"/>
          </a:p>
          <a:p>
            <a:pPr marL="514350" indent="-514350">
              <a:spcAft>
                <a:spcPts val="600"/>
              </a:spcAft>
              <a:buFont typeface="+mj-lt"/>
              <a:buAutoNum type="alphaUcPeriod"/>
            </a:pPr>
            <a:r>
              <a:rPr lang="en-US" sz="2400" dirty="0"/>
              <a:t>Disruptive innovation - Invent something totally new that will disrupt the world, or maybe just an industry… (</a:t>
            </a:r>
            <a:r>
              <a:rPr lang="en-US" sz="2400" dirty="0" err="1"/>
              <a:t>ChatGPT</a:t>
            </a:r>
            <a:r>
              <a:rPr lang="en-US" sz="2400" dirty="0"/>
              <a:t>….)</a:t>
            </a:r>
          </a:p>
          <a:p>
            <a:pPr marL="514350" indent="-514350">
              <a:spcAft>
                <a:spcPts val="600"/>
              </a:spcAft>
              <a:buFont typeface="+mj-lt"/>
              <a:buAutoNum type="alphaUcPeriod"/>
            </a:pPr>
            <a:r>
              <a:rPr lang="en-US" sz="2400" dirty="0"/>
              <a:t>Incremental innovation – use existing technologies in a new way to improve a product or a process, or to solve a problem (</a:t>
            </a:r>
            <a:r>
              <a:rPr lang="en-US" sz="2400" dirty="0" err="1"/>
              <a:t>Gett</a:t>
            </a:r>
            <a:r>
              <a:rPr lang="en-US" sz="2400" dirty="0"/>
              <a:t>, Uber, </a:t>
            </a:r>
            <a:r>
              <a:rPr lang="en-US" sz="2400" dirty="0" err="1"/>
              <a:t>Pango</a:t>
            </a:r>
            <a:r>
              <a:rPr lang="en-US" sz="2400" dirty="0"/>
              <a:t>, ICQ…) </a:t>
            </a:r>
          </a:p>
          <a:p>
            <a:pPr marL="514350" indent="-514350">
              <a:spcAft>
                <a:spcPts val="600"/>
              </a:spcAft>
              <a:buFont typeface="+mj-lt"/>
              <a:buAutoNum type="alphaUcPeriod" startAt="3"/>
            </a:pPr>
            <a:r>
              <a:rPr lang="en-US" sz="2400" dirty="0"/>
              <a:t>Enter an existing market by improving on existing offerings – No need to be first  (Facebook, Google, Bookings.com, WhatsApp…)</a:t>
            </a:r>
          </a:p>
          <a:p>
            <a:pPr marL="514350" indent="-514350">
              <a:spcAft>
                <a:spcPts val="600"/>
              </a:spcAft>
              <a:buFont typeface="+mj-lt"/>
              <a:buAutoNum type="alphaUcPeriod" startAt="3"/>
            </a:pPr>
            <a:r>
              <a:rPr lang="en-US" sz="2400" dirty="0"/>
              <a:t>Enter an existing market with a new business model (eCommerce, Netflix, Android, )</a:t>
            </a:r>
          </a:p>
          <a:p>
            <a:pPr marL="514350" indent="-514350">
              <a:spcAft>
                <a:spcPts val="1200"/>
              </a:spcAft>
              <a:buFont typeface="+mj-lt"/>
              <a:buAutoNum type="alphaUcPeriod"/>
            </a:pPr>
            <a:endParaRPr lang="en-US" dirty="0"/>
          </a:p>
          <a:p>
            <a:pPr>
              <a:spcAft>
                <a:spcPts val="1200"/>
              </a:spcAft>
            </a:pPr>
            <a:endParaRPr lang="en-US" dirty="0"/>
          </a:p>
        </p:txBody>
      </p:sp>
      <p:sp>
        <p:nvSpPr>
          <p:cNvPr id="4" name="Footer Placeholder 3">
            <a:extLst>
              <a:ext uri="{FF2B5EF4-FFF2-40B4-BE49-F238E27FC236}">
                <a16:creationId xmlns:a16="http://schemas.microsoft.com/office/drawing/2014/main" id="{E25B4CC5-DA87-489C-A28B-468F8E825D61}"/>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spTree>
    <p:extLst>
      <p:ext uri="{BB962C8B-B14F-4D97-AF65-F5344CB8AC3E}">
        <p14:creationId xmlns:p14="http://schemas.microsoft.com/office/powerpoint/2010/main" val="13987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15CA-DE1B-A211-37BB-369BCDB62697}"/>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The SmartUp Way – Branding First </a:t>
            </a:r>
          </a:p>
        </p:txBody>
      </p:sp>
      <p:sp>
        <p:nvSpPr>
          <p:cNvPr id="3" name="Text Placeholder 2">
            <a:extLst>
              <a:ext uri="{FF2B5EF4-FFF2-40B4-BE49-F238E27FC236}">
                <a16:creationId xmlns:a16="http://schemas.microsoft.com/office/drawing/2014/main" id="{301D82D8-8912-DBBE-C689-870B25EA0EC5}"/>
              </a:ext>
            </a:extLst>
          </p:cNvPr>
          <p:cNvSpPr>
            <a:spLocks noGrp="1"/>
          </p:cNvSpPr>
          <p:nvPr>
            <p:ph type="body" idx="1"/>
          </p:nvPr>
        </p:nvSpPr>
        <p:spPr>
          <a:xfrm>
            <a:off x="944077" y="1521810"/>
            <a:ext cx="10695771" cy="3991157"/>
          </a:xfrm>
        </p:spPr>
        <p:txBody>
          <a:bodyPr/>
          <a:lstStyle/>
          <a:p>
            <a:pPr marL="415869" indent="-415869">
              <a:spcAft>
                <a:spcPts val="728"/>
              </a:spcAft>
              <a:buFont typeface="Arial" panose="020B0604020202020204" pitchFamily="34" charset="0"/>
              <a:buChar char="•"/>
            </a:pPr>
            <a:r>
              <a:rPr lang="en-US" sz="2668" dirty="0"/>
              <a:t>Your biggest challenge is NOT to build your product - It is to bring paying customers</a:t>
            </a:r>
          </a:p>
          <a:p>
            <a:pPr marL="415869" indent="-415869">
              <a:spcAft>
                <a:spcPts val="728"/>
              </a:spcAft>
              <a:buFont typeface="Arial" panose="020B0604020202020204" pitchFamily="34" charset="0"/>
              <a:buChar char="•"/>
            </a:pPr>
            <a:r>
              <a:rPr lang="en-US" sz="2668" dirty="0"/>
              <a:t>Paying customers are hard to get - They just don’t report to you </a:t>
            </a:r>
          </a:p>
          <a:p>
            <a:pPr marL="415869" indent="-415869">
              <a:spcAft>
                <a:spcPts val="728"/>
              </a:spcAft>
              <a:buFont typeface="Arial" panose="020B0604020202020204" pitchFamily="34" charset="0"/>
              <a:buChar char="•"/>
            </a:pPr>
            <a:r>
              <a:rPr lang="en-US" sz="2668" dirty="0"/>
              <a:t>The first thing you need to focus on is your prospects and customers</a:t>
            </a:r>
            <a:br>
              <a:rPr lang="en-US" sz="2668" dirty="0"/>
            </a:br>
            <a:endParaRPr lang="en-US" sz="1092" dirty="0"/>
          </a:p>
          <a:p>
            <a:pPr marL="970361" lvl="2" indent="-415869">
              <a:spcAft>
                <a:spcPts val="728"/>
              </a:spcAft>
              <a:buFont typeface="Arial" panose="020B0604020202020204" pitchFamily="34" charset="0"/>
              <a:buChar char="•"/>
            </a:pPr>
            <a:r>
              <a:rPr lang="en-US" sz="2668" dirty="0">
                <a:solidFill>
                  <a:srgbClr val="000032"/>
                </a:solidFill>
                <a:latin typeface="Arial" panose="020B0604020202020204" pitchFamily="34" charset="0"/>
                <a:cs typeface="Arial" panose="020B0604020202020204" pitchFamily="34" charset="0"/>
              </a:rPr>
              <a:t>Who are they?  </a:t>
            </a:r>
          </a:p>
          <a:p>
            <a:pPr marL="970361" lvl="2" indent="-415869">
              <a:spcAft>
                <a:spcPts val="728"/>
              </a:spcAft>
              <a:buFont typeface="Arial" panose="020B0604020202020204" pitchFamily="34" charset="0"/>
              <a:buChar char="•"/>
            </a:pPr>
            <a:r>
              <a:rPr lang="en-US" sz="2668" dirty="0">
                <a:solidFill>
                  <a:srgbClr val="000032"/>
                </a:solidFill>
                <a:latin typeface="Arial" panose="020B0604020202020204" pitchFamily="34" charset="0"/>
                <a:cs typeface="Arial" panose="020B0604020202020204" pitchFamily="34" charset="0"/>
              </a:rPr>
              <a:t>How do you reach them?</a:t>
            </a:r>
          </a:p>
          <a:p>
            <a:pPr marL="970361" lvl="2" indent="-415869">
              <a:spcAft>
                <a:spcPts val="728"/>
              </a:spcAft>
              <a:buFont typeface="Arial" panose="020B0604020202020204" pitchFamily="34" charset="0"/>
              <a:buChar char="•"/>
            </a:pPr>
            <a:r>
              <a:rPr lang="en-US" sz="2668" dirty="0">
                <a:solidFill>
                  <a:srgbClr val="000032"/>
                </a:solidFill>
                <a:latin typeface="Arial" panose="020B0604020202020204" pitchFamily="34" charset="0"/>
                <a:cs typeface="Arial" panose="020B0604020202020204" pitchFamily="34" charset="0"/>
              </a:rPr>
              <a:t>How do you get their attention?</a:t>
            </a:r>
          </a:p>
          <a:p>
            <a:pPr marL="970361" lvl="2" indent="-415869">
              <a:spcAft>
                <a:spcPts val="728"/>
              </a:spcAft>
              <a:buFont typeface="Arial" panose="020B0604020202020204" pitchFamily="34" charset="0"/>
              <a:buChar char="•"/>
            </a:pPr>
            <a:r>
              <a:rPr lang="en-US" sz="2668" dirty="0">
                <a:solidFill>
                  <a:srgbClr val="000032"/>
                </a:solidFill>
                <a:latin typeface="Arial" panose="020B0604020202020204" pitchFamily="34" charset="0"/>
                <a:cs typeface="Arial" panose="020B0604020202020204" pitchFamily="34" charset="0"/>
              </a:rPr>
              <a:t>How do you get them to buy from you?</a:t>
            </a:r>
          </a:p>
        </p:txBody>
      </p:sp>
      <p:sp>
        <p:nvSpPr>
          <p:cNvPr id="4" name="Footer Placeholder 3">
            <a:extLst>
              <a:ext uri="{FF2B5EF4-FFF2-40B4-BE49-F238E27FC236}">
                <a16:creationId xmlns:a16="http://schemas.microsoft.com/office/drawing/2014/main" id="{1F80C4B9-6FC8-A856-A244-62E76A26BAC3}"/>
              </a:ext>
            </a:extLst>
          </p:cNvPr>
          <p:cNvSpPr>
            <a:spLocks noGrp="1"/>
          </p:cNvSpPr>
          <p:nvPr>
            <p:ph type="ftr" sz="quarter" idx="11"/>
          </p:nvPr>
        </p:nvSpPr>
        <p:spPr/>
        <p:txBody>
          <a:bodyPr/>
          <a:lstStyle/>
          <a:p>
            <a:pPr marL="7701" marR="0" lvl="0" indent="0" algn="l" defTabSz="914400" rtl="0" eaLnBrk="1" fontAlgn="auto" latinLnBrk="0" hangingPunct="1">
              <a:lnSpc>
                <a:spcPts val="1516"/>
              </a:lnSpc>
              <a:spcBef>
                <a:spcPts val="0"/>
              </a:spcBef>
              <a:spcAft>
                <a:spcPts val="0"/>
              </a:spcAft>
              <a:buClrTx/>
              <a:buSzTx/>
              <a:buFontTx/>
              <a:buNone/>
              <a:tabLst/>
              <a:defRPr/>
            </a:pPr>
            <a:r>
              <a:rPr kumimoji="0" lang="en-US" sz="1334" b="1" i="0" u="none" strike="noStrike" kern="1200" cap="none" spc="0" normalizeH="0" baseline="0" noProof="0">
                <a:ln>
                  <a:noFill/>
                </a:ln>
                <a:solidFill>
                  <a:srgbClr val="1F497D">
                    <a:lumMod val="75000"/>
                  </a:srgbClr>
                </a:solidFill>
                <a:effectLst/>
                <a:uLnTx/>
                <a:uFillTx/>
                <a:latin typeface="Comfortaa"/>
                <a:ea typeface="+mn-ea"/>
              </a:rPr>
              <a:t>THE</a:t>
            </a:r>
            <a:r>
              <a:rPr kumimoji="0" lang="en-US" sz="1334" b="1" i="0" u="none" strike="noStrike" kern="1200" cap="none" spc="6"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SMART</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42" normalizeH="0" baseline="0" noProof="0">
                <a:ln>
                  <a:noFill/>
                </a:ln>
                <a:solidFill>
                  <a:srgbClr val="1F497D">
                    <a:lumMod val="75000"/>
                  </a:srgbClr>
                </a:solidFill>
                <a:effectLst/>
                <a:uLnTx/>
                <a:uFillTx/>
                <a:latin typeface="Comfortaa"/>
                <a:ea typeface="+mn-ea"/>
              </a:rPr>
              <a:t>WAY</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TO</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BUILD</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0" normalizeH="0" baseline="0" noProof="0">
                <a:ln>
                  <a:noFill/>
                </a:ln>
                <a:solidFill>
                  <a:srgbClr val="1F497D">
                    <a:lumMod val="75000"/>
                  </a:srgbClr>
                </a:solidFill>
                <a:effectLst/>
                <a:uLnTx/>
                <a:uFillTx/>
                <a:latin typeface="Comfortaa"/>
                <a:ea typeface="+mn-ea"/>
              </a:rPr>
              <a:t>A</a:t>
            </a:r>
            <a:r>
              <a:rPr kumimoji="0" lang="en-US" sz="1334" b="1" i="0" u="none" strike="noStrike" kern="1200" cap="none" spc="9" normalizeH="0" baseline="0" noProof="0">
                <a:ln>
                  <a:noFill/>
                </a:ln>
                <a:solidFill>
                  <a:srgbClr val="1F497D">
                    <a:lumMod val="75000"/>
                  </a:srgbClr>
                </a:solidFill>
                <a:effectLst/>
                <a:uLnTx/>
                <a:uFillTx/>
                <a:latin typeface="Comfortaa"/>
                <a:ea typeface="+mn-ea"/>
              </a:rPr>
              <a:t> </a:t>
            </a:r>
            <a:r>
              <a:rPr kumimoji="0" lang="en-US" sz="1334" b="1" i="0" u="none" strike="noStrike" kern="1200" cap="none" spc="-6" normalizeH="0" baseline="0" noProof="0">
                <a:ln>
                  <a:noFill/>
                </a:ln>
                <a:solidFill>
                  <a:srgbClr val="1F497D">
                    <a:lumMod val="75000"/>
                  </a:srgbClr>
                </a:solidFill>
                <a:effectLst/>
                <a:uLnTx/>
                <a:uFillTx/>
                <a:latin typeface="Comfortaa"/>
                <a:ea typeface="+mn-ea"/>
              </a:rPr>
              <a:t>STARTUP</a:t>
            </a:r>
            <a:endParaRPr kumimoji="0" lang="en-US" sz="1334" b="1" i="0" u="none" strike="noStrike" kern="1200" cap="none" spc="-6" normalizeH="0" baseline="0" noProof="0" dirty="0">
              <a:ln>
                <a:noFill/>
              </a:ln>
              <a:solidFill>
                <a:srgbClr val="1F497D">
                  <a:lumMod val="75000"/>
                </a:srgbClr>
              </a:solidFill>
              <a:effectLst/>
              <a:uLnTx/>
              <a:uFillTx/>
              <a:latin typeface="Comfortaa"/>
              <a:ea typeface="+mn-ea"/>
            </a:endParaRPr>
          </a:p>
        </p:txBody>
      </p:sp>
    </p:spTree>
    <p:extLst>
      <p:ext uri="{BB962C8B-B14F-4D97-AF65-F5344CB8AC3E}">
        <p14:creationId xmlns:p14="http://schemas.microsoft.com/office/powerpoint/2010/main" val="1868227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1443</TotalTime>
  <Words>4048</Words>
  <Application>Microsoft Office PowerPoint</Application>
  <PresentationFormat>Widescreen</PresentationFormat>
  <Paragraphs>486</Paragraphs>
  <Slides>75</Slides>
  <Notes>21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75</vt:i4>
      </vt:variant>
    </vt:vector>
  </HeadingPairs>
  <TitlesOfParts>
    <vt:vector size="83" baseType="lpstr">
      <vt:lpstr>Arial</vt:lpstr>
      <vt:lpstr>Calibri</vt:lpstr>
      <vt:lpstr>Comfortaa</vt:lpstr>
      <vt:lpstr>Lato</vt:lpstr>
      <vt:lpstr>Lato Light</vt:lpstr>
      <vt:lpstr>Wingdings</vt:lpstr>
      <vt:lpstr>2_Office Theme</vt:lpstr>
      <vt:lpstr>1_Office Theme</vt:lpstr>
      <vt:lpstr>PowerPoint Presentation</vt:lpstr>
      <vt:lpstr>Digital Innovation - Today’s class </vt:lpstr>
      <vt:lpstr>Main Points From Last Week </vt:lpstr>
      <vt:lpstr>Product Innovation </vt:lpstr>
      <vt:lpstr>Sustaining Innovation vs. Disruptive Innovation </vt:lpstr>
      <vt:lpstr>Sustaining Innovation vs. Disruptive Innovation </vt:lpstr>
      <vt:lpstr>The Innovator’s Dilemma – 5 Principles  </vt:lpstr>
      <vt:lpstr>Digital Innovation – The Startup Dilemma </vt:lpstr>
      <vt:lpstr>The SmartUp Way – Branding First </vt:lpstr>
      <vt:lpstr>Branding First – The smart old fashioned way</vt:lpstr>
      <vt:lpstr>Branding First – A success story </vt:lpstr>
      <vt:lpstr>The SmartUp Way – Branding First</vt:lpstr>
      <vt:lpstr>SEO (Search Engine Optimization) - Long Tail</vt:lpstr>
      <vt:lpstr>SEO - Long Tail</vt:lpstr>
      <vt:lpstr>SEO - Long Tail</vt:lpstr>
      <vt:lpstr>Opster – A SmartUp Company </vt:lpstr>
      <vt:lpstr>Opster</vt:lpstr>
      <vt:lpstr>Opster - the Power of Long Tail</vt:lpstr>
      <vt:lpstr>Opster - Awareness</vt:lpstr>
      <vt:lpstr>Branding First – Marketing Funnel </vt:lpstr>
      <vt:lpstr>Opster – Marketing Funnel – Engagement  </vt:lpstr>
      <vt:lpstr>Opster - Engagement</vt:lpstr>
      <vt:lpstr>TickChak – A SmartUp company </vt:lpstr>
      <vt:lpstr>TickChak – A SmartUp company </vt:lpstr>
      <vt:lpstr>TickChak – A SmartUp company </vt:lpstr>
      <vt:lpstr>Live.TickChak Branding Idea </vt:lpstr>
      <vt:lpstr>Live.TickChak - Long Tail Branding Idea </vt:lpstr>
      <vt:lpstr>Live.TickChak - Long Tail Branding Idea </vt:lpstr>
      <vt:lpstr>Live.TickChak  </vt:lpstr>
      <vt:lpstr>Live.TickChak</vt:lpstr>
      <vt:lpstr>Live.TickChak – Google search result position </vt:lpstr>
      <vt:lpstr>Live.TickChak – Competitor  </vt:lpstr>
      <vt:lpstr>Competitor –SongKick.com </vt:lpstr>
      <vt:lpstr>Competitor –SongKick.com </vt:lpstr>
      <vt:lpstr>Live.TickChak - Long Tail Branding Idea </vt:lpstr>
      <vt:lpstr>Live.TickChak</vt:lpstr>
      <vt:lpstr>Live.TickChak</vt:lpstr>
      <vt:lpstr>Live.Tickchak Branding </vt:lpstr>
      <vt:lpstr>Live.Tickchak Branding </vt:lpstr>
      <vt:lpstr>Live.Tickchak Branding - Long Tail  </vt:lpstr>
      <vt:lpstr>Live.TickChak Branding First </vt:lpstr>
      <vt:lpstr>Live.TickChak - Branding First </vt:lpstr>
      <vt:lpstr>Live.TickChak - Branding First </vt:lpstr>
      <vt:lpstr>Live.TickChak - Branding First </vt:lpstr>
      <vt:lpstr>Branding First – Benefits  </vt:lpstr>
      <vt:lpstr>PowerPoint Presentation</vt:lpstr>
      <vt:lpstr>Branding First – Benefits  </vt:lpstr>
      <vt:lpstr>Intelichain, a SmartUp Company </vt:lpstr>
      <vt:lpstr>Intelichain, a SmartUp Company </vt:lpstr>
      <vt:lpstr>Branding First – Intelichain </vt:lpstr>
      <vt:lpstr>Branding First – Intelichain </vt:lpstr>
      <vt:lpstr>Branding First – Marketing Funnel </vt:lpstr>
      <vt:lpstr>Branding First – Intelichain </vt:lpstr>
      <vt:lpstr>Branding First – Other ideas </vt:lpstr>
      <vt:lpstr>ZoomInfo – Tools for sales </vt:lpstr>
      <vt:lpstr>ZoomInfo - History</vt:lpstr>
      <vt:lpstr>ZoomInfo - History</vt:lpstr>
      <vt:lpstr>ZoomInfo Directory </vt:lpstr>
      <vt:lpstr>ZoomInfo Directory </vt:lpstr>
      <vt:lpstr>ZoomInfo Directory </vt:lpstr>
      <vt:lpstr>ZoomInfo - Results</vt:lpstr>
      <vt:lpstr>ZoomInfo Long Tail – Additional Benefits </vt:lpstr>
      <vt:lpstr>ZoomInfo – The Brand</vt:lpstr>
      <vt:lpstr>Companies that are built on Long Tail </vt:lpstr>
      <vt:lpstr>Indeed.com  </vt:lpstr>
      <vt:lpstr>Indeed.com </vt:lpstr>
      <vt:lpstr>Zillow – A Realtor’s Long Tail Strategy </vt:lpstr>
      <vt:lpstr>Zillow</vt:lpstr>
      <vt:lpstr>Yelp</vt:lpstr>
      <vt:lpstr>Yelp</vt:lpstr>
      <vt:lpstr>Yelp</vt:lpstr>
      <vt:lpstr>Digital Innovation - Today’s Lesson </vt:lpstr>
      <vt:lpstr>Digital Innovation - Today’s Lesson </vt:lpstr>
      <vt:lpstr>Digital Innovation - Today’s Lesson </vt:lpstr>
      <vt:lpstr>The End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Yonatan Stern</dc:creator>
  <cp:lastModifiedBy>Ruth Surujon</cp:lastModifiedBy>
  <cp:revision>51</cp:revision>
  <dcterms:created xsi:type="dcterms:W3CDTF">2024-02-08T09:47:33Z</dcterms:created>
  <dcterms:modified xsi:type="dcterms:W3CDTF">2024-02-21T07:02:21Z</dcterms:modified>
</cp:coreProperties>
</file>