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69"/>
  </p:notesMasterIdLst>
  <p:sldIdLst>
    <p:sldId id="525" r:id="rId3"/>
    <p:sldId id="257" r:id="rId4"/>
    <p:sldId id="567" r:id="rId5"/>
    <p:sldId id="568" r:id="rId6"/>
    <p:sldId id="570" r:id="rId7"/>
    <p:sldId id="572" r:id="rId8"/>
    <p:sldId id="573" r:id="rId9"/>
    <p:sldId id="574" r:id="rId10"/>
    <p:sldId id="606" r:id="rId11"/>
    <p:sldId id="579" r:id="rId12"/>
    <p:sldId id="580" r:id="rId13"/>
    <p:sldId id="581" r:id="rId14"/>
    <p:sldId id="600" r:id="rId15"/>
    <p:sldId id="597" r:id="rId16"/>
    <p:sldId id="598" r:id="rId17"/>
    <p:sldId id="561" r:id="rId18"/>
    <p:sldId id="596" r:id="rId19"/>
    <p:sldId id="605" r:id="rId20"/>
    <p:sldId id="582" r:id="rId21"/>
    <p:sldId id="601" r:id="rId22"/>
    <p:sldId id="602" r:id="rId23"/>
    <p:sldId id="603" r:id="rId24"/>
    <p:sldId id="604" r:id="rId25"/>
    <p:sldId id="583" r:id="rId26"/>
    <p:sldId id="607" r:id="rId27"/>
    <p:sldId id="608" r:id="rId28"/>
    <p:sldId id="529" r:id="rId29"/>
    <p:sldId id="551" r:id="rId30"/>
    <p:sldId id="609" r:id="rId31"/>
    <p:sldId id="461" r:id="rId32"/>
    <p:sldId id="406" r:id="rId33"/>
    <p:sldId id="487" r:id="rId34"/>
    <p:sldId id="403" r:id="rId35"/>
    <p:sldId id="408" r:id="rId36"/>
    <p:sldId id="488" r:id="rId37"/>
    <p:sldId id="489" r:id="rId38"/>
    <p:sldId id="412" r:id="rId39"/>
    <p:sldId id="409" r:id="rId40"/>
    <p:sldId id="494" r:id="rId41"/>
    <p:sldId id="413" r:id="rId42"/>
    <p:sldId id="617" r:id="rId43"/>
    <p:sldId id="402" r:id="rId44"/>
    <p:sldId id="422" r:id="rId45"/>
    <p:sldId id="423" r:id="rId46"/>
    <p:sldId id="505" r:id="rId47"/>
    <p:sldId id="425" r:id="rId48"/>
    <p:sldId id="429" r:id="rId49"/>
    <p:sldId id="430" r:id="rId50"/>
    <p:sldId id="432" r:id="rId51"/>
    <p:sldId id="610" r:id="rId52"/>
    <p:sldId id="416" r:id="rId53"/>
    <p:sldId id="417" r:id="rId54"/>
    <p:sldId id="418" r:id="rId55"/>
    <p:sldId id="419" r:id="rId56"/>
    <p:sldId id="420" r:id="rId57"/>
    <p:sldId id="490" r:id="rId58"/>
    <p:sldId id="421" r:id="rId59"/>
    <p:sldId id="491" r:id="rId60"/>
    <p:sldId id="584" r:id="rId61"/>
    <p:sldId id="611" r:id="rId62"/>
    <p:sldId id="612" r:id="rId63"/>
    <p:sldId id="613" r:id="rId64"/>
    <p:sldId id="614" r:id="rId65"/>
    <p:sldId id="615" r:id="rId66"/>
    <p:sldId id="616" r:id="rId67"/>
    <p:sldId id="589"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6" autoAdjust="0"/>
    <p:restoredTop sz="94660"/>
  </p:normalViewPr>
  <p:slideViewPr>
    <p:cSldViewPr snapToGrid="0">
      <p:cViewPr varScale="1">
        <p:scale>
          <a:sx n="117" d="100"/>
          <a:sy n="117" d="100"/>
        </p:scale>
        <p:origin x="180" y="102"/>
      </p:cViewPr>
      <p:guideLst/>
    </p:cSldViewPr>
  </p:slideViewPr>
  <p:notesTextViewPr>
    <p:cViewPr>
      <p:scale>
        <a:sx n="1" d="1"/>
        <a:sy n="1" d="1"/>
      </p:scale>
      <p:origin x="0" y="0"/>
    </p:cViewPr>
  </p:notesTextViewPr>
  <p:sorterViewPr>
    <p:cViewPr>
      <p:scale>
        <a:sx n="80" d="100"/>
        <a:sy n="80" d="100"/>
      </p:scale>
      <p:origin x="0" y="-869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Sheet1!$B$1</c:f>
              <c:strCache>
                <c:ptCount val="1"/>
                <c:pt idx="0">
                  <c:v> Number of New Registered Users </c:v>
                </c:pt>
              </c:strCache>
            </c:strRef>
          </c:tx>
          <c:spPr>
            <a:solidFill>
              <a:srgbClr val="FF6900"/>
            </a:solidFill>
            <a:ln>
              <a:noFill/>
            </a:ln>
            <a:effectLst/>
            <a:sp3d/>
          </c:spPr>
          <c:invertIfNegative val="0"/>
          <c:dLbls>
            <c:spPr>
              <a:noFill/>
              <a:ln>
                <a:noFill/>
              </a:ln>
              <a:effectLst>
                <a:glow>
                  <a:schemeClr val="bg1"/>
                </a:glow>
              </a:effectLst>
            </c:spPr>
            <c:txPr>
              <a:bodyPr rot="0" spcFirstLastPara="1" vertOverflow="ellipsis" vert="horz" wrap="square" lIns="38100" tIns="19050" rIns="38100" bIns="19050" anchor="ctr" anchorCtr="1">
                <a:spAutoFit/>
              </a:bodyPr>
              <a:lstStyle/>
              <a:p>
                <a:pPr>
                  <a:defRPr sz="2400" b="1" i="0" u="none" strike="noStrike" kern="1200" baseline="0">
                    <a:ln w="3175">
                      <a:noFill/>
                    </a:ln>
                    <a:solidFill>
                      <a:srgbClr val="000032"/>
                    </a:solidFill>
                    <a:effectLst>
                      <a:glow rad="177800">
                        <a:schemeClr val="bg1">
                          <a:alpha val="68000"/>
                        </a:schemeClr>
                      </a:glow>
                    </a:effectLst>
                    <a:latin typeface="Lato" panose="020F0502020204030203" pitchFamily="34" charset="0"/>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Q3-2020</c:v>
                </c:pt>
                <c:pt idx="1">
                  <c:v>Q4-2020</c:v>
                </c:pt>
                <c:pt idx="2">
                  <c:v>Q1-2021</c:v>
                </c:pt>
                <c:pt idx="3">
                  <c:v>Q2-2021</c:v>
                </c:pt>
                <c:pt idx="4">
                  <c:v>Q3-2021</c:v>
                </c:pt>
                <c:pt idx="5">
                  <c:v>Q4-2021</c:v>
                </c:pt>
                <c:pt idx="6">
                  <c:v>Q1-2022</c:v>
                </c:pt>
                <c:pt idx="7">
                  <c:v>Q2-2022</c:v>
                </c:pt>
                <c:pt idx="8">
                  <c:v>Q3-2022</c:v>
                </c:pt>
                <c:pt idx="9">
                  <c:v>Q4-2022</c:v>
                </c:pt>
              </c:strCache>
            </c:strRef>
          </c:cat>
          <c:val>
            <c:numRef>
              <c:f>Sheet1!$B$2:$B$11</c:f>
              <c:numCache>
                <c:formatCode>_(* #,##0_);_(* \(#,##0\);_(* "-"_);_(@_)</c:formatCode>
                <c:ptCount val="10"/>
                <c:pt idx="0">
                  <c:v>88</c:v>
                </c:pt>
                <c:pt idx="1">
                  <c:v>622</c:v>
                </c:pt>
                <c:pt idx="2">
                  <c:v>800</c:v>
                </c:pt>
                <c:pt idx="3">
                  <c:v>912</c:v>
                </c:pt>
                <c:pt idx="4">
                  <c:v>1447</c:v>
                </c:pt>
                <c:pt idx="5">
                  <c:v>1554</c:v>
                </c:pt>
                <c:pt idx="6">
                  <c:v>1822</c:v>
                </c:pt>
                <c:pt idx="7">
                  <c:v>1840</c:v>
                </c:pt>
                <c:pt idx="8">
                  <c:v>1788</c:v>
                </c:pt>
                <c:pt idx="9">
                  <c:v>2239</c:v>
                </c:pt>
              </c:numCache>
            </c:numRef>
          </c:val>
          <c:extLst>
            <c:ext xmlns:c16="http://schemas.microsoft.com/office/drawing/2014/chart" uri="{C3380CC4-5D6E-409C-BE32-E72D297353CC}">
              <c16:uniqueId val="{00000000-92FF-48C3-A237-1C7E2020681A}"/>
            </c:ext>
          </c:extLst>
        </c:ser>
        <c:ser>
          <c:idx val="1"/>
          <c:order val="1"/>
          <c:tx>
            <c:strRef>
              <c:f>Sheet1!$C$1</c:f>
              <c:strCache>
                <c:ptCount val="1"/>
                <c:pt idx="0">
                  <c:v>Total Number of Registered Users</c:v>
                </c:pt>
              </c:strCache>
            </c:strRef>
          </c:tx>
          <c:spPr>
            <a:solidFill>
              <a:srgbClr val="004B9B"/>
            </a:solidFill>
            <a:ln>
              <a:noFill/>
            </a:ln>
            <a:effectLst/>
            <a:sp3d/>
          </c:spPr>
          <c:invertIfNegative val="0"/>
          <c:dLbls>
            <c:spPr>
              <a:noFill/>
              <a:ln>
                <a:noFill/>
              </a:ln>
              <a:effectLst/>
            </c:spPr>
            <c:txPr>
              <a:bodyPr rot="0" spcFirstLastPara="1" vertOverflow="ellipsis" vert="horz" wrap="square" lIns="38100" tIns="252000" rIns="38100" bIns="19050" anchor="ctr" anchorCtr="1">
                <a:spAutoFit/>
              </a:bodyPr>
              <a:lstStyle/>
              <a:p>
                <a:pPr>
                  <a:defRPr sz="2400" b="1" i="0" u="none" strike="noStrike" kern="1200" baseline="0">
                    <a:solidFill>
                      <a:srgbClr val="000032"/>
                    </a:solidFill>
                    <a:latin typeface="Lato" panose="020F0502020204030203" pitchFamily="34" charset="0"/>
                    <a:ea typeface="+mn-ea"/>
                    <a:cs typeface="+mn-cs"/>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Q3-2020</c:v>
                </c:pt>
                <c:pt idx="1">
                  <c:v>Q4-2020</c:v>
                </c:pt>
                <c:pt idx="2">
                  <c:v>Q1-2021</c:v>
                </c:pt>
                <c:pt idx="3">
                  <c:v>Q2-2021</c:v>
                </c:pt>
                <c:pt idx="4">
                  <c:v>Q3-2021</c:v>
                </c:pt>
                <c:pt idx="5">
                  <c:v>Q4-2021</c:v>
                </c:pt>
                <c:pt idx="6">
                  <c:v>Q1-2022</c:v>
                </c:pt>
                <c:pt idx="7">
                  <c:v>Q2-2022</c:v>
                </c:pt>
                <c:pt idx="8">
                  <c:v>Q3-2022</c:v>
                </c:pt>
                <c:pt idx="9">
                  <c:v>Q4-2022</c:v>
                </c:pt>
              </c:strCache>
            </c:strRef>
          </c:cat>
          <c:val>
            <c:numRef>
              <c:f>Sheet1!$C$2:$C$11</c:f>
              <c:numCache>
                <c:formatCode>General</c:formatCode>
                <c:ptCount val="10"/>
                <c:pt idx="0">
                  <c:v>88</c:v>
                </c:pt>
                <c:pt idx="1">
                  <c:v>710</c:v>
                </c:pt>
                <c:pt idx="2">
                  <c:v>1510</c:v>
                </c:pt>
                <c:pt idx="3">
                  <c:v>2422</c:v>
                </c:pt>
                <c:pt idx="4">
                  <c:v>3869</c:v>
                </c:pt>
                <c:pt idx="5">
                  <c:v>5423</c:v>
                </c:pt>
                <c:pt idx="6">
                  <c:v>7245</c:v>
                </c:pt>
                <c:pt idx="7">
                  <c:v>9085</c:v>
                </c:pt>
                <c:pt idx="8">
                  <c:v>10873</c:v>
                </c:pt>
                <c:pt idx="9">
                  <c:v>13112</c:v>
                </c:pt>
              </c:numCache>
            </c:numRef>
          </c:val>
          <c:extLst>
            <c:ext xmlns:c16="http://schemas.microsoft.com/office/drawing/2014/chart" uri="{C3380CC4-5D6E-409C-BE32-E72D297353CC}">
              <c16:uniqueId val="{00000002-92FF-48C3-A237-1C7E2020681A}"/>
            </c:ext>
          </c:extLst>
        </c:ser>
        <c:dLbls>
          <c:showLegendKey val="0"/>
          <c:showVal val="0"/>
          <c:showCatName val="0"/>
          <c:showSerName val="0"/>
          <c:showPercent val="0"/>
          <c:showBubbleSize val="0"/>
        </c:dLbls>
        <c:gapWidth val="94"/>
        <c:gapDepth val="490"/>
        <c:shape val="box"/>
        <c:axId val="365208888"/>
        <c:axId val="365210528"/>
        <c:axId val="600315352"/>
      </c:bar3DChart>
      <c:catAx>
        <c:axId val="365208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rgbClr val="000032"/>
                </a:solidFill>
                <a:latin typeface="Lato" panose="020F0502020204030203" pitchFamily="34" charset="0"/>
                <a:ea typeface="+mn-ea"/>
                <a:cs typeface="+mn-cs"/>
              </a:defRPr>
            </a:pPr>
            <a:endParaRPr lang="LID4096"/>
          </a:p>
        </c:txPr>
        <c:crossAx val="365210528"/>
        <c:crosses val="autoZero"/>
        <c:auto val="1"/>
        <c:lblAlgn val="ctr"/>
        <c:lblOffset val="100"/>
        <c:noMultiLvlLbl val="0"/>
      </c:catAx>
      <c:valAx>
        <c:axId val="365210528"/>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365208888"/>
        <c:crosses val="autoZero"/>
        <c:crossBetween val="between"/>
      </c:valAx>
      <c:serAx>
        <c:axId val="600315352"/>
        <c:scaling>
          <c:orientation val="minMax"/>
        </c:scaling>
        <c:delete val="1"/>
        <c:axPos val="b"/>
        <c:majorTickMark val="out"/>
        <c:minorTickMark val="none"/>
        <c:tickLblPos val="nextTo"/>
        <c:crossAx val="365210528"/>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Sheet1!$A$2:$A$10</cx:f>
        <cx:lvl ptCount="9">
          <cx:pt idx="0">Q4-2020</cx:pt>
          <cx:pt idx="1">Q1-2021</cx:pt>
          <cx:pt idx="2">Q2-2021</cx:pt>
          <cx:pt idx="3">Q3-2021</cx:pt>
          <cx:pt idx="4">Q4-2021</cx:pt>
          <cx:pt idx="5">Q1-2022</cx:pt>
          <cx:pt idx="6">Q2-2022</cx:pt>
          <cx:pt idx="7">Q3-2022</cx:pt>
          <cx:pt idx="8">Q4-2022</cx:pt>
        </cx:lvl>
      </cx:strDim>
      <cx:numDim type="val">
        <cx:f>Sheet1!$B$2:$B$10</cx:f>
        <cx:lvl ptCount="9" formatCode="_-* #,##0_-;\-* #,##0_-;_-* &quot;-&quot;_-;_-@_-">
          <cx:pt idx="0">39190</cx:pt>
          <cx:pt idx="1">53804</cx:pt>
          <cx:pt idx="2">75148</cx:pt>
          <cx:pt idx="3">155031</cx:pt>
          <cx:pt idx="4">198196</cx:pt>
          <cx:pt idx="5">243099</cx:pt>
          <cx:pt idx="6">265423</cx:pt>
          <cx:pt idx="7">277599</cx:pt>
          <cx:pt idx="8">307000</cx:pt>
        </cx:lvl>
      </cx:numDim>
    </cx:data>
  </cx:chartData>
  <cx:chart>
    <cx:plotArea>
      <cx:plotAreaRegion>
        <cx:series layoutId="clusteredColumn" uniqueId="{E0726349-F0E5-469A-A313-6FFCD94DF1B4}">
          <cx:tx>
            <cx:txData>
              <cx:f>Sheet1!$B$1</cx:f>
              <cx:v> Number of visitors </cx:v>
            </cx:txData>
          </cx:tx>
          <cx:dataPt idx="0">
            <cx:spPr>
              <a:solidFill>
                <a:srgbClr val="000032"/>
              </a:solidFill>
            </cx:spPr>
          </cx:dataPt>
          <cx:dataPt idx="1">
            <cx:spPr>
              <a:solidFill>
                <a:srgbClr val="000032"/>
              </a:solidFill>
            </cx:spPr>
          </cx:dataPt>
          <cx:dataPt idx="2">
            <cx:spPr>
              <a:solidFill>
                <a:srgbClr val="000032"/>
              </a:solidFill>
            </cx:spPr>
          </cx:dataPt>
          <cx:dataPt idx="3">
            <cx:spPr>
              <a:solidFill>
                <a:srgbClr val="000032"/>
              </a:solidFill>
            </cx:spPr>
          </cx:dataPt>
          <cx:dataPt idx="4">
            <cx:spPr>
              <a:solidFill>
                <a:srgbClr val="000032"/>
              </a:solidFill>
            </cx:spPr>
          </cx:dataPt>
          <cx:dataPt idx="5">
            <cx:spPr>
              <a:solidFill>
                <a:srgbClr val="000032"/>
              </a:solidFill>
            </cx:spPr>
          </cx:dataPt>
          <cx:dataPt idx="6">
            <cx:spPr>
              <a:solidFill>
                <a:srgbClr val="000032"/>
              </a:solidFill>
            </cx:spPr>
          </cx:dataPt>
          <cx:dataPt idx="7">
            <cx:spPr>
              <a:solidFill>
                <a:srgbClr val="000032"/>
              </a:solidFill>
            </cx:spPr>
          </cx:dataPt>
          <cx:dataPt idx="8">
            <cx:spPr>
              <a:solidFill>
                <a:srgbClr val="000032"/>
              </a:solidFill>
            </cx:spPr>
          </cx:dataPt>
          <cx:dataLabels pos="outEnd">
            <cx:txPr>
              <a:bodyPr spcFirstLastPara="1" vertOverflow="ellipsis" horzOverflow="overflow" wrap="square" lIns="0" tIns="0" rIns="0" bIns="0" anchor="ctr" anchorCtr="1"/>
              <a:lstStyle/>
              <a:p>
                <a:pPr algn="ctr" rtl="0">
                  <a:defRPr sz="2400" b="1">
                    <a:ln>
                      <a:noFill/>
                    </a:ln>
                    <a:solidFill>
                      <a:srgbClr val="004B9B"/>
                    </a:solidFill>
                    <a:latin typeface="Lato" panose="020F0502020204030203" pitchFamily="34" charset="0"/>
                    <a:ea typeface="Lato" panose="020F0502020204030203" pitchFamily="34" charset="0"/>
                    <a:cs typeface="Lato" panose="020F0502020204030203" pitchFamily="34" charset="0"/>
                  </a:defRPr>
                </a:pPr>
                <a:endParaRPr lang="en-US" sz="2400" b="1" i="0" u="none" strike="noStrike" kern="1200" baseline="0">
                  <a:ln>
                    <a:noFill/>
                  </a:ln>
                  <a:solidFill>
                    <a:srgbClr val="004B9B"/>
                  </a:solidFill>
                  <a:latin typeface="Lato" panose="020F0502020204030203" pitchFamily="34" charset="0"/>
                </a:endParaRPr>
              </a:p>
            </cx:txPr>
            <cx:visibility seriesName="0" categoryName="0" value="1"/>
            <cx:separator>, </cx:separator>
          </cx:dataLabels>
          <cx:dataId val="0"/>
          <cx:layoutPr>
            <cx:aggregation/>
          </cx:layoutPr>
        </cx:series>
      </cx:plotAreaRegion>
      <cx:axis id="0">
        <cx:catScaling gapWidth="0.930000007"/>
        <cx:tickLabels/>
        <cx:txPr>
          <a:bodyPr spcFirstLastPara="1" vertOverflow="ellipsis" horzOverflow="overflow" wrap="square" lIns="0" tIns="0" rIns="0" bIns="0" anchor="ctr" anchorCtr="1"/>
          <a:lstStyle/>
          <a:p>
            <a:pPr algn="ctr" rtl="0">
              <a:defRPr sz="2400">
                <a:solidFill>
                  <a:srgbClr val="000032"/>
                </a:solidFill>
                <a:latin typeface="Lato" panose="020F0502020204030203" pitchFamily="34" charset="0"/>
                <a:ea typeface="Lato" panose="020F0502020204030203" pitchFamily="34" charset="0"/>
                <a:cs typeface="Lato" panose="020F0502020204030203" pitchFamily="34" charset="0"/>
              </a:defRPr>
            </a:pPr>
            <a:endParaRPr lang="en-US" sz="2400" b="0" i="0" u="none" strike="noStrike" kern="1200" baseline="0">
              <a:solidFill>
                <a:srgbClr val="000032"/>
              </a:solidFill>
              <a:latin typeface="Lato" panose="020F0502020204030203" pitchFamily="34" charset="0"/>
            </a:endParaRPr>
          </a:p>
        </cx:txPr>
      </cx:axis>
      <cx:axis id="1" hidden="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10798-E6C9-42FA-A067-78F5AC05E4BC}"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F2319-1CD9-4149-8BEF-50C6B376A57D}" type="slidenum">
              <a:rPr lang="en-US" smtClean="0"/>
              <a:t>‹#›</a:t>
            </a:fld>
            <a:endParaRPr lang="en-US"/>
          </a:p>
        </p:txBody>
      </p:sp>
    </p:spTree>
    <p:extLst>
      <p:ext uri="{BB962C8B-B14F-4D97-AF65-F5344CB8AC3E}">
        <p14:creationId xmlns:p14="http://schemas.microsoft.com/office/powerpoint/2010/main" val="37434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7C27C420-0933-4FF8-972B-334922133F5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642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ECA78-3B98-307A-DB45-4DCEC988C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FE58B-7C08-4CA0-6B87-C0EC89B35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55A442-0CAB-A9E6-DEFA-36D41930A9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9281757-DC89-FDAE-3062-56738C95A7AB}"/>
              </a:ext>
            </a:extLst>
          </p:cNvPr>
          <p:cNvSpPr>
            <a:spLocks noGrp="1"/>
          </p:cNvSpPr>
          <p:nvPr>
            <p:ph type="sldNum" sz="quarter" idx="5"/>
          </p:nvPr>
        </p:nvSpPr>
        <p:spPr/>
        <p:txBody>
          <a:bodyPr/>
          <a:lstStyle/>
          <a:p>
            <a:fld id="{7C27C420-0933-4FF8-972B-334922133F57}" type="slidenum">
              <a:rPr lang="en-US" smtClean="0"/>
              <a:t>39</a:t>
            </a:fld>
            <a:endParaRPr lang="en-US"/>
          </a:p>
        </p:txBody>
      </p:sp>
    </p:spTree>
    <p:extLst>
      <p:ext uri="{BB962C8B-B14F-4D97-AF65-F5344CB8AC3E}">
        <p14:creationId xmlns:p14="http://schemas.microsoft.com/office/powerpoint/2010/main" val="856850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40</a:t>
            </a:fld>
            <a:endParaRPr lang="en-US"/>
          </a:p>
        </p:txBody>
      </p:sp>
    </p:spTree>
    <p:extLst>
      <p:ext uri="{BB962C8B-B14F-4D97-AF65-F5344CB8AC3E}">
        <p14:creationId xmlns:p14="http://schemas.microsoft.com/office/powerpoint/2010/main" val="286109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42</a:t>
            </a:fld>
            <a:endParaRPr lang="en-US"/>
          </a:p>
        </p:txBody>
      </p:sp>
    </p:spTree>
    <p:extLst>
      <p:ext uri="{BB962C8B-B14F-4D97-AF65-F5344CB8AC3E}">
        <p14:creationId xmlns:p14="http://schemas.microsoft.com/office/powerpoint/2010/main" val="2143418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43</a:t>
            </a:fld>
            <a:endParaRPr lang="en-US"/>
          </a:p>
        </p:txBody>
      </p:sp>
    </p:spTree>
    <p:extLst>
      <p:ext uri="{BB962C8B-B14F-4D97-AF65-F5344CB8AC3E}">
        <p14:creationId xmlns:p14="http://schemas.microsoft.com/office/powerpoint/2010/main" val="256335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7C420-0933-4FF8-972B-334922133F57}" type="slidenum">
              <a:rPr lang="en-US" smtClean="0"/>
              <a:t>44</a:t>
            </a:fld>
            <a:endParaRPr lang="en-US"/>
          </a:p>
        </p:txBody>
      </p:sp>
    </p:spTree>
    <p:extLst>
      <p:ext uri="{BB962C8B-B14F-4D97-AF65-F5344CB8AC3E}">
        <p14:creationId xmlns:p14="http://schemas.microsoft.com/office/powerpoint/2010/main" val="269439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45</a:t>
            </a:fld>
            <a:endParaRPr lang="en-US"/>
          </a:p>
        </p:txBody>
      </p:sp>
    </p:spTree>
    <p:extLst>
      <p:ext uri="{BB962C8B-B14F-4D97-AF65-F5344CB8AC3E}">
        <p14:creationId xmlns:p14="http://schemas.microsoft.com/office/powerpoint/2010/main" val="2268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46</a:t>
            </a:fld>
            <a:endParaRPr lang="en-US"/>
          </a:p>
        </p:txBody>
      </p:sp>
    </p:spTree>
    <p:extLst>
      <p:ext uri="{BB962C8B-B14F-4D97-AF65-F5344CB8AC3E}">
        <p14:creationId xmlns:p14="http://schemas.microsoft.com/office/powerpoint/2010/main" val="156688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7C420-0933-4FF8-972B-334922133F57}" type="slidenum">
              <a:rPr lang="en-US" smtClean="0"/>
              <a:t>47</a:t>
            </a:fld>
            <a:endParaRPr lang="en-US"/>
          </a:p>
        </p:txBody>
      </p:sp>
    </p:spTree>
    <p:extLst>
      <p:ext uri="{BB962C8B-B14F-4D97-AF65-F5344CB8AC3E}">
        <p14:creationId xmlns:p14="http://schemas.microsoft.com/office/powerpoint/2010/main" val="4208578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48</a:t>
            </a:fld>
            <a:endParaRPr lang="en-US"/>
          </a:p>
        </p:txBody>
      </p:sp>
    </p:spTree>
    <p:extLst>
      <p:ext uri="{BB962C8B-B14F-4D97-AF65-F5344CB8AC3E}">
        <p14:creationId xmlns:p14="http://schemas.microsoft.com/office/powerpoint/2010/main" val="1043280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7C420-0933-4FF8-972B-334922133F57}" type="slidenum">
              <a:rPr lang="en-US" smtClean="0"/>
              <a:t>49</a:t>
            </a:fld>
            <a:endParaRPr lang="en-US"/>
          </a:p>
        </p:txBody>
      </p:sp>
    </p:spTree>
    <p:extLst>
      <p:ext uri="{BB962C8B-B14F-4D97-AF65-F5344CB8AC3E}">
        <p14:creationId xmlns:p14="http://schemas.microsoft.com/office/powerpoint/2010/main" val="207080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30</a:t>
            </a:fld>
            <a:endParaRPr lang="en-US"/>
          </a:p>
        </p:txBody>
      </p:sp>
    </p:spTree>
    <p:extLst>
      <p:ext uri="{BB962C8B-B14F-4D97-AF65-F5344CB8AC3E}">
        <p14:creationId xmlns:p14="http://schemas.microsoft.com/office/powerpoint/2010/main" val="1798120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0C3ED-EC25-412E-43CF-0CA470676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43493-9891-8361-8B33-6D66775AF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BD7298-9C77-A69F-48A9-D943314498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EA0986-6BA8-2837-FF14-3AD56B6655CC}"/>
              </a:ext>
            </a:extLst>
          </p:cNvPr>
          <p:cNvSpPr>
            <a:spLocks noGrp="1"/>
          </p:cNvSpPr>
          <p:nvPr>
            <p:ph type="sldNum" sz="quarter" idx="5"/>
          </p:nvPr>
        </p:nvSpPr>
        <p:spPr/>
        <p:txBody>
          <a:bodyPr/>
          <a:lstStyle/>
          <a:p>
            <a:fld id="{7C27C420-0933-4FF8-972B-334922133F57}" type="slidenum">
              <a:rPr lang="en-US" smtClean="0"/>
              <a:t>50</a:t>
            </a:fld>
            <a:endParaRPr lang="en-US"/>
          </a:p>
        </p:txBody>
      </p:sp>
    </p:spTree>
    <p:extLst>
      <p:ext uri="{BB962C8B-B14F-4D97-AF65-F5344CB8AC3E}">
        <p14:creationId xmlns:p14="http://schemas.microsoft.com/office/powerpoint/2010/main" val="1437947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51</a:t>
            </a:fld>
            <a:endParaRPr lang="en-US"/>
          </a:p>
        </p:txBody>
      </p:sp>
    </p:spTree>
    <p:extLst>
      <p:ext uri="{BB962C8B-B14F-4D97-AF65-F5344CB8AC3E}">
        <p14:creationId xmlns:p14="http://schemas.microsoft.com/office/powerpoint/2010/main" val="3202154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52</a:t>
            </a:fld>
            <a:endParaRPr lang="en-US"/>
          </a:p>
        </p:txBody>
      </p:sp>
    </p:spTree>
    <p:extLst>
      <p:ext uri="{BB962C8B-B14F-4D97-AF65-F5344CB8AC3E}">
        <p14:creationId xmlns:p14="http://schemas.microsoft.com/office/powerpoint/2010/main" val="4251475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53</a:t>
            </a:fld>
            <a:endParaRPr lang="en-US"/>
          </a:p>
        </p:txBody>
      </p:sp>
    </p:spTree>
    <p:extLst>
      <p:ext uri="{BB962C8B-B14F-4D97-AF65-F5344CB8AC3E}">
        <p14:creationId xmlns:p14="http://schemas.microsoft.com/office/powerpoint/2010/main" val="4273545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54</a:t>
            </a:fld>
            <a:endParaRPr lang="en-US"/>
          </a:p>
        </p:txBody>
      </p:sp>
    </p:spTree>
    <p:extLst>
      <p:ext uri="{BB962C8B-B14F-4D97-AF65-F5344CB8AC3E}">
        <p14:creationId xmlns:p14="http://schemas.microsoft.com/office/powerpoint/2010/main" val="1658462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27C420-0933-4FF8-972B-334922133F57}" type="slidenum">
              <a:rPr lang="en-US" smtClean="0"/>
              <a:t>55</a:t>
            </a:fld>
            <a:endParaRPr lang="en-US"/>
          </a:p>
        </p:txBody>
      </p:sp>
    </p:spTree>
    <p:extLst>
      <p:ext uri="{BB962C8B-B14F-4D97-AF65-F5344CB8AC3E}">
        <p14:creationId xmlns:p14="http://schemas.microsoft.com/office/powerpoint/2010/main" val="717010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57</a:t>
            </a:fld>
            <a:endParaRPr lang="en-US"/>
          </a:p>
        </p:txBody>
      </p:sp>
    </p:spTree>
    <p:extLst>
      <p:ext uri="{BB962C8B-B14F-4D97-AF65-F5344CB8AC3E}">
        <p14:creationId xmlns:p14="http://schemas.microsoft.com/office/powerpoint/2010/main" val="1024431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58</a:t>
            </a:fld>
            <a:endParaRPr lang="en-US"/>
          </a:p>
        </p:txBody>
      </p:sp>
    </p:spTree>
    <p:extLst>
      <p:ext uri="{BB962C8B-B14F-4D97-AF65-F5344CB8AC3E}">
        <p14:creationId xmlns:p14="http://schemas.microsoft.com/office/powerpoint/2010/main" val="722002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63</a:t>
            </a:fld>
            <a:endParaRPr lang="en-US"/>
          </a:p>
        </p:txBody>
      </p:sp>
    </p:spTree>
    <p:extLst>
      <p:ext uri="{BB962C8B-B14F-4D97-AF65-F5344CB8AC3E}">
        <p14:creationId xmlns:p14="http://schemas.microsoft.com/office/powerpoint/2010/main" val="1798120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64</a:t>
            </a:fld>
            <a:endParaRPr lang="en-US"/>
          </a:p>
        </p:txBody>
      </p:sp>
    </p:spTree>
    <p:extLst>
      <p:ext uri="{BB962C8B-B14F-4D97-AF65-F5344CB8AC3E}">
        <p14:creationId xmlns:p14="http://schemas.microsoft.com/office/powerpoint/2010/main" val="298667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31</a:t>
            </a:fld>
            <a:endParaRPr lang="en-US"/>
          </a:p>
        </p:txBody>
      </p:sp>
    </p:spTree>
    <p:extLst>
      <p:ext uri="{BB962C8B-B14F-4D97-AF65-F5344CB8AC3E}">
        <p14:creationId xmlns:p14="http://schemas.microsoft.com/office/powerpoint/2010/main" val="2825919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65</a:t>
            </a:fld>
            <a:endParaRPr lang="en-US"/>
          </a:p>
        </p:txBody>
      </p:sp>
    </p:spTree>
    <p:extLst>
      <p:ext uri="{BB962C8B-B14F-4D97-AF65-F5344CB8AC3E}">
        <p14:creationId xmlns:p14="http://schemas.microsoft.com/office/powerpoint/2010/main" val="295505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32</a:t>
            </a:fld>
            <a:endParaRPr lang="en-US"/>
          </a:p>
        </p:txBody>
      </p:sp>
    </p:spTree>
    <p:extLst>
      <p:ext uri="{BB962C8B-B14F-4D97-AF65-F5344CB8AC3E}">
        <p14:creationId xmlns:p14="http://schemas.microsoft.com/office/powerpoint/2010/main" val="241701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33</a:t>
            </a:fld>
            <a:endParaRPr lang="en-US"/>
          </a:p>
        </p:txBody>
      </p:sp>
    </p:spTree>
    <p:extLst>
      <p:ext uri="{BB962C8B-B14F-4D97-AF65-F5344CB8AC3E}">
        <p14:creationId xmlns:p14="http://schemas.microsoft.com/office/powerpoint/2010/main" val="3222978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34</a:t>
            </a:fld>
            <a:endParaRPr lang="en-US"/>
          </a:p>
        </p:txBody>
      </p:sp>
    </p:spTree>
    <p:extLst>
      <p:ext uri="{BB962C8B-B14F-4D97-AF65-F5344CB8AC3E}">
        <p14:creationId xmlns:p14="http://schemas.microsoft.com/office/powerpoint/2010/main" val="298667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35</a:t>
            </a:fld>
            <a:endParaRPr lang="en-US"/>
          </a:p>
        </p:txBody>
      </p:sp>
    </p:spTree>
    <p:extLst>
      <p:ext uri="{BB962C8B-B14F-4D97-AF65-F5344CB8AC3E}">
        <p14:creationId xmlns:p14="http://schemas.microsoft.com/office/powerpoint/2010/main" val="33697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37</a:t>
            </a:fld>
            <a:endParaRPr lang="en-US"/>
          </a:p>
        </p:txBody>
      </p:sp>
    </p:spTree>
    <p:extLst>
      <p:ext uri="{BB962C8B-B14F-4D97-AF65-F5344CB8AC3E}">
        <p14:creationId xmlns:p14="http://schemas.microsoft.com/office/powerpoint/2010/main" val="239032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7C420-0933-4FF8-972B-334922133F57}" type="slidenum">
              <a:rPr lang="en-US" smtClean="0"/>
              <a:t>38</a:t>
            </a:fld>
            <a:endParaRPr lang="en-US"/>
          </a:p>
        </p:txBody>
      </p:sp>
    </p:spTree>
    <p:extLst>
      <p:ext uri="{BB962C8B-B14F-4D97-AF65-F5344CB8AC3E}">
        <p14:creationId xmlns:p14="http://schemas.microsoft.com/office/powerpoint/2010/main" val="29550547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077" y="592077"/>
            <a:ext cx="9476719" cy="573875"/>
          </a:xfrm>
        </p:spPr>
        <p:txBody>
          <a:bodyPr lIns="0" tIns="0" rIns="0" bIns="0"/>
          <a:lstStyle>
            <a:lvl1pPr>
              <a:defRPr sz="3729" b="1" i="0">
                <a:solidFill>
                  <a:srgbClr val="000032"/>
                </a:solidFill>
                <a:latin typeface="Comfortaa"/>
                <a:cs typeface="Comfortaa"/>
              </a:defRPr>
            </a:lvl1pPr>
          </a:lstStyle>
          <a:p>
            <a:pPr rtl="0"/>
            <a:endParaRPr dirty="0"/>
          </a:p>
        </p:txBody>
      </p:sp>
      <p:sp>
        <p:nvSpPr>
          <p:cNvPr id="3" name="Holder 3"/>
          <p:cNvSpPr>
            <a:spLocks noGrp="1"/>
          </p:cNvSpPr>
          <p:nvPr>
            <p:ph type="body" idx="1" hasCustomPrompt="1"/>
          </p:nvPr>
        </p:nvSpPr>
        <p:spPr>
          <a:xfrm>
            <a:off x="944077" y="1840493"/>
            <a:ext cx="10303847" cy="1015663"/>
          </a:xfrm>
        </p:spPr>
        <p:txBody>
          <a:bodyPr lIns="0" tIns="0" rIns="0" bIns="0"/>
          <a:lstStyle>
            <a:lvl1pPr>
              <a:defRPr sz="2800" b="0" i="0">
                <a:solidFill>
                  <a:srgbClr val="000032"/>
                </a:solidFill>
                <a:latin typeface="Arial" panose="020B0604020202020204" pitchFamily="34" charset="0"/>
                <a:cs typeface="Arial" panose="020B0604020202020204" pitchFamily="34" charset="0"/>
              </a:defRPr>
            </a:lvl1pPr>
            <a:lvl2pPr>
              <a:defRPr/>
            </a:lvl2pPr>
            <a:lvl3pPr>
              <a:defRPr sz="2400"/>
            </a:lvl3pPr>
          </a:lstStyle>
          <a:p>
            <a:pPr marL="562996" lvl="1" indent="-285750" rtl="0">
              <a:buFont typeface="Arial" panose="020B0604020202020204" pitchFamily="34" charset="0"/>
              <a:buChar char="•"/>
            </a:pPr>
            <a:r>
              <a:rPr lang="en-US" sz="2400" dirty="0">
                <a:latin typeface="Arial" panose="020B0604020202020204" pitchFamily="34" charset="0"/>
                <a:cs typeface="Arial" panose="020B0604020202020204" pitchFamily="34" charset="0"/>
              </a:rPr>
              <a:t>Click to edit bullets</a:t>
            </a:r>
          </a:p>
          <a:p>
            <a:pPr marL="840242" lvl="2" indent="-285750" rtl="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1117488" lvl="3" indent="-285750" rtl="0">
              <a:buFont typeface="Arial" panose="020B0604020202020204" pitchFamily="34" charset="0"/>
              <a:buChar char="•"/>
            </a:pPr>
            <a:endParaRPr dirty="0"/>
          </a:p>
        </p:txBody>
      </p:sp>
      <p:pic>
        <p:nvPicPr>
          <p:cNvPr id="7" name="Picture 6">
            <a:extLst>
              <a:ext uri="{FF2B5EF4-FFF2-40B4-BE49-F238E27FC236}">
                <a16:creationId xmlns:a16="http://schemas.microsoft.com/office/drawing/2014/main" id="{92601BDD-711C-4838-89D8-23DC4B789878}"/>
              </a:ext>
            </a:extLst>
          </p:cNvPr>
          <p:cNvPicPr>
            <a:picLocks noChangeAspect="1"/>
          </p:cNvPicPr>
          <p:nvPr userDrawn="1"/>
        </p:nvPicPr>
        <p:blipFill>
          <a:blip r:embed="rId2"/>
          <a:stretch>
            <a:fillRect/>
          </a:stretch>
        </p:blipFill>
        <p:spPr>
          <a:xfrm>
            <a:off x="944077" y="1165952"/>
            <a:ext cx="5681964" cy="42676"/>
          </a:xfrm>
          <a:prstGeom prst="rect">
            <a:avLst/>
          </a:prstGeom>
        </p:spPr>
      </p:pic>
      <p:sp>
        <p:nvSpPr>
          <p:cNvPr id="11" name="Date Placeholder 10">
            <a:extLst>
              <a:ext uri="{FF2B5EF4-FFF2-40B4-BE49-F238E27FC236}">
                <a16:creationId xmlns:a16="http://schemas.microsoft.com/office/drawing/2014/main" id="{A03EFA08-1282-13B5-D061-409DD47F95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53647E-F84C-4BC9-A545-3A09A01A5593}"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Footer Placeholder 11">
            <a:extLst>
              <a:ext uri="{FF2B5EF4-FFF2-40B4-BE49-F238E27FC236}">
                <a16:creationId xmlns:a16="http://schemas.microsoft.com/office/drawing/2014/main" id="{BCA5DDB3-DDF8-C52A-43E1-00E69444629C}"/>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
        <p:nvSpPr>
          <p:cNvPr id="13" name="Slide Number Placeholder 12">
            <a:extLst>
              <a:ext uri="{FF2B5EF4-FFF2-40B4-BE49-F238E27FC236}">
                <a16:creationId xmlns:a16="http://schemas.microsoft.com/office/drawing/2014/main" id="{1FC72AF9-1805-5A57-FA2B-70F8893F98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963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20E1E4B-4AA0-41AB-B608-E1311218F809}" type="datetime1">
              <a:rPr lang="en-US" smtClean="0"/>
              <a:t>2/21/2024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058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EA02145-AE01-4791-90C8-C79147A175D3}" type="datetime1">
              <a:rPr lang="en-US" smtClean="0"/>
              <a:t>2/21/2024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1412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chemeClr val="tx2">
                    <a:lumMod val="75000"/>
                  </a:schemeClr>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DB6293-3C43-423D-A1CD-B2F15F9C6450}"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6513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2F4CC80-9506-4758-A8D9-44EF117DFA26}"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379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CF9CC92-632B-4965-9555-971B848ED712}"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867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004B9B"/>
                </a:solidFill>
                <a:effectLst/>
                <a:uLnTx/>
                <a:uFillTx/>
                <a:latin typeface="Comfortaa"/>
                <a:ea typeface="+mn-ea"/>
              </a:rPr>
              <a:t>THE</a:t>
            </a:r>
            <a:r>
              <a:rPr kumimoji="0" lang="en-US" sz="1334" b="1" i="0" u="none" strike="noStrike" kern="1200" cap="none" spc="6"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SMART</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42" normalizeH="0" baseline="0" noProof="0">
                <a:ln>
                  <a:noFill/>
                </a:ln>
                <a:solidFill>
                  <a:srgbClr val="004B9B"/>
                </a:solidFill>
                <a:effectLst/>
                <a:uLnTx/>
                <a:uFillTx/>
                <a:latin typeface="Comfortaa"/>
                <a:ea typeface="+mn-ea"/>
              </a:rPr>
              <a:t>WAY</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TO</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BUILD</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0" normalizeH="0" baseline="0" noProof="0">
                <a:ln>
                  <a:noFill/>
                </a:ln>
                <a:solidFill>
                  <a:srgbClr val="004B9B"/>
                </a:solidFill>
                <a:effectLst/>
                <a:uLnTx/>
                <a:uFillTx/>
                <a:latin typeface="Comfortaa"/>
                <a:ea typeface="+mn-ea"/>
              </a:rPr>
              <a:t>A</a:t>
            </a:r>
            <a:r>
              <a:rPr kumimoji="0" lang="en-US" sz="1334" b="1" i="0" u="none" strike="noStrike" kern="1200" cap="none" spc="9" normalizeH="0" baseline="0" noProof="0">
                <a:ln>
                  <a:noFill/>
                </a:ln>
                <a:solidFill>
                  <a:srgbClr val="004B9B"/>
                </a:solidFill>
                <a:effectLst/>
                <a:uLnTx/>
                <a:uFillTx/>
                <a:latin typeface="Comfortaa"/>
                <a:ea typeface="+mn-ea"/>
              </a:rPr>
              <a:t> </a:t>
            </a:r>
            <a:r>
              <a:rPr kumimoji="0" lang="en-US" sz="1334" b="1" i="0" u="none" strike="noStrike" kern="1200" cap="none" spc="-6" normalizeH="0" baseline="0" noProof="0">
                <a:ln>
                  <a:noFill/>
                </a:ln>
                <a:solidFill>
                  <a:srgbClr val="004B9B"/>
                </a:solidFill>
                <a:effectLst/>
                <a:uLnTx/>
                <a:uFillTx/>
                <a:latin typeface="Comfortaa"/>
                <a:ea typeface="+mn-ea"/>
              </a:rPr>
              <a:t>STARTUP</a:t>
            </a:r>
            <a:endParaRPr kumimoji="0" lang="en-US" sz="1334" b="1" i="0" u="none" strike="noStrike" kern="1200" cap="none" spc="-6" normalizeH="0" baseline="0" noProof="0" dirty="0">
              <a:ln>
                <a:noFill/>
              </a:ln>
              <a:solidFill>
                <a:srgbClr val="004B9B"/>
              </a:solidFill>
              <a:effectLst/>
              <a:uLnTx/>
              <a:uFillTx/>
              <a:latin typeface="Comfortaa"/>
              <a:ea typeface="+mn-ea"/>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0A3B26-0633-425A-A55D-5A9CF27FC65D}"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129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F4FD-6872-424E-A67B-1F7018CBC1A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27BC475E-74D8-4D1A-9D44-184F38300CF5}"/>
              </a:ext>
            </a:extLst>
          </p:cNvPr>
          <p:cNvSpPr>
            <a:spLocks noGrp="1"/>
          </p:cNvSpPr>
          <p:nvPr>
            <p:ph type="ftr" sz="quarter" idx="10"/>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
        <p:nvSpPr>
          <p:cNvPr id="4" name="Date Placeholder 3">
            <a:extLst>
              <a:ext uri="{FF2B5EF4-FFF2-40B4-BE49-F238E27FC236}">
                <a16:creationId xmlns:a16="http://schemas.microsoft.com/office/drawing/2014/main" id="{FCB0E67D-15CC-445E-BAEA-8906556F5E7E}"/>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BD9D17-167B-426D-856F-78A7DFAAD08C}"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100D131-5EC8-4FDD-BAB6-1F26F6EEEB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575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44798" y="888061"/>
            <a:ext cx="8384214" cy="587223"/>
          </a:xfrm>
          <a:prstGeom prst="rect">
            <a:avLst/>
          </a:prstGeom>
        </p:spPr>
        <p:txBody>
          <a:bodyPr wrap="square" lIns="0" tIns="0" rIns="0" bIns="0">
            <a:spAutoFit/>
          </a:bodyPr>
          <a:lstStyle>
            <a:lvl1pPr>
              <a:defRPr sz="3729" b="1" i="0">
                <a:solidFill>
                  <a:srgbClr val="000032"/>
                </a:solidFill>
                <a:latin typeface="Comfortaa"/>
                <a:cs typeface="Comfortaa"/>
              </a:defRPr>
            </a:lvl1pPr>
          </a:lstStyle>
          <a:p>
            <a:endParaRPr/>
          </a:p>
        </p:txBody>
      </p:sp>
      <p:sp>
        <p:nvSpPr>
          <p:cNvPr id="3" name="Holder 3"/>
          <p:cNvSpPr>
            <a:spLocks noGrp="1"/>
          </p:cNvSpPr>
          <p:nvPr>
            <p:ph type="subTitle" idx="4"/>
          </p:nvPr>
        </p:nvSpPr>
        <p:spPr>
          <a:xfrm>
            <a:off x="4748520" y="4500482"/>
            <a:ext cx="6498806" cy="382541"/>
          </a:xfrm>
          <a:prstGeom prst="rect">
            <a:avLst/>
          </a:prstGeom>
        </p:spPr>
        <p:txBody>
          <a:bodyPr wrap="square" lIns="0" tIns="0" rIns="0" bIns="0">
            <a:spAutoFit/>
          </a:bodyPr>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B95A473-8E89-46FB-9243-3BC0F2D2714A}" type="datetime1">
              <a:rPr lang="en-US" smtClean="0"/>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3749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382541"/>
          </a:xfrm>
        </p:spPr>
        <p:txBody>
          <a:bodyPr lIns="0" tIns="0" rIns="0" bIns="0"/>
          <a:lstStyle>
            <a:lvl1pPr>
              <a:defRPr sz="2486" b="0" i="0">
                <a:solidFill>
                  <a:srgbClr val="000032"/>
                </a:solidFill>
                <a:latin typeface="Lato Light"/>
                <a:cs typeface="Lato Light"/>
              </a:defRPr>
            </a:lvl1pPr>
          </a:lstStyle>
          <a:p>
            <a:endParaRPr/>
          </a:p>
        </p:txBody>
      </p:sp>
      <p:sp>
        <p:nvSpPr>
          <p:cNvPr id="4" name="Holder 4"/>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6247CF6-161B-438B-B480-BABF3CB47EBC}" type="datetime1">
              <a:rPr lang="en-US" smtClean="0"/>
              <a:t>2/21/2024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4359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44798" y="888061"/>
            <a:ext cx="9476719" cy="573875"/>
          </a:xfrm>
        </p:spPr>
        <p:txBody>
          <a:bodyPr lIns="0" tIns="0" rIns="0" bIns="0"/>
          <a:lstStyle>
            <a:lvl1pPr>
              <a:defRPr sz="3729" b="1" i="0">
                <a:solidFill>
                  <a:srgbClr val="000032"/>
                </a:solidFill>
                <a:latin typeface="Comfortaa"/>
                <a:cs typeface="Comfortaa"/>
              </a:defRPr>
            </a:lvl1pPr>
          </a:lstStyle>
          <a:p>
            <a:endParaRPr/>
          </a:p>
        </p:txBody>
      </p:sp>
      <p:sp>
        <p:nvSpPr>
          <p:cNvPr id="3" name="Holder 3"/>
          <p:cNvSpPr>
            <a:spLocks noGrp="1"/>
          </p:cNvSpPr>
          <p:nvPr>
            <p:ph sz="half" idx="2"/>
          </p:nvPr>
        </p:nvSpPr>
        <p:spPr>
          <a:xfrm>
            <a:off x="609600" y="1577340"/>
            <a:ext cx="5303520" cy="63094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63094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F0BE6FE-877B-4254-88B9-3C5E72B577C7}" type="datetime1">
              <a:rPr lang="en-US" smtClean="0"/>
              <a:t>2/21/2024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007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9" cstate="print"/>
          <a:stretch>
            <a:fillRect/>
          </a:stretch>
        </p:blipFill>
        <p:spPr>
          <a:xfrm>
            <a:off x="7946258" y="626136"/>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a:ea typeface="+mn-ea"/>
              <a:cs typeface="+mn-cs"/>
            </a:endParaRPr>
          </a:p>
        </p:txBody>
      </p:sp>
      <p:pic>
        <p:nvPicPr>
          <p:cNvPr id="20" name="bg object 20"/>
          <p:cNvPicPr/>
          <p:nvPr/>
        </p:nvPicPr>
        <p:blipFill>
          <a:blip r:embed="rId10"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dirty="0"/>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dirty="0"/>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chemeClr val="tx2">
                    <a:lumMod val="75000"/>
                  </a:schemeClr>
                </a:solidFill>
                <a:latin typeface="Comfortaa"/>
                <a:cs typeface="Comfortaa"/>
              </a:defRPr>
            </a:lvl1p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9C6294-E534-486E-983D-1C5B7A11C850}" type="datetime1">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t>2/21/2024</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Holder 6"/>
          <p:cNvSpPr>
            <a:spLocks noGrp="1"/>
          </p:cNvSpPr>
          <p:nvPr>
            <p:ph type="sldNum" sz="quarter" idx="7"/>
          </p:nvPr>
        </p:nvSpPr>
        <p:spPr>
          <a:xfrm>
            <a:off x="8702041" y="5988924"/>
            <a:ext cx="2804160" cy="276999"/>
          </a:xfrm>
          <a:prstGeom prst="rect">
            <a:avLst/>
          </a:prstGeom>
        </p:spPr>
        <p:txBody>
          <a:bodyPr wrap="square" lIns="0" tIns="0" rIns="0" bIns="0">
            <a:spAutoFit/>
          </a:bodyPr>
          <a:lstStyle>
            <a:lvl1pPr algn="r">
              <a:defRPr>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1D21320C-1671-425E-A8D6-737D56A1253B}"/>
              </a:ext>
            </a:extLst>
          </p:cNvPr>
          <p:cNvPicPr>
            <a:picLocks noChangeAspect="1"/>
          </p:cNvPicPr>
          <p:nvPr userDrawn="1"/>
        </p:nvPicPr>
        <p:blipFill>
          <a:blip r:embed="rId11"/>
          <a:stretch>
            <a:fillRect/>
          </a:stretch>
        </p:blipFill>
        <p:spPr>
          <a:xfrm>
            <a:off x="944077" y="1032278"/>
            <a:ext cx="5681964" cy="42676"/>
          </a:xfrm>
          <a:prstGeom prst="rect">
            <a:avLst/>
          </a:prstGeom>
        </p:spPr>
      </p:pic>
    </p:spTree>
    <p:extLst>
      <p:ext uri="{BB962C8B-B14F-4D97-AF65-F5344CB8AC3E}">
        <p14:creationId xmlns:p14="http://schemas.microsoft.com/office/powerpoint/2010/main" val="1520686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7946210" y="634875"/>
            <a:ext cx="4017139" cy="6222643"/>
          </a:xfrm>
          <a:prstGeom prst="rect">
            <a:avLst/>
          </a:prstGeom>
        </p:spPr>
      </p:pic>
      <p:sp>
        <p:nvSpPr>
          <p:cNvPr id="17" name="bg object 17"/>
          <p:cNvSpPr/>
          <p:nvPr/>
        </p:nvSpPr>
        <p:spPr>
          <a:xfrm>
            <a:off x="0" y="5811493"/>
            <a:ext cx="3356458" cy="1046220"/>
          </a:xfrm>
          <a:custGeom>
            <a:avLst/>
            <a:gdLst/>
            <a:ahLst/>
            <a:cxnLst/>
            <a:rect l="l" t="t" r="r" b="b"/>
            <a:pathLst>
              <a:path w="5534660" h="1725295">
                <a:moveTo>
                  <a:pt x="0" y="0"/>
                </a:moveTo>
                <a:lnTo>
                  <a:pt x="0" y="1724973"/>
                </a:lnTo>
                <a:lnTo>
                  <a:pt x="5534072" y="1724973"/>
                </a:lnTo>
                <a:lnTo>
                  <a:pt x="0" y="0"/>
                </a:lnTo>
                <a:close/>
              </a:path>
            </a:pathLst>
          </a:custGeom>
          <a:solidFill>
            <a:srgbClr val="004B9B"/>
          </a:solidFill>
        </p:spPr>
        <p:txBody>
          <a:bodyPr wrap="square" lIns="0" tIns="0" rIns="0" bIns="0" rtlCol="0"/>
          <a:lstStyle/>
          <a:p>
            <a:endParaRPr sz="1092"/>
          </a:p>
        </p:txBody>
      </p:sp>
      <p:sp>
        <p:nvSpPr>
          <p:cNvPr id="18" name="bg object 18"/>
          <p:cNvSpPr/>
          <p:nvPr/>
        </p:nvSpPr>
        <p:spPr>
          <a:xfrm>
            <a:off x="0" y="5811493"/>
            <a:ext cx="2861231" cy="1046220"/>
          </a:xfrm>
          <a:custGeom>
            <a:avLst/>
            <a:gdLst/>
            <a:ahLst/>
            <a:cxnLst/>
            <a:rect l="l" t="t" r="r" b="b"/>
            <a:pathLst>
              <a:path w="4718050" h="1725295">
                <a:moveTo>
                  <a:pt x="0" y="0"/>
                </a:moveTo>
                <a:lnTo>
                  <a:pt x="0" y="1724973"/>
                </a:lnTo>
                <a:lnTo>
                  <a:pt x="4717835" y="1724973"/>
                </a:lnTo>
                <a:lnTo>
                  <a:pt x="0" y="0"/>
                </a:lnTo>
                <a:close/>
              </a:path>
            </a:pathLst>
          </a:custGeom>
          <a:solidFill>
            <a:srgbClr val="000032"/>
          </a:solidFill>
        </p:spPr>
        <p:txBody>
          <a:bodyPr wrap="square" lIns="0" tIns="0" rIns="0" bIns="0" rtlCol="0"/>
          <a:lstStyle/>
          <a:p>
            <a:endParaRPr sz="1092"/>
          </a:p>
        </p:txBody>
      </p:sp>
      <p:sp>
        <p:nvSpPr>
          <p:cNvPr id="19" name="bg object 19"/>
          <p:cNvSpPr/>
          <p:nvPr/>
        </p:nvSpPr>
        <p:spPr>
          <a:xfrm>
            <a:off x="228603" y="6271850"/>
            <a:ext cx="357365" cy="357340"/>
          </a:xfrm>
          <a:custGeom>
            <a:avLst/>
            <a:gdLst/>
            <a:ahLst/>
            <a:cxnLst/>
            <a:rect l="l" t="t" r="r" b="b"/>
            <a:pathLst>
              <a:path w="589280" h="589279">
                <a:moveTo>
                  <a:pt x="518444" y="0"/>
                </a:moveTo>
                <a:lnTo>
                  <a:pt x="70395" y="0"/>
                </a:lnTo>
                <a:lnTo>
                  <a:pt x="42994" y="5532"/>
                </a:lnTo>
                <a:lnTo>
                  <a:pt x="20618" y="20619"/>
                </a:lnTo>
                <a:lnTo>
                  <a:pt x="5532" y="42999"/>
                </a:lnTo>
                <a:lnTo>
                  <a:pt x="0" y="70406"/>
                </a:lnTo>
                <a:lnTo>
                  <a:pt x="73" y="521795"/>
                </a:lnTo>
                <a:lnTo>
                  <a:pt x="6489" y="548022"/>
                </a:lnTo>
                <a:lnTo>
                  <a:pt x="21731" y="569326"/>
                </a:lnTo>
                <a:lnTo>
                  <a:pt x="43724" y="583631"/>
                </a:lnTo>
                <a:lnTo>
                  <a:pt x="70395" y="588861"/>
                </a:lnTo>
                <a:lnTo>
                  <a:pt x="279949" y="588861"/>
                </a:lnTo>
                <a:lnTo>
                  <a:pt x="279949" y="516162"/>
                </a:lnTo>
                <a:lnTo>
                  <a:pt x="226118" y="516162"/>
                </a:lnTo>
                <a:lnTo>
                  <a:pt x="221218" y="512926"/>
                </a:lnTo>
                <a:lnTo>
                  <a:pt x="217019" y="499199"/>
                </a:lnTo>
                <a:lnTo>
                  <a:pt x="211820" y="470925"/>
                </a:lnTo>
                <a:lnTo>
                  <a:pt x="201890" y="444625"/>
                </a:lnTo>
                <a:lnTo>
                  <a:pt x="187698" y="420766"/>
                </a:lnTo>
                <a:lnTo>
                  <a:pt x="169712" y="399820"/>
                </a:lnTo>
                <a:lnTo>
                  <a:pt x="167335" y="397726"/>
                </a:lnTo>
                <a:lnTo>
                  <a:pt x="165010" y="395579"/>
                </a:lnTo>
                <a:lnTo>
                  <a:pt x="130676" y="352194"/>
                </a:lnTo>
                <a:lnTo>
                  <a:pt x="109936" y="298789"/>
                </a:lnTo>
                <a:lnTo>
                  <a:pt x="105559" y="258924"/>
                </a:lnTo>
                <a:lnTo>
                  <a:pt x="105684" y="250735"/>
                </a:lnTo>
                <a:lnTo>
                  <a:pt x="111012" y="212412"/>
                </a:lnTo>
                <a:lnTo>
                  <a:pt x="138946" y="150559"/>
                </a:lnTo>
                <a:lnTo>
                  <a:pt x="168556" y="117024"/>
                </a:lnTo>
                <a:lnTo>
                  <a:pt x="205294" y="91296"/>
                </a:lnTo>
                <a:lnTo>
                  <a:pt x="247727" y="74807"/>
                </a:lnTo>
                <a:lnTo>
                  <a:pt x="294420" y="68992"/>
                </a:lnTo>
                <a:lnTo>
                  <a:pt x="588565" y="68992"/>
                </a:lnTo>
                <a:lnTo>
                  <a:pt x="583317" y="42999"/>
                </a:lnTo>
                <a:lnTo>
                  <a:pt x="568227" y="20619"/>
                </a:lnTo>
                <a:lnTo>
                  <a:pt x="545847" y="5532"/>
                </a:lnTo>
                <a:lnTo>
                  <a:pt x="518444" y="0"/>
                </a:lnTo>
                <a:close/>
              </a:path>
              <a:path w="589280" h="589279">
                <a:moveTo>
                  <a:pt x="454415" y="257918"/>
                </a:moveTo>
                <a:lnTo>
                  <a:pt x="414353" y="257918"/>
                </a:lnTo>
                <a:lnTo>
                  <a:pt x="420835" y="264389"/>
                </a:lnTo>
                <a:lnTo>
                  <a:pt x="420801" y="278675"/>
                </a:lnTo>
                <a:lnTo>
                  <a:pt x="416877" y="283949"/>
                </a:lnTo>
                <a:lnTo>
                  <a:pt x="404092" y="288629"/>
                </a:lnTo>
                <a:lnTo>
                  <a:pt x="397066" y="292001"/>
                </a:lnTo>
                <a:lnTo>
                  <a:pt x="364920" y="313089"/>
                </a:lnTo>
                <a:lnTo>
                  <a:pt x="334335" y="347455"/>
                </a:lnTo>
                <a:lnTo>
                  <a:pt x="315550" y="386951"/>
                </a:lnTo>
                <a:lnTo>
                  <a:pt x="314262" y="391831"/>
                </a:lnTo>
                <a:lnTo>
                  <a:pt x="311372" y="401568"/>
                </a:lnTo>
                <a:lnTo>
                  <a:pt x="310231" y="406553"/>
                </a:lnTo>
                <a:lnTo>
                  <a:pt x="308974" y="414270"/>
                </a:lnTo>
                <a:lnTo>
                  <a:pt x="308891" y="588861"/>
                </a:lnTo>
                <a:lnTo>
                  <a:pt x="518444" y="588861"/>
                </a:lnTo>
                <a:lnTo>
                  <a:pt x="557210" y="577237"/>
                </a:lnTo>
                <a:lnTo>
                  <a:pt x="582736" y="547197"/>
                </a:lnTo>
                <a:lnTo>
                  <a:pt x="588851" y="515963"/>
                </a:lnTo>
                <a:lnTo>
                  <a:pt x="349224" y="515963"/>
                </a:lnTo>
                <a:lnTo>
                  <a:pt x="342837" y="509701"/>
                </a:lnTo>
                <a:lnTo>
                  <a:pt x="342615" y="501900"/>
                </a:lnTo>
                <a:lnTo>
                  <a:pt x="342732" y="499199"/>
                </a:lnTo>
                <a:lnTo>
                  <a:pt x="342984" y="495922"/>
                </a:lnTo>
                <a:lnTo>
                  <a:pt x="353315" y="449383"/>
                </a:lnTo>
                <a:lnTo>
                  <a:pt x="374865" y="407170"/>
                </a:lnTo>
                <a:lnTo>
                  <a:pt x="400103" y="377098"/>
                </a:lnTo>
                <a:lnTo>
                  <a:pt x="410594" y="367905"/>
                </a:lnTo>
                <a:lnTo>
                  <a:pt x="426503" y="348213"/>
                </a:lnTo>
                <a:lnTo>
                  <a:pt x="448243" y="302050"/>
                </a:lnTo>
                <a:lnTo>
                  <a:pt x="454400" y="264389"/>
                </a:lnTo>
                <a:lnTo>
                  <a:pt x="454415" y="257918"/>
                </a:lnTo>
                <a:close/>
              </a:path>
              <a:path w="589280" h="589279">
                <a:moveTo>
                  <a:pt x="294420" y="97923"/>
                </a:moveTo>
                <a:lnTo>
                  <a:pt x="247820" y="104817"/>
                </a:lnTo>
                <a:lnTo>
                  <a:pt x="206632" y="124140"/>
                </a:lnTo>
                <a:lnTo>
                  <a:pt x="172888" y="153856"/>
                </a:lnTo>
                <a:lnTo>
                  <a:pt x="148623" y="191931"/>
                </a:lnTo>
                <a:lnTo>
                  <a:pt x="137002" y="229195"/>
                </a:lnTo>
                <a:lnTo>
                  <a:pt x="134539" y="258924"/>
                </a:lnTo>
                <a:lnTo>
                  <a:pt x="137764" y="290534"/>
                </a:lnTo>
                <a:lnTo>
                  <a:pt x="147305" y="320886"/>
                </a:lnTo>
                <a:lnTo>
                  <a:pt x="162393" y="348295"/>
                </a:lnTo>
                <a:lnTo>
                  <a:pt x="182402" y="372135"/>
                </a:lnTo>
                <a:lnTo>
                  <a:pt x="184832" y="374250"/>
                </a:lnTo>
                <a:lnTo>
                  <a:pt x="187177" y="376438"/>
                </a:lnTo>
                <a:lnTo>
                  <a:pt x="221487" y="419805"/>
                </a:lnTo>
                <a:lnTo>
                  <a:pt x="238601" y="459360"/>
                </a:lnTo>
                <a:lnTo>
                  <a:pt x="246118" y="499806"/>
                </a:lnTo>
                <a:lnTo>
                  <a:pt x="246222" y="509701"/>
                </a:lnTo>
                <a:lnTo>
                  <a:pt x="239762" y="516162"/>
                </a:lnTo>
                <a:lnTo>
                  <a:pt x="279949" y="516162"/>
                </a:lnTo>
                <a:lnTo>
                  <a:pt x="279949" y="342973"/>
                </a:lnTo>
                <a:lnTo>
                  <a:pt x="266007" y="305329"/>
                </a:lnTo>
                <a:lnTo>
                  <a:pt x="243543" y="272839"/>
                </a:lnTo>
                <a:lnTo>
                  <a:pt x="213919" y="246868"/>
                </a:lnTo>
                <a:lnTo>
                  <a:pt x="178497" y="228778"/>
                </a:lnTo>
                <a:lnTo>
                  <a:pt x="172748" y="226589"/>
                </a:lnTo>
                <a:lnTo>
                  <a:pt x="168884" y="221323"/>
                </a:lnTo>
                <a:lnTo>
                  <a:pt x="168884" y="207155"/>
                </a:lnTo>
                <a:lnTo>
                  <a:pt x="175355" y="200684"/>
                </a:lnTo>
                <a:lnTo>
                  <a:pt x="279949" y="200684"/>
                </a:lnTo>
                <a:lnTo>
                  <a:pt x="279949" y="170403"/>
                </a:lnTo>
                <a:lnTo>
                  <a:pt x="286431" y="163921"/>
                </a:lnTo>
                <a:lnTo>
                  <a:pt x="422931" y="163921"/>
                </a:lnTo>
                <a:lnTo>
                  <a:pt x="419894" y="158637"/>
                </a:lnTo>
                <a:lnTo>
                  <a:pt x="385641" y="126457"/>
                </a:lnTo>
                <a:lnTo>
                  <a:pt x="343041" y="105444"/>
                </a:lnTo>
                <a:lnTo>
                  <a:pt x="294420" y="97923"/>
                </a:lnTo>
                <a:close/>
              </a:path>
              <a:path w="589280" h="589279">
                <a:moveTo>
                  <a:pt x="588565" y="68992"/>
                </a:moveTo>
                <a:lnTo>
                  <a:pt x="294420" y="68992"/>
                </a:lnTo>
                <a:lnTo>
                  <a:pt x="342996" y="75296"/>
                </a:lnTo>
                <a:lnTo>
                  <a:pt x="386881" y="93125"/>
                </a:lnTo>
                <a:lnTo>
                  <a:pt x="424451" y="120858"/>
                </a:lnTo>
                <a:lnTo>
                  <a:pt x="454084" y="156873"/>
                </a:lnTo>
                <a:lnTo>
                  <a:pt x="474155" y="199547"/>
                </a:lnTo>
                <a:lnTo>
                  <a:pt x="482970" y="246868"/>
                </a:lnTo>
                <a:lnTo>
                  <a:pt x="483332" y="264389"/>
                </a:lnTo>
                <a:lnTo>
                  <a:pt x="483050" y="270253"/>
                </a:lnTo>
                <a:lnTo>
                  <a:pt x="472321" y="321651"/>
                </a:lnTo>
                <a:lnTo>
                  <a:pt x="450668" y="364145"/>
                </a:lnTo>
                <a:lnTo>
                  <a:pt x="425421" y="394207"/>
                </a:lnTo>
                <a:lnTo>
                  <a:pt x="414992" y="403359"/>
                </a:lnTo>
                <a:lnTo>
                  <a:pt x="399261" y="422775"/>
                </a:lnTo>
                <a:lnTo>
                  <a:pt x="377591" y="468262"/>
                </a:lnTo>
                <a:lnTo>
                  <a:pt x="371444" y="503398"/>
                </a:lnTo>
                <a:lnTo>
                  <a:pt x="371056" y="505188"/>
                </a:lnTo>
                <a:lnTo>
                  <a:pt x="369412" y="511408"/>
                </a:lnTo>
                <a:lnTo>
                  <a:pt x="363779" y="515963"/>
                </a:lnTo>
                <a:lnTo>
                  <a:pt x="588851" y="515963"/>
                </a:lnTo>
                <a:lnTo>
                  <a:pt x="588851" y="70406"/>
                </a:lnTo>
                <a:lnTo>
                  <a:pt x="588565" y="68992"/>
                </a:lnTo>
                <a:close/>
              </a:path>
              <a:path w="589280" h="589279">
                <a:moveTo>
                  <a:pt x="422931" y="163921"/>
                </a:moveTo>
                <a:lnTo>
                  <a:pt x="298420" y="163921"/>
                </a:lnTo>
                <a:lnTo>
                  <a:pt x="302043" y="165544"/>
                </a:lnTo>
                <a:lnTo>
                  <a:pt x="307268" y="170780"/>
                </a:lnTo>
                <a:lnTo>
                  <a:pt x="308891" y="174403"/>
                </a:lnTo>
                <a:lnTo>
                  <a:pt x="308891" y="333843"/>
                </a:lnTo>
                <a:lnTo>
                  <a:pt x="327054" y="309902"/>
                </a:lnTo>
                <a:lnTo>
                  <a:pt x="373475" y="272048"/>
                </a:lnTo>
                <a:lnTo>
                  <a:pt x="404615" y="257918"/>
                </a:lnTo>
                <a:lnTo>
                  <a:pt x="454415" y="257918"/>
                </a:lnTo>
                <a:lnTo>
                  <a:pt x="454289" y="250735"/>
                </a:lnTo>
                <a:lnTo>
                  <a:pt x="454059" y="247196"/>
                </a:lnTo>
                <a:lnTo>
                  <a:pt x="443475" y="199658"/>
                </a:lnTo>
                <a:lnTo>
                  <a:pt x="422931" y="163921"/>
                </a:lnTo>
                <a:close/>
              </a:path>
              <a:path w="589280" h="589279">
                <a:moveTo>
                  <a:pt x="279949" y="200684"/>
                </a:moveTo>
                <a:lnTo>
                  <a:pt x="185104" y="200684"/>
                </a:lnTo>
                <a:lnTo>
                  <a:pt x="186779" y="200988"/>
                </a:lnTo>
                <a:lnTo>
                  <a:pt x="188329" y="201564"/>
                </a:lnTo>
                <a:lnTo>
                  <a:pt x="215336" y="213811"/>
                </a:lnTo>
                <a:lnTo>
                  <a:pt x="239876" y="229978"/>
                </a:lnTo>
                <a:lnTo>
                  <a:pt x="261547" y="249665"/>
                </a:lnTo>
                <a:lnTo>
                  <a:pt x="279949" y="272473"/>
                </a:lnTo>
                <a:lnTo>
                  <a:pt x="279949" y="200684"/>
                </a:lnTo>
                <a:close/>
              </a:path>
            </a:pathLst>
          </a:custGeom>
          <a:solidFill>
            <a:srgbClr val="FF6900"/>
          </a:solidFill>
        </p:spPr>
        <p:txBody>
          <a:bodyPr wrap="square" lIns="0" tIns="0" rIns="0" bIns="0" rtlCol="0"/>
          <a:lstStyle/>
          <a:p>
            <a:endParaRPr sz="1092"/>
          </a:p>
        </p:txBody>
      </p:sp>
      <p:pic>
        <p:nvPicPr>
          <p:cNvPr id="20" name="bg object 20"/>
          <p:cNvPicPr/>
          <p:nvPr/>
        </p:nvPicPr>
        <p:blipFill>
          <a:blip r:embed="rId9" cstate="print"/>
          <a:stretch>
            <a:fillRect/>
          </a:stretch>
        </p:blipFill>
        <p:spPr>
          <a:xfrm>
            <a:off x="669132" y="6450136"/>
            <a:ext cx="765968" cy="178797"/>
          </a:xfrm>
          <a:prstGeom prst="rect">
            <a:avLst/>
          </a:prstGeom>
        </p:spPr>
      </p:pic>
      <p:sp>
        <p:nvSpPr>
          <p:cNvPr id="2" name="Holder 2"/>
          <p:cNvSpPr>
            <a:spLocks noGrp="1"/>
          </p:cNvSpPr>
          <p:nvPr>
            <p:ph type="title"/>
          </p:nvPr>
        </p:nvSpPr>
        <p:spPr>
          <a:xfrm>
            <a:off x="944798" y="888061"/>
            <a:ext cx="9476719" cy="946413"/>
          </a:xfrm>
          <a:prstGeom prst="rect">
            <a:avLst/>
          </a:prstGeom>
        </p:spPr>
        <p:txBody>
          <a:bodyPr wrap="square" lIns="0" tIns="0" rIns="0" bIns="0">
            <a:spAutoFit/>
          </a:bodyPr>
          <a:lstStyle>
            <a:lvl1pPr>
              <a:defRPr sz="6150" b="1" i="0">
                <a:solidFill>
                  <a:srgbClr val="000032"/>
                </a:solidFill>
                <a:latin typeface="Comfortaa"/>
                <a:cs typeface="Comfortaa"/>
              </a:defRPr>
            </a:lvl1pPr>
          </a:lstStyle>
          <a:p>
            <a:endParaRPr/>
          </a:p>
        </p:txBody>
      </p:sp>
      <p:sp>
        <p:nvSpPr>
          <p:cNvPr id="3" name="Holder 3"/>
          <p:cNvSpPr>
            <a:spLocks noGrp="1"/>
          </p:cNvSpPr>
          <p:nvPr>
            <p:ph type="body" idx="1"/>
          </p:nvPr>
        </p:nvSpPr>
        <p:spPr>
          <a:xfrm>
            <a:off x="944077" y="1840493"/>
            <a:ext cx="10303847" cy="630942"/>
          </a:xfrm>
          <a:prstGeom prst="rect">
            <a:avLst/>
          </a:prstGeom>
        </p:spPr>
        <p:txBody>
          <a:bodyPr wrap="square" lIns="0" tIns="0" rIns="0" bIns="0">
            <a:spAutoFit/>
          </a:bodyPr>
          <a:lstStyle>
            <a:lvl1pPr>
              <a:defRPr sz="4100" b="0" i="0">
                <a:solidFill>
                  <a:srgbClr val="000032"/>
                </a:solidFill>
                <a:latin typeface="Lato Light"/>
                <a:cs typeface="Lato Light"/>
              </a:defRPr>
            </a:lvl1pPr>
          </a:lstStyle>
          <a:p>
            <a:endParaRPr/>
          </a:p>
        </p:txBody>
      </p:sp>
      <p:sp>
        <p:nvSpPr>
          <p:cNvPr id="4" name="Holder 4"/>
          <p:cNvSpPr>
            <a:spLocks noGrp="1"/>
          </p:cNvSpPr>
          <p:nvPr>
            <p:ph type="ftr" sz="quarter" idx="5"/>
          </p:nvPr>
        </p:nvSpPr>
        <p:spPr>
          <a:xfrm>
            <a:off x="8519529" y="6429192"/>
            <a:ext cx="3451961" cy="192360"/>
          </a:xfrm>
          <a:prstGeom prst="rect">
            <a:avLst/>
          </a:prstGeom>
        </p:spPr>
        <p:txBody>
          <a:bodyPr wrap="square" lIns="0" tIns="0" rIns="0" bIns="0">
            <a:spAutoFit/>
          </a:bodyPr>
          <a:lstStyle>
            <a:lvl1pPr>
              <a:defRPr sz="1334" b="1" i="0">
                <a:solidFill>
                  <a:srgbClr val="004B9B"/>
                </a:solidFill>
                <a:latin typeface="Comfortaa"/>
                <a:cs typeface="Comfortaa"/>
              </a:defRPr>
            </a:lvl1p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5D5B91ED-8392-479C-88E6-407B87B76258}" type="datetime1">
              <a:rPr lang="en-US" smtClean="0"/>
              <a:t>2/21/2024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9689049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online.hbs.edu/blog/post/sustaining-vs-disruptive-innovation"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rnewswire.com/il/news-releases/infinipoint-survey-reveals-high-interest-in-zero-trust-for-device-access-but-obstacles-are-holding-back-implementation-861541405.htm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novidea.com/"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prnewswire.com/il/news-releases/infinipoint-survey-reveals-high-interest-in-zero-trust-for-device-access-but-obstacles-are-holding-back-implementation-861541405.html"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png"/><Relationship Id="rId4" Type="http://schemas.microsoft.com/office/2014/relationships/chartEx" Target="../charts/chartEx1.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object 8"/>
          <p:cNvSpPr txBox="1"/>
          <p:nvPr/>
        </p:nvSpPr>
        <p:spPr>
          <a:xfrm>
            <a:off x="1781683" y="2273807"/>
            <a:ext cx="8628635" cy="2240687"/>
          </a:xfrm>
          <a:prstGeom prst="rect">
            <a:avLst/>
          </a:prstGeom>
        </p:spPr>
        <p:txBody>
          <a:bodyPr vert="horz" wrap="square" lIns="0" tIns="6931" rIns="0" bIns="0" rtlCol="0">
            <a:spAutoFit/>
          </a:bodyPr>
          <a:lstStyle/>
          <a:p>
            <a:pPr marL="7701" marR="3081" algn="ctr" defTabSz="554492">
              <a:spcBef>
                <a:spcPts val="55"/>
              </a:spcBef>
            </a:pPr>
            <a:r>
              <a:rPr lang="en-US" sz="7216" b="1" kern="0" dirty="0">
                <a:solidFill>
                  <a:srgbClr val="FF6900"/>
                </a:solidFill>
                <a:latin typeface="Comfortaa"/>
                <a:cs typeface="Comfortaa"/>
              </a:rPr>
              <a:t>Digital Innovation </a:t>
            </a:r>
          </a:p>
          <a:p>
            <a:pPr marL="7701" marR="3081" algn="ctr" defTabSz="554492">
              <a:spcBef>
                <a:spcPts val="55"/>
              </a:spcBef>
            </a:pPr>
            <a:r>
              <a:rPr lang="en-US" sz="7216" b="1" kern="0" dirty="0">
                <a:solidFill>
                  <a:srgbClr val="FF6900"/>
                </a:solidFill>
                <a:latin typeface="Comfortaa"/>
                <a:cs typeface="Comfortaa"/>
              </a:rPr>
              <a:t>Lesson 3 </a:t>
            </a:r>
            <a:endParaRPr lang="he-IL" sz="7216" b="1" kern="0" dirty="0">
              <a:solidFill>
                <a:srgbClr val="FF6900"/>
              </a:solidFill>
              <a:latin typeface="Comfortaa"/>
              <a:cs typeface="Comfortaa"/>
            </a:endParaRPr>
          </a:p>
        </p:txBody>
      </p:sp>
      <p:sp>
        <p:nvSpPr>
          <p:cNvPr id="2" name="Footer Placeholder 1">
            <a:extLst>
              <a:ext uri="{FF2B5EF4-FFF2-40B4-BE49-F238E27FC236}">
                <a16:creationId xmlns:a16="http://schemas.microsoft.com/office/drawing/2014/main" id="{0244F5D5-12DC-4403-AE5C-E2A0665ACB9A}"/>
              </a:ext>
            </a:extLst>
          </p:cNvPr>
          <p:cNvSpPr>
            <a:spLocks noGrp="1"/>
          </p:cNvSpPr>
          <p:nvPr>
            <p:ph type="ftr" sz="quarter" idx="5"/>
          </p:nvPr>
        </p:nvSpPr>
        <p:spPr/>
        <p:txBody>
          <a:bodyPr/>
          <a:lstStyle/>
          <a:p>
            <a:pPr marL="7701">
              <a:lnSpc>
                <a:spcPts val="1516"/>
              </a:lnSpc>
            </a:pPr>
            <a:r>
              <a:rPr lang="en-US"/>
              <a:t>THE</a:t>
            </a:r>
            <a:r>
              <a:rPr lang="en-US" spc="6"/>
              <a:t> </a:t>
            </a:r>
            <a:r>
              <a:rPr lang="en-US"/>
              <a:t>SMART</a:t>
            </a:r>
            <a:r>
              <a:rPr lang="en-US" spc="9"/>
              <a:t> </a:t>
            </a:r>
            <a:r>
              <a:rPr lang="en-US" spc="-42"/>
              <a:t>WAY</a:t>
            </a:r>
            <a:r>
              <a:rPr lang="en-US" spc="9"/>
              <a:t> </a:t>
            </a:r>
            <a:r>
              <a:rPr lang="en-US"/>
              <a:t>TO</a:t>
            </a:r>
            <a:r>
              <a:rPr lang="en-US" spc="9"/>
              <a:t> </a:t>
            </a:r>
            <a:r>
              <a:rPr lang="en-US"/>
              <a:t>BUILD</a:t>
            </a:r>
            <a:r>
              <a:rPr lang="en-US" spc="9"/>
              <a:t> </a:t>
            </a:r>
            <a:r>
              <a:rPr lang="en-US"/>
              <a:t>A</a:t>
            </a:r>
            <a:r>
              <a:rPr lang="en-US" spc="9"/>
              <a:t> </a:t>
            </a:r>
            <a:r>
              <a:rPr lang="en-US" spc="-6"/>
              <a:t>STARTUP</a:t>
            </a:r>
            <a:endParaRPr lang="en-US" spc="-6"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34A6B-1D24-4AEA-8952-311AA1DA135C}"/>
              </a:ext>
            </a:extLst>
          </p:cNvPr>
          <p:cNvSpPr>
            <a:spLocks noGrp="1"/>
          </p:cNvSpPr>
          <p:nvPr>
            <p:ph type="title"/>
          </p:nvPr>
        </p:nvSpPr>
        <p:spPr/>
        <p:txBody>
          <a:bodyPr/>
          <a:lstStyle/>
          <a:p>
            <a:r>
              <a:rPr lang="en-US" dirty="0"/>
              <a:t>Product Innovation - Challenges</a:t>
            </a:r>
          </a:p>
        </p:txBody>
      </p:sp>
      <p:sp>
        <p:nvSpPr>
          <p:cNvPr id="3" name="Text Placeholder 2">
            <a:extLst>
              <a:ext uri="{FF2B5EF4-FFF2-40B4-BE49-F238E27FC236}">
                <a16:creationId xmlns:a16="http://schemas.microsoft.com/office/drawing/2014/main" id="{53EF7873-A41D-4BA7-91AF-8468D46F3F9F}"/>
              </a:ext>
            </a:extLst>
          </p:cNvPr>
          <p:cNvSpPr>
            <a:spLocks noGrp="1"/>
          </p:cNvSpPr>
          <p:nvPr>
            <p:ph type="body" idx="1"/>
          </p:nvPr>
        </p:nvSpPr>
        <p:spPr>
          <a:xfrm>
            <a:off x="944077" y="1609139"/>
            <a:ext cx="7358675" cy="3877985"/>
          </a:xfrm>
        </p:spPr>
        <p:txBody>
          <a:bodyPr/>
          <a:lstStyle/>
          <a:p>
            <a:r>
              <a:rPr lang="en-US" dirty="0"/>
              <a:t>What happens when a company wants to introduce a new product </a:t>
            </a:r>
          </a:p>
          <a:p>
            <a:endParaRPr lang="en-US" dirty="0"/>
          </a:p>
          <a:p>
            <a:r>
              <a:rPr lang="en-US" dirty="0"/>
              <a:t>“The Innovator’s Dilemma” </a:t>
            </a:r>
          </a:p>
          <a:p>
            <a:endParaRPr lang="en-US" dirty="0"/>
          </a:p>
          <a:p>
            <a:r>
              <a:rPr lang="en-US" dirty="0"/>
              <a:t>A deep and revealing analysis of why highly successful entrenched companies miss new emerging technologies and trends and lose market share to new upstarts </a:t>
            </a:r>
          </a:p>
        </p:txBody>
      </p:sp>
      <p:sp>
        <p:nvSpPr>
          <p:cNvPr id="4" name="Footer Placeholder 3">
            <a:extLst>
              <a:ext uri="{FF2B5EF4-FFF2-40B4-BE49-F238E27FC236}">
                <a16:creationId xmlns:a16="http://schemas.microsoft.com/office/drawing/2014/main" id="{A2AA9469-EC4B-4F3A-9CD1-AB9F35B5F4F5}"/>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84F26C6C-56B1-468A-AE11-997A750A33DE}"/>
              </a:ext>
            </a:extLst>
          </p:cNvPr>
          <p:cNvPicPr>
            <a:picLocks noChangeAspect="1"/>
          </p:cNvPicPr>
          <p:nvPr/>
        </p:nvPicPr>
        <p:blipFill>
          <a:blip r:embed="rId2"/>
          <a:stretch>
            <a:fillRect/>
          </a:stretch>
        </p:blipFill>
        <p:spPr>
          <a:xfrm>
            <a:off x="8519529" y="2390561"/>
            <a:ext cx="2834886" cy="4230991"/>
          </a:xfrm>
          <a:prstGeom prst="rect">
            <a:avLst/>
          </a:prstGeom>
        </p:spPr>
      </p:pic>
    </p:spTree>
    <p:extLst>
      <p:ext uri="{BB962C8B-B14F-4D97-AF65-F5344CB8AC3E}">
        <p14:creationId xmlns:p14="http://schemas.microsoft.com/office/powerpoint/2010/main" val="125147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B390-8433-478A-B0D2-B7525B9391EF}"/>
              </a:ext>
            </a:extLst>
          </p:cNvPr>
          <p:cNvSpPr>
            <a:spLocks noGrp="1"/>
          </p:cNvSpPr>
          <p:nvPr>
            <p:ph type="title"/>
          </p:nvPr>
        </p:nvSpPr>
        <p:spPr/>
        <p:txBody>
          <a:bodyPr/>
          <a:lstStyle/>
          <a:p>
            <a:r>
              <a:rPr lang="en-US" dirty="0"/>
              <a:t>The Innovator’s Dilemma </a:t>
            </a:r>
          </a:p>
        </p:txBody>
      </p:sp>
      <p:sp>
        <p:nvSpPr>
          <p:cNvPr id="3" name="Text Placeholder 2">
            <a:extLst>
              <a:ext uri="{FF2B5EF4-FFF2-40B4-BE49-F238E27FC236}">
                <a16:creationId xmlns:a16="http://schemas.microsoft.com/office/drawing/2014/main" id="{9EF667E9-9944-48BB-A129-33454B7BB311}"/>
              </a:ext>
            </a:extLst>
          </p:cNvPr>
          <p:cNvSpPr>
            <a:spLocks noGrp="1"/>
          </p:cNvSpPr>
          <p:nvPr>
            <p:ph type="body" idx="1"/>
          </p:nvPr>
        </p:nvSpPr>
        <p:spPr>
          <a:xfrm>
            <a:off x="944077" y="1840493"/>
            <a:ext cx="5301275" cy="3447098"/>
          </a:xfrm>
        </p:spPr>
        <p:txBody>
          <a:bodyPr/>
          <a:lstStyle/>
          <a:p>
            <a:pPr marL="457200" indent="-457200">
              <a:buFont typeface="Arial" panose="020B0604020202020204" pitchFamily="34" charset="0"/>
              <a:buChar char="•"/>
            </a:pPr>
            <a:r>
              <a:rPr lang="en-US" dirty="0"/>
              <a:t>Clayton Christensen initial research was done on the hard disk drive industry, </a:t>
            </a:r>
            <a:br>
              <a:rPr lang="en-US" dirty="0"/>
            </a:br>
            <a:r>
              <a:rPr lang="en-US" dirty="0"/>
              <a:t>the business research model equivalent to “fruit flies” in genetic research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D21B7885-B9B1-4B27-97EB-EC9AAE01BA5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8AD273F4-15B3-4E51-A512-D3E1BFC668AD}"/>
              </a:ext>
            </a:extLst>
          </p:cNvPr>
          <p:cNvPicPr>
            <a:picLocks noChangeAspect="1"/>
          </p:cNvPicPr>
          <p:nvPr/>
        </p:nvPicPr>
        <p:blipFill>
          <a:blip r:embed="rId2"/>
          <a:stretch>
            <a:fillRect/>
          </a:stretch>
        </p:blipFill>
        <p:spPr>
          <a:xfrm rot="19382994">
            <a:off x="6943162" y="899372"/>
            <a:ext cx="4733925" cy="4076700"/>
          </a:xfrm>
          <a:prstGeom prst="rect">
            <a:avLst/>
          </a:prstGeom>
        </p:spPr>
      </p:pic>
      <p:sp>
        <p:nvSpPr>
          <p:cNvPr id="6" name="TextBox 5">
            <a:extLst>
              <a:ext uri="{FF2B5EF4-FFF2-40B4-BE49-F238E27FC236}">
                <a16:creationId xmlns:a16="http://schemas.microsoft.com/office/drawing/2014/main" id="{481E5406-3F3E-E25B-87F8-EDE61FA13394}"/>
              </a:ext>
            </a:extLst>
          </p:cNvPr>
          <p:cNvSpPr txBox="1"/>
          <p:nvPr/>
        </p:nvSpPr>
        <p:spPr>
          <a:xfrm>
            <a:off x="944077" y="4510905"/>
            <a:ext cx="8748564"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Any ideas why entrenched companies fail? </a:t>
            </a:r>
          </a:p>
          <a:p>
            <a:pPr marL="457200" indent="-4572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Would Tesla beat the rest of the car industry? </a:t>
            </a:r>
          </a:p>
          <a:p>
            <a:pPr marL="457200" indent="-4572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Is Intel out of the game, losing its lead? </a:t>
            </a:r>
          </a:p>
          <a:p>
            <a:pPr marL="457200" indent="-457200">
              <a:buFont typeface="Arial" panose="020B0604020202020204" pitchFamily="34" charset="0"/>
              <a:buChar char="•"/>
            </a:pPr>
            <a:r>
              <a:rPr lang="en-US" sz="2800" dirty="0">
                <a:solidFill>
                  <a:srgbClr val="FF0000"/>
                </a:solidFill>
                <a:latin typeface="Arial" panose="020B0604020202020204" pitchFamily="34" charset="0"/>
                <a:cs typeface="Arial" panose="020B0604020202020204" pitchFamily="34" charset="0"/>
              </a:rPr>
              <a:t>Would Nvidia take over the processor industry?  </a:t>
            </a:r>
          </a:p>
        </p:txBody>
      </p:sp>
    </p:spTree>
    <p:extLst>
      <p:ext uri="{BB962C8B-B14F-4D97-AF65-F5344CB8AC3E}">
        <p14:creationId xmlns:p14="http://schemas.microsoft.com/office/powerpoint/2010/main" val="11816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842-4CA0-4353-9C04-414470527DBB}"/>
              </a:ext>
            </a:extLst>
          </p:cNvPr>
          <p:cNvSpPr>
            <a:spLocks noGrp="1"/>
          </p:cNvSpPr>
          <p:nvPr>
            <p:ph type="title"/>
          </p:nvPr>
        </p:nvSpPr>
        <p:spPr/>
        <p:txBody>
          <a:bodyPr/>
          <a:lstStyle/>
          <a:p>
            <a:r>
              <a:rPr lang="en-US" dirty="0"/>
              <a:t>Hard Disk format evolution 1970’s - 1994 </a:t>
            </a:r>
          </a:p>
        </p:txBody>
      </p:sp>
      <p:sp>
        <p:nvSpPr>
          <p:cNvPr id="3" name="Text Placeholder 2">
            <a:extLst>
              <a:ext uri="{FF2B5EF4-FFF2-40B4-BE49-F238E27FC236}">
                <a16:creationId xmlns:a16="http://schemas.microsoft.com/office/drawing/2014/main" id="{B73BD3F7-34D2-4194-AA3F-32FC094FFA49}"/>
              </a:ext>
            </a:extLst>
          </p:cNvPr>
          <p:cNvSpPr>
            <a:spLocks noGrp="1"/>
          </p:cNvSpPr>
          <p:nvPr>
            <p:ph type="body" idx="1"/>
          </p:nvPr>
        </p:nvSpPr>
        <p:spPr>
          <a:xfrm>
            <a:off x="944077" y="1840492"/>
            <a:ext cx="10696235" cy="3724096"/>
          </a:xfrm>
        </p:spPr>
        <p:txBody>
          <a:bodyPr/>
          <a:lstStyle/>
          <a:p>
            <a:pPr marL="457200" indent="-457200">
              <a:buFont typeface="Arial" panose="020B0604020202020204" pitchFamily="34" charset="0"/>
              <a:buChar char="•"/>
            </a:pPr>
            <a:r>
              <a:rPr lang="en-US" dirty="0"/>
              <a:t>1</a:t>
            </a:r>
            <a:r>
              <a:rPr lang="en-US" baseline="30000" dirty="0"/>
              <a:t>st</a:t>
            </a:r>
            <a:r>
              <a:rPr lang="en-US" dirty="0"/>
              <a:t>  generation – 	14 inch   	Mainframes</a:t>
            </a:r>
          </a:p>
          <a:p>
            <a:pPr marL="457200" indent="-457200">
              <a:buFont typeface="Arial" panose="020B0604020202020204" pitchFamily="34" charset="0"/>
              <a:buChar char="•"/>
            </a:pPr>
            <a:r>
              <a:rPr lang="en-US" dirty="0"/>
              <a:t>2</a:t>
            </a:r>
            <a:r>
              <a:rPr lang="en-US" baseline="30000" dirty="0"/>
              <a:t>nd</a:t>
            </a:r>
            <a:r>
              <a:rPr lang="en-US" dirty="0"/>
              <a:t> generation – 	  8 inch   	Minicomputers </a:t>
            </a:r>
          </a:p>
          <a:p>
            <a:pPr marL="457200" indent="-457200">
              <a:buFont typeface="Arial" panose="020B0604020202020204" pitchFamily="34" charset="0"/>
              <a:buChar char="•"/>
            </a:pPr>
            <a:r>
              <a:rPr lang="en-US" dirty="0"/>
              <a:t>3</a:t>
            </a:r>
            <a:r>
              <a:rPr lang="en-US" baseline="30000" dirty="0"/>
              <a:t>rd</a:t>
            </a:r>
            <a:r>
              <a:rPr lang="en-US" dirty="0"/>
              <a:t> generation – 	  5.25 inch 	Personal computers </a:t>
            </a:r>
          </a:p>
          <a:p>
            <a:pPr marL="457200" indent="-457200">
              <a:buFont typeface="Arial" panose="020B0604020202020204" pitchFamily="34" charset="0"/>
              <a:buChar char="•"/>
            </a:pPr>
            <a:r>
              <a:rPr lang="en-US" dirty="0"/>
              <a:t>4</a:t>
            </a:r>
            <a:r>
              <a:rPr lang="en-US" baseline="30000" dirty="0"/>
              <a:t>th</a:t>
            </a:r>
            <a:r>
              <a:rPr lang="en-US" dirty="0"/>
              <a:t> generation – 	  3.5 inch  	Laptop computers </a:t>
            </a:r>
          </a:p>
          <a:p>
            <a:pPr marL="457200" indent="-457200">
              <a:buFont typeface="Arial" panose="020B0604020202020204" pitchFamily="34" charset="0"/>
              <a:buChar char="•"/>
            </a:pPr>
            <a:r>
              <a:rPr lang="en-US" dirty="0"/>
              <a:t>5</a:t>
            </a:r>
            <a:r>
              <a:rPr lang="en-US" baseline="30000" dirty="0"/>
              <a:t>th</a:t>
            </a:r>
            <a:r>
              <a:rPr lang="en-US" dirty="0"/>
              <a:t> generation – 	  2.5 inch 	Laptop computers </a:t>
            </a:r>
          </a:p>
          <a:p>
            <a:pPr marL="457200" indent="-457200">
              <a:buFont typeface="Arial" panose="020B0604020202020204" pitchFamily="34" charset="0"/>
              <a:buChar char="•"/>
            </a:pPr>
            <a:r>
              <a:rPr lang="en-US" dirty="0"/>
              <a:t>6</a:t>
            </a:r>
            <a:r>
              <a:rPr lang="en-US" baseline="30000" dirty="0"/>
              <a:t>th</a:t>
            </a:r>
            <a:r>
              <a:rPr lang="en-US" dirty="0"/>
              <a:t> generation – 	  1.8 inch    Portable heart monitoring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r>
              <a:rPr lang="en-US" sz="1800" dirty="0"/>
              <a:t>Business models - Who benefited from buying disk drive defunct companies? </a:t>
            </a:r>
          </a:p>
        </p:txBody>
      </p:sp>
      <p:sp>
        <p:nvSpPr>
          <p:cNvPr id="4" name="Footer Placeholder 3">
            <a:extLst>
              <a:ext uri="{FF2B5EF4-FFF2-40B4-BE49-F238E27FC236}">
                <a16:creationId xmlns:a16="http://schemas.microsoft.com/office/drawing/2014/main" id="{666762DC-FC18-43C3-9FBF-9B4DAED3437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93809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A801-231A-F89B-431F-9E50364195A3}"/>
              </a:ext>
            </a:extLst>
          </p:cNvPr>
          <p:cNvSpPr>
            <a:spLocks noGrp="1"/>
          </p:cNvSpPr>
          <p:nvPr>
            <p:ph type="title"/>
          </p:nvPr>
        </p:nvSpPr>
        <p:spPr/>
        <p:txBody>
          <a:bodyPr/>
          <a:lstStyle/>
          <a:p>
            <a:r>
              <a:rPr lang="en-US" dirty="0"/>
              <a:t>Hard Disk format evolution 1970’s - 1994 </a:t>
            </a:r>
          </a:p>
        </p:txBody>
      </p:sp>
      <p:sp>
        <p:nvSpPr>
          <p:cNvPr id="4" name="Footer Placeholder 3">
            <a:extLst>
              <a:ext uri="{FF2B5EF4-FFF2-40B4-BE49-F238E27FC236}">
                <a16:creationId xmlns:a16="http://schemas.microsoft.com/office/drawing/2014/main" id="{947B13EE-E99A-29D0-A71A-66461BDA3625}"/>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6" name="Picture 5">
            <a:extLst>
              <a:ext uri="{FF2B5EF4-FFF2-40B4-BE49-F238E27FC236}">
                <a16:creationId xmlns:a16="http://schemas.microsoft.com/office/drawing/2014/main" id="{E204EB85-441B-7EEE-F2E2-9FDCD5C251A0}"/>
              </a:ext>
            </a:extLst>
          </p:cNvPr>
          <p:cNvPicPr>
            <a:picLocks noChangeAspect="1"/>
          </p:cNvPicPr>
          <p:nvPr/>
        </p:nvPicPr>
        <p:blipFill>
          <a:blip r:embed="rId2"/>
          <a:stretch>
            <a:fillRect/>
          </a:stretch>
        </p:blipFill>
        <p:spPr>
          <a:xfrm>
            <a:off x="5804943" y="1319966"/>
            <a:ext cx="5967955" cy="4955211"/>
          </a:xfrm>
          <a:prstGeom prst="rect">
            <a:avLst/>
          </a:prstGeom>
        </p:spPr>
      </p:pic>
      <p:sp>
        <p:nvSpPr>
          <p:cNvPr id="7" name="TextBox 6">
            <a:extLst>
              <a:ext uri="{FF2B5EF4-FFF2-40B4-BE49-F238E27FC236}">
                <a16:creationId xmlns:a16="http://schemas.microsoft.com/office/drawing/2014/main" id="{077BDCAA-F309-3B4F-597C-2B0A7E75D8CC}"/>
              </a:ext>
            </a:extLst>
          </p:cNvPr>
          <p:cNvSpPr txBox="1"/>
          <p:nvPr/>
        </p:nvSpPr>
        <p:spPr>
          <a:xfrm>
            <a:off x="944077" y="2015836"/>
            <a:ext cx="486086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main driving parameter in the industry was Cost per Megabyte and later Cost per Gigabyte </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disruptive parameter was physical size and weight </a:t>
            </a:r>
          </a:p>
          <a:p>
            <a:endParaRPr lang="en-US" dirty="0"/>
          </a:p>
        </p:txBody>
      </p:sp>
    </p:spTree>
    <p:extLst>
      <p:ext uri="{BB962C8B-B14F-4D97-AF65-F5344CB8AC3E}">
        <p14:creationId xmlns:p14="http://schemas.microsoft.com/office/powerpoint/2010/main" val="283272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6531-2C60-45F7-AC30-DB6D1C821B56}"/>
              </a:ext>
            </a:extLst>
          </p:cNvPr>
          <p:cNvSpPr>
            <a:spLocks noGrp="1"/>
          </p:cNvSpPr>
          <p:nvPr>
            <p:ph type="title"/>
          </p:nvPr>
        </p:nvSpPr>
        <p:spPr/>
        <p:txBody>
          <a:bodyPr/>
          <a:lstStyle/>
          <a:p>
            <a:r>
              <a:rPr lang="en-US" dirty="0"/>
              <a:t>Sustaining Innovation vs. Disruptive Innovation </a:t>
            </a:r>
          </a:p>
        </p:txBody>
      </p:sp>
      <p:sp>
        <p:nvSpPr>
          <p:cNvPr id="3" name="Text Placeholder 2">
            <a:extLst>
              <a:ext uri="{FF2B5EF4-FFF2-40B4-BE49-F238E27FC236}">
                <a16:creationId xmlns:a16="http://schemas.microsoft.com/office/drawing/2014/main" id="{3719EE26-1289-47B0-B64F-F192F671DD61}"/>
              </a:ext>
            </a:extLst>
          </p:cNvPr>
          <p:cNvSpPr>
            <a:spLocks noGrp="1"/>
          </p:cNvSpPr>
          <p:nvPr>
            <p:ph type="body" idx="1"/>
          </p:nvPr>
        </p:nvSpPr>
        <p:spPr>
          <a:xfrm>
            <a:off x="944077" y="1388697"/>
            <a:ext cx="10506705" cy="5401479"/>
          </a:xfrm>
        </p:spPr>
        <p:txBody>
          <a:bodyPr/>
          <a:lstStyle/>
          <a:p>
            <a:pPr marL="457200" indent="-457200">
              <a:buFont typeface="Arial" panose="020B0604020202020204" pitchFamily="34" charset="0"/>
              <a:buChar char="•"/>
            </a:pPr>
            <a:r>
              <a:rPr lang="en-US" b="1" i="0" u="sng" dirty="0">
                <a:solidFill>
                  <a:srgbClr val="181818"/>
                </a:solidFill>
                <a:effectLst/>
              </a:rPr>
              <a:t>Sustaining innovation </a:t>
            </a:r>
            <a:r>
              <a:rPr lang="en-US" b="0" i="0" dirty="0">
                <a:solidFill>
                  <a:srgbClr val="181818"/>
                </a:solidFill>
                <a:effectLst/>
              </a:rPr>
              <a:t>is when a company creates better-performing products to sell for higher profits to its best customers.   </a:t>
            </a:r>
            <a:r>
              <a:rPr lang="en-US" b="0" i="0" dirty="0">
                <a:solidFill>
                  <a:srgbClr val="FF0000"/>
                </a:solidFill>
                <a:effectLst/>
              </a:rPr>
              <a:t>Examples? </a:t>
            </a:r>
            <a:br>
              <a:rPr lang="en-US" b="0" i="0" dirty="0">
                <a:solidFill>
                  <a:srgbClr val="181818"/>
                </a:solidFill>
                <a:effectLst/>
              </a:rPr>
            </a:br>
            <a:endParaRPr lang="en-US" sz="1100" b="0" i="0" dirty="0">
              <a:solidFill>
                <a:srgbClr val="181818"/>
              </a:solidFill>
              <a:effectLst/>
            </a:endParaRPr>
          </a:p>
          <a:p>
            <a:pPr marL="457200" indent="-457200">
              <a:buFont typeface="Arial" panose="020B0604020202020204" pitchFamily="34" charset="0"/>
              <a:buChar char="•"/>
            </a:pPr>
            <a:r>
              <a:rPr lang="en-US" dirty="0">
                <a:solidFill>
                  <a:srgbClr val="181818"/>
                </a:solidFill>
              </a:rPr>
              <a:t>Examples: iPhone, Flat TV, </a:t>
            </a:r>
            <a:r>
              <a:rPr lang="en-US" dirty="0" err="1">
                <a:solidFill>
                  <a:srgbClr val="181818"/>
                </a:solidFill>
              </a:rPr>
              <a:t>Wissotzky</a:t>
            </a:r>
            <a:r>
              <a:rPr lang="en-US" dirty="0">
                <a:solidFill>
                  <a:srgbClr val="181818"/>
                </a:solidFill>
              </a:rPr>
              <a:t> Herbal Tea, 1% Milk, Soy milk</a:t>
            </a:r>
            <a:br>
              <a:rPr lang="en-US" dirty="0">
                <a:solidFill>
                  <a:srgbClr val="181818"/>
                </a:solidFill>
              </a:rPr>
            </a:br>
            <a:endParaRPr lang="en-US" sz="1100" dirty="0">
              <a:solidFill>
                <a:srgbClr val="181818"/>
              </a:solidFill>
            </a:endParaRPr>
          </a:p>
          <a:p>
            <a:pPr marL="457200" indent="-457200">
              <a:buFont typeface="Arial" panose="020B0604020202020204" pitchFamily="34" charset="0"/>
              <a:buChar char="•"/>
            </a:pPr>
            <a:r>
              <a:rPr lang="en-US" b="0" i="0" dirty="0">
                <a:solidFill>
                  <a:srgbClr val="181818"/>
                </a:solidFill>
                <a:effectLst/>
              </a:rPr>
              <a:t>Typically, sustaining innovation is a strategy used by</a:t>
            </a:r>
            <a:r>
              <a:rPr lang="en-US" dirty="0">
                <a:solidFill>
                  <a:srgbClr val="181818"/>
                </a:solidFill>
              </a:rPr>
              <a:t> entrenched</a:t>
            </a:r>
            <a:r>
              <a:rPr lang="en-US" b="0" i="0" dirty="0">
                <a:solidFill>
                  <a:srgbClr val="181818"/>
                </a:solidFill>
                <a:effectLst/>
              </a:rPr>
              <a:t> companies already successful in their industries</a:t>
            </a:r>
            <a:br>
              <a:rPr lang="en-US" b="0" i="0" dirty="0">
                <a:solidFill>
                  <a:srgbClr val="181818"/>
                </a:solidFill>
                <a:effectLst/>
              </a:rPr>
            </a:br>
            <a:r>
              <a:rPr lang="en-US" sz="1100" b="0" i="0" dirty="0">
                <a:solidFill>
                  <a:srgbClr val="181818"/>
                </a:solidFill>
                <a:effectLst/>
              </a:rPr>
              <a:t> </a:t>
            </a:r>
          </a:p>
          <a:p>
            <a:pPr marL="457200" indent="-457200">
              <a:buFont typeface="Arial" panose="020B0604020202020204" pitchFamily="34" charset="0"/>
              <a:buChar char="•"/>
            </a:pPr>
            <a:r>
              <a:rPr lang="en-US" b="0" i="0" dirty="0">
                <a:solidFill>
                  <a:srgbClr val="181818"/>
                </a:solidFill>
                <a:effectLst/>
              </a:rPr>
              <a:t>The motivating factor in sustaining innovation is higher profits; by creating better products for its best customers, a company can pursue ever-higher profit margins</a:t>
            </a:r>
            <a:br>
              <a:rPr lang="en-US" b="0" i="0" dirty="0">
                <a:solidFill>
                  <a:srgbClr val="181818"/>
                </a:solidFill>
                <a:effectLst/>
              </a:rPr>
            </a:br>
            <a:br>
              <a:rPr lang="en-US" sz="1000" dirty="0"/>
            </a:br>
            <a:endParaRPr lang="en-US" dirty="0"/>
          </a:p>
        </p:txBody>
      </p:sp>
      <p:sp>
        <p:nvSpPr>
          <p:cNvPr id="8" name="TextBox 7">
            <a:extLst>
              <a:ext uri="{FF2B5EF4-FFF2-40B4-BE49-F238E27FC236}">
                <a16:creationId xmlns:a16="http://schemas.microsoft.com/office/drawing/2014/main" id="{F07A569A-3AB4-48E6-9634-C9E516CC194F}"/>
              </a:ext>
            </a:extLst>
          </p:cNvPr>
          <p:cNvSpPr txBox="1"/>
          <p:nvPr/>
        </p:nvSpPr>
        <p:spPr>
          <a:xfrm>
            <a:off x="5334000" y="6354547"/>
            <a:ext cx="6858000" cy="369332"/>
          </a:xfrm>
          <a:prstGeom prst="rect">
            <a:avLst/>
          </a:prstGeom>
          <a:noFill/>
        </p:spPr>
        <p:txBody>
          <a:bodyPr wrap="square" rtlCol="0">
            <a:spAutoFit/>
          </a:bodyPr>
          <a:lstStyle/>
          <a:p>
            <a:r>
              <a:rPr lang="en-US" dirty="0">
                <a:hlinkClick r:id="rId2"/>
              </a:rPr>
              <a:t>https://online.hbs.edu/blog/post/sustaining-vs-disruptive-innovation</a:t>
            </a:r>
            <a:r>
              <a:rPr lang="en-US" dirty="0"/>
              <a:t> </a:t>
            </a:r>
          </a:p>
        </p:txBody>
      </p:sp>
    </p:spTree>
    <p:extLst>
      <p:ext uri="{BB962C8B-B14F-4D97-AF65-F5344CB8AC3E}">
        <p14:creationId xmlns:p14="http://schemas.microsoft.com/office/powerpoint/2010/main" val="246581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E109-37D6-099E-40FF-A52957A5BA8E}"/>
              </a:ext>
            </a:extLst>
          </p:cNvPr>
          <p:cNvSpPr>
            <a:spLocks noGrp="1"/>
          </p:cNvSpPr>
          <p:nvPr>
            <p:ph type="title"/>
          </p:nvPr>
        </p:nvSpPr>
        <p:spPr/>
        <p:txBody>
          <a:bodyPr/>
          <a:lstStyle/>
          <a:p>
            <a:r>
              <a:rPr lang="en-US" dirty="0"/>
              <a:t>Sustaining Innovation vs. Disruptive Innovation </a:t>
            </a:r>
          </a:p>
        </p:txBody>
      </p:sp>
      <p:sp>
        <p:nvSpPr>
          <p:cNvPr id="3" name="Text Placeholder 2">
            <a:extLst>
              <a:ext uri="{FF2B5EF4-FFF2-40B4-BE49-F238E27FC236}">
                <a16:creationId xmlns:a16="http://schemas.microsoft.com/office/drawing/2014/main" id="{9F849095-7494-C57C-7532-0C60557BA51C}"/>
              </a:ext>
            </a:extLst>
          </p:cNvPr>
          <p:cNvSpPr>
            <a:spLocks noGrp="1"/>
          </p:cNvSpPr>
          <p:nvPr>
            <p:ph type="body" idx="1"/>
          </p:nvPr>
        </p:nvSpPr>
        <p:spPr>
          <a:xfrm>
            <a:off x="944076" y="1366137"/>
            <a:ext cx="10548269" cy="5586145"/>
          </a:xfrm>
        </p:spPr>
        <p:txBody>
          <a:bodyPr/>
          <a:lstStyle/>
          <a:p>
            <a:pPr algn="l"/>
            <a:r>
              <a:rPr lang="en-US" b="1" i="0" dirty="0">
                <a:solidFill>
                  <a:srgbClr val="181818"/>
                </a:solidFill>
                <a:effectLst/>
              </a:rPr>
              <a:t>Disruptive innovation</a:t>
            </a:r>
            <a:r>
              <a:rPr lang="en-US" b="0" i="0" dirty="0">
                <a:solidFill>
                  <a:srgbClr val="181818"/>
                </a:solidFill>
                <a:effectLst/>
              </a:rPr>
              <a:t>— occurs when a new company with fewer resources moves into a market and later challenges an incumbent business. There are two types of disruptive innovation:</a:t>
            </a:r>
          </a:p>
          <a:p>
            <a:pPr algn="l"/>
            <a:endParaRPr lang="en-US" sz="1000" b="0" i="0" dirty="0">
              <a:solidFill>
                <a:srgbClr val="181818"/>
              </a:solidFill>
              <a:effectLst/>
            </a:endParaRPr>
          </a:p>
          <a:p>
            <a:pPr lvl="1" algn="l">
              <a:buFont typeface="Arial" panose="020B0604020202020204" pitchFamily="34" charset="0"/>
              <a:buChar char="•"/>
            </a:pPr>
            <a:r>
              <a:rPr lang="en-US" sz="2800" b="0" i="0" u="none" strike="noStrike" dirty="0">
                <a:solidFill>
                  <a:srgbClr val="A41034"/>
                </a:solidFill>
                <a:effectLst/>
                <a:latin typeface="Arial" panose="020B0604020202020204" pitchFamily="34" charset="0"/>
                <a:cs typeface="Arial" panose="020B0604020202020204" pitchFamily="34" charset="0"/>
              </a:rPr>
              <a:t>   </a:t>
            </a:r>
            <a:r>
              <a:rPr lang="en-US" sz="2400" b="0" i="0" u="none" strike="noStrike" dirty="0">
                <a:solidFill>
                  <a:srgbClr val="A41034"/>
                </a:solidFill>
                <a:effectLst/>
                <a:latin typeface="Arial" panose="020B0604020202020204" pitchFamily="34" charset="0"/>
                <a:cs typeface="Arial" panose="020B0604020202020204" pitchFamily="34" charset="0"/>
              </a:rPr>
              <a:t>Low-end disruption</a:t>
            </a:r>
            <a:r>
              <a:rPr lang="en-US" sz="2400" b="0" i="0" dirty="0">
                <a:solidFill>
                  <a:srgbClr val="181818"/>
                </a:solidFill>
                <a:effectLst/>
                <a:latin typeface="Arial" panose="020B0604020202020204" pitchFamily="34" charset="0"/>
                <a:cs typeface="Arial" panose="020B0604020202020204" pitchFamily="34" charset="0"/>
              </a:rPr>
              <a:t>, in which a company uses a low-cost business model to enter at the bottom of an existing market and claims a segment</a:t>
            </a:r>
            <a:br>
              <a:rPr lang="en-US" sz="2400" b="0" i="0" dirty="0">
                <a:solidFill>
                  <a:srgbClr val="181818"/>
                </a:solidFill>
                <a:effectLst/>
                <a:latin typeface="Arial" panose="020B0604020202020204" pitchFamily="34" charset="0"/>
                <a:cs typeface="Arial" panose="020B0604020202020204" pitchFamily="34" charset="0"/>
              </a:rPr>
            </a:br>
            <a:endParaRPr lang="en-US" sz="1000" b="0" i="0" dirty="0">
              <a:solidFill>
                <a:srgbClr val="181818"/>
              </a:solidFill>
              <a:effectLst/>
              <a:latin typeface="Arial" panose="020B0604020202020204" pitchFamily="34" charset="0"/>
              <a:cs typeface="Arial" panose="020B0604020202020204" pitchFamily="34" charset="0"/>
            </a:endParaRPr>
          </a:p>
          <a:p>
            <a:pPr lvl="1" algn="l">
              <a:buFont typeface="Arial" panose="020B0604020202020204" pitchFamily="34" charset="0"/>
              <a:buChar char="•"/>
            </a:pPr>
            <a:r>
              <a:rPr lang="en-US" sz="2400" b="0" i="0" u="none" strike="noStrike" dirty="0">
                <a:solidFill>
                  <a:srgbClr val="A41034"/>
                </a:solidFill>
                <a:effectLst/>
                <a:latin typeface="Arial" panose="020B0604020202020204" pitchFamily="34" charset="0"/>
                <a:cs typeface="Arial" panose="020B0604020202020204" pitchFamily="34" charset="0"/>
              </a:rPr>
              <a:t>   New-market disruption</a:t>
            </a:r>
            <a:r>
              <a:rPr lang="en-US" sz="2400" b="0" i="0" dirty="0">
                <a:solidFill>
                  <a:srgbClr val="181818"/>
                </a:solidFill>
                <a:effectLst/>
                <a:latin typeface="Arial" panose="020B0604020202020204" pitchFamily="34" charset="0"/>
                <a:cs typeface="Arial" panose="020B0604020202020204" pitchFamily="34" charset="0"/>
              </a:rPr>
              <a:t>, in which a company creates a new segment in an existing market by catering to a usually small unrecognized or unappreciated need</a:t>
            </a:r>
          </a:p>
          <a:p>
            <a:pPr lvl="1" algn="l"/>
            <a:endParaRPr lang="en-US" sz="1100" dirty="0"/>
          </a:p>
          <a:p>
            <a:pPr lvl="1" algn="l"/>
            <a:r>
              <a:rPr lang="en-US" sz="3600" dirty="0"/>
              <a:t>New innovations are usually inferior to existing products measured by industry standard parameters </a:t>
            </a:r>
          </a:p>
          <a:p>
            <a:pPr lvl="1" algn="l">
              <a:buFont typeface="Arial" panose="020B0604020202020204" pitchFamily="34" charset="0"/>
              <a:buChar char="•"/>
            </a:pPr>
            <a:endParaRPr lang="en-US" sz="2400" b="0" i="0" dirty="0">
              <a:solidFill>
                <a:srgbClr val="181818"/>
              </a:solidFill>
              <a:effectLst/>
              <a:latin typeface="Arial" panose="020B06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BB13598-EFE7-0524-E043-5BC0BE35217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9079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552A-4AE5-C2C9-E877-4D0B040DA431}"/>
              </a:ext>
            </a:extLst>
          </p:cNvPr>
          <p:cNvSpPr>
            <a:spLocks noGrp="1"/>
          </p:cNvSpPr>
          <p:nvPr>
            <p:ph type="title"/>
          </p:nvPr>
        </p:nvSpPr>
        <p:spPr/>
        <p:txBody>
          <a:bodyPr/>
          <a:lstStyle/>
          <a:p>
            <a:r>
              <a:rPr lang="en-US" dirty="0"/>
              <a:t>Sustaining Innovation - Batteries</a:t>
            </a:r>
          </a:p>
        </p:txBody>
      </p:sp>
      <p:sp>
        <p:nvSpPr>
          <p:cNvPr id="3" name="Text Placeholder 2">
            <a:extLst>
              <a:ext uri="{FF2B5EF4-FFF2-40B4-BE49-F238E27FC236}">
                <a16:creationId xmlns:a16="http://schemas.microsoft.com/office/drawing/2014/main" id="{68F68BCA-E5B1-78BE-C779-4C09A41E75CB}"/>
              </a:ext>
            </a:extLst>
          </p:cNvPr>
          <p:cNvSpPr>
            <a:spLocks noGrp="1"/>
          </p:cNvSpPr>
          <p:nvPr>
            <p:ph type="body" idx="1"/>
          </p:nvPr>
        </p:nvSpPr>
        <p:spPr>
          <a:xfrm>
            <a:off x="944077" y="1443920"/>
            <a:ext cx="10460523" cy="861774"/>
          </a:xfrm>
        </p:spPr>
        <p:txBody>
          <a:bodyPr/>
          <a:lstStyle/>
          <a:p>
            <a:r>
              <a:rPr lang="en-US" dirty="0"/>
              <a:t>Sustaining Innovation - Batteries are measured and valued by their </a:t>
            </a:r>
            <a:r>
              <a:rPr lang="en-US" b="1" dirty="0"/>
              <a:t>Energy Density</a:t>
            </a:r>
            <a:endParaRPr lang="en-US" b="1" dirty="0">
              <a:solidFill>
                <a:srgbClr val="FF0000"/>
              </a:solidFill>
            </a:endParaRPr>
          </a:p>
        </p:txBody>
      </p:sp>
      <p:pic>
        <p:nvPicPr>
          <p:cNvPr id="4" name="Picture 3">
            <a:extLst>
              <a:ext uri="{FF2B5EF4-FFF2-40B4-BE49-F238E27FC236}">
                <a16:creationId xmlns:a16="http://schemas.microsoft.com/office/drawing/2014/main" id="{E5C8CFB9-46AD-0C70-0CFE-9A17DF195E19}"/>
              </a:ext>
            </a:extLst>
          </p:cNvPr>
          <p:cNvPicPr>
            <a:picLocks noChangeAspect="1"/>
          </p:cNvPicPr>
          <p:nvPr/>
        </p:nvPicPr>
        <p:blipFill>
          <a:blip r:embed="rId2"/>
          <a:stretch>
            <a:fillRect/>
          </a:stretch>
        </p:blipFill>
        <p:spPr>
          <a:xfrm>
            <a:off x="4757957" y="2305694"/>
            <a:ext cx="5944115" cy="4048095"/>
          </a:xfrm>
          <a:prstGeom prst="rect">
            <a:avLst/>
          </a:prstGeom>
        </p:spPr>
      </p:pic>
      <p:sp>
        <p:nvSpPr>
          <p:cNvPr id="5" name="TextBox 4">
            <a:extLst>
              <a:ext uri="{FF2B5EF4-FFF2-40B4-BE49-F238E27FC236}">
                <a16:creationId xmlns:a16="http://schemas.microsoft.com/office/drawing/2014/main" id="{76019734-DEE7-511F-F074-92A0DB6723D2}"/>
              </a:ext>
            </a:extLst>
          </p:cNvPr>
          <p:cNvSpPr txBox="1"/>
          <p:nvPr/>
        </p:nvSpPr>
        <p:spPr>
          <a:xfrm>
            <a:off x="1273585" y="4451512"/>
            <a:ext cx="3305805" cy="1815882"/>
          </a:xfrm>
          <a:prstGeom prst="rect">
            <a:avLst/>
          </a:prstGeom>
          <a:noFill/>
        </p:spPr>
        <p:txBody>
          <a:bodyPr wrap="square" rtlCol="0">
            <a:spAutoFit/>
          </a:bodyPr>
          <a:lstStyle/>
          <a:p>
            <a:r>
              <a:rPr lang="en-US" sz="2800" dirty="0">
                <a:solidFill>
                  <a:srgbClr val="FF0000"/>
                </a:solidFill>
                <a:latin typeface="Arial" panose="020B0604020202020204" pitchFamily="34" charset="0"/>
                <a:cs typeface="Arial" panose="020B0604020202020204" pitchFamily="34" charset="0"/>
              </a:rPr>
              <a:t>What technologies and parameters  might disrupt the market ?  </a:t>
            </a:r>
          </a:p>
        </p:txBody>
      </p:sp>
      <p:sp>
        <p:nvSpPr>
          <p:cNvPr id="6" name="TextBox 5">
            <a:extLst>
              <a:ext uri="{FF2B5EF4-FFF2-40B4-BE49-F238E27FC236}">
                <a16:creationId xmlns:a16="http://schemas.microsoft.com/office/drawing/2014/main" id="{B870F702-98FF-C340-AD71-175F77400CBA}"/>
              </a:ext>
            </a:extLst>
          </p:cNvPr>
          <p:cNvSpPr txBox="1"/>
          <p:nvPr/>
        </p:nvSpPr>
        <p:spPr>
          <a:xfrm>
            <a:off x="884993" y="2539901"/>
            <a:ext cx="3528771" cy="1815882"/>
          </a:xfrm>
          <a:prstGeom prst="rect">
            <a:avLst/>
          </a:prstGeom>
          <a:noFill/>
        </p:spPr>
        <p:txBody>
          <a:bodyPr wrap="square" rtlCol="0">
            <a:spAutoFit/>
          </a:bodyPr>
          <a:lstStyle/>
          <a:p>
            <a:r>
              <a:rPr lang="en-US" sz="2800" dirty="0">
                <a:solidFill>
                  <a:srgbClr val="000032"/>
                </a:solidFill>
                <a:latin typeface="Arial" panose="020B0604020202020204" pitchFamily="34" charset="0"/>
                <a:cs typeface="Arial" panose="020B0604020202020204" pitchFamily="34" charset="0"/>
              </a:rPr>
              <a:t>Current industries:</a:t>
            </a:r>
          </a:p>
          <a:p>
            <a:pPr marL="285750" indent="-28575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Electric cars </a:t>
            </a:r>
          </a:p>
          <a:p>
            <a:pPr marL="285750" indent="-28575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Smartphones</a:t>
            </a:r>
          </a:p>
          <a:p>
            <a:pPr marL="285750" indent="-285750">
              <a:buFont typeface="Arial" panose="020B0604020202020204" pitchFamily="34" charset="0"/>
              <a:buChar char="•"/>
            </a:pPr>
            <a:r>
              <a:rPr lang="en-US" sz="2800" dirty="0" err="1">
                <a:solidFill>
                  <a:srgbClr val="000032"/>
                </a:solidFill>
                <a:latin typeface="Arial" panose="020B0604020202020204" pitchFamily="34" charset="0"/>
                <a:cs typeface="Arial" panose="020B0604020202020204" pitchFamily="34" charset="0"/>
              </a:rPr>
              <a:t>Laptops,tablets</a:t>
            </a:r>
            <a:r>
              <a:rPr lang="en-US" sz="2800" dirty="0">
                <a:solidFill>
                  <a:srgbClr val="000032"/>
                </a:solidFill>
                <a:latin typeface="Arial" panose="020B0604020202020204" pitchFamily="34" charset="0"/>
                <a:cs typeface="Arial" panose="020B0604020202020204" pitchFamily="34" charset="0"/>
              </a:rPr>
              <a:t> </a:t>
            </a:r>
          </a:p>
        </p:txBody>
      </p:sp>
      <p:sp>
        <p:nvSpPr>
          <p:cNvPr id="7" name="Footer Placeholder 6">
            <a:extLst>
              <a:ext uri="{FF2B5EF4-FFF2-40B4-BE49-F238E27FC236}">
                <a16:creationId xmlns:a16="http://schemas.microsoft.com/office/drawing/2014/main" id="{3040AC45-0353-862A-A0F0-244448F35ADC}"/>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94691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3985-3E6A-4396-3383-3C87D5ABC445}"/>
              </a:ext>
            </a:extLst>
          </p:cNvPr>
          <p:cNvSpPr>
            <a:spLocks noGrp="1"/>
          </p:cNvSpPr>
          <p:nvPr>
            <p:ph type="title"/>
          </p:nvPr>
        </p:nvSpPr>
        <p:spPr/>
        <p:txBody>
          <a:bodyPr/>
          <a:lstStyle/>
          <a:p>
            <a:pPr rtl="0"/>
            <a:r>
              <a:rPr lang="en-US" dirty="0"/>
              <a:t>Disruptive Innovation - Batteries</a:t>
            </a:r>
          </a:p>
        </p:txBody>
      </p:sp>
      <p:sp>
        <p:nvSpPr>
          <p:cNvPr id="3" name="Text Placeholder 2">
            <a:extLst>
              <a:ext uri="{FF2B5EF4-FFF2-40B4-BE49-F238E27FC236}">
                <a16:creationId xmlns:a16="http://schemas.microsoft.com/office/drawing/2014/main" id="{45B12F27-AA12-1CD2-4438-B98EFD4FAB47}"/>
              </a:ext>
            </a:extLst>
          </p:cNvPr>
          <p:cNvSpPr>
            <a:spLocks noGrp="1"/>
          </p:cNvSpPr>
          <p:nvPr>
            <p:ph type="body" idx="1"/>
          </p:nvPr>
        </p:nvSpPr>
        <p:spPr>
          <a:xfrm>
            <a:off x="944798" y="1753400"/>
            <a:ext cx="10942402" cy="4216539"/>
          </a:xfrm>
        </p:spPr>
        <p:txBody>
          <a:bodyPr/>
          <a:lstStyle/>
          <a:p>
            <a:pPr marL="0" algn="l" rtl="0"/>
            <a:r>
              <a:rPr lang="en-US" u="sng" dirty="0"/>
              <a:t>Charging time</a:t>
            </a:r>
            <a:r>
              <a:rPr lang="en-US" dirty="0"/>
              <a:t>:</a:t>
            </a:r>
          </a:p>
          <a:p>
            <a:pPr algn="l" rtl="0"/>
            <a:endParaRPr lang="en-US" sz="1000" dirty="0"/>
          </a:p>
          <a:p>
            <a:pPr algn="l" rtl="0"/>
            <a:r>
              <a:rPr lang="en-US" dirty="0"/>
              <a:t>What uses and industries might open up if there were batteries</a:t>
            </a:r>
          </a:p>
          <a:p>
            <a:pPr algn="l" rtl="0"/>
            <a:endParaRPr lang="en-US" sz="1200" dirty="0"/>
          </a:p>
          <a:p>
            <a:pPr marL="734446" lvl="1" indent="-457200" algn="l" rtl="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With very high energy density but with very long charging time </a:t>
            </a:r>
          </a:p>
          <a:p>
            <a:pPr marL="734446" lvl="1" indent="-457200" algn="l" rtl="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With relatively low energy density but with very fast charging time </a:t>
            </a:r>
          </a:p>
          <a:p>
            <a:pPr algn="l" rtl="0"/>
            <a:endParaRPr lang="en-US" dirty="0"/>
          </a:p>
          <a:p>
            <a:pPr algn="l" rtl="0"/>
            <a:r>
              <a:rPr lang="en-US" u="sng" dirty="0"/>
              <a:t>Structure:</a:t>
            </a:r>
          </a:p>
          <a:p>
            <a:pPr marL="457200" indent="-457200" algn="l" rtl="0">
              <a:buFont typeface="Arial" panose="020B0604020202020204" pitchFamily="34" charset="0"/>
              <a:buChar char="•"/>
            </a:pPr>
            <a:r>
              <a:rPr lang="en-US" dirty="0"/>
              <a:t>What would happen if a battery with relatively low energy density can be molded and used as part of the product structure </a:t>
            </a:r>
          </a:p>
        </p:txBody>
      </p:sp>
      <p:sp>
        <p:nvSpPr>
          <p:cNvPr id="4" name="Footer Placeholder 3">
            <a:extLst>
              <a:ext uri="{FF2B5EF4-FFF2-40B4-BE49-F238E27FC236}">
                <a16:creationId xmlns:a16="http://schemas.microsoft.com/office/drawing/2014/main" id="{5FFE6E57-5114-43DF-B1A0-91BD4E2B8E8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dirty="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dirty="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dirty="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dirty="0">
                <a:ln>
                  <a:noFill/>
                </a:ln>
                <a:solidFill>
                  <a:srgbClr val="1F497D">
                    <a:lumMod val="75000"/>
                  </a:srgbClr>
                </a:solidFill>
                <a:effectLst/>
                <a:uLnTx/>
                <a:uFillTx/>
                <a:latin typeface="Comfortaa"/>
                <a:ea typeface="+mn-ea"/>
              </a:rPr>
              <a:t>STARTUP</a:t>
            </a:r>
          </a:p>
        </p:txBody>
      </p:sp>
    </p:spTree>
    <p:extLst>
      <p:ext uri="{BB962C8B-B14F-4D97-AF65-F5344CB8AC3E}">
        <p14:creationId xmlns:p14="http://schemas.microsoft.com/office/powerpoint/2010/main" val="30770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0C4B-5910-9BEF-CBF3-F0A0733952C9}"/>
              </a:ext>
            </a:extLst>
          </p:cNvPr>
          <p:cNvSpPr>
            <a:spLocks noGrp="1"/>
          </p:cNvSpPr>
          <p:nvPr>
            <p:ph type="title"/>
          </p:nvPr>
        </p:nvSpPr>
        <p:spPr/>
        <p:txBody>
          <a:bodyPr/>
          <a:lstStyle/>
          <a:p>
            <a:r>
              <a:rPr lang="en-US" dirty="0"/>
              <a:t>Disruptive Innovation – Examples </a:t>
            </a:r>
          </a:p>
        </p:txBody>
      </p:sp>
      <p:sp>
        <p:nvSpPr>
          <p:cNvPr id="3" name="Text Placeholder 2">
            <a:extLst>
              <a:ext uri="{FF2B5EF4-FFF2-40B4-BE49-F238E27FC236}">
                <a16:creationId xmlns:a16="http://schemas.microsoft.com/office/drawing/2014/main" id="{AC59ADFE-3A8D-14B5-F8AA-502C1B022E6A}"/>
              </a:ext>
            </a:extLst>
          </p:cNvPr>
          <p:cNvSpPr>
            <a:spLocks noGrp="1"/>
          </p:cNvSpPr>
          <p:nvPr>
            <p:ph type="body" idx="1"/>
          </p:nvPr>
        </p:nvSpPr>
        <p:spPr>
          <a:xfrm>
            <a:off x="944076" y="1348302"/>
            <a:ext cx="10303847" cy="6070893"/>
          </a:xfrm>
        </p:spPr>
        <p:txBody>
          <a:bodyPr/>
          <a:lstStyle/>
          <a:p>
            <a:pPr marL="457200" indent="-457200">
              <a:buFont typeface="Arial" panose="020B0604020202020204" pitchFamily="34" charset="0"/>
              <a:buChar char="•"/>
            </a:pPr>
            <a:r>
              <a:rPr lang="en-US" dirty="0"/>
              <a:t>The IBM Personal Computer - 1981 (Microsoft deal) </a:t>
            </a:r>
          </a:p>
          <a:p>
            <a:endParaRPr lang="en-US" sz="1050" dirty="0"/>
          </a:p>
          <a:p>
            <a:pPr marL="457200" indent="-457200">
              <a:buFont typeface="Arial" panose="020B0604020202020204" pitchFamily="34" charset="0"/>
              <a:buChar char="•"/>
            </a:pPr>
            <a:r>
              <a:rPr lang="en-US" dirty="0"/>
              <a:t>Xerox PARC (Palo Alto Research Center) - 1970’s </a:t>
            </a:r>
          </a:p>
          <a:p>
            <a:pPr marL="734446" lvl="1" indent="-45720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734446"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standard modern user interface – Windows, Menus, Icons, </a:t>
            </a:r>
          </a:p>
          <a:p>
            <a:pPr marL="734446" lvl="1" indent="-457200">
              <a:buFont typeface="Arial" panose="020B0604020202020204" pitchFamily="34" charset="0"/>
              <a:buChar char="•"/>
            </a:pPr>
            <a:r>
              <a:rPr lang="en-US" dirty="0">
                <a:latin typeface="Arial" panose="020B0604020202020204" pitchFamily="34" charset="0"/>
                <a:cs typeface="Arial" panose="020B0604020202020204" pitchFamily="34" charset="0"/>
              </a:rPr>
              <a:t>The Mouse </a:t>
            </a:r>
          </a:p>
          <a:p>
            <a:pPr marL="734446" lvl="1" indent="-457200">
              <a:buFont typeface="Arial" panose="020B0604020202020204" pitchFamily="34" charset="0"/>
              <a:buChar char="•"/>
            </a:pPr>
            <a:r>
              <a:rPr lang="en-US" dirty="0">
                <a:latin typeface="Arial" panose="020B0604020202020204" pitchFamily="34" charset="0"/>
                <a:cs typeface="Arial" panose="020B0604020202020204" pitchFamily="34" charset="0"/>
              </a:rPr>
              <a:t>Graphical User Interface (GUI),  WYSIWYG (What You See Is What You Get) </a:t>
            </a:r>
          </a:p>
          <a:p>
            <a:pPr marL="734446" lvl="1" indent="-457200">
              <a:buFont typeface="Arial" panose="020B0604020202020204" pitchFamily="34" charset="0"/>
              <a:buChar char="•"/>
            </a:pPr>
            <a:r>
              <a:rPr lang="en-US" dirty="0">
                <a:latin typeface="Arial" panose="020B0604020202020204" pitchFamily="34" charset="0"/>
                <a:cs typeface="Arial" panose="020B0604020202020204" pitchFamily="34" charset="0"/>
              </a:rPr>
              <a:t>Laser printers</a:t>
            </a:r>
          </a:p>
          <a:p>
            <a:pPr marL="734446" lvl="1" indent="-457200">
              <a:buFont typeface="Arial" panose="020B0604020202020204" pitchFamily="34" charset="0"/>
              <a:buChar char="•"/>
            </a:pPr>
            <a:r>
              <a:rPr lang="en-US" dirty="0">
                <a:latin typeface="Arial" panose="020B0604020202020204" pitchFamily="34" charset="0"/>
                <a:cs typeface="Arial" panose="020B0604020202020204" pitchFamily="34" charset="0"/>
              </a:rPr>
              <a:t>Local Area Network (Ethernet) </a:t>
            </a:r>
            <a:br>
              <a:rPr lang="en-US"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a:p>
            <a:pPr marL="457200" lvl="2" indent="-457200">
              <a:buFont typeface="Arial" panose="020B0604020202020204" pitchFamily="34" charset="0"/>
              <a:buChar char="•"/>
            </a:pPr>
            <a:r>
              <a:rPr lang="en-US" b="0" i="0" u="none" strike="noStrike" dirty="0">
                <a:solidFill>
                  <a:schemeClr val="tx1"/>
                </a:solidFill>
                <a:effectLst/>
                <a:latin typeface="Arial" panose="020B0604020202020204" pitchFamily="34" charset="0"/>
              </a:rPr>
              <a:t>Apple </a:t>
            </a:r>
            <a:r>
              <a:rPr lang="en-US" b="0" i="0" dirty="0">
                <a:solidFill>
                  <a:schemeClr val="tx1"/>
                </a:solidFill>
                <a:effectLst/>
                <a:latin typeface="Arial" panose="020B0604020202020204" pitchFamily="34" charset="0"/>
              </a:rPr>
              <a:t>co-founder </a:t>
            </a:r>
            <a:r>
              <a:rPr lang="en-US" b="0" i="0" u="none" strike="noStrike" dirty="0">
                <a:solidFill>
                  <a:schemeClr val="tx1"/>
                </a:solidFill>
                <a:effectLst/>
                <a:latin typeface="Arial" panose="020B0604020202020204" pitchFamily="34" charset="0"/>
              </a:rPr>
              <a:t>Steve Jobs</a:t>
            </a:r>
            <a:r>
              <a:rPr lang="en-US" b="0" i="0" dirty="0">
                <a:solidFill>
                  <a:schemeClr val="tx1"/>
                </a:solidFill>
                <a:effectLst/>
                <a:latin typeface="Arial" panose="020B0604020202020204" pitchFamily="34" charset="0"/>
              </a:rPr>
              <a:t> said that "Xerox </a:t>
            </a:r>
            <a:r>
              <a:rPr lang="en-US" b="0" i="0" dirty="0">
                <a:solidFill>
                  <a:srgbClr val="202122"/>
                </a:solidFill>
                <a:effectLst/>
                <a:latin typeface="Arial" panose="020B0604020202020204" pitchFamily="34" charset="0"/>
              </a:rPr>
              <a:t>could have owned the entire computer industry, </a:t>
            </a:r>
            <a:r>
              <a:rPr lang="en-US" dirty="0">
                <a:solidFill>
                  <a:schemeClr val="tx1"/>
                </a:solidFill>
                <a:latin typeface="Arial" panose="020B0604020202020204" pitchFamily="34" charset="0"/>
              </a:rPr>
              <a:t>could have been the IBM of the nineties, could have been the Microsoft of the nineties</a:t>
            </a:r>
            <a:br>
              <a:rPr lang="en-US" dirty="0">
                <a:solidFill>
                  <a:schemeClr val="tx1"/>
                </a:solidFill>
                <a:latin typeface="Arial" panose="020B0604020202020204" pitchFamily="34" charset="0"/>
              </a:rPr>
            </a:br>
            <a:endParaRPr lang="en-US" sz="1000" dirty="0">
              <a:solidFill>
                <a:schemeClr val="tx1"/>
              </a:solidFill>
              <a:latin typeface="Arial" panose="020B0604020202020204" pitchFamily="34" charset="0"/>
            </a:endParaRPr>
          </a:p>
          <a:p>
            <a:pPr marL="457200" lvl="2" indent="-457200">
              <a:buFont typeface="Arial" panose="020B0604020202020204" pitchFamily="34" charset="0"/>
              <a:buChar char="•"/>
            </a:pPr>
            <a:r>
              <a:rPr lang="en-US" dirty="0">
                <a:solidFill>
                  <a:srgbClr val="000032"/>
                </a:solidFill>
                <a:latin typeface="Arial" panose="020B0604020202020204" pitchFamily="34" charset="0"/>
                <a:cs typeface="Arial" panose="020B0604020202020204" pitchFamily="34" charset="0"/>
              </a:rPr>
              <a:t>Bitcoin – </a:t>
            </a:r>
            <a:r>
              <a:rPr lang="en-US" dirty="0" err="1">
                <a:solidFill>
                  <a:srgbClr val="000032"/>
                </a:solidFill>
                <a:latin typeface="Arial" panose="020B0604020202020204" pitchFamily="34" charset="0"/>
                <a:cs typeface="Arial" panose="020B0604020202020204" pitchFamily="34" charset="0"/>
              </a:rPr>
              <a:t>BlockChain</a:t>
            </a:r>
            <a:r>
              <a:rPr lang="en-US" dirty="0">
                <a:solidFill>
                  <a:srgbClr val="000032"/>
                </a:solidFill>
                <a:latin typeface="Arial" panose="020B0604020202020204" pitchFamily="34" charset="0"/>
                <a:cs typeface="Arial" panose="020B0604020202020204" pitchFamily="34" charset="0"/>
              </a:rPr>
              <a:t>,  How disruptive is it going to be? </a:t>
            </a:r>
          </a:p>
          <a:p>
            <a:pPr marL="457200" lvl="2" indent="-4572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Intel vs. the </a:t>
            </a:r>
            <a:r>
              <a:rPr lang="en-US" sz="2800" dirty="0" err="1">
                <a:solidFill>
                  <a:srgbClr val="000032"/>
                </a:solidFill>
                <a:latin typeface="Arial" panose="020B0604020202020204" pitchFamily="34" charset="0"/>
                <a:cs typeface="Arial" panose="020B0604020202020204" pitchFamily="34" charset="0"/>
              </a:rPr>
              <a:t>SmartPhone</a:t>
            </a:r>
            <a:r>
              <a:rPr lang="en-US" sz="2800" dirty="0">
                <a:solidFill>
                  <a:srgbClr val="000032"/>
                </a:solidFill>
                <a:latin typeface="Arial" panose="020B0604020202020204" pitchFamily="34" charset="0"/>
                <a:cs typeface="Arial" panose="020B0604020202020204" pitchFamily="34" charset="0"/>
              </a:rPr>
              <a:t>  +  Intel vs. Nvidia in AI revolution</a:t>
            </a:r>
            <a:br>
              <a:rPr lang="en-US" sz="2800" dirty="0">
                <a:solidFill>
                  <a:srgbClr val="000032"/>
                </a:solidFill>
                <a:latin typeface="Arial" panose="020B0604020202020204" pitchFamily="34" charset="0"/>
                <a:cs typeface="Arial" panose="020B0604020202020204" pitchFamily="34" charset="0"/>
              </a:rPr>
            </a:br>
            <a:endParaRPr lang="en-US" sz="1100" dirty="0">
              <a:solidFill>
                <a:srgbClr val="000032"/>
              </a:solidFill>
              <a:latin typeface="Arial" panose="020B0604020202020204" pitchFamily="34" charset="0"/>
              <a:cs typeface="Arial" panose="020B0604020202020204" pitchFamily="34" charset="0"/>
            </a:endParaRPr>
          </a:p>
          <a:p>
            <a:pPr marL="734446"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Footer Placeholder 3">
            <a:extLst>
              <a:ext uri="{FF2B5EF4-FFF2-40B4-BE49-F238E27FC236}">
                <a16:creationId xmlns:a16="http://schemas.microsoft.com/office/drawing/2014/main" id="{F59F3747-099C-F65F-766D-A978625A21A8}"/>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58553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C2F-CBF1-4CBF-B6F8-9F78CA0ABFB1}"/>
              </a:ext>
            </a:extLst>
          </p:cNvPr>
          <p:cNvSpPr>
            <a:spLocks noGrp="1"/>
          </p:cNvSpPr>
          <p:nvPr>
            <p:ph type="title"/>
          </p:nvPr>
        </p:nvSpPr>
        <p:spPr/>
        <p:txBody>
          <a:bodyPr/>
          <a:lstStyle/>
          <a:p>
            <a:r>
              <a:rPr lang="en-US" dirty="0"/>
              <a:t>The Innovator’s Dilemma – 5 Principles  </a:t>
            </a:r>
          </a:p>
        </p:txBody>
      </p:sp>
      <p:sp>
        <p:nvSpPr>
          <p:cNvPr id="3" name="Text Placeholder 2">
            <a:extLst>
              <a:ext uri="{FF2B5EF4-FFF2-40B4-BE49-F238E27FC236}">
                <a16:creationId xmlns:a16="http://schemas.microsoft.com/office/drawing/2014/main" id="{DDB04688-2B8E-4C71-B38D-829613FB0C06}"/>
              </a:ext>
            </a:extLst>
          </p:cNvPr>
          <p:cNvSpPr>
            <a:spLocks noGrp="1"/>
          </p:cNvSpPr>
          <p:nvPr>
            <p:ph type="body" idx="1"/>
          </p:nvPr>
        </p:nvSpPr>
        <p:spPr>
          <a:xfrm>
            <a:off x="944077" y="1502688"/>
            <a:ext cx="10805963" cy="5355312"/>
          </a:xfrm>
        </p:spPr>
        <p:txBody>
          <a:bodyPr/>
          <a:lstStyle/>
          <a:p>
            <a:pPr>
              <a:spcAft>
                <a:spcPts val="1200"/>
              </a:spcAft>
            </a:pPr>
            <a:r>
              <a:rPr lang="en-US" b="1" u="sng" dirty="0"/>
              <a:t>Principle #1</a:t>
            </a:r>
          </a:p>
          <a:p>
            <a:pPr>
              <a:spcAft>
                <a:spcPts val="1200"/>
              </a:spcAft>
            </a:pPr>
            <a:r>
              <a:rPr lang="en-US" dirty="0"/>
              <a:t>Companies depend on existing customers for sustained and growing revenues, therefore:</a:t>
            </a:r>
          </a:p>
          <a:p>
            <a:pPr marL="457200" indent="-457200">
              <a:spcAft>
                <a:spcPts val="1200"/>
              </a:spcAft>
              <a:buFont typeface="Arial" panose="020B0604020202020204" pitchFamily="34" charset="0"/>
              <a:buChar char="•"/>
            </a:pPr>
            <a:r>
              <a:rPr lang="en-US" dirty="0"/>
              <a:t>Successful companies listen and cater to their customer needs, which usually are new features, cost reduction, and performance improvements</a:t>
            </a:r>
          </a:p>
          <a:p>
            <a:pPr marL="457200" indent="-457200">
              <a:spcAft>
                <a:spcPts val="1200"/>
              </a:spcAft>
              <a:buFont typeface="Arial" panose="020B0604020202020204" pitchFamily="34" charset="0"/>
              <a:buChar char="•"/>
            </a:pPr>
            <a:r>
              <a:rPr lang="en-US" dirty="0"/>
              <a:t>Internal Focus – Successful companies focus on increasing revenues and profits by incremental improvements to all aspects of their operations </a:t>
            </a:r>
          </a:p>
          <a:p>
            <a:pPr marL="457200" indent="-4572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7ADB7A35-8A3A-4761-8ACC-8D766BE51CD0}"/>
              </a:ext>
            </a:extLst>
          </p:cNvPr>
          <p:cNvSpPr>
            <a:spLocks noGrp="1"/>
          </p:cNvSpPr>
          <p:nvPr>
            <p:ph type="ftr" sz="quarter" idx="11"/>
          </p:nvPr>
        </p:nvSpPr>
        <p:spPr>
          <a:xfrm>
            <a:off x="8519529" y="6429192"/>
            <a:ext cx="3451961" cy="384721"/>
          </a:xfrm>
        </p:spPr>
        <p:txBody>
          <a:bodyPr/>
          <a:lstStyle/>
          <a:p>
            <a:pPr marL="7701">
              <a:lnSpc>
                <a:spcPts val="1516"/>
              </a:lnSpc>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 SMART WAY TO BUILD A 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15492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CD54D-10E6-49B6-B318-5DE86FE03C0B}"/>
              </a:ext>
            </a:extLst>
          </p:cNvPr>
          <p:cNvSpPr>
            <a:spLocks noGrp="1"/>
          </p:cNvSpPr>
          <p:nvPr>
            <p:ph type="title"/>
          </p:nvPr>
        </p:nvSpPr>
        <p:spPr>
          <a:xfrm>
            <a:off x="944076" y="611167"/>
            <a:ext cx="9476719" cy="573875"/>
          </a:xfrm>
        </p:spPr>
        <p:txBody>
          <a:bodyPr/>
          <a:lstStyle/>
          <a:p>
            <a:r>
              <a:rPr lang="en-US" dirty="0"/>
              <a:t>Main Points From Last Week </a:t>
            </a:r>
          </a:p>
        </p:txBody>
      </p:sp>
      <p:sp>
        <p:nvSpPr>
          <p:cNvPr id="3" name="Text Placeholder 2">
            <a:extLst>
              <a:ext uri="{FF2B5EF4-FFF2-40B4-BE49-F238E27FC236}">
                <a16:creationId xmlns:a16="http://schemas.microsoft.com/office/drawing/2014/main" id="{49C45069-B549-4109-BAF0-BA15EE1A7849}"/>
              </a:ext>
            </a:extLst>
          </p:cNvPr>
          <p:cNvSpPr>
            <a:spLocks noGrp="1"/>
          </p:cNvSpPr>
          <p:nvPr>
            <p:ph type="body" idx="1"/>
          </p:nvPr>
        </p:nvSpPr>
        <p:spPr>
          <a:xfrm>
            <a:off x="944076" y="1656576"/>
            <a:ext cx="10303847" cy="4693593"/>
          </a:xfrm>
        </p:spPr>
        <p:txBody>
          <a:bodyPr/>
          <a:lstStyle/>
          <a:p>
            <a:pPr marL="285750" indent="-285750" rtl="0">
              <a:spcAft>
                <a:spcPts val="600"/>
              </a:spcAft>
              <a:buFont typeface="Arial" panose="020B0604020202020204" pitchFamily="34" charset="0"/>
              <a:buChar char="•"/>
            </a:pPr>
            <a:r>
              <a:rPr lang="en-US" dirty="0">
                <a:solidFill>
                  <a:srgbClr val="000032"/>
                </a:solidFill>
                <a:latin typeface="Arial" panose="020B0604020202020204" pitchFamily="34" charset="0"/>
                <a:cs typeface="Arial" panose="020B0604020202020204" pitchFamily="34" charset="0"/>
              </a:rPr>
              <a:t>Innovation is evolutionary </a:t>
            </a:r>
          </a:p>
          <a:p>
            <a:pPr marL="285750" lvl="1" indent="-285750" rtl="0">
              <a:spcAft>
                <a:spcPts val="6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The concept of Enablers - Innovation always relies on enabling ideas, theories, technologies and resources that already exist</a:t>
            </a:r>
          </a:p>
          <a:p>
            <a:pPr marL="285750" lvl="1" indent="-285750" rtl="0">
              <a:spcAft>
                <a:spcPts val="6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Innovation happens concurrently independently by several people when the Enablers are in place </a:t>
            </a:r>
          </a:p>
          <a:p>
            <a:pPr marL="285750" lvl="1" indent="-285750" rtl="0">
              <a:spcAft>
                <a:spcPts val="6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For product innovation - no need to be first, </a:t>
            </a:r>
            <a:br>
              <a:rPr lang="en-US" sz="2800" dirty="0">
                <a:solidFill>
                  <a:srgbClr val="000032"/>
                </a:solidFill>
                <a:latin typeface="Arial" panose="020B0604020202020204" pitchFamily="34" charset="0"/>
                <a:cs typeface="Arial" panose="020B0604020202020204" pitchFamily="34" charset="0"/>
              </a:rPr>
            </a:br>
            <a:r>
              <a:rPr lang="en-US" sz="2800" dirty="0">
                <a:solidFill>
                  <a:srgbClr val="000032"/>
                </a:solidFill>
                <a:latin typeface="Arial" panose="020B0604020202020204" pitchFamily="34" charset="0"/>
                <a:cs typeface="Arial" panose="020B0604020202020204" pitchFamily="34" charset="0"/>
              </a:rPr>
              <a:t>actually it is not the best idea </a:t>
            </a:r>
          </a:p>
          <a:p>
            <a:pPr marL="285750" lvl="1" indent="-285750" rtl="0">
              <a:spcAft>
                <a:spcPts val="6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Product innovation succeeds when the product reaches acceptable levels of price, performance, and ease of use</a:t>
            </a:r>
          </a:p>
          <a:p>
            <a:endParaRPr lang="en-US" dirty="0"/>
          </a:p>
        </p:txBody>
      </p:sp>
      <p:sp>
        <p:nvSpPr>
          <p:cNvPr id="4" name="Footer Placeholder 3">
            <a:extLst>
              <a:ext uri="{FF2B5EF4-FFF2-40B4-BE49-F238E27FC236}">
                <a16:creationId xmlns:a16="http://schemas.microsoft.com/office/drawing/2014/main" id="{D40ED23B-75DF-4357-9F12-EBFC4228C63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39772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F11A-DEDD-8D4F-602B-FB7552D09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D6A8DC-894B-8E85-36BE-1C2EA693DABA}"/>
              </a:ext>
            </a:extLst>
          </p:cNvPr>
          <p:cNvSpPr>
            <a:spLocks noGrp="1"/>
          </p:cNvSpPr>
          <p:nvPr>
            <p:ph type="title"/>
          </p:nvPr>
        </p:nvSpPr>
        <p:spPr/>
        <p:txBody>
          <a:bodyPr/>
          <a:lstStyle/>
          <a:p>
            <a:r>
              <a:rPr lang="en-US" dirty="0"/>
              <a:t>The Innovator’s Dilemma – 5 Principles </a:t>
            </a:r>
          </a:p>
        </p:txBody>
      </p:sp>
      <p:sp>
        <p:nvSpPr>
          <p:cNvPr id="3" name="Text Placeholder 2">
            <a:extLst>
              <a:ext uri="{FF2B5EF4-FFF2-40B4-BE49-F238E27FC236}">
                <a16:creationId xmlns:a16="http://schemas.microsoft.com/office/drawing/2014/main" id="{F9827DFC-EA5E-F725-88AF-EC7E72E9F420}"/>
              </a:ext>
            </a:extLst>
          </p:cNvPr>
          <p:cNvSpPr>
            <a:spLocks noGrp="1"/>
          </p:cNvSpPr>
          <p:nvPr>
            <p:ph type="body" idx="1"/>
          </p:nvPr>
        </p:nvSpPr>
        <p:spPr>
          <a:xfrm>
            <a:off x="913229" y="1495386"/>
            <a:ext cx="10805963" cy="4770537"/>
          </a:xfrm>
        </p:spPr>
        <p:txBody>
          <a:bodyPr/>
          <a:lstStyle/>
          <a:p>
            <a:pPr>
              <a:spcAft>
                <a:spcPts val="1200"/>
              </a:spcAft>
            </a:pPr>
            <a:r>
              <a:rPr lang="en-US" b="1" u="sng" dirty="0"/>
              <a:t>Principle #2</a:t>
            </a:r>
          </a:p>
          <a:p>
            <a:pPr>
              <a:spcAft>
                <a:spcPts val="1200"/>
              </a:spcAft>
            </a:pPr>
            <a:r>
              <a:rPr lang="en-US" dirty="0"/>
              <a:t>Small markets don’t solve the growth needs of large companies</a:t>
            </a:r>
          </a:p>
          <a:p>
            <a:pPr>
              <a:spcAft>
                <a:spcPts val="1200"/>
              </a:spcAft>
            </a:pPr>
            <a:r>
              <a:rPr lang="en-US" dirty="0"/>
              <a:t>This is exactly where small startups can penetrate</a:t>
            </a:r>
          </a:p>
          <a:p>
            <a:pPr marL="734446" lvl="1"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They don’t need and can’t conquer big established markets </a:t>
            </a:r>
          </a:p>
          <a:p>
            <a:pPr marL="734446" lvl="1"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They can thrive on relatively small market niches, or beach heads </a:t>
            </a:r>
          </a:p>
          <a:p>
            <a:pPr marL="734446" lvl="1" indent="-457200">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They can innovate to cater to unmet needs </a:t>
            </a:r>
          </a:p>
          <a:p>
            <a:pPr>
              <a:spcAft>
                <a:spcPts val="1200"/>
              </a:spcAft>
            </a:pPr>
            <a:r>
              <a:rPr lang="en-US" dirty="0"/>
              <a:t> </a:t>
            </a:r>
            <a:r>
              <a:rPr lang="en-US" sz="2000" dirty="0"/>
              <a:t>(IBM licensing Microsoft’s DOS for its Personal Computer)  </a:t>
            </a:r>
          </a:p>
          <a:p>
            <a:pPr marL="457200" indent="-457200">
              <a:buFont typeface="Arial" panose="020B0604020202020204" pitchFamily="34" charset="0"/>
              <a:buChar char="•"/>
            </a:pPr>
            <a:r>
              <a:rPr lang="en-US" dirty="0">
                <a:solidFill>
                  <a:schemeClr val="accent2"/>
                </a:solidFill>
              </a:rPr>
              <a:t>But how do you identify these beach heads? </a:t>
            </a:r>
          </a:p>
          <a:p>
            <a:endParaRPr lang="en-US" dirty="0"/>
          </a:p>
        </p:txBody>
      </p:sp>
      <p:sp>
        <p:nvSpPr>
          <p:cNvPr id="4" name="Footer Placeholder 3">
            <a:extLst>
              <a:ext uri="{FF2B5EF4-FFF2-40B4-BE49-F238E27FC236}">
                <a16:creationId xmlns:a16="http://schemas.microsoft.com/office/drawing/2014/main" id="{E34258EA-FE5F-B1A0-4A4C-43B178EFE039}"/>
              </a:ext>
            </a:extLst>
          </p:cNvPr>
          <p:cNvSpPr>
            <a:spLocks noGrp="1"/>
          </p:cNvSpPr>
          <p:nvPr>
            <p:ph type="ftr" sz="quarter" idx="11"/>
          </p:nvPr>
        </p:nvSpPr>
        <p:spPr>
          <a:xfrm>
            <a:off x="8519529" y="6429192"/>
            <a:ext cx="3451961" cy="384721"/>
          </a:xfrm>
        </p:spPr>
        <p:txBody>
          <a:bodyPr/>
          <a:lstStyle/>
          <a:p>
            <a:pPr marL="7701">
              <a:lnSpc>
                <a:spcPts val="1516"/>
              </a:lnSpc>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 SMART WAY TO BUILD A 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5712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B19BC-3E37-40F1-B79C-5FDE201918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413C78-89FE-4715-B813-BA18AACA54C1}"/>
              </a:ext>
            </a:extLst>
          </p:cNvPr>
          <p:cNvSpPr>
            <a:spLocks noGrp="1"/>
          </p:cNvSpPr>
          <p:nvPr>
            <p:ph type="title"/>
          </p:nvPr>
        </p:nvSpPr>
        <p:spPr/>
        <p:txBody>
          <a:bodyPr/>
          <a:lstStyle/>
          <a:p>
            <a:r>
              <a:rPr lang="en-US" dirty="0"/>
              <a:t>The Innovator’s Dilemma – 5 Principles </a:t>
            </a:r>
          </a:p>
        </p:txBody>
      </p:sp>
      <p:sp>
        <p:nvSpPr>
          <p:cNvPr id="3" name="Text Placeholder 2">
            <a:extLst>
              <a:ext uri="{FF2B5EF4-FFF2-40B4-BE49-F238E27FC236}">
                <a16:creationId xmlns:a16="http://schemas.microsoft.com/office/drawing/2014/main" id="{13648045-4573-5950-2C09-5DB1DB737598}"/>
              </a:ext>
            </a:extLst>
          </p:cNvPr>
          <p:cNvSpPr>
            <a:spLocks noGrp="1"/>
          </p:cNvSpPr>
          <p:nvPr>
            <p:ph type="body" idx="1"/>
          </p:nvPr>
        </p:nvSpPr>
        <p:spPr>
          <a:xfrm>
            <a:off x="944077" y="1520453"/>
            <a:ext cx="10805963" cy="4493538"/>
          </a:xfrm>
        </p:spPr>
        <p:txBody>
          <a:bodyPr/>
          <a:lstStyle/>
          <a:p>
            <a:pPr>
              <a:spcAft>
                <a:spcPts val="1200"/>
              </a:spcAft>
            </a:pPr>
            <a:r>
              <a:rPr lang="en-US" b="1" u="sng" dirty="0"/>
              <a:t>Principle #3</a:t>
            </a:r>
            <a:endParaRPr lang="en-US" dirty="0"/>
          </a:p>
          <a:p>
            <a:pPr>
              <a:spcAft>
                <a:spcPts val="1200"/>
              </a:spcAft>
            </a:pPr>
            <a:r>
              <a:rPr lang="en-US" dirty="0"/>
              <a:t>Markets that don’t exist can’t be analyzed</a:t>
            </a:r>
          </a:p>
          <a:p>
            <a:pPr marL="457200" indent="-457200">
              <a:spcAft>
                <a:spcPts val="1200"/>
              </a:spcAft>
              <a:buFont typeface="Arial" panose="020B0604020202020204" pitchFamily="34" charset="0"/>
              <a:buChar char="•"/>
            </a:pPr>
            <a:r>
              <a:rPr lang="en-US" dirty="0"/>
              <a:t>It is hard to predict a success or a market size of a new product that doesn’t exist, therefore company executives assume it is small </a:t>
            </a:r>
          </a:p>
          <a:p>
            <a:pPr marL="457200" indent="-457200">
              <a:spcAft>
                <a:spcPts val="1200"/>
              </a:spcAft>
              <a:buFont typeface="Arial" panose="020B0604020202020204" pitchFamily="34" charset="0"/>
              <a:buChar char="•"/>
            </a:pPr>
            <a:r>
              <a:rPr lang="en-US" dirty="0"/>
              <a:t>Big companies need big markets and will ignore what they assume is a small niche market </a:t>
            </a:r>
          </a:p>
          <a:p>
            <a:endParaRPr lang="en-US" dirty="0"/>
          </a:p>
          <a:p>
            <a:endParaRPr lang="en-US" dirty="0"/>
          </a:p>
        </p:txBody>
      </p:sp>
      <p:sp>
        <p:nvSpPr>
          <p:cNvPr id="4" name="Footer Placeholder 3">
            <a:extLst>
              <a:ext uri="{FF2B5EF4-FFF2-40B4-BE49-F238E27FC236}">
                <a16:creationId xmlns:a16="http://schemas.microsoft.com/office/drawing/2014/main" id="{E67A6C5C-A58B-AE14-BF3B-58DD194A1BFE}"/>
              </a:ext>
            </a:extLst>
          </p:cNvPr>
          <p:cNvSpPr>
            <a:spLocks noGrp="1"/>
          </p:cNvSpPr>
          <p:nvPr>
            <p:ph type="ftr" sz="quarter" idx="11"/>
          </p:nvPr>
        </p:nvSpPr>
        <p:spPr>
          <a:xfrm>
            <a:off x="8519529" y="6429192"/>
            <a:ext cx="3451961" cy="384721"/>
          </a:xfrm>
        </p:spPr>
        <p:txBody>
          <a:bodyPr/>
          <a:lstStyle/>
          <a:p>
            <a:pPr marL="7701">
              <a:lnSpc>
                <a:spcPts val="1516"/>
              </a:lnSpc>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 SMART WAY TO BUILD A 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7971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80DF6-6D5D-34A6-BD08-E41374E497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F123F-EBCC-E016-E1F4-E6F757532316}"/>
              </a:ext>
            </a:extLst>
          </p:cNvPr>
          <p:cNvSpPr>
            <a:spLocks noGrp="1"/>
          </p:cNvSpPr>
          <p:nvPr>
            <p:ph type="title"/>
          </p:nvPr>
        </p:nvSpPr>
        <p:spPr/>
        <p:txBody>
          <a:bodyPr/>
          <a:lstStyle/>
          <a:p>
            <a:r>
              <a:rPr lang="en-US" dirty="0"/>
              <a:t>The Innovator’s Dilemma – 5 Principles </a:t>
            </a:r>
          </a:p>
        </p:txBody>
      </p:sp>
      <p:sp>
        <p:nvSpPr>
          <p:cNvPr id="3" name="Text Placeholder 2">
            <a:extLst>
              <a:ext uri="{FF2B5EF4-FFF2-40B4-BE49-F238E27FC236}">
                <a16:creationId xmlns:a16="http://schemas.microsoft.com/office/drawing/2014/main" id="{E64EE59C-1A86-8CE7-3783-D22BDE9A2D49}"/>
              </a:ext>
            </a:extLst>
          </p:cNvPr>
          <p:cNvSpPr>
            <a:spLocks noGrp="1"/>
          </p:cNvSpPr>
          <p:nvPr>
            <p:ph type="body" idx="1"/>
          </p:nvPr>
        </p:nvSpPr>
        <p:spPr>
          <a:xfrm>
            <a:off x="944077" y="1529597"/>
            <a:ext cx="10805963" cy="5539978"/>
          </a:xfrm>
        </p:spPr>
        <p:txBody>
          <a:bodyPr/>
          <a:lstStyle/>
          <a:p>
            <a:pPr>
              <a:spcAft>
                <a:spcPts val="1200"/>
              </a:spcAft>
            </a:pPr>
            <a:r>
              <a:rPr lang="en-US" b="1" u="sng" dirty="0"/>
              <a:t>Principle #4</a:t>
            </a:r>
            <a:r>
              <a:rPr lang="en-US" dirty="0"/>
              <a:t> </a:t>
            </a:r>
          </a:p>
          <a:p>
            <a:pPr>
              <a:spcAft>
                <a:spcPts val="1200"/>
              </a:spcAft>
            </a:pPr>
            <a:r>
              <a:rPr lang="en-US" dirty="0"/>
              <a:t>An organization’s capabilities define its disabilities</a:t>
            </a:r>
          </a:p>
          <a:p>
            <a:pPr marL="457200" indent="-457200">
              <a:spcAft>
                <a:spcPts val="1200"/>
              </a:spcAft>
              <a:buFont typeface="Arial" panose="020B0604020202020204" pitchFamily="34" charset="0"/>
              <a:buChar char="•"/>
            </a:pPr>
            <a:r>
              <a:rPr lang="en-US" dirty="0"/>
              <a:t>Companies succeed by being very good at what they do</a:t>
            </a:r>
          </a:p>
          <a:p>
            <a:pPr marL="457200" indent="-457200">
              <a:spcAft>
                <a:spcPts val="1200"/>
              </a:spcAft>
              <a:buFont typeface="Arial" panose="020B0604020202020204" pitchFamily="34" charset="0"/>
              <a:buChar char="•"/>
            </a:pPr>
            <a:r>
              <a:rPr lang="en-US" dirty="0"/>
              <a:t>They invest heavily in what makes them good </a:t>
            </a:r>
          </a:p>
          <a:p>
            <a:pPr marL="457200" indent="-457200">
              <a:spcAft>
                <a:spcPts val="1200"/>
              </a:spcAft>
              <a:buFont typeface="Arial" panose="020B0604020202020204" pitchFamily="34" charset="0"/>
              <a:buChar char="•"/>
            </a:pPr>
            <a:r>
              <a:rPr lang="en-US" dirty="0"/>
              <a:t>Therefore, it is hard for them to change what they do.  Their success DNA is embedded in every activity of the company from sales to manufacturing, from finance to HR, from engineering to marketing.  </a:t>
            </a:r>
          </a:p>
          <a:p>
            <a:pPr>
              <a:spcAft>
                <a:spcPts val="1200"/>
              </a:spcAft>
            </a:pPr>
            <a:r>
              <a:rPr lang="en-US" sz="2000" dirty="0"/>
              <a:t>(The ZoomInfo story, Kodak, </a:t>
            </a:r>
            <a:r>
              <a:rPr lang="en-US" sz="2000" dirty="0" err="1"/>
              <a:t>BlockBuster</a:t>
            </a:r>
            <a:r>
              <a:rPr lang="en-US" sz="2000" dirty="0"/>
              <a:t>) </a:t>
            </a:r>
          </a:p>
          <a:p>
            <a:pPr marL="457200" indent="-4572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7DCEA69D-8C9A-DCA6-7BE6-88FDBC5B3BEE}"/>
              </a:ext>
            </a:extLst>
          </p:cNvPr>
          <p:cNvSpPr>
            <a:spLocks noGrp="1"/>
          </p:cNvSpPr>
          <p:nvPr>
            <p:ph type="ftr" sz="quarter" idx="11"/>
          </p:nvPr>
        </p:nvSpPr>
        <p:spPr>
          <a:xfrm>
            <a:off x="8519529" y="6429192"/>
            <a:ext cx="3451961" cy="384721"/>
          </a:xfrm>
        </p:spPr>
        <p:txBody>
          <a:bodyPr/>
          <a:lstStyle/>
          <a:p>
            <a:pPr marL="7701">
              <a:lnSpc>
                <a:spcPts val="1516"/>
              </a:lnSpc>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 SMART WAY TO BUILD A 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79195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242A-7CF1-837A-9305-F12DF38D0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51C44-3A6D-E422-3FA5-2C7FBDDACD30}"/>
              </a:ext>
            </a:extLst>
          </p:cNvPr>
          <p:cNvSpPr>
            <a:spLocks noGrp="1"/>
          </p:cNvSpPr>
          <p:nvPr>
            <p:ph type="title"/>
          </p:nvPr>
        </p:nvSpPr>
        <p:spPr/>
        <p:txBody>
          <a:bodyPr/>
          <a:lstStyle/>
          <a:p>
            <a:r>
              <a:rPr lang="en-US" dirty="0"/>
              <a:t>The Innovator’s Dilemma – 5 Principles </a:t>
            </a:r>
          </a:p>
        </p:txBody>
      </p:sp>
      <p:sp>
        <p:nvSpPr>
          <p:cNvPr id="3" name="Text Placeholder 2">
            <a:extLst>
              <a:ext uri="{FF2B5EF4-FFF2-40B4-BE49-F238E27FC236}">
                <a16:creationId xmlns:a16="http://schemas.microsoft.com/office/drawing/2014/main" id="{ADCD234C-4B99-E4B7-CEA7-874475911BFF}"/>
              </a:ext>
            </a:extLst>
          </p:cNvPr>
          <p:cNvSpPr>
            <a:spLocks noGrp="1"/>
          </p:cNvSpPr>
          <p:nvPr>
            <p:ph type="body" idx="1"/>
          </p:nvPr>
        </p:nvSpPr>
        <p:spPr>
          <a:xfrm>
            <a:off x="944077" y="1551563"/>
            <a:ext cx="10805963" cy="3908762"/>
          </a:xfrm>
        </p:spPr>
        <p:txBody>
          <a:bodyPr/>
          <a:lstStyle/>
          <a:p>
            <a:pPr>
              <a:spcAft>
                <a:spcPts val="1200"/>
              </a:spcAft>
            </a:pPr>
            <a:r>
              <a:rPr lang="en-US" b="1" u="sng" dirty="0"/>
              <a:t>Principle #5</a:t>
            </a:r>
          </a:p>
          <a:p>
            <a:pPr marL="457200" indent="-457200">
              <a:spcAft>
                <a:spcPts val="1200"/>
              </a:spcAft>
              <a:buFont typeface="Arial" panose="020B0604020202020204" pitchFamily="34" charset="0"/>
              <a:buChar char="•"/>
            </a:pPr>
            <a:r>
              <a:rPr lang="en-US" dirty="0"/>
              <a:t>Innovation’s performance may initially not fulfill main market demands, as measured by the market’s traditional properties</a:t>
            </a:r>
          </a:p>
          <a:p>
            <a:pPr marL="457200" indent="-457200">
              <a:spcAft>
                <a:spcPts val="1200"/>
              </a:spcAft>
              <a:buFont typeface="Arial" panose="020B0604020202020204" pitchFamily="34" charset="0"/>
              <a:buChar char="•"/>
            </a:pPr>
            <a:r>
              <a:rPr lang="en-US" dirty="0"/>
              <a:t>Which forces the innovator company to search for a new breed of customers who would value the product not just by traditional properties  (like disk drive physical size, Bitcoin, …. ) </a:t>
            </a:r>
          </a:p>
          <a:p>
            <a:pPr marL="457200" indent="-4572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9D6DE203-5799-1790-D3D9-C2A1FA4E2F45}"/>
              </a:ext>
            </a:extLst>
          </p:cNvPr>
          <p:cNvSpPr>
            <a:spLocks noGrp="1"/>
          </p:cNvSpPr>
          <p:nvPr>
            <p:ph type="ftr" sz="quarter" idx="11"/>
          </p:nvPr>
        </p:nvSpPr>
        <p:spPr>
          <a:xfrm>
            <a:off x="8519529" y="6429192"/>
            <a:ext cx="3451961" cy="384721"/>
          </a:xfrm>
        </p:spPr>
        <p:txBody>
          <a:bodyPr/>
          <a:lstStyle/>
          <a:p>
            <a:pPr marL="7701">
              <a:lnSpc>
                <a:spcPts val="1516"/>
              </a:lnSpc>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 SMART WAY TO BUILD A 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1229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C452-6501-42CD-9DB8-6FD81A293017}"/>
              </a:ext>
            </a:extLst>
          </p:cNvPr>
          <p:cNvSpPr>
            <a:spLocks noGrp="1"/>
          </p:cNvSpPr>
          <p:nvPr>
            <p:ph type="title"/>
          </p:nvPr>
        </p:nvSpPr>
        <p:spPr/>
        <p:txBody>
          <a:bodyPr/>
          <a:lstStyle/>
          <a:p>
            <a:r>
              <a:rPr lang="en-US" dirty="0"/>
              <a:t>Digital Innovation – The Startup Dilemma </a:t>
            </a:r>
          </a:p>
        </p:txBody>
      </p:sp>
      <p:sp>
        <p:nvSpPr>
          <p:cNvPr id="3" name="Text Placeholder 2">
            <a:extLst>
              <a:ext uri="{FF2B5EF4-FFF2-40B4-BE49-F238E27FC236}">
                <a16:creationId xmlns:a16="http://schemas.microsoft.com/office/drawing/2014/main" id="{78BEFCBF-DE62-4BF7-9195-3327A31D64F1}"/>
              </a:ext>
            </a:extLst>
          </p:cNvPr>
          <p:cNvSpPr>
            <a:spLocks noGrp="1"/>
          </p:cNvSpPr>
          <p:nvPr>
            <p:ph type="body" idx="1"/>
          </p:nvPr>
        </p:nvSpPr>
        <p:spPr>
          <a:xfrm>
            <a:off x="944077" y="1520453"/>
            <a:ext cx="10303847" cy="3924151"/>
          </a:xfrm>
        </p:spPr>
        <p:txBody>
          <a:bodyPr/>
          <a:lstStyle/>
          <a:p>
            <a:r>
              <a:rPr lang="en-US" dirty="0"/>
              <a:t>You want to start a startup, and you are looking for an idea </a:t>
            </a:r>
          </a:p>
          <a:p>
            <a:r>
              <a:rPr lang="en-US" dirty="0"/>
              <a:t>What should you do?  </a:t>
            </a:r>
          </a:p>
          <a:p>
            <a:endParaRPr lang="en-US" sz="1100" dirty="0"/>
          </a:p>
          <a:p>
            <a:pPr marL="514350" indent="-514350">
              <a:spcAft>
                <a:spcPts val="1200"/>
              </a:spcAft>
              <a:buFont typeface="+mj-lt"/>
              <a:buAutoNum type="alphaUcPeriod"/>
            </a:pPr>
            <a:r>
              <a:rPr lang="en-US" dirty="0"/>
              <a:t>Disruptive innovation - Invent something totally new that will disrupt the world, or maybe just an industry… (</a:t>
            </a:r>
            <a:r>
              <a:rPr lang="en-US" dirty="0" err="1"/>
              <a:t>ChatGPT</a:t>
            </a:r>
            <a:r>
              <a:rPr lang="en-US" dirty="0"/>
              <a:t>….)</a:t>
            </a:r>
          </a:p>
          <a:p>
            <a:pPr marL="514350" indent="-514350">
              <a:spcAft>
                <a:spcPts val="1200"/>
              </a:spcAft>
              <a:buFont typeface="+mj-lt"/>
              <a:buAutoNum type="alphaUcPeriod"/>
            </a:pPr>
            <a:r>
              <a:rPr lang="en-US" dirty="0"/>
              <a:t>Incremental innovation – use existing technologies in a new way to improve a product or a process, or to solve a problem (</a:t>
            </a:r>
            <a:r>
              <a:rPr lang="en-US" dirty="0" err="1"/>
              <a:t>Gett</a:t>
            </a:r>
            <a:r>
              <a:rPr lang="en-US" dirty="0"/>
              <a:t>, Uber, </a:t>
            </a:r>
            <a:r>
              <a:rPr lang="en-US" dirty="0" err="1"/>
              <a:t>Pango</a:t>
            </a:r>
            <a:r>
              <a:rPr lang="en-US" dirty="0"/>
              <a:t>, ICQ…) </a:t>
            </a:r>
          </a:p>
          <a:p>
            <a:pPr>
              <a:spcAft>
                <a:spcPts val="1200"/>
              </a:spcAft>
            </a:pPr>
            <a:endParaRPr lang="en-US" dirty="0"/>
          </a:p>
        </p:txBody>
      </p:sp>
      <p:sp>
        <p:nvSpPr>
          <p:cNvPr id="4" name="Footer Placeholder 3">
            <a:extLst>
              <a:ext uri="{FF2B5EF4-FFF2-40B4-BE49-F238E27FC236}">
                <a16:creationId xmlns:a16="http://schemas.microsoft.com/office/drawing/2014/main" id="{E25B4CC5-DA87-489C-A28B-468F8E825D6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398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C452-6501-42CD-9DB8-6FD81A293017}"/>
              </a:ext>
            </a:extLst>
          </p:cNvPr>
          <p:cNvSpPr>
            <a:spLocks noGrp="1"/>
          </p:cNvSpPr>
          <p:nvPr>
            <p:ph type="title"/>
          </p:nvPr>
        </p:nvSpPr>
        <p:spPr/>
        <p:txBody>
          <a:bodyPr/>
          <a:lstStyle/>
          <a:p>
            <a:r>
              <a:rPr lang="en-US" dirty="0"/>
              <a:t>Digital Innovation – The Startup Dilemma </a:t>
            </a:r>
          </a:p>
        </p:txBody>
      </p:sp>
      <p:sp>
        <p:nvSpPr>
          <p:cNvPr id="3" name="Text Placeholder 2">
            <a:extLst>
              <a:ext uri="{FF2B5EF4-FFF2-40B4-BE49-F238E27FC236}">
                <a16:creationId xmlns:a16="http://schemas.microsoft.com/office/drawing/2014/main" id="{78BEFCBF-DE62-4BF7-9195-3327A31D64F1}"/>
              </a:ext>
            </a:extLst>
          </p:cNvPr>
          <p:cNvSpPr>
            <a:spLocks noGrp="1"/>
          </p:cNvSpPr>
          <p:nvPr>
            <p:ph type="body" idx="1"/>
          </p:nvPr>
        </p:nvSpPr>
        <p:spPr>
          <a:xfrm>
            <a:off x="944077" y="1520453"/>
            <a:ext cx="10303847" cy="3924151"/>
          </a:xfrm>
        </p:spPr>
        <p:txBody>
          <a:bodyPr/>
          <a:lstStyle/>
          <a:p>
            <a:r>
              <a:rPr lang="en-US" dirty="0"/>
              <a:t>You want to start a startup, and you are looking for an idea </a:t>
            </a:r>
          </a:p>
          <a:p>
            <a:r>
              <a:rPr lang="en-US" dirty="0"/>
              <a:t>What should you do?  -  </a:t>
            </a:r>
            <a:r>
              <a:rPr lang="en-US" u="sng" dirty="0"/>
              <a:t>Continued</a:t>
            </a:r>
            <a:r>
              <a:rPr lang="en-US" dirty="0"/>
              <a:t> </a:t>
            </a:r>
          </a:p>
          <a:p>
            <a:endParaRPr lang="en-US" sz="1100" dirty="0"/>
          </a:p>
          <a:p>
            <a:pPr marL="514350" indent="-514350">
              <a:spcAft>
                <a:spcPts val="1200"/>
              </a:spcAft>
              <a:buFont typeface="+mj-lt"/>
              <a:buAutoNum type="alphaUcPeriod" startAt="3"/>
            </a:pPr>
            <a:r>
              <a:rPr lang="en-US" dirty="0"/>
              <a:t>Enter an existing market by improving on existing offerings – No need to be first  (Facebook, Google, Bookings.com, WhatsApp…)</a:t>
            </a:r>
          </a:p>
          <a:p>
            <a:pPr marL="514350" indent="-514350">
              <a:spcAft>
                <a:spcPts val="1200"/>
              </a:spcAft>
              <a:buFont typeface="+mj-lt"/>
              <a:buAutoNum type="alphaUcPeriod" startAt="3"/>
            </a:pPr>
            <a:r>
              <a:rPr lang="en-US" dirty="0"/>
              <a:t>Enter an existing market with a new business model (eCommerce, Netflix, Android, )</a:t>
            </a:r>
          </a:p>
          <a:p>
            <a:pPr marL="457200" indent="-457200">
              <a:spcAft>
                <a:spcPts val="1200"/>
              </a:spcAft>
              <a:buFont typeface="Arial" panose="020B0604020202020204" pitchFamily="34" charset="0"/>
              <a:buChar char="•"/>
            </a:pPr>
            <a:r>
              <a:rPr lang="en-US" dirty="0"/>
              <a:t>                 </a:t>
            </a:r>
            <a:r>
              <a:rPr lang="en-US" dirty="0">
                <a:solidFill>
                  <a:srgbClr val="FF0000"/>
                </a:solidFill>
              </a:rPr>
              <a:t>Other options ….?  </a:t>
            </a:r>
          </a:p>
        </p:txBody>
      </p:sp>
      <p:sp>
        <p:nvSpPr>
          <p:cNvPr id="4" name="Footer Placeholder 3">
            <a:extLst>
              <a:ext uri="{FF2B5EF4-FFF2-40B4-BE49-F238E27FC236}">
                <a16:creationId xmlns:a16="http://schemas.microsoft.com/office/drawing/2014/main" id="{E25B4CC5-DA87-489C-A28B-468F8E825D6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40194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B10-AAFE-4F6C-9EE7-49D2D3045E06}"/>
              </a:ext>
            </a:extLst>
          </p:cNvPr>
          <p:cNvSpPr>
            <a:spLocks noGrp="1"/>
          </p:cNvSpPr>
          <p:nvPr>
            <p:ph type="title"/>
          </p:nvPr>
        </p:nvSpPr>
        <p:spPr/>
        <p:txBody>
          <a:bodyPr/>
          <a:lstStyle/>
          <a:p>
            <a:r>
              <a:rPr lang="en-US" dirty="0"/>
              <a:t>Startup Dilemmas – Questions </a:t>
            </a:r>
          </a:p>
        </p:txBody>
      </p:sp>
      <p:sp>
        <p:nvSpPr>
          <p:cNvPr id="3" name="Text Placeholder 2">
            <a:extLst>
              <a:ext uri="{FF2B5EF4-FFF2-40B4-BE49-F238E27FC236}">
                <a16:creationId xmlns:a16="http://schemas.microsoft.com/office/drawing/2014/main" id="{410A9C54-54A2-46DB-A2F7-B2D4DB008B03}"/>
              </a:ext>
            </a:extLst>
          </p:cNvPr>
          <p:cNvSpPr>
            <a:spLocks noGrp="1"/>
          </p:cNvSpPr>
          <p:nvPr>
            <p:ph type="body" idx="1"/>
          </p:nvPr>
        </p:nvSpPr>
        <p:spPr>
          <a:xfrm>
            <a:off x="944076" y="1495386"/>
            <a:ext cx="10303847" cy="3801041"/>
          </a:xfrm>
        </p:spPr>
        <p:txBody>
          <a:bodyPr/>
          <a:lstStyle/>
          <a:p>
            <a:pPr>
              <a:spcAft>
                <a:spcPts val="600"/>
              </a:spcAft>
            </a:pPr>
            <a:r>
              <a:rPr lang="en-US" dirty="0"/>
              <a:t>Can your product be explained in less than five words? </a:t>
            </a:r>
            <a:br>
              <a:rPr lang="en-US" dirty="0"/>
            </a:br>
            <a:endParaRPr lang="he-IL" dirty="0"/>
          </a:p>
          <a:p>
            <a:pPr marL="734446" lvl="1" indent="-457200">
              <a:spcAft>
                <a:spcPts val="600"/>
              </a:spcAft>
              <a:buFont typeface="Arial" panose="020B0604020202020204" pitchFamily="34" charset="0"/>
              <a:buChar char="•"/>
            </a:pPr>
            <a:r>
              <a:rPr lang="en-US" sz="2000" dirty="0">
                <a:latin typeface="Arial" panose="020B0604020202020204" pitchFamily="34" charset="0"/>
              </a:rPr>
              <a:t>It’s an App to order taxis</a:t>
            </a:r>
            <a:endParaRPr lang="he-IL" sz="2000" dirty="0">
              <a:latin typeface="Arial" panose="020B0604020202020204" pitchFamily="34" charset="0"/>
            </a:endParaRPr>
          </a:p>
          <a:p>
            <a:pPr marL="734446" lvl="1" indent="-457200">
              <a:spcAft>
                <a:spcPts val="600"/>
              </a:spcAft>
              <a:buFont typeface="Arial" panose="020B0604020202020204" pitchFamily="34" charset="0"/>
              <a:buChar char="•"/>
            </a:pPr>
            <a:r>
              <a:rPr lang="en-US" sz="2000" dirty="0">
                <a:latin typeface="Arial" panose="020B0604020202020204" pitchFamily="34" charset="0"/>
              </a:rPr>
              <a:t>It’s car navigation with traffic data</a:t>
            </a:r>
            <a:endParaRPr lang="he-IL" sz="2000" dirty="0">
              <a:latin typeface="Arial" panose="020B0604020202020204" pitchFamily="34" charset="0"/>
            </a:endParaRPr>
          </a:p>
          <a:p>
            <a:pPr marL="734446" lvl="1" indent="-457200">
              <a:spcAft>
                <a:spcPts val="600"/>
              </a:spcAft>
              <a:buFont typeface="Arial" panose="020B0604020202020204" pitchFamily="34" charset="0"/>
              <a:buChar char="•"/>
            </a:pPr>
            <a:r>
              <a:rPr lang="en-US" sz="2000" dirty="0"/>
              <a:t>It’s l</a:t>
            </a:r>
            <a:r>
              <a:rPr lang="en-US" sz="2000" dirty="0">
                <a:latin typeface="Arial" panose="020B0604020202020204" pitchFamily="34" charset="0"/>
              </a:rPr>
              <a:t>ike the iPhone </a:t>
            </a:r>
          </a:p>
          <a:p>
            <a:pPr marL="734446" lvl="1" indent="-457200">
              <a:spcAft>
                <a:spcPts val="600"/>
              </a:spcAft>
              <a:buFont typeface="Arial" panose="020B0604020202020204" pitchFamily="34" charset="0"/>
              <a:buChar char="•"/>
            </a:pPr>
            <a:r>
              <a:rPr lang="en-US" sz="2000" dirty="0">
                <a:latin typeface="Arial" panose="020B0604020202020204" pitchFamily="34" charset="0"/>
              </a:rPr>
              <a:t>It’s better than WhatsApp</a:t>
            </a:r>
          </a:p>
          <a:p>
            <a:pPr marL="734446" lvl="1" indent="-457200">
              <a:spcAft>
                <a:spcPts val="600"/>
              </a:spcAft>
              <a:buFont typeface="Arial" panose="020B0604020202020204" pitchFamily="34" charset="0"/>
              <a:buChar char="•"/>
            </a:pPr>
            <a:r>
              <a:rPr lang="en-US" sz="2000" dirty="0">
                <a:latin typeface="Arial" panose="020B0604020202020204" pitchFamily="34" charset="0"/>
              </a:rPr>
              <a:t>It’s an app to pay for metered parking </a:t>
            </a:r>
          </a:p>
          <a:p>
            <a:pPr marL="457200" indent="-457200">
              <a:spcAft>
                <a:spcPts val="600"/>
              </a:spcAft>
              <a:buFont typeface="Arial" panose="020B0604020202020204" pitchFamily="34" charset="0"/>
              <a:buChar char="•"/>
            </a:pPr>
            <a:endParaRPr lang="en-US" dirty="0"/>
          </a:p>
          <a:p>
            <a:pPr marL="457200" indent="-457200">
              <a:buFont typeface="Arial" panose="020B0604020202020204" pitchFamily="34" charset="0"/>
              <a:buChar char="•"/>
            </a:pPr>
            <a:r>
              <a:rPr lang="en-US" dirty="0"/>
              <a:t>And what about these? </a:t>
            </a:r>
          </a:p>
        </p:txBody>
      </p:sp>
      <p:sp>
        <p:nvSpPr>
          <p:cNvPr id="4" name="Footer Placeholder 3">
            <a:extLst>
              <a:ext uri="{FF2B5EF4-FFF2-40B4-BE49-F238E27FC236}">
                <a16:creationId xmlns:a16="http://schemas.microsoft.com/office/drawing/2014/main" id="{D601B102-F59D-4543-B1B7-6FBB2542C66B}"/>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26120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Digital Innovation – First Movers</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3355" y="3003704"/>
            <a:ext cx="10303847" cy="4291303"/>
          </a:xfrm>
        </p:spPr>
        <p:txBody>
          <a:bodyPr/>
          <a:lstStyle/>
          <a:p>
            <a:pPr lvl="0" algn="l" rtl="0"/>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is a </a:t>
            </a:r>
            <a:r>
              <a:rPr lang="en-US" sz="2400" b="1" dirty="0">
                <a:solidFill>
                  <a:srgbClr val="1F1F1F"/>
                </a:solidFill>
                <a:highlight>
                  <a:srgbClr val="FFFFFF"/>
                </a:highlight>
                <a:latin typeface="Roboto"/>
                <a:ea typeface="Roboto"/>
                <a:cs typeface="+mn-cs"/>
                <a:sym typeface="Roboto"/>
              </a:rPr>
              <a:t>pioneer</a:t>
            </a:r>
            <a:r>
              <a:rPr lang="en-US" sz="2400" dirty="0">
                <a:solidFill>
                  <a:srgbClr val="1F1F1F"/>
                </a:solidFill>
                <a:highlight>
                  <a:srgbClr val="FFFFFF"/>
                </a:highlight>
                <a:latin typeface="Roboto"/>
                <a:ea typeface="Roboto"/>
                <a:cs typeface="+mn-cs"/>
                <a:sym typeface="Roboto"/>
              </a:rPr>
              <a:t> in the Device-Identity-as-as-Service security category to extend a true zero-trust security posture to devices. </a:t>
            </a:r>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is the only solution that provides Single Sign-On (SSO) authorization integrated with risk-based policies and one-click remediation for non-compliant and vulnerable devices. This reduces risk by protecting access to an organization's data and services while transforming devices to support a world-class security posture. </a:t>
            </a:r>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can do all this in a productive way that maintains business continuity with no disruption to the workforce.</a:t>
            </a:r>
            <a:endParaRPr lang="en-US" sz="2400" dirty="0">
              <a:solidFill>
                <a:schemeClr val="dk1"/>
              </a:solidFill>
              <a:highlight>
                <a:srgbClr val="FFFFFF"/>
              </a:highlight>
              <a:cs typeface="+mn-cs"/>
            </a:endParaRPr>
          </a:p>
          <a:p>
            <a:pPr lvl="0" algn="l" rtl="0"/>
            <a:endParaRPr lang="en-US" sz="2400" dirty="0">
              <a:solidFill>
                <a:srgbClr val="202122"/>
              </a:solidFill>
              <a:highlight>
                <a:srgbClr val="FFFFFF"/>
              </a:highlight>
              <a:cs typeface="+mn-cs"/>
            </a:endParaRPr>
          </a:p>
          <a:p>
            <a:pPr lvl="0" algn="r" rtl="0">
              <a:spcAft>
                <a:spcPts val="1200"/>
              </a:spcAft>
            </a:pPr>
            <a:r>
              <a:rPr lang="en-US" sz="2800" dirty="0">
                <a:solidFill>
                  <a:schemeClr val="dk1"/>
                </a:solidFill>
              </a:rPr>
              <a:t>- </a:t>
            </a:r>
            <a:r>
              <a:rPr lang="en-US" sz="2800" u="sng" dirty="0">
                <a:solidFill>
                  <a:schemeClr val="hlink"/>
                </a:solidFill>
                <a:hlinkClick r:id="rId2"/>
              </a:rPr>
              <a:t>PR Newswire 17 Mar, 2022</a:t>
            </a:r>
            <a:endParaRPr lang="en-US" sz="2800" dirty="0">
              <a:solidFill>
                <a:schemeClr val="dk1"/>
              </a:solidFill>
            </a:endParaRPr>
          </a:p>
          <a:p>
            <a:endParaRPr lang="en-US" dirty="0"/>
          </a:p>
        </p:txBody>
      </p:sp>
      <p:pic>
        <p:nvPicPr>
          <p:cNvPr id="4" name="Picture 3">
            <a:extLst>
              <a:ext uri="{FF2B5EF4-FFF2-40B4-BE49-F238E27FC236}">
                <a16:creationId xmlns:a16="http://schemas.microsoft.com/office/drawing/2014/main" id="{F22F06B2-67F6-4BAD-AAC3-ADE36F7B8E79}"/>
              </a:ext>
            </a:extLst>
          </p:cNvPr>
          <p:cNvPicPr>
            <a:picLocks noChangeAspect="1"/>
          </p:cNvPicPr>
          <p:nvPr/>
        </p:nvPicPr>
        <p:blipFill>
          <a:blip r:embed="rId3"/>
          <a:stretch>
            <a:fillRect/>
          </a:stretch>
        </p:blipFill>
        <p:spPr>
          <a:xfrm>
            <a:off x="9034162" y="1053985"/>
            <a:ext cx="2213040" cy="1426588"/>
          </a:xfrm>
          <a:prstGeom prst="rect">
            <a:avLst/>
          </a:prstGeom>
        </p:spPr>
      </p:pic>
      <p:sp>
        <p:nvSpPr>
          <p:cNvPr id="5" name="TextBox 4">
            <a:extLst>
              <a:ext uri="{FF2B5EF4-FFF2-40B4-BE49-F238E27FC236}">
                <a16:creationId xmlns:a16="http://schemas.microsoft.com/office/drawing/2014/main" id="{1E22AEEA-373A-4A86-87F8-8D0C59A47AE1}"/>
              </a:ext>
            </a:extLst>
          </p:cNvPr>
          <p:cNvSpPr txBox="1"/>
          <p:nvPr/>
        </p:nvSpPr>
        <p:spPr>
          <a:xfrm>
            <a:off x="944798" y="1708644"/>
            <a:ext cx="736608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What do they do?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Who are their customers?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How can they reach them? </a:t>
            </a:r>
          </a:p>
        </p:txBody>
      </p:sp>
      <p:sp>
        <p:nvSpPr>
          <p:cNvPr id="6" name="Footer Placeholder 5">
            <a:extLst>
              <a:ext uri="{FF2B5EF4-FFF2-40B4-BE49-F238E27FC236}">
                <a16:creationId xmlns:a16="http://schemas.microsoft.com/office/drawing/2014/main" id="{B20356E0-1392-C95A-91B2-E4C6118E2ECA}"/>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94551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Digital Innovation – First Movers</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3355" y="3003704"/>
            <a:ext cx="10303847" cy="4814523"/>
          </a:xfrm>
        </p:spPr>
        <p:txBody>
          <a:bodyPr/>
          <a:lstStyle/>
          <a:p>
            <a:pPr algn="l" rtl="0"/>
            <a:r>
              <a:rPr lang="en-US" sz="2400" dirty="0" err="1">
                <a:solidFill>
                  <a:schemeClr val="dk1"/>
                </a:solidFill>
                <a:uFill>
                  <a:noFill/>
                </a:u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Novidea</a:t>
            </a:r>
            <a:r>
              <a:rPr lang="en-US" sz="2400" dirty="0">
                <a:solidFill>
                  <a:schemeClr val="dk1"/>
                </a:solidFill>
                <a:latin typeface="Arial" panose="020B0604020202020204" pitchFamily="34" charset="0"/>
                <a:cs typeface="Arial" panose="020B0604020202020204" pitchFamily="34" charset="0"/>
              </a:rPr>
              <a:t> is the leading </a:t>
            </a:r>
            <a:r>
              <a:rPr lang="en-US" sz="2400" dirty="0" err="1">
                <a:solidFill>
                  <a:schemeClr val="dk1"/>
                </a:solidFill>
                <a:latin typeface="Arial" panose="020B0604020202020204" pitchFamily="34" charset="0"/>
                <a:cs typeface="Arial" panose="020B0604020202020204" pitchFamily="34" charset="0"/>
              </a:rPr>
              <a:t>Insurtech</a:t>
            </a:r>
            <a:r>
              <a:rPr lang="en-US" sz="2400" dirty="0">
                <a:solidFill>
                  <a:schemeClr val="dk1"/>
                </a:solidFill>
                <a:latin typeface="Arial" panose="020B0604020202020204" pitchFamily="34" charset="0"/>
                <a:cs typeface="Arial" panose="020B0604020202020204" pitchFamily="34" charset="0"/>
              </a:rPr>
              <a:t> provider of a cloud-native, data-driven insurance management system. Using an open API architecture, </a:t>
            </a:r>
            <a:r>
              <a:rPr lang="en-US" sz="2400" dirty="0" err="1">
                <a:solidFill>
                  <a:schemeClr val="dk1"/>
                </a:solidFill>
                <a:latin typeface="Arial" panose="020B0604020202020204" pitchFamily="34" charset="0"/>
                <a:cs typeface="Arial" panose="020B0604020202020204" pitchFamily="34" charset="0"/>
              </a:rPr>
              <a:t>Novidea's</a:t>
            </a:r>
            <a:r>
              <a:rPr lang="en-US" sz="2400" dirty="0">
                <a:solidFill>
                  <a:schemeClr val="dk1"/>
                </a:solidFill>
                <a:latin typeface="Arial" panose="020B0604020202020204" pitchFamily="34" charset="0"/>
                <a:cs typeface="Arial" panose="020B0604020202020204" pitchFamily="34" charset="0"/>
              </a:rPr>
              <a:t> software platform enables brokers, agents, MGAs, and carriers to modernize and manage the customer insurance journey, end-to-end, and drive growth across the entire insurance distribution lifecycle. The </a:t>
            </a:r>
            <a:r>
              <a:rPr lang="en-US" sz="2400" dirty="0" err="1">
                <a:solidFill>
                  <a:schemeClr val="dk1"/>
                </a:solidFill>
                <a:latin typeface="Arial" panose="020B0604020202020204" pitchFamily="34" charset="0"/>
                <a:cs typeface="Arial" panose="020B0604020202020204" pitchFamily="34" charset="0"/>
              </a:rPr>
              <a:t>Novidea</a:t>
            </a:r>
            <a:r>
              <a:rPr lang="en-US" sz="2400" dirty="0">
                <a:solidFill>
                  <a:schemeClr val="dk1"/>
                </a:solidFill>
                <a:latin typeface="Arial" panose="020B0604020202020204" pitchFamily="34" charset="0"/>
                <a:cs typeface="Arial" panose="020B0604020202020204" pitchFamily="34" charset="0"/>
              </a:rPr>
              <a:t> platform, built to leverage the power of Salesforce's Big Technology, provides a complete ecosystem spanning every aspect of an insurance business, including a 360-degree view of the customer and all stakeholders, an integrated customer-facing policy transactions, and the middle and back office. Brokers, agencies, and MGAs extract more value from their customer and policy data with actionable intelligence from any device, anywhere. </a:t>
            </a:r>
            <a:r>
              <a:rPr lang="en-US" sz="2400" dirty="0" err="1">
                <a:solidFill>
                  <a:schemeClr val="dk1"/>
                </a:solidFill>
                <a:latin typeface="Arial" panose="020B0604020202020204" pitchFamily="34" charset="0"/>
                <a:cs typeface="Arial" panose="020B0604020202020204" pitchFamily="34" charset="0"/>
              </a:rPr>
              <a:t>Novidea</a:t>
            </a:r>
            <a:r>
              <a:rPr lang="en-US" sz="2400" dirty="0">
                <a:solidFill>
                  <a:schemeClr val="dk1"/>
                </a:solidFill>
                <a:latin typeface="Arial" panose="020B0604020202020204" pitchFamily="34" charset="0"/>
                <a:cs typeface="Arial" panose="020B0604020202020204" pitchFamily="34" charset="0"/>
              </a:rPr>
              <a:t> supports more than 100 customers across 22 countries.</a:t>
            </a:r>
            <a:endParaRPr lang="en-US" sz="2400" dirty="0">
              <a:solidFill>
                <a:schemeClr val="dk1"/>
              </a:solidFill>
              <a:highlight>
                <a:srgbClr val="FFFFFF"/>
              </a:highlight>
              <a:latin typeface="Arial" panose="020B060402020202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1E22AEEA-373A-4A86-87F8-8D0C59A47AE1}"/>
              </a:ext>
            </a:extLst>
          </p:cNvPr>
          <p:cNvSpPr txBox="1"/>
          <p:nvPr/>
        </p:nvSpPr>
        <p:spPr>
          <a:xfrm>
            <a:off x="944798" y="1708644"/>
            <a:ext cx="736608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What do they do?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Who are their customers?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How can they reach them? </a:t>
            </a:r>
          </a:p>
        </p:txBody>
      </p:sp>
      <p:pic>
        <p:nvPicPr>
          <p:cNvPr id="6" name="Picture 5">
            <a:extLst>
              <a:ext uri="{FF2B5EF4-FFF2-40B4-BE49-F238E27FC236}">
                <a16:creationId xmlns:a16="http://schemas.microsoft.com/office/drawing/2014/main" id="{608F93B6-557E-4BE2-AE73-DE3D719CA0E8}"/>
              </a:ext>
            </a:extLst>
          </p:cNvPr>
          <p:cNvPicPr>
            <a:picLocks noChangeAspect="1"/>
          </p:cNvPicPr>
          <p:nvPr/>
        </p:nvPicPr>
        <p:blipFill>
          <a:blip r:embed="rId3"/>
          <a:stretch>
            <a:fillRect/>
          </a:stretch>
        </p:blipFill>
        <p:spPr>
          <a:xfrm>
            <a:off x="8153277" y="1369943"/>
            <a:ext cx="2834886" cy="938865"/>
          </a:xfrm>
          <a:prstGeom prst="rect">
            <a:avLst/>
          </a:prstGeom>
        </p:spPr>
      </p:pic>
      <p:sp>
        <p:nvSpPr>
          <p:cNvPr id="4" name="Footer Placeholder 3">
            <a:extLst>
              <a:ext uri="{FF2B5EF4-FFF2-40B4-BE49-F238E27FC236}">
                <a16:creationId xmlns:a16="http://schemas.microsoft.com/office/drawing/2014/main" id="{37AC32DF-A234-AC3E-9F4B-7BAB779FC5F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86394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499BF-5D4D-115F-B97D-5D3324F48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6F16F-73F4-6D10-D5BC-D55463FDECDD}"/>
              </a:ext>
            </a:extLst>
          </p:cNvPr>
          <p:cNvSpPr>
            <a:spLocks noGrp="1"/>
          </p:cNvSpPr>
          <p:nvPr>
            <p:ph type="title"/>
          </p:nvPr>
        </p:nvSpPr>
        <p:spPr/>
        <p:txBody>
          <a:bodyPr/>
          <a:lstStyle/>
          <a:p>
            <a:r>
              <a:rPr lang="en-US" dirty="0"/>
              <a:t>Startup Dilemma – Questions </a:t>
            </a:r>
          </a:p>
        </p:txBody>
      </p:sp>
      <p:sp>
        <p:nvSpPr>
          <p:cNvPr id="3" name="Text Placeholder 2">
            <a:extLst>
              <a:ext uri="{FF2B5EF4-FFF2-40B4-BE49-F238E27FC236}">
                <a16:creationId xmlns:a16="http://schemas.microsoft.com/office/drawing/2014/main" id="{1A139A0C-1EDE-EA77-73FB-1BB191DD98A5}"/>
              </a:ext>
            </a:extLst>
          </p:cNvPr>
          <p:cNvSpPr>
            <a:spLocks noGrp="1"/>
          </p:cNvSpPr>
          <p:nvPr>
            <p:ph type="body" idx="1"/>
          </p:nvPr>
        </p:nvSpPr>
        <p:spPr>
          <a:xfrm>
            <a:off x="944076" y="1495386"/>
            <a:ext cx="10303847" cy="4262705"/>
          </a:xfrm>
        </p:spPr>
        <p:txBody>
          <a:bodyPr/>
          <a:lstStyle/>
          <a:p>
            <a:pPr marL="457200" indent="-457200">
              <a:spcAft>
                <a:spcPts val="600"/>
              </a:spcAft>
              <a:buFont typeface="Arial" panose="020B0604020202020204" pitchFamily="34" charset="0"/>
              <a:buChar char="•"/>
            </a:pPr>
            <a:r>
              <a:rPr lang="en-US" dirty="0"/>
              <a:t>Do you have an intimate knowledge of the problem you try to solve and of the market you go after? </a:t>
            </a:r>
          </a:p>
          <a:p>
            <a:pPr marL="457200" indent="-457200">
              <a:spcAft>
                <a:spcPts val="600"/>
              </a:spcAft>
              <a:buFont typeface="Arial" panose="020B0604020202020204" pitchFamily="34" charset="0"/>
              <a:buChar char="•"/>
            </a:pPr>
            <a:r>
              <a:rPr lang="en-US" dirty="0"/>
              <a:t>Can you list the names of at least 100 potential customers? Companies and people </a:t>
            </a:r>
          </a:p>
          <a:p>
            <a:pPr marL="457200" indent="-457200">
              <a:spcAft>
                <a:spcPts val="600"/>
              </a:spcAft>
              <a:buFont typeface="Arial" panose="020B0604020202020204" pitchFamily="34" charset="0"/>
              <a:buChar char="•"/>
            </a:pPr>
            <a:r>
              <a:rPr lang="en-US" dirty="0"/>
              <a:t>Do you know how to reach them? </a:t>
            </a:r>
          </a:p>
          <a:p>
            <a:pPr marL="457200" indent="-457200">
              <a:spcAft>
                <a:spcPts val="600"/>
              </a:spcAft>
              <a:buFont typeface="Arial" panose="020B0604020202020204" pitchFamily="34" charset="0"/>
              <a:buChar char="•"/>
            </a:pPr>
            <a:r>
              <a:rPr lang="en-US" dirty="0"/>
              <a:t>Does anybody actively look for a product, a solution or a service like yours? Where do they look for the solution? </a:t>
            </a:r>
          </a:p>
          <a:p>
            <a:pPr>
              <a:spcAft>
                <a:spcPts val="600"/>
              </a:spcAft>
            </a:pPr>
            <a:endParaRPr lang="en-US" dirty="0"/>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5FDC96C6-6258-7F86-FFC9-E3641327AD4C}"/>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75851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D904-602E-C576-268A-F7688EB2E673}"/>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0A8A07A5-95D8-1DE6-F180-18DE1B40335C}"/>
              </a:ext>
            </a:extLst>
          </p:cNvPr>
          <p:cNvSpPr>
            <a:spLocks noGrp="1"/>
          </p:cNvSpPr>
          <p:nvPr>
            <p:ph type="body" idx="1"/>
          </p:nvPr>
        </p:nvSpPr>
        <p:spPr>
          <a:xfrm>
            <a:off x="853038" y="1530863"/>
            <a:ext cx="10485923" cy="5090689"/>
          </a:xfrm>
        </p:spPr>
        <p:txBody>
          <a:bodyPr/>
          <a:lstStyle/>
          <a:p>
            <a:pPr marL="179954">
              <a:lnSpc>
                <a:spcPct val="107000"/>
              </a:lnSpc>
            </a:pPr>
            <a:r>
              <a:rPr lang="en-US" kern="100" dirty="0">
                <a:effectLst/>
                <a:latin typeface="Arial" panose="020B0604020202020204" pitchFamily="34" charset="0"/>
                <a:ea typeface="Aptos" panose="020B0004020202020204" pitchFamily="34" charset="0"/>
                <a:cs typeface="Arial" panose="020B0604020202020204" pitchFamily="34" charset="0"/>
              </a:rPr>
              <a:t>We ALL walk with a powerful Smart-Phone computer in our hand</a:t>
            </a:r>
          </a:p>
          <a:p>
            <a:pPr marL="179954">
              <a:lnSpc>
                <a:spcPct val="107000"/>
              </a:lnSpc>
            </a:pPr>
            <a:endParaRPr lang="en-US" sz="1100" kern="100" dirty="0">
              <a:effectLst/>
              <a:latin typeface="Arial" panose="020B0604020202020204" pitchFamily="34" charset="0"/>
              <a:ea typeface="Aptos" panose="020B0004020202020204" pitchFamily="34" charset="0"/>
              <a:cs typeface="Arial" panose="020B0604020202020204" pitchFamily="34" charset="0"/>
            </a:endParaRP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is always connected to the Internet – Cellular data + </a:t>
            </a:r>
            <a:r>
              <a:rPr lang="en-US" sz="2000" kern="100" dirty="0" err="1">
                <a:effectLst/>
                <a:latin typeface="Arial" panose="020B0604020202020204" pitchFamily="34" charset="0"/>
                <a:ea typeface="Aptos" panose="020B0004020202020204" pitchFamily="34" charset="0"/>
                <a:cs typeface="Arial" panose="020B0604020202020204" pitchFamily="34" charset="0"/>
              </a:rPr>
              <a:t>WiFi</a:t>
            </a:r>
            <a:r>
              <a:rPr lang="en-US" sz="2000" kern="100" dirty="0">
                <a:effectLst/>
                <a:latin typeface="Arial" panose="020B0604020202020204" pitchFamily="34" charset="0"/>
                <a:ea typeface="Aptos" panose="020B0004020202020204" pitchFamily="34" charset="0"/>
                <a:cs typeface="Arial" panose="020B0604020202020204" pitchFamily="34" charset="0"/>
              </a:rPr>
              <a:t> (Spotify, Netflix, Zoom, ) </a:t>
            </a: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Powerful enough to run sophisticated applications </a:t>
            </a: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is very easy to develop new applications (</a:t>
            </a:r>
            <a:r>
              <a:rPr lang="en-US" sz="2000" kern="100" dirty="0">
                <a:latin typeface="Arial" panose="020B0604020202020204" pitchFamily="34" charset="0"/>
                <a:ea typeface="Aptos" panose="020B0004020202020204" pitchFamily="34" charset="0"/>
                <a:cs typeface="Arial" panose="020B0604020202020204" pitchFamily="34" charset="0"/>
              </a:rPr>
              <a:t>iOS, Android)</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If has a camera, a microphone and high-fidelity speakers</a:t>
            </a:r>
          </a:p>
          <a:p>
            <a:pPr marL="980054" lvl="1" indent="-342900">
              <a:lnSpc>
                <a:spcPct val="107000"/>
              </a:lnSpc>
              <a:buFont typeface="Arial" panose="020B0604020202020204" pitchFamily="34" charset="0"/>
              <a:buChar char="•"/>
            </a:pPr>
            <a:r>
              <a:rPr lang="en-US" sz="2000" kern="100" dirty="0">
                <a:latin typeface="Arial" panose="020B0604020202020204" pitchFamily="34" charset="0"/>
                <a:ea typeface="Aptos" panose="020B0004020202020204" pitchFamily="34" charset="0"/>
                <a:cs typeface="Arial" panose="020B0604020202020204" pitchFamily="34" charset="0"/>
              </a:rPr>
              <a:t>Hi quality color screen (photo album, no one prints photos) </a:t>
            </a: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has enormous memory (512 GB, endless photos) </a:t>
            </a:r>
          </a:p>
          <a:p>
            <a:pPr marL="980054" lvl="1" indent="-342900">
              <a:lnSpc>
                <a:spcPct val="107000"/>
              </a:lnSpc>
              <a:buFont typeface="Arial" panose="020B0604020202020204" pitchFamily="34" charset="0"/>
              <a:buChar char="•"/>
            </a:pPr>
            <a:r>
              <a:rPr lang="en-US" sz="2000" kern="100" dirty="0">
                <a:effectLst/>
                <a:latin typeface="Arial" panose="020B0604020202020204" pitchFamily="34" charset="0"/>
                <a:ea typeface="Aptos" panose="020B0004020202020204" pitchFamily="34" charset="0"/>
                <a:cs typeface="Arial" panose="020B0604020202020204" pitchFamily="34" charset="0"/>
              </a:rPr>
              <a:t>It has a GPS – (Waze, </a:t>
            </a:r>
            <a:r>
              <a:rPr lang="en-US" sz="2000" kern="100" dirty="0" err="1">
                <a:effectLst/>
                <a:latin typeface="Arial" panose="020B0604020202020204" pitchFamily="34" charset="0"/>
                <a:ea typeface="Aptos" panose="020B0004020202020204" pitchFamily="34" charset="0"/>
                <a:cs typeface="Arial" panose="020B0604020202020204" pitchFamily="34" charset="0"/>
              </a:rPr>
              <a:t>Pango</a:t>
            </a:r>
            <a:r>
              <a:rPr lang="en-US" sz="2000" kern="100" dirty="0">
                <a:effectLst/>
                <a:latin typeface="Arial" panose="020B0604020202020204" pitchFamily="34" charset="0"/>
                <a:ea typeface="Aptos" panose="020B0004020202020204" pitchFamily="34" charset="0"/>
                <a:cs typeface="Arial" panose="020B0604020202020204" pitchFamily="34" charset="0"/>
              </a:rPr>
              <a:t>, Uber, </a:t>
            </a:r>
            <a:r>
              <a:rPr lang="en-US" sz="2000" kern="100" dirty="0" err="1">
                <a:effectLst/>
                <a:latin typeface="Arial" panose="020B0604020202020204" pitchFamily="34" charset="0"/>
                <a:ea typeface="Aptos" panose="020B0004020202020204" pitchFamily="34" charset="0"/>
                <a:cs typeface="Arial" panose="020B0604020202020204" pitchFamily="34" charset="0"/>
              </a:rPr>
              <a:t>Gett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Wolt</a:t>
            </a:r>
            <a:r>
              <a:rPr lang="en-US" sz="2000" kern="100" dirty="0">
                <a:effectLst/>
                <a:latin typeface="Arial" panose="020B0604020202020204" pitchFamily="34" charset="0"/>
                <a:ea typeface="Aptos" panose="020B0004020202020204" pitchFamily="34" charset="0"/>
                <a:cs typeface="Arial" panose="020B0604020202020204" pitchFamily="34" charset="0"/>
              </a:rPr>
              <a:t>, more?)</a:t>
            </a:r>
            <a:br>
              <a:rPr lang="en-US" sz="2000" kern="100" dirty="0">
                <a:effectLst/>
                <a:latin typeface="Arial" panose="020B0604020202020204" pitchFamily="34" charset="0"/>
                <a:ea typeface="Aptos" panose="020B0004020202020204" pitchFamily="34" charset="0"/>
                <a:cs typeface="Arial" panose="020B0604020202020204" pitchFamily="34" charset="0"/>
              </a:rPr>
            </a:br>
            <a:endParaRPr lang="en-US" sz="2000" kern="100" dirty="0">
              <a:effectLst/>
              <a:latin typeface="Arial" panose="020B0604020202020204" pitchFamily="34" charset="0"/>
              <a:ea typeface="Aptos" panose="020B0004020202020204" pitchFamily="34" charset="0"/>
              <a:cs typeface="Arial" panose="020B0604020202020204" pitchFamily="34" charset="0"/>
            </a:endParaRPr>
          </a:p>
          <a:p>
            <a:pPr marL="817108" indent="-457200">
              <a:lnSpc>
                <a:spcPct val="107000"/>
              </a:lnSpc>
              <a:buFont typeface="Arial" panose="020B0604020202020204" pitchFamily="34" charset="0"/>
              <a:buChar char="•"/>
            </a:pPr>
            <a:r>
              <a:rPr lang="en-US" kern="100" dirty="0">
                <a:latin typeface="Aptos" panose="020B0004020202020204" pitchFamily="34" charset="0"/>
                <a:ea typeface="Aptos" panose="020B0004020202020204" pitchFamily="34" charset="0"/>
              </a:rPr>
              <a:t>There are many more useful apps</a:t>
            </a:r>
          </a:p>
          <a:p>
            <a:pPr marL="817108" indent="-457200">
              <a:lnSpc>
                <a:spcPct val="107000"/>
              </a:lnSpc>
              <a:buFont typeface="Arial" panose="020B0604020202020204" pitchFamily="34" charset="0"/>
              <a:buChar char="•"/>
            </a:pPr>
            <a:r>
              <a:rPr lang="en-US" kern="100" dirty="0">
                <a:latin typeface="Aptos" panose="020B0004020202020204" pitchFamily="34" charset="0"/>
                <a:ea typeface="Aptos" panose="020B0004020202020204" pitchFamily="34" charset="0"/>
              </a:rPr>
              <a:t>Think about business applications (Insurance, agriculture, traffic,   …) </a:t>
            </a:r>
          </a:p>
          <a:p>
            <a:endParaRPr lang="en-US" dirty="0"/>
          </a:p>
        </p:txBody>
      </p:sp>
      <p:sp>
        <p:nvSpPr>
          <p:cNvPr id="4" name="Footer Placeholder 3">
            <a:extLst>
              <a:ext uri="{FF2B5EF4-FFF2-40B4-BE49-F238E27FC236}">
                <a16:creationId xmlns:a16="http://schemas.microsoft.com/office/drawing/2014/main" id="{BDA6C070-9A02-4152-A145-62A764F1D43F}"/>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13709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SmartUp Way – Branding First </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4077" y="1521810"/>
            <a:ext cx="10695771" cy="4812279"/>
          </a:xfrm>
        </p:spPr>
        <p:txBody>
          <a:bodyPr/>
          <a:lstStyle/>
          <a:p>
            <a:pPr marL="415869" indent="-415869">
              <a:spcAft>
                <a:spcPts val="728"/>
              </a:spcAft>
              <a:buFont typeface="Arial" panose="020B0604020202020204" pitchFamily="34" charset="0"/>
              <a:buChar char="•"/>
            </a:pPr>
            <a:r>
              <a:rPr lang="en-US" sz="2668" dirty="0"/>
              <a:t>Your biggest challenge is NOT to build your product - It is to bring paying customers</a:t>
            </a:r>
          </a:p>
          <a:p>
            <a:pPr marL="415869" indent="-415869">
              <a:spcAft>
                <a:spcPts val="728"/>
              </a:spcAft>
              <a:buFont typeface="Arial" panose="020B0604020202020204" pitchFamily="34" charset="0"/>
              <a:buChar char="•"/>
            </a:pPr>
            <a:r>
              <a:rPr lang="en-US" sz="2668" dirty="0"/>
              <a:t>Paying customers are hard to get </a:t>
            </a:r>
            <a:br>
              <a:rPr lang="en-US" sz="2668" dirty="0"/>
            </a:br>
            <a:r>
              <a:rPr lang="en-US" sz="2668" dirty="0"/>
              <a:t>They just don’t report to you </a:t>
            </a:r>
          </a:p>
          <a:p>
            <a:pPr marL="415869" indent="-415869">
              <a:spcAft>
                <a:spcPts val="728"/>
              </a:spcAft>
              <a:buFont typeface="Arial" panose="020B0604020202020204" pitchFamily="34" charset="0"/>
              <a:buChar char="•"/>
            </a:pPr>
            <a:r>
              <a:rPr lang="en-US" sz="2668" dirty="0"/>
              <a:t>The first thing you want to do is think about your prospects and customers</a:t>
            </a:r>
            <a:br>
              <a:rPr lang="en-US" sz="2668" dirty="0"/>
            </a:br>
            <a:endParaRPr lang="en-US" sz="1092" dirty="0"/>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Who are they?  </a:t>
            </a:r>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How do you reach them?</a:t>
            </a:r>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What do you tell them?</a:t>
            </a:r>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How do you get them to buy from you?</a:t>
            </a:r>
          </a:p>
        </p:txBody>
      </p:sp>
      <p:sp>
        <p:nvSpPr>
          <p:cNvPr id="4" name="Footer Placeholder 3">
            <a:extLst>
              <a:ext uri="{FF2B5EF4-FFF2-40B4-BE49-F238E27FC236}">
                <a16:creationId xmlns:a16="http://schemas.microsoft.com/office/drawing/2014/main" id="{1F80C4B9-6FC8-A856-A244-62E76A26BAC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8682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5159" y="607506"/>
            <a:ext cx="9476054" cy="587223"/>
          </a:xfrm>
        </p:spPr>
        <p:txBody>
          <a:bodyPr/>
          <a:lstStyle/>
          <a:p>
            <a:r>
              <a:rPr lang="en-US" dirty="0">
                <a:latin typeface="Arial" panose="020B0604020202020204" pitchFamily="34" charset="0"/>
                <a:cs typeface="Arial" panose="020B0604020202020204" pitchFamily="34" charset="0"/>
              </a:rPr>
              <a:t>The SmartUp Way – Branding First</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5159" y="2017498"/>
            <a:ext cx="10234415" cy="3785652"/>
          </a:xfrm>
        </p:spPr>
        <p:txBody>
          <a:bodyPr/>
          <a:lstStyle/>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Instead of building the company around a product idea</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Build the company around a branding and marketing strategy</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What is a BRAND?  </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Building a brand takes a long time – so better start early</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But how?  And what do you mean by “build your company around a branding strategy” ?</a:t>
            </a:r>
          </a:p>
        </p:txBody>
      </p:sp>
      <p:sp>
        <p:nvSpPr>
          <p:cNvPr id="4" name="Footer Placeholder 3">
            <a:extLst>
              <a:ext uri="{FF2B5EF4-FFF2-40B4-BE49-F238E27FC236}">
                <a16:creationId xmlns:a16="http://schemas.microsoft.com/office/drawing/2014/main" id="{132626E0-14AA-6B25-EB4B-8A7EB54CA60A}"/>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73731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SmartUp Way – Branding First</a:t>
            </a:r>
            <a:endParaRPr lang="en-US" dirty="0"/>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5159" y="1980478"/>
            <a:ext cx="10326109" cy="3098284"/>
          </a:xfrm>
        </p:spPr>
        <p:txBody>
          <a:bodyPr/>
          <a:lstStyle/>
          <a:p>
            <a:pPr marL="415869" indent="-415869">
              <a:spcAft>
                <a:spcPts val="728"/>
              </a:spcAft>
              <a:buFont typeface="Arial" panose="020B0604020202020204" pitchFamily="34" charset="0"/>
              <a:buChar char="•"/>
            </a:pPr>
            <a:r>
              <a:rPr lang="en-US" dirty="0"/>
              <a:t>How to build a </a:t>
            </a:r>
            <a:r>
              <a:rPr lang="en-US" b="1" dirty="0"/>
              <a:t>branding engine </a:t>
            </a:r>
            <a:r>
              <a:rPr lang="en-US" dirty="0"/>
              <a:t>that brings prospects to you, and it</a:t>
            </a:r>
          </a:p>
          <a:p>
            <a:pPr marL="1247607" lvl="3" indent="-415869">
              <a:spcAft>
                <a:spcPts val="1092"/>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Works 24/7</a:t>
            </a:r>
          </a:p>
          <a:p>
            <a:pPr marL="1247607" lvl="3" indent="-415869">
              <a:spcAft>
                <a:spcPts val="1092"/>
              </a:spcAft>
              <a:buFont typeface="Arial" panose="020B0604020202020204" pitchFamily="34" charset="0"/>
              <a:buChar char="•"/>
            </a:pPr>
            <a:r>
              <a:rPr lang="en-US" sz="2800" dirty="0">
                <a:latin typeface="Arial" panose="020B0604020202020204" pitchFamily="34" charset="0"/>
                <a:cs typeface="Arial" panose="020B0604020202020204" pitchFamily="34" charset="0"/>
              </a:rPr>
              <a:t>Generates leads </a:t>
            </a:r>
          </a:p>
          <a:p>
            <a:pPr marL="1247607" lvl="3" indent="-415869">
              <a:spcAft>
                <a:spcPts val="1092"/>
              </a:spcAft>
              <a:buFont typeface="Arial" panose="020B0604020202020204" pitchFamily="34" charset="0"/>
              <a:buChar char="•"/>
            </a:pPr>
            <a:r>
              <a:rPr lang="en-US" sz="2800" dirty="0">
                <a:latin typeface="Arial" panose="020B0604020202020204" pitchFamily="34" charset="0"/>
                <a:cs typeface="Arial" panose="020B0604020202020204" pitchFamily="34" charset="0"/>
              </a:rPr>
              <a:t>At a low Customer Acquisition Cost (CAC)</a:t>
            </a:r>
          </a:p>
          <a:p>
            <a:pPr marL="1247607" lvl="3" indent="-415869">
              <a:spcAft>
                <a:spcPts val="1092"/>
              </a:spcAft>
              <a:buFont typeface="Arial" panose="020B0604020202020204" pitchFamily="34" charset="0"/>
              <a:buChar char="•"/>
            </a:pPr>
            <a:r>
              <a:rPr lang="en-US" sz="2800" dirty="0">
                <a:latin typeface="Arial" panose="020B0604020202020204" pitchFamily="34" charset="0"/>
                <a:cs typeface="Arial" panose="020B0604020202020204" pitchFamily="34" charset="0"/>
              </a:rPr>
              <a:t>With minimal investment</a:t>
            </a:r>
            <a:endParaRPr lang="en-US" sz="2800" dirty="0">
              <a:solidFill>
                <a:srgbClr val="000032"/>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FB3C041-07BD-5486-3070-37D75F0F16B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796428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99395"/>
            <a:ext cx="9476054" cy="587223"/>
          </a:xfrm>
        </p:spPr>
        <p:txBody>
          <a:bodyPr/>
          <a:lstStyle/>
          <a:p>
            <a:r>
              <a:rPr lang="en-US" dirty="0">
                <a:latin typeface="Arial" panose="020B0604020202020204" pitchFamily="34" charset="0"/>
                <a:cs typeface="Arial" panose="020B0604020202020204" pitchFamily="34" charset="0"/>
              </a:rPr>
              <a:t>The SmartUp Way – Branding First</a:t>
            </a:r>
            <a:endParaRPr lang="en-US" dirty="0"/>
          </a:p>
        </p:txBody>
      </p:sp>
      <p:sp>
        <p:nvSpPr>
          <p:cNvPr id="8" name="Text Placeholder 2">
            <a:extLst>
              <a:ext uri="{FF2B5EF4-FFF2-40B4-BE49-F238E27FC236}">
                <a16:creationId xmlns:a16="http://schemas.microsoft.com/office/drawing/2014/main" id="{36A47C3C-5F5D-4762-9BBC-00FB855074E6}"/>
              </a:ext>
            </a:extLst>
          </p:cNvPr>
          <p:cNvSpPr>
            <a:spLocks noGrp="1"/>
          </p:cNvSpPr>
          <p:nvPr>
            <p:ph type="body" idx="1"/>
          </p:nvPr>
        </p:nvSpPr>
        <p:spPr>
          <a:xfrm>
            <a:off x="944437" y="1494254"/>
            <a:ext cx="10234415" cy="4809009"/>
          </a:xfrm>
        </p:spPr>
        <p:txBody>
          <a:bodyPr/>
          <a:lstStyle/>
          <a:p>
            <a:pPr>
              <a:spcAft>
                <a:spcPts val="800"/>
              </a:spcAft>
            </a:pPr>
            <a:r>
              <a:rPr lang="en-US" dirty="0"/>
              <a:t>How can you start branding and marketing before having a product?  </a:t>
            </a:r>
          </a:p>
          <a:p>
            <a:pPr marL="1455542" lvl="4" indent="-346558">
              <a:spcAft>
                <a:spcPts val="8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Focus on the problem that you try to solve, not on your solution</a:t>
            </a:r>
          </a:p>
          <a:p>
            <a:pPr marL="1455542" lvl="4" indent="-346558">
              <a:spcAft>
                <a:spcPts val="8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Google is your best friend – Regardless of what you do !!!!</a:t>
            </a:r>
          </a:p>
          <a:p>
            <a:pPr marL="1455542" lvl="4" indent="-346558">
              <a:spcAft>
                <a:spcPts val="8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Everyone, including your prospects, is searching for answers on Google</a:t>
            </a:r>
          </a:p>
          <a:p>
            <a:pPr marL="1455542" lvl="4" indent="-346558">
              <a:spcAft>
                <a:spcPts val="800"/>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When your customers have the problem you try to solve - what information do they search for on the web?</a:t>
            </a:r>
          </a:p>
        </p:txBody>
      </p:sp>
      <p:sp>
        <p:nvSpPr>
          <p:cNvPr id="3" name="Footer Placeholder 2">
            <a:extLst>
              <a:ext uri="{FF2B5EF4-FFF2-40B4-BE49-F238E27FC236}">
                <a16:creationId xmlns:a16="http://schemas.microsoft.com/office/drawing/2014/main" id="{0A3049BD-9762-A969-CA45-47BA403B59DC}"/>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766015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65791" y="667430"/>
            <a:ext cx="9476054" cy="573875"/>
          </a:xfrm>
        </p:spPr>
        <p:txBody>
          <a:bodyPr/>
          <a:lstStyle/>
          <a:p>
            <a:r>
              <a:rPr lang="en-US" dirty="0"/>
              <a:t>SEO </a:t>
            </a:r>
            <a:r>
              <a:rPr lang="en-US" sz="2800" dirty="0"/>
              <a:t>(Search Engine Optimization) </a:t>
            </a:r>
            <a:r>
              <a:rPr lang="en-US" dirty="0"/>
              <a:t>- Long Tail</a:t>
            </a:r>
          </a:p>
        </p:txBody>
      </p:sp>
      <p:pic>
        <p:nvPicPr>
          <p:cNvPr id="6" name="Picture 5">
            <a:extLst>
              <a:ext uri="{FF2B5EF4-FFF2-40B4-BE49-F238E27FC236}">
                <a16:creationId xmlns:a16="http://schemas.microsoft.com/office/drawing/2014/main" id="{04823B81-560C-436C-AC06-5B8300925281}"/>
              </a:ext>
            </a:extLst>
          </p:cNvPr>
          <p:cNvPicPr>
            <a:picLocks noChangeAspect="1"/>
          </p:cNvPicPr>
          <p:nvPr/>
        </p:nvPicPr>
        <p:blipFill rotWithShape="1">
          <a:blip r:embed="rId3">
            <a:extLst>
              <a:ext uri="{28A0092B-C50C-407E-A947-70E740481C1C}">
                <a14:useLocalDpi xmlns:a14="http://schemas.microsoft.com/office/drawing/2010/main" val="0"/>
              </a:ext>
            </a:extLst>
          </a:blip>
          <a:srcRect r="2000" b="5161"/>
          <a:stretch/>
        </p:blipFill>
        <p:spPr>
          <a:xfrm>
            <a:off x="2201438" y="1238875"/>
            <a:ext cx="7789123" cy="5192748"/>
          </a:xfrm>
          <a:prstGeom prst="rect">
            <a:avLst/>
          </a:prstGeom>
          <a:effectLst>
            <a:softEdge rad="190500"/>
          </a:effectLst>
        </p:spPr>
      </p:pic>
      <p:sp>
        <p:nvSpPr>
          <p:cNvPr id="8" name="Footer Placeholder 7">
            <a:extLst>
              <a:ext uri="{FF2B5EF4-FFF2-40B4-BE49-F238E27FC236}">
                <a16:creationId xmlns:a16="http://schemas.microsoft.com/office/drawing/2014/main" id="{02E842E9-2C51-D7ED-263A-2B30B6B3185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566216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65791" y="619370"/>
            <a:ext cx="9476054" cy="573906"/>
          </a:xfrm>
        </p:spPr>
        <p:txBody>
          <a:bodyPr/>
          <a:lstStyle/>
          <a:p>
            <a:r>
              <a:rPr lang="en-US" dirty="0"/>
              <a:t>SEO - Long Tail</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65791" y="1473473"/>
            <a:ext cx="10234415" cy="4887748"/>
          </a:xfrm>
        </p:spPr>
        <p:txBody>
          <a:bodyPr/>
          <a:lstStyle/>
          <a:p>
            <a:pPr>
              <a:spcAft>
                <a:spcPts val="1455"/>
              </a:spcAft>
            </a:pPr>
            <a:r>
              <a:rPr lang="en-US" b="1" dirty="0"/>
              <a:t>“Head” keyword characteristics </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Common terms like “necklace”, “laptop”, “Car Insurance”</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High search volume</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Intense competition for a first page placement in Google</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Lower conversion rate </a:t>
            </a:r>
            <a:br>
              <a:rPr lang="en-US" sz="2426" dirty="0">
                <a:solidFill>
                  <a:srgbClr val="000032"/>
                </a:solidFill>
                <a:latin typeface="Arial" panose="020B0604020202020204" pitchFamily="34" charset="0"/>
                <a:cs typeface="Arial" panose="020B0604020202020204" pitchFamily="34" charset="0"/>
              </a:rPr>
            </a:br>
            <a:endParaRPr lang="en-US" sz="1455" dirty="0">
              <a:solidFill>
                <a:srgbClr val="000032"/>
              </a:solidFill>
              <a:latin typeface="Arial" panose="020B0604020202020204" pitchFamily="34" charset="0"/>
              <a:cs typeface="Arial" panose="020B0604020202020204" pitchFamily="34" charset="0"/>
            </a:endParaRPr>
          </a:p>
          <a:p>
            <a:pPr>
              <a:spcAft>
                <a:spcPts val="1455"/>
              </a:spcAft>
            </a:pPr>
            <a:r>
              <a:rPr lang="en-US" b="1" dirty="0"/>
              <a:t>“Long tail” keyword characteristics, usually longer phrases, 4-6 words </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More specific terms, like “18 inch silver necklace with a pendant” </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Low search volume</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Less competition for Google first page placement </a:t>
            </a:r>
          </a:p>
          <a:p>
            <a:pPr marL="623804" lvl="1" indent="-346558">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Higher conversion rates</a:t>
            </a:r>
          </a:p>
        </p:txBody>
      </p:sp>
      <p:sp>
        <p:nvSpPr>
          <p:cNvPr id="4" name="Footer Placeholder 3">
            <a:extLst>
              <a:ext uri="{FF2B5EF4-FFF2-40B4-BE49-F238E27FC236}">
                <a16:creationId xmlns:a16="http://schemas.microsoft.com/office/drawing/2014/main" id="{65E55BBC-C619-F5A4-E8E8-595FB7A76FDB}"/>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49138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C8D8C-3BE2-4F4B-83FC-FD023409DEA0}"/>
              </a:ext>
            </a:extLst>
          </p:cNvPr>
          <p:cNvSpPr>
            <a:spLocks noGrp="1"/>
          </p:cNvSpPr>
          <p:nvPr>
            <p:ph type="title"/>
          </p:nvPr>
        </p:nvSpPr>
        <p:spPr/>
        <p:txBody>
          <a:bodyPr/>
          <a:lstStyle/>
          <a:p>
            <a:r>
              <a:rPr lang="en-US" dirty="0"/>
              <a:t>SEO - Long Tail </a:t>
            </a:r>
          </a:p>
        </p:txBody>
      </p:sp>
      <p:pic>
        <p:nvPicPr>
          <p:cNvPr id="4" name="Picture 3">
            <a:extLst>
              <a:ext uri="{FF2B5EF4-FFF2-40B4-BE49-F238E27FC236}">
                <a16:creationId xmlns:a16="http://schemas.microsoft.com/office/drawing/2014/main" id="{A9C2E630-F0A5-48B6-A739-D7363F1A0C1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44" b="98047" l="2675" r="96880">
                        <a14:foregroundMark x1="4903" y1="6836" x2="44131" y2="7617"/>
                        <a14:foregroundMark x1="8470" y1="33984" x2="7132" y2="70703"/>
                        <a14:foregroundMark x1="5498" y1="34180" x2="8618" y2="70508"/>
                        <a14:foregroundMark x1="5498" y1="33398" x2="8172" y2="33008"/>
                        <a14:foregroundMark x1="5498" y1="70703" x2="9212" y2="70117"/>
                        <a14:foregroundMark x1="5646" y1="69727" x2="5795" y2="32227"/>
                        <a14:foregroundMark x1="9510" y1="32227" x2="8767" y2="71289"/>
                        <a14:foregroundMark x1="5349" y1="71484" x2="10698" y2="71484"/>
                        <a14:foregroundMark x1="4903" y1="5664" x2="45171" y2="5273"/>
                        <a14:foregroundMark x1="5201" y1="9766" x2="44577" y2="9570"/>
                        <a14:foregroundMark x1="5646" y1="3906" x2="5201" y2="11719"/>
                        <a14:foregroundMark x1="44428" y1="3711" x2="43982" y2="13867"/>
                        <a14:foregroundMark x1="5201" y1="12500" x2="44874" y2="11523"/>
                        <a14:foregroundMark x1="96137" y1="3711" x2="96285" y2="55859"/>
                        <a14:foregroundMark x1="62853" y1="4297" x2="64487" y2="55273"/>
                        <a14:foregroundMark x1="64042" y1="55469" x2="96137" y2="55469"/>
                        <a14:foregroundMark x1="62556" y1="5273" x2="96880" y2="3320"/>
                        <a14:foregroundMark x1="92571" y1="3906" x2="65082" y2="56055"/>
                        <a14:foregroundMark x1="62853" y1="6055" x2="96285" y2="55664"/>
                        <a14:foregroundMark x1="63744" y1="11328" x2="89153" y2="4102"/>
                        <a14:foregroundMark x1="62853" y1="22070" x2="96285" y2="5664"/>
                        <a14:foregroundMark x1="63893" y1="34180" x2="92571" y2="8789"/>
                        <a14:foregroundMark x1="64339" y1="41016" x2="94354" y2="16016"/>
                        <a14:foregroundMark x1="91382" y1="22266" x2="91382" y2="41016"/>
                        <a14:foregroundMark x1="84101" y1="20313" x2="92125" y2="48242"/>
                        <a14:foregroundMark x1="91976" y1="52148" x2="71471" y2="52344"/>
                        <a14:foregroundMark x1="70282" y1="44531" x2="90936" y2="44922"/>
                        <a14:foregroundMark x1="73848" y1="26758" x2="87667" y2="54688"/>
                        <a14:foregroundMark x1="15750" y1="19141" x2="16493" y2="82031"/>
                        <a14:foregroundMark x1="86627" y1="18750" x2="92719" y2="32227"/>
                        <a14:foregroundMark x1="28232" y1="89648" x2="94502" y2="89258"/>
                        <a14:foregroundMark x1="28232" y1="82227" x2="28529" y2="90234"/>
                        <a14:foregroundMark x1="28678" y1="83203" x2="36999" y2="83203"/>
                        <a14:foregroundMark x1="35810" y1="82617" x2="38039" y2="91797"/>
                        <a14:foregroundMark x1="46805" y1="81836" x2="42793" y2="90820"/>
                        <a14:foregroundMark x1="52897" y1="82617" x2="58692" y2="92773"/>
                        <a14:foregroundMark x1="44874" y1="92969" x2="43239" y2="97266"/>
                        <a14:foregroundMark x1="60624" y1="92188" x2="64042" y2="97656"/>
                        <a14:foregroundMark x1="44131" y1="96680" x2="65676" y2="96680"/>
                        <a14:foregroundMark x1="65676" y1="96289" x2="65676" y2="96289"/>
                        <a14:foregroundMark x1="54681" y1="96680" x2="45319" y2="98047"/>
                        <a14:foregroundMark x1="68796" y1="89844" x2="73551" y2="81641"/>
                        <a14:foregroundMark x1="74146" y1="80664" x2="80684" y2="89258"/>
                        <a14:foregroundMark x1="94205" y1="75977" x2="94205" y2="81250"/>
                        <a14:foregroundMark x1="93611" y1="78711" x2="37890" y2="78320"/>
                        <a14:foregroundMark x1="50817" y1="82031" x2="94205" y2="81055"/>
                        <a14:foregroundMark x1="21694" y1="81836" x2="34770" y2="80664"/>
                        <a14:foregroundMark x1="15602" y1="80664" x2="28678" y2="81641"/>
                        <a14:foregroundMark x1="21694" y1="81250" x2="21991" y2="19531"/>
                        <a14:foregroundMark x1="13670" y1="18750" x2="22883" y2="20508"/>
                        <a14:foregroundMark x1="17979" y1="19922" x2="21397" y2="18555"/>
                        <a14:foregroundMark x1="17831" y1="19141" x2="16642" y2="16406"/>
                        <a14:foregroundMark x1="13670" y1="17773" x2="15899" y2="80469"/>
                        <a14:foregroundMark x1="11590" y1="68555" x2="16790" y2="78125"/>
                        <a14:foregroundMark x1="21397" y1="17188" x2="36999" y2="39258"/>
                        <a14:foregroundMark x1="28678" y1="28125" x2="23626" y2="51953"/>
                        <a14:foregroundMark x1="28975" y1="28125" x2="38336" y2="71289"/>
                        <a14:foregroundMark x1="29718" y1="31836" x2="43091" y2="31250"/>
                        <a14:foregroundMark x1="43239" y1="31445" x2="30015" y2="59570"/>
                        <a14:foregroundMark x1="36107" y1="32227" x2="65379" y2="78711"/>
                        <a14:foregroundMark x1="42645" y1="31250" x2="66122" y2="78516"/>
                        <a14:foregroundMark x1="48737" y1="46094" x2="58544" y2="59766"/>
                        <a14:foregroundMark x1="55275" y1="58789" x2="31649" y2="56055"/>
                        <a14:foregroundMark x1="35067" y1="45898" x2="48440" y2="54102"/>
                        <a14:foregroundMark x1="46360" y1="45508" x2="37147" y2="74805"/>
                        <a14:foregroundMark x1="36256" y1="52148" x2="61813" y2="78125"/>
                        <a14:foregroundMark x1="48588" y1="95313" x2="57355" y2="95313"/>
                      </a14:backgroundRemoval>
                    </a14:imgEffect>
                  </a14:imgLayer>
                </a14:imgProps>
              </a:ext>
            </a:extLst>
          </a:blip>
          <a:stretch>
            <a:fillRect/>
          </a:stretch>
        </p:blipFill>
        <p:spPr>
          <a:xfrm>
            <a:off x="2438404" y="1165952"/>
            <a:ext cx="7403879" cy="5632669"/>
          </a:xfrm>
          <a:prstGeom prst="rect">
            <a:avLst/>
          </a:prstGeom>
        </p:spPr>
      </p:pic>
      <p:sp>
        <p:nvSpPr>
          <p:cNvPr id="3" name="Footer Placeholder 2">
            <a:extLst>
              <a:ext uri="{FF2B5EF4-FFF2-40B4-BE49-F238E27FC236}">
                <a16:creationId xmlns:a16="http://schemas.microsoft.com/office/drawing/2014/main" id="{779C7710-DF88-35FE-6301-C83BDF0E116F}"/>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57052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65791" y="619371"/>
            <a:ext cx="9476054" cy="573906"/>
          </a:xfrm>
        </p:spPr>
        <p:txBody>
          <a:bodyPr/>
          <a:lstStyle/>
          <a:p>
            <a:r>
              <a:rPr lang="en-US" dirty="0"/>
              <a:t>SEO - Long Tail</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4437" y="1857936"/>
            <a:ext cx="10234415" cy="2142381"/>
          </a:xfrm>
        </p:spPr>
        <p:txBody>
          <a:bodyPr/>
          <a:lstStyle/>
          <a:p>
            <a:pPr>
              <a:spcAft>
                <a:spcPts val="1455"/>
              </a:spcAft>
            </a:pPr>
            <a:r>
              <a:rPr lang="en-US" b="1" dirty="0"/>
              <a:t>Chris Anderson</a:t>
            </a:r>
            <a:r>
              <a:rPr lang="en-US" dirty="0"/>
              <a:t>, editor-in-chief of </a:t>
            </a:r>
            <a:r>
              <a:rPr lang="en-US" i="1" dirty="0"/>
              <a:t>Wired Magazine</a:t>
            </a:r>
            <a:r>
              <a:rPr lang="en-US" dirty="0"/>
              <a:t>, noted that</a:t>
            </a:r>
          </a:p>
          <a:p>
            <a:pPr>
              <a:spcAft>
                <a:spcPts val="1455"/>
              </a:spcAft>
            </a:pPr>
            <a:endParaRPr lang="en-US" dirty="0">
              <a:latin typeface="Lato" panose="020F0502020204030203" pitchFamily="34" charset="0"/>
            </a:endParaRPr>
          </a:p>
          <a:p>
            <a:pPr algn="l">
              <a:spcAft>
                <a:spcPts val="1455"/>
              </a:spcAft>
            </a:pPr>
            <a:r>
              <a:rPr lang="en-US" sz="2911" b="1" dirty="0">
                <a:solidFill>
                  <a:srgbClr val="004B9B"/>
                </a:solidFill>
              </a:rPr>
              <a:t>"The best way to dominate the web in the face of stiff competition is to optimize for long-tail search."</a:t>
            </a:r>
          </a:p>
        </p:txBody>
      </p:sp>
      <p:sp>
        <p:nvSpPr>
          <p:cNvPr id="4" name="Footer Placeholder 3">
            <a:extLst>
              <a:ext uri="{FF2B5EF4-FFF2-40B4-BE49-F238E27FC236}">
                <a16:creationId xmlns:a16="http://schemas.microsoft.com/office/drawing/2014/main" id="{8B5AA2C0-C0B9-C43F-8137-0BBC8C7C059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573648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5159" y="638679"/>
            <a:ext cx="9476054" cy="573906"/>
          </a:xfrm>
        </p:spPr>
        <p:txBody>
          <a:bodyPr/>
          <a:lstStyle/>
          <a:p>
            <a:r>
              <a:rPr lang="en-US" dirty="0"/>
              <a:t>SEO - Long Tail</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5159" y="1543662"/>
            <a:ext cx="10318586" cy="4554452"/>
          </a:xfrm>
        </p:spPr>
        <p:txBody>
          <a:bodyPr/>
          <a:lstStyle/>
          <a:p>
            <a:pPr>
              <a:spcAft>
                <a:spcPts val="728"/>
              </a:spcAft>
            </a:pPr>
            <a:r>
              <a:rPr lang="en-US" sz="2668" b="1" dirty="0">
                <a:latin typeface="Lato" panose="020F0502020204030203" pitchFamily="34" charset="0"/>
              </a:rPr>
              <a:t>The Problem</a:t>
            </a:r>
          </a:p>
          <a:p>
            <a:pPr marL="623804" lvl="1" indent="-346558">
              <a:spcAft>
                <a:spcPts val="600"/>
              </a:spcAft>
              <a:buFont typeface="Arial" panose="020B0604020202020204" pitchFamily="34" charset="0"/>
              <a:buChar char="•"/>
            </a:pPr>
            <a:r>
              <a:rPr lang="en-US" sz="2668" dirty="0">
                <a:solidFill>
                  <a:srgbClr val="000032"/>
                </a:solidFill>
                <a:latin typeface="Lato" panose="020F0502020204030203" pitchFamily="34" charset="0"/>
                <a:cs typeface="Lato Light"/>
              </a:rPr>
              <a:t>Each keyword in the long tail has very few searches every month</a:t>
            </a:r>
          </a:p>
          <a:p>
            <a:pPr marL="623804" lvl="1" indent="-346558">
              <a:spcAft>
                <a:spcPts val="600"/>
              </a:spcAft>
              <a:buFont typeface="Arial" panose="020B0604020202020204" pitchFamily="34" charset="0"/>
              <a:buChar char="•"/>
            </a:pPr>
            <a:r>
              <a:rPr lang="en-US" sz="2668" dirty="0">
                <a:solidFill>
                  <a:srgbClr val="000032"/>
                </a:solidFill>
                <a:latin typeface="Lato" panose="020F0502020204030203" pitchFamily="34" charset="0"/>
                <a:cs typeface="Lato Light"/>
              </a:rPr>
              <a:t>To reach high traffic you need to publish thousands if not millions of pages</a:t>
            </a:r>
          </a:p>
          <a:p>
            <a:pPr marL="623804" lvl="1" indent="-346558">
              <a:spcAft>
                <a:spcPts val="600"/>
              </a:spcAft>
              <a:buFont typeface="Arial" panose="020B0604020202020204" pitchFamily="34" charset="0"/>
              <a:buChar char="•"/>
            </a:pPr>
            <a:r>
              <a:rPr lang="en-US" sz="2668" dirty="0">
                <a:solidFill>
                  <a:srgbClr val="000032"/>
                </a:solidFill>
                <a:latin typeface="Lato" panose="020F0502020204030203" pitchFamily="34" charset="0"/>
                <a:cs typeface="Lato Light"/>
              </a:rPr>
              <a:t>How do you cost effectively create thousands or millions of pages? </a:t>
            </a:r>
            <a:br>
              <a:rPr lang="en-US" sz="2668" dirty="0">
                <a:solidFill>
                  <a:srgbClr val="000032"/>
                </a:solidFill>
                <a:latin typeface="Lato" panose="020F0502020204030203" pitchFamily="34" charset="0"/>
                <a:cs typeface="Lato Light"/>
              </a:rPr>
            </a:br>
            <a:endParaRPr lang="en-US" sz="2668" dirty="0">
              <a:solidFill>
                <a:srgbClr val="000032"/>
              </a:solidFill>
              <a:latin typeface="Lato" panose="020F0502020204030203" pitchFamily="34" charset="0"/>
              <a:cs typeface="Lato Light"/>
            </a:endParaRPr>
          </a:p>
          <a:p>
            <a:pPr>
              <a:spcAft>
                <a:spcPts val="728"/>
              </a:spcAft>
            </a:pPr>
            <a:r>
              <a:rPr lang="en-US" sz="2668" b="1" dirty="0">
                <a:latin typeface="Lato" panose="020F0502020204030203" pitchFamily="34" charset="0"/>
              </a:rPr>
              <a:t>The Solution</a:t>
            </a:r>
          </a:p>
          <a:p>
            <a:pPr marL="623804" lvl="1" indent="-346558">
              <a:spcAft>
                <a:spcPts val="728"/>
              </a:spcAft>
              <a:buFont typeface="Arial" panose="020B0604020202020204" pitchFamily="34" charset="0"/>
              <a:buChar char="•"/>
            </a:pPr>
            <a:r>
              <a:rPr lang="en-US" sz="2668" b="1" dirty="0">
                <a:solidFill>
                  <a:srgbClr val="000032"/>
                </a:solidFill>
                <a:latin typeface="Arial" panose="020B0604020202020204" pitchFamily="34" charset="0"/>
                <a:cs typeface="Arial" panose="020B0604020202020204" pitchFamily="34" charset="0"/>
              </a:rPr>
              <a:t>A database of information about something relevant to the problem your prospects try to solve</a:t>
            </a:r>
          </a:p>
        </p:txBody>
      </p:sp>
      <p:sp>
        <p:nvSpPr>
          <p:cNvPr id="4" name="Footer Placeholder 3">
            <a:extLst>
              <a:ext uri="{FF2B5EF4-FFF2-40B4-BE49-F238E27FC236}">
                <a16:creationId xmlns:a16="http://schemas.microsoft.com/office/drawing/2014/main" id="{37E27663-6EBA-20EC-F8E6-B15E87E52F8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433474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43AB3-5581-16B3-582C-E6032E77B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32E5F-40EC-AFF0-904A-D6B6875FCFC6}"/>
              </a:ext>
            </a:extLst>
          </p:cNvPr>
          <p:cNvSpPr>
            <a:spLocks noGrp="1"/>
          </p:cNvSpPr>
          <p:nvPr>
            <p:ph type="title"/>
          </p:nvPr>
        </p:nvSpPr>
        <p:spPr>
          <a:xfrm>
            <a:off x="944437" y="628289"/>
            <a:ext cx="9476054" cy="573906"/>
          </a:xfrm>
        </p:spPr>
        <p:txBody>
          <a:bodyPr/>
          <a:lstStyle/>
          <a:p>
            <a:r>
              <a:rPr lang="en-US" dirty="0"/>
              <a:t>SEO - Long Tail</a:t>
            </a:r>
          </a:p>
        </p:txBody>
      </p:sp>
      <p:sp>
        <p:nvSpPr>
          <p:cNvPr id="3" name="Text Placeholder 2">
            <a:extLst>
              <a:ext uri="{FF2B5EF4-FFF2-40B4-BE49-F238E27FC236}">
                <a16:creationId xmlns:a16="http://schemas.microsoft.com/office/drawing/2014/main" id="{D9574CA4-A3E8-2B5D-AE5B-3F2D73C5266C}"/>
              </a:ext>
            </a:extLst>
          </p:cNvPr>
          <p:cNvSpPr>
            <a:spLocks noGrp="1"/>
          </p:cNvSpPr>
          <p:nvPr>
            <p:ph type="body" idx="1"/>
          </p:nvPr>
        </p:nvSpPr>
        <p:spPr>
          <a:xfrm>
            <a:off x="944437" y="1554946"/>
            <a:ext cx="10234415" cy="4521494"/>
          </a:xfrm>
        </p:spPr>
        <p:txBody>
          <a:bodyPr/>
          <a:lstStyle/>
          <a:p>
            <a:pPr>
              <a:spcAft>
                <a:spcPts val="1455"/>
              </a:spcAft>
            </a:pPr>
            <a:r>
              <a:rPr lang="en-US" sz="2668" b="1" dirty="0"/>
              <a:t>Why a database? </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Each row in the table is about an entity – Person, Address, Company, and will be translated to one page on the website with information about that entity </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The content of the page is the data included in the fields or columns of the database</a:t>
            </a:r>
          </a:p>
          <a:p>
            <a:pPr marL="623804" lvl="1" indent="-346558">
              <a:spcAft>
                <a:spcPts val="364"/>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Any query can generate additional interesting content, like:</a:t>
            </a:r>
          </a:p>
          <a:p>
            <a:pPr marL="2287280" lvl="7" indent="-346558">
              <a:spcAft>
                <a:spcPts val="728"/>
              </a:spcAft>
              <a:buFont typeface="Arial" panose="020B0604020202020204" pitchFamily="34" charset="0"/>
              <a:buChar char="•"/>
            </a:pPr>
            <a:r>
              <a:rPr lang="en-US" sz="2183" dirty="0">
                <a:solidFill>
                  <a:srgbClr val="000032"/>
                </a:solidFill>
                <a:latin typeface="Arial" panose="020B0604020202020204" pitchFamily="34" charset="0"/>
                <a:cs typeface="Arial" panose="020B0604020202020204" pitchFamily="34" charset="0"/>
              </a:rPr>
              <a:t>20 largest companies in New Haven CT</a:t>
            </a:r>
          </a:p>
          <a:p>
            <a:pPr marL="2287280" lvl="7" indent="-346558">
              <a:spcAft>
                <a:spcPts val="728"/>
              </a:spcAft>
              <a:buFont typeface="Arial" panose="020B0604020202020204" pitchFamily="34" charset="0"/>
              <a:buChar char="•"/>
            </a:pPr>
            <a:r>
              <a:rPr lang="en-US" sz="2183" dirty="0">
                <a:solidFill>
                  <a:srgbClr val="000032"/>
                </a:solidFill>
                <a:latin typeface="Arial" panose="020B0604020202020204" pitchFamily="34" charset="0"/>
                <a:cs typeface="Arial" panose="020B0604020202020204" pitchFamily="34" charset="0"/>
              </a:rPr>
              <a:t>10 most expensive houses in Birmingham AL  </a:t>
            </a:r>
          </a:p>
          <a:p>
            <a:pPr marL="2287280" lvl="7" indent="-346558">
              <a:spcAft>
                <a:spcPts val="728"/>
              </a:spcAft>
              <a:buFont typeface="Arial" panose="020B0604020202020204" pitchFamily="34" charset="0"/>
              <a:buChar char="•"/>
            </a:pPr>
            <a:r>
              <a:rPr lang="en-US" sz="2183" dirty="0">
                <a:solidFill>
                  <a:srgbClr val="000032"/>
                </a:solidFill>
                <a:latin typeface="Arial" panose="020B0604020202020204" pitchFamily="34" charset="0"/>
                <a:cs typeface="Arial" panose="020B0604020202020204" pitchFamily="34" charset="0"/>
              </a:rPr>
              <a:t>CEO’s of Cyber Security firms</a:t>
            </a:r>
          </a:p>
        </p:txBody>
      </p:sp>
      <p:sp>
        <p:nvSpPr>
          <p:cNvPr id="4" name="Footer Placeholder 3">
            <a:extLst>
              <a:ext uri="{FF2B5EF4-FFF2-40B4-BE49-F238E27FC236}">
                <a16:creationId xmlns:a16="http://schemas.microsoft.com/office/drawing/2014/main" id="{8CD9BE07-FE18-1796-7213-6551F57BECEE}"/>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010600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D904-602E-C576-268A-F7688EB2E673}"/>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0A8A07A5-95D8-1DE6-F180-18DE1B40335C}"/>
              </a:ext>
            </a:extLst>
          </p:cNvPr>
          <p:cNvSpPr>
            <a:spLocks noGrp="1"/>
          </p:cNvSpPr>
          <p:nvPr>
            <p:ph type="body" idx="1"/>
          </p:nvPr>
        </p:nvSpPr>
        <p:spPr>
          <a:xfrm>
            <a:off x="944077" y="1573341"/>
            <a:ext cx="10612923" cy="4448462"/>
          </a:xfrm>
        </p:spPr>
        <p:txBody>
          <a:bodyPr/>
          <a:lstStyle/>
          <a:p>
            <a:pPr marL="179954" rtl="0">
              <a:lnSpc>
                <a:spcPct val="107000"/>
              </a:lnSpc>
            </a:pPr>
            <a:r>
              <a:rPr lang="en-US" kern="100" dirty="0">
                <a:effectLst/>
                <a:ea typeface="Aptos" panose="020B0004020202020204" pitchFamily="34" charset="0"/>
              </a:rPr>
              <a:t>Inexpensive, easily accessible, platforms and infrastructure </a:t>
            </a:r>
          </a:p>
          <a:p>
            <a:pPr marL="179954" rtl="0">
              <a:lnSpc>
                <a:spcPct val="107000"/>
              </a:lnSpc>
            </a:pPr>
            <a:endParaRPr lang="en-US" sz="2400" kern="100" dirty="0">
              <a:effectLst/>
              <a:latin typeface="Aptos" panose="020B0004020202020204" pitchFamily="34" charset="0"/>
              <a:ea typeface="Aptos" panose="020B0004020202020204" pitchFamily="34" charset="0"/>
              <a:cs typeface="+mn-cs"/>
            </a:endParaRPr>
          </a:p>
          <a:p>
            <a:pPr marL="980054" lvl="1"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Standards – Windows, iOS, Unix, Mozilla browser (Chrome, Firefox, Edge)</a:t>
            </a:r>
          </a:p>
          <a:p>
            <a:pPr marL="980054" lvl="1"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Enormous computing power at your fingertips </a:t>
            </a:r>
          </a:p>
          <a:p>
            <a:pPr marL="980054" lvl="1"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Cloud computing - Amazon AWS, Google Cloud, Microsoft Azure, ….  </a:t>
            </a:r>
          </a:p>
          <a:p>
            <a:pPr marL="914400" lvl="2">
              <a:lnSpc>
                <a:spcPct val="107000"/>
              </a:lnSpc>
            </a:pPr>
            <a:r>
              <a:rPr lang="en-US" sz="2400" kern="100" dirty="0">
                <a:effectLst/>
                <a:latin typeface="Aptos" panose="020B0004020202020204" pitchFamily="34" charset="0"/>
                <a:ea typeface="Aptos" panose="020B0004020202020204" pitchFamily="34" charset="0"/>
              </a:rPr>
              <a:t> With built</a:t>
            </a:r>
            <a:r>
              <a:rPr lang="he-IL" sz="2400" kern="100" dirty="0">
                <a:effectLst/>
                <a:latin typeface="Aptos" panose="020B0004020202020204" pitchFamily="34" charset="0"/>
                <a:ea typeface="Aptos" panose="020B0004020202020204" pitchFamily="34" charset="0"/>
              </a:rPr>
              <a:t>-</a:t>
            </a:r>
            <a:r>
              <a:rPr lang="en-US" sz="2400" kern="100" dirty="0">
                <a:effectLst/>
                <a:latin typeface="Aptos" panose="020B0004020202020204" pitchFamily="34" charset="0"/>
                <a:ea typeface="Aptos" panose="020B0004020202020204" pitchFamily="34" charset="0"/>
              </a:rPr>
              <a:t>in technologies </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Scalable architecture – as many servers as you need </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Databases </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Search engines</a:t>
            </a:r>
          </a:p>
          <a:p>
            <a:pPr marL="1991746" lvl="4" indent="-342900">
              <a:lnSpc>
                <a:spcPct val="107000"/>
              </a:lnSpc>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rPr>
              <a:t>Artificial Intelligence </a:t>
            </a:r>
          </a:p>
          <a:p>
            <a:endParaRPr lang="en-US" dirty="0"/>
          </a:p>
        </p:txBody>
      </p:sp>
      <p:sp>
        <p:nvSpPr>
          <p:cNvPr id="4" name="Footer Placeholder 3">
            <a:extLst>
              <a:ext uri="{FF2B5EF4-FFF2-40B4-BE49-F238E27FC236}">
                <a16:creationId xmlns:a16="http://schemas.microsoft.com/office/drawing/2014/main" id="{B072D289-357B-4A43-9090-199F5CF71D28}"/>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91312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8" y="638679"/>
            <a:ext cx="10233693" cy="573875"/>
          </a:xfrm>
        </p:spPr>
        <p:txBody>
          <a:bodyPr/>
          <a:lstStyle/>
          <a:p>
            <a:r>
              <a:rPr lang="en-US" dirty="0"/>
              <a:t>Companies that use Long Tail Effectively</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32585" y="1520243"/>
            <a:ext cx="10326830" cy="4601260"/>
          </a:xfrm>
        </p:spPr>
        <p:txBody>
          <a:bodyPr/>
          <a:lstStyle/>
          <a:p>
            <a:pPr>
              <a:spcAft>
                <a:spcPts val="1455"/>
              </a:spcAft>
            </a:pPr>
            <a:r>
              <a:rPr lang="en-US" dirty="0">
                <a:latin typeface="Lato" panose="020F0502020204030203" pitchFamily="34" charset="0"/>
              </a:rPr>
              <a:t>Many well-known companies use Long Tail for their branding and for generating sales</a:t>
            </a:r>
          </a:p>
          <a:p>
            <a:pPr marL="346558" indent="-346558">
              <a:spcAft>
                <a:spcPts val="1455"/>
              </a:spcAft>
              <a:buFont typeface="Arial" panose="020B0604020202020204" pitchFamily="34" charset="0"/>
              <a:buChar char="•"/>
            </a:pPr>
            <a:r>
              <a:rPr lang="en-US" dirty="0">
                <a:latin typeface="Lato" panose="020F0502020204030203" pitchFamily="34" charset="0"/>
              </a:rPr>
              <a:t>Amazon – A page for every possible product </a:t>
            </a:r>
          </a:p>
          <a:p>
            <a:pPr marL="346558" indent="-346558">
              <a:spcAft>
                <a:spcPts val="1455"/>
              </a:spcAft>
              <a:buFont typeface="Arial" panose="020B0604020202020204" pitchFamily="34" charset="0"/>
              <a:buChar char="•"/>
            </a:pPr>
            <a:r>
              <a:rPr lang="en-US" dirty="0">
                <a:latin typeface="Lato" panose="020F0502020204030203" pitchFamily="34" charset="0"/>
              </a:rPr>
              <a:t>LinkedIn – A page for every person, a page for every company </a:t>
            </a:r>
          </a:p>
          <a:p>
            <a:pPr marL="346558" indent="-346558">
              <a:spcAft>
                <a:spcPts val="1455"/>
              </a:spcAft>
              <a:buFont typeface="Arial" panose="020B0604020202020204" pitchFamily="34" charset="0"/>
              <a:buChar char="•"/>
            </a:pPr>
            <a:r>
              <a:rPr lang="en-US" dirty="0">
                <a:latin typeface="Lato" panose="020F0502020204030203" pitchFamily="34" charset="0"/>
              </a:rPr>
              <a:t>CrunchBase – A page for every company </a:t>
            </a:r>
          </a:p>
          <a:p>
            <a:pPr marL="346558" indent="-346558">
              <a:spcAft>
                <a:spcPts val="1455"/>
              </a:spcAft>
              <a:buFont typeface="Arial" panose="020B0604020202020204" pitchFamily="34" charset="0"/>
              <a:buChar char="•"/>
            </a:pPr>
            <a:r>
              <a:rPr lang="en-US" dirty="0">
                <a:latin typeface="Lato" panose="020F0502020204030203" pitchFamily="34" charset="0"/>
              </a:rPr>
              <a:t>Facebook – A page per person, or group, or entity, …. </a:t>
            </a:r>
          </a:p>
          <a:p>
            <a:pPr marL="346558" indent="-346558">
              <a:spcAft>
                <a:spcPts val="1455"/>
              </a:spcAft>
              <a:buFont typeface="Arial" panose="020B0604020202020204" pitchFamily="34" charset="0"/>
              <a:buChar char="•"/>
            </a:pPr>
            <a:r>
              <a:rPr lang="en-US" dirty="0">
                <a:latin typeface="Lato" panose="020F0502020204030203" pitchFamily="34" charset="0"/>
              </a:rPr>
              <a:t>TripAdvisor – A page per hotel, attraction, location </a:t>
            </a:r>
          </a:p>
          <a:p>
            <a:pPr marL="346558" indent="-346558">
              <a:spcAft>
                <a:spcPts val="1455"/>
              </a:spcAft>
              <a:buFont typeface="Arial" panose="020B0604020202020204" pitchFamily="34" charset="0"/>
              <a:buChar char="•"/>
            </a:pPr>
            <a:r>
              <a:rPr lang="en-US" dirty="0">
                <a:latin typeface="Lato" panose="020F0502020204030203" pitchFamily="34" charset="0"/>
              </a:rPr>
              <a:t>Zillow – A page per street address</a:t>
            </a:r>
          </a:p>
        </p:txBody>
      </p:sp>
      <p:sp>
        <p:nvSpPr>
          <p:cNvPr id="4" name="Footer Placeholder 3">
            <a:extLst>
              <a:ext uri="{FF2B5EF4-FFF2-40B4-BE49-F238E27FC236}">
                <a16:creationId xmlns:a16="http://schemas.microsoft.com/office/drawing/2014/main" id="{CC319A10-F7D1-9F66-1ACC-C9EE82F3569D}"/>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04339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37D-F452-64B4-0D04-86BE79F128D1}"/>
              </a:ext>
            </a:extLst>
          </p:cNvPr>
          <p:cNvSpPr>
            <a:spLocks noGrp="1"/>
          </p:cNvSpPr>
          <p:nvPr>
            <p:ph type="title"/>
          </p:nvPr>
        </p:nvSpPr>
        <p:spPr/>
        <p:txBody>
          <a:bodyPr/>
          <a:lstStyle/>
          <a:p>
            <a:r>
              <a:rPr lang="en-US" dirty="0"/>
              <a:t>Digital Innovation – First Movers</a:t>
            </a:r>
          </a:p>
        </p:txBody>
      </p:sp>
      <p:sp>
        <p:nvSpPr>
          <p:cNvPr id="3" name="Text Placeholder 2">
            <a:extLst>
              <a:ext uri="{FF2B5EF4-FFF2-40B4-BE49-F238E27FC236}">
                <a16:creationId xmlns:a16="http://schemas.microsoft.com/office/drawing/2014/main" id="{F83DD80B-EE4B-5268-332A-0DBD63A045DA}"/>
              </a:ext>
            </a:extLst>
          </p:cNvPr>
          <p:cNvSpPr>
            <a:spLocks noGrp="1"/>
          </p:cNvSpPr>
          <p:nvPr>
            <p:ph type="body" idx="1"/>
          </p:nvPr>
        </p:nvSpPr>
        <p:spPr>
          <a:xfrm>
            <a:off x="943355" y="3003704"/>
            <a:ext cx="10303847" cy="4291303"/>
          </a:xfrm>
        </p:spPr>
        <p:txBody>
          <a:bodyPr/>
          <a:lstStyle/>
          <a:p>
            <a:pPr lvl="0" algn="l" rtl="0"/>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is a </a:t>
            </a:r>
            <a:r>
              <a:rPr lang="en-US" sz="2400" b="1" dirty="0">
                <a:solidFill>
                  <a:srgbClr val="1F1F1F"/>
                </a:solidFill>
                <a:highlight>
                  <a:srgbClr val="FFFFFF"/>
                </a:highlight>
                <a:latin typeface="Roboto"/>
                <a:ea typeface="Roboto"/>
                <a:cs typeface="+mn-cs"/>
                <a:sym typeface="Roboto"/>
              </a:rPr>
              <a:t>pioneer</a:t>
            </a:r>
            <a:r>
              <a:rPr lang="en-US" sz="2400" dirty="0">
                <a:solidFill>
                  <a:srgbClr val="1F1F1F"/>
                </a:solidFill>
                <a:highlight>
                  <a:srgbClr val="FFFFFF"/>
                </a:highlight>
                <a:latin typeface="Roboto"/>
                <a:ea typeface="Roboto"/>
                <a:cs typeface="+mn-cs"/>
                <a:sym typeface="Roboto"/>
              </a:rPr>
              <a:t> in the Device-Identity-as-as-Service security category to extend a true zero-trust security posture to devices. </a:t>
            </a:r>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is the only solution that provides Single Sign-On (SSO) authorization integrated with risk-based policies and one-click remediation for non-compliant and vulnerable devices. This reduces risk by protecting access to an organization's data and services while transforming devices to support a world-class security posture. </a:t>
            </a:r>
            <a:r>
              <a:rPr lang="en-US" sz="2400" dirty="0" err="1">
                <a:solidFill>
                  <a:srgbClr val="1F1F1F"/>
                </a:solidFill>
                <a:highlight>
                  <a:srgbClr val="FFFFFF"/>
                </a:highlight>
                <a:latin typeface="Roboto"/>
                <a:ea typeface="Roboto"/>
                <a:cs typeface="+mn-cs"/>
                <a:sym typeface="Roboto"/>
              </a:rPr>
              <a:t>Infinipoint</a:t>
            </a:r>
            <a:r>
              <a:rPr lang="en-US" sz="2400" dirty="0">
                <a:solidFill>
                  <a:srgbClr val="1F1F1F"/>
                </a:solidFill>
                <a:highlight>
                  <a:srgbClr val="FFFFFF"/>
                </a:highlight>
                <a:latin typeface="Roboto"/>
                <a:ea typeface="Roboto"/>
                <a:cs typeface="+mn-cs"/>
                <a:sym typeface="Roboto"/>
              </a:rPr>
              <a:t> can do all this in a productive way that maintains business continuity with no disruption to the workforce.</a:t>
            </a:r>
            <a:endParaRPr lang="en-US" sz="2400" dirty="0">
              <a:solidFill>
                <a:schemeClr val="dk1"/>
              </a:solidFill>
              <a:highlight>
                <a:srgbClr val="FFFFFF"/>
              </a:highlight>
              <a:cs typeface="+mn-cs"/>
            </a:endParaRPr>
          </a:p>
          <a:p>
            <a:pPr lvl="0" algn="l" rtl="0"/>
            <a:endParaRPr lang="en-US" sz="2400" dirty="0">
              <a:solidFill>
                <a:srgbClr val="202122"/>
              </a:solidFill>
              <a:highlight>
                <a:srgbClr val="FFFFFF"/>
              </a:highlight>
              <a:cs typeface="+mn-cs"/>
            </a:endParaRPr>
          </a:p>
          <a:p>
            <a:pPr lvl="0" algn="r" rtl="0">
              <a:spcAft>
                <a:spcPts val="1200"/>
              </a:spcAft>
            </a:pPr>
            <a:r>
              <a:rPr lang="en-US" sz="2800" dirty="0">
                <a:solidFill>
                  <a:schemeClr val="dk1"/>
                </a:solidFill>
              </a:rPr>
              <a:t>- </a:t>
            </a:r>
            <a:r>
              <a:rPr lang="en-US" sz="2800" u="sng" dirty="0">
                <a:solidFill>
                  <a:schemeClr val="hlink"/>
                </a:solidFill>
                <a:hlinkClick r:id="rId2"/>
              </a:rPr>
              <a:t>PR Newswire 17 Mar, 2022</a:t>
            </a:r>
            <a:endParaRPr lang="en-US" sz="2800" dirty="0">
              <a:solidFill>
                <a:schemeClr val="dk1"/>
              </a:solidFill>
            </a:endParaRPr>
          </a:p>
          <a:p>
            <a:endParaRPr lang="en-US" dirty="0"/>
          </a:p>
        </p:txBody>
      </p:sp>
      <p:pic>
        <p:nvPicPr>
          <p:cNvPr id="4" name="Picture 3">
            <a:extLst>
              <a:ext uri="{FF2B5EF4-FFF2-40B4-BE49-F238E27FC236}">
                <a16:creationId xmlns:a16="http://schemas.microsoft.com/office/drawing/2014/main" id="{F22F06B2-67F6-4BAD-AAC3-ADE36F7B8E79}"/>
              </a:ext>
            </a:extLst>
          </p:cNvPr>
          <p:cNvPicPr>
            <a:picLocks noChangeAspect="1"/>
          </p:cNvPicPr>
          <p:nvPr/>
        </p:nvPicPr>
        <p:blipFill>
          <a:blip r:embed="rId3"/>
          <a:stretch>
            <a:fillRect/>
          </a:stretch>
        </p:blipFill>
        <p:spPr>
          <a:xfrm>
            <a:off x="9034162" y="1053985"/>
            <a:ext cx="2213040" cy="1426588"/>
          </a:xfrm>
          <a:prstGeom prst="rect">
            <a:avLst/>
          </a:prstGeom>
        </p:spPr>
      </p:pic>
      <p:sp>
        <p:nvSpPr>
          <p:cNvPr id="5" name="TextBox 4">
            <a:extLst>
              <a:ext uri="{FF2B5EF4-FFF2-40B4-BE49-F238E27FC236}">
                <a16:creationId xmlns:a16="http://schemas.microsoft.com/office/drawing/2014/main" id="{1E22AEEA-373A-4A86-87F8-8D0C59A47AE1}"/>
              </a:ext>
            </a:extLst>
          </p:cNvPr>
          <p:cNvSpPr txBox="1"/>
          <p:nvPr/>
        </p:nvSpPr>
        <p:spPr>
          <a:xfrm>
            <a:off x="944798" y="1708644"/>
            <a:ext cx="7366082"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What do they do?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Who are their customers? </a:t>
            </a:r>
          </a:p>
          <a:p>
            <a:pPr marL="342900" indent="-342900">
              <a:buFont typeface="Arial" panose="020B0604020202020204" pitchFamily="34" charset="0"/>
              <a:buChar char="•"/>
            </a:pPr>
            <a:r>
              <a:rPr lang="en-US" sz="2400" dirty="0">
                <a:solidFill>
                  <a:srgbClr val="FF0000"/>
                </a:solidFill>
                <a:highlight>
                  <a:srgbClr val="FFFFFF"/>
                </a:highlight>
                <a:latin typeface="Roboto"/>
                <a:ea typeface="Roboto"/>
              </a:rPr>
              <a:t>How can they reach them? </a:t>
            </a:r>
          </a:p>
        </p:txBody>
      </p:sp>
      <p:sp>
        <p:nvSpPr>
          <p:cNvPr id="6" name="Footer Placeholder 5">
            <a:extLst>
              <a:ext uri="{FF2B5EF4-FFF2-40B4-BE49-F238E27FC236}">
                <a16:creationId xmlns:a16="http://schemas.microsoft.com/office/drawing/2014/main" id="{B20356E0-1392-C95A-91B2-E4C6118E2ECA}"/>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6568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13402" y="604028"/>
            <a:ext cx="9476054" cy="587223"/>
          </a:xfrm>
        </p:spPr>
        <p:txBody>
          <a:bodyPr/>
          <a:lstStyle/>
          <a:p>
            <a:r>
              <a:rPr lang="en-US" dirty="0"/>
              <a:t>Opster – A SmartUp Company </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1016038" y="1550853"/>
            <a:ext cx="9679922" cy="4601260"/>
          </a:xfrm>
        </p:spPr>
        <p:txBody>
          <a:bodyPr/>
          <a:lstStyle/>
          <a:p>
            <a:pPr marL="346558" indent="-346558">
              <a:spcAft>
                <a:spcPts val="1455"/>
              </a:spcAft>
              <a:buFont typeface="Arial" panose="020B0604020202020204" pitchFamily="34" charset="0"/>
              <a:buChar char="•"/>
            </a:pPr>
            <a:r>
              <a:rPr lang="en-US" dirty="0"/>
              <a:t>Founded in Sept. 2019 by Ziv Segal and Yonatan Stern</a:t>
            </a:r>
          </a:p>
          <a:p>
            <a:pPr marL="346558" indent="-346558">
              <a:spcAft>
                <a:spcPts val="1455"/>
              </a:spcAft>
              <a:buFont typeface="Arial" panose="020B0604020202020204" pitchFamily="34" charset="0"/>
              <a:buChar char="•"/>
            </a:pPr>
            <a:r>
              <a:rPr lang="en-US" dirty="0"/>
              <a:t>Opster- Tools for DevOps engineers to manage and optimize mission critical ElasticSearch clusters</a:t>
            </a:r>
          </a:p>
          <a:p>
            <a:pPr marL="1178296" lvl="3"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Did anybody here understand what that means? </a:t>
            </a:r>
            <a:endParaRPr lang="en-US" sz="2800" dirty="0">
              <a:latin typeface="Arial" panose="020B0604020202020204" pitchFamily="34" charset="0"/>
              <a:cs typeface="Arial" panose="020B0604020202020204" pitchFamily="34" charset="0"/>
            </a:endParaRPr>
          </a:p>
          <a:p>
            <a:pPr marL="346558" indent="-346558">
              <a:spcAft>
                <a:spcPts val="1455"/>
              </a:spcAft>
              <a:buFont typeface="Arial" panose="020B0604020202020204" pitchFamily="34" charset="0"/>
              <a:buChar char="•"/>
            </a:pPr>
            <a:r>
              <a:rPr lang="en-US" dirty="0"/>
              <a:t>Who are </a:t>
            </a:r>
            <a:r>
              <a:rPr lang="en-US" dirty="0" err="1"/>
              <a:t>Opster’s</a:t>
            </a:r>
            <a:r>
              <a:rPr lang="en-US" dirty="0"/>
              <a:t> prospects?</a:t>
            </a:r>
          </a:p>
          <a:p>
            <a:pPr marL="1178296" lvl="3"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ElasticSearch DevOps engineers</a:t>
            </a:r>
          </a:p>
          <a:p>
            <a:pPr marL="346558" indent="-346558">
              <a:spcAft>
                <a:spcPts val="1455"/>
              </a:spcAft>
              <a:buFont typeface="Arial" panose="020B0604020202020204" pitchFamily="34" charset="0"/>
              <a:buChar char="•"/>
            </a:pPr>
            <a:r>
              <a:rPr lang="en-US" dirty="0"/>
              <a:t>How on earth can we target these elusive people?</a:t>
            </a:r>
          </a:p>
          <a:p>
            <a:pPr marL="1178296" lvl="3"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They are busy and they don’t respond to emails</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196777" y="591263"/>
            <a:ext cx="1979185" cy="674241"/>
          </a:xfrm>
          <a:prstGeom prst="rect">
            <a:avLst/>
          </a:prstGeom>
        </p:spPr>
      </p:pic>
      <p:sp>
        <p:nvSpPr>
          <p:cNvPr id="4" name="Footer Placeholder 3">
            <a:extLst>
              <a:ext uri="{FF2B5EF4-FFF2-40B4-BE49-F238E27FC236}">
                <a16:creationId xmlns:a16="http://schemas.microsoft.com/office/drawing/2014/main" id="{6D87F0F5-A881-44F2-82ED-99D32EAD87B9}"/>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77360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605485"/>
            <a:ext cx="9476054" cy="587223"/>
          </a:xfrm>
        </p:spPr>
        <p:txBody>
          <a:bodyPr/>
          <a:lstStyle/>
          <a:p>
            <a:r>
              <a:rPr lang="en-US" dirty="0"/>
              <a:t>Opster – A SmartUp Company </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514651" y="543817"/>
            <a:ext cx="1979185" cy="674241"/>
          </a:xfrm>
          <a:prstGeom prst="rect">
            <a:avLst/>
          </a:prstGeom>
        </p:spPr>
      </p:pic>
      <p:sp>
        <p:nvSpPr>
          <p:cNvPr id="8" name="Text Placeholder 2">
            <a:extLst>
              <a:ext uri="{FF2B5EF4-FFF2-40B4-BE49-F238E27FC236}">
                <a16:creationId xmlns:a16="http://schemas.microsoft.com/office/drawing/2014/main" id="{36A47C3C-5F5D-4762-9BBC-00FB855074E6}"/>
              </a:ext>
            </a:extLst>
          </p:cNvPr>
          <p:cNvSpPr>
            <a:spLocks noGrp="1"/>
          </p:cNvSpPr>
          <p:nvPr>
            <p:ph type="body" idx="1"/>
          </p:nvPr>
        </p:nvSpPr>
        <p:spPr>
          <a:xfrm>
            <a:off x="944437" y="1484594"/>
            <a:ext cx="10234415" cy="4196213"/>
          </a:xfrm>
        </p:spPr>
        <p:txBody>
          <a:bodyPr/>
          <a:lstStyle/>
          <a:p>
            <a:pPr>
              <a:spcAft>
                <a:spcPts val="1455"/>
              </a:spcAft>
            </a:pPr>
            <a:r>
              <a:rPr lang="en-US" sz="2668" b="1" dirty="0"/>
              <a:t>Focus on the problem - not on your solution</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When Opster was founded, we had nothing to sell.  Product vision was murky</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We asked ourselves – What do DevOps engineers do when encountering a problem with their ElasticSearch installation?</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In many cases the </a:t>
            </a:r>
            <a:r>
              <a:rPr lang="en-US" sz="2800" dirty="0" err="1">
                <a:solidFill>
                  <a:srgbClr val="000032"/>
                </a:solidFill>
                <a:latin typeface="Arial" panose="020B0604020202020204" pitchFamily="34" charset="0"/>
                <a:cs typeface="Arial" panose="020B0604020202020204" pitchFamily="34" charset="0"/>
              </a:rPr>
              <a:t>ElasticSearch</a:t>
            </a:r>
            <a:r>
              <a:rPr lang="en-US" sz="2800" dirty="0">
                <a:solidFill>
                  <a:srgbClr val="000032"/>
                </a:solidFill>
                <a:latin typeface="Arial" panose="020B0604020202020204" pitchFamily="34" charset="0"/>
                <a:cs typeface="Arial" panose="020B0604020202020204" pitchFamily="34" charset="0"/>
              </a:rPr>
              <a:t> system produces an error log that is written to their log file</a:t>
            </a:r>
          </a:p>
          <a:p>
            <a:pPr marL="623804" lvl="1" indent="-346558">
              <a:spcAft>
                <a:spcPts val="1455"/>
              </a:spcAft>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Here are random examples of real error logs</a:t>
            </a:r>
          </a:p>
        </p:txBody>
      </p:sp>
      <p:sp>
        <p:nvSpPr>
          <p:cNvPr id="3" name="Footer Placeholder 2">
            <a:extLst>
              <a:ext uri="{FF2B5EF4-FFF2-40B4-BE49-F238E27FC236}">
                <a16:creationId xmlns:a16="http://schemas.microsoft.com/office/drawing/2014/main" id="{B5D79A4F-0C00-0CB9-91E8-9CC1E9114AC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472525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76224"/>
            <a:ext cx="9476054" cy="587223"/>
          </a:xfrm>
        </p:spPr>
        <p:txBody>
          <a:bodyPr/>
          <a:lstStyle/>
          <a:p>
            <a:r>
              <a:rPr lang="en-US" dirty="0"/>
              <a:t>Opster</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514651" y="532715"/>
            <a:ext cx="1979185" cy="674241"/>
          </a:xfrm>
          <a:prstGeom prst="rect">
            <a:avLst/>
          </a:prstGeom>
        </p:spPr>
      </p:pic>
      <p:sp>
        <p:nvSpPr>
          <p:cNvPr id="8" name="Text Placeholder 2">
            <a:extLst>
              <a:ext uri="{FF2B5EF4-FFF2-40B4-BE49-F238E27FC236}">
                <a16:creationId xmlns:a16="http://schemas.microsoft.com/office/drawing/2014/main" id="{36A47C3C-5F5D-4762-9BBC-00FB855074E6}"/>
              </a:ext>
            </a:extLst>
          </p:cNvPr>
          <p:cNvSpPr>
            <a:spLocks noGrp="1"/>
          </p:cNvSpPr>
          <p:nvPr>
            <p:ph type="body" idx="1"/>
          </p:nvPr>
        </p:nvSpPr>
        <p:spPr>
          <a:xfrm>
            <a:off x="944437" y="1484712"/>
            <a:ext cx="10234415" cy="4423840"/>
          </a:xfrm>
        </p:spPr>
        <p:txBody>
          <a:bodyPr/>
          <a:lstStyle/>
          <a:p>
            <a:pPr>
              <a:spcAft>
                <a:spcPts val="1455"/>
              </a:spcAft>
            </a:pPr>
            <a:r>
              <a:rPr lang="en-US" sz="2668" b="1" dirty="0"/>
              <a:t>Error Log examples</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Could not lock </a:t>
            </a:r>
            <a:r>
              <a:rPr lang="en-US" sz="2183" dirty="0" err="1">
                <a:solidFill>
                  <a:srgbClr val="000032"/>
                </a:solidFill>
                <a:latin typeface="Arial" panose="020B0604020202020204" pitchFamily="34" charset="0"/>
                <a:cs typeface="Arial" panose="020B0604020202020204" pitchFamily="34" charset="0"/>
              </a:rPr>
              <a:t>IndexWriter</a:t>
            </a:r>
            <a:r>
              <a:rPr lang="en-US" sz="2183" dirty="0">
                <a:solidFill>
                  <a:srgbClr val="000032"/>
                </a:solidFill>
                <a:latin typeface="Arial" panose="020B0604020202020204" pitchFamily="34" charset="0"/>
                <a:cs typeface="Arial" panose="020B0604020202020204" pitchFamily="34" charset="0"/>
              </a:rPr>
              <a:t> </a:t>
            </a:r>
            <a:r>
              <a:rPr lang="en-US" sz="2183" dirty="0" err="1">
                <a:solidFill>
                  <a:srgbClr val="000032"/>
                </a:solidFill>
                <a:latin typeface="Arial" panose="020B0604020202020204" pitchFamily="34" charset="0"/>
                <a:cs typeface="Arial" panose="020B0604020202020204" pitchFamily="34" charset="0"/>
              </a:rPr>
              <a:t>isLocked</a:t>
            </a:r>
            <a:endParaRPr lang="en-US" sz="2183" dirty="0">
              <a:solidFill>
                <a:srgbClr val="000032"/>
              </a:solidFill>
              <a:latin typeface="Arial" panose="020B0604020202020204" pitchFamily="34" charset="0"/>
              <a:cs typeface="Arial" panose="020B0604020202020204" pitchFamily="34" charset="0"/>
            </a:endParaRP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Delaying allocation for unassigned shards; next check in</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Suspect illegal state: trying to move shard from primary mode to replica mode</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Failed to start monitoring service</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Using discovery type and seed hosts providers</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All shards failed</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Term query does not support array of values</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No mapping found for ” + </a:t>
            </a:r>
            <a:r>
              <a:rPr lang="en-US" sz="2183" dirty="0" err="1">
                <a:solidFill>
                  <a:srgbClr val="000032"/>
                </a:solidFill>
                <a:latin typeface="Arial" panose="020B0604020202020204" pitchFamily="34" charset="0"/>
                <a:cs typeface="Arial" panose="020B0604020202020204" pitchFamily="34" charset="0"/>
              </a:rPr>
              <a:t>fieldName</a:t>
            </a:r>
            <a:r>
              <a:rPr lang="en-US" sz="2183" dirty="0">
                <a:solidFill>
                  <a:srgbClr val="000032"/>
                </a:solidFill>
                <a:latin typeface="Arial" panose="020B0604020202020204" pitchFamily="34" charset="0"/>
                <a:cs typeface="Arial" panose="020B0604020202020204" pitchFamily="34" charset="0"/>
              </a:rPr>
              <a:t> + ” in order to sort on</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high disk watermark [90%] exceeded on</a:t>
            </a:r>
          </a:p>
          <a:p>
            <a:pPr marL="623804" lvl="1" indent="-346558">
              <a:spcAft>
                <a:spcPts val="364"/>
              </a:spcAft>
              <a:buFont typeface="Wingdings" panose="05000000000000000000" pitchFamily="2" charset="2"/>
              <a:buChar char="v"/>
            </a:pPr>
            <a:r>
              <a:rPr lang="en-US" sz="2183" dirty="0">
                <a:solidFill>
                  <a:srgbClr val="000032"/>
                </a:solidFill>
                <a:latin typeface="Arial" panose="020B0604020202020204" pitchFamily="34" charset="0"/>
                <a:cs typeface="Arial" panose="020B0604020202020204" pitchFamily="34" charset="0"/>
              </a:rPr>
              <a:t>Mapping update rejected by primary</a:t>
            </a:r>
          </a:p>
        </p:txBody>
      </p:sp>
      <p:sp>
        <p:nvSpPr>
          <p:cNvPr id="3" name="Footer Placeholder 2">
            <a:extLst>
              <a:ext uri="{FF2B5EF4-FFF2-40B4-BE49-F238E27FC236}">
                <a16:creationId xmlns:a16="http://schemas.microsoft.com/office/drawing/2014/main" id="{085BE350-E392-A485-7FF6-904763BB9DAA}"/>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20071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57677"/>
            <a:ext cx="9476054" cy="587223"/>
          </a:xfrm>
        </p:spPr>
        <p:txBody>
          <a:bodyPr/>
          <a:lstStyle/>
          <a:p>
            <a:r>
              <a:rPr lang="en-US" dirty="0"/>
              <a:t>Opster - the Power of Long Tail</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514651" y="514168"/>
            <a:ext cx="1979185" cy="674241"/>
          </a:xfrm>
          <a:prstGeom prst="rect">
            <a:avLst/>
          </a:prstGeom>
        </p:spPr>
      </p:pic>
      <p:sp>
        <p:nvSpPr>
          <p:cNvPr id="8" name="Text Placeholder 2">
            <a:extLst>
              <a:ext uri="{FF2B5EF4-FFF2-40B4-BE49-F238E27FC236}">
                <a16:creationId xmlns:a16="http://schemas.microsoft.com/office/drawing/2014/main" id="{36A47C3C-5F5D-4762-9BBC-00FB855074E6}"/>
              </a:ext>
            </a:extLst>
          </p:cNvPr>
          <p:cNvSpPr>
            <a:spLocks noGrp="1"/>
          </p:cNvSpPr>
          <p:nvPr>
            <p:ph type="body" idx="1"/>
          </p:nvPr>
        </p:nvSpPr>
        <p:spPr>
          <a:xfrm>
            <a:off x="944437" y="1857937"/>
            <a:ext cx="10234415" cy="410562"/>
          </a:xfrm>
        </p:spPr>
        <p:txBody>
          <a:bodyPr/>
          <a:lstStyle/>
          <a:p>
            <a:pPr>
              <a:spcAft>
                <a:spcPts val="1455"/>
              </a:spcAft>
            </a:pPr>
            <a:r>
              <a:rPr lang="en-US" sz="2668" b="1" dirty="0">
                <a:latin typeface="Lato" panose="020F0502020204030203" pitchFamily="34" charset="0"/>
              </a:rPr>
              <a:t>Ahead of </a:t>
            </a:r>
            <a:r>
              <a:rPr lang="en-US" sz="2668" b="1" dirty="0" err="1">
                <a:latin typeface="Lato" panose="020F0502020204030203" pitchFamily="34" charset="0"/>
              </a:rPr>
              <a:t>StackOverflow</a:t>
            </a:r>
            <a:r>
              <a:rPr lang="en-US" sz="2668" b="1" dirty="0">
                <a:latin typeface="Lato" panose="020F0502020204030203" pitchFamily="34" charset="0"/>
              </a:rPr>
              <a:t> and Elastic itself</a:t>
            </a:r>
          </a:p>
        </p:txBody>
      </p:sp>
      <p:pic>
        <p:nvPicPr>
          <p:cNvPr id="6" name="Picture 5">
            <a:extLst>
              <a:ext uri="{FF2B5EF4-FFF2-40B4-BE49-F238E27FC236}">
                <a16:creationId xmlns:a16="http://schemas.microsoft.com/office/drawing/2014/main" id="{4E3F70FB-4E8E-4F71-A44D-3CC013C3B6AC}"/>
              </a:ext>
            </a:extLst>
          </p:cNvPr>
          <p:cNvPicPr>
            <a:picLocks noChangeAspect="1"/>
          </p:cNvPicPr>
          <p:nvPr/>
        </p:nvPicPr>
        <p:blipFill>
          <a:blip r:embed="rId4"/>
          <a:stretch>
            <a:fillRect/>
          </a:stretch>
        </p:blipFill>
        <p:spPr>
          <a:xfrm>
            <a:off x="5033222" y="2330697"/>
            <a:ext cx="5261434" cy="4194222"/>
          </a:xfrm>
          <a:prstGeom prst="rect">
            <a:avLst/>
          </a:prstGeom>
        </p:spPr>
      </p:pic>
      <p:sp>
        <p:nvSpPr>
          <p:cNvPr id="9" name="TextBox 8">
            <a:extLst>
              <a:ext uri="{FF2B5EF4-FFF2-40B4-BE49-F238E27FC236}">
                <a16:creationId xmlns:a16="http://schemas.microsoft.com/office/drawing/2014/main" id="{1E4C92D6-29F6-4FD0-B469-728B940823A7}"/>
              </a:ext>
            </a:extLst>
          </p:cNvPr>
          <p:cNvSpPr txBox="1"/>
          <p:nvPr/>
        </p:nvSpPr>
        <p:spPr>
          <a:xfrm>
            <a:off x="945159" y="2554903"/>
            <a:ext cx="1223182" cy="465640"/>
          </a:xfrm>
          <a:prstGeom prst="rect">
            <a:avLst/>
          </a:prstGeom>
          <a:noFill/>
        </p:spPr>
        <p:txBody>
          <a:bodyPr wrap="square" rtlCol="0">
            <a:spAutoFit/>
          </a:bodyPr>
          <a:lstStyle/>
          <a:p>
            <a:r>
              <a:rPr lang="en-US" sz="2426" dirty="0">
                <a:solidFill>
                  <a:srgbClr val="000032"/>
                </a:solidFill>
                <a:latin typeface="Lato"/>
              </a:rPr>
              <a:t>Opster</a:t>
            </a:r>
          </a:p>
        </p:txBody>
      </p:sp>
      <p:sp>
        <p:nvSpPr>
          <p:cNvPr id="10" name="TextBox 9">
            <a:extLst>
              <a:ext uri="{FF2B5EF4-FFF2-40B4-BE49-F238E27FC236}">
                <a16:creationId xmlns:a16="http://schemas.microsoft.com/office/drawing/2014/main" id="{FFB64F0C-8ACF-49E3-95F4-52DB3A1A10F5}"/>
              </a:ext>
            </a:extLst>
          </p:cNvPr>
          <p:cNvSpPr txBox="1"/>
          <p:nvPr/>
        </p:nvSpPr>
        <p:spPr>
          <a:xfrm>
            <a:off x="945159" y="3562367"/>
            <a:ext cx="2378376" cy="465640"/>
          </a:xfrm>
          <a:prstGeom prst="rect">
            <a:avLst/>
          </a:prstGeom>
          <a:noFill/>
        </p:spPr>
        <p:txBody>
          <a:bodyPr wrap="square" rtlCol="0">
            <a:spAutoFit/>
          </a:bodyPr>
          <a:lstStyle/>
          <a:p>
            <a:r>
              <a:rPr lang="en-US" sz="2426" dirty="0" err="1">
                <a:solidFill>
                  <a:srgbClr val="000032"/>
                </a:solidFill>
                <a:latin typeface="Lato"/>
              </a:rPr>
              <a:t>StackOverflow</a:t>
            </a:r>
            <a:endParaRPr lang="en-IL" sz="2426" dirty="0">
              <a:solidFill>
                <a:srgbClr val="000032"/>
              </a:solidFill>
            </a:endParaRPr>
          </a:p>
        </p:txBody>
      </p:sp>
      <p:sp>
        <p:nvSpPr>
          <p:cNvPr id="12" name="TextBox 11">
            <a:extLst>
              <a:ext uri="{FF2B5EF4-FFF2-40B4-BE49-F238E27FC236}">
                <a16:creationId xmlns:a16="http://schemas.microsoft.com/office/drawing/2014/main" id="{E4F0E33C-95DA-4141-97E6-78C1932CD15C}"/>
              </a:ext>
            </a:extLst>
          </p:cNvPr>
          <p:cNvSpPr txBox="1"/>
          <p:nvPr/>
        </p:nvSpPr>
        <p:spPr>
          <a:xfrm>
            <a:off x="945159" y="4569832"/>
            <a:ext cx="2748038" cy="1212255"/>
          </a:xfrm>
          <a:prstGeom prst="rect">
            <a:avLst/>
          </a:prstGeom>
          <a:noFill/>
        </p:spPr>
        <p:txBody>
          <a:bodyPr wrap="square" rtlCol="0">
            <a:spAutoFit/>
          </a:bodyPr>
          <a:lstStyle/>
          <a:p>
            <a:r>
              <a:rPr lang="en-US" sz="2426" dirty="0">
                <a:solidFill>
                  <a:srgbClr val="000032"/>
                </a:solidFill>
                <a:latin typeface="Lato"/>
              </a:rPr>
              <a:t>Elastic.com – </a:t>
            </a:r>
            <a:br>
              <a:rPr lang="en-US" sz="2426" dirty="0">
                <a:solidFill>
                  <a:srgbClr val="000032"/>
                </a:solidFill>
                <a:latin typeface="Lato"/>
              </a:rPr>
            </a:br>
            <a:r>
              <a:rPr lang="en-US" sz="2426" dirty="0">
                <a:solidFill>
                  <a:srgbClr val="000032"/>
                </a:solidFill>
                <a:latin typeface="Lato"/>
              </a:rPr>
              <a:t>The originators of </a:t>
            </a:r>
            <a:r>
              <a:rPr lang="en-US" sz="2426" dirty="0" err="1">
                <a:solidFill>
                  <a:srgbClr val="000032"/>
                </a:solidFill>
                <a:latin typeface="Lato"/>
              </a:rPr>
              <a:t>ElasticSearch</a:t>
            </a:r>
            <a:endParaRPr lang="en-US" sz="2426" dirty="0">
              <a:solidFill>
                <a:srgbClr val="000032"/>
              </a:solidFill>
              <a:latin typeface="Lato"/>
            </a:endParaRPr>
          </a:p>
        </p:txBody>
      </p:sp>
      <p:cxnSp>
        <p:nvCxnSpPr>
          <p:cNvPr id="13" name="Straight Arrow Connector 12">
            <a:extLst>
              <a:ext uri="{FF2B5EF4-FFF2-40B4-BE49-F238E27FC236}">
                <a16:creationId xmlns:a16="http://schemas.microsoft.com/office/drawing/2014/main" id="{3327B343-F1E0-4009-8A01-FDCC6B828287}"/>
              </a:ext>
            </a:extLst>
          </p:cNvPr>
          <p:cNvCxnSpPr>
            <a:cxnSpLocks/>
            <a:stCxn id="9" idx="3"/>
          </p:cNvCxnSpPr>
          <p:nvPr/>
        </p:nvCxnSpPr>
        <p:spPr>
          <a:xfrm>
            <a:off x="2168341" y="2787723"/>
            <a:ext cx="3742828" cy="821150"/>
          </a:xfrm>
          <a:prstGeom prst="straightConnector1">
            <a:avLst/>
          </a:prstGeom>
          <a:ln w="7620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CFAE5A6-06B1-4AF6-800A-8931B364EF1C}"/>
              </a:ext>
            </a:extLst>
          </p:cNvPr>
          <p:cNvCxnSpPr>
            <a:cxnSpLocks/>
            <a:stCxn id="10" idx="3"/>
          </p:cNvCxnSpPr>
          <p:nvPr/>
        </p:nvCxnSpPr>
        <p:spPr>
          <a:xfrm>
            <a:off x="3323535" y="3795187"/>
            <a:ext cx="2587634" cy="653024"/>
          </a:xfrm>
          <a:prstGeom prst="straightConnector1">
            <a:avLst/>
          </a:prstGeom>
          <a:ln w="76200">
            <a:solidFill>
              <a:srgbClr val="FF69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5425D7D-2FB2-427D-8D3A-E654AE0671A1}"/>
              </a:ext>
            </a:extLst>
          </p:cNvPr>
          <p:cNvCxnSpPr>
            <a:cxnSpLocks/>
            <a:stCxn id="12" idx="3"/>
          </p:cNvCxnSpPr>
          <p:nvPr/>
        </p:nvCxnSpPr>
        <p:spPr>
          <a:xfrm>
            <a:off x="3693197" y="5175960"/>
            <a:ext cx="2217972" cy="797165"/>
          </a:xfrm>
          <a:prstGeom prst="straightConnector1">
            <a:avLst/>
          </a:prstGeom>
          <a:ln w="76200">
            <a:solidFill>
              <a:srgbClr val="FF69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8FC495E2-0934-959F-C493-706382B44B0F}"/>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35897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9" grpId="0"/>
      <p:bldP spid="10"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89876"/>
            <a:ext cx="9476054" cy="587223"/>
          </a:xfrm>
        </p:spPr>
        <p:txBody>
          <a:bodyPr/>
          <a:lstStyle/>
          <a:p>
            <a:r>
              <a:rPr lang="en-US" dirty="0"/>
              <a:t>Opster</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514651" y="546367"/>
            <a:ext cx="1979185" cy="674241"/>
          </a:xfrm>
          <a:prstGeom prst="rect">
            <a:avLst/>
          </a:prstGeom>
        </p:spPr>
      </p:pic>
      <p:sp>
        <p:nvSpPr>
          <p:cNvPr id="8" name="Text Placeholder 2">
            <a:extLst>
              <a:ext uri="{FF2B5EF4-FFF2-40B4-BE49-F238E27FC236}">
                <a16:creationId xmlns:a16="http://schemas.microsoft.com/office/drawing/2014/main" id="{36A47C3C-5F5D-4762-9BBC-00FB855074E6}"/>
              </a:ext>
            </a:extLst>
          </p:cNvPr>
          <p:cNvSpPr>
            <a:spLocks noGrp="1"/>
          </p:cNvSpPr>
          <p:nvPr>
            <p:ph type="body" idx="1"/>
          </p:nvPr>
        </p:nvSpPr>
        <p:spPr>
          <a:xfrm>
            <a:off x="944437" y="1443571"/>
            <a:ext cx="10234415" cy="4501425"/>
          </a:xfrm>
        </p:spPr>
        <p:txBody>
          <a:bodyPr/>
          <a:lstStyle/>
          <a:p>
            <a:pPr>
              <a:spcAft>
                <a:spcPts val="1455"/>
              </a:spcAft>
            </a:pPr>
            <a:r>
              <a:rPr lang="en-US" sz="2668" b="1" dirty="0"/>
              <a:t>Long Tail Creation Process</a:t>
            </a:r>
          </a:p>
          <a:p>
            <a:pPr marL="623804" lvl="1" indent="-346558">
              <a:spcAft>
                <a:spcPts val="364"/>
              </a:spcAft>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How to automatically create thousands of content pages?</a:t>
            </a:r>
          </a:p>
          <a:p>
            <a:pPr marL="623804" lvl="1" indent="-346558">
              <a:spcAft>
                <a:spcPts val="364"/>
              </a:spcAft>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Wrote a script to extract all error logs from ElasticSearch open-source code.  Initially extracted about 700 different error logs.  Today there are some 3,000 error log pages published on Opster</a:t>
            </a:r>
          </a:p>
          <a:p>
            <a:pPr marL="623804" lvl="1" indent="-346558">
              <a:spcAft>
                <a:spcPts val="364"/>
              </a:spcAft>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Created an Opster web site, mostly these 700 pages that were produced automatically </a:t>
            </a:r>
          </a:p>
          <a:p>
            <a:pPr marL="623804" lvl="1" indent="-346558">
              <a:spcAft>
                <a:spcPts val="364"/>
              </a:spcAft>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Plus a detailed glossary on the basic terminology of ElasticSearch, a page per term, and later on many “How </a:t>
            </a:r>
            <a:r>
              <a:rPr lang="en-US" sz="2400" dirty="0" err="1">
                <a:solidFill>
                  <a:srgbClr val="000032"/>
                </a:solidFill>
                <a:latin typeface="Arial" panose="020B0604020202020204" pitchFamily="34" charset="0"/>
                <a:cs typeface="Arial" panose="020B0604020202020204" pitchFamily="34" charset="0"/>
              </a:rPr>
              <a:t>to”s</a:t>
            </a:r>
            <a:endParaRPr lang="en-US" sz="2400" dirty="0">
              <a:solidFill>
                <a:srgbClr val="000032"/>
              </a:solidFill>
              <a:latin typeface="Arial" panose="020B0604020202020204" pitchFamily="34" charset="0"/>
              <a:cs typeface="Arial" panose="020B0604020202020204" pitchFamily="34" charset="0"/>
            </a:endParaRPr>
          </a:p>
          <a:p>
            <a:pPr marL="623804" lvl="1" indent="-346558">
              <a:spcAft>
                <a:spcPts val="364"/>
              </a:spcAft>
              <a:buFont typeface="Arial" panose="020B0604020202020204" pitchFamily="34" charset="0"/>
              <a:buChar char="•"/>
            </a:pPr>
            <a:r>
              <a:rPr lang="en-US" sz="2400" dirty="0">
                <a:solidFill>
                  <a:srgbClr val="000032"/>
                </a:solidFill>
                <a:latin typeface="Arial" panose="020B0604020202020204" pitchFamily="34" charset="0"/>
                <a:cs typeface="Arial" panose="020B0604020202020204" pitchFamily="34" charset="0"/>
              </a:rPr>
              <a:t>60 or so pages generated 80% of traffic – we manually later enriched their content.   </a:t>
            </a:r>
            <a:r>
              <a:rPr lang="en-US" sz="2400" b="1" dirty="0">
                <a:solidFill>
                  <a:srgbClr val="000032"/>
                </a:solidFill>
                <a:latin typeface="Arial" panose="020B0604020202020204" pitchFamily="34" charset="0"/>
                <a:cs typeface="Arial" panose="020B0604020202020204" pitchFamily="34" charset="0"/>
              </a:rPr>
              <a:t>High quality content creates a strong brand</a:t>
            </a:r>
          </a:p>
        </p:txBody>
      </p:sp>
      <p:sp>
        <p:nvSpPr>
          <p:cNvPr id="3" name="Footer Placeholder 2">
            <a:extLst>
              <a:ext uri="{FF2B5EF4-FFF2-40B4-BE49-F238E27FC236}">
                <a16:creationId xmlns:a16="http://schemas.microsoft.com/office/drawing/2014/main" id="{AA7FDD64-5ACA-3C7C-EB9E-6232C600B9C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9104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62757"/>
            <a:ext cx="9476054" cy="587223"/>
          </a:xfrm>
        </p:spPr>
        <p:txBody>
          <a:bodyPr/>
          <a:lstStyle/>
          <a:p>
            <a:r>
              <a:rPr lang="en-US" dirty="0"/>
              <a:t>Opster</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514651" y="519248"/>
            <a:ext cx="1979185" cy="674241"/>
          </a:xfrm>
          <a:prstGeom prst="rect">
            <a:avLst/>
          </a:prstGeom>
        </p:spPr>
      </p:pic>
      <mc:AlternateContent xmlns:mc="http://schemas.openxmlformats.org/markup-compatibility/2006" xmlns:cx1="http://schemas.microsoft.com/office/drawing/2015/9/8/chartex">
        <mc:Choice Requires="cx1">
          <p:graphicFrame>
            <p:nvGraphicFramePr>
              <p:cNvPr id="10" name="Chart 9">
                <a:extLst>
                  <a:ext uri="{FF2B5EF4-FFF2-40B4-BE49-F238E27FC236}">
                    <a16:creationId xmlns:a16="http://schemas.microsoft.com/office/drawing/2014/main" id="{C0EEDB87-43A1-4528-8C3F-B96C1A0ECBF1}"/>
                  </a:ext>
                </a:extLst>
              </p:cNvPr>
              <p:cNvGraphicFramePr/>
              <p:nvPr/>
            </p:nvGraphicFramePr>
            <p:xfrm>
              <a:off x="965792" y="1799316"/>
              <a:ext cx="10528767" cy="4361475"/>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0" name="Chart 9">
                <a:extLst>
                  <a:ext uri="{FF2B5EF4-FFF2-40B4-BE49-F238E27FC236}">
                    <a16:creationId xmlns:a16="http://schemas.microsoft.com/office/drawing/2014/main" id="{C0EEDB87-43A1-4528-8C3F-B96C1A0ECBF1}"/>
                  </a:ext>
                </a:extLst>
              </p:cNvPr>
              <p:cNvPicPr>
                <a:picLocks noGrp="1" noRot="1" noChangeAspect="1" noMove="1" noResize="1" noEditPoints="1" noAdjustHandles="1" noChangeArrowheads="1" noChangeShapeType="1"/>
              </p:cNvPicPr>
              <p:nvPr/>
            </p:nvPicPr>
            <p:blipFill>
              <a:blip r:embed="rId5"/>
              <a:stretch>
                <a:fillRect/>
              </a:stretch>
            </p:blipFill>
            <p:spPr>
              <a:xfrm>
                <a:off x="965792" y="1799316"/>
                <a:ext cx="10528767" cy="4361475"/>
              </a:xfrm>
              <a:prstGeom prst="rect">
                <a:avLst/>
              </a:prstGeom>
            </p:spPr>
          </p:pic>
        </mc:Fallback>
      </mc:AlternateContent>
      <p:sp>
        <p:nvSpPr>
          <p:cNvPr id="12" name="Text Placeholder 2">
            <a:extLst>
              <a:ext uri="{FF2B5EF4-FFF2-40B4-BE49-F238E27FC236}">
                <a16:creationId xmlns:a16="http://schemas.microsoft.com/office/drawing/2014/main" id="{1A4CDED8-6780-479F-8F8C-70B8B59019B6}"/>
              </a:ext>
            </a:extLst>
          </p:cNvPr>
          <p:cNvSpPr>
            <a:spLocks noGrp="1"/>
          </p:cNvSpPr>
          <p:nvPr>
            <p:ph type="body" idx="1"/>
          </p:nvPr>
        </p:nvSpPr>
        <p:spPr>
          <a:xfrm>
            <a:off x="944437" y="1857937"/>
            <a:ext cx="10234415" cy="410562"/>
          </a:xfrm>
        </p:spPr>
        <p:txBody>
          <a:bodyPr/>
          <a:lstStyle/>
          <a:p>
            <a:pPr>
              <a:spcAft>
                <a:spcPts val="1455"/>
              </a:spcAft>
            </a:pPr>
            <a:r>
              <a:rPr lang="en-US" sz="2668" b="1" dirty="0">
                <a:latin typeface="Lato" panose="020F0502020204030203" pitchFamily="34" charset="0"/>
              </a:rPr>
              <a:t>Traffic results per quarter</a:t>
            </a:r>
            <a:endParaRPr lang="en-US" sz="2426" dirty="0">
              <a:latin typeface="Lato" panose="020F0502020204030203" pitchFamily="34" charset="0"/>
              <a:cs typeface="Lato Light"/>
            </a:endParaRPr>
          </a:p>
        </p:txBody>
      </p:sp>
      <p:sp>
        <p:nvSpPr>
          <p:cNvPr id="3" name="Footer Placeholder 2">
            <a:extLst>
              <a:ext uri="{FF2B5EF4-FFF2-40B4-BE49-F238E27FC236}">
                <a16:creationId xmlns:a16="http://schemas.microsoft.com/office/drawing/2014/main" id="{36B58EC6-50FB-1398-057F-CA0884E2F9DC}"/>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7371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91263"/>
            <a:ext cx="9476054" cy="587223"/>
          </a:xfrm>
        </p:spPr>
        <p:txBody>
          <a:bodyPr/>
          <a:lstStyle/>
          <a:p>
            <a:r>
              <a:rPr lang="en-US" dirty="0"/>
              <a:t>Opster – Marketing Funnel </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430898" y="682202"/>
            <a:ext cx="1979185" cy="674241"/>
          </a:xfrm>
          <a:prstGeom prst="rect">
            <a:avLst/>
          </a:prstGeom>
        </p:spPr>
      </p:pic>
      <p:sp>
        <p:nvSpPr>
          <p:cNvPr id="8" name="Text Placeholder 2">
            <a:extLst>
              <a:ext uri="{FF2B5EF4-FFF2-40B4-BE49-F238E27FC236}">
                <a16:creationId xmlns:a16="http://schemas.microsoft.com/office/drawing/2014/main" id="{36A47C3C-5F5D-4762-9BBC-00FB855074E6}"/>
              </a:ext>
            </a:extLst>
          </p:cNvPr>
          <p:cNvSpPr>
            <a:spLocks noGrp="1"/>
          </p:cNvSpPr>
          <p:nvPr>
            <p:ph type="body" idx="1"/>
          </p:nvPr>
        </p:nvSpPr>
        <p:spPr>
          <a:xfrm>
            <a:off x="921254" y="1447382"/>
            <a:ext cx="10550121" cy="4588757"/>
          </a:xfrm>
        </p:spPr>
        <p:txBody>
          <a:bodyPr/>
          <a:lstStyle/>
          <a:p>
            <a:pPr>
              <a:spcAft>
                <a:spcPts val="1455"/>
              </a:spcAft>
            </a:pPr>
            <a:r>
              <a:rPr lang="en-US" sz="2668" b="1" dirty="0"/>
              <a:t>BUT – Traffic is not yet leads</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Developed </a:t>
            </a:r>
            <a:r>
              <a:rPr lang="en-US" sz="2486" dirty="0" err="1">
                <a:solidFill>
                  <a:srgbClr val="000032"/>
                </a:solidFill>
                <a:latin typeface="Arial" panose="020B0604020202020204" pitchFamily="34" charset="0"/>
                <a:cs typeface="Arial" panose="020B0604020202020204" pitchFamily="34" charset="0"/>
              </a:rPr>
              <a:t>CheckUp</a:t>
            </a:r>
            <a:r>
              <a:rPr lang="en-US" sz="2486" dirty="0">
                <a:solidFill>
                  <a:srgbClr val="000032"/>
                </a:solidFill>
                <a:latin typeface="Arial" panose="020B0604020202020204" pitchFamily="34" charset="0"/>
                <a:cs typeface="Arial" panose="020B0604020202020204" pitchFamily="34" charset="0"/>
              </a:rPr>
              <a:t> – a simple tool to identify problems based on 2-3 files taken from the Elastic cluster</a:t>
            </a:r>
          </a:p>
          <a:p>
            <a:pPr marL="623804" lvl="1" indent="-346558">
              <a:spcAft>
                <a:spcPts val="1455"/>
              </a:spcAft>
              <a:buFont typeface="Arial" panose="020B0604020202020204" pitchFamily="34" charset="0"/>
              <a:buChar char="•"/>
            </a:pPr>
            <a:endParaRPr lang="en-US" sz="2486" dirty="0">
              <a:solidFill>
                <a:srgbClr val="000032"/>
              </a:solidFill>
              <a:latin typeface="Arial" panose="020B0604020202020204" pitchFamily="34" charset="0"/>
              <a:cs typeface="Arial" panose="020B0604020202020204" pitchFamily="34" charset="0"/>
            </a:endParaRPr>
          </a:p>
          <a:p>
            <a:pPr marL="623804" lvl="1" indent="-346558">
              <a:spcAft>
                <a:spcPts val="1455"/>
              </a:spcAft>
              <a:buFont typeface="Arial" panose="020B0604020202020204" pitchFamily="34" charset="0"/>
              <a:buChar char="•"/>
            </a:pPr>
            <a:endParaRPr lang="en-US" sz="2486" dirty="0">
              <a:solidFill>
                <a:srgbClr val="000032"/>
              </a:solidFill>
              <a:latin typeface="Arial" panose="020B0604020202020204" pitchFamily="34" charset="0"/>
              <a:cs typeface="Arial" panose="020B0604020202020204" pitchFamily="34" charset="0"/>
            </a:endParaRPr>
          </a:p>
          <a:p>
            <a:pPr marL="623804" lvl="1" indent="-346558">
              <a:spcAft>
                <a:spcPts val="1455"/>
              </a:spcAft>
              <a:buFont typeface="Arial" panose="020B0604020202020204" pitchFamily="34" charset="0"/>
              <a:buChar char="•"/>
            </a:pPr>
            <a:endParaRPr lang="en-US" sz="2486" dirty="0">
              <a:solidFill>
                <a:srgbClr val="000032"/>
              </a:solidFill>
              <a:latin typeface="Arial" panose="020B0604020202020204" pitchFamily="34" charset="0"/>
              <a:cs typeface="Arial" panose="020B0604020202020204" pitchFamily="34" charset="0"/>
            </a:endParaRPr>
          </a:p>
          <a:p>
            <a:pPr marL="623804" lvl="1" indent="-346558">
              <a:spcAft>
                <a:spcPts val="1455"/>
              </a:spcAft>
              <a:buFont typeface="Arial" panose="020B0604020202020204" pitchFamily="34" charset="0"/>
              <a:buChar char="•"/>
            </a:pPr>
            <a:endParaRPr lang="en-US" sz="1000" dirty="0">
              <a:solidFill>
                <a:srgbClr val="000032"/>
              </a:solidFill>
              <a:latin typeface="Arial" panose="020B0604020202020204" pitchFamily="34" charset="0"/>
              <a:cs typeface="Arial" panose="020B0604020202020204" pitchFamily="34" charset="0"/>
            </a:endParaRP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Users need to create an account to run </a:t>
            </a:r>
            <a:r>
              <a:rPr lang="en-US" sz="2486" dirty="0" err="1">
                <a:solidFill>
                  <a:srgbClr val="000032"/>
                </a:solidFill>
                <a:latin typeface="Arial" panose="020B0604020202020204" pitchFamily="34" charset="0"/>
                <a:cs typeface="Arial" panose="020B0604020202020204" pitchFamily="34" charset="0"/>
              </a:rPr>
              <a:t>CheckUp</a:t>
            </a:r>
            <a:r>
              <a:rPr lang="en-US" sz="2486" dirty="0">
                <a:solidFill>
                  <a:srgbClr val="000032"/>
                </a:solidFill>
                <a:latin typeface="Arial" panose="020B0604020202020204" pitchFamily="34" charset="0"/>
                <a:cs typeface="Arial" panose="020B0604020202020204" pitchFamily="34" charset="0"/>
              </a:rPr>
              <a:t> </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Our main source of leads – Very low Customer Acquisition Cost (CAC) </a:t>
            </a:r>
          </a:p>
        </p:txBody>
      </p:sp>
      <p:grpSp>
        <p:nvGrpSpPr>
          <p:cNvPr id="3" name="Group 2">
            <a:extLst>
              <a:ext uri="{FF2B5EF4-FFF2-40B4-BE49-F238E27FC236}">
                <a16:creationId xmlns:a16="http://schemas.microsoft.com/office/drawing/2014/main" id="{B6065287-F17F-4DEE-90A7-A9FEECCAD155}"/>
              </a:ext>
            </a:extLst>
          </p:cNvPr>
          <p:cNvGrpSpPr/>
          <p:nvPr/>
        </p:nvGrpSpPr>
        <p:grpSpPr>
          <a:xfrm>
            <a:off x="1325526" y="2797967"/>
            <a:ext cx="8919983" cy="1763112"/>
            <a:chOff x="1556741" y="5426075"/>
            <a:chExt cx="14709712" cy="2907502"/>
          </a:xfrm>
        </p:grpSpPr>
        <p:pic>
          <p:nvPicPr>
            <p:cNvPr id="6" name="Picture 5">
              <a:extLst>
                <a:ext uri="{FF2B5EF4-FFF2-40B4-BE49-F238E27FC236}">
                  <a16:creationId xmlns:a16="http://schemas.microsoft.com/office/drawing/2014/main" id="{90003B92-FB59-4DDB-8FAF-81F68445989D}"/>
                </a:ext>
              </a:extLst>
            </p:cNvPr>
            <p:cNvPicPr>
              <a:picLocks noChangeAspect="1"/>
            </p:cNvPicPr>
            <p:nvPr/>
          </p:nvPicPr>
          <p:blipFill>
            <a:blip r:embed="rId4"/>
            <a:stretch>
              <a:fillRect/>
            </a:stretch>
          </p:blipFill>
          <p:spPr>
            <a:xfrm>
              <a:off x="1556741" y="5426075"/>
              <a:ext cx="7861627" cy="2907502"/>
            </a:xfrm>
            <a:prstGeom prst="rect">
              <a:avLst/>
            </a:prstGeom>
          </p:spPr>
        </p:pic>
        <p:pic>
          <p:nvPicPr>
            <p:cNvPr id="9" name="Picture 8">
              <a:extLst>
                <a:ext uri="{FF2B5EF4-FFF2-40B4-BE49-F238E27FC236}">
                  <a16:creationId xmlns:a16="http://schemas.microsoft.com/office/drawing/2014/main" id="{54D250F4-054E-4B7F-A352-57FBB3D04015}"/>
                </a:ext>
              </a:extLst>
            </p:cNvPr>
            <p:cNvPicPr>
              <a:picLocks noChangeAspect="1"/>
            </p:cNvPicPr>
            <p:nvPr/>
          </p:nvPicPr>
          <p:blipFill>
            <a:blip r:embed="rId5"/>
            <a:stretch>
              <a:fillRect/>
            </a:stretch>
          </p:blipFill>
          <p:spPr>
            <a:xfrm>
              <a:off x="10737850" y="6194026"/>
              <a:ext cx="5528603" cy="1371600"/>
            </a:xfrm>
            <a:prstGeom prst="rect">
              <a:avLst/>
            </a:prstGeom>
          </p:spPr>
        </p:pic>
      </p:grpSp>
      <p:sp>
        <p:nvSpPr>
          <p:cNvPr id="4" name="Footer Placeholder 3">
            <a:extLst>
              <a:ext uri="{FF2B5EF4-FFF2-40B4-BE49-F238E27FC236}">
                <a16:creationId xmlns:a16="http://schemas.microsoft.com/office/drawing/2014/main" id="{17F3E971-30D1-EFA2-91E0-D546E0348EC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792159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52366"/>
            <a:ext cx="9476054" cy="587223"/>
          </a:xfrm>
        </p:spPr>
        <p:txBody>
          <a:bodyPr/>
          <a:lstStyle/>
          <a:p>
            <a:r>
              <a:rPr lang="en-US" dirty="0"/>
              <a:t>Opster</a:t>
            </a:r>
          </a:p>
        </p:txBody>
      </p:sp>
      <p:pic>
        <p:nvPicPr>
          <p:cNvPr id="11" name="object 8">
            <a:extLst>
              <a:ext uri="{FF2B5EF4-FFF2-40B4-BE49-F238E27FC236}">
                <a16:creationId xmlns:a16="http://schemas.microsoft.com/office/drawing/2014/main" id="{C6DFE483-C25B-4F40-A0FF-1678F759619B}"/>
              </a:ext>
            </a:extLst>
          </p:cNvPr>
          <p:cNvPicPr/>
          <p:nvPr/>
        </p:nvPicPr>
        <p:blipFill>
          <a:blip r:embed="rId3" cstate="print"/>
          <a:stretch>
            <a:fillRect/>
          </a:stretch>
        </p:blipFill>
        <p:spPr>
          <a:xfrm>
            <a:off x="9514651" y="508857"/>
            <a:ext cx="1979185" cy="674241"/>
          </a:xfrm>
          <a:prstGeom prst="rect">
            <a:avLst/>
          </a:prstGeom>
        </p:spPr>
      </p:pic>
      <p:graphicFrame>
        <p:nvGraphicFramePr>
          <p:cNvPr id="10" name="Chart 9">
            <a:extLst>
              <a:ext uri="{FF2B5EF4-FFF2-40B4-BE49-F238E27FC236}">
                <a16:creationId xmlns:a16="http://schemas.microsoft.com/office/drawing/2014/main" id="{C0EEDB87-43A1-4528-8C3F-B96C1A0ECBF1}"/>
              </a:ext>
            </a:extLst>
          </p:cNvPr>
          <p:cNvGraphicFramePr/>
          <p:nvPr/>
        </p:nvGraphicFramePr>
        <p:xfrm>
          <a:off x="320032" y="1843679"/>
          <a:ext cx="11320898" cy="500469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a:extLst>
              <a:ext uri="{FF2B5EF4-FFF2-40B4-BE49-F238E27FC236}">
                <a16:creationId xmlns:a16="http://schemas.microsoft.com/office/drawing/2014/main" id="{DF4EF06E-FD73-4987-8697-4062B4749621}"/>
              </a:ext>
            </a:extLst>
          </p:cNvPr>
          <p:cNvSpPr>
            <a:spLocks noGrp="1"/>
          </p:cNvSpPr>
          <p:nvPr>
            <p:ph type="body" idx="1"/>
          </p:nvPr>
        </p:nvSpPr>
        <p:spPr>
          <a:xfrm>
            <a:off x="944437" y="2320369"/>
            <a:ext cx="10234415" cy="599523"/>
          </a:xfrm>
        </p:spPr>
        <p:txBody>
          <a:bodyPr/>
          <a:lstStyle/>
          <a:p>
            <a:pPr>
              <a:spcAft>
                <a:spcPts val="606"/>
              </a:spcAft>
            </a:pPr>
            <a:r>
              <a:rPr lang="en-US" sz="1698" b="1" dirty="0">
                <a:solidFill>
                  <a:srgbClr val="FF6900"/>
                </a:solidFill>
                <a:latin typeface="Lato" panose="020F0502020204030203" pitchFamily="34" charset="0"/>
              </a:rPr>
              <a:t>Number of New Registered Users</a:t>
            </a:r>
          </a:p>
          <a:p>
            <a:pPr>
              <a:spcAft>
                <a:spcPts val="606"/>
              </a:spcAft>
            </a:pPr>
            <a:r>
              <a:rPr lang="en-US" sz="1698" b="1" dirty="0">
                <a:solidFill>
                  <a:srgbClr val="004B9B"/>
                </a:solidFill>
                <a:latin typeface="Lato" panose="020F0502020204030203" pitchFamily="34" charset="0"/>
              </a:rPr>
              <a:t>Total Number of Registered Users</a:t>
            </a:r>
            <a:endParaRPr lang="en-US" sz="1455" dirty="0">
              <a:solidFill>
                <a:srgbClr val="004B9B"/>
              </a:solidFill>
              <a:latin typeface="Lato" panose="020F0502020204030203" pitchFamily="34" charset="0"/>
              <a:cs typeface="Lato Light"/>
            </a:endParaRPr>
          </a:p>
        </p:txBody>
      </p:sp>
      <p:sp>
        <p:nvSpPr>
          <p:cNvPr id="3" name="Footer Placeholder 2">
            <a:extLst>
              <a:ext uri="{FF2B5EF4-FFF2-40B4-BE49-F238E27FC236}">
                <a16:creationId xmlns:a16="http://schemas.microsoft.com/office/drawing/2014/main" id="{5D0BEDBE-FF47-D0E7-8BC9-9E58FC3282FA}"/>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897897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D904-602E-C576-268A-F7688EB2E673}"/>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0A8A07A5-95D8-1DE6-F180-18DE1B40335C}"/>
              </a:ext>
            </a:extLst>
          </p:cNvPr>
          <p:cNvSpPr>
            <a:spLocks noGrp="1"/>
          </p:cNvSpPr>
          <p:nvPr>
            <p:ph type="body" idx="1"/>
          </p:nvPr>
        </p:nvSpPr>
        <p:spPr>
          <a:xfrm>
            <a:off x="944076" y="1585558"/>
            <a:ext cx="10303847" cy="4843634"/>
          </a:xfrm>
        </p:spPr>
        <p:txBody>
          <a:bodyPr/>
          <a:lstStyle/>
          <a:p>
            <a:pPr marL="179954" rtl="0">
              <a:lnSpc>
                <a:spcPct val="107000"/>
              </a:lnSpc>
            </a:pPr>
            <a:r>
              <a:rPr lang="en-US" kern="100" dirty="0">
                <a:effectLst/>
                <a:latin typeface="Arial" panose="020B0604020202020204" pitchFamily="34" charset="0"/>
                <a:ea typeface="Aptos" panose="020B0004020202020204" pitchFamily="34" charset="0"/>
                <a:cs typeface="Arial" panose="020B0604020202020204" pitchFamily="34" charset="0"/>
              </a:rPr>
              <a:t>Powerful technologies </a:t>
            </a:r>
          </a:p>
          <a:p>
            <a:pPr marL="1371600" lvl="2"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Deep learning algorithms</a:t>
            </a:r>
          </a:p>
          <a:p>
            <a:pPr marL="1371600" marR="0" lvl="2" indent="-4572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Translation </a:t>
            </a:r>
          </a:p>
          <a:p>
            <a:pPr marL="1371600" marR="0" lvl="2" indent="-4572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Speech to text </a:t>
            </a:r>
          </a:p>
          <a:p>
            <a:pPr marL="1926092" lvl="4" indent="-4572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Embedded </a:t>
            </a:r>
            <a:r>
              <a:rPr lang="en-US" sz="2400" kern="100" dirty="0">
                <a:latin typeface="Arial" panose="020B0604020202020204" pitchFamily="34" charset="0"/>
                <a:ea typeface="Aptos" panose="020B0004020202020204" pitchFamily="34" charset="0"/>
                <a:cs typeface="Arial" panose="020B0604020202020204" pitchFamily="34" charset="0"/>
              </a:rPr>
              <a:t>(YouTube, Zoom, ….) </a:t>
            </a:r>
          </a:p>
          <a:p>
            <a:pPr marL="1926092" lvl="4" indent="-457200">
              <a:lnSpc>
                <a:spcPct val="107000"/>
              </a:lnSpc>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Business – Sales (Gong, Chorus), Customer service, </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Legal </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Police, Intelligence services,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1371600" marR="0" lvl="2" indent="-4572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Picture recognition</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Embedded (Google pictures, Google navigation)</a:t>
            </a:r>
          </a:p>
          <a:p>
            <a:pPr marL="1926092" lvl="4" indent="-457200">
              <a:lnSpc>
                <a:spcPct val="107000"/>
              </a:lnSpc>
              <a:buFont typeface="Arial" panose="020B0604020202020204" pitchFamily="34" charset="0"/>
              <a:buChar char="•"/>
            </a:pPr>
            <a:r>
              <a:rPr lang="en-US" sz="2400" kern="100" dirty="0">
                <a:latin typeface="Arial" panose="020B0604020202020204" pitchFamily="34" charset="0"/>
                <a:ea typeface="Aptos" panose="020B0004020202020204" pitchFamily="34" charset="0"/>
                <a:cs typeface="Arial" panose="020B0604020202020204" pitchFamily="34" charset="0"/>
              </a:rPr>
              <a:t>Security – police, </a:t>
            </a:r>
            <a:r>
              <a:rPr lang="en-US" sz="2400" kern="100" dirty="0" err="1">
                <a:latin typeface="Arial" panose="020B0604020202020204" pitchFamily="34" charset="0"/>
                <a:ea typeface="Aptos" panose="020B0004020202020204" pitchFamily="34" charset="0"/>
                <a:cs typeface="Arial" panose="020B0604020202020204" pitchFamily="34" charset="0"/>
              </a:rPr>
              <a:t>ClearView</a:t>
            </a:r>
            <a:r>
              <a:rPr lang="en-US" sz="2400" kern="100" dirty="0">
                <a:latin typeface="Arial" panose="020B0604020202020204" pitchFamily="34" charset="0"/>
                <a:ea typeface="Aptos" panose="020B0004020202020204" pitchFamily="34" charset="0"/>
                <a:cs typeface="Arial" panose="020B0604020202020204" pitchFamily="34" charset="0"/>
              </a:rPr>
              <a:t> AI, </a:t>
            </a: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9B9F30E3-0DBD-4F4D-9FDB-8E7CAF636F4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31341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0DC2F-A6AA-A8A1-9952-6EEDD8C98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0097A-476B-1413-86B6-3AA986AECD96}"/>
              </a:ext>
            </a:extLst>
          </p:cNvPr>
          <p:cNvSpPr>
            <a:spLocks noGrp="1"/>
          </p:cNvSpPr>
          <p:nvPr>
            <p:ph type="title"/>
          </p:nvPr>
        </p:nvSpPr>
        <p:spPr>
          <a:xfrm>
            <a:off x="944437" y="589876"/>
            <a:ext cx="9476054" cy="587223"/>
          </a:xfrm>
        </p:spPr>
        <p:txBody>
          <a:bodyPr/>
          <a:lstStyle/>
          <a:p>
            <a:r>
              <a:rPr lang="en-US" dirty="0"/>
              <a:t>Opster</a:t>
            </a:r>
          </a:p>
        </p:txBody>
      </p:sp>
      <p:pic>
        <p:nvPicPr>
          <p:cNvPr id="11" name="object 8">
            <a:extLst>
              <a:ext uri="{FF2B5EF4-FFF2-40B4-BE49-F238E27FC236}">
                <a16:creationId xmlns:a16="http://schemas.microsoft.com/office/drawing/2014/main" id="{4C0F10E2-F461-ABDB-BF96-912DC52425A6}"/>
              </a:ext>
            </a:extLst>
          </p:cNvPr>
          <p:cNvPicPr/>
          <p:nvPr/>
        </p:nvPicPr>
        <p:blipFill>
          <a:blip r:embed="rId3" cstate="print"/>
          <a:stretch>
            <a:fillRect/>
          </a:stretch>
        </p:blipFill>
        <p:spPr>
          <a:xfrm>
            <a:off x="9514651" y="546367"/>
            <a:ext cx="1979185" cy="674241"/>
          </a:xfrm>
          <a:prstGeom prst="rect">
            <a:avLst/>
          </a:prstGeom>
        </p:spPr>
      </p:pic>
      <p:sp>
        <p:nvSpPr>
          <p:cNvPr id="8" name="Text Placeholder 2">
            <a:extLst>
              <a:ext uri="{FF2B5EF4-FFF2-40B4-BE49-F238E27FC236}">
                <a16:creationId xmlns:a16="http://schemas.microsoft.com/office/drawing/2014/main" id="{C231A5A4-438F-59B6-D136-C54873D70286}"/>
              </a:ext>
            </a:extLst>
          </p:cNvPr>
          <p:cNvSpPr>
            <a:spLocks noGrp="1"/>
          </p:cNvSpPr>
          <p:nvPr>
            <p:ph type="body" idx="1"/>
          </p:nvPr>
        </p:nvSpPr>
        <p:spPr>
          <a:xfrm>
            <a:off x="944437" y="1546208"/>
            <a:ext cx="10234415" cy="4574394"/>
          </a:xfrm>
        </p:spPr>
        <p:txBody>
          <a:bodyPr/>
          <a:lstStyle/>
          <a:p>
            <a:pPr marL="457200" indent="-457200">
              <a:spcAft>
                <a:spcPts val="1455"/>
              </a:spcAft>
              <a:buFont typeface="Arial" panose="020B0604020202020204" pitchFamily="34" charset="0"/>
              <a:buChar char="•"/>
            </a:pPr>
            <a:r>
              <a:rPr lang="en-US" sz="2668" dirty="0"/>
              <a:t>In November of 2023 Opster was acquired by Elastic, the creators of </a:t>
            </a:r>
            <a:r>
              <a:rPr lang="en-US" sz="2668" dirty="0" err="1"/>
              <a:t>ElasticSearch</a:t>
            </a:r>
            <a:r>
              <a:rPr lang="en-US" sz="2668" dirty="0"/>
              <a:t> </a:t>
            </a:r>
          </a:p>
          <a:p>
            <a:pPr marL="457200" indent="-457200">
              <a:spcAft>
                <a:spcPts val="1455"/>
              </a:spcAft>
              <a:buFont typeface="Arial" panose="020B0604020202020204" pitchFamily="34" charset="0"/>
              <a:buChar char="•"/>
            </a:pPr>
            <a:r>
              <a:rPr lang="en-US" sz="2668" dirty="0"/>
              <a:t>One of the main reasons for the acquisition was the content Opster created and its widespread use by Elastic customers and even by Elastic technical support team </a:t>
            </a:r>
          </a:p>
          <a:p>
            <a:pPr marL="457200" indent="-457200">
              <a:spcAft>
                <a:spcPts val="1455"/>
              </a:spcAft>
              <a:buFont typeface="Arial" panose="020B0604020202020204" pitchFamily="34" charset="0"/>
              <a:buChar char="•"/>
            </a:pPr>
            <a:r>
              <a:rPr lang="en-US" sz="2668" dirty="0"/>
              <a:t>The power of:</a:t>
            </a:r>
          </a:p>
          <a:p>
            <a:pPr marL="734446" lvl="1" indent="-457200">
              <a:spcAft>
                <a:spcPts val="1455"/>
              </a:spcAft>
              <a:buFont typeface="Arial" panose="020B0604020202020204" pitchFamily="34" charset="0"/>
              <a:buChar char="•"/>
            </a:pPr>
            <a:r>
              <a:rPr lang="en-US" sz="2400" dirty="0">
                <a:latin typeface="Arial" panose="020B0604020202020204" pitchFamily="34" charset="0"/>
                <a:cs typeface="Arial" panose="020B0604020202020204" pitchFamily="34" charset="0"/>
              </a:rPr>
              <a:t>Branding and Marketing first </a:t>
            </a:r>
          </a:p>
          <a:p>
            <a:pPr marL="734446" lvl="1" indent="-457200">
              <a:spcAft>
                <a:spcPts val="1455"/>
              </a:spcAft>
              <a:buFont typeface="Arial" panose="020B0604020202020204" pitchFamily="34" charset="0"/>
              <a:buChar char="•"/>
            </a:pPr>
            <a:r>
              <a:rPr lang="en-US" sz="2400" dirty="0">
                <a:latin typeface="Arial" panose="020B0604020202020204" pitchFamily="34" charset="0"/>
                <a:cs typeface="Arial" panose="020B0604020202020204" pitchFamily="34" charset="0"/>
              </a:rPr>
              <a:t>Long Tail SEO </a:t>
            </a:r>
          </a:p>
          <a:p>
            <a:pPr>
              <a:spcAft>
                <a:spcPts val="1455"/>
              </a:spcAft>
            </a:pPr>
            <a:endParaRPr lang="en-US" sz="2668" b="1" dirty="0"/>
          </a:p>
        </p:txBody>
      </p:sp>
      <p:sp>
        <p:nvSpPr>
          <p:cNvPr id="3" name="Footer Placeholder 2">
            <a:extLst>
              <a:ext uri="{FF2B5EF4-FFF2-40B4-BE49-F238E27FC236}">
                <a16:creationId xmlns:a16="http://schemas.microsoft.com/office/drawing/2014/main" id="{95CC6475-5036-397B-04F9-354285F504BE}"/>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224589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79153" y="587096"/>
            <a:ext cx="10233693" cy="573906"/>
          </a:xfrm>
        </p:spPr>
        <p:txBody>
          <a:bodyPr/>
          <a:lstStyle/>
          <a:p>
            <a:r>
              <a:rPr lang="en-US" dirty="0"/>
              <a:t>ZoomInfo – Tools for sales </a:t>
            </a:r>
          </a:p>
        </p:txBody>
      </p:sp>
      <p:pic>
        <p:nvPicPr>
          <p:cNvPr id="8" name="Picture 7">
            <a:extLst>
              <a:ext uri="{FF2B5EF4-FFF2-40B4-BE49-F238E27FC236}">
                <a16:creationId xmlns:a16="http://schemas.microsoft.com/office/drawing/2014/main" id="{679277C8-9666-4B69-B786-41DEF57A041C}"/>
              </a:ext>
            </a:extLst>
          </p:cNvPr>
          <p:cNvPicPr>
            <a:picLocks noChangeAspect="1"/>
          </p:cNvPicPr>
          <p:nvPr/>
        </p:nvPicPr>
        <p:blipFill>
          <a:blip r:embed="rId3"/>
          <a:stretch>
            <a:fillRect/>
          </a:stretch>
        </p:blipFill>
        <p:spPr>
          <a:xfrm>
            <a:off x="9178941" y="696138"/>
            <a:ext cx="2133135" cy="573026"/>
          </a:xfrm>
          <a:prstGeom prst="rect">
            <a:avLst/>
          </a:prstGeom>
        </p:spPr>
      </p:pic>
      <p:pic>
        <p:nvPicPr>
          <p:cNvPr id="3" name="Picture 2">
            <a:extLst>
              <a:ext uri="{FF2B5EF4-FFF2-40B4-BE49-F238E27FC236}">
                <a16:creationId xmlns:a16="http://schemas.microsoft.com/office/drawing/2014/main" id="{42BEF589-8BCA-44E4-B8EA-7AA2D608FD02}"/>
              </a:ext>
            </a:extLst>
          </p:cNvPr>
          <p:cNvPicPr>
            <a:picLocks noChangeAspect="1"/>
          </p:cNvPicPr>
          <p:nvPr/>
        </p:nvPicPr>
        <p:blipFill>
          <a:blip r:embed="rId4"/>
          <a:stretch>
            <a:fillRect/>
          </a:stretch>
        </p:blipFill>
        <p:spPr>
          <a:xfrm>
            <a:off x="2442806" y="1582347"/>
            <a:ext cx="7036225" cy="4425499"/>
          </a:xfrm>
          <a:prstGeom prst="rect">
            <a:avLst/>
          </a:prstGeom>
        </p:spPr>
      </p:pic>
      <p:sp>
        <p:nvSpPr>
          <p:cNvPr id="4" name="Footer Placeholder 3">
            <a:extLst>
              <a:ext uri="{FF2B5EF4-FFF2-40B4-BE49-F238E27FC236}">
                <a16:creationId xmlns:a16="http://schemas.microsoft.com/office/drawing/2014/main" id="{02528E62-C991-E61E-00FE-50E8D66CCA56}"/>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14118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537257"/>
            <a:ext cx="10233693" cy="573906"/>
          </a:xfrm>
        </p:spPr>
        <p:txBody>
          <a:bodyPr/>
          <a:lstStyle/>
          <a:p>
            <a:r>
              <a:rPr lang="en-US" dirty="0"/>
              <a:t>ZoomInfo - History</a:t>
            </a:r>
          </a:p>
        </p:txBody>
      </p:sp>
      <p:sp>
        <p:nvSpPr>
          <p:cNvPr id="5" name="Text Placeholder 2">
            <a:extLst>
              <a:ext uri="{FF2B5EF4-FFF2-40B4-BE49-F238E27FC236}">
                <a16:creationId xmlns:a16="http://schemas.microsoft.com/office/drawing/2014/main" id="{62933725-436A-457E-B611-FD52F0A19BC8}"/>
              </a:ext>
            </a:extLst>
          </p:cNvPr>
          <p:cNvSpPr>
            <a:spLocks noGrp="1"/>
          </p:cNvSpPr>
          <p:nvPr>
            <p:ph type="body" idx="1"/>
          </p:nvPr>
        </p:nvSpPr>
        <p:spPr>
          <a:xfrm>
            <a:off x="944437" y="1618471"/>
            <a:ext cx="9679922" cy="4216539"/>
          </a:xfrm>
        </p:spPr>
        <p:txBody>
          <a:bodyPr/>
          <a:lstStyle/>
          <a:p>
            <a:pPr marL="346558" indent="-346558">
              <a:spcAft>
                <a:spcPts val="1455"/>
              </a:spcAft>
              <a:buFont typeface="Arial" panose="020B0604020202020204" pitchFamily="34" charset="0"/>
              <a:buChar char="•"/>
            </a:pPr>
            <a:r>
              <a:rPr lang="en-US" dirty="0"/>
              <a:t>Founded in 2000 by Yonatan Stern</a:t>
            </a:r>
          </a:p>
          <a:p>
            <a:pPr marL="346558" indent="-346558">
              <a:spcAft>
                <a:spcPts val="1455"/>
              </a:spcAft>
              <a:buFont typeface="Arial" panose="020B0604020202020204" pitchFamily="34" charset="0"/>
              <a:buChar char="•"/>
            </a:pPr>
            <a:r>
              <a:rPr lang="en-US" dirty="0"/>
              <a:t>Nice little company, selling mainly to recruiters – Executive Search Firms</a:t>
            </a:r>
          </a:p>
          <a:p>
            <a:pPr marL="346558" indent="-346558">
              <a:spcAft>
                <a:spcPts val="1455"/>
              </a:spcAft>
              <a:buFont typeface="Arial" panose="020B0604020202020204" pitchFamily="34" charset="0"/>
              <a:buChar char="•"/>
            </a:pPr>
            <a:r>
              <a:rPr lang="en-US" dirty="0"/>
              <a:t>By 2004 revenues were about $6m, profitable, growing</a:t>
            </a:r>
          </a:p>
          <a:p>
            <a:pPr marL="346558" indent="-346558">
              <a:spcAft>
                <a:spcPts val="1455"/>
              </a:spcAft>
              <a:buFont typeface="Arial" panose="020B0604020202020204" pitchFamily="34" charset="0"/>
              <a:buChar char="•"/>
            </a:pPr>
            <a:r>
              <a:rPr lang="en-US" dirty="0"/>
              <a:t>But we wanted to grow much faster by going after sales people </a:t>
            </a:r>
          </a:p>
          <a:p>
            <a:pPr marL="346558" indent="-346558">
              <a:spcAft>
                <a:spcPts val="1455"/>
              </a:spcAft>
              <a:buFont typeface="Arial" panose="020B0604020202020204" pitchFamily="34" charset="0"/>
              <a:buChar char="•"/>
            </a:pPr>
            <a:r>
              <a:rPr lang="en-US" dirty="0"/>
              <a:t>How do we go from one customer set – recruiters,  </a:t>
            </a:r>
            <a:br>
              <a:rPr lang="en-US" dirty="0"/>
            </a:br>
            <a:r>
              <a:rPr lang="en-US" dirty="0"/>
              <a:t>to another – sales people? </a:t>
            </a:r>
          </a:p>
        </p:txBody>
      </p:sp>
      <p:pic>
        <p:nvPicPr>
          <p:cNvPr id="8" name="Picture 7">
            <a:extLst>
              <a:ext uri="{FF2B5EF4-FFF2-40B4-BE49-F238E27FC236}">
                <a16:creationId xmlns:a16="http://schemas.microsoft.com/office/drawing/2014/main" id="{611A7CE5-F13E-4F43-B19D-204E1F2E5BF9}"/>
              </a:ext>
            </a:extLst>
          </p:cNvPr>
          <p:cNvPicPr>
            <a:picLocks noChangeAspect="1"/>
          </p:cNvPicPr>
          <p:nvPr/>
        </p:nvPicPr>
        <p:blipFill>
          <a:blip r:embed="rId3"/>
          <a:stretch>
            <a:fillRect/>
          </a:stretch>
        </p:blipFill>
        <p:spPr>
          <a:xfrm>
            <a:off x="9178941" y="625011"/>
            <a:ext cx="2133135" cy="573026"/>
          </a:xfrm>
          <a:prstGeom prst="rect">
            <a:avLst/>
          </a:prstGeom>
        </p:spPr>
      </p:pic>
      <p:sp>
        <p:nvSpPr>
          <p:cNvPr id="3" name="Footer Placeholder 2">
            <a:extLst>
              <a:ext uri="{FF2B5EF4-FFF2-40B4-BE49-F238E27FC236}">
                <a16:creationId xmlns:a16="http://schemas.microsoft.com/office/drawing/2014/main" id="{12AF91F8-FA04-99E5-0065-E0FC8DE60DD4}"/>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511852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617898"/>
            <a:ext cx="10233693" cy="573906"/>
          </a:xfrm>
        </p:spPr>
        <p:txBody>
          <a:bodyPr/>
          <a:lstStyle/>
          <a:p>
            <a:r>
              <a:rPr lang="en-US" dirty="0"/>
              <a:t>ZoomInfo - History</a:t>
            </a:r>
          </a:p>
        </p:txBody>
      </p:sp>
      <p:sp>
        <p:nvSpPr>
          <p:cNvPr id="5" name="Text Placeholder 2">
            <a:extLst>
              <a:ext uri="{FF2B5EF4-FFF2-40B4-BE49-F238E27FC236}">
                <a16:creationId xmlns:a16="http://schemas.microsoft.com/office/drawing/2014/main" id="{62933725-436A-457E-B611-FD52F0A19BC8}"/>
              </a:ext>
            </a:extLst>
          </p:cNvPr>
          <p:cNvSpPr>
            <a:spLocks noGrp="1"/>
          </p:cNvSpPr>
          <p:nvPr>
            <p:ph type="body" idx="1"/>
          </p:nvPr>
        </p:nvSpPr>
        <p:spPr>
          <a:xfrm>
            <a:off x="944437" y="1581449"/>
            <a:ext cx="9679922" cy="4455066"/>
          </a:xfrm>
        </p:spPr>
        <p:txBody>
          <a:bodyPr/>
          <a:lstStyle/>
          <a:p>
            <a:pPr marL="346558" indent="-346558">
              <a:spcAft>
                <a:spcPts val="1455"/>
              </a:spcAft>
              <a:buFont typeface="Arial" panose="020B0604020202020204" pitchFamily="34" charset="0"/>
              <a:buChar char="•"/>
            </a:pPr>
            <a:r>
              <a:rPr lang="en-US" dirty="0"/>
              <a:t>Made a bold decision – Let’s publish all of our data, one page per person</a:t>
            </a:r>
          </a:p>
          <a:p>
            <a:pPr marL="346558" indent="-346558">
              <a:spcAft>
                <a:spcPts val="1455"/>
              </a:spcAft>
              <a:buFont typeface="Arial" panose="020B0604020202020204" pitchFamily="34" charset="0"/>
              <a:buChar char="•"/>
            </a:pPr>
            <a:r>
              <a:rPr lang="en-US" dirty="0"/>
              <a:t>Long Tail - Sales people and recruiters search for people by name, or company name and title all day long</a:t>
            </a:r>
          </a:p>
          <a:p>
            <a:pPr marL="346558" indent="-346558">
              <a:spcAft>
                <a:spcPts val="1455"/>
              </a:spcAft>
              <a:buFont typeface="Arial" panose="020B0604020202020204" pitchFamily="34" charset="0"/>
              <a:buChar char="•"/>
            </a:pPr>
            <a:r>
              <a:rPr lang="en-US" dirty="0"/>
              <a:t>Search by name is one of the most common searches in Google</a:t>
            </a:r>
          </a:p>
          <a:p>
            <a:pPr marL="346558" indent="-346558">
              <a:spcAft>
                <a:spcPts val="1455"/>
              </a:spcAft>
              <a:buFont typeface="Arial" panose="020B0604020202020204" pitchFamily="34" charset="0"/>
              <a:buChar char="•"/>
            </a:pPr>
            <a:r>
              <a:rPr lang="en-US" dirty="0"/>
              <a:t>There was no other people directory on the web at the time - LinkedIn just started 2 years before and did not yet publish its data</a:t>
            </a:r>
          </a:p>
        </p:txBody>
      </p:sp>
      <p:pic>
        <p:nvPicPr>
          <p:cNvPr id="8" name="Picture 7">
            <a:extLst>
              <a:ext uri="{FF2B5EF4-FFF2-40B4-BE49-F238E27FC236}">
                <a16:creationId xmlns:a16="http://schemas.microsoft.com/office/drawing/2014/main" id="{611A7CE5-F13E-4F43-B19D-204E1F2E5BF9}"/>
              </a:ext>
            </a:extLst>
          </p:cNvPr>
          <p:cNvPicPr>
            <a:picLocks noChangeAspect="1"/>
          </p:cNvPicPr>
          <p:nvPr/>
        </p:nvPicPr>
        <p:blipFill>
          <a:blip r:embed="rId3"/>
          <a:stretch>
            <a:fillRect/>
          </a:stretch>
        </p:blipFill>
        <p:spPr>
          <a:xfrm>
            <a:off x="9360702" y="621810"/>
            <a:ext cx="2133135" cy="573026"/>
          </a:xfrm>
          <a:prstGeom prst="rect">
            <a:avLst/>
          </a:prstGeom>
        </p:spPr>
      </p:pic>
      <p:sp>
        <p:nvSpPr>
          <p:cNvPr id="3" name="Footer Placeholder 2">
            <a:extLst>
              <a:ext uri="{FF2B5EF4-FFF2-40B4-BE49-F238E27FC236}">
                <a16:creationId xmlns:a16="http://schemas.microsoft.com/office/drawing/2014/main" id="{F1F33CF7-8396-7641-E330-36AB593F98FF}"/>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797756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79153" y="607507"/>
            <a:ext cx="10233693" cy="573906"/>
          </a:xfrm>
        </p:spPr>
        <p:txBody>
          <a:bodyPr/>
          <a:lstStyle/>
          <a:p>
            <a:r>
              <a:rPr lang="en-US" dirty="0"/>
              <a:t>ZoomInfo Directory </a:t>
            </a:r>
          </a:p>
        </p:txBody>
      </p:sp>
      <p:pic>
        <p:nvPicPr>
          <p:cNvPr id="8" name="Picture 7">
            <a:extLst>
              <a:ext uri="{FF2B5EF4-FFF2-40B4-BE49-F238E27FC236}">
                <a16:creationId xmlns:a16="http://schemas.microsoft.com/office/drawing/2014/main" id="{679277C8-9666-4B69-B786-41DEF57A041C}"/>
              </a:ext>
            </a:extLst>
          </p:cNvPr>
          <p:cNvPicPr>
            <a:picLocks noChangeAspect="1"/>
          </p:cNvPicPr>
          <p:nvPr/>
        </p:nvPicPr>
        <p:blipFill>
          <a:blip r:embed="rId3"/>
          <a:stretch>
            <a:fillRect/>
          </a:stretch>
        </p:blipFill>
        <p:spPr>
          <a:xfrm>
            <a:off x="9395418" y="611419"/>
            <a:ext cx="2133135" cy="573026"/>
          </a:xfrm>
          <a:prstGeom prst="rect">
            <a:avLst/>
          </a:prstGeom>
        </p:spPr>
      </p:pic>
      <p:pic>
        <p:nvPicPr>
          <p:cNvPr id="9" name="Picture 8">
            <a:extLst>
              <a:ext uri="{FF2B5EF4-FFF2-40B4-BE49-F238E27FC236}">
                <a16:creationId xmlns:a16="http://schemas.microsoft.com/office/drawing/2014/main" id="{584C2677-7558-4C02-A0B2-EC7779058271}"/>
              </a:ext>
            </a:extLst>
          </p:cNvPr>
          <p:cNvPicPr>
            <a:picLocks noChangeAspect="1"/>
          </p:cNvPicPr>
          <p:nvPr/>
        </p:nvPicPr>
        <p:blipFill>
          <a:blip r:embed="rId4"/>
          <a:stretch>
            <a:fillRect/>
          </a:stretch>
        </p:blipFill>
        <p:spPr>
          <a:xfrm>
            <a:off x="1232265" y="2340351"/>
            <a:ext cx="9727471" cy="2177298"/>
          </a:xfrm>
          <a:prstGeom prst="rect">
            <a:avLst/>
          </a:prstGeom>
        </p:spPr>
      </p:pic>
      <p:sp>
        <p:nvSpPr>
          <p:cNvPr id="3" name="Footer Placeholder 2">
            <a:extLst>
              <a:ext uri="{FF2B5EF4-FFF2-40B4-BE49-F238E27FC236}">
                <a16:creationId xmlns:a16="http://schemas.microsoft.com/office/drawing/2014/main" id="{DAE30365-9E63-8155-AA95-E242E7D4BF9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66724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79153" y="597116"/>
            <a:ext cx="10233693" cy="573906"/>
          </a:xfrm>
        </p:spPr>
        <p:txBody>
          <a:bodyPr/>
          <a:lstStyle/>
          <a:p>
            <a:r>
              <a:rPr lang="en-US" dirty="0"/>
              <a:t>ZoomInfo Directory </a:t>
            </a:r>
          </a:p>
        </p:txBody>
      </p:sp>
      <p:pic>
        <p:nvPicPr>
          <p:cNvPr id="8" name="Picture 7">
            <a:extLst>
              <a:ext uri="{FF2B5EF4-FFF2-40B4-BE49-F238E27FC236}">
                <a16:creationId xmlns:a16="http://schemas.microsoft.com/office/drawing/2014/main" id="{679277C8-9666-4B69-B786-41DEF57A041C}"/>
              </a:ext>
            </a:extLst>
          </p:cNvPr>
          <p:cNvPicPr>
            <a:picLocks noChangeAspect="1"/>
          </p:cNvPicPr>
          <p:nvPr/>
        </p:nvPicPr>
        <p:blipFill>
          <a:blip r:embed="rId3"/>
          <a:stretch>
            <a:fillRect/>
          </a:stretch>
        </p:blipFill>
        <p:spPr>
          <a:xfrm>
            <a:off x="9395418" y="601028"/>
            <a:ext cx="2133135" cy="573026"/>
          </a:xfrm>
          <a:prstGeom prst="rect">
            <a:avLst/>
          </a:prstGeom>
        </p:spPr>
      </p:pic>
      <p:pic>
        <p:nvPicPr>
          <p:cNvPr id="6" name="Picture 5">
            <a:extLst>
              <a:ext uri="{FF2B5EF4-FFF2-40B4-BE49-F238E27FC236}">
                <a16:creationId xmlns:a16="http://schemas.microsoft.com/office/drawing/2014/main" id="{D5006974-8A89-4F69-BB4E-95509D45B637}"/>
              </a:ext>
            </a:extLst>
          </p:cNvPr>
          <p:cNvPicPr>
            <a:picLocks noChangeAspect="1"/>
          </p:cNvPicPr>
          <p:nvPr/>
        </p:nvPicPr>
        <p:blipFill>
          <a:blip r:embed="rId4"/>
          <a:stretch>
            <a:fillRect/>
          </a:stretch>
        </p:blipFill>
        <p:spPr>
          <a:xfrm>
            <a:off x="2832203" y="1329181"/>
            <a:ext cx="5687325" cy="5292372"/>
          </a:xfrm>
          <a:prstGeom prst="rect">
            <a:avLst/>
          </a:prstGeom>
        </p:spPr>
      </p:pic>
      <p:sp>
        <p:nvSpPr>
          <p:cNvPr id="3" name="Footer Placeholder 2">
            <a:extLst>
              <a:ext uri="{FF2B5EF4-FFF2-40B4-BE49-F238E27FC236}">
                <a16:creationId xmlns:a16="http://schemas.microsoft.com/office/drawing/2014/main" id="{3DF73BBC-85C7-8AB0-A771-1F71E5CC5B85}"/>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60927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E980-1DAE-42D1-B62B-92AE81FF76D0}"/>
              </a:ext>
            </a:extLst>
          </p:cNvPr>
          <p:cNvSpPr>
            <a:spLocks noGrp="1"/>
          </p:cNvSpPr>
          <p:nvPr>
            <p:ph type="title"/>
          </p:nvPr>
        </p:nvSpPr>
        <p:spPr/>
        <p:txBody>
          <a:bodyPr/>
          <a:lstStyle/>
          <a:p>
            <a:r>
              <a:rPr lang="en-US" dirty="0"/>
              <a:t>ZoomInfo Directory </a:t>
            </a:r>
          </a:p>
        </p:txBody>
      </p:sp>
      <p:pic>
        <p:nvPicPr>
          <p:cNvPr id="3" name="Picture 2">
            <a:extLst>
              <a:ext uri="{FF2B5EF4-FFF2-40B4-BE49-F238E27FC236}">
                <a16:creationId xmlns:a16="http://schemas.microsoft.com/office/drawing/2014/main" id="{3D6A3B89-9CE3-BC2C-242F-469885E97D13}"/>
              </a:ext>
            </a:extLst>
          </p:cNvPr>
          <p:cNvPicPr>
            <a:picLocks noChangeAspect="1"/>
          </p:cNvPicPr>
          <p:nvPr/>
        </p:nvPicPr>
        <p:blipFill>
          <a:blip r:embed="rId2"/>
          <a:stretch>
            <a:fillRect/>
          </a:stretch>
        </p:blipFill>
        <p:spPr>
          <a:xfrm>
            <a:off x="9267905" y="664859"/>
            <a:ext cx="2133135" cy="573026"/>
          </a:xfrm>
          <a:prstGeom prst="rect">
            <a:avLst/>
          </a:prstGeom>
        </p:spPr>
      </p:pic>
      <p:pic>
        <p:nvPicPr>
          <p:cNvPr id="7" name="Picture 6">
            <a:extLst>
              <a:ext uri="{FF2B5EF4-FFF2-40B4-BE49-F238E27FC236}">
                <a16:creationId xmlns:a16="http://schemas.microsoft.com/office/drawing/2014/main" id="{8D73510C-03FF-8149-D580-16B31E7E8974}"/>
              </a:ext>
            </a:extLst>
          </p:cNvPr>
          <p:cNvPicPr>
            <a:picLocks noChangeAspect="1"/>
          </p:cNvPicPr>
          <p:nvPr/>
        </p:nvPicPr>
        <p:blipFill>
          <a:blip r:embed="rId3"/>
          <a:stretch>
            <a:fillRect/>
          </a:stretch>
        </p:blipFill>
        <p:spPr>
          <a:xfrm>
            <a:off x="2525426" y="1436540"/>
            <a:ext cx="6995674" cy="4829383"/>
          </a:xfrm>
          <a:prstGeom prst="rect">
            <a:avLst/>
          </a:prstGeom>
        </p:spPr>
      </p:pic>
      <p:sp>
        <p:nvSpPr>
          <p:cNvPr id="4" name="Footer Placeholder 3">
            <a:extLst>
              <a:ext uri="{FF2B5EF4-FFF2-40B4-BE49-F238E27FC236}">
                <a16:creationId xmlns:a16="http://schemas.microsoft.com/office/drawing/2014/main" id="{1FE04AF3-EBF4-F0A5-94C6-263C7929A545}"/>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1320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8" y="617898"/>
            <a:ext cx="10233693" cy="573906"/>
          </a:xfrm>
        </p:spPr>
        <p:txBody>
          <a:bodyPr/>
          <a:lstStyle/>
          <a:p>
            <a:r>
              <a:rPr lang="en-US" dirty="0"/>
              <a:t>ZoomInfo - Results</a:t>
            </a:r>
          </a:p>
        </p:txBody>
      </p:sp>
      <p:pic>
        <p:nvPicPr>
          <p:cNvPr id="8" name="Picture 7">
            <a:extLst>
              <a:ext uri="{FF2B5EF4-FFF2-40B4-BE49-F238E27FC236}">
                <a16:creationId xmlns:a16="http://schemas.microsoft.com/office/drawing/2014/main" id="{611A7CE5-F13E-4F43-B19D-204E1F2E5BF9}"/>
              </a:ext>
            </a:extLst>
          </p:cNvPr>
          <p:cNvPicPr>
            <a:picLocks noChangeAspect="1"/>
          </p:cNvPicPr>
          <p:nvPr/>
        </p:nvPicPr>
        <p:blipFill>
          <a:blip r:embed="rId3"/>
          <a:stretch>
            <a:fillRect/>
          </a:stretch>
        </p:blipFill>
        <p:spPr>
          <a:xfrm>
            <a:off x="9360703" y="621810"/>
            <a:ext cx="2133135" cy="573026"/>
          </a:xfrm>
          <a:prstGeom prst="rect">
            <a:avLst/>
          </a:prstGeom>
        </p:spPr>
      </p:pic>
      <p:sp>
        <p:nvSpPr>
          <p:cNvPr id="9" name="Text Placeholder 2">
            <a:extLst>
              <a:ext uri="{FF2B5EF4-FFF2-40B4-BE49-F238E27FC236}">
                <a16:creationId xmlns:a16="http://schemas.microsoft.com/office/drawing/2014/main" id="{48D8C6C9-0284-42B9-8BC4-1ACC4091DDDE}"/>
              </a:ext>
            </a:extLst>
          </p:cNvPr>
          <p:cNvSpPr>
            <a:spLocks noGrp="1"/>
          </p:cNvSpPr>
          <p:nvPr>
            <p:ph type="body" idx="1"/>
          </p:nvPr>
        </p:nvSpPr>
        <p:spPr>
          <a:xfrm>
            <a:off x="944438" y="1731082"/>
            <a:ext cx="9633714" cy="4625049"/>
          </a:xfrm>
        </p:spPr>
        <p:txBody>
          <a:bodyPr/>
          <a:lstStyle/>
          <a:p>
            <a:pPr>
              <a:spcAft>
                <a:spcPts val="1455"/>
              </a:spcAft>
            </a:pPr>
            <a:r>
              <a:rPr lang="en-US" sz="2668" b="1" dirty="0"/>
              <a:t>By the time I left in 2018 there were</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50 million directory pages indexed by Google</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About 10 million visitors to the site every month – aggregation of many small searches each for a different name</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Some 20,000 inbound leads every month</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Company grew revenues consistently by 50% year over year</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CAC – Cost of Customer Acquisition very low</a:t>
            </a:r>
          </a:p>
          <a:p>
            <a:pPr marL="623804" lvl="1" indent="-346558">
              <a:spcAft>
                <a:spcPts val="1455"/>
              </a:spcAft>
              <a:buFont typeface="Arial" panose="020B0604020202020204" pitchFamily="34" charset="0"/>
              <a:buChar char="•"/>
            </a:pPr>
            <a:r>
              <a:rPr lang="en-US" sz="2486" dirty="0">
                <a:solidFill>
                  <a:srgbClr val="000032"/>
                </a:solidFill>
                <a:latin typeface="Arial" panose="020B0604020202020204" pitchFamily="34" charset="0"/>
                <a:cs typeface="Arial" panose="020B0604020202020204" pitchFamily="34" charset="0"/>
              </a:rPr>
              <a:t>Sale cycle of 2-4 weeks, customers were familiar with what ZoomInfo provides</a:t>
            </a:r>
          </a:p>
        </p:txBody>
      </p:sp>
      <p:sp>
        <p:nvSpPr>
          <p:cNvPr id="3" name="Footer Placeholder 2">
            <a:extLst>
              <a:ext uri="{FF2B5EF4-FFF2-40B4-BE49-F238E27FC236}">
                <a16:creationId xmlns:a16="http://schemas.microsoft.com/office/drawing/2014/main" id="{AA72FCEE-48F3-01B3-8074-49BD5BBD075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829332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4437" y="611906"/>
            <a:ext cx="10233693" cy="573906"/>
          </a:xfrm>
        </p:spPr>
        <p:txBody>
          <a:bodyPr/>
          <a:lstStyle/>
          <a:p>
            <a:r>
              <a:rPr lang="en-US" dirty="0"/>
              <a:t>ZoomInfo – The Brand</a:t>
            </a:r>
          </a:p>
        </p:txBody>
      </p:sp>
      <p:pic>
        <p:nvPicPr>
          <p:cNvPr id="8" name="Picture 7">
            <a:extLst>
              <a:ext uri="{FF2B5EF4-FFF2-40B4-BE49-F238E27FC236}">
                <a16:creationId xmlns:a16="http://schemas.microsoft.com/office/drawing/2014/main" id="{611A7CE5-F13E-4F43-B19D-204E1F2E5BF9}"/>
              </a:ext>
            </a:extLst>
          </p:cNvPr>
          <p:cNvPicPr>
            <a:picLocks noChangeAspect="1"/>
          </p:cNvPicPr>
          <p:nvPr/>
        </p:nvPicPr>
        <p:blipFill>
          <a:blip r:embed="rId3"/>
          <a:stretch>
            <a:fillRect/>
          </a:stretch>
        </p:blipFill>
        <p:spPr>
          <a:xfrm>
            <a:off x="9360702" y="615818"/>
            <a:ext cx="2133135" cy="573026"/>
          </a:xfrm>
          <a:prstGeom prst="rect">
            <a:avLst/>
          </a:prstGeom>
        </p:spPr>
      </p:pic>
      <p:sp>
        <p:nvSpPr>
          <p:cNvPr id="9" name="Text Placeholder 2">
            <a:extLst>
              <a:ext uri="{FF2B5EF4-FFF2-40B4-BE49-F238E27FC236}">
                <a16:creationId xmlns:a16="http://schemas.microsoft.com/office/drawing/2014/main" id="{48D8C6C9-0284-42B9-8BC4-1ACC4091DDDE}"/>
              </a:ext>
            </a:extLst>
          </p:cNvPr>
          <p:cNvSpPr>
            <a:spLocks noGrp="1"/>
          </p:cNvSpPr>
          <p:nvPr>
            <p:ph type="body" idx="1"/>
          </p:nvPr>
        </p:nvSpPr>
        <p:spPr>
          <a:xfrm>
            <a:off x="943715" y="1509290"/>
            <a:ext cx="10234415" cy="4438651"/>
          </a:xfrm>
        </p:spPr>
        <p:txBody>
          <a:bodyPr/>
          <a:lstStyle/>
          <a:p>
            <a:pPr>
              <a:spcAft>
                <a:spcPts val="1455"/>
              </a:spcAft>
            </a:pPr>
            <a:r>
              <a:rPr lang="en-US" sz="2668" b="1" dirty="0"/>
              <a:t>In early 2019 ZoomInfo was acquired by </a:t>
            </a:r>
            <a:r>
              <a:rPr lang="en-US" sz="2668" b="1" dirty="0" err="1"/>
              <a:t>DiscoverOrg</a:t>
            </a:r>
            <a:r>
              <a:rPr lang="en-US" sz="2668" b="1" dirty="0"/>
              <a:t> </a:t>
            </a:r>
          </a:p>
          <a:p>
            <a:pPr marL="346558" indent="-346558">
              <a:spcAft>
                <a:spcPts val="1455"/>
              </a:spcAft>
              <a:buFont typeface="Arial" panose="020B0604020202020204" pitchFamily="34" charset="0"/>
              <a:buChar char="•"/>
            </a:pPr>
            <a:r>
              <a:rPr lang="en-US" sz="2668" dirty="0"/>
              <a:t>The CEO of </a:t>
            </a:r>
            <a:r>
              <a:rPr lang="en-US" sz="2668" dirty="0" err="1"/>
              <a:t>DiscoverOrg</a:t>
            </a:r>
            <a:r>
              <a:rPr lang="en-US" sz="2668" dirty="0"/>
              <a:t> ran a study to decide on the name of the combined company</a:t>
            </a:r>
          </a:p>
          <a:p>
            <a:pPr marL="346558" indent="-346558">
              <a:spcAft>
                <a:spcPts val="1455"/>
              </a:spcAft>
              <a:buFont typeface="Arial" panose="020B0604020202020204" pitchFamily="34" charset="0"/>
              <a:buChar char="•"/>
            </a:pPr>
            <a:r>
              <a:rPr lang="en-US" sz="2668" dirty="0"/>
              <a:t>ZoomInfo brand was 9 times more recognized than </a:t>
            </a:r>
            <a:r>
              <a:rPr lang="en-US" sz="2668" dirty="0" err="1"/>
              <a:t>DiscoverOrg</a:t>
            </a:r>
            <a:endParaRPr lang="en-US" sz="2668" dirty="0"/>
          </a:p>
          <a:p>
            <a:pPr marL="346558" indent="-346558">
              <a:spcAft>
                <a:spcPts val="1455"/>
              </a:spcAft>
              <a:buFont typeface="Arial" panose="020B0604020202020204" pitchFamily="34" charset="0"/>
              <a:buChar char="•"/>
            </a:pPr>
            <a:r>
              <a:rPr lang="en-US" sz="2668" dirty="0"/>
              <a:t>The combined company is called ZoomInfo </a:t>
            </a:r>
          </a:p>
          <a:p>
            <a:pPr marL="346558" indent="-346558">
              <a:spcAft>
                <a:spcPts val="1455"/>
              </a:spcAft>
              <a:buFont typeface="Arial" panose="020B0604020202020204" pitchFamily="34" charset="0"/>
              <a:buChar char="•"/>
            </a:pPr>
            <a:r>
              <a:rPr lang="en-US" sz="2668" dirty="0"/>
              <a:t>The company went public in June of 2020 on NASDAQ</a:t>
            </a:r>
          </a:p>
          <a:p>
            <a:pPr marL="346558" indent="-346558">
              <a:spcAft>
                <a:spcPts val="1455"/>
              </a:spcAft>
              <a:buFont typeface="Arial" panose="020B0604020202020204" pitchFamily="34" charset="0"/>
              <a:buChar char="•"/>
            </a:pPr>
            <a:r>
              <a:rPr lang="en-US" sz="2668" dirty="0"/>
              <a:t>With revenues of $1.2B in the last 12 months it is worth $11B </a:t>
            </a:r>
          </a:p>
          <a:p>
            <a:pPr marL="346558" indent="-346558">
              <a:spcAft>
                <a:spcPts val="1455"/>
              </a:spcAft>
              <a:buFont typeface="Arial" panose="020B0604020202020204" pitchFamily="34" charset="0"/>
              <a:buChar char="•"/>
            </a:pPr>
            <a:r>
              <a:rPr lang="en-US" sz="2668" dirty="0"/>
              <a:t>The power of long tail branding </a:t>
            </a:r>
          </a:p>
        </p:txBody>
      </p:sp>
      <p:sp>
        <p:nvSpPr>
          <p:cNvPr id="3" name="Footer Placeholder 2">
            <a:extLst>
              <a:ext uri="{FF2B5EF4-FFF2-40B4-BE49-F238E27FC236}">
                <a16:creationId xmlns:a16="http://schemas.microsoft.com/office/drawing/2014/main" id="{FFD61D93-17C2-9E7B-15A2-C6382527C4BA}"/>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451396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C452-6501-42CD-9DB8-6FD81A293017}"/>
              </a:ext>
            </a:extLst>
          </p:cNvPr>
          <p:cNvSpPr>
            <a:spLocks noGrp="1"/>
          </p:cNvSpPr>
          <p:nvPr>
            <p:ph type="title"/>
          </p:nvPr>
        </p:nvSpPr>
        <p:spPr>
          <a:xfrm>
            <a:off x="944076" y="565537"/>
            <a:ext cx="9476719" cy="573875"/>
          </a:xfrm>
        </p:spPr>
        <p:txBody>
          <a:bodyPr/>
          <a:lstStyle/>
          <a:p>
            <a:r>
              <a:rPr lang="en-US" dirty="0"/>
              <a:t>Product Innovation – Summary </a:t>
            </a:r>
          </a:p>
        </p:txBody>
      </p:sp>
      <p:sp>
        <p:nvSpPr>
          <p:cNvPr id="3" name="Text Placeholder 2">
            <a:extLst>
              <a:ext uri="{FF2B5EF4-FFF2-40B4-BE49-F238E27FC236}">
                <a16:creationId xmlns:a16="http://schemas.microsoft.com/office/drawing/2014/main" id="{78BEFCBF-DE62-4BF7-9195-3327A31D64F1}"/>
              </a:ext>
            </a:extLst>
          </p:cNvPr>
          <p:cNvSpPr>
            <a:spLocks noGrp="1"/>
          </p:cNvSpPr>
          <p:nvPr>
            <p:ph type="body" idx="1"/>
          </p:nvPr>
        </p:nvSpPr>
        <p:spPr>
          <a:xfrm>
            <a:off x="944076" y="1537855"/>
            <a:ext cx="8023279" cy="5170646"/>
          </a:xfrm>
        </p:spPr>
        <p:txBody>
          <a:bodyPr/>
          <a:lstStyle/>
          <a:p>
            <a:pPr marL="457200" indent="-457200" algn="l">
              <a:buFont typeface="Arial" panose="020B0604020202020204" pitchFamily="34" charset="0"/>
              <a:buChar char="•"/>
            </a:pPr>
            <a:r>
              <a:rPr lang="en-US" dirty="0"/>
              <a:t>The business of introducing new products </a:t>
            </a:r>
            <a:br>
              <a:rPr lang="en-US" dirty="0"/>
            </a:br>
            <a:endParaRPr lang="en-US" dirty="0"/>
          </a:p>
          <a:p>
            <a:pPr marL="457200" indent="-457200" algn="l">
              <a:buFont typeface="Arial" panose="020B0604020202020204" pitchFamily="34" charset="0"/>
              <a:buChar char="•"/>
            </a:pPr>
            <a:r>
              <a:rPr lang="en-US" dirty="0"/>
              <a:t>The Innovator’s Dilemma – why successful entrenched companies many times fail against new entrants </a:t>
            </a:r>
            <a:br>
              <a:rPr lang="en-US" dirty="0"/>
            </a:br>
            <a:endParaRPr lang="en-US" dirty="0"/>
          </a:p>
          <a:p>
            <a:pPr marL="457200" indent="-457200">
              <a:buFont typeface="Arial" panose="020B0604020202020204" pitchFamily="34" charset="0"/>
              <a:buChar char="•"/>
            </a:pPr>
            <a:r>
              <a:rPr lang="en-US" dirty="0"/>
              <a:t>Sustaining Innovation vs. Disruptive Innovation</a:t>
            </a:r>
            <a:br>
              <a:rPr lang="en-US" dirty="0"/>
            </a:br>
            <a:r>
              <a:rPr lang="en-US" dirty="0"/>
              <a:t> </a:t>
            </a:r>
          </a:p>
          <a:p>
            <a:pPr marL="457200" indent="-457200">
              <a:buFont typeface="Arial" panose="020B0604020202020204" pitchFamily="34" charset="0"/>
              <a:buChar char="•"/>
            </a:pPr>
            <a:r>
              <a:rPr lang="en-US" b="1" i="0" u="sng" dirty="0">
                <a:solidFill>
                  <a:srgbClr val="181818"/>
                </a:solidFill>
                <a:effectLst/>
              </a:rPr>
              <a:t>Sustaining innovation </a:t>
            </a:r>
            <a:r>
              <a:rPr lang="en-US" b="0" i="0" dirty="0">
                <a:solidFill>
                  <a:srgbClr val="181818"/>
                </a:solidFill>
                <a:effectLst/>
              </a:rPr>
              <a:t>is when a company creates better-performing products to sell for higher profits to its best customers</a:t>
            </a:r>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E25B4CC5-DA87-489C-A28B-468F8E825D6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11F2016C-D054-8A72-3F4F-1EC2C8989A77}"/>
              </a:ext>
            </a:extLst>
          </p:cNvPr>
          <p:cNvPicPr>
            <a:picLocks noChangeAspect="1"/>
          </p:cNvPicPr>
          <p:nvPr/>
        </p:nvPicPr>
        <p:blipFill>
          <a:blip r:embed="rId2"/>
          <a:stretch>
            <a:fillRect/>
          </a:stretch>
        </p:blipFill>
        <p:spPr>
          <a:xfrm>
            <a:off x="8967356" y="1782336"/>
            <a:ext cx="3004134" cy="4483588"/>
          </a:xfrm>
          <a:prstGeom prst="rect">
            <a:avLst/>
          </a:prstGeom>
        </p:spPr>
      </p:pic>
    </p:spTree>
    <p:extLst>
      <p:ext uri="{BB962C8B-B14F-4D97-AF65-F5344CB8AC3E}">
        <p14:creationId xmlns:p14="http://schemas.microsoft.com/office/powerpoint/2010/main" val="92744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7C6A-2489-7DCD-4CA0-DAC36FB000E9}"/>
              </a:ext>
            </a:extLst>
          </p:cNvPr>
          <p:cNvSpPr>
            <a:spLocks noGrp="1"/>
          </p:cNvSpPr>
          <p:nvPr>
            <p:ph type="title"/>
          </p:nvPr>
        </p:nvSpPr>
        <p:spPr/>
        <p:txBody>
          <a:bodyPr/>
          <a:lstStyle/>
          <a:p>
            <a:r>
              <a:rPr lang="en-US" dirty="0"/>
              <a:t>Digital Innovation – Recent Enablers </a:t>
            </a:r>
          </a:p>
        </p:txBody>
      </p:sp>
      <p:sp>
        <p:nvSpPr>
          <p:cNvPr id="3" name="Text Placeholder 2">
            <a:extLst>
              <a:ext uri="{FF2B5EF4-FFF2-40B4-BE49-F238E27FC236}">
                <a16:creationId xmlns:a16="http://schemas.microsoft.com/office/drawing/2014/main" id="{EAB43650-92B3-64A3-9A6D-F36CD887D2DA}"/>
              </a:ext>
            </a:extLst>
          </p:cNvPr>
          <p:cNvSpPr>
            <a:spLocks noGrp="1"/>
          </p:cNvSpPr>
          <p:nvPr>
            <p:ph type="body" idx="1"/>
          </p:nvPr>
        </p:nvSpPr>
        <p:spPr>
          <a:xfrm>
            <a:off x="944077" y="1539157"/>
            <a:ext cx="10303847" cy="4124206"/>
          </a:xfrm>
        </p:spPr>
        <p:txBody>
          <a:bodyPr/>
          <a:lstStyle/>
          <a:p>
            <a:r>
              <a:rPr lang="en-US" sz="2800" kern="100" dirty="0">
                <a:effectLst/>
                <a:latin typeface="Arial" panose="020B0604020202020204" pitchFamily="34" charset="0"/>
                <a:ea typeface="Aptos" panose="020B0004020202020204" pitchFamily="34" charset="0"/>
                <a:cs typeface="Arial" panose="020B0604020202020204" pitchFamily="34" charset="0"/>
              </a:rPr>
              <a:t>ChatGPT and other Large Language Models (LLM)</a:t>
            </a:r>
          </a:p>
          <a:p>
            <a:endParaRPr lang="en-US" sz="28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Enables high quality verbal man machine dialog – talk to your TV</a:t>
            </a:r>
            <a:br>
              <a:rPr lang="en-US" sz="2400" kern="100" dirty="0">
                <a:effectLst/>
                <a:latin typeface="Arial" panose="020B0604020202020204" pitchFamily="34" charset="0"/>
                <a:ea typeface="Aptos" panose="020B0004020202020204" pitchFamily="34" charset="0"/>
                <a:cs typeface="Arial" panose="020B0604020202020204" pitchFamily="34" charset="0"/>
              </a:rPr>
            </a:b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457200" indent="-457200">
              <a:buFont typeface="Arial" panose="020B0604020202020204" pitchFamily="34" charset="0"/>
              <a:buChar char="•"/>
            </a:pPr>
            <a:r>
              <a:rPr lang="en-US" sz="2400" kern="100" dirty="0">
                <a:ea typeface="Aptos" panose="020B0004020202020204" pitchFamily="34" charset="0"/>
              </a:rPr>
              <a:t>High quality data extraction from free text and forms – for example, large scale medical information from hospitals and health organizations </a:t>
            </a:r>
            <a:br>
              <a:rPr lang="en-US" sz="2400" kern="100" dirty="0">
                <a:ea typeface="Aptos" panose="020B0004020202020204" pitchFamily="34" charset="0"/>
              </a:rPr>
            </a:br>
            <a:endParaRPr lang="en-US" sz="2400" kern="100" dirty="0">
              <a:ea typeface="Aptos" panose="020B0004020202020204" pitchFamily="34" charset="0"/>
            </a:endParaRPr>
          </a:p>
          <a:p>
            <a:pPr marL="457200" indent="-457200">
              <a:buFont typeface="Arial" panose="020B0604020202020204" pitchFamily="34" charset="0"/>
              <a:buChar char="•"/>
            </a:pPr>
            <a:r>
              <a:rPr lang="en-US" sz="3200" kern="100" dirty="0">
                <a:ea typeface="Aptos" panose="020B0004020202020204" pitchFamily="34" charset="0"/>
              </a:rPr>
              <a:t>This is so new, we just started scratching the surface…  </a:t>
            </a:r>
            <a:endParaRPr lang="en-US" sz="3200" kern="100" dirty="0">
              <a:effectLst/>
              <a:ea typeface="Aptos" panose="020B0004020202020204" pitchFamily="34" charset="0"/>
            </a:endParaRPr>
          </a:p>
          <a:p>
            <a:endParaRPr lang="en-US" dirty="0"/>
          </a:p>
        </p:txBody>
      </p:sp>
      <p:sp>
        <p:nvSpPr>
          <p:cNvPr id="4" name="Footer Placeholder 3">
            <a:extLst>
              <a:ext uri="{FF2B5EF4-FFF2-40B4-BE49-F238E27FC236}">
                <a16:creationId xmlns:a16="http://schemas.microsoft.com/office/drawing/2014/main" id="{CE2E3AF5-82D4-4F49-87AE-CCEB459C803C}"/>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95107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C3C7C-3832-8998-A5CE-32C043F23F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18EAE-4302-E54C-9846-9E0F04BA7788}"/>
              </a:ext>
            </a:extLst>
          </p:cNvPr>
          <p:cNvSpPr>
            <a:spLocks noGrp="1"/>
          </p:cNvSpPr>
          <p:nvPr>
            <p:ph type="title"/>
          </p:nvPr>
        </p:nvSpPr>
        <p:spPr>
          <a:xfrm>
            <a:off x="944076" y="565537"/>
            <a:ext cx="9476719" cy="573875"/>
          </a:xfrm>
        </p:spPr>
        <p:txBody>
          <a:bodyPr/>
          <a:lstStyle/>
          <a:p>
            <a:r>
              <a:rPr lang="en-US" dirty="0"/>
              <a:t>Product Innovation – Summary </a:t>
            </a:r>
          </a:p>
        </p:txBody>
      </p:sp>
      <p:sp>
        <p:nvSpPr>
          <p:cNvPr id="3" name="Text Placeholder 2">
            <a:extLst>
              <a:ext uri="{FF2B5EF4-FFF2-40B4-BE49-F238E27FC236}">
                <a16:creationId xmlns:a16="http://schemas.microsoft.com/office/drawing/2014/main" id="{21AC1BBB-C3B4-2E01-2E94-19F452163715}"/>
              </a:ext>
            </a:extLst>
          </p:cNvPr>
          <p:cNvSpPr>
            <a:spLocks noGrp="1"/>
          </p:cNvSpPr>
          <p:nvPr>
            <p:ph type="body" idx="1"/>
          </p:nvPr>
        </p:nvSpPr>
        <p:spPr>
          <a:xfrm>
            <a:off x="944076" y="1381991"/>
            <a:ext cx="8023279" cy="5601533"/>
          </a:xfrm>
        </p:spPr>
        <p:txBody>
          <a:bodyPr/>
          <a:lstStyle/>
          <a:p>
            <a:pPr algn="l"/>
            <a:r>
              <a:rPr lang="en-US" b="1" i="0" dirty="0">
                <a:solidFill>
                  <a:srgbClr val="181818"/>
                </a:solidFill>
                <a:effectLst/>
              </a:rPr>
              <a:t>Disruptive innovation</a:t>
            </a:r>
            <a:r>
              <a:rPr lang="en-US" b="0" i="0" dirty="0">
                <a:solidFill>
                  <a:srgbClr val="181818"/>
                </a:solidFill>
                <a:effectLst/>
              </a:rPr>
              <a:t>— occurs when a new company with fewer resources moves into a market and later challenges an incumbent business.  There are two types of disruptive innovation:</a:t>
            </a:r>
          </a:p>
          <a:p>
            <a:pPr algn="l"/>
            <a:endParaRPr lang="en-US" sz="1000" b="0" i="0" dirty="0">
              <a:solidFill>
                <a:srgbClr val="181818"/>
              </a:solidFill>
              <a:effectLst/>
            </a:endParaRPr>
          </a:p>
          <a:p>
            <a:pPr lvl="1" algn="l">
              <a:buFont typeface="Arial" panose="020B0604020202020204" pitchFamily="34" charset="0"/>
              <a:buChar char="•"/>
            </a:pPr>
            <a:r>
              <a:rPr lang="en-US" sz="2800" b="0" i="0" u="none" strike="noStrike" dirty="0">
                <a:solidFill>
                  <a:srgbClr val="A41034"/>
                </a:solidFill>
                <a:effectLst/>
                <a:latin typeface="Arial" panose="020B0604020202020204" pitchFamily="34" charset="0"/>
                <a:cs typeface="Arial" panose="020B0604020202020204" pitchFamily="34" charset="0"/>
              </a:rPr>
              <a:t>   </a:t>
            </a:r>
            <a:r>
              <a:rPr lang="en-US" sz="2400" b="0" i="0" u="none" strike="noStrike" dirty="0">
                <a:solidFill>
                  <a:srgbClr val="A41034"/>
                </a:solidFill>
                <a:effectLst/>
                <a:latin typeface="Arial" panose="020B0604020202020204" pitchFamily="34" charset="0"/>
                <a:cs typeface="Arial" panose="020B0604020202020204" pitchFamily="34" charset="0"/>
              </a:rPr>
              <a:t>Low-end disruption</a:t>
            </a:r>
            <a:r>
              <a:rPr lang="en-US" sz="2400" b="0" i="0" dirty="0">
                <a:solidFill>
                  <a:srgbClr val="181818"/>
                </a:solidFill>
                <a:effectLst/>
                <a:latin typeface="Arial" panose="020B0604020202020204" pitchFamily="34" charset="0"/>
                <a:cs typeface="Arial" panose="020B0604020202020204" pitchFamily="34" charset="0"/>
              </a:rPr>
              <a:t>, in which a company uses a low-cost business model to enter at the bottom of an existing market and claims a segment</a:t>
            </a:r>
            <a:br>
              <a:rPr lang="en-US" sz="2400" b="0" i="0" dirty="0">
                <a:solidFill>
                  <a:srgbClr val="181818"/>
                </a:solidFill>
                <a:effectLst/>
                <a:latin typeface="Arial" panose="020B0604020202020204" pitchFamily="34" charset="0"/>
                <a:cs typeface="Arial" panose="020B0604020202020204" pitchFamily="34" charset="0"/>
              </a:rPr>
            </a:br>
            <a:endParaRPr lang="en-US" sz="1000" b="0" i="0" dirty="0">
              <a:solidFill>
                <a:srgbClr val="181818"/>
              </a:solidFill>
              <a:effectLst/>
              <a:latin typeface="Arial" panose="020B0604020202020204" pitchFamily="34" charset="0"/>
              <a:cs typeface="Arial" panose="020B0604020202020204" pitchFamily="34" charset="0"/>
            </a:endParaRPr>
          </a:p>
          <a:p>
            <a:pPr lvl="1" algn="l">
              <a:buFont typeface="Arial" panose="020B0604020202020204" pitchFamily="34" charset="0"/>
              <a:buChar char="•"/>
            </a:pPr>
            <a:r>
              <a:rPr lang="en-US" sz="2400" b="0" i="0" u="none" strike="noStrike" dirty="0">
                <a:solidFill>
                  <a:srgbClr val="A41034"/>
                </a:solidFill>
                <a:effectLst/>
                <a:latin typeface="Arial" panose="020B0604020202020204" pitchFamily="34" charset="0"/>
                <a:cs typeface="Arial" panose="020B0604020202020204" pitchFamily="34" charset="0"/>
              </a:rPr>
              <a:t>   New-market disruption</a:t>
            </a:r>
            <a:r>
              <a:rPr lang="en-US" sz="2400" b="0" i="0" dirty="0">
                <a:solidFill>
                  <a:srgbClr val="181818"/>
                </a:solidFill>
                <a:effectLst/>
                <a:latin typeface="Arial" panose="020B0604020202020204" pitchFamily="34" charset="0"/>
                <a:cs typeface="Arial" panose="020B0604020202020204" pitchFamily="34" charset="0"/>
              </a:rPr>
              <a:t>, in which a company creates a new segment in an existing market by catering to a usually small unrecognized or unappreciated need</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938C6228-E3A1-FF4B-1298-4603A4D05D76}"/>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pic>
        <p:nvPicPr>
          <p:cNvPr id="5" name="Picture 4">
            <a:extLst>
              <a:ext uri="{FF2B5EF4-FFF2-40B4-BE49-F238E27FC236}">
                <a16:creationId xmlns:a16="http://schemas.microsoft.com/office/drawing/2014/main" id="{A976910A-9C0D-1A7D-E31D-01F55141D6C6}"/>
              </a:ext>
            </a:extLst>
          </p:cNvPr>
          <p:cNvPicPr>
            <a:picLocks noChangeAspect="1"/>
          </p:cNvPicPr>
          <p:nvPr/>
        </p:nvPicPr>
        <p:blipFill>
          <a:blip r:embed="rId2"/>
          <a:stretch>
            <a:fillRect/>
          </a:stretch>
        </p:blipFill>
        <p:spPr>
          <a:xfrm>
            <a:off x="9457994" y="2514600"/>
            <a:ext cx="2513495" cy="3751323"/>
          </a:xfrm>
          <a:prstGeom prst="rect">
            <a:avLst/>
          </a:prstGeom>
        </p:spPr>
      </p:pic>
    </p:spTree>
    <p:extLst>
      <p:ext uri="{BB962C8B-B14F-4D97-AF65-F5344CB8AC3E}">
        <p14:creationId xmlns:p14="http://schemas.microsoft.com/office/powerpoint/2010/main" val="362245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0C2F-CBF1-4CBF-B6F8-9F78CA0ABFB1}"/>
              </a:ext>
            </a:extLst>
          </p:cNvPr>
          <p:cNvSpPr>
            <a:spLocks noGrp="1"/>
          </p:cNvSpPr>
          <p:nvPr>
            <p:ph type="title"/>
          </p:nvPr>
        </p:nvSpPr>
        <p:spPr/>
        <p:txBody>
          <a:bodyPr/>
          <a:lstStyle/>
          <a:p>
            <a:r>
              <a:rPr lang="en-US" dirty="0"/>
              <a:t>The Innovator’s Dilemma – 5 Principles  </a:t>
            </a:r>
          </a:p>
        </p:txBody>
      </p:sp>
      <p:sp>
        <p:nvSpPr>
          <p:cNvPr id="3" name="Text Placeholder 2">
            <a:extLst>
              <a:ext uri="{FF2B5EF4-FFF2-40B4-BE49-F238E27FC236}">
                <a16:creationId xmlns:a16="http://schemas.microsoft.com/office/drawing/2014/main" id="{DDB04688-2B8E-4C71-B38D-829613FB0C06}"/>
              </a:ext>
            </a:extLst>
          </p:cNvPr>
          <p:cNvSpPr>
            <a:spLocks noGrp="1"/>
          </p:cNvSpPr>
          <p:nvPr>
            <p:ph type="body" idx="1"/>
          </p:nvPr>
        </p:nvSpPr>
        <p:spPr>
          <a:xfrm>
            <a:off x="944077" y="1502688"/>
            <a:ext cx="10805963" cy="5447645"/>
          </a:xfrm>
        </p:spPr>
        <p:txBody>
          <a:bodyPr/>
          <a:lstStyle/>
          <a:p>
            <a:pPr>
              <a:spcAft>
                <a:spcPts val="1200"/>
              </a:spcAft>
            </a:pPr>
            <a:r>
              <a:rPr lang="en-US" b="1" u="sng" dirty="0"/>
              <a:t>Principle #1 - </a:t>
            </a:r>
            <a:r>
              <a:rPr lang="en-US" dirty="0"/>
              <a:t>Companies depend on existing customers for sustained and growing revenues</a:t>
            </a:r>
          </a:p>
          <a:p>
            <a:pPr>
              <a:spcAft>
                <a:spcPts val="1200"/>
              </a:spcAft>
            </a:pPr>
            <a:r>
              <a:rPr lang="en-US" b="1" u="sng" dirty="0"/>
              <a:t>Principle #2 - </a:t>
            </a:r>
            <a:r>
              <a:rPr lang="en-US" dirty="0"/>
              <a:t>Small markets don’t solve the growth needs of large companies</a:t>
            </a:r>
          </a:p>
          <a:p>
            <a:pPr>
              <a:spcAft>
                <a:spcPts val="1200"/>
              </a:spcAft>
            </a:pPr>
            <a:r>
              <a:rPr lang="en-US" b="1" u="sng" dirty="0"/>
              <a:t>Principle #3 - </a:t>
            </a:r>
            <a:r>
              <a:rPr lang="en-US" dirty="0"/>
              <a:t>Markets that don’t exist can’t be analyzed</a:t>
            </a:r>
          </a:p>
          <a:p>
            <a:pPr>
              <a:lnSpc>
                <a:spcPct val="150000"/>
              </a:lnSpc>
              <a:spcAft>
                <a:spcPts val="1200"/>
              </a:spcAft>
            </a:pPr>
            <a:r>
              <a:rPr lang="en-US" b="1" u="sng" dirty="0"/>
              <a:t>Principle #4</a:t>
            </a:r>
            <a:r>
              <a:rPr lang="en-US" dirty="0"/>
              <a:t> - An organization’s capabilities define its disabilities</a:t>
            </a:r>
          </a:p>
          <a:p>
            <a:pPr>
              <a:spcAft>
                <a:spcPts val="1200"/>
              </a:spcAft>
            </a:pPr>
            <a:r>
              <a:rPr lang="en-US" b="1" u="sng" dirty="0"/>
              <a:t>Principle #5 - </a:t>
            </a:r>
            <a:r>
              <a:rPr lang="en-US" dirty="0"/>
              <a:t>Innovation’s performance may initially not fulfill main market demands, as measured by the market’s traditional properties</a:t>
            </a:r>
          </a:p>
          <a:p>
            <a:pPr>
              <a:spcAft>
                <a:spcPts val="1200"/>
              </a:spcAft>
            </a:pPr>
            <a:endParaRPr lang="en-US" dirty="0"/>
          </a:p>
          <a:p>
            <a:endParaRPr lang="en-US" dirty="0"/>
          </a:p>
        </p:txBody>
      </p:sp>
      <p:sp>
        <p:nvSpPr>
          <p:cNvPr id="4" name="Footer Placeholder 3">
            <a:extLst>
              <a:ext uri="{FF2B5EF4-FFF2-40B4-BE49-F238E27FC236}">
                <a16:creationId xmlns:a16="http://schemas.microsoft.com/office/drawing/2014/main" id="{7ADB7A35-8A3A-4761-8ACC-8D766BE51CD0}"/>
              </a:ext>
            </a:extLst>
          </p:cNvPr>
          <p:cNvSpPr>
            <a:spLocks noGrp="1"/>
          </p:cNvSpPr>
          <p:nvPr>
            <p:ph type="ftr" sz="quarter" idx="11"/>
          </p:nvPr>
        </p:nvSpPr>
        <p:spPr>
          <a:xfrm>
            <a:off x="8519529" y="6429192"/>
            <a:ext cx="3451961" cy="384721"/>
          </a:xfrm>
        </p:spPr>
        <p:txBody>
          <a:bodyPr/>
          <a:lstStyle/>
          <a:p>
            <a:pPr marL="7701">
              <a:lnSpc>
                <a:spcPts val="1516"/>
              </a:lnSpc>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 SMART WAY TO BUILD A 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99020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C452-6501-42CD-9DB8-6FD81A293017}"/>
              </a:ext>
            </a:extLst>
          </p:cNvPr>
          <p:cNvSpPr>
            <a:spLocks noGrp="1"/>
          </p:cNvSpPr>
          <p:nvPr>
            <p:ph type="title"/>
          </p:nvPr>
        </p:nvSpPr>
        <p:spPr/>
        <p:txBody>
          <a:bodyPr/>
          <a:lstStyle/>
          <a:p>
            <a:r>
              <a:rPr lang="en-US" dirty="0"/>
              <a:t>Digital Innovation – The Startup Dilemma </a:t>
            </a:r>
          </a:p>
        </p:txBody>
      </p:sp>
      <p:sp>
        <p:nvSpPr>
          <p:cNvPr id="3" name="Text Placeholder 2">
            <a:extLst>
              <a:ext uri="{FF2B5EF4-FFF2-40B4-BE49-F238E27FC236}">
                <a16:creationId xmlns:a16="http://schemas.microsoft.com/office/drawing/2014/main" id="{78BEFCBF-DE62-4BF7-9195-3327A31D64F1}"/>
              </a:ext>
            </a:extLst>
          </p:cNvPr>
          <p:cNvSpPr>
            <a:spLocks noGrp="1"/>
          </p:cNvSpPr>
          <p:nvPr>
            <p:ph type="body" idx="1"/>
          </p:nvPr>
        </p:nvSpPr>
        <p:spPr>
          <a:xfrm>
            <a:off x="944077" y="1447717"/>
            <a:ext cx="10303847" cy="6109365"/>
          </a:xfrm>
        </p:spPr>
        <p:txBody>
          <a:bodyPr/>
          <a:lstStyle/>
          <a:p>
            <a:endParaRPr lang="en-US" sz="1100" dirty="0"/>
          </a:p>
          <a:p>
            <a:pPr marL="514350" indent="-514350">
              <a:spcAft>
                <a:spcPts val="1200"/>
              </a:spcAft>
              <a:buFont typeface="+mj-lt"/>
              <a:buAutoNum type="alphaUcPeriod"/>
            </a:pPr>
            <a:r>
              <a:rPr lang="en-US" dirty="0"/>
              <a:t>Disruptive innovation - Invent something totally new that will disrupt the world, or maybe just an industry… (</a:t>
            </a:r>
            <a:r>
              <a:rPr lang="en-US" dirty="0" err="1"/>
              <a:t>ChatGPT</a:t>
            </a:r>
            <a:r>
              <a:rPr lang="en-US" dirty="0"/>
              <a:t>….)</a:t>
            </a:r>
          </a:p>
          <a:p>
            <a:pPr marL="514350" indent="-514350">
              <a:spcAft>
                <a:spcPts val="1200"/>
              </a:spcAft>
              <a:buFont typeface="+mj-lt"/>
              <a:buAutoNum type="alphaUcPeriod"/>
            </a:pPr>
            <a:r>
              <a:rPr lang="en-US" dirty="0"/>
              <a:t>Incremental innovation – use existing technologies in a new way to improve a product or a process, or to solve a problem (</a:t>
            </a:r>
            <a:r>
              <a:rPr lang="en-US" dirty="0" err="1"/>
              <a:t>Gett</a:t>
            </a:r>
            <a:r>
              <a:rPr lang="en-US" dirty="0"/>
              <a:t>, Uber, </a:t>
            </a:r>
            <a:r>
              <a:rPr lang="en-US" dirty="0" err="1"/>
              <a:t>Pango</a:t>
            </a:r>
            <a:r>
              <a:rPr lang="en-US" dirty="0"/>
              <a:t>, ICQ…) </a:t>
            </a:r>
          </a:p>
          <a:p>
            <a:pPr marL="514350" indent="-514350">
              <a:spcAft>
                <a:spcPts val="1200"/>
              </a:spcAft>
              <a:buFont typeface="+mj-lt"/>
              <a:buAutoNum type="alphaUcPeriod" startAt="3"/>
            </a:pPr>
            <a:r>
              <a:rPr lang="en-US" dirty="0"/>
              <a:t>Enter an existing market by improving on existing offerings – No need to be first  (Facebook, Google, Bookings.com, WhatsApp…)</a:t>
            </a:r>
          </a:p>
          <a:p>
            <a:pPr marL="514350" indent="-514350">
              <a:spcAft>
                <a:spcPts val="1200"/>
              </a:spcAft>
              <a:buFont typeface="+mj-lt"/>
              <a:buAutoNum type="alphaUcPeriod" startAt="3"/>
            </a:pPr>
            <a:r>
              <a:rPr lang="en-US" dirty="0"/>
              <a:t>Enter an existing market with a new business model (eCommerce, Netflix, Android, )</a:t>
            </a:r>
          </a:p>
          <a:p>
            <a:pPr marL="514350" indent="-514350">
              <a:spcAft>
                <a:spcPts val="1200"/>
              </a:spcAft>
              <a:buFont typeface="+mj-lt"/>
              <a:buAutoNum type="alphaUcPeriod"/>
            </a:pPr>
            <a:endParaRPr lang="en-US" dirty="0"/>
          </a:p>
          <a:p>
            <a:pPr>
              <a:spcAft>
                <a:spcPts val="1200"/>
              </a:spcAft>
            </a:pPr>
            <a:endParaRPr lang="en-US" dirty="0"/>
          </a:p>
        </p:txBody>
      </p:sp>
      <p:sp>
        <p:nvSpPr>
          <p:cNvPr id="4" name="Footer Placeholder 3">
            <a:extLst>
              <a:ext uri="{FF2B5EF4-FFF2-40B4-BE49-F238E27FC236}">
                <a16:creationId xmlns:a16="http://schemas.microsoft.com/office/drawing/2014/main" id="{E25B4CC5-DA87-489C-A28B-468F8E825D6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334673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SmartUp Way – Branding First </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4077" y="1521810"/>
            <a:ext cx="10695771" cy="4812279"/>
          </a:xfrm>
        </p:spPr>
        <p:txBody>
          <a:bodyPr/>
          <a:lstStyle/>
          <a:p>
            <a:pPr marL="415869" indent="-415869">
              <a:spcAft>
                <a:spcPts val="728"/>
              </a:spcAft>
              <a:buFont typeface="Arial" panose="020B0604020202020204" pitchFamily="34" charset="0"/>
              <a:buChar char="•"/>
            </a:pPr>
            <a:r>
              <a:rPr lang="en-US" sz="2668" dirty="0"/>
              <a:t>Your biggest challenge is NOT to build your product - It is to bring paying customers</a:t>
            </a:r>
          </a:p>
          <a:p>
            <a:pPr marL="415869" indent="-415869">
              <a:spcAft>
                <a:spcPts val="728"/>
              </a:spcAft>
              <a:buFont typeface="Arial" panose="020B0604020202020204" pitchFamily="34" charset="0"/>
              <a:buChar char="•"/>
            </a:pPr>
            <a:r>
              <a:rPr lang="en-US" sz="2668" dirty="0"/>
              <a:t>Paying customers are hard to get </a:t>
            </a:r>
            <a:br>
              <a:rPr lang="en-US" sz="2668" dirty="0"/>
            </a:br>
            <a:r>
              <a:rPr lang="en-US" sz="2668" dirty="0"/>
              <a:t>They just don’t report to you </a:t>
            </a:r>
          </a:p>
          <a:p>
            <a:pPr marL="415869" indent="-415869">
              <a:spcAft>
                <a:spcPts val="728"/>
              </a:spcAft>
              <a:buFont typeface="Arial" panose="020B0604020202020204" pitchFamily="34" charset="0"/>
              <a:buChar char="•"/>
            </a:pPr>
            <a:r>
              <a:rPr lang="en-US" sz="2668" dirty="0"/>
              <a:t>The first thing you want to do is think about your prospects and customers</a:t>
            </a:r>
            <a:br>
              <a:rPr lang="en-US" sz="2668" dirty="0"/>
            </a:br>
            <a:endParaRPr lang="en-US" sz="1092" dirty="0"/>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Who are they?  </a:t>
            </a:r>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How do you reach them?</a:t>
            </a:r>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What do you tell them?</a:t>
            </a:r>
          </a:p>
          <a:p>
            <a:pPr marL="970361" lvl="2" indent="-415869">
              <a:spcAft>
                <a:spcPts val="728"/>
              </a:spcAft>
              <a:buFont typeface="Arial" panose="020B0604020202020204" pitchFamily="34" charset="0"/>
              <a:buChar char="•"/>
            </a:pPr>
            <a:r>
              <a:rPr lang="en-US" sz="2668" dirty="0">
                <a:solidFill>
                  <a:srgbClr val="000032"/>
                </a:solidFill>
                <a:latin typeface="Arial" panose="020B0604020202020204" pitchFamily="34" charset="0"/>
                <a:cs typeface="Arial" panose="020B0604020202020204" pitchFamily="34" charset="0"/>
              </a:rPr>
              <a:t>How do you get them to buy from you?</a:t>
            </a:r>
          </a:p>
        </p:txBody>
      </p:sp>
      <p:sp>
        <p:nvSpPr>
          <p:cNvPr id="4" name="Footer Placeholder 3">
            <a:extLst>
              <a:ext uri="{FF2B5EF4-FFF2-40B4-BE49-F238E27FC236}">
                <a16:creationId xmlns:a16="http://schemas.microsoft.com/office/drawing/2014/main" id="{1F80C4B9-6FC8-A856-A244-62E76A26BAC3}"/>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4187208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65791" y="667430"/>
            <a:ext cx="9476054" cy="573875"/>
          </a:xfrm>
        </p:spPr>
        <p:txBody>
          <a:bodyPr/>
          <a:lstStyle/>
          <a:p>
            <a:r>
              <a:rPr lang="en-US" dirty="0"/>
              <a:t>SEO </a:t>
            </a:r>
            <a:r>
              <a:rPr lang="en-US" sz="2800" dirty="0"/>
              <a:t>(Search Engine Optimization) </a:t>
            </a:r>
            <a:r>
              <a:rPr lang="en-US" dirty="0"/>
              <a:t>- Long Tail</a:t>
            </a:r>
          </a:p>
        </p:txBody>
      </p:sp>
      <p:pic>
        <p:nvPicPr>
          <p:cNvPr id="6" name="Picture 5">
            <a:extLst>
              <a:ext uri="{FF2B5EF4-FFF2-40B4-BE49-F238E27FC236}">
                <a16:creationId xmlns:a16="http://schemas.microsoft.com/office/drawing/2014/main" id="{04823B81-560C-436C-AC06-5B8300925281}"/>
              </a:ext>
            </a:extLst>
          </p:cNvPr>
          <p:cNvPicPr>
            <a:picLocks noChangeAspect="1"/>
          </p:cNvPicPr>
          <p:nvPr/>
        </p:nvPicPr>
        <p:blipFill rotWithShape="1">
          <a:blip r:embed="rId3">
            <a:extLst>
              <a:ext uri="{28A0092B-C50C-407E-A947-70E740481C1C}">
                <a14:useLocalDpi xmlns:a14="http://schemas.microsoft.com/office/drawing/2010/main" val="0"/>
              </a:ext>
            </a:extLst>
          </a:blip>
          <a:srcRect r="2000" b="5161"/>
          <a:stretch/>
        </p:blipFill>
        <p:spPr>
          <a:xfrm>
            <a:off x="2201438" y="1238875"/>
            <a:ext cx="7789123" cy="5192748"/>
          </a:xfrm>
          <a:prstGeom prst="rect">
            <a:avLst/>
          </a:prstGeom>
          <a:effectLst>
            <a:softEdge rad="190500"/>
          </a:effectLst>
        </p:spPr>
      </p:pic>
      <p:sp>
        <p:nvSpPr>
          <p:cNvPr id="8" name="Footer Placeholder 7">
            <a:extLst>
              <a:ext uri="{FF2B5EF4-FFF2-40B4-BE49-F238E27FC236}">
                <a16:creationId xmlns:a16="http://schemas.microsoft.com/office/drawing/2014/main" id="{02E842E9-2C51-D7ED-263A-2B30B6B3185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327145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5CA-DE1B-A211-37BB-369BCDB62697}"/>
              </a:ext>
            </a:extLst>
          </p:cNvPr>
          <p:cNvSpPr>
            <a:spLocks noGrp="1"/>
          </p:cNvSpPr>
          <p:nvPr>
            <p:ph type="title"/>
          </p:nvPr>
        </p:nvSpPr>
        <p:spPr>
          <a:xfrm>
            <a:off x="945159" y="638679"/>
            <a:ext cx="9476054" cy="573906"/>
          </a:xfrm>
        </p:spPr>
        <p:txBody>
          <a:bodyPr/>
          <a:lstStyle/>
          <a:p>
            <a:r>
              <a:rPr lang="en-US" dirty="0"/>
              <a:t>SEO - Long Tail</a:t>
            </a:r>
          </a:p>
        </p:txBody>
      </p:sp>
      <p:sp>
        <p:nvSpPr>
          <p:cNvPr id="3" name="Text Placeholder 2">
            <a:extLst>
              <a:ext uri="{FF2B5EF4-FFF2-40B4-BE49-F238E27FC236}">
                <a16:creationId xmlns:a16="http://schemas.microsoft.com/office/drawing/2014/main" id="{301D82D8-8912-DBBE-C689-870B25EA0EC5}"/>
              </a:ext>
            </a:extLst>
          </p:cNvPr>
          <p:cNvSpPr>
            <a:spLocks noGrp="1"/>
          </p:cNvSpPr>
          <p:nvPr>
            <p:ph type="body" idx="1"/>
          </p:nvPr>
        </p:nvSpPr>
        <p:spPr>
          <a:xfrm>
            <a:off x="945159" y="1543662"/>
            <a:ext cx="10318586" cy="4554452"/>
          </a:xfrm>
        </p:spPr>
        <p:txBody>
          <a:bodyPr/>
          <a:lstStyle/>
          <a:p>
            <a:pPr>
              <a:spcAft>
                <a:spcPts val="728"/>
              </a:spcAft>
            </a:pPr>
            <a:r>
              <a:rPr lang="en-US" sz="2668" b="1" dirty="0">
                <a:latin typeface="Lato" panose="020F0502020204030203" pitchFamily="34" charset="0"/>
              </a:rPr>
              <a:t>The Problem</a:t>
            </a:r>
          </a:p>
          <a:p>
            <a:pPr marL="623804" lvl="1" indent="-346558">
              <a:spcAft>
                <a:spcPts val="600"/>
              </a:spcAft>
              <a:buFont typeface="Arial" panose="020B0604020202020204" pitchFamily="34" charset="0"/>
              <a:buChar char="•"/>
            </a:pPr>
            <a:r>
              <a:rPr lang="en-US" sz="2668" dirty="0">
                <a:solidFill>
                  <a:srgbClr val="000032"/>
                </a:solidFill>
                <a:latin typeface="Lato" panose="020F0502020204030203" pitchFamily="34" charset="0"/>
                <a:cs typeface="Lato Light"/>
              </a:rPr>
              <a:t>Each keyword in the long tail has very few searches every month</a:t>
            </a:r>
          </a:p>
          <a:p>
            <a:pPr marL="623804" lvl="1" indent="-346558">
              <a:spcAft>
                <a:spcPts val="600"/>
              </a:spcAft>
              <a:buFont typeface="Arial" panose="020B0604020202020204" pitchFamily="34" charset="0"/>
              <a:buChar char="•"/>
            </a:pPr>
            <a:r>
              <a:rPr lang="en-US" sz="2668" dirty="0">
                <a:solidFill>
                  <a:srgbClr val="000032"/>
                </a:solidFill>
                <a:latin typeface="Lato" panose="020F0502020204030203" pitchFamily="34" charset="0"/>
                <a:cs typeface="Lato Light"/>
              </a:rPr>
              <a:t>To reach high traffic you need to publish thousands if not millions of pages</a:t>
            </a:r>
          </a:p>
          <a:p>
            <a:pPr marL="623804" lvl="1" indent="-346558">
              <a:spcAft>
                <a:spcPts val="600"/>
              </a:spcAft>
              <a:buFont typeface="Arial" panose="020B0604020202020204" pitchFamily="34" charset="0"/>
              <a:buChar char="•"/>
            </a:pPr>
            <a:r>
              <a:rPr lang="en-US" sz="2668" dirty="0">
                <a:solidFill>
                  <a:srgbClr val="000032"/>
                </a:solidFill>
                <a:latin typeface="Lato" panose="020F0502020204030203" pitchFamily="34" charset="0"/>
                <a:cs typeface="Lato Light"/>
              </a:rPr>
              <a:t>How do you cost effectively create thousands or millions of pages? </a:t>
            </a:r>
            <a:br>
              <a:rPr lang="en-US" sz="2668" dirty="0">
                <a:solidFill>
                  <a:srgbClr val="000032"/>
                </a:solidFill>
                <a:latin typeface="Lato" panose="020F0502020204030203" pitchFamily="34" charset="0"/>
                <a:cs typeface="Lato Light"/>
              </a:rPr>
            </a:br>
            <a:endParaRPr lang="en-US" sz="2668" dirty="0">
              <a:solidFill>
                <a:srgbClr val="000032"/>
              </a:solidFill>
              <a:latin typeface="Lato" panose="020F0502020204030203" pitchFamily="34" charset="0"/>
              <a:cs typeface="Lato Light"/>
            </a:endParaRPr>
          </a:p>
          <a:p>
            <a:pPr>
              <a:spcAft>
                <a:spcPts val="728"/>
              </a:spcAft>
            </a:pPr>
            <a:r>
              <a:rPr lang="en-US" sz="2668" b="1" dirty="0">
                <a:latin typeface="Lato" panose="020F0502020204030203" pitchFamily="34" charset="0"/>
              </a:rPr>
              <a:t>The Solution</a:t>
            </a:r>
          </a:p>
          <a:p>
            <a:pPr marL="623804" lvl="1" indent="-346558">
              <a:spcAft>
                <a:spcPts val="728"/>
              </a:spcAft>
              <a:buFont typeface="Arial" panose="020B0604020202020204" pitchFamily="34" charset="0"/>
              <a:buChar char="•"/>
            </a:pPr>
            <a:r>
              <a:rPr lang="en-US" sz="2668" b="1" dirty="0">
                <a:solidFill>
                  <a:srgbClr val="000032"/>
                </a:solidFill>
                <a:latin typeface="Arial" panose="020B0604020202020204" pitchFamily="34" charset="0"/>
                <a:cs typeface="Arial" panose="020B0604020202020204" pitchFamily="34" charset="0"/>
              </a:rPr>
              <a:t>A database of information about something relevant to the problem your prospects try to solve</a:t>
            </a:r>
          </a:p>
        </p:txBody>
      </p:sp>
      <p:sp>
        <p:nvSpPr>
          <p:cNvPr id="4" name="Footer Placeholder 3">
            <a:extLst>
              <a:ext uri="{FF2B5EF4-FFF2-40B4-BE49-F238E27FC236}">
                <a16:creationId xmlns:a16="http://schemas.microsoft.com/office/drawing/2014/main" id="{37E27663-6EBA-20EC-F8E6-B15E87E52F80}"/>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159748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C452-6501-42CD-9DB8-6FD81A293017}"/>
              </a:ext>
            </a:extLst>
          </p:cNvPr>
          <p:cNvSpPr>
            <a:spLocks noGrp="1"/>
          </p:cNvSpPr>
          <p:nvPr>
            <p:ph type="title"/>
          </p:nvPr>
        </p:nvSpPr>
        <p:spPr/>
        <p:txBody>
          <a:bodyPr/>
          <a:lstStyle/>
          <a:p>
            <a:r>
              <a:rPr lang="en-US" dirty="0"/>
              <a:t>The END </a:t>
            </a:r>
          </a:p>
        </p:txBody>
      </p:sp>
      <p:sp>
        <p:nvSpPr>
          <p:cNvPr id="3" name="Text Placeholder 2">
            <a:extLst>
              <a:ext uri="{FF2B5EF4-FFF2-40B4-BE49-F238E27FC236}">
                <a16:creationId xmlns:a16="http://schemas.microsoft.com/office/drawing/2014/main" id="{78BEFCBF-DE62-4BF7-9195-3327A31D64F1}"/>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E25B4CC5-DA87-489C-A28B-468F8E825D61}"/>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99326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6075-FA15-647F-97F3-F7DB37D8F9C4}"/>
              </a:ext>
            </a:extLst>
          </p:cNvPr>
          <p:cNvSpPr>
            <a:spLocks noGrp="1"/>
          </p:cNvSpPr>
          <p:nvPr>
            <p:ph type="title"/>
          </p:nvPr>
        </p:nvSpPr>
        <p:spPr/>
        <p:txBody>
          <a:bodyPr/>
          <a:lstStyle/>
          <a:p>
            <a:r>
              <a:rPr lang="en-US" dirty="0"/>
              <a:t>Additional Technology Enablers</a:t>
            </a:r>
          </a:p>
        </p:txBody>
      </p:sp>
      <p:sp>
        <p:nvSpPr>
          <p:cNvPr id="3" name="Text Placeholder 2">
            <a:extLst>
              <a:ext uri="{FF2B5EF4-FFF2-40B4-BE49-F238E27FC236}">
                <a16:creationId xmlns:a16="http://schemas.microsoft.com/office/drawing/2014/main" id="{30813E3B-0D4E-E18F-D668-046511DF1066}"/>
              </a:ext>
            </a:extLst>
          </p:cNvPr>
          <p:cNvSpPr>
            <a:spLocks noGrp="1"/>
          </p:cNvSpPr>
          <p:nvPr>
            <p:ph type="body" idx="1"/>
          </p:nvPr>
        </p:nvSpPr>
        <p:spPr>
          <a:xfrm>
            <a:off x="944077" y="1518894"/>
            <a:ext cx="10303847" cy="4770537"/>
          </a:xfrm>
        </p:spPr>
        <p:txBody>
          <a:bodyPr/>
          <a:lstStyle/>
          <a:p>
            <a:pPr marL="457200" indent="-457200">
              <a:buFont typeface="Arial" panose="020B0604020202020204" pitchFamily="34" charset="0"/>
              <a:buChar char="•"/>
            </a:pPr>
            <a:r>
              <a:rPr lang="en-US" dirty="0"/>
              <a:t>Drones (</a:t>
            </a:r>
            <a:r>
              <a:rPr lang="en-US" sz="2000" dirty="0"/>
              <a:t>filming, agriculture, policing, military, archeology, ….. </a:t>
            </a:r>
            <a:r>
              <a:rPr lang="en-US" sz="2000" dirty="0">
                <a:solidFill>
                  <a:srgbClr val="FF0000"/>
                </a:solidFill>
              </a:rPr>
              <a:t>What else?)</a:t>
            </a:r>
            <a:br>
              <a:rPr lang="en-US" dirty="0"/>
            </a:br>
            <a:endParaRPr lang="en-US" sz="1100" dirty="0"/>
          </a:p>
          <a:p>
            <a:pPr marL="457200" indent="-457200">
              <a:buFont typeface="Arial" panose="020B0604020202020204" pitchFamily="34" charset="0"/>
              <a:buChar char="•"/>
            </a:pPr>
            <a:r>
              <a:rPr lang="en-US" dirty="0"/>
              <a:t>3D Printing </a:t>
            </a:r>
            <a:br>
              <a:rPr lang="en-US" dirty="0"/>
            </a:br>
            <a:endParaRPr lang="en-US" sz="1100" dirty="0"/>
          </a:p>
          <a:p>
            <a:pPr marL="457200" indent="-457200">
              <a:buFont typeface="Arial" panose="020B0604020202020204" pitchFamily="34" charset="0"/>
              <a:buChar char="•"/>
            </a:pPr>
            <a:r>
              <a:rPr lang="en-US" dirty="0"/>
              <a:t>DNA manipulation using CRISPR </a:t>
            </a:r>
          </a:p>
          <a:p>
            <a:pPr marL="734446" lvl="1" indent="-457200">
              <a:buFont typeface="Arial" panose="020B0604020202020204" pitchFamily="34" charset="0"/>
              <a:buChar char="•"/>
            </a:pPr>
            <a:r>
              <a:rPr lang="en-US" dirty="0"/>
              <a:t>Treatment for genetic defects </a:t>
            </a:r>
          </a:p>
          <a:p>
            <a:pPr marL="734446" lvl="1" indent="-457200">
              <a:buFont typeface="Arial" panose="020B0604020202020204" pitchFamily="34" charset="0"/>
              <a:buChar char="•"/>
            </a:pPr>
            <a:r>
              <a:rPr lang="en-US" dirty="0"/>
              <a:t>New treatments and medications (cancer treatments?,   ….. ) </a:t>
            </a:r>
          </a:p>
          <a:p>
            <a:pPr marL="734446" lvl="1" indent="-457200">
              <a:buFont typeface="Arial" panose="020B0604020202020204" pitchFamily="34" charset="0"/>
              <a:buChar char="•"/>
            </a:pPr>
            <a:r>
              <a:rPr lang="en-US" sz="2400" dirty="0"/>
              <a:t>It is the beginning of a whole new Digital Innovation revolution </a:t>
            </a:r>
            <a:br>
              <a:rPr lang="en-US" dirty="0"/>
            </a:br>
            <a:endParaRPr lang="en-US" sz="1100" dirty="0"/>
          </a:p>
          <a:p>
            <a:pPr marL="457200" indent="-457200">
              <a:buFont typeface="Arial" panose="020B0604020202020204" pitchFamily="34" charset="0"/>
              <a:buChar char="•"/>
            </a:pPr>
            <a:r>
              <a:rPr lang="en-US" dirty="0"/>
              <a:t>Soon to be here </a:t>
            </a:r>
          </a:p>
          <a:p>
            <a:pPr marL="734446" lvl="1"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Self driving cars – huge impact on urban life </a:t>
            </a:r>
          </a:p>
          <a:p>
            <a:pPr marL="734446" lvl="1"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3000" dirty="0">
                <a:solidFill>
                  <a:srgbClr val="FF0000"/>
                </a:solidFill>
                <a:latin typeface="Arial" panose="020B0604020202020204" pitchFamily="34" charset="0"/>
                <a:cs typeface="Arial" panose="020B0604020202020204" pitchFamily="34" charset="0"/>
              </a:rPr>
              <a:t>What Else? </a:t>
            </a:r>
          </a:p>
          <a:p>
            <a:pPr marL="457200" indent="-4572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B2B9587-1A62-59F3-BA86-F1B9457F1BF1}"/>
              </a:ext>
            </a:extLst>
          </p:cNvPr>
          <p:cNvPicPr>
            <a:picLocks noChangeAspect="1"/>
          </p:cNvPicPr>
          <p:nvPr/>
        </p:nvPicPr>
        <p:blipFill>
          <a:blip r:embed="rId2"/>
          <a:stretch>
            <a:fillRect/>
          </a:stretch>
        </p:blipFill>
        <p:spPr>
          <a:xfrm>
            <a:off x="9233858" y="2052348"/>
            <a:ext cx="2737632" cy="1566414"/>
          </a:xfrm>
          <a:prstGeom prst="rect">
            <a:avLst/>
          </a:prstGeom>
        </p:spPr>
      </p:pic>
      <p:sp>
        <p:nvSpPr>
          <p:cNvPr id="4" name="Footer Placeholder 3">
            <a:extLst>
              <a:ext uri="{FF2B5EF4-FFF2-40B4-BE49-F238E27FC236}">
                <a16:creationId xmlns:a16="http://schemas.microsoft.com/office/drawing/2014/main" id="{FE1461EC-465E-4357-ADA8-AED0D22A8A18}"/>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2862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74031-9B97-C163-B52F-DBC820CD3A5B}"/>
              </a:ext>
            </a:extLst>
          </p:cNvPr>
          <p:cNvSpPr>
            <a:spLocks noGrp="1"/>
          </p:cNvSpPr>
          <p:nvPr>
            <p:ph type="title"/>
          </p:nvPr>
        </p:nvSpPr>
        <p:spPr/>
        <p:txBody>
          <a:bodyPr/>
          <a:lstStyle/>
          <a:p>
            <a:r>
              <a:rPr lang="en-US" dirty="0"/>
              <a:t>Product Innovation </a:t>
            </a:r>
          </a:p>
        </p:txBody>
      </p:sp>
      <p:sp>
        <p:nvSpPr>
          <p:cNvPr id="3" name="Text Placeholder 2">
            <a:extLst>
              <a:ext uri="{FF2B5EF4-FFF2-40B4-BE49-F238E27FC236}">
                <a16:creationId xmlns:a16="http://schemas.microsoft.com/office/drawing/2014/main" id="{C2E12202-159F-4FF2-9660-9C5139EDE4F5}"/>
              </a:ext>
            </a:extLst>
          </p:cNvPr>
          <p:cNvSpPr>
            <a:spLocks noGrp="1"/>
          </p:cNvSpPr>
          <p:nvPr>
            <p:ph type="body" idx="1"/>
          </p:nvPr>
        </p:nvSpPr>
        <p:spPr>
          <a:xfrm>
            <a:off x="944077" y="1507984"/>
            <a:ext cx="10470157" cy="4843634"/>
          </a:xfrm>
        </p:spPr>
        <p:txBody>
          <a:bodyPr/>
          <a:lstStyle/>
          <a:p>
            <a:pPr marL="800100" marR="0" lvl="1" indent="-342900">
              <a:lnSpc>
                <a:spcPct val="107000"/>
              </a:lnSpc>
              <a:spcBef>
                <a:spcPts val="0"/>
              </a:spcBef>
              <a:spcAft>
                <a:spcPts val="0"/>
              </a:spcAft>
              <a:buFont typeface="Arial" panose="020B06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Product innovation is mostly not in new technology but in its use. The where and how to use the technology and the data </a:t>
            </a:r>
            <a:br>
              <a:rPr lang="en-US" sz="2400" kern="100" dirty="0">
                <a:effectLst/>
                <a:latin typeface="Arial" panose="020B0604020202020204" pitchFamily="34" charset="0"/>
                <a:ea typeface="Aptos" panose="020B0004020202020204" pitchFamily="34" charset="0"/>
                <a:cs typeface="Arial" panose="020B0604020202020204" pitchFamily="34" charset="0"/>
              </a:rPr>
            </a:br>
            <a:endParaRPr lang="en-US" sz="12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0"/>
              </a:spcAft>
              <a:buFont typeface="Arial" panose="020B06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Examples:</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Taxi service – </a:t>
            </a:r>
            <a:r>
              <a:rPr lang="en-US" sz="2000" kern="100" dirty="0">
                <a:effectLst/>
                <a:latin typeface="Arial" panose="020B0604020202020204" pitchFamily="34" charset="0"/>
                <a:ea typeface="Aptos" panose="020B0004020202020204" pitchFamily="34" charset="0"/>
                <a:cs typeface="Arial" panose="020B0604020202020204" pitchFamily="34" charset="0"/>
              </a:rPr>
              <a:t>Uber, Lyft, </a:t>
            </a:r>
            <a:r>
              <a:rPr lang="en-US" sz="2000" kern="100" dirty="0" err="1">
                <a:effectLst/>
                <a:latin typeface="Arial" panose="020B0604020202020204" pitchFamily="34" charset="0"/>
                <a:ea typeface="Aptos" panose="020B0004020202020204" pitchFamily="34" charset="0"/>
                <a:cs typeface="Arial" panose="020B0604020202020204" pitchFamily="34" charset="0"/>
              </a:rPr>
              <a:t>Gett</a:t>
            </a:r>
            <a:r>
              <a:rPr lang="en-US" sz="2000" kern="100" dirty="0">
                <a:effectLst/>
                <a:latin typeface="Arial" panose="020B0604020202020204" pitchFamily="34" charset="0"/>
                <a:ea typeface="Aptos" panose="020B0004020202020204" pitchFamily="34" charset="0"/>
                <a:cs typeface="Arial" panose="020B0604020202020204" pitchFamily="34" charset="0"/>
              </a:rPr>
              <a:t>, …..  </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Hotels, Travel – </a:t>
            </a:r>
            <a:r>
              <a:rPr lang="en-US" sz="2000" kern="100" dirty="0">
                <a:effectLst/>
                <a:latin typeface="Arial" panose="020B0604020202020204" pitchFamily="34" charset="0"/>
                <a:ea typeface="Aptos" panose="020B0004020202020204" pitchFamily="34" charset="0"/>
                <a:cs typeface="Arial" panose="020B0604020202020204" pitchFamily="34" charset="0"/>
              </a:rPr>
              <a:t>Expedia, Bookings.com, Kayak, </a:t>
            </a:r>
            <a:r>
              <a:rPr lang="en-US" sz="2000" kern="100" dirty="0" err="1">
                <a:effectLst/>
                <a:latin typeface="Arial" panose="020B0604020202020204" pitchFamily="34" charset="0"/>
                <a:ea typeface="Aptos" panose="020B0004020202020204" pitchFamily="34" charset="0"/>
                <a:cs typeface="Arial" panose="020B0604020202020204" pitchFamily="34" charset="0"/>
              </a:rPr>
              <a:t>TripAdviser</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AirBnB</a:t>
            </a:r>
            <a:r>
              <a:rPr lang="en-US" sz="2000" kern="100" dirty="0">
                <a:effectLst/>
                <a:latin typeface="Arial" panose="020B0604020202020204" pitchFamily="34" charset="0"/>
                <a:ea typeface="Aptos" panose="020B0004020202020204" pitchFamily="34" charset="0"/>
                <a:cs typeface="Arial" panose="020B0604020202020204" pitchFamily="34" charset="0"/>
              </a:rPr>
              <a:t>,  </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Movie theaters – </a:t>
            </a:r>
            <a:r>
              <a:rPr lang="en-US" sz="2000" kern="100" dirty="0" err="1">
                <a:effectLst/>
                <a:latin typeface="Arial" panose="020B0604020202020204" pitchFamily="34" charset="0"/>
                <a:ea typeface="Aptos" panose="020B0004020202020204" pitchFamily="34" charset="0"/>
                <a:cs typeface="Arial" panose="020B0604020202020204" pitchFamily="34" charset="0"/>
              </a:rPr>
              <a:t>BlockBuster</a:t>
            </a:r>
            <a:r>
              <a:rPr lang="en-US" sz="2000" kern="100" dirty="0">
                <a:effectLst/>
                <a:latin typeface="Arial" panose="020B0604020202020204" pitchFamily="34" charset="0"/>
                <a:ea typeface="Aptos" panose="020B0004020202020204" pitchFamily="34" charset="0"/>
                <a:cs typeface="Arial" panose="020B0604020202020204" pitchFamily="34" charset="0"/>
              </a:rPr>
              <a:t>, Netflix</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Postal Service – </a:t>
            </a:r>
            <a:r>
              <a:rPr lang="en-US" sz="2000" kern="100" dirty="0">
                <a:latin typeface="Arial" panose="020B0604020202020204" pitchFamily="34" charset="0"/>
                <a:ea typeface="Aptos" panose="020B0004020202020204" pitchFamily="34" charset="0"/>
                <a:cs typeface="Arial" panose="020B0604020202020204" pitchFamily="34" charset="0"/>
              </a:rPr>
              <a:t>E</a:t>
            </a:r>
            <a:r>
              <a:rPr lang="en-US" sz="2000" kern="100" dirty="0">
                <a:effectLst/>
                <a:latin typeface="Arial" panose="020B0604020202020204" pitchFamily="34" charset="0"/>
                <a:ea typeface="Aptos" panose="020B0004020202020204" pitchFamily="34" charset="0"/>
                <a:cs typeface="Arial" panose="020B0604020202020204" pitchFamily="34" charset="0"/>
              </a:rPr>
              <a:t>mail, WhatsApp, Zoom, SMS, </a:t>
            </a:r>
          </a:p>
          <a:p>
            <a:pPr marL="1257300" marR="0" lvl="2" indent="-342900">
              <a:lnSpc>
                <a:spcPct val="107000"/>
              </a:lnSpc>
              <a:spcBef>
                <a:spcPts val="0"/>
              </a:spcBef>
              <a:spcAft>
                <a:spcPts val="0"/>
              </a:spcAft>
              <a:buFont typeface="Arial" panose="020B0604020202020204" pitchFamily="34" charset="0"/>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Dating – </a:t>
            </a:r>
            <a:r>
              <a:rPr lang="en-US" sz="2000" kern="100" dirty="0" err="1">
                <a:effectLst/>
                <a:latin typeface="Arial" panose="020B0604020202020204" pitchFamily="34" charset="0"/>
                <a:ea typeface="Aptos" panose="020B0004020202020204" pitchFamily="34" charset="0"/>
                <a:cs typeface="Arial" panose="020B0604020202020204" pitchFamily="34" charset="0"/>
              </a:rPr>
              <a:t>OKCupid</a:t>
            </a:r>
            <a:r>
              <a:rPr lang="en-US" sz="2000" kern="100" dirty="0">
                <a:effectLst/>
                <a:latin typeface="Arial" panose="020B0604020202020204" pitchFamily="34" charset="0"/>
                <a:ea typeface="Aptos" panose="020B0004020202020204" pitchFamily="34" charset="0"/>
                <a:cs typeface="Arial" panose="020B0604020202020204" pitchFamily="34" charset="0"/>
              </a:rPr>
              <a:t>, Bumble, eHarmony, Tinder, </a:t>
            </a:r>
            <a:r>
              <a:rPr lang="en-US" sz="2000" kern="100" dirty="0" err="1">
                <a:effectLst/>
                <a:latin typeface="Arial" panose="020B0604020202020204" pitchFamily="34" charset="0"/>
                <a:ea typeface="Aptos" panose="020B0004020202020204" pitchFamily="34" charset="0"/>
                <a:cs typeface="Arial" panose="020B0604020202020204" pitchFamily="34" charset="0"/>
              </a:rPr>
              <a:t>Jdate</a:t>
            </a:r>
            <a:r>
              <a:rPr lang="en-US" sz="2000" kern="100" dirty="0">
                <a:effectLst/>
                <a:latin typeface="Arial" panose="020B0604020202020204" pitchFamily="34" charset="0"/>
                <a:ea typeface="Aptos" panose="020B0004020202020204" pitchFamily="34" charset="0"/>
                <a:cs typeface="Arial" panose="020B0604020202020204" pitchFamily="34" charset="0"/>
              </a:rPr>
              <a:t> …. </a:t>
            </a:r>
            <a:br>
              <a:rPr lang="en-US" sz="2400" kern="100" dirty="0">
                <a:effectLst/>
                <a:latin typeface="Arial" panose="020B0604020202020204" pitchFamily="34" charset="0"/>
                <a:ea typeface="Aptos" panose="020B0004020202020204" pitchFamily="34" charset="0"/>
                <a:cs typeface="Arial" panose="020B0604020202020204" pitchFamily="34" charset="0"/>
              </a:rPr>
            </a:br>
            <a:endParaRPr lang="en-US" sz="2400" kern="100" dirty="0">
              <a:effectLst/>
              <a:latin typeface="Arial" panose="020B0604020202020204" pitchFamily="34" charset="0"/>
              <a:ea typeface="Aptos" panose="020B0004020202020204" pitchFamily="34" charset="0"/>
              <a:cs typeface="Arial" panose="020B0604020202020204" pitchFamily="34" charset="0"/>
            </a:endParaRPr>
          </a:p>
          <a:p>
            <a:pPr marL="800100" marR="0" lvl="1" indent="-342900">
              <a:lnSpc>
                <a:spcPct val="107000"/>
              </a:lnSpc>
              <a:spcBef>
                <a:spcPts val="0"/>
              </a:spcBef>
              <a:spcAft>
                <a:spcPts val="0"/>
              </a:spcAft>
              <a:buFont typeface="Arial" panose="020B0604020202020204" pitchFamily="34" charset="0"/>
              <a:buChar char="•"/>
            </a:pPr>
            <a:r>
              <a:rPr lang="en-US" sz="2800" kern="100" dirty="0">
                <a:effectLst/>
                <a:latin typeface="Arial" panose="020B0604020202020204" pitchFamily="34" charset="0"/>
                <a:ea typeface="Aptos" panose="020B0004020202020204" pitchFamily="34" charset="0"/>
                <a:cs typeface="Arial" panose="020B0604020202020204" pitchFamily="34" charset="0"/>
              </a:rPr>
              <a:t>Virtually every domain in our life is going to be impacted </a:t>
            </a:r>
          </a:p>
          <a:p>
            <a:endParaRPr lang="en-US" dirty="0"/>
          </a:p>
        </p:txBody>
      </p:sp>
      <p:sp>
        <p:nvSpPr>
          <p:cNvPr id="4" name="Footer Placeholder 3">
            <a:extLst>
              <a:ext uri="{FF2B5EF4-FFF2-40B4-BE49-F238E27FC236}">
                <a16:creationId xmlns:a16="http://schemas.microsoft.com/office/drawing/2014/main" id="{91341A1D-9809-423A-87C8-A39C195B34AE}"/>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232020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D587-A77C-7326-6A2C-29F6B0AEB2AF}"/>
              </a:ext>
            </a:extLst>
          </p:cNvPr>
          <p:cNvSpPr>
            <a:spLocks noGrp="1"/>
          </p:cNvSpPr>
          <p:nvPr>
            <p:ph type="title"/>
          </p:nvPr>
        </p:nvSpPr>
        <p:spPr/>
        <p:txBody>
          <a:bodyPr/>
          <a:lstStyle/>
          <a:p>
            <a:r>
              <a:rPr lang="en-US" dirty="0"/>
              <a:t>Product Innovation – Introducing new products</a:t>
            </a:r>
          </a:p>
        </p:txBody>
      </p:sp>
      <p:sp>
        <p:nvSpPr>
          <p:cNvPr id="3" name="Text Placeholder 2">
            <a:extLst>
              <a:ext uri="{FF2B5EF4-FFF2-40B4-BE49-F238E27FC236}">
                <a16:creationId xmlns:a16="http://schemas.microsoft.com/office/drawing/2014/main" id="{F5853B9E-5944-7EF1-287F-E7DEC8CDBD8F}"/>
              </a:ext>
            </a:extLst>
          </p:cNvPr>
          <p:cNvSpPr>
            <a:spLocks noGrp="1"/>
          </p:cNvSpPr>
          <p:nvPr>
            <p:ph type="body" idx="1"/>
          </p:nvPr>
        </p:nvSpPr>
        <p:spPr>
          <a:xfrm>
            <a:off x="944076" y="1518375"/>
            <a:ext cx="10303847" cy="4216539"/>
          </a:xfrm>
        </p:spPr>
        <p:txBody>
          <a:bodyPr/>
          <a:lstStyle/>
          <a:p>
            <a:r>
              <a:rPr lang="en-US" dirty="0"/>
              <a:t>Today’s lecture  - exploring the business side of innovation </a:t>
            </a:r>
          </a:p>
          <a:p>
            <a:endParaRPr lang="en-US" dirty="0"/>
          </a:p>
          <a:p>
            <a:pPr marL="457200" indent="-457200">
              <a:buFont typeface="Arial" panose="020B0604020202020204" pitchFamily="34" charset="0"/>
              <a:buChar char="•"/>
            </a:pPr>
            <a:r>
              <a:rPr lang="en-US" dirty="0"/>
              <a:t>The Innovator’s Dilemma – why successful entrenched companies many times fail against new entrants </a:t>
            </a:r>
          </a:p>
          <a:p>
            <a:pPr marL="457200" indent="-457200">
              <a:buFont typeface="Arial" panose="020B0604020202020204" pitchFamily="34" charset="0"/>
              <a:buChar char="•"/>
            </a:pPr>
            <a:endParaRPr lang="en-US" sz="1100" dirty="0"/>
          </a:p>
          <a:p>
            <a:pPr marL="457200" indent="-457200">
              <a:buFont typeface="Arial" panose="020B0604020202020204" pitchFamily="34" charset="0"/>
              <a:buChar char="•"/>
            </a:pPr>
            <a:r>
              <a:rPr lang="en-US" dirty="0"/>
              <a:t>The challenges for new entrants </a:t>
            </a:r>
          </a:p>
          <a:p>
            <a:pPr marL="1125992" lvl="2" indent="-5715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New entrants within an established market and well understood products,   or </a:t>
            </a:r>
          </a:p>
          <a:p>
            <a:pPr marL="1125992" lvl="2" indent="-571500">
              <a:buFont typeface="Arial" panose="020B0604020202020204" pitchFamily="34" charset="0"/>
              <a:buChar char="•"/>
            </a:pPr>
            <a:r>
              <a:rPr lang="en-US" sz="2800" dirty="0">
                <a:solidFill>
                  <a:srgbClr val="000032"/>
                </a:solidFill>
                <a:latin typeface="Arial" panose="020B0604020202020204" pitchFamily="34" charset="0"/>
                <a:cs typeface="Arial" panose="020B0604020202020204" pitchFamily="34" charset="0"/>
              </a:rPr>
              <a:t>New entrants with new unfamiliar products </a:t>
            </a:r>
          </a:p>
          <a:p>
            <a:pPr lvl="2"/>
            <a:endParaRPr lang="en-US" sz="1100" dirty="0">
              <a:solidFill>
                <a:srgbClr val="00003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dirty="0"/>
              <a:t>Possible solution – Branding and Marketing first  </a:t>
            </a:r>
          </a:p>
        </p:txBody>
      </p:sp>
      <p:sp>
        <p:nvSpPr>
          <p:cNvPr id="4" name="Footer Placeholder 3">
            <a:extLst>
              <a:ext uri="{FF2B5EF4-FFF2-40B4-BE49-F238E27FC236}">
                <a16:creationId xmlns:a16="http://schemas.microsoft.com/office/drawing/2014/main" id="{E2E15D8A-9ED9-4DB8-7B5B-429053529E18}"/>
              </a:ext>
            </a:extLst>
          </p:cNvPr>
          <p:cNvSpPr>
            <a:spLocks noGrp="1"/>
          </p:cNvSpPr>
          <p:nvPr>
            <p:ph type="ftr" sz="quarter" idx="11"/>
          </p:nvPr>
        </p:nvSpPr>
        <p:spPr/>
        <p:txBody>
          <a:bodyPr/>
          <a:lstStyle/>
          <a:p>
            <a:pPr marL="7701" marR="0" lvl="0" indent="0" algn="l" defTabSz="914400" rtl="0" eaLnBrk="1" fontAlgn="auto" latinLnBrk="0" hangingPunct="1">
              <a:lnSpc>
                <a:spcPts val="1516"/>
              </a:lnSpc>
              <a:spcBef>
                <a:spcPts val="0"/>
              </a:spcBef>
              <a:spcAft>
                <a:spcPts val="0"/>
              </a:spcAft>
              <a:buClrTx/>
              <a:buSzTx/>
              <a:buFontTx/>
              <a:buNone/>
              <a:tabLst/>
              <a:defRPr/>
            </a:pPr>
            <a:r>
              <a:rPr kumimoji="0" lang="en-US" sz="1334" b="1" i="0" u="none" strike="noStrike" kern="1200" cap="none" spc="0" normalizeH="0" baseline="0" noProof="0">
                <a:ln>
                  <a:noFill/>
                </a:ln>
                <a:solidFill>
                  <a:srgbClr val="1F497D">
                    <a:lumMod val="75000"/>
                  </a:srgbClr>
                </a:solidFill>
                <a:effectLst/>
                <a:uLnTx/>
                <a:uFillTx/>
                <a:latin typeface="Comfortaa"/>
                <a:ea typeface="+mn-ea"/>
              </a:rPr>
              <a:t>THE</a:t>
            </a:r>
            <a:r>
              <a:rPr kumimoji="0" lang="en-US" sz="1334" b="1" i="0" u="none" strike="noStrike" kern="1200" cap="none" spc="6"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SMART</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42" normalizeH="0" baseline="0" noProof="0">
                <a:ln>
                  <a:noFill/>
                </a:ln>
                <a:solidFill>
                  <a:srgbClr val="1F497D">
                    <a:lumMod val="75000"/>
                  </a:srgbClr>
                </a:solidFill>
                <a:effectLst/>
                <a:uLnTx/>
                <a:uFillTx/>
                <a:latin typeface="Comfortaa"/>
                <a:ea typeface="+mn-ea"/>
              </a:rPr>
              <a:t>WAY</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TO</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BUILD</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0" normalizeH="0" baseline="0" noProof="0">
                <a:ln>
                  <a:noFill/>
                </a:ln>
                <a:solidFill>
                  <a:srgbClr val="1F497D">
                    <a:lumMod val="75000"/>
                  </a:srgbClr>
                </a:solidFill>
                <a:effectLst/>
                <a:uLnTx/>
                <a:uFillTx/>
                <a:latin typeface="Comfortaa"/>
                <a:ea typeface="+mn-ea"/>
              </a:rPr>
              <a:t>A</a:t>
            </a:r>
            <a:r>
              <a:rPr kumimoji="0" lang="en-US" sz="1334" b="1" i="0" u="none" strike="noStrike" kern="1200" cap="none" spc="9" normalizeH="0" baseline="0" noProof="0">
                <a:ln>
                  <a:noFill/>
                </a:ln>
                <a:solidFill>
                  <a:srgbClr val="1F497D">
                    <a:lumMod val="75000"/>
                  </a:srgbClr>
                </a:solidFill>
                <a:effectLst/>
                <a:uLnTx/>
                <a:uFillTx/>
                <a:latin typeface="Comfortaa"/>
                <a:ea typeface="+mn-ea"/>
              </a:rPr>
              <a:t> </a:t>
            </a:r>
            <a:r>
              <a:rPr kumimoji="0" lang="en-US" sz="1334" b="1" i="0" u="none" strike="noStrike" kern="1200" cap="none" spc="-6" normalizeH="0" baseline="0" noProof="0">
                <a:ln>
                  <a:noFill/>
                </a:ln>
                <a:solidFill>
                  <a:srgbClr val="1F497D">
                    <a:lumMod val="75000"/>
                  </a:srgbClr>
                </a:solidFill>
                <a:effectLst/>
                <a:uLnTx/>
                <a:uFillTx/>
                <a:latin typeface="Comfortaa"/>
                <a:ea typeface="+mn-ea"/>
              </a:rPr>
              <a:t>STARTUP</a:t>
            </a:r>
            <a:endParaRPr kumimoji="0" lang="en-US" sz="1334" b="1" i="0" u="none" strike="noStrike" kern="1200" cap="none" spc="-6" normalizeH="0" baseline="0" noProof="0" dirty="0">
              <a:ln>
                <a:noFill/>
              </a:ln>
              <a:solidFill>
                <a:srgbClr val="1F497D">
                  <a:lumMod val="75000"/>
                </a:srgbClr>
              </a:solidFill>
              <a:effectLst/>
              <a:uLnTx/>
              <a:uFillTx/>
              <a:latin typeface="Comfortaa"/>
              <a:ea typeface="+mn-ea"/>
            </a:endParaRPr>
          </a:p>
        </p:txBody>
      </p:sp>
    </p:spTree>
    <p:extLst>
      <p:ext uri="{BB962C8B-B14F-4D97-AF65-F5344CB8AC3E}">
        <p14:creationId xmlns:p14="http://schemas.microsoft.com/office/powerpoint/2010/main" val="81246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1461</TotalTime>
  <Words>4590</Words>
  <Application>Microsoft Office PowerPoint</Application>
  <PresentationFormat>Widescreen</PresentationFormat>
  <Paragraphs>513</Paragraphs>
  <Slides>66</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Aptos</vt:lpstr>
      <vt:lpstr>Arial</vt:lpstr>
      <vt:lpstr>Calibri</vt:lpstr>
      <vt:lpstr>Comfortaa</vt:lpstr>
      <vt:lpstr>Lato</vt:lpstr>
      <vt:lpstr>Lato Light</vt:lpstr>
      <vt:lpstr>Roboto</vt:lpstr>
      <vt:lpstr>Wingdings</vt:lpstr>
      <vt:lpstr>2_Office Theme</vt:lpstr>
      <vt:lpstr>Office Theme</vt:lpstr>
      <vt:lpstr>PowerPoint Presentation</vt:lpstr>
      <vt:lpstr>Main Points From Last Week </vt:lpstr>
      <vt:lpstr>Digital Innovation – Recent Enablers </vt:lpstr>
      <vt:lpstr>Digital Innovation – Recent Enablers </vt:lpstr>
      <vt:lpstr>Digital Innovation – Recent Enablers </vt:lpstr>
      <vt:lpstr>Digital Innovation – Recent Enablers </vt:lpstr>
      <vt:lpstr>Additional Technology Enablers</vt:lpstr>
      <vt:lpstr>Product Innovation </vt:lpstr>
      <vt:lpstr>Product Innovation – Introducing new products</vt:lpstr>
      <vt:lpstr>Product Innovation - Challenges</vt:lpstr>
      <vt:lpstr>The Innovator’s Dilemma </vt:lpstr>
      <vt:lpstr>Hard Disk format evolution 1970’s - 1994 </vt:lpstr>
      <vt:lpstr>Hard Disk format evolution 1970’s - 1994 </vt:lpstr>
      <vt:lpstr>Sustaining Innovation vs. Disruptive Innovation </vt:lpstr>
      <vt:lpstr>Sustaining Innovation vs. Disruptive Innovation </vt:lpstr>
      <vt:lpstr>Sustaining Innovation - Batteries</vt:lpstr>
      <vt:lpstr>Disruptive Innovation - Batteries</vt:lpstr>
      <vt:lpstr>Disruptive Innovation – Examples </vt:lpstr>
      <vt:lpstr>The Innovator’s Dilemma – 5 Principles  </vt:lpstr>
      <vt:lpstr>The Innovator’s Dilemma – 5 Principles </vt:lpstr>
      <vt:lpstr>The Innovator’s Dilemma – 5 Principles </vt:lpstr>
      <vt:lpstr>The Innovator’s Dilemma – 5 Principles </vt:lpstr>
      <vt:lpstr>The Innovator’s Dilemma – 5 Principles </vt:lpstr>
      <vt:lpstr>Digital Innovation – The Startup Dilemma </vt:lpstr>
      <vt:lpstr>Digital Innovation – The Startup Dilemma </vt:lpstr>
      <vt:lpstr>Startup Dilemmas – Questions </vt:lpstr>
      <vt:lpstr>Digital Innovation – First Movers</vt:lpstr>
      <vt:lpstr>Digital Innovation – First Movers</vt:lpstr>
      <vt:lpstr>Startup Dilemma – Questions </vt:lpstr>
      <vt:lpstr>The SmartUp Way – Branding First </vt:lpstr>
      <vt:lpstr>The SmartUp Way – Branding First</vt:lpstr>
      <vt:lpstr>The SmartUp Way – Branding First</vt:lpstr>
      <vt:lpstr>The SmartUp Way – Branding First</vt:lpstr>
      <vt:lpstr>SEO (Search Engine Optimization) - Long Tail</vt:lpstr>
      <vt:lpstr>SEO - Long Tail</vt:lpstr>
      <vt:lpstr>SEO - Long Tail </vt:lpstr>
      <vt:lpstr>SEO - Long Tail</vt:lpstr>
      <vt:lpstr>SEO - Long Tail</vt:lpstr>
      <vt:lpstr>SEO - Long Tail</vt:lpstr>
      <vt:lpstr>Companies that use Long Tail Effectively</vt:lpstr>
      <vt:lpstr>Digital Innovation – First Movers</vt:lpstr>
      <vt:lpstr>Opster – A SmartUp Company </vt:lpstr>
      <vt:lpstr>Opster – A SmartUp Company </vt:lpstr>
      <vt:lpstr>Opster</vt:lpstr>
      <vt:lpstr>Opster - the Power of Long Tail</vt:lpstr>
      <vt:lpstr>Opster</vt:lpstr>
      <vt:lpstr>Opster</vt:lpstr>
      <vt:lpstr>Opster – Marketing Funnel </vt:lpstr>
      <vt:lpstr>Opster</vt:lpstr>
      <vt:lpstr>Opster</vt:lpstr>
      <vt:lpstr>ZoomInfo – Tools for sales </vt:lpstr>
      <vt:lpstr>ZoomInfo - History</vt:lpstr>
      <vt:lpstr>ZoomInfo - History</vt:lpstr>
      <vt:lpstr>ZoomInfo Directory </vt:lpstr>
      <vt:lpstr>ZoomInfo Directory </vt:lpstr>
      <vt:lpstr>ZoomInfo Directory </vt:lpstr>
      <vt:lpstr>ZoomInfo - Results</vt:lpstr>
      <vt:lpstr>ZoomInfo – The Brand</vt:lpstr>
      <vt:lpstr>Product Innovation – Summary </vt:lpstr>
      <vt:lpstr>Product Innovation – Summary </vt:lpstr>
      <vt:lpstr>The Innovator’s Dilemma – 5 Principles  </vt:lpstr>
      <vt:lpstr>Digital Innovation – The Startup Dilemma </vt:lpstr>
      <vt:lpstr>The SmartUp Way – Branding First </vt:lpstr>
      <vt:lpstr>SEO (Search Engine Optimization) - Long Tail</vt:lpstr>
      <vt:lpstr>SEO - Long Tail</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Yonatan Stern</dc:creator>
  <cp:lastModifiedBy>Ruth Surujon</cp:lastModifiedBy>
  <cp:revision>65</cp:revision>
  <dcterms:created xsi:type="dcterms:W3CDTF">2024-01-31T16:24:38Z</dcterms:created>
  <dcterms:modified xsi:type="dcterms:W3CDTF">2024-02-21T07:02:37Z</dcterms:modified>
</cp:coreProperties>
</file>