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69" r:id="rId3"/>
  </p:sldMasterIdLst>
  <p:notesMasterIdLst>
    <p:notesMasterId r:id="rId50"/>
  </p:notesMasterIdLst>
  <p:sldIdLst>
    <p:sldId id="524" r:id="rId4"/>
    <p:sldId id="258" r:id="rId5"/>
    <p:sldId id="525" r:id="rId6"/>
    <p:sldId id="527" r:id="rId7"/>
    <p:sldId id="534" r:id="rId8"/>
    <p:sldId id="536" r:id="rId9"/>
    <p:sldId id="538" r:id="rId10"/>
    <p:sldId id="537" r:id="rId11"/>
    <p:sldId id="556" r:id="rId12"/>
    <p:sldId id="377" r:id="rId13"/>
    <p:sldId id="557" r:id="rId14"/>
    <p:sldId id="558" r:id="rId15"/>
    <p:sldId id="559" r:id="rId16"/>
    <p:sldId id="560" r:id="rId17"/>
    <p:sldId id="561" r:id="rId18"/>
    <p:sldId id="562" r:id="rId19"/>
    <p:sldId id="563" r:id="rId20"/>
    <p:sldId id="564" r:id="rId21"/>
    <p:sldId id="566" r:id="rId22"/>
    <p:sldId id="567" r:id="rId23"/>
    <p:sldId id="568" r:id="rId24"/>
    <p:sldId id="570" r:id="rId25"/>
    <p:sldId id="571" r:id="rId26"/>
    <p:sldId id="572" r:id="rId27"/>
    <p:sldId id="573" r:id="rId28"/>
    <p:sldId id="574" r:id="rId29"/>
    <p:sldId id="542" r:id="rId30"/>
    <p:sldId id="535" r:id="rId31"/>
    <p:sldId id="550" r:id="rId32"/>
    <p:sldId id="539" r:id="rId33"/>
    <p:sldId id="543" r:id="rId34"/>
    <p:sldId id="540" r:id="rId35"/>
    <p:sldId id="544" r:id="rId36"/>
    <p:sldId id="545" r:id="rId37"/>
    <p:sldId id="546" r:id="rId38"/>
    <p:sldId id="547" r:id="rId39"/>
    <p:sldId id="548" r:id="rId40"/>
    <p:sldId id="541" r:id="rId41"/>
    <p:sldId id="526" r:id="rId42"/>
    <p:sldId id="549" r:id="rId43"/>
    <p:sldId id="528" r:id="rId44"/>
    <p:sldId id="529" r:id="rId45"/>
    <p:sldId id="551" r:id="rId46"/>
    <p:sldId id="553" r:id="rId47"/>
    <p:sldId id="530" r:id="rId48"/>
    <p:sldId id="53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4660"/>
  </p:normalViewPr>
  <p:slideViewPr>
    <p:cSldViewPr snapToGrid="0">
      <p:cViewPr varScale="1">
        <p:scale>
          <a:sx n="117" d="100"/>
          <a:sy n="117"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2DAB6-D8B7-4109-A9CF-353394E9C5FD}"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E9B4-FBD1-465F-A5D1-330821F68C1D}" type="slidenum">
              <a:rPr lang="en-US" smtClean="0"/>
              <a:t>‹#›</a:t>
            </a:fld>
            <a:endParaRPr lang="en-US"/>
          </a:p>
        </p:txBody>
      </p:sp>
    </p:spTree>
    <p:extLst>
      <p:ext uri="{BB962C8B-B14F-4D97-AF65-F5344CB8AC3E}">
        <p14:creationId xmlns:p14="http://schemas.microsoft.com/office/powerpoint/2010/main" val="211015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6421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430887"/>
          </a:xfrm>
        </p:spPr>
        <p:txBody>
          <a:bodyPr lIns="0" tIns="0" rIns="0" bIns="0"/>
          <a:lstStyle>
            <a:lvl1pPr>
              <a:defRPr sz="2800" b="0" i="0">
                <a:solidFill>
                  <a:srgbClr val="000032"/>
                </a:solidFill>
                <a:latin typeface="Arial" panose="020B0604020202020204" pitchFamily="34" charset="0"/>
                <a:cs typeface="Arial" panose="020B0604020202020204" pitchFamily="34" charset="0"/>
              </a:defRPr>
            </a:lvl1pPr>
          </a:lstStyle>
          <a:p>
            <a:endParaRPr dirty="0"/>
          </a:p>
        </p:txBody>
      </p:sp>
      <p:pic>
        <p:nvPicPr>
          <p:cNvPr id="7" name="Picture 6">
            <a:extLst>
              <a:ext uri="{FF2B5EF4-FFF2-40B4-BE49-F238E27FC236}">
                <a16:creationId xmlns:a16="http://schemas.microsoft.com/office/drawing/2014/main" id="{92601BDD-711C-4838-89D8-23DC4B789878}"/>
              </a:ext>
            </a:extLst>
          </p:cNvPr>
          <p:cNvPicPr>
            <a:picLocks noChangeAspect="1"/>
          </p:cNvPicPr>
          <p:nvPr userDrawn="1"/>
        </p:nvPicPr>
        <p:blipFill>
          <a:blip r:embed="rId2"/>
          <a:stretch>
            <a:fillRect/>
          </a:stretch>
        </p:blipFill>
        <p:spPr>
          <a:xfrm>
            <a:off x="944077" y="1461936"/>
            <a:ext cx="5681964" cy="42676"/>
          </a:xfrm>
          <a:prstGeom prst="rect">
            <a:avLst/>
          </a:prstGeom>
        </p:spPr>
      </p:pic>
      <p:sp>
        <p:nvSpPr>
          <p:cNvPr id="11" name="Date Placeholder 10">
            <a:extLst>
              <a:ext uri="{FF2B5EF4-FFF2-40B4-BE49-F238E27FC236}">
                <a16:creationId xmlns:a16="http://schemas.microsoft.com/office/drawing/2014/main" id="{A03EFA08-1282-13B5-D061-409DD47F9554}"/>
              </a:ext>
            </a:extLst>
          </p:cNvPr>
          <p:cNvSpPr>
            <a:spLocks noGrp="1"/>
          </p:cNvSpPr>
          <p:nvPr>
            <p:ph type="dt" sz="half" idx="10"/>
          </p:nvPr>
        </p:nvSpPr>
        <p:spPr/>
        <p:txBody>
          <a:bodyPr/>
          <a:lstStyle/>
          <a:p>
            <a:fld id="{1D8BD707-D9CF-40AE-B4C6-C98DA3205C09}" type="datetimeFigureOut">
              <a:rPr lang="en-US" smtClean="0"/>
              <a:t>2/21/2024</a:t>
            </a:fld>
            <a:endParaRPr lang="en-US"/>
          </a:p>
        </p:txBody>
      </p:sp>
      <p:sp>
        <p:nvSpPr>
          <p:cNvPr id="12" name="Footer Placeholder 11">
            <a:extLst>
              <a:ext uri="{FF2B5EF4-FFF2-40B4-BE49-F238E27FC236}">
                <a16:creationId xmlns:a16="http://schemas.microsoft.com/office/drawing/2014/main" id="{BCA5DDB3-DDF8-C52A-43E1-00E69444629C}"/>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13" name="Slide Number Placeholder 12">
            <a:extLst>
              <a:ext uri="{FF2B5EF4-FFF2-40B4-BE49-F238E27FC236}">
                <a16:creationId xmlns:a16="http://schemas.microsoft.com/office/drawing/2014/main" id="{1FC72AF9-1805-5A57-FA2B-70F8893F9853}"/>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54511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78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75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40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609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7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657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382541"/>
          </a:xfrm>
        </p:spPr>
        <p:txBody>
          <a:bodyPr lIns="0" tIns="0" rIns="0" bIns="0"/>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6BB0C19-C3BF-D7F1-3E22-9438549AC960}"/>
              </a:ext>
            </a:extLst>
          </p:cNvPr>
          <p:cNvPicPr>
            <a:picLocks noChangeAspect="1"/>
          </p:cNvPicPr>
          <p:nvPr userDrawn="1"/>
        </p:nvPicPr>
        <p:blipFill>
          <a:blip r:embed="rId2"/>
          <a:stretch>
            <a:fillRect/>
          </a:stretch>
        </p:blipFill>
        <p:spPr>
          <a:xfrm>
            <a:off x="944077" y="1461936"/>
            <a:ext cx="5681964" cy="42676"/>
          </a:xfrm>
          <a:prstGeom prst="rect">
            <a:avLst/>
          </a:prstGeom>
        </p:spPr>
      </p:pic>
    </p:spTree>
    <p:extLst>
      <p:ext uri="{BB962C8B-B14F-4D97-AF65-F5344CB8AC3E}">
        <p14:creationId xmlns:p14="http://schemas.microsoft.com/office/powerpoint/2010/main" val="200743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622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382541"/>
          </a:xfrm>
        </p:spPr>
        <p:txBody>
          <a:bodyPr lIns="0" tIns="0" rIns="0" bIns="0"/>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16BB0C19-C3BF-D7F1-3E22-9438549AC960}"/>
              </a:ext>
            </a:extLst>
          </p:cNvPr>
          <p:cNvPicPr>
            <a:picLocks noChangeAspect="1"/>
          </p:cNvPicPr>
          <p:nvPr userDrawn="1"/>
        </p:nvPicPr>
        <p:blipFill>
          <a:blip r:embed="rId2"/>
          <a:stretch>
            <a:fillRect/>
          </a:stretch>
        </p:blipFill>
        <p:spPr>
          <a:xfrm>
            <a:off x="944077" y="1461936"/>
            <a:ext cx="5681964" cy="42676"/>
          </a:xfrm>
          <a:prstGeom prst="rect">
            <a:avLst/>
          </a:prstGeom>
        </p:spPr>
      </p:pic>
    </p:spTree>
    <p:extLst>
      <p:ext uri="{BB962C8B-B14F-4D97-AF65-F5344CB8AC3E}">
        <p14:creationId xmlns:p14="http://schemas.microsoft.com/office/powerpoint/2010/main" val="147135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24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58" y="626136"/>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dirty="0"/>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a:xfrm>
            <a:off x="8702041" y="598892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66740317"/>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4" cstate="print"/>
          <a:stretch>
            <a:fillRect/>
          </a:stretch>
        </p:blipFill>
        <p:spPr>
          <a:xfrm>
            <a:off x="7946210" y="634875"/>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pic>
        <p:nvPicPr>
          <p:cNvPr id="20" name="bg object 20"/>
          <p:cNvPicPr/>
          <p:nvPr/>
        </p:nvPicPr>
        <p:blipFill>
          <a:blip r:embed="rId5"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7286260"/>
      </p:ext>
    </p:extLst>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10" y="634875"/>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497984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koreajoongangdaily.joins.com/2008/03/09/industry/10-years-ago-Koreans-created-the-MP3-player-/2887191.html"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prnewswire.com/il/news-releases/infinipoint-survey-reveals-high-interest-in-zero-trust-for-device-access-but-obstacles-are-holding-back-implementation-861541405.html"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ovidea.com/"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ntalfloss.com/article/31358/discovering-oxygen-brief-history" TargetMode="External"/><Relationship Id="rId7" Type="http://schemas.openxmlformats.org/officeDocument/2006/relationships/hyperlink" Target="https://www.sciencehistory.org/historical-profile/jonas-salk-and-albert-bruce-sabin" TargetMode="External"/><Relationship Id="rId2" Type="http://schemas.openxmlformats.org/officeDocument/2006/relationships/hyperlink" Target="http://pages.cs.wisc.edu/~sastry/hs323/calculus.pdf" TargetMode="External"/><Relationship Id="rId1" Type="http://schemas.openxmlformats.org/officeDocument/2006/relationships/slideLayout" Target="../slideLayouts/slideLayout1.xml"/><Relationship Id="rId6" Type="http://schemas.openxmlformats.org/officeDocument/2006/relationships/hyperlink" Target="https://news.cnrs.fr/articles/the-birth-of-color-photography" TargetMode="External"/><Relationship Id="rId5" Type="http://schemas.openxmlformats.org/officeDocument/2006/relationships/hyperlink" Target="http://rmc.library.cornell.edu/DawnsEarlyLight/exhibition/daguerretalbot/index.html" TargetMode="External"/><Relationship Id="rId4" Type="http://schemas.openxmlformats.org/officeDocument/2006/relationships/hyperlink" Target="https://evolution.berkeley.edu/evolibrary/article/history_1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object 8"/>
          <p:cNvSpPr txBox="1"/>
          <p:nvPr/>
        </p:nvSpPr>
        <p:spPr>
          <a:xfrm>
            <a:off x="1781683" y="2273807"/>
            <a:ext cx="8628635" cy="2240687"/>
          </a:xfrm>
          <a:prstGeom prst="rect">
            <a:avLst/>
          </a:prstGeom>
        </p:spPr>
        <p:txBody>
          <a:bodyPr vert="horz" wrap="square" lIns="0" tIns="6931" rIns="0" bIns="0" rtlCol="0">
            <a:spAutoFit/>
          </a:bodyPr>
          <a:lstStyle/>
          <a:p>
            <a:pPr marL="7701" marR="3081" lvl="0" indent="0" algn="ctr" defTabSz="554492" rtl="0" eaLnBrk="1" fontAlgn="auto" latinLnBrk="0" hangingPunct="1">
              <a:lnSpc>
                <a:spcPct val="100000"/>
              </a:lnSpc>
              <a:spcBef>
                <a:spcPts val="55"/>
              </a:spcBef>
              <a:spcAft>
                <a:spcPts val="0"/>
              </a:spcAft>
              <a:buClrTx/>
              <a:buSzTx/>
              <a:buFontTx/>
              <a:buNone/>
              <a:tabLst/>
              <a:defRPr/>
            </a:pPr>
            <a:r>
              <a:rPr kumimoji="0" lang="en-US" sz="7216" b="1" i="0" u="none" strike="noStrike" kern="0" cap="none" spc="0" normalizeH="0" baseline="0" noProof="0" dirty="0">
                <a:ln>
                  <a:noFill/>
                </a:ln>
                <a:solidFill>
                  <a:srgbClr val="FF6900"/>
                </a:solidFill>
                <a:effectLst/>
                <a:uLnTx/>
                <a:uFillTx/>
                <a:latin typeface="Comfortaa"/>
                <a:ea typeface="+mn-ea"/>
                <a:cs typeface="Comfortaa"/>
              </a:rPr>
              <a:t>Digital Innovation</a:t>
            </a:r>
          </a:p>
          <a:p>
            <a:pPr marL="7701" marR="3081" lvl="0" indent="0" algn="ctr" defTabSz="554492" rtl="0" eaLnBrk="1" fontAlgn="auto" latinLnBrk="0" hangingPunct="1">
              <a:lnSpc>
                <a:spcPct val="100000"/>
              </a:lnSpc>
              <a:spcBef>
                <a:spcPts val="55"/>
              </a:spcBef>
              <a:spcAft>
                <a:spcPts val="0"/>
              </a:spcAft>
              <a:buClrTx/>
              <a:buSzTx/>
              <a:buFontTx/>
              <a:buNone/>
              <a:tabLst/>
              <a:defRPr/>
            </a:pPr>
            <a:r>
              <a:rPr lang="en-US" sz="7216" b="1" kern="0" dirty="0">
                <a:solidFill>
                  <a:srgbClr val="FF6900"/>
                </a:solidFill>
                <a:latin typeface="Comfortaa"/>
                <a:cs typeface="Comfortaa"/>
              </a:rPr>
              <a:t>Lesson  2</a:t>
            </a:r>
            <a:endParaRPr kumimoji="0" lang="he-IL" sz="7216" b="1" i="0" u="none" strike="noStrike" kern="0" cap="none" spc="0" normalizeH="0" baseline="0" noProof="0" dirty="0">
              <a:ln>
                <a:noFill/>
              </a:ln>
              <a:solidFill>
                <a:srgbClr val="FF6900"/>
              </a:solidFill>
              <a:effectLst/>
              <a:uLnTx/>
              <a:uFillTx/>
              <a:latin typeface="Comfortaa"/>
              <a:ea typeface="+mn-ea"/>
              <a:cs typeface="Comforta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14">
            <a:extLst>
              <a:ext uri="{FF2B5EF4-FFF2-40B4-BE49-F238E27FC236}">
                <a16:creationId xmlns:a16="http://schemas.microsoft.com/office/drawing/2014/main" id="{DC593B6C-B6BB-4935-A284-A47BC3917238}"/>
              </a:ext>
            </a:extLst>
          </p:cNvPr>
          <p:cNvPicPr/>
          <p:nvPr/>
        </p:nvPicPr>
        <p:blipFill>
          <a:blip r:embed="rId2" cstate="print"/>
          <a:stretch>
            <a:fillRect/>
          </a:stretch>
        </p:blipFill>
        <p:spPr>
          <a:xfrm>
            <a:off x="1151771" y="888247"/>
            <a:ext cx="2499905" cy="571459"/>
          </a:xfrm>
          <a:prstGeom prst="rect">
            <a:avLst/>
          </a:prstGeom>
        </p:spPr>
      </p:pic>
      <p:pic>
        <p:nvPicPr>
          <p:cNvPr id="5" name="Picture 4">
            <a:extLst>
              <a:ext uri="{FF2B5EF4-FFF2-40B4-BE49-F238E27FC236}">
                <a16:creationId xmlns:a16="http://schemas.microsoft.com/office/drawing/2014/main" id="{B84FBE31-C79F-432B-8516-5CCC35DFF002}"/>
              </a:ext>
            </a:extLst>
          </p:cNvPr>
          <p:cNvPicPr>
            <a:picLocks noChangeAspect="1"/>
          </p:cNvPicPr>
          <p:nvPr/>
        </p:nvPicPr>
        <p:blipFill>
          <a:blip r:embed="rId3"/>
          <a:stretch>
            <a:fillRect/>
          </a:stretch>
        </p:blipFill>
        <p:spPr>
          <a:xfrm>
            <a:off x="4576877" y="1173977"/>
            <a:ext cx="2887984" cy="2420131"/>
          </a:xfrm>
          <a:prstGeom prst="rect">
            <a:avLst/>
          </a:prstGeom>
        </p:spPr>
      </p:pic>
      <p:pic>
        <p:nvPicPr>
          <p:cNvPr id="6" name="Picture 5">
            <a:extLst>
              <a:ext uri="{FF2B5EF4-FFF2-40B4-BE49-F238E27FC236}">
                <a16:creationId xmlns:a16="http://schemas.microsoft.com/office/drawing/2014/main" id="{A766CDD7-1E0C-47BB-85B5-F19351CCC4F9}"/>
              </a:ext>
            </a:extLst>
          </p:cNvPr>
          <p:cNvPicPr>
            <a:picLocks noChangeAspect="1"/>
          </p:cNvPicPr>
          <p:nvPr/>
        </p:nvPicPr>
        <p:blipFill>
          <a:blip r:embed="rId4"/>
          <a:stretch>
            <a:fillRect/>
          </a:stretch>
        </p:blipFill>
        <p:spPr>
          <a:xfrm>
            <a:off x="456292" y="2341979"/>
            <a:ext cx="3321182" cy="2708929"/>
          </a:xfrm>
          <a:prstGeom prst="rect">
            <a:avLst/>
          </a:prstGeom>
        </p:spPr>
      </p:pic>
      <p:pic>
        <p:nvPicPr>
          <p:cNvPr id="7" name="Picture 6">
            <a:extLst>
              <a:ext uri="{FF2B5EF4-FFF2-40B4-BE49-F238E27FC236}">
                <a16:creationId xmlns:a16="http://schemas.microsoft.com/office/drawing/2014/main" id="{4EFF63F9-B6C4-492A-A677-8F3828F5D785}"/>
              </a:ext>
            </a:extLst>
          </p:cNvPr>
          <p:cNvPicPr>
            <a:picLocks noChangeAspect="1"/>
          </p:cNvPicPr>
          <p:nvPr/>
        </p:nvPicPr>
        <p:blipFill>
          <a:blip r:embed="rId5"/>
          <a:stretch>
            <a:fillRect/>
          </a:stretch>
        </p:blipFill>
        <p:spPr>
          <a:xfrm>
            <a:off x="4576877" y="3937285"/>
            <a:ext cx="2599186" cy="2593410"/>
          </a:xfrm>
          <a:prstGeom prst="rect">
            <a:avLst/>
          </a:prstGeom>
        </p:spPr>
      </p:pic>
      <p:pic>
        <p:nvPicPr>
          <p:cNvPr id="8" name="Picture 7">
            <a:extLst>
              <a:ext uri="{FF2B5EF4-FFF2-40B4-BE49-F238E27FC236}">
                <a16:creationId xmlns:a16="http://schemas.microsoft.com/office/drawing/2014/main" id="{43AD5111-4B4C-4A5D-A06B-8677A29D29CB}"/>
              </a:ext>
            </a:extLst>
          </p:cNvPr>
          <p:cNvPicPr>
            <a:picLocks noChangeAspect="1"/>
          </p:cNvPicPr>
          <p:nvPr/>
        </p:nvPicPr>
        <p:blipFill>
          <a:blip r:embed="rId6"/>
          <a:stretch>
            <a:fillRect/>
          </a:stretch>
        </p:blipFill>
        <p:spPr>
          <a:xfrm rot="721029">
            <a:off x="8264264" y="1554395"/>
            <a:ext cx="3001228" cy="3627487"/>
          </a:xfrm>
          <a:prstGeom prst="rect">
            <a:avLst/>
          </a:prstGeom>
        </p:spPr>
      </p:pic>
    </p:spTree>
    <p:extLst>
      <p:ext uri="{BB962C8B-B14F-4D97-AF65-F5344CB8AC3E}">
        <p14:creationId xmlns:p14="http://schemas.microsoft.com/office/powerpoint/2010/main" val="2241144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Innovation Enablers – Electric car </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7" y="1840493"/>
            <a:ext cx="10460523" cy="1723549"/>
          </a:xfrm>
        </p:spPr>
        <p:txBody>
          <a:bodyPr/>
          <a:lstStyle/>
          <a:p>
            <a:pPr marL="342900" indent="-342900">
              <a:buFont typeface="Arial" panose="020B0604020202020204" pitchFamily="34" charset="0"/>
              <a:buChar char="•"/>
            </a:pPr>
            <a:r>
              <a:rPr lang="en-US" dirty="0"/>
              <a:t>Very popular in the early days, circa 1900-1910 </a:t>
            </a:r>
          </a:p>
          <a:p>
            <a:pPr marL="342900" indent="-342900">
              <a:buFont typeface="Arial" panose="020B0604020202020204" pitchFamily="34" charset="0"/>
              <a:buChar char="•"/>
            </a:pPr>
            <a:r>
              <a:rPr lang="en-US" dirty="0"/>
              <a:t>Easier to drive than a gasoline car that needed a hand crank</a:t>
            </a:r>
          </a:p>
          <a:p>
            <a:pPr marL="342900" indent="-342900">
              <a:buFont typeface="Arial" panose="020B0604020202020204" pitchFamily="34" charset="0"/>
              <a:buChar char="•"/>
            </a:pPr>
            <a:r>
              <a:rPr lang="en-US" dirty="0"/>
              <a:t>Quieter, no pollution </a:t>
            </a:r>
          </a:p>
          <a:p>
            <a:pPr marL="342900" indent="-342900">
              <a:buFont typeface="Arial" panose="020B0604020202020204" pitchFamily="34" charset="0"/>
              <a:buChar char="•"/>
            </a:pPr>
            <a:r>
              <a:rPr lang="en-US" dirty="0"/>
              <a:t>Perfect for short drives, range of 80 km, cost about $1,750 </a:t>
            </a:r>
          </a:p>
        </p:txBody>
      </p:sp>
      <p:pic>
        <p:nvPicPr>
          <p:cNvPr id="5" name="Picture 4">
            <a:extLst>
              <a:ext uri="{FF2B5EF4-FFF2-40B4-BE49-F238E27FC236}">
                <a16:creationId xmlns:a16="http://schemas.microsoft.com/office/drawing/2014/main" id="{4F61A687-C58A-91EC-2093-A59E4EE7F32E}"/>
              </a:ext>
            </a:extLst>
          </p:cNvPr>
          <p:cNvPicPr>
            <a:picLocks noChangeAspect="1"/>
          </p:cNvPicPr>
          <p:nvPr/>
        </p:nvPicPr>
        <p:blipFill>
          <a:blip r:embed="rId2"/>
          <a:stretch>
            <a:fillRect/>
          </a:stretch>
        </p:blipFill>
        <p:spPr>
          <a:xfrm>
            <a:off x="2394582" y="3840999"/>
            <a:ext cx="3508922" cy="2685051"/>
          </a:xfrm>
          <a:prstGeom prst="rect">
            <a:avLst/>
          </a:prstGeom>
        </p:spPr>
      </p:pic>
      <p:pic>
        <p:nvPicPr>
          <p:cNvPr id="6" name="Picture 5">
            <a:extLst>
              <a:ext uri="{FF2B5EF4-FFF2-40B4-BE49-F238E27FC236}">
                <a16:creationId xmlns:a16="http://schemas.microsoft.com/office/drawing/2014/main" id="{6D8B9FDC-3834-ED64-AF1B-1853F84F2BF2}"/>
              </a:ext>
            </a:extLst>
          </p:cNvPr>
          <p:cNvPicPr>
            <a:picLocks noChangeAspect="1"/>
          </p:cNvPicPr>
          <p:nvPr/>
        </p:nvPicPr>
        <p:blipFill>
          <a:blip r:embed="rId3"/>
          <a:stretch>
            <a:fillRect/>
          </a:stretch>
        </p:blipFill>
        <p:spPr>
          <a:xfrm>
            <a:off x="6722158" y="3840999"/>
            <a:ext cx="3895044" cy="2597964"/>
          </a:xfrm>
          <a:prstGeom prst="rect">
            <a:avLst/>
          </a:prstGeom>
        </p:spPr>
      </p:pic>
    </p:spTree>
    <p:extLst>
      <p:ext uri="{BB962C8B-B14F-4D97-AF65-F5344CB8AC3E}">
        <p14:creationId xmlns:p14="http://schemas.microsoft.com/office/powerpoint/2010/main" val="323372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Innovation Enablers – Electric car </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8" y="1840493"/>
            <a:ext cx="8690989" cy="4308872"/>
          </a:xfrm>
        </p:spPr>
        <p:txBody>
          <a:bodyPr/>
          <a:lstStyle/>
          <a:p>
            <a:pPr marL="342900" indent="-342900">
              <a:buFont typeface="Arial" panose="020B0604020202020204" pitchFamily="34" charset="0"/>
              <a:buChar char="•"/>
            </a:pPr>
            <a:r>
              <a:rPr lang="en-US" dirty="0"/>
              <a:t>Ford Model T, introduced in 1908</a:t>
            </a:r>
          </a:p>
          <a:p>
            <a:pPr marL="342900" indent="-342900">
              <a:buFont typeface="Arial" panose="020B0604020202020204" pitchFamily="34" charset="0"/>
              <a:buChar char="•"/>
            </a:pPr>
            <a:r>
              <a:rPr lang="en-US" dirty="0"/>
              <a:t>Costs $650</a:t>
            </a:r>
          </a:p>
          <a:p>
            <a:pPr marL="342900" indent="-342900">
              <a:buFont typeface="Arial" panose="020B0604020202020204" pitchFamily="34" charset="0"/>
              <a:buChar char="•"/>
            </a:pPr>
            <a:r>
              <a:rPr lang="en-US" dirty="0"/>
              <a:t>Gas allowed longer range trips </a:t>
            </a:r>
          </a:p>
          <a:p>
            <a:pPr marL="342900" indent="-342900">
              <a:buFont typeface="Arial" panose="020B0604020202020204" pitchFamily="34" charset="0"/>
              <a:buChar char="•"/>
            </a:pPr>
            <a:r>
              <a:rPr lang="en-US" dirty="0"/>
              <a:t>Better road system encourages longer rides </a:t>
            </a:r>
          </a:p>
          <a:p>
            <a:pPr marL="342900" indent="-342900">
              <a:buFont typeface="Arial" panose="020B0604020202020204" pitchFamily="34" charset="0"/>
              <a:buChar char="•"/>
            </a:pPr>
            <a:r>
              <a:rPr lang="en-US" dirty="0"/>
              <a:t>Electric engine starter – no need for a hand crank</a:t>
            </a:r>
          </a:p>
          <a:p>
            <a:pPr marL="342900" indent="-342900">
              <a:buFont typeface="Arial" panose="020B0604020202020204" pitchFamily="34" charset="0"/>
              <a:buChar char="•"/>
            </a:pPr>
            <a:r>
              <a:rPr lang="en-US" dirty="0"/>
              <a:t>Crude oil discovered in Texas, cheap gas </a:t>
            </a:r>
          </a:p>
          <a:p>
            <a:pPr marL="342900" indent="-342900">
              <a:buFont typeface="Arial" panose="020B0604020202020204" pitchFamily="34" charset="0"/>
              <a:buChar char="•"/>
            </a:pPr>
            <a:r>
              <a:rPr lang="en-US" dirty="0"/>
              <a:t>More than 15 million Model-Ts were built over its</a:t>
            </a:r>
            <a:br>
              <a:rPr lang="en-US" dirty="0"/>
            </a:br>
            <a:r>
              <a:rPr lang="en-US" dirty="0"/>
              <a:t> 19-year life span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Electric cars disappear by 1935 </a:t>
            </a:r>
          </a:p>
        </p:txBody>
      </p:sp>
      <p:pic>
        <p:nvPicPr>
          <p:cNvPr id="4" name="Picture 3">
            <a:extLst>
              <a:ext uri="{FF2B5EF4-FFF2-40B4-BE49-F238E27FC236}">
                <a16:creationId xmlns:a16="http://schemas.microsoft.com/office/drawing/2014/main" id="{49FA04FC-699D-C0F3-01BC-8E6BE9196A24}"/>
              </a:ext>
            </a:extLst>
          </p:cNvPr>
          <p:cNvPicPr>
            <a:picLocks noChangeAspect="1"/>
          </p:cNvPicPr>
          <p:nvPr/>
        </p:nvPicPr>
        <p:blipFill>
          <a:blip r:embed="rId2"/>
          <a:stretch>
            <a:fillRect/>
          </a:stretch>
        </p:blipFill>
        <p:spPr>
          <a:xfrm>
            <a:off x="7645400" y="298735"/>
            <a:ext cx="4428309" cy="2704959"/>
          </a:xfrm>
          <a:prstGeom prst="rect">
            <a:avLst/>
          </a:prstGeom>
        </p:spPr>
      </p:pic>
    </p:spTree>
    <p:extLst>
      <p:ext uri="{BB962C8B-B14F-4D97-AF65-F5344CB8AC3E}">
        <p14:creationId xmlns:p14="http://schemas.microsoft.com/office/powerpoint/2010/main" val="23825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Innovation Enablers – Electric car </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7" y="1840493"/>
            <a:ext cx="10460523" cy="430887"/>
          </a:xfrm>
        </p:spPr>
        <p:txBody>
          <a:bodyPr/>
          <a:lstStyle/>
          <a:p>
            <a:pPr marL="342900" indent="-342900">
              <a:buFont typeface="Arial" panose="020B0604020202020204" pitchFamily="34" charset="0"/>
              <a:buChar char="•"/>
            </a:pPr>
            <a:r>
              <a:rPr lang="en-US" dirty="0"/>
              <a:t>Electric car sales growth since 2010 – </a:t>
            </a:r>
            <a:r>
              <a:rPr lang="en-US" dirty="0">
                <a:solidFill>
                  <a:srgbClr val="FF0000"/>
                </a:solidFill>
              </a:rPr>
              <a:t>But why?  </a:t>
            </a:r>
          </a:p>
        </p:txBody>
      </p:sp>
      <p:pic>
        <p:nvPicPr>
          <p:cNvPr id="4" name="Picture 3">
            <a:extLst>
              <a:ext uri="{FF2B5EF4-FFF2-40B4-BE49-F238E27FC236}">
                <a16:creationId xmlns:a16="http://schemas.microsoft.com/office/drawing/2014/main" id="{4B423AAB-D7A0-513B-BF15-ECF4F2139611}"/>
              </a:ext>
            </a:extLst>
          </p:cNvPr>
          <p:cNvPicPr>
            <a:picLocks noChangeAspect="1"/>
          </p:cNvPicPr>
          <p:nvPr/>
        </p:nvPicPr>
        <p:blipFill>
          <a:blip r:embed="rId2"/>
          <a:stretch>
            <a:fillRect/>
          </a:stretch>
        </p:blipFill>
        <p:spPr>
          <a:xfrm>
            <a:off x="1689143" y="2430827"/>
            <a:ext cx="8433335" cy="3961505"/>
          </a:xfrm>
          <a:prstGeom prst="rect">
            <a:avLst/>
          </a:prstGeom>
        </p:spPr>
      </p:pic>
    </p:spTree>
    <p:extLst>
      <p:ext uri="{BB962C8B-B14F-4D97-AF65-F5344CB8AC3E}">
        <p14:creationId xmlns:p14="http://schemas.microsoft.com/office/powerpoint/2010/main" val="80006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Innovation Enablers – Electric car </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7" y="1840493"/>
            <a:ext cx="10460523" cy="3016210"/>
          </a:xfrm>
        </p:spPr>
        <p:txBody>
          <a:bodyPr/>
          <a:lstStyle/>
          <a:p>
            <a:r>
              <a:rPr lang="en-US" dirty="0"/>
              <a:t>Reasons for the revival of electric cars – </a:t>
            </a:r>
            <a:r>
              <a:rPr lang="en-US" dirty="0">
                <a:solidFill>
                  <a:srgbClr val="FF0000"/>
                </a:solidFill>
              </a:rPr>
              <a:t>Why?</a:t>
            </a:r>
          </a:p>
          <a:p>
            <a:endParaRPr lang="en-US" dirty="0"/>
          </a:p>
          <a:p>
            <a:pPr marL="342900" indent="-342900">
              <a:buFont typeface="Arial" panose="020B0604020202020204" pitchFamily="34" charset="0"/>
              <a:buChar char="•"/>
            </a:pPr>
            <a:r>
              <a:rPr lang="en-US" dirty="0"/>
              <a:t>Combat global warming – CO</a:t>
            </a:r>
            <a:r>
              <a:rPr lang="en-US" baseline="-25000" dirty="0"/>
              <a:t>2</a:t>
            </a:r>
            <a:r>
              <a:rPr lang="en-US" dirty="0"/>
              <a:t> emissions </a:t>
            </a:r>
          </a:p>
          <a:p>
            <a:pPr marL="342900" indent="-342900">
              <a:buFont typeface="Arial" panose="020B0604020202020204" pitchFamily="34" charset="0"/>
              <a:buChar char="•"/>
            </a:pPr>
            <a:r>
              <a:rPr lang="en-US" dirty="0"/>
              <a:t>Government subsidies </a:t>
            </a:r>
          </a:p>
          <a:p>
            <a:pPr marL="342900" indent="-342900">
              <a:buFont typeface="Arial" panose="020B0604020202020204" pitchFamily="34" charset="0"/>
              <a:buChar char="•"/>
            </a:pPr>
            <a:r>
              <a:rPr lang="en-US" dirty="0"/>
              <a:t>Tesla - Computer on wheels -- instead of a car with computers</a:t>
            </a:r>
          </a:p>
          <a:p>
            <a:pPr marL="342900" indent="-342900">
              <a:buFont typeface="Arial" panose="020B0604020202020204" pitchFamily="34" charset="0"/>
              <a:buChar char="•"/>
            </a:pPr>
            <a:r>
              <a:rPr lang="en-US" dirty="0"/>
              <a:t>Much better batteries – longer range, 400 km   </a:t>
            </a:r>
            <a:r>
              <a:rPr lang="en-US" dirty="0">
                <a:solidFill>
                  <a:srgbClr val="FF0000"/>
                </a:solidFill>
              </a:rPr>
              <a:t>But why?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108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Innovation Enablers – Batteries </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7" y="1840493"/>
            <a:ext cx="10460523" cy="430887"/>
          </a:xfrm>
        </p:spPr>
        <p:txBody>
          <a:bodyPr/>
          <a:lstStyle/>
          <a:p>
            <a:r>
              <a:rPr lang="en-US" dirty="0"/>
              <a:t>Batteries improve almost 10-fold in twelve years   </a:t>
            </a:r>
            <a:r>
              <a:rPr lang="en-US" dirty="0">
                <a:solidFill>
                  <a:srgbClr val="FF0000"/>
                </a:solidFill>
              </a:rPr>
              <a:t>Why?  </a:t>
            </a:r>
          </a:p>
        </p:txBody>
      </p:sp>
      <p:pic>
        <p:nvPicPr>
          <p:cNvPr id="4" name="Picture 3">
            <a:extLst>
              <a:ext uri="{FF2B5EF4-FFF2-40B4-BE49-F238E27FC236}">
                <a16:creationId xmlns:a16="http://schemas.microsoft.com/office/drawing/2014/main" id="{E5C8CFB9-46AD-0C70-0CFE-9A17DF195E19}"/>
              </a:ext>
            </a:extLst>
          </p:cNvPr>
          <p:cNvPicPr>
            <a:picLocks noChangeAspect="1"/>
          </p:cNvPicPr>
          <p:nvPr/>
        </p:nvPicPr>
        <p:blipFill>
          <a:blip r:embed="rId2"/>
          <a:stretch>
            <a:fillRect/>
          </a:stretch>
        </p:blipFill>
        <p:spPr>
          <a:xfrm>
            <a:off x="3202280" y="2452506"/>
            <a:ext cx="5944115" cy="4048095"/>
          </a:xfrm>
          <a:prstGeom prst="rect">
            <a:avLst/>
          </a:prstGeom>
        </p:spPr>
      </p:pic>
    </p:spTree>
    <p:extLst>
      <p:ext uri="{BB962C8B-B14F-4D97-AF65-F5344CB8AC3E}">
        <p14:creationId xmlns:p14="http://schemas.microsoft.com/office/powerpoint/2010/main" val="394691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7AD3-E565-0CE8-A4CA-D66D7FA8E99B}"/>
              </a:ext>
            </a:extLst>
          </p:cNvPr>
          <p:cNvSpPr>
            <a:spLocks noGrp="1"/>
          </p:cNvSpPr>
          <p:nvPr>
            <p:ph type="title"/>
          </p:nvPr>
        </p:nvSpPr>
        <p:spPr/>
        <p:txBody>
          <a:bodyPr/>
          <a:lstStyle/>
          <a:p>
            <a:r>
              <a:rPr lang="en-US" dirty="0"/>
              <a:t>Innovation Enablers – Batteries </a:t>
            </a:r>
          </a:p>
        </p:txBody>
      </p:sp>
      <p:sp>
        <p:nvSpPr>
          <p:cNvPr id="3" name="Text Placeholder 2">
            <a:extLst>
              <a:ext uri="{FF2B5EF4-FFF2-40B4-BE49-F238E27FC236}">
                <a16:creationId xmlns:a16="http://schemas.microsoft.com/office/drawing/2014/main" id="{009B8340-A5C5-D6C5-71EC-C9006F3DBD2A}"/>
              </a:ext>
            </a:extLst>
          </p:cNvPr>
          <p:cNvSpPr>
            <a:spLocks noGrp="1"/>
          </p:cNvSpPr>
          <p:nvPr>
            <p:ph type="body" idx="1"/>
          </p:nvPr>
        </p:nvSpPr>
        <p:spPr>
          <a:xfrm>
            <a:off x="944078" y="1840493"/>
            <a:ext cx="4220590" cy="3877985"/>
          </a:xfrm>
        </p:spPr>
        <p:txBody>
          <a:bodyPr/>
          <a:lstStyle/>
          <a:p>
            <a:r>
              <a:rPr lang="en-US" dirty="0"/>
              <a:t>Growth in cell phone use</a:t>
            </a:r>
          </a:p>
          <a:p>
            <a:endParaRPr lang="en-US" dirty="0"/>
          </a:p>
          <a:p>
            <a:pPr marL="457200" indent="-457200">
              <a:buFont typeface="Arial" panose="020B0604020202020204" pitchFamily="34" charset="0"/>
              <a:buChar char="•"/>
            </a:pPr>
            <a:r>
              <a:rPr lang="en-US" dirty="0"/>
              <a:t>From about 1B in 2000</a:t>
            </a:r>
          </a:p>
          <a:p>
            <a:pPr marL="457200" indent="-457200">
              <a:buFont typeface="Arial" panose="020B0604020202020204" pitchFamily="34" charset="0"/>
              <a:buChar char="•"/>
            </a:pPr>
            <a:r>
              <a:rPr lang="en-US" dirty="0"/>
              <a:t>To     about 9B in 2015</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Similar growth in laptops and other mobile gadgets</a:t>
            </a:r>
          </a:p>
          <a:p>
            <a:endParaRPr lang="en-US" dirty="0"/>
          </a:p>
        </p:txBody>
      </p:sp>
      <p:pic>
        <p:nvPicPr>
          <p:cNvPr id="4" name="Picture 3" descr="A graph with a red line and blue dotted line&#10;&#10;Description automatically generated">
            <a:extLst>
              <a:ext uri="{FF2B5EF4-FFF2-40B4-BE49-F238E27FC236}">
                <a16:creationId xmlns:a16="http://schemas.microsoft.com/office/drawing/2014/main" id="{D29F786C-0484-D714-7D0B-926865A66BC8}"/>
              </a:ext>
            </a:extLst>
          </p:cNvPr>
          <p:cNvPicPr>
            <a:picLocks noChangeAspect="1"/>
          </p:cNvPicPr>
          <p:nvPr/>
        </p:nvPicPr>
        <p:blipFill>
          <a:blip r:embed="rId2"/>
          <a:stretch>
            <a:fillRect/>
          </a:stretch>
        </p:blipFill>
        <p:spPr>
          <a:xfrm>
            <a:off x="5304324" y="2461276"/>
            <a:ext cx="5943600" cy="4250690"/>
          </a:xfrm>
          <a:prstGeom prst="rect">
            <a:avLst/>
          </a:prstGeom>
        </p:spPr>
      </p:pic>
    </p:spTree>
    <p:extLst>
      <p:ext uri="{BB962C8B-B14F-4D97-AF65-F5344CB8AC3E}">
        <p14:creationId xmlns:p14="http://schemas.microsoft.com/office/powerpoint/2010/main" val="267528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0893-BD56-BCC4-7AB1-2FE1A8D27EC7}"/>
              </a:ext>
            </a:extLst>
          </p:cNvPr>
          <p:cNvSpPr>
            <a:spLocks noGrp="1"/>
          </p:cNvSpPr>
          <p:nvPr>
            <p:ph type="title"/>
          </p:nvPr>
        </p:nvSpPr>
        <p:spPr/>
        <p:txBody>
          <a:bodyPr/>
          <a:lstStyle/>
          <a:p>
            <a:r>
              <a:rPr lang="en-US" dirty="0"/>
              <a:t>Innovation Enablers – What made the iPhone? </a:t>
            </a:r>
          </a:p>
        </p:txBody>
      </p:sp>
      <p:sp>
        <p:nvSpPr>
          <p:cNvPr id="3" name="Text Placeholder 2">
            <a:extLst>
              <a:ext uri="{FF2B5EF4-FFF2-40B4-BE49-F238E27FC236}">
                <a16:creationId xmlns:a16="http://schemas.microsoft.com/office/drawing/2014/main" id="{CA3B81B2-C648-E937-EDDC-BC431F2B53A4}"/>
              </a:ext>
            </a:extLst>
          </p:cNvPr>
          <p:cNvSpPr>
            <a:spLocks noGrp="1"/>
          </p:cNvSpPr>
          <p:nvPr>
            <p:ph type="body" idx="1"/>
          </p:nvPr>
        </p:nvSpPr>
        <p:spPr>
          <a:xfrm>
            <a:off x="944077" y="1840493"/>
            <a:ext cx="10303847" cy="3447098"/>
          </a:xfrm>
        </p:spPr>
        <p:txBody>
          <a:bodyPr/>
          <a:lstStyle/>
          <a:p>
            <a:r>
              <a:rPr lang="en-US" dirty="0"/>
              <a:t>What do you use the iPhone for? </a:t>
            </a:r>
          </a:p>
          <a:p>
            <a:endParaRPr lang="en-US" dirty="0"/>
          </a:p>
          <a:p>
            <a:pPr marL="514350" indent="-514350">
              <a:buFont typeface="+mj-lt"/>
              <a:buAutoNum type="alphaLcParenR"/>
            </a:pPr>
            <a:r>
              <a:rPr lang="en-US" dirty="0"/>
              <a:t>80% of the time on phone calls</a:t>
            </a:r>
          </a:p>
          <a:p>
            <a:pPr marL="514350" indent="-514350">
              <a:buFont typeface="+mj-lt"/>
              <a:buAutoNum type="alphaLcParenR"/>
            </a:pPr>
            <a:r>
              <a:rPr lang="en-US" dirty="0"/>
              <a:t>50% of the time on phone calls</a:t>
            </a:r>
          </a:p>
          <a:p>
            <a:pPr marL="514350" indent="-514350">
              <a:buFont typeface="+mj-lt"/>
              <a:buAutoNum type="alphaLcParenR"/>
            </a:pPr>
            <a:r>
              <a:rPr lang="en-US" dirty="0"/>
              <a:t>25% of the time on phone calls</a:t>
            </a:r>
          </a:p>
          <a:p>
            <a:pPr marL="514350" indent="-514350">
              <a:buFont typeface="+mj-lt"/>
              <a:buAutoNum type="alphaLcParenR"/>
            </a:pPr>
            <a:r>
              <a:rPr lang="en-US" dirty="0"/>
              <a:t>10% of the time on phone calls</a:t>
            </a:r>
          </a:p>
          <a:p>
            <a:pPr marL="514350" indent="-514350">
              <a:buFont typeface="+mj-lt"/>
              <a:buAutoNum type="alphaLcParenR"/>
            </a:pPr>
            <a:endParaRPr lang="en-US" dirty="0"/>
          </a:p>
          <a:p>
            <a:r>
              <a:rPr lang="en-US" dirty="0">
                <a:solidFill>
                  <a:srgbClr val="FF0000"/>
                </a:solidFill>
              </a:rPr>
              <a:t>OK, let’s vote </a:t>
            </a:r>
          </a:p>
        </p:txBody>
      </p:sp>
    </p:spTree>
    <p:extLst>
      <p:ext uri="{BB962C8B-B14F-4D97-AF65-F5344CB8AC3E}">
        <p14:creationId xmlns:p14="http://schemas.microsoft.com/office/powerpoint/2010/main" val="15416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0893-BD56-BCC4-7AB1-2FE1A8D27EC7}"/>
              </a:ext>
            </a:extLst>
          </p:cNvPr>
          <p:cNvSpPr>
            <a:spLocks noGrp="1"/>
          </p:cNvSpPr>
          <p:nvPr>
            <p:ph type="title"/>
          </p:nvPr>
        </p:nvSpPr>
        <p:spPr/>
        <p:txBody>
          <a:bodyPr/>
          <a:lstStyle/>
          <a:p>
            <a:r>
              <a:rPr lang="en-US" dirty="0"/>
              <a:t>Innovation Enablers – What made the iPhone? </a:t>
            </a:r>
          </a:p>
        </p:txBody>
      </p:sp>
      <p:sp>
        <p:nvSpPr>
          <p:cNvPr id="3" name="Text Placeholder 2">
            <a:extLst>
              <a:ext uri="{FF2B5EF4-FFF2-40B4-BE49-F238E27FC236}">
                <a16:creationId xmlns:a16="http://schemas.microsoft.com/office/drawing/2014/main" id="{CA3B81B2-C648-E937-EDDC-BC431F2B53A4}"/>
              </a:ext>
            </a:extLst>
          </p:cNvPr>
          <p:cNvSpPr>
            <a:spLocks noGrp="1"/>
          </p:cNvSpPr>
          <p:nvPr>
            <p:ph type="body" idx="1"/>
          </p:nvPr>
        </p:nvSpPr>
        <p:spPr>
          <a:xfrm>
            <a:off x="944076" y="1687354"/>
            <a:ext cx="10303847" cy="5078313"/>
          </a:xfrm>
        </p:spPr>
        <p:txBody>
          <a:bodyPr/>
          <a:lstStyle/>
          <a:p>
            <a:r>
              <a:rPr lang="en-US" dirty="0"/>
              <a:t>What do you use the iPhone for?   </a:t>
            </a:r>
            <a:r>
              <a:rPr lang="en-US" dirty="0">
                <a:solidFill>
                  <a:srgbClr val="FF0000"/>
                </a:solidFill>
              </a:rPr>
              <a:t>let’s vote </a:t>
            </a:r>
            <a:endParaRPr lang="en-US" dirty="0"/>
          </a:p>
          <a:p>
            <a:endParaRPr lang="en-US" dirty="0"/>
          </a:p>
          <a:p>
            <a:pPr marL="514350" indent="-514350">
              <a:buFont typeface="+mj-lt"/>
              <a:buAutoNum type="alphaLcParenR"/>
            </a:pPr>
            <a:r>
              <a:rPr lang="en-US" sz="2000" dirty="0"/>
              <a:t>Social media – Facebook, TikTok, Instagram, WhatsApp, LinkedIn, </a:t>
            </a:r>
            <a:r>
              <a:rPr lang="en-US" sz="2000" dirty="0" err="1"/>
              <a:t>etc</a:t>
            </a:r>
            <a:endParaRPr lang="en-US" sz="2000" dirty="0"/>
          </a:p>
          <a:p>
            <a:pPr marL="514350" indent="-514350">
              <a:buFont typeface="+mj-lt"/>
              <a:buAutoNum type="alphaLcParenR"/>
            </a:pPr>
            <a:r>
              <a:rPr lang="en-US" sz="2000" dirty="0"/>
              <a:t>Web browsing </a:t>
            </a:r>
          </a:p>
          <a:p>
            <a:pPr marL="514350" indent="-514350">
              <a:buFont typeface="+mj-lt"/>
              <a:buAutoNum type="alphaLcParenR"/>
            </a:pPr>
            <a:r>
              <a:rPr lang="en-US" sz="2000" dirty="0"/>
              <a:t>Communication – Email, WhatsApp, SMS, </a:t>
            </a:r>
          </a:p>
          <a:p>
            <a:pPr marL="514350" indent="-514350">
              <a:buFont typeface="+mj-lt"/>
              <a:buAutoNum type="alphaLcParenR"/>
            </a:pPr>
            <a:r>
              <a:rPr lang="en-US" sz="2000" dirty="0"/>
              <a:t>Gaming </a:t>
            </a:r>
          </a:p>
          <a:p>
            <a:pPr marL="514350" indent="-514350">
              <a:buFont typeface="+mj-lt"/>
              <a:buAutoNum type="alphaLcParenR"/>
            </a:pPr>
            <a:r>
              <a:rPr lang="en-US" sz="2000" dirty="0"/>
              <a:t>Navigation – Waze, Google maps, Apple Maps</a:t>
            </a:r>
          </a:p>
          <a:p>
            <a:pPr marL="514350" indent="-514350">
              <a:buFont typeface="+mj-lt"/>
              <a:buAutoNum type="alphaLcParenR"/>
            </a:pPr>
            <a:r>
              <a:rPr lang="en-US" sz="2000" dirty="0"/>
              <a:t>Other </a:t>
            </a:r>
          </a:p>
          <a:p>
            <a:endParaRPr lang="en-US" dirty="0"/>
          </a:p>
          <a:p>
            <a:r>
              <a:rPr lang="en-US" dirty="0"/>
              <a:t>The iPhone is a hand-held personal computer with GPS</a:t>
            </a:r>
          </a:p>
          <a:p>
            <a:endParaRPr lang="en-US" sz="1400" dirty="0"/>
          </a:p>
          <a:p>
            <a:r>
              <a:rPr lang="en-US" dirty="0"/>
              <a:t>All apps require Internet connection – Cellular or </a:t>
            </a:r>
            <a:r>
              <a:rPr lang="en-US" dirty="0" err="1"/>
              <a:t>WiFi</a:t>
            </a:r>
            <a:r>
              <a:rPr lang="en-US" dirty="0"/>
              <a:t> </a:t>
            </a:r>
          </a:p>
          <a:p>
            <a:pPr marL="514350" indent="-514350">
              <a:buFont typeface="+mj-lt"/>
              <a:buAutoNum type="alphaLcParenR"/>
            </a:pPr>
            <a:endParaRPr lang="en-US" dirty="0"/>
          </a:p>
          <a:p>
            <a:pPr marL="514350" indent="-514350">
              <a:buFont typeface="+mj-lt"/>
              <a:buAutoNum type="alphaLcParenR"/>
            </a:pPr>
            <a:endParaRPr lang="en-US" dirty="0"/>
          </a:p>
        </p:txBody>
      </p:sp>
    </p:spTree>
    <p:extLst>
      <p:ext uri="{BB962C8B-B14F-4D97-AF65-F5344CB8AC3E}">
        <p14:creationId xmlns:p14="http://schemas.microsoft.com/office/powerpoint/2010/main" val="39758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0893-BD56-BCC4-7AB1-2FE1A8D27EC7}"/>
              </a:ext>
            </a:extLst>
          </p:cNvPr>
          <p:cNvSpPr>
            <a:spLocks noGrp="1"/>
          </p:cNvSpPr>
          <p:nvPr>
            <p:ph type="title"/>
          </p:nvPr>
        </p:nvSpPr>
        <p:spPr>
          <a:xfrm>
            <a:off x="944798" y="888061"/>
            <a:ext cx="9476719" cy="573875"/>
          </a:xfrm>
        </p:spPr>
        <p:txBody>
          <a:bodyPr/>
          <a:lstStyle/>
          <a:p>
            <a:r>
              <a:rPr lang="en-US" dirty="0"/>
              <a:t>Innovation Enablers –iPhone Enablers </a:t>
            </a:r>
            <a:r>
              <a:rPr lang="en-US" sz="2800" dirty="0"/>
              <a:t>circa 2007</a:t>
            </a:r>
          </a:p>
        </p:txBody>
      </p:sp>
      <p:sp>
        <p:nvSpPr>
          <p:cNvPr id="3" name="Text Placeholder 2">
            <a:extLst>
              <a:ext uri="{FF2B5EF4-FFF2-40B4-BE49-F238E27FC236}">
                <a16:creationId xmlns:a16="http://schemas.microsoft.com/office/drawing/2014/main" id="{CA3B81B2-C648-E937-EDDC-BC431F2B53A4}"/>
              </a:ext>
            </a:extLst>
          </p:cNvPr>
          <p:cNvSpPr>
            <a:spLocks noGrp="1"/>
          </p:cNvSpPr>
          <p:nvPr>
            <p:ph type="body" idx="1"/>
          </p:nvPr>
        </p:nvSpPr>
        <p:spPr>
          <a:xfrm>
            <a:off x="944798" y="1724403"/>
            <a:ext cx="10303847" cy="5724644"/>
          </a:xfrm>
        </p:spPr>
        <p:txBody>
          <a:bodyPr/>
          <a:lstStyle/>
          <a:p>
            <a:pPr marL="457200" indent="-457200">
              <a:buFont typeface="Arial" panose="020B0604020202020204" pitchFamily="34" charset="0"/>
              <a:buChar char="•"/>
            </a:pPr>
            <a:r>
              <a:rPr lang="en-US" dirty="0"/>
              <a:t>Cellular Data – </a:t>
            </a:r>
            <a:r>
              <a:rPr lang="en-US" b="1" dirty="0"/>
              <a:t>3G  </a:t>
            </a:r>
          </a:p>
          <a:p>
            <a:pPr marL="1174638" lvl="3" indent="-342900">
              <a:buFont typeface="Arial" panose="020B0604020202020204" pitchFamily="34" charset="0"/>
              <a:buChar char="•"/>
            </a:pPr>
            <a:r>
              <a:rPr lang="en-US" sz="2000" dirty="0"/>
              <a:t>Deployed </a:t>
            </a:r>
            <a:r>
              <a:rPr lang="en-US" sz="2000" b="1" u="sng" dirty="0"/>
              <a:t>in 2001</a:t>
            </a:r>
            <a:r>
              <a:rPr lang="en-US" sz="2000" dirty="0"/>
              <a:t>,  Compared to 2G, </a:t>
            </a:r>
            <a:r>
              <a:rPr lang="en-US" sz="2000" u="sng" dirty="0"/>
              <a:t>3G had four times the data transferring capabilities</a:t>
            </a:r>
            <a:r>
              <a:rPr lang="en-US" sz="2000" dirty="0"/>
              <a:t> reaching up to </a:t>
            </a:r>
            <a:r>
              <a:rPr lang="en-US" sz="2000" u="sng" dirty="0"/>
              <a:t>2 Mbps on average</a:t>
            </a:r>
            <a:r>
              <a:rPr lang="en-US" sz="2000" dirty="0"/>
              <a:t>. </a:t>
            </a:r>
          </a:p>
          <a:p>
            <a:pPr marL="1174638" lvl="3" indent="-342900">
              <a:buFont typeface="Arial" panose="020B0604020202020204" pitchFamily="34" charset="0"/>
              <a:buChar char="•"/>
            </a:pPr>
            <a:r>
              <a:rPr lang="en-US" sz="2000" dirty="0"/>
              <a:t>Video streaming, video conferences, and live video chat became real. </a:t>
            </a:r>
          </a:p>
          <a:p>
            <a:pPr marL="1174638" lvl="3" indent="-342900">
              <a:buFont typeface="Arial" panose="020B0604020202020204" pitchFamily="34" charset="0"/>
              <a:buChar char="•"/>
            </a:pPr>
            <a:r>
              <a:rPr lang="en-US" sz="2000" dirty="0"/>
              <a:t>Emails also became another standard form of communication over mobile devices.  </a:t>
            </a:r>
          </a:p>
          <a:p>
            <a:pPr marL="1174638" lvl="3" indent="-342900">
              <a:buFont typeface="Arial" panose="020B0604020202020204" pitchFamily="34" charset="0"/>
              <a:buChar char="•"/>
            </a:pPr>
            <a:r>
              <a:rPr lang="en-US" sz="2000" dirty="0"/>
              <a:t>What made 3G revolutionary, was the ability to surf the internet and stream music on mobile. </a:t>
            </a:r>
            <a:br>
              <a:rPr lang="en-US" sz="2000" dirty="0"/>
            </a:br>
            <a:r>
              <a:rPr lang="en-US" sz="2000" dirty="0"/>
              <a:t>  </a:t>
            </a:r>
          </a:p>
          <a:p>
            <a:pPr marL="285750" indent="-285750">
              <a:buFont typeface="Arial" panose="020B0604020202020204" pitchFamily="34" charset="0"/>
              <a:buChar char="•"/>
            </a:pPr>
            <a:r>
              <a:rPr lang="en-US" b="1" dirty="0"/>
              <a:t> GPS</a:t>
            </a:r>
          </a:p>
          <a:p>
            <a:pPr marL="1117488" lvl="3"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1999:</a:t>
            </a:r>
            <a:r>
              <a:rPr lang="en-US" sz="2000" dirty="0">
                <a:latin typeface="Arial" panose="020B0604020202020204" pitchFamily="34" charset="0"/>
                <a:cs typeface="Arial" panose="020B0604020202020204" pitchFamily="34" charset="0"/>
              </a:rPr>
              <a:t> GPS-enabled cell phones become commercially available for the first time.</a:t>
            </a:r>
          </a:p>
          <a:p>
            <a:pPr marL="1117488" lvl="3"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2000:</a:t>
            </a:r>
            <a:r>
              <a:rPr lang="en-US" sz="2000" dirty="0">
                <a:latin typeface="Arial" panose="020B0604020202020204" pitchFamily="34" charset="0"/>
                <a:cs typeface="Arial" panose="020B0604020202020204" pitchFamily="34" charset="0"/>
              </a:rPr>
              <a:t> The U.S. Government revokes a plan from 1990 that purposely made GPS less accurate as a defensive mechanism. As accuracy skyrocketed, many industries, including forestry, fishing, and freight management, started using GPS.</a:t>
            </a:r>
          </a:p>
          <a:p>
            <a:pPr marL="1117488" lvl="3"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2001:</a:t>
            </a:r>
            <a:r>
              <a:rPr lang="en-US" sz="2000" dirty="0">
                <a:latin typeface="Arial" panose="020B0604020202020204" pitchFamily="34" charset="0"/>
                <a:cs typeface="Arial" panose="020B0604020202020204" pitchFamily="34" charset="0"/>
              </a:rPr>
              <a:t> Personal GPS products surge, including in-car navigation systems.</a:t>
            </a:r>
          </a:p>
          <a:p>
            <a:pPr marL="285750" indent="-285750">
              <a:buFont typeface="Arial" panose="020B0604020202020204" pitchFamily="34" charset="0"/>
              <a:buChar char="•"/>
            </a:pPr>
            <a:endParaRPr lang="en-US" sz="2000" dirty="0"/>
          </a:p>
          <a:p>
            <a:endParaRPr lang="en-US" sz="1400" dirty="0"/>
          </a:p>
          <a:p>
            <a:pPr marL="514350" indent="-514350">
              <a:buFont typeface="+mj-lt"/>
              <a:buAutoNum type="alphaLcParenR"/>
            </a:pPr>
            <a:endParaRPr lang="en-US" sz="1400" dirty="0"/>
          </a:p>
          <a:p>
            <a:pPr marL="514350" indent="-514350">
              <a:buFont typeface="+mj-lt"/>
              <a:buAutoNum type="alphaLcParenR"/>
            </a:pPr>
            <a:endParaRPr lang="en-US" dirty="0"/>
          </a:p>
        </p:txBody>
      </p:sp>
    </p:spTree>
    <p:extLst>
      <p:ext uri="{BB962C8B-B14F-4D97-AF65-F5344CB8AC3E}">
        <p14:creationId xmlns:p14="http://schemas.microsoft.com/office/powerpoint/2010/main" val="26227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6190-C262-4C5B-89CD-96EC360B6132}"/>
              </a:ext>
            </a:extLst>
          </p:cNvPr>
          <p:cNvSpPr>
            <a:spLocks noGrp="1"/>
          </p:cNvSpPr>
          <p:nvPr>
            <p:ph type="title"/>
          </p:nvPr>
        </p:nvSpPr>
        <p:spPr/>
        <p:txBody>
          <a:bodyPr/>
          <a:lstStyle/>
          <a:p>
            <a:r>
              <a:rPr lang="en-US" dirty="0"/>
              <a:t>Digital Innovation</a:t>
            </a:r>
          </a:p>
        </p:txBody>
      </p:sp>
      <p:sp>
        <p:nvSpPr>
          <p:cNvPr id="3" name="Text Placeholder 2">
            <a:extLst>
              <a:ext uri="{FF2B5EF4-FFF2-40B4-BE49-F238E27FC236}">
                <a16:creationId xmlns:a16="http://schemas.microsoft.com/office/drawing/2014/main" id="{2FC74CB4-C50E-721D-19FF-A26EF49D1857}"/>
              </a:ext>
            </a:extLst>
          </p:cNvPr>
          <p:cNvSpPr>
            <a:spLocks noGrp="1"/>
          </p:cNvSpPr>
          <p:nvPr>
            <p:ph type="body" idx="1"/>
          </p:nvPr>
        </p:nvSpPr>
        <p:spPr>
          <a:xfrm>
            <a:off x="944077" y="1840493"/>
            <a:ext cx="10303847" cy="2004267"/>
          </a:xfrm>
        </p:spPr>
        <p:txBody>
          <a:bodyPr/>
          <a:lstStyle/>
          <a:p>
            <a:pPr marL="342900" indent="-342900">
              <a:buFont typeface="Arial" panose="020B0604020202020204" pitchFamily="34" charset="0"/>
              <a:buChar char="•"/>
            </a:pPr>
            <a:r>
              <a:rPr lang="en-US" sz="3200" dirty="0">
                <a:latin typeface="Comfortaa Medium"/>
              </a:rPr>
              <a:t>What is Innovation ?</a:t>
            </a:r>
          </a:p>
          <a:p>
            <a:pPr marL="342900" indent="-342900" rtl="0">
              <a:buFont typeface="Arial" panose="020B0604020202020204" pitchFamily="34" charset="0"/>
              <a:buChar char="•"/>
            </a:pPr>
            <a:r>
              <a:rPr lang="en-US" sz="3200" dirty="0">
                <a:latin typeface="Comfortaa Medium"/>
              </a:rPr>
              <a:t>Is innovation evolutionary or revolutionary?  </a:t>
            </a:r>
          </a:p>
          <a:p>
            <a:pPr marL="342900" indent="-342900">
              <a:buFont typeface="Arial" panose="020B0604020202020204" pitchFamily="34" charset="0"/>
              <a:buChar char="•"/>
            </a:pPr>
            <a:endParaRPr lang="en-US" sz="3200" dirty="0">
              <a:latin typeface="Comfortaa Medium"/>
            </a:endParaRPr>
          </a:p>
          <a:p>
            <a:pPr marL="342900" indent="-342900">
              <a:buFont typeface="Arial" panose="020B0604020202020204" pitchFamily="34" charset="0"/>
              <a:buChar char="•"/>
            </a:pPr>
            <a:endParaRPr lang="en-US" sz="3200" dirty="0">
              <a:latin typeface="Comfortaa Medium"/>
            </a:endParaRPr>
          </a:p>
        </p:txBody>
      </p:sp>
      <p:pic>
        <p:nvPicPr>
          <p:cNvPr id="4" name="Picture 3">
            <a:extLst>
              <a:ext uri="{FF2B5EF4-FFF2-40B4-BE49-F238E27FC236}">
                <a16:creationId xmlns:a16="http://schemas.microsoft.com/office/drawing/2014/main" id="{AB343116-8922-020F-43EE-87AEB2B9D5B0}"/>
              </a:ext>
            </a:extLst>
          </p:cNvPr>
          <p:cNvPicPr>
            <a:picLocks noChangeAspect="1"/>
          </p:cNvPicPr>
          <p:nvPr/>
        </p:nvPicPr>
        <p:blipFill>
          <a:blip r:embed="rId2"/>
          <a:stretch>
            <a:fillRect/>
          </a:stretch>
        </p:blipFill>
        <p:spPr>
          <a:xfrm>
            <a:off x="944076" y="3192765"/>
            <a:ext cx="2676502" cy="2611748"/>
          </a:xfrm>
          <a:prstGeom prst="rect">
            <a:avLst/>
          </a:prstGeom>
        </p:spPr>
      </p:pic>
      <p:pic>
        <p:nvPicPr>
          <p:cNvPr id="5" name="Picture 4">
            <a:extLst>
              <a:ext uri="{FF2B5EF4-FFF2-40B4-BE49-F238E27FC236}">
                <a16:creationId xmlns:a16="http://schemas.microsoft.com/office/drawing/2014/main" id="{94C87AA6-A85F-B163-5CCC-E1FB4DC20AA6}"/>
              </a:ext>
            </a:extLst>
          </p:cNvPr>
          <p:cNvPicPr>
            <a:picLocks noChangeAspect="1"/>
          </p:cNvPicPr>
          <p:nvPr/>
        </p:nvPicPr>
        <p:blipFill>
          <a:blip r:embed="rId3"/>
          <a:stretch>
            <a:fillRect/>
          </a:stretch>
        </p:blipFill>
        <p:spPr>
          <a:xfrm>
            <a:off x="4230177" y="3192765"/>
            <a:ext cx="2131293" cy="2620619"/>
          </a:xfrm>
          <a:prstGeom prst="rect">
            <a:avLst/>
          </a:prstGeom>
        </p:spPr>
      </p:pic>
      <p:pic>
        <p:nvPicPr>
          <p:cNvPr id="6" name="Picture 5">
            <a:extLst>
              <a:ext uri="{FF2B5EF4-FFF2-40B4-BE49-F238E27FC236}">
                <a16:creationId xmlns:a16="http://schemas.microsoft.com/office/drawing/2014/main" id="{F8AD4547-81AC-C07E-886B-AF89BBEB3BFF}"/>
              </a:ext>
            </a:extLst>
          </p:cNvPr>
          <p:cNvPicPr>
            <a:picLocks noChangeAspect="1"/>
          </p:cNvPicPr>
          <p:nvPr/>
        </p:nvPicPr>
        <p:blipFill>
          <a:blip r:embed="rId4"/>
          <a:stretch>
            <a:fillRect/>
          </a:stretch>
        </p:blipFill>
        <p:spPr>
          <a:xfrm>
            <a:off x="6826594" y="3192765"/>
            <a:ext cx="1843109" cy="2296797"/>
          </a:xfrm>
          <a:prstGeom prst="rect">
            <a:avLst/>
          </a:prstGeom>
        </p:spPr>
      </p:pic>
      <p:sp>
        <p:nvSpPr>
          <p:cNvPr id="7" name="TextBox 6">
            <a:extLst>
              <a:ext uri="{FF2B5EF4-FFF2-40B4-BE49-F238E27FC236}">
                <a16:creationId xmlns:a16="http://schemas.microsoft.com/office/drawing/2014/main" id="{A510AEDE-553C-CDBF-E6C5-D0BD9A64C2D7}"/>
              </a:ext>
            </a:extLst>
          </p:cNvPr>
          <p:cNvSpPr txBox="1"/>
          <p:nvPr/>
        </p:nvSpPr>
        <p:spPr>
          <a:xfrm>
            <a:off x="3620578" y="5644051"/>
            <a:ext cx="5761704" cy="1077218"/>
          </a:xfrm>
          <a:prstGeom prst="rect">
            <a:avLst/>
          </a:prstGeom>
          <a:noFill/>
        </p:spPr>
        <p:txBody>
          <a:bodyPr wrap="square" rtlCol="0">
            <a:spAutoFit/>
          </a:bodyPr>
          <a:lstStyle/>
          <a:p>
            <a:r>
              <a:rPr lang="en-US" sz="3200" dirty="0">
                <a:solidFill>
                  <a:srgbClr val="000032"/>
                </a:solidFill>
                <a:latin typeface="Comfortaa Medium"/>
                <a:cs typeface="Lato Light"/>
              </a:rPr>
              <a:t>Who invented the light bulb? </a:t>
            </a:r>
            <a:br>
              <a:rPr lang="en-US" sz="3200" dirty="0">
                <a:solidFill>
                  <a:srgbClr val="000032"/>
                </a:solidFill>
                <a:latin typeface="Comfortaa Medium"/>
                <a:cs typeface="Lato Light"/>
              </a:rPr>
            </a:br>
            <a:r>
              <a:rPr lang="en-US" sz="3200" dirty="0">
                <a:solidFill>
                  <a:srgbClr val="000032"/>
                </a:solidFill>
                <a:latin typeface="Comfortaa Medium"/>
                <a:cs typeface="Lato Light"/>
              </a:rPr>
              <a:t>And when?  </a:t>
            </a:r>
          </a:p>
        </p:txBody>
      </p:sp>
    </p:spTree>
    <p:extLst>
      <p:ext uri="{BB962C8B-B14F-4D97-AF65-F5344CB8AC3E}">
        <p14:creationId xmlns:p14="http://schemas.microsoft.com/office/powerpoint/2010/main" val="93005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D904-602E-C576-268A-F7688EB2E673}"/>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0A8A07A5-95D8-1DE6-F180-18DE1B40335C}"/>
              </a:ext>
            </a:extLst>
          </p:cNvPr>
          <p:cNvSpPr>
            <a:spLocks noGrp="1"/>
          </p:cNvSpPr>
          <p:nvPr>
            <p:ph type="body" idx="1"/>
          </p:nvPr>
        </p:nvSpPr>
        <p:spPr>
          <a:xfrm>
            <a:off x="944077" y="1840493"/>
            <a:ext cx="10485923" cy="5090689"/>
          </a:xfrm>
        </p:spPr>
        <p:txBody>
          <a:bodyPr/>
          <a:lstStyle/>
          <a:p>
            <a:pPr marL="179954">
              <a:lnSpc>
                <a:spcPct val="107000"/>
              </a:lnSpc>
            </a:pPr>
            <a:r>
              <a:rPr lang="en-US" kern="100" dirty="0">
                <a:effectLst/>
                <a:latin typeface="Arial" panose="020B0604020202020204" pitchFamily="34" charset="0"/>
                <a:ea typeface="Aptos" panose="020B0004020202020204" pitchFamily="34" charset="0"/>
                <a:cs typeface="Arial" panose="020B0604020202020204" pitchFamily="34" charset="0"/>
              </a:rPr>
              <a:t>We ALL walk with a powerful Smart-Phone computer in our hand</a:t>
            </a:r>
          </a:p>
          <a:p>
            <a:pPr marL="179954">
              <a:lnSpc>
                <a:spcPct val="107000"/>
              </a:lnSpc>
            </a:pPr>
            <a:endParaRPr lang="en-US" sz="1100" kern="100" dirty="0">
              <a:effectLst/>
              <a:latin typeface="Arial" panose="020B0604020202020204" pitchFamily="34" charset="0"/>
              <a:ea typeface="Aptos" panose="020B0004020202020204" pitchFamily="34" charset="0"/>
              <a:cs typeface="Arial" panose="020B0604020202020204" pitchFamily="34" charset="0"/>
            </a:endParaRP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is always connected to the Internet – Cellular data + </a:t>
            </a:r>
            <a:r>
              <a:rPr lang="en-US" sz="2000" kern="100" dirty="0" err="1">
                <a:effectLst/>
                <a:latin typeface="Arial" panose="020B0604020202020204" pitchFamily="34" charset="0"/>
                <a:ea typeface="Aptos" panose="020B0004020202020204" pitchFamily="34" charset="0"/>
                <a:cs typeface="Arial" panose="020B0604020202020204" pitchFamily="34" charset="0"/>
              </a:rPr>
              <a:t>WiFi</a:t>
            </a:r>
            <a:r>
              <a:rPr lang="en-US" sz="2000" kern="100" dirty="0">
                <a:effectLst/>
                <a:latin typeface="Arial" panose="020B0604020202020204" pitchFamily="34" charset="0"/>
                <a:ea typeface="Aptos" panose="020B0004020202020204" pitchFamily="34" charset="0"/>
                <a:cs typeface="Arial" panose="020B0604020202020204" pitchFamily="34" charset="0"/>
              </a:rPr>
              <a:t> (Spotify, Netflix, Zoom, ) </a:t>
            </a: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Powerful enough to run sophisticated applications </a:t>
            </a: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is very easy to develop new applications (</a:t>
            </a:r>
            <a:r>
              <a:rPr lang="en-US" sz="2000" kern="100" dirty="0">
                <a:latin typeface="Arial" panose="020B0604020202020204" pitchFamily="34" charset="0"/>
                <a:ea typeface="Aptos" panose="020B0004020202020204" pitchFamily="34" charset="0"/>
                <a:cs typeface="Arial" panose="020B0604020202020204" pitchFamily="34" charset="0"/>
              </a:rPr>
              <a:t>iOS, Android)</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If has a camera, a microphone and high-fidelity speakers</a:t>
            </a:r>
          </a:p>
          <a:p>
            <a:pPr marL="980054" lvl="1" indent="-342900">
              <a:lnSpc>
                <a:spcPct val="107000"/>
              </a:lnSpc>
              <a:buFont typeface="Arial" panose="020B0604020202020204" pitchFamily="34" charset="0"/>
              <a:buChar char="•"/>
            </a:pPr>
            <a:r>
              <a:rPr lang="en-US" sz="2000" kern="100" dirty="0">
                <a:latin typeface="Arial" panose="020B0604020202020204" pitchFamily="34" charset="0"/>
                <a:ea typeface="Aptos" panose="020B0004020202020204" pitchFamily="34" charset="0"/>
                <a:cs typeface="Arial" panose="020B0604020202020204" pitchFamily="34" charset="0"/>
              </a:rPr>
              <a:t>Hi quality color screen (photo album, no one prints photos)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has enormous memory (512 GB, endless photos) </a:t>
            </a: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has a GPS – (Waze, </a:t>
            </a:r>
            <a:r>
              <a:rPr lang="en-US" sz="2000" kern="100" dirty="0" err="1">
                <a:effectLst/>
                <a:latin typeface="Arial" panose="020B0604020202020204" pitchFamily="34" charset="0"/>
                <a:ea typeface="Aptos" panose="020B0004020202020204" pitchFamily="34" charset="0"/>
                <a:cs typeface="Arial" panose="020B0604020202020204" pitchFamily="34" charset="0"/>
              </a:rPr>
              <a:t>Pango</a:t>
            </a:r>
            <a:r>
              <a:rPr lang="en-US" sz="2000" kern="100" dirty="0">
                <a:effectLst/>
                <a:latin typeface="Arial" panose="020B0604020202020204" pitchFamily="34" charset="0"/>
                <a:ea typeface="Aptos" panose="020B0004020202020204" pitchFamily="34" charset="0"/>
                <a:cs typeface="Arial" panose="020B0604020202020204" pitchFamily="34" charset="0"/>
              </a:rPr>
              <a:t>, Uber, </a:t>
            </a:r>
            <a:r>
              <a:rPr lang="en-US" sz="2000" kern="100" dirty="0" err="1">
                <a:effectLst/>
                <a:latin typeface="Arial" panose="020B0604020202020204" pitchFamily="34" charset="0"/>
                <a:ea typeface="Aptos" panose="020B0004020202020204" pitchFamily="34" charset="0"/>
                <a:cs typeface="Arial" panose="020B0604020202020204" pitchFamily="34" charset="0"/>
              </a:rPr>
              <a:t>Gett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Wolt</a:t>
            </a:r>
            <a:r>
              <a:rPr lang="en-US" sz="2000" kern="100" dirty="0">
                <a:effectLst/>
                <a:latin typeface="Arial" panose="020B0604020202020204" pitchFamily="34" charset="0"/>
                <a:ea typeface="Aptos" panose="020B0004020202020204" pitchFamily="34" charset="0"/>
                <a:cs typeface="Arial" panose="020B0604020202020204" pitchFamily="34" charset="0"/>
              </a:rPr>
              <a:t>, more?)</a:t>
            </a:r>
            <a:br>
              <a:rPr lang="en-US" sz="2000" kern="100" dirty="0">
                <a:effectLst/>
                <a:latin typeface="Arial" panose="020B0604020202020204" pitchFamily="34" charset="0"/>
                <a:ea typeface="Aptos" panose="020B0004020202020204" pitchFamily="34" charset="0"/>
                <a:cs typeface="Arial" panose="020B0604020202020204" pitchFamily="34" charset="0"/>
              </a:rPr>
            </a:b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588508" indent="-228600">
              <a:lnSpc>
                <a:spcPct val="107000"/>
              </a:lnSpc>
              <a:buFont typeface="Wingdings" panose="05000000000000000000" pitchFamily="2" charset="2"/>
              <a:buChar char=""/>
            </a:pPr>
            <a:r>
              <a:rPr lang="en-US" kern="100" dirty="0">
                <a:latin typeface="Aptos" panose="020B0004020202020204" pitchFamily="34" charset="0"/>
                <a:ea typeface="Aptos" panose="020B0004020202020204" pitchFamily="34" charset="0"/>
              </a:rPr>
              <a:t>There are many more useful apps</a:t>
            </a:r>
          </a:p>
          <a:p>
            <a:pPr marL="588508" indent="-228600">
              <a:lnSpc>
                <a:spcPct val="107000"/>
              </a:lnSpc>
              <a:buFont typeface="Wingdings" panose="05000000000000000000" pitchFamily="2" charset="2"/>
              <a:buChar char=""/>
            </a:pPr>
            <a:r>
              <a:rPr lang="en-US" kern="100" dirty="0">
                <a:latin typeface="Aptos" panose="020B0004020202020204" pitchFamily="34" charset="0"/>
                <a:ea typeface="Aptos" panose="020B0004020202020204" pitchFamily="34" charset="0"/>
              </a:rPr>
              <a:t>Think about business applications (Insurance, agriculture, traffic,         …) </a:t>
            </a:r>
          </a:p>
          <a:p>
            <a:endParaRPr lang="en-US" dirty="0"/>
          </a:p>
        </p:txBody>
      </p:sp>
    </p:spTree>
    <p:extLst>
      <p:ext uri="{BB962C8B-B14F-4D97-AF65-F5344CB8AC3E}">
        <p14:creationId xmlns:p14="http://schemas.microsoft.com/office/powerpoint/2010/main" val="213709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D904-602E-C576-268A-F7688EB2E673}"/>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0A8A07A5-95D8-1DE6-F180-18DE1B40335C}"/>
              </a:ext>
            </a:extLst>
          </p:cNvPr>
          <p:cNvSpPr>
            <a:spLocks noGrp="1"/>
          </p:cNvSpPr>
          <p:nvPr>
            <p:ph type="body" idx="1"/>
          </p:nvPr>
        </p:nvSpPr>
        <p:spPr>
          <a:xfrm>
            <a:off x="944077" y="1840493"/>
            <a:ext cx="10612923" cy="4514377"/>
          </a:xfrm>
        </p:spPr>
        <p:txBody>
          <a:bodyPr/>
          <a:lstStyle/>
          <a:p>
            <a:pPr marL="179954" rtl="0">
              <a:lnSpc>
                <a:spcPct val="107000"/>
              </a:lnSpc>
            </a:pPr>
            <a:r>
              <a:rPr lang="en-US" sz="3200" kern="100" dirty="0">
                <a:effectLst/>
                <a:latin typeface="Aptos" panose="020B0004020202020204" pitchFamily="34" charset="0"/>
                <a:ea typeface="Aptos" panose="020B0004020202020204" pitchFamily="34" charset="0"/>
                <a:cs typeface="+mn-cs"/>
              </a:rPr>
              <a:t>Inexpensive, easily accessible, platforms and infrastructure </a:t>
            </a:r>
          </a:p>
          <a:p>
            <a:pPr marL="179954" rtl="0">
              <a:lnSpc>
                <a:spcPct val="107000"/>
              </a:lnSpc>
            </a:pPr>
            <a:endParaRPr lang="en-US" sz="2400" kern="100" dirty="0">
              <a:effectLst/>
              <a:latin typeface="Aptos" panose="020B0004020202020204" pitchFamily="34" charset="0"/>
              <a:ea typeface="Aptos" panose="020B0004020202020204" pitchFamily="34" charset="0"/>
              <a:cs typeface="+mn-cs"/>
            </a:endParaRPr>
          </a:p>
          <a:p>
            <a:pPr marL="980054" lvl="1"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Standards – Windows, iOS, Unix, Mozilla browser (Chrome, Firefox, Edge)</a:t>
            </a:r>
          </a:p>
          <a:p>
            <a:pPr marL="980054" lvl="1"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Enormous computing power at your fingertips </a:t>
            </a:r>
          </a:p>
          <a:p>
            <a:pPr marL="980054" lvl="1"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Cloud computing - Amazon AWS, Google Cloud, Microsoft Azure, ….  </a:t>
            </a:r>
          </a:p>
          <a:p>
            <a:pPr marL="914400" lvl="2">
              <a:lnSpc>
                <a:spcPct val="107000"/>
              </a:lnSpc>
            </a:pPr>
            <a:r>
              <a:rPr lang="en-US" sz="2400" kern="100" dirty="0">
                <a:effectLst/>
                <a:latin typeface="Aptos" panose="020B0004020202020204" pitchFamily="34" charset="0"/>
                <a:ea typeface="Aptos" panose="020B0004020202020204" pitchFamily="34" charset="0"/>
              </a:rPr>
              <a:t>With built</a:t>
            </a:r>
            <a:r>
              <a:rPr lang="he-IL" sz="2400" kern="100" dirty="0">
                <a:effectLst/>
                <a:latin typeface="Aptos" panose="020B0004020202020204" pitchFamily="34" charset="0"/>
                <a:ea typeface="Aptos" panose="020B0004020202020204" pitchFamily="34" charset="0"/>
              </a:rPr>
              <a:t>-</a:t>
            </a:r>
            <a:r>
              <a:rPr lang="en-US" sz="2400" kern="100" dirty="0">
                <a:effectLst/>
                <a:latin typeface="Aptos" panose="020B0004020202020204" pitchFamily="34" charset="0"/>
                <a:ea typeface="Aptos" panose="020B0004020202020204" pitchFamily="34" charset="0"/>
              </a:rPr>
              <a:t>in technologies </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Scalable architecture – as many servers as you need </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Databases </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Search engines</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Artificial Intelligence </a:t>
            </a:r>
          </a:p>
          <a:p>
            <a:endParaRPr lang="en-US" dirty="0"/>
          </a:p>
        </p:txBody>
      </p:sp>
    </p:spTree>
    <p:extLst>
      <p:ext uri="{BB962C8B-B14F-4D97-AF65-F5344CB8AC3E}">
        <p14:creationId xmlns:p14="http://schemas.microsoft.com/office/powerpoint/2010/main" val="39131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D904-602E-C576-268A-F7688EB2E673}"/>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0A8A07A5-95D8-1DE6-F180-18DE1B40335C}"/>
              </a:ext>
            </a:extLst>
          </p:cNvPr>
          <p:cNvSpPr>
            <a:spLocks noGrp="1"/>
          </p:cNvSpPr>
          <p:nvPr>
            <p:ph type="body" idx="1"/>
          </p:nvPr>
        </p:nvSpPr>
        <p:spPr>
          <a:xfrm>
            <a:off x="944077" y="1840493"/>
            <a:ext cx="10303847" cy="4843634"/>
          </a:xfrm>
        </p:spPr>
        <p:txBody>
          <a:bodyPr/>
          <a:lstStyle/>
          <a:p>
            <a:pPr marL="179954" rtl="0">
              <a:lnSpc>
                <a:spcPct val="107000"/>
              </a:lnSpc>
            </a:pPr>
            <a:r>
              <a:rPr lang="en-US" kern="100" dirty="0">
                <a:effectLst/>
                <a:latin typeface="Arial" panose="020B0604020202020204" pitchFamily="34" charset="0"/>
                <a:ea typeface="Aptos" panose="020B0004020202020204" pitchFamily="34" charset="0"/>
                <a:cs typeface="Arial" panose="020B0604020202020204" pitchFamily="34" charset="0"/>
              </a:rPr>
              <a:t>Powerful technologies </a:t>
            </a:r>
          </a:p>
          <a:p>
            <a:pPr marL="1371600" lvl="2"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Deep learning algorithms</a:t>
            </a:r>
          </a:p>
          <a:p>
            <a:pPr marL="1371600" marR="0" lvl="2" indent="-4572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Translation </a:t>
            </a:r>
          </a:p>
          <a:p>
            <a:pPr marL="1371600" marR="0" lvl="2" indent="-4572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Speech to text </a:t>
            </a:r>
          </a:p>
          <a:p>
            <a:pPr marL="1926092" lvl="4" indent="-4572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Embedded </a:t>
            </a:r>
            <a:r>
              <a:rPr lang="en-US" sz="2400" kern="100" dirty="0">
                <a:latin typeface="Arial" panose="020B0604020202020204" pitchFamily="34" charset="0"/>
                <a:ea typeface="Aptos" panose="020B0004020202020204" pitchFamily="34" charset="0"/>
                <a:cs typeface="Arial" panose="020B0604020202020204" pitchFamily="34" charset="0"/>
              </a:rPr>
              <a:t>(YouTube, Zoom, ….) </a:t>
            </a:r>
          </a:p>
          <a:p>
            <a:pPr marL="1926092" lvl="4" indent="-4572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Business – Sales (Gong, Chorus), Customer service, </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Legal </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Police, Intelligence services,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371600" marR="0" lvl="2" indent="-4572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Picture recognition</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Embedded (Google pictures, Google navigation)</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Security – police, </a:t>
            </a:r>
            <a:r>
              <a:rPr lang="en-US" sz="2400" kern="100" dirty="0" err="1">
                <a:latin typeface="Arial" panose="020B0604020202020204" pitchFamily="34" charset="0"/>
                <a:ea typeface="Aptos" panose="020B0004020202020204" pitchFamily="34" charset="0"/>
                <a:cs typeface="Arial" panose="020B0604020202020204" pitchFamily="34" charset="0"/>
              </a:rPr>
              <a:t>ClearView</a:t>
            </a:r>
            <a:r>
              <a:rPr lang="en-US" sz="2400" kern="100" dirty="0">
                <a:latin typeface="Arial" panose="020B0604020202020204" pitchFamily="34" charset="0"/>
                <a:ea typeface="Aptos" panose="020B0004020202020204" pitchFamily="34" charset="0"/>
                <a:cs typeface="Arial" panose="020B0604020202020204" pitchFamily="34" charset="0"/>
              </a:rPr>
              <a:t> AI,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1341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4251-1876-9F81-C74A-63CEDA8462FA}"/>
              </a:ext>
            </a:extLst>
          </p:cNvPr>
          <p:cNvSpPr>
            <a:spLocks noGrp="1"/>
          </p:cNvSpPr>
          <p:nvPr>
            <p:ph type="title"/>
          </p:nvPr>
        </p:nvSpPr>
        <p:spPr/>
        <p:txBody>
          <a:bodyPr/>
          <a:lstStyle/>
          <a:p>
            <a:r>
              <a:rPr lang="en-US" dirty="0"/>
              <a:t>Picture Recognition – ClearView.AI </a:t>
            </a:r>
          </a:p>
        </p:txBody>
      </p:sp>
      <p:sp>
        <p:nvSpPr>
          <p:cNvPr id="3" name="Text Placeholder 2">
            <a:extLst>
              <a:ext uri="{FF2B5EF4-FFF2-40B4-BE49-F238E27FC236}">
                <a16:creationId xmlns:a16="http://schemas.microsoft.com/office/drawing/2014/main" id="{2DEE9FD4-F659-3E80-9DBF-8B0B73055AFA}"/>
              </a:ext>
            </a:extLst>
          </p:cNvPr>
          <p:cNvSpPr>
            <a:spLocks noGrp="1"/>
          </p:cNvSpPr>
          <p:nvPr>
            <p:ph type="body" idx="1"/>
          </p:nvPr>
        </p:nvSpPr>
        <p:spPr>
          <a:xfrm>
            <a:off x="944077" y="1840493"/>
            <a:ext cx="10303847" cy="4001095"/>
          </a:xfrm>
        </p:spPr>
        <p:txBody>
          <a:bodyPr/>
          <a:lstStyle/>
          <a:p>
            <a:pPr marL="342900" indent="-342900">
              <a:buFont typeface="Arial" panose="020B0604020202020204" pitchFamily="34" charset="0"/>
              <a:buChar char="•"/>
            </a:pPr>
            <a:r>
              <a:rPr lang="en-US" sz="2000" dirty="0">
                <a:solidFill>
                  <a:schemeClr val="tx1"/>
                </a:solidFill>
              </a:rPr>
              <a:t>Clearview AI, based in NYC, founder </a:t>
            </a:r>
            <a:r>
              <a:rPr lang="en-US" sz="2000" dirty="0" err="1">
                <a:solidFill>
                  <a:schemeClr val="tx1"/>
                </a:solidFill>
              </a:rPr>
              <a:t>Hoan</a:t>
            </a:r>
            <a:r>
              <a:rPr lang="en-US" sz="2000" dirty="0">
                <a:solidFill>
                  <a:schemeClr val="tx1"/>
                </a:solidFill>
              </a:rPr>
              <a:t> Ton-That</a:t>
            </a:r>
          </a:p>
          <a:p>
            <a:pPr marL="342900" indent="-342900">
              <a:buFont typeface="Arial" panose="020B0604020202020204" pitchFamily="34" charset="0"/>
              <a:buChar char="•"/>
            </a:pPr>
            <a:r>
              <a:rPr lang="en-US" sz="2000" dirty="0">
                <a:solidFill>
                  <a:schemeClr val="tx1"/>
                </a:solidFill>
              </a:rPr>
              <a:t>A database of over 3 billion images scraped from various websites, including LinkedIn and Facebook</a:t>
            </a:r>
          </a:p>
          <a:p>
            <a:pPr marL="342900" indent="-342900">
              <a:buFont typeface="Arial" panose="020B0604020202020204" pitchFamily="34" charset="0"/>
              <a:buChar char="•"/>
            </a:pPr>
            <a:r>
              <a:rPr lang="en-US" sz="2000" dirty="0">
                <a:solidFill>
                  <a:schemeClr val="tx1"/>
                </a:solidFill>
              </a:rPr>
              <a:t>Facial recognition software that claims to have the best accuracy </a:t>
            </a:r>
          </a:p>
          <a:p>
            <a:pPr marL="342900" indent="-342900">
              <a:buFont typeface="Arial" panose="020B0604020202020204" pitchFamily="34" charset="0"/>
              <a:buChar char="•"/>
            </a:pPr>
            <a:r>
              <a:rPr lang="en-US" sz="2000" dirty="0">
                <a:solidFill>
                  <a:schemeClr val="tx1"/>
                </a:solidFill>
              </a:rPr>
              <a:t>Clearview AI sells its technology to police agencies around the world</a:t>
            </a:r>
          </a:p>
          <a:p>
            <a:pPr marL="342900" indent="-342900">
              <a:buFont typeface="Arial" panose="020B0604020202020204" pitchFamily="34" charset="0"/>
              <a:buChar char="•"/>
            </a:pPr>
            <a:r>
              <a:rPr lang="en-US" sz="2000" dirty="0">
                <a:solidFill>
                  <a:schemeClr val="tx1"/>
                </a:solidFill>
              </a:rPr>
              <a:t>However, the use of Clearview AI has raised serious privacy and ethical concerns, as it allows anyone to identify a person by uploading their photo and finding their online profiles</a:t>
            </a:r>
          </a:p>
          <a:p>
            <a:pPr marL="342900" indent="-342900">
              <a:buFont typeface="Arial" panose="020B0604020202020204" pitchFamily="34" charset="0"/>
              <a:buChar char="•"/>
            </a:pPr>
            <a:r>
              <a:rPr lang="en-US" sz="2000" dirty="0">
                <a:solidFill>
                  <a:schemeClr val="tx1"/>
                </a:solidFill>
              </a:rPr>
              <a:t>The Australian privacy commissioner has launched an inquiry into Clearview AI, and some police forces have distanced themselves from the company</a:t>
            </a:r>
          </a:p>
          <a:p>
            <a:pPr marL="342900" indent="-342900">
              <a:buFont typeface="Arial" panose="020B0604020202020204" pitchFamily="34" charset="0"/>
              <a:buChar char="•"/>
            </a:pPr>
            <a:r>
              <a:rPr lang="en-US" sz="2000" dirty="0">
                <a:solidFill>
                  <a:schemeClr val="tx1"/>
                </a:solidFill>
              </a:rPr>
              <a:t>Clearview AI has also faced legal challenges and cease-and-desist letters from the websites it has scraped data from</a:t>
            </a:r>
          </a:p>
          <a:p>
            <a:endParaRPr lang="en-US" sz="2000" dirty="0">
              <a:solidFill>
                <a:schemeClr val="tx1"/>
              </a:solidFill>
            </a:endParaRPr>
          </a:p>
        </p:txBody>
      </p:sp>
    </p:spTree>
    <p:extLst>
      <p:ext uri="{BB962C8B-B14F-4D97-AF65-F5344CB8AC3E}">
        <p14:creationId xmlns:p14="http://schemas.microsoft.com/office/powerpoint/2010/main" val="23282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7C6A-2489-7DCD-4CA0-DAC36FB000E9}"/>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EAB43650-92B3-64A3-9A6D-F36CD887D2DA}"/>
              </a:ext>
            </a:extLst>
          </p:cNvPr>
          <p:cNvSpPr>
            <a:spLocks noGrp="1"/>
          </p:cNvSpPr>
          <p:nvPr>
            <p:ph type="body" idx="1"/>
          </p:nvPr>
        </p:nvSpPr>
        <p:spPr>
          <a:xfrm>
            <a:off x="944077" y="1840493"/>
            <a:ext cx="10303847" cy="4124206"/>
          </a:xfrm>
        </p:spPr>
        <p:txBody>
          <a:bodyPr/>
          <a:lstStyle/>
          <a:p>
            <a:r>
              <a:rPr lang="en-US" sz="2800" kern="100" dirty="0">
                <a:effectLst/>
                <a:latin typeface="Arial" panose="020B0604020202020204" pitchFamily="34" charset="0"/>
                <a:ea typeface="Aptos" panose="020B0004020202020204" pitchFamily="34" charset="0"/>
                <a:cs typeface="Arial" panose="020B0604020202020204" pitchFamily="34" charset="0"/>
              </a:rPr>
              <a:t>ChatGPT and other Large Language Models (LLM)</a:t>
            </a:r>
          </a:p>
          <a:p>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Enables high quality verbal man machine dialog – talk to your TV</a:t>
            </a:r>
            <a:br>
              <a:rPr lang="en-US" sz="2400" kern="100" dirty="0">
                <a:effectLst/>
                <a:latin typeface="Arial" panose="020B0604020202020204" pitchFamily="34" charset="0"/>
                <a:ea typeface="Aptos" panose="020B0004020202020204" pitchFamily="34" charset="0"/>
                <a:cs typeface="Arial" panose="020B0604020202020204" pitchFamily="34" charset="0"/>
              </a:rPr>
            </a:b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US" sz="2400" kern="100" dirty="0">
                <a:ea typeface="Aptos" panose="020B0004020202020204" pitchFamily="34" charset="0"/>
              </a:rPr>
              <a:t>High quality data extraction from free text and forms – for example, large scale medical information from hospitals and health organizations </a:t>
            </a:r>
            <a:br>
              <a:rPr lang="en-US" sz="2400" kern="100" dirty="0">
                <a:ea typeface="Aptos" panose="020B0004020202020204" pitchFamily="34" charset="0"/>
              </a:rPr>
            </a:br>
            <a:endParaRPr lang="en-US" sz="2400" kern="100" dirty="0">
              <a:ea typeface="Aptos" panose="020B0004020202020204" pitchFamily="34" charset="0"/>
            </a:endParaRPr>
          </a:p>
          <a:p>
            <a:pPr marL="457200" indent="-457200">
              <a:buFont typeface="Arial" panose="020B0604020202020204" pitchFamily="34" charset="0"/>
              <a:buChar char="•"/>
            </a:pPr>
            <a:r>
              <a:rPr lang="en-US" sz="3200" kern="100" dirty="0">
                <a:ea typeface="Aptos" panose="020B0004020202020204" pitchFamily="34" charset="0"/>
              </a:rPr>
              <a:t>This is so new, we just started scratching the surface…  </a:t>
            </a:r>
            <a:endParaRPr lang="en-US" sz="3200" kern="100" dirty="0">
              <a:effectLst/>
              <a:ea typeface="Aptos" panose="020B0004020202020204" pitchFamily="34" charset="0"/>
            </a:endParaRPr>
          </a:p>
          <a:p>
            <a:endParaRPr lang="en-US" dirty="0"/>
          </a:p>
        </p:txBody>
      </p:sp>
    </p:spTree>
    <p:extLst>
      <p:ext uri="{BB962C8B-B14F-4D97-AF65-F5344CB8AC3E}">
        <p14:creationId xmlns:p14="http://schemas.microsoft.com/office/powerpoint/2010/main" val="95107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6075-FA15-647F-97F3-F7DB37D8F9C4}"/>
              </a:ext>
            </a:extLst>
          </p:cNvPr>
          <p:cNvSpPr>
            <a:spLocks noGrp="1"/>
          </p:cNvSpPr>
          <p:nvPr>
            <p:ph type="title"/>
          </p:nvPr>
        </p:nvSpPr>
        <p:spPr/>
        <p:txBody>
          <a:bodyPr/>
          <a:lstStyle/>
          <a:p>
            <a:r>
              <a:rPr lang="en-US" dirty="0"/>
              <a:t>Additional Technology Enablers</a:t>
            </a:r>
          </a:p>
        </p:txBody>
      </p:sp>
      <p:sp>
        <p:nvSpPr>
          <p:cNvPr id="3" name="Text Placeholder 2">
            <a:extLst>
              <a:ext uri="{FF2B5EF4-FFF2-40B4-BE49-F238E27FC236}">
                <a16:creationId xmlns:a16="http://schemas.microsoft.com/office/drawing/2014/main" id="{30813E3B-0D4E-E18F-D668-046511DF1066}"/>
              </a:ext>
            </a:extLst>
          </p:cNvPr>
          <p:cNvSpPr>
            <a:spLocks noGrp="1"/>
          </p:cNvSpPr>
          <p:nvPr>
            <p:ph type="body" idx="1"/>
          </p:nvPr>
        </p:nvSpPr>
        <p:spPr>
          <a:xfrm>
            <a:off x="944077" y="1840493"/>
            <a:ext cx="10303847" cy="4770537"/>
          </a:xfrm>
        </p:spPr>
        <p:txBody>
          <a:bodyPr/>
          <a:lstStyle/>
          <a:p>
            <a:pPr marL="457200" indent="-457200">
              <a:buFont typeface="Arial" panose="020B0604020202020204" pitchFamily="34" charset="0"/>
              <a:buChar char="•"/>
            </a:pPr>
            <a:r>
              <a:rPr lang="en-US" dirty="0"/>
              <a:t>Drones (</a:t>
            </a:r>
            <a:r>
              <a:rPr lang="en-US" sz="2000" dirty="0"/>
              <a:t>filming, agriculture, policing, military, archeology, ….. </a:t>
            </a:r>
            <a:r>
              <a:rPr lang="en-US" sz="2000" dirty="0">
                <a:solidFill>
                  <a:srgbClr val="FF0000"/>
                </a:solidFill>
              </a:rPr>
              <a:t>What else?)</a:t>
            </a:r>
            <a:br>
              <a:rPr lang="en-US" dirty="0"/>
            </a:br>
            <a:endParaRPr lang="en-US" sz="1100" dirty="0"/>
          </a:p>
          <a:p>
            <a:pPr marL="457200" indent="-457200">
              <a:buFont typeface="Arial" panose="020B0604020202020204" pitchFamily="34" charset="0"/>
              <a:buChar char="•"/>
            </a:pPr>
            <a:r>
              <a:rPr lang="en-US" dirty="0"/>
              <a:t>3D Printing </a:t>
            </a:r>
            <a:br>
              <a:rPr lang="en-US" dirty="0"/>
            </a:br>
            <a:endParaRPr lang="en-US" sz="1100" dirty="0"/>
          </a:p>
          <a:p>
            <a:pPr marL="457200" indent="-457200">
              <a:buFont typeface="Arial" panose="020B0604020202020204" pitchFamily="34" charset="0"/>
              <a:buChar char="•"/>
            </a:pPr>
            <a:r>
              <a:rPr lang="en-US" dirty="0"/>
              <a:t>DNA manipulation using CRISPR </a:t>
            </a:r>
          </a:p>
          <a:p>
            <a:pPr marL="734446" lvl="1" indent="-457200">
              <a:buFont typeface="Arial" panose="020B0604020202020204" pitchFamily="34" charset="0"/>
              <a:buChar char="•"/>
            </a:pPr>
            <a:r>
              <a:rPr lang="en-US" dirty="0"/>
              <a:t>Treatment for genetic defects </a:t>
            </a:r>
          </a:p>
          <a:p>
            <a:pPr marL="734446" lvl="1" indent="-457200">
              <a:buFont typeface="Arial" panose="020B0604020202020204" pitchFamily="34" charset="0"/>
              <a:buChar char="•"/>
            </a:pPr>
            <a:r>
              <a:rPr lang="en-US" dirty="0"/>
              <a:t>New treatments and medications (cancer treatments?,   ….. ) </a:t>
            </a:r>
          </a:p>
          <a:p>
            <a:pPr marL="734446" lvl="1" indent="-457200">
              <a:buFont typeface="Arial" panose="020B0604020202020204" pitchFamily="34" charset="0"/>
              <a:buChar char="•"/>
            </a:pPr>
            <a:r>
              <a:rPr lang="en-US" sz="2400" dirty="0"/>
              <a:t>It is the beginning of a whole new Digital Innovation revolution </a:t>
            </a:r>
            <a:br>
              <a:rPr lang="en-US" dirty="0"/>
            </a:br>
            <a:endParaRPr lang="en-US" sz="1100" dirty="0"/>
          </a:p>
          <a:p>
            <a:pPr marL="457200" indent="-457200">
              <a:buFont typeface="Arial" panose="020B0604020202020204" pitchFamily="34" charset="0"/>
              <a:buChar char="•"/>
            </a:pPr>
            <a:r>
              <a:rPr lang="en-US" dirty="0"/>
              <a:t>Soon to be here </a:t>
            </a:r>
          </a:p>
          <a:p>
            <a:pPr marL="734446"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Self driving cars – huge impact on urban life </a:t>
            </a:r>
          </a:p>
          <a:p>
            <a:pPr marL="734446" lvl="1"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solidFill>
                  <a:srgbClr val="FF0000"/>
                </a:solidFill>
                <a:latin typeface="Arial" panose="020B0604020202020204" pitchFamily="34" charset="0"/>
                <a:cs typeface="Arial" panose="020B0604020202020204" pitchFamily="34" charset="0"/>
              </a:rPr>
              <a:t>What Else? </a:t>
            </a:r>
          </a:p>
          <a:p>
            <a:pPr marL="457200" indent="-4572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B2B9587-1A62-59F3-BA86-F1B9457F1BF1}"/>
              </a:ext>
            </a:extLst>
          </p:cNvPr>
          <p:cNvPicPr>
            <a:picLocks noChangeAspect="1"/>
          </p:cNvPicPr>
          <p:nvPr/>
        </p:nvPicPr>
        <p:blipFill>
          <a:blip r:embed="rId2"/>
          <a:stretch>
            <a:fillRect/>
          </a:stretch>
        </p:blipFill>
        <p:spPr>
          <a:xfrm>
            <a:off x="8991600" y="358630"/>
            <a:ext cx="2737632" cy="1566414"/>
          </a:xfrm>
          <a:prstGeom prst="rect">
            <a:avLst/>
          </a:prstGeom>
        </p:spPr>
      </p:pic>
    </p:spTree>
    <p:extLst>
      <p:ext uri="{BB962C8B-B14F-4D97-AF65-F5344CB8AC3E}">
        <p14:creationId xmlns:p14="http://schemas.microsoft.com/office/powerpoint/2010/main" val="22862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4031-9B97-C163-B52F-DBC820CD3A5B}"/>
              </a:ext>
            </a:extLst>
          </p:cNvPr>
          <p:cNvSpPr>
            <a:spLocks noGrp="1"/>
          </p:cNvSpPr>
          <p:nvPr>
            <p:ph type="title"/>
          </p:nvPr>
        </p:nvSpPr>
        <p:spPr/>
        <p:txBody>
          <a:bodyPr/>
          <a:lstStyle/>
          <a:p>
            <a:r>
              <a:rPr lang="en-US" dirty="0"/>
              <a:t>Digital Innovation – Impact of Enablers</a:t>
            </a:r>
          </a:p>
        </p:txBody>
      </p:sp>
      <p:sp>
        <p:nvSpPr>
          <p:cNvPr id="3" name="Text Placeholder 2">
            <a:extLst>
              <a:ext uri="{FF2B5EF4-FFF2-40B4-BE49-F238E27FC236}">
                <a16:creationId xmlns:a16="http://schemas.microsoft.com/office/drawing/2014/main" id="{C2E12202-159F-4FF2-9660-9C5139EDE4F5}"/>
              </a:ext>
            </a:extLst>
          </p:cNvPr>
          <p:cNvSpPr>
            <a:spLocks noGrp="1"/>
          </p:cNvSpPr>
          <p:nvPr>
            <p:ph type="body" idx="1"/>
          </p:nvPr>
        </p:nvSpPr>
        <p:spPr>
          <a:xfrm>
            <a:off x="944077" y="1840493"/>
            <a:ext cx="10303847" cy="4777783"/>
          </a:xfrm>
        </p:spPr>
        <p:txBody>
          <a:bodyPr/>
          <a:lstStyle/>
          <a:p>
            <a:pPr marL="800100" marR="0" lvl="1"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innovation is not in the technology but in the use. </a:t>
            </a:r>
            <a:br>
              <a:rPr lang="en-US" sz="2400" kern="100" dirty="0">
                <a:effectLst/>
                <a:latin typeface="Arial" panose="020B0604020202020204" pitchFamily="34" charset="0"/>
                <a:ea typeface="Aptos" panose="020B0004020202020204" pitchFamily="34" charset="0"/>
                <a:cs typeface="Arial" panose="020B0604020202020204" pitchFamily="34" charset="0"/>
              </a:rPr>
            </a:br>
            <a:r>
              <a:rPr lang="en-US" sz="2400" kern="100" dirty="0">
                <a:effectLst/>
                <a:latin typeface="Arial" panose="020B0604020202020204" pitchFamily="34" charset="0"/>
                <a:ea typeface="Aptos" panose="020B0004020202020204" pitchFamily="34" charset="0"/>
                <a:cs typeface="Arial" panose="020B0604020202020204" pitchFamily="34" charset="0"/>
              </a:rPr>
              <a:t>The where and how to use the technology and the data </a:t>
            </a:r>
            <a:br>
              <a:rPr lang="en-US" sz="2400" kern="100" dirty="0">
                <a:effectLst/>
                <a:latin typeface="Arial" panose="020B0604020202020204" pitchFamily="34" charset="0"/>
                <a:ea typeface="Aptos" panose="020B0004020202020204" pitchFamily="34" charset="0"/>
                <a:cs typeface="Arial" panose="020B0604020202020204" pitchFamily="34" charset="0"/>
              </a:rPr>
            </a:b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Examples:</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Taxi service – </a:t>
            </a:r>
            <a:r>
              <a:rPr lang="en-US" kern="100" dirty="0">
                <a:effectLst/>
                <a:latin typeface="Arial" panose="020B0604020202020204" pitchFamily="34" charset="0"/>
                <a:ea typeface="Aptos" panose="020B0004020202020204" pitchFamily="34" charset="0"/>
                <a:cs typeface="Arial" panose="020B0604020202020204" pitchFamily="34" charset="0"/>
              </a:rPr>
              <a:t>Uber, Lyft, </a:t>
            </a:r>
            <a:r>
              <a:rPr lang="en-US" kern="100" dirty="0" err="1">
                <a:effectLst/>
                <a:latin typeface="Arial" panose="020B0604020202020204" pitchFamily="34" charset="0"/>
                <a:ea typeface="Aptos" panose="020B0004020202020204" pitchFamily="34" charset="0"/>
                <a:cs typeface="Arial" panose="020B0604020202020204" pitchFamily="34" charset="0"/>
              </a:rPr>
              <a:t>Gett</a:t>
            </a:r>
            <a:r>
              <a:rPr lang="en-US" kern="100" dirty="0">
                <a:effectLst/>
                <a:latin typeface="Arial" panose="020B0604020202020204" pitchFamily="34" charset="0"/>
                <a:ea typeface="Aptos" panose="020B0004020202020204" pitchFamily="34" charset="0"/>
                <a:cs typeface="Arial" panose="020B0604020202020204" pitchFamily="34" charset="0"/>
              </a:rPr>
              <a:t>, …..  </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Hotels, Travel – </a:t>
            </a:r>
            <a:r>
              <a:rPr lang="en-US" sz="1600" kern="100" dirty="0">
                <a:effectLst/>
                <a:latin typeface="Arial" panose="020B0604020202020204" pitchFamily="34" charset="0"/>
                <a:ea typeface="Aptos" panose="020B0004020202020204" pitchFamily="34" charset="0"/>
                <a:cs typeface="Arial" panose="020B0604020202020204" pitchFamily="34" charset="0"/>
              </a:rPr>
              <a:t>Expedia, Bookings.com, Kayak, </a:t>
            </a:r>
            <a:r>
              <a:rPr lang="en-US" sz="1600" kern="100" dirty="0" err="1">
                <a:effectLst/>
                <a:latin typeface="Arial" panose="020B0604020202020204" pitchFamily="34" charset="0"/>
                <a:ea typeface="Aptos" panose="020B0004020202020204" pitchFamily="34" charset="0"/>
                <a:cs typeface="Arial" panose="020B0604020202020204" pitchFamily="34" charset="0"/>
              </a:rPr>
              <a:t>TripAdviser</a:t>
            </a:r>
            <a:r>
              <a:rPr lang="en-US" sz="1600" kern="100" dirty="0">
                <a:effectLst/>
                <a:latin typeface="Arial" panose="020B0604020202020204" pitchFamily="34" charset="0"/>
                <a:ea typeface="Aptos" panose="020B0004020202020204" pitchFamily="34" charset="0"/>
                <a:cs typeface="Arial" panose="020B0604020202020204" pitchFamily="34" charset="0"/>
              </a:rPr>
              <a:t>, </a:t>
            </a:r>
            <a:r>
              <a:rPr lang="en-US" sz="1600" kern="100" dirty="0" err="1">
                <a:effectLst/>
                <a:latin typeface="Arial" panose="020B0604020202020204" pitchFamily="34" charset="0"/>
                <a:ea typeface="Aptos" panose="020B0004020202020204" pitchFamily="34" charset="0"/>
                <a:cs typeface="Arial" panose="020B0604020202020204" pitchFamily="34" charset="0"/>
              </a:rPr>
              <a:t>AirBnB</a:t>
            </a:r>
            <a:r>
              <a:rPr lang="en-US" sz="1600" kern="100" dirty="0">
                <a:effectLst/>
                <a:latin typeface="Arial" panose="020B0604020202020204" pitchFamily="34" charset="0"/>
                <a:ea typeface="Aptos" panose="020B0004020202020204" pitchFamily="34" charset="0"/>
                <a:cs typeface="Arial" panose="020B0604020202020204" pitchFamily="34" charset="0"/>
              </a:rPr>
              <a:t>,  </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Movie theaters – </a:t>
            </a:r>
            <a:r>
              <a:rPr lang="en-US" sz="1600" kern="100" dirty="0" err="1">
                <a:effectLst/>
                <a:latin typeface="Arial" panose="020B0604020202020204" pitchFamily="34" charset="0"/>
                <a:ea typeface="Aptos" panose="020B0004020202020204" pitchFamily="34" charset="0"/>
                <a:cs typeface="Arial" panose="020B0604020202020204" pitchFamily="34" charset="0"/>
              </a:rPr>
              <a:t>BlockBuster</a:t>
            </a:r>
            <a:r>
              <a:rPr lang="en-US" sz="1600" kern="100" dirty="0">
                <a:effectLst/>
                <a:latin typeface="Arial" panose="020B0604020202020204" pitchFamily="34" charset="0"/>
                <a:ea typeface="Aptos" panose="020B0004020202020204" pitchFamily="34" charset="0"/>
                <a:cs typeface="Arial" panose="020B0604020202020204" pitchFamily="34" charset="0"/>
              </a:rPr>
              <a:t>, Netflix</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Postal Service – </a:t>
            </a:r>
            <a:r>
              <a:rPr lang="en-US" sz="1600" kern="100" dirty="0">
                <a:effectLst/>
                <a:latin typeface="Arial" panose="020B0604020202020204" pitchFamily="34" charset="0"/>
                <a:ea typeface="Aptos" panose="020B0004020202020204" pitchFamily="34" charset="0"/>
                <a:cs typeface="Arial" panose="020B0604020202020204" pitchFamily="34" charset="0"/>
              </a:rPr>
              <a:t>email, WhatsApp, Zoom, SMS, </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Dating – </a:t>
            </a:r>
            <a:r>
              <a:rPr lang="en-US" sz="1600" kern="100" dirty="0" err="1">
                <a:effectLst/>
                <a:latin typeface="Arial" panose="020B0604020202020204" pitchFamily="34" charset="0"/>
                <a:ea typeface="Aptos" panose="020B0004020202020204" pitchFamily="34" charset="0"/>
                <a:cs typeface="Arial" panose="020B0604020202020204" pitchFamily="34" charset="0"/>
              </a:rPr>
              <a:t>OKCupid</a:t>
            </a:r>
            <a:r>
              <a:rPr lang="en-US" sz="1600" kern="100" dirty="0">
                <a:effectLst/>
                <a:latin typeface="Arial" panose="020B0604020202020204" pitchFamily="34" charset="0"/>
                <a:ea typeface="Aptos" panose="020B0004020202020204" pitchFamily="34" charset="0"/>
                <a:cs typeface="Arial" panose="020B0604020202020204" pitchFamily="34" charset="0"/>
              </a:rPr>
              <a:t>, Bumble, eHarmony, Tinder, </a:t>
            </a:r>
            <a:r>
              <a:rPr lang="en-US" sz="1600" kern="100" dirty="0" err="1">
                <a:effectLst/>
                <a:latin typeface="Arial" panose="020B0604020202020204" pitchFamily="34" charset="0"/>
                <a:ea typeface="Aptos" panose="020B0004020202020204" pitchFamily="34" charset="0"/>
                <a:cs typeface="Arial" panose="020B0604020202020204" pitchFamily="34" charset="0"/>
              </a:rPr>
              <a:t>Jdate</a:t>
            </a:r>
            <a:r>
              <a:rPr lang="en-US" sz="1600" kern="100" dirty="0">
                <a:effectLst/>
                <a:latin typeface="Arial" panose="020B0604020202020204" pitchFamily="34" charset="0"/>
                <a:ea typeface="Aptos" panose="020B0004020202020204" pitchFamily="34" charset="0"/>
                <a:cs typeface="Arial" panose="020B0604020202020204" pitchFamily="34" charset="0"/>
              </a:rPr>
              <a:t> …. </a:t>
            </a:r>
            <a:br>
              <a:rPr lang="en-US" sz="2400" kern="100" dirty="0">
                <a:effectLst/>
                <a:latin typeface="Arial" panose="020B0604020202020204" pitchFamily="34" charset="0"/>
                <a:ea typeface="Aptos" panose="020B0004020202020204" pitchFamily="34" charset="0"/>
                <a:cs typeface="Arial" panose="020B0604020202020204" pitchFamily="34" charset="0"/>
              </a:rPr>
            </a:b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Virtually every domain in our life is going to be impacted </a:t>
            </a:r>
          </a:p>
          <a:p>
            <a:endParaRPr lang="en-US" dirty="0"/>
          </a:p>
        </p:txBody>
      </p:sp>
    </p:spTree>
    <p:extLst>
      <p:ext uri="{BB962C8B-B14F-4D97-AF65-F5344CB8AC3E}">
        <p14:creationId xmlns:p14="http://schemas.microsoft.com/office/powerpoint/2010/main" val="232020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241E-8FD8-429D-8A9A-0DC5425A6B86}"/>
              </a:ext>
            </a:extLst>
          </p:cNvPr>
          <p:cNvSpPr>
            <a:spLocks noGrp="1"/>
          </p:cNvSpPr>
          <p:nvPr>
            <p:ph type="title"/>
          </p:nvPr>
        </p:nvSpPr>
        <p:spPr>
          <a:xfrm>
            <a:off x="944798" y="888061"/>
            <a:ext cx="9476719" cy="573875"/>
          </a:xfrm>
        </p:spPr>
        <p:txBody>
          <a:bodyPr/>
          <a:lstStyle/>
          <a:p>
            <a:r>
              <a:rPr lang="en-US" dirty="0"/>
              <a:t>The BUSINESS of Digital Innovation</a:t>
            </a:r>
          </a:p>
        </p:txBody>
      </p:sp>
      <p:sp>
        <p:nvSpPr>
          <p:cNvPr id="3" name="Text Placeholder 2">
            <a:extLst>
              <a:ext uri="{FF2B5EF4-FFF2-40B4-BE49-F238E27FC236}">
                <a16:creationId xmlns:a16="http://schemas.microsoft.com/office/drawing/2014/main" id="{873D3542-6650-4212-8FD4-AAB3ED02B843}"/>
              </a:ext>
            </a:extLst>
          </p:cNvPr>
          <p:cNvSpPr>
            <a:spLocks noGrp="1"/>
          </p:cNvSpPr>
          <p:nvPr>
            <p:ph type="body" idx="1"/>
          </p:nvPr>
        </p:nvSpPr>
        <p:spPr>
          <a:xfrm>
            <a:off x="944077" y="1840493"/>
            <a:ext cx="10303847" cy="4678204"/>
          </a:xfrm>
        </p:spPr>
        <p:txBody>
          <a:bodyPr/>
          <a:lstStyle/>
          <a:p>
            <a:r>
              <a:rPr lang="en-US" dirty="0"/>
              <a:t>Innovator’s First Mover Advantage </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 are the innovator - What are the advantages of being first?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lvl="0" indent="-355600" algn="l" rtl="0">
              <a:spcBef>
                <a:spcPts val="0"/>
              </a:spcBef>
              <a:spcAft>
                <a:spcPts val="0"/>
              </a:spcAft>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No competitors – the market is all yours </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set the standards</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set the pricing and packaging </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can get patent protection </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Product category will forever be associated with your brand: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Kleenex, Xerox, Hoover, iPhone</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have a learning curve head-start</a:t>
            </a:r>
          </a:p>
          <a:p>
            <a:pPr marL="101600" algn="l" rtl="0">
              <a:buSzPts val="2000"/>
            </a:pPr>
            <a:br>
              <a:rPr lang="en-US" sz="2400" dirty="0">
                <a:cs typeface="+mn-cs"/>
              </a:rPr>
            </a:b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6738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Social Networks First Movers</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p:txBody>
          <a:bodyPr/>
          <a:lstStyle/>
          <a:p>
            <a:endParaRPr lang="en-US" dirty="0"/>
          </a:p>
        </p:txBody>
      </p:sp>
      <p:pic>
        <p:nvPicPr>
          <p:cNvPr id="9" name="Picture 8">
            <a:extLst>
              <a:ext uri="{FF2B5EF4-FFF2-40B4-BE49-F238E27FC236}">
                <a16:creationId xmlns:a16="http://schemas.microsoft.com/office/drawing/2014/main" id="{FACCCF9B-B116-5F1E-4730-4B44309B520D}"/>
              </a:ext>
            </a:extLst>
          </p:cNvPr>
          <p:cNvPicPr>
            <a:picLocks noChangeAspect="1"/>
          </p:cNvPicPr>
          <p:nvPr/>
        </p:nvPicPr>
        <p:blipFill>
          <a:blip r:embed="rId2"/>
          <a:stretch>
            <a:fillRect/>
          </a:stretch>
        </p:blipFill>
        <p:spPr>
          <a:xfrm>
            <a:off x="944075" y="1703336"/>
            <a:ext cx="9567947" cy="4422161"/>
          </a:xfrm>
          <a:prstGeom prst="rect">
            <a:avLst/>
          </a:prstGeom>
        </p:spPr>
      </p:pic>
    </p:spTree>
    <p:extLst>
      <p:ext uri="{BB962C8B-B14F-4D97-AF65-F5344CB8AC3E}">
        <p14:creationId xmlns:p14="http://schemas.microsoft.com/office/powerpoint/2010/main" val="277568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2AA9-4B48-4536-B793-916D6AAE8AAD}"/>
              </a:ext>
            </a:extLst>
          </p:cNvPr>
          <p:cNvSpPr>
            <a:spLocks noGrp="1"/>
          </p:cNvSpPr>
          <p:nvPr>
            <p:ph type="title"/>
          </p:nvPr>
        </p:nvSpPr>
        <p:spPr/>
        <p:txBody>
          <a:bodyPr/>
          <a:lstStyle/>
          <a:p>
            <a:r>
              <a:rPr lang="en-US" dirty="0"/>
              <a:t>Social Networks First Movers – Big Names Fail</a:t>
            </a:r>
          </a:p>
        </p:txBody>
      </p:sp>
      <p:graphicFrame>
        <p:nvGraphicFramePr>
          <p:cNvPr id="4" name="Table 4">
            <a:extLst>
              <a:ext uri="{FF2B5EF4-FFF2-40B4-BE49-F238E27FC236}">
                <a16:creationId xmlns:a16="http://schemas.microsoft.com/office/drawing/2014/main" id="{55E0E450-0E4E-4E9B-A8A9-52CCF8A2343E}"/>
              </a:ext>
            </a:extLst>
          </p:cNvPr>
          <p:cNvGraphicFramePr>
            <a:graphicFrameLocks noGrp="1"/>
          </p:cNvGraphicFramePr>
          <p:nvPr>
            <p:extLst>
              <p:ext uri="{D42A27DB-BD31-4B8C-83A1-F6EECF244321}">
                <p14:modId xmlns:p14="http://schemas.microsoft.com/office/powerpoint/2010/main" val="986426586"/>
              </p:ext>
            </p:extLst>
          </p:nvPr>
        </p:nvGraphicFramePr>
        <p:xfrm>
          <a:off x="944798" y="1850833"/>
          <a:ext cx="10536724" cy="3840300"/>
        </p:xfrm>
        <a:graphic>
          <a:graphicData uri="http://schemas.openxmlformats.org/drawingml/2006/table">
            <a:tbl>
              <a:tblPr firstRow="1" bandRow="1">
                <a:tableStyleId>{5940675A-B579-460E-94D1-54222C63F5DA}</a:tableStyleId>
              </a:tblPr>
              <a:tblGrid>
                <a:gridCol w="1320882">
                  <a:extLst>
                    <a:ext uri="{9D8B030D-6E8A-4147-A177-3AD203B41FA5}">
                      <a16:colId xmlns:a16="http://schemas.microsoft.com/office/drawing/2014/main" val="3318076474"/>
                    </a:ext>
                  </a:extLst>
                </a:gridCol>
                <a:gridCol w="3221442">
                  <a:extLst>
                    <a:ext uri="{9D8B030D-6E8A-4147-A177-3AD203B41FA5}">
                      <a16:colId xmlns:a16="http://schemas.microsoft.com/office/drawing/2014/main" val="1524586998"/>
                    </a:ext>
                  </a:extLst>
                </a:gridCol>
                <a:gridCol w="5994400">
                  <a:extLst>
                    <a:ext uri="{9D8B030D-6E8A-4147-A177-3AD203B41FA5}">
                      <a16:colId xmlns:a16="http://schemas.microsoft.com/office/drawing/2014/main" val="255090351"/>
                    </a:ext>
                  </a:extLst>
                </a:gridCol>
              </a:tblGrid>
              <a:tr h="370840">
                <a:tc>
                  <a:txBody>
                    <a:bodyPr/>
                    <a:lstStyle/>
                    <a:p>
                      <a:pPr marL="0" lvl="0" indent="0" algn="ctr" rtl="0">
                        <a:spcBef>
                          <a:spcPts val="0"/>
                        </a:spcBef>
                        <a:spcAft>
                          <a:spcPts val="0"/>
                        </a:spcAft>
                        <a:buNone/>
                      </a:pPr>
                      <a:r>
                        <a:rPr lang="iw" dirty="0"/>
                        <a:t>1996</a:t>
                      </a:r>
                      <a:endParaRPr dirty="0"/>
                    </a:p>
                  </a:txBody>
                  <a:tcPr marL="91425" marR="91425" marT="91425" marB="91425"/>
                </a:tc>
                <a:tc>
                  <a:txBody>
                    <a:bodyPr/>
                    <a:lstStyle/>
                    <a:p>
                      <a:pPr marL="0" lvl="0" indent="0" algn="l" rtl="0">
                        <a:spcBef>
                          <a:spcPts val="0"/>
                        </a:spcBef>
                        <a:spcAft>
                          <a:spcPts val="0"/>
                        </a:spcAft>
                        <a:buNone/>
                      </a:pPr>
                      <a:r>
                        <a:rPr lang="iw"/>
                        <a:t>Amazon (PlanetAll)</a:t>
                      </a:r>
                      <a:endParaRPr/>
                    </a:p>
                  </a:txBody>
                  <a:tcPr marL="91425" marR="91425" marT="91425" marB="91425"/>
                </a:tc>
                <a:tc>
                  <a:txBody>
                    <a:bodyPr/>
                    <a:lstStyle/>
                    <a:p>
                      <a:pPr marL="0" lvl="0" indent="0" algn="l" rtl="0">
                        <a:spcBef>
                          <a:spcPts val="0"/>
                        </a:spcBef>
                        <a:spcAft>
                          <a:spcPts val="0"/>
                        </a:spcAft>
                        <a:buNone/>
                      </a:pPr>
                      <a:r>
                        <a:rPr lang="iw"/>
                        <a:t>Acquired PlanetAll for 100M, at 1.5M users. Failed to use as social media - integrated the tech in e-commerce features</a:t>
                      </a:r>
                      <a:endParaRPr/>
                    </a:p>
                  </a:txBody>
                  <a:tcPr marL="91425" marR="91425" marT="91425" marB="91425"/>
                </a:tc>
                <a:extLst>
                  <a:ext uri="{0D108BD9-81ED-4DB2-BD59-A6C34878D82A}">
                    <a16:rowId xmlns:a16="http://schemas.microsoft.com/office/drawing/2014/main" val="3377951995"/>
                  </a:ext>
                </a:extLst>
              </a:tr>
              <a:tr h="370840">
                <a:tc>
                  <a:txBody>
                    <a:bodyPr/>
                    <a:lstStyle/>
                    <a:p>
                      <a:pPr marL="0" lvl="0" indent="0" algn="ctr" rtl="0">
                        <a:spcBef>
                          <a:spcPts val="0"/>
                        </a:spcBef>
                        <a:spcAft>
                          <a:spcPts val="0"/>
                        </a:spcAft>
                        <a:buNone/>
                      </a:pPr>
                      <a:r>
                        <a:rPr lang="iw" sz="2400" dirty="0"/>
                        <a:t>2004</a:t>
                      </a:r>
                      <a:endParaRPr sz="2400" dirty="0"/>
                    </a:p>
                  </a:txBody>
                  <a:tcPr marL="91425" marR="91425" marT="91425" marB="91425"/>
                </a:tc>
                <a:tc>
                  <a:txBody>
                    <a:bodyPr/>
                    <a:lstStyle/>
                    <a:p>
                      <a:pPr marL="0" lvl="0" indent="0" algn="l" rtl="0">
                        <a:spcBef>
                          <a:spcPts val="0"/>
                        </a:spcBef>
                        <a:spcAft>
                          <a:spcPts val="0"/>
                        </a:spcAft>
                        <a:buNone/>
                      </a:pPr>
                      <a:r>
                        <a:rPr lang="iw" sz="2400" dirty="0"/>
                        <a:t>Google (Orkut)</a:t>
                      </a:r>
                      <a:endParaRPr sz="2400" dirty="0"/>
                    </a:p>
                  </a:txBody>
                  <a:tcPr marL="91425" marR="91425" marT="91425" marB="91425"/>
                </a:tc>
                <a:tc>
                  <a:txBody>
                    <a:bodyPr/>
                    <a:lstStyle/>
                    <a:p>
                      <a:pPr marL="0" lvl="0" indent="0" algn="l" rtl="0">
                        <a:spcBef>
                          <a:spcPts val="0"/>
                        </a:spcBef>
                        <a:spcAft>
                          <a:spcPts val="0"/>
                        </a:spcAft>
                        <a:buNone/>
                      </a:pPr>
                      <a:r>
                        <a:rPr lang="iw"/>
                        <a:t>Developed internally, 100M users at peak. </a:t>
                      </a:r>
                      <a:endParaRPr/>
                    </a:p>
                    <a:p>
                      <a:pPr marL="0" lvl="0" indent="0" algn="l" rtl="0">
                        <a:spcBef>
                          <a:spcPts val="0"/>
                        </a:spcBef>
                        <a:spcAft>
                          <a:spcPts val="0"/>
                        </a:spcAft>
                        <a:buNone/>
                      </a:pPr>
                      <a:r>
                        <a:rPr lang="iw"/>
                        <a:t>2014 - closed due to declined user base</a:t>
                      </a:r>
                      <a:endParaRPr/>
                    </a:p>
                  </a:txBody>
                  <a:tcPr marL="91425" marR="91425" marT="91425" marB="91425"/>
                </a:tc>
                <a:extLst>
                  <a:ext uri="{0D108BD9-81ED-4DB2-BD59-A6C34878D82A}">
                    <a16:rowId xmlns:a16="http://schemas.microsoft.com/office/drawing/2014/main" val="3976472959"/>
                  </a:ext>
                </a:extLst>
              </a:tr>
              <a:tr h="370840">
                <a:tc>
                  <a:txBody>
                    <a:bodyPr/>
                    <a:lstStyle/>
                    <a:p>
                      <a:pPr marL="0" lvl="0" indent="0" algn="ctr" rtl="0">
                        <a:spcBef>
                          <a:spcPts val="0"/>
                        </a:spcBef>
                        <a:spcAft>
                          <a:spcPts val="0"/>
                        </a:spcAft>
                        <a:buNone/>
                      </a:pPr>
                      <a:r>
                        <a:rPr lang="iw" sz="2400" dirty="0"/>
                        <a:t>2004</a:t>
                      </a:r>
                      <a:endParaRPr sz="2400" dirty="0"/>
                    </a:p>
                  </a:txBody>
                  <a:tcPr marL="91425" marR="91425" marT="91425" marB="91425"/>
                </a:tc>
                <a:tc>
                  <a:txBody>
                    <a:bodyPr/>
                    <a:lstStyle/>
                    <a:p>
                      <a:pPr marL="0" lvl="0" indent="0" algn="l" rtl="0">
                        <a:spcBef>
                          <a:spcPts val="0"/>
                        </a:spcBef>
                        <a:spcAft>
                          <a:spcPts val="0"/>
                        </a:spcAft>
                        <a:buNone/>
                      </a:pPr>
                      <a:r>
                        <a:rPr lang="iw" dirty="0"/>
                        <a:t>Microsoft (Windows Live Spaces)</a:t>
                      </a:r>
                      <a:endParaRPr dirty="0"/>
                    </a:p>
                  </a:txBody>
                  <a:tcPr marL="91425" marR="91425" marT="91425" marB="91425"/>
                </a:tc>
                <a:tc>
                  <a:txBody>
                    <a:bodyPr/>
                    <a:lstStyle/>
                    <a:p>
                      <a:pPr marL="0" lvl="0" indent="0" algn="l" rtl="0">
                        <a:spcBef>
                          <a:spcPts val="0"/>
                        </a:spcBef>
                        <a:spcAft>
                          <a:spcPts val="0"/>
                        </a:spcAft>
                        <a:buNone/>
                      </a:pPr>
                      <a:r>
                        <a:rPr lang="iw"/>
                        <a:t>30M at peak</a:t>
                      </a:r>
                      <a:endParaRPr/>
                    </a:p>
                    <a:p>
                      <a:pPr marL="0" lvl="0" indent="0" algn="l" rtl="0">
                        <a:spcBef>
                          <a:spcPts val="0"/>
                        </a:spcBef>
                        <a:spcAft>
                          <a:spcPts val="0"/>
                        </a:spcAft>
                        <a:buNone/>
                      </a:pPr>
                      <a:r>
                        <a:rPr lang="iw"/>
                        <a:t>2011 all users transferred to wordpress blogging</a:t>
                      </a:r>
                      <a:endParaRPr/>
                    </a:p>
                  </a:txBody>
                  <a:tcPr marL="91425" marR="91425" marT="91425" marB="91425"/>
                </a:tc>
                <a:extLst>
                  <a:ext uri="{0D108BD9-81ED-4DB2-BD59-A6C34878D82A}">
                    <a16:rowId xmlns:a16="http://schemas.microsoft.com/office/drawing/2014/main" val="652354545"/>
                  </a:ext>
                </a:extLst>
              </a:tr>
              <a:tr h="370840">
                <a:tc>
                  <a:txBody>
                    <a:bodyPr/>
                    <a:lstStyle/>
                    <a:p>
                      <a:pPr marL="0" lvl="0" indent="0" algn="ctr" rtl="0">
                        <a:spcBef>
                          <a:spcPts val="0"/>
                        </a:spcBef>
                        <a:spcAft>
                          <a:spcPts val="0"/>
                        </a:spcAft>
                        <a:buNone/>
                      </a:pPr>
                      <a:r>
                        <a:rPr lang="iw"/>
                        <a:t>2005</a:t>
                      </a:r>
                      <a:endParaRPr/>
                    </a:p>
                  </a:txBody>
                  <a:tcPr marL="91425" marR="91425" marT="91425" marB="91425"/>
                </a:tc>
                <a:tc>
                  <a:txBody>
                    <a:bodyPr/>
                    <a:lstStyle/>
                    <a:p>
                      <a:pPr marL="0" lvl="0" indent="0" algn="l" rtl="0">
                        <a:spcBef>
                          <a:spcPts val="0"/>
                        </a:spcBef>
                        <a:spcAft>
                          <a:spcPts val="0"/>
                        </a:spcAft>
                        <a:buNone/>
                      </a:pPr>
                      <a:r>
                        <a:rPr lang="iw" dirty="0"/>
                        <a:t>Yahoo!360</a:t>
                      </a:r>
                      <a:endParaRPr dirty="0"/>
                    </a:p>
                  </a:txBody>
                  <a:tcPr marL="91425" marR="91425" marT="91425" marB="91425"/>
                </a:tc>
                <a:tc>
                  <a:txBody>
                    <a:bodyPr/>
                    <a:lstStyle/>
                    <a:p>
                      <a:pPr marL="0" lvl="0" indent="0" algn="l" rtl="0">
                        <a:spcBef>
                          <a:spcPts val="0"/>
                        </a:spcBef>
                        <a:spcAft>
                          <a:spcPts val="0"/>
                        </a:spcAft>
                        <a:buNone/>
                      </a:pPr>
                      <a:r>
                        <a:rPr lang="iw"/>
                        <a:t>Failed to get traction beyond few millions</a:t>
                      </a:r>
                      <a:endParaRPr/>
                    </a:p>
                  </a:txBody>
                  <a:tcPr marL="91425" marR="91425" marT="91425" marB="91425"/>
                </a:tc>
                <a:extLst>
                  <a:ext uri="{0D108BD9-81ED-4DB2-BD59-A6C34878D82A}">
                    <a16:rowId xmlns:a16="http://schemas.microsoft.com/office/drawing/2014/main" val="1672958660"/>
                  </a:ext>
                </a:extLst>
              </a:tr>
              <a:tr h="370840">
                <a:tc>
                  <a:txBody>
                    <a:bodyPr/>
                    <a:lstStyle/>
                    <a:p>
                      <a:pPr marL="0" lvl="0" indent="0" algn="ctr" rtl="0">
                        <a:spcBef>
                          <a:spcPts val="0"/>
                        </a:spcBef>
                        <a:spcAft>
                          <a:spcPts val="0"/>
                        </a:spcAft>
                        <a:buNone/>
                      </a:pPr>
                      <a:r>
                        <a:rPr lang="iw"/>
                        <a:t>2010</a:t>
                      </a:r>
                      <a:endParaRPr/>
                    </a:p>
                  </a:txBody>
                  <a:tcPr marL="91425" marR="91425" marT="91425" marB="91425"/>
                </a:tc>
                <a:tc>
                  <a:txBody>
                    <a:bodyPr/>
                    <a:lstStyle/>
                    <a:p>
                      <a:pPr marL="0" lvl="0" indent="0" algn="l" rtl="0">
                        <a:spcBef>
                          <a:spcPts val="0"/>
                        </a:spcBef>
                        <a:spcAft>
                          <a:spcPts val="0"/>
                        </a:spcAft>
                        <a:buNone/>
                      </a:pPr>
                      <a:r>
                        <a:rPr lang="iw" dirty="0"/>
                        <a:t>Google Buzz</a:t>
                      </a:r>
                      <a:endParaRPr dirty="0"/>
                    </a:p>
                  </a:txBody>
                  <a:tcPr marL="91425" marR="91425" marT="91425" marB="91425"/>
                </a:tc>
                <a:tc>
                  <a:txBody>
                    <a:bodyPr/>
                    <a:lstStyle/>
                    <a:p>
                      <a:pPr marL="0" lvl="0" indent="0" algn="l" rtl="0">
                        <a:spcBef>
                          <a:spcPts val="0"/>
                        </a:spcBef>
                        <a:spcAft>
                          <a:spcPts val="0"/>
                        </a:spcAft>
                        <a:buNone/>
                      </a:pPr>
                      <a:r>
                        <a:rPr lang="iw" dirty="0"/>
                        <a:t>Integrated with Gmail. Failed immediately for privacy backlash</a:t>
                      </a:r>
                      <a:endParaRPr dirty="0"/>
                    </a:p>
                  </a:txBody>
                  <a:tcPr marL="91425" marR="91425" marT="91425" marB="91425"/>
                </a:tc>
                <a:extLst>
                  <a:ext uri="{0D108BD9-81ED-4DB2-BD59-A6C34878D82A}">
                    <a16:rowId xmlns:a16="http://schemas.microsoft.com/office/drawing/2014/main" val="3370824632"/>
                  </a:ext>
                </a:extLst>
              </a:tr>
              <a:tr h="370840">
                <a:tc>
                  <a:txBody>
                    <a:bodyPr/>
                    <a:lstStyle/>
                    <a:p>
                      <a:pPr marL="0" lvl="0" indent="0" algn="ctr" rtl="0">
                        <a:spcBef>
                          <a:spcPts val="0"/>
                        </a:spcBef>
                        <a:spcAft>
                          <a:spcPts val="0"/>
                        </a:spcAft>
                        <a:buNone/>
                      </a:pPr>
                      <a:r>
                        <a:rPr lang="iw" dirty="0"/>
                        <a:t>2011</a:t>
                      </a:r>
                      <a:endParaRPr dirty="0"/>
                    </a:p>
                  </a:txBody>
                  <a:tcPr marL="91425" marR="91425" marT="91425" marB="91425"/>
                </a:tc>
                <a:tc>
                  <a:txBody>
                    <a:bodyPr/>
                    <a:lstStyle/>
                    <a:p>
                      <a:pPr marL="0" lvl="0" indent="0" algn="l" rtl="0">
                        <a:spcBef>
                          <a:spcPts val="0"/>
                        </a:spcBef>
                        <a:spcAft>
                          <a:spcPts val="0"/>
                        </a:spcAft>
                        <a:buNone/>
                      </a:pPr>
                      <a:r>
                        <a:rPr lang="iw"/>
                        <a:t>Google+</a:t>
                      </a:r>
                      <a:endParaRPr/>
                    </a:p>
                  </a:txBody>
                  <a:tcPr marL="91425" marR="91425" marT="91425" marB="91425"/>
                </a:tc>
                <a:tc>
                  <a:txBody>
                    <a:bodyPr/>
                    <a:lstStyle/>
                    <a:p>
                      <a:pPr marL="0" lvl="0" indent="0" algn="l" rtl="0">
                        <a:spcBef>
                          <a:spcPts val="0"/>
                        </a:spcBef>
                        <a:spcAft>
                          <a:spcPts val="0"/>
                        </a:spcAft>
                        <a:buNone/>
                      </a:pPr>
                      <a:r>
                        <a:rPr lang="iw" dirty="0"/>
                        <a:t>500M users, </a:t>
                      </a:r>
                      <a:endParaRPr dirty="0"/>
                    </a:p>
                    <a:p>
                      <a:pPr marL="0" lvl="0" indent="0" algn="l" rtl="0">
                        <a:spcBef>
                          <a:spcPts val="0"/>
                        </a:spcBef>
                        <a:spcAft>
                          <a:spcPts val="0"/>
                        </a:spcAft>
                        <a:buNone/>
                      </a:pPr>
                      <a:r>
                        <a:rPr lang="iw" dirty="0"/>
                        <a:t>2019 - closed, </a:t>
                      </a:r>
                      <a:r>
                        <a:rPr lang="iw" dirty="0">
                          <a:solidFill>
                            <a:schemeClr val="dk1"/>
                          </a:solidFill>
                        </a:rPr>
                        <a:t>very low engagement</a:t>
                      </a:r>
                      <a:r>
                        <a:rPr lang="iw" dirty="0"/>
                        <a:t> time (in seconds)</a:t>
                      </a:r>
                      <a:endParaRPr dirty="0"/>
                    </a:p>
                  </a:txBody>
                  <a:tcPr marL="91425" marR="91425" marT="91425" marB="91425"/>
                </a:tc>
                <a:extLst>
                  <a:ext uri="{0D108BD9-81ED-4DB2-BD59-A6C34878D82A}">
                    <a16:rowId xmlns:a16="http://schemas.microsoft.com/office/drawing/2014/main" val="1324976938"/>
                  </a:ext>
                </a:extLst>
              </a:tr>
            </a:tbl>
          </a:graphicData>
        </a:graphic>
      </p:graphicFrame>
    </p:spTree>
    <p:extLst>
      <p:ext uri="{BB962C8B-B14F-4D97-AF65-F5344CB8AC3E}">
        <p14:creationId xmlns:p14="http://schemas.microsoft.com/office/powerpoint/2010/main" val="337602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B208-0D80-77A4-A056-5D600ADCECDA}"/>
              </a:ext>
            </a:extLst>
          </p:cNvPr>
          <p:cNvSpPr>
            <a:spLocks noGrp="1"/>
          </p:cNvSpPr>
          <p:nvPr>
            <p:ph type="title"/>
          </p:nvPr>
        </p:nvSpPr>
        <p:spPr/>
        <p:txBody>
          <a:bodyPr/>
          <a:lstStyle/>
          <a:p>
            <a:r>
              <a:rPr lang="en-US" dirty="0"/>
              <a:t>Light Bulb History    1803 – 1809  </a:t>
            </a:r>
          </a:p>
        </p:txBody>
      </p:sp>
      <p:sp>
        <p:nvSpPr>
          <p:cNvPr id="3" name="Text Placeholder 2">
            <a:extLst>
              <a:ext uri="{FF2B5EF4-FFF2-40B4-BE49-F238E27FC236}">
                <a16:creationId xmlns:a16="http://schemas.microsoft.com/office/drawing/2014/main" id="{3C2257DD-9F72-48CD-BC0E-EE21C03DD4AD}"/>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6A923315-DDFA-D612-2587-DD634FBB849C}"/>
              </a:ext>
            </a:extLst>
          </p:cNvPr>
          <p:cNvPicPr>
            <a:picLocks noChangeAspect="1"/>
          </p:cNvPicPr>
          <p:nvPr/>
        </p:nvPicPr>
        <p:blipFill>
          <a:blip r:embed="rId2"/>
          <a:stretch>
            <a:fillRect/>
          </a:stretch>
        </p:blipFill>
        <p:spPr>
          <a:xfrm>
            <a:off x="3275062" y="1635431"/>
            <a:ext cx="7621491" cy="5222569"/>
          </a:xfrm>
          <a:prstGeom prst="rect">
            <a:avLst/>
          </a:prstGeom>
        </p:spPr>
      </p:pic>
    </p:spTree>
    <p:extLst>
      <p:ext uri="{BB962C8B-B14F-4D97-AF65-F5344CB8AC3E}">
        <p14:creationId xmlns:p14="http://schemas.microsoft.com/office/powerpoint/2010/main" val="347505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Search Engines -  First Movers </a:t>
            </a:r>
          </a:p>
        </p:txBody>
      </p:sp>
      <p:graphicFrame>
        <p:nvGraphicFramePr>
          <p:cNvPr id="7" name="Table 7">
            <a:extLst>
              <a:ext uri="{FF2B5EF4-FFF2-40B4-BE49-F238E27FC236}">
                <a16:creationId xmlns:a16="http://schemas.microsoft.com/office/drawing/2014/main" id="{7AC32B9A-C52E-47F8-B466-C42751242F86}"/>
              </a:ext>
            </a:extLst>
          </p:cNvPr>
          <p:cNvGraphicFramePr>
            <a:graphicFrameLocks noGrp="1"/>
          </p:cNvGraphicFramePr>
          <p:nvPr>
            <p:extLst>
              <p:ext uri="{D42A27DB-BD31-4B8C-83A1-F6EECF244321}">
                <p14:modId xmlns:p14="http://schemas.microsoft.com/office/powerpoint/2010/main" val="2488396585"/>
              </p:ext>
            </p:extLst>
          </p:nvPr>
        </p:nvGraphicFramePr>
        <p:xfrm>
          <a:off x="944076" y="1850652"/>
          <a:ext cx="10364004" cy="4575449"/>
        </p:xfrm>
        <a:graphic>
          <a:graphicData uri="http://schemas.openxmlformats.org/drawingml/2006/table">
            <a:tbl>
              <a:tblPr firstRow="1" bandRow="1">
                <a:tableStyleId>{5940675A-B579-460E-94D1-54222C63F5DA}</a:tableStyleId>
              </a:tblPr>
              <a:tblGrid>
                <a:gridCol w="3465364">
                  <a:extLst>
                    <a:ext uri="{9D8B030D-6E8A-4147-A177-3AD203B41FA5}">
                      <a16:colId xmlns:a16="http://schemas.microsoft.com/office/drawing/2014/main" val="2128959433"/>
                    </a:ext>
                  </a:extLst>
                </a:gridCol>
                <a:gridCol w="1320800">
                  <a:extLst>
                    <a:ext uri="{9D8B030D-6E8A-4147-A177-3AD203B41FA5}">
                      <a16:colId xmlns:a16="http://schemas.microsoft.com/office/drawing/2014/main" val="1022068676"/>
                    </a:ext>
                  </a:extLst>
                </a:gridCol>
                <a:gridCol w="5577840">
                  <a:extLst>
                    <a:ext uri="{9D8B030D-6E8A-4147-A177-3AD203B41FA5}">
                      <a16:colId xmlns:a16="http://schemas.microsoft.com/office/drawing/2014/main" val="1090733225"/>
                    </a:ext>
                  </a:extLst>
                </a:gridCol>
              </a:tblGrid>
              <a:tr h="369359">
                <a:tc>
                  <a:txBody>
                    <a:bodyPr/>
                    <a:lstStyle/>
                    <a:p>
                      <a:r>
                        <a:rPr lang="en-US" b="1" dirty="0"/>
                        <a:t>Search Engine </a:t>
                      </a:r>
                    </a:p>
                  </a:txBody>
                  <a:tcPr/>
                </a:tc>
                <a:tc>
                  <a:txBody>
                    <a:bodyPr/>
                    <a:lstStyle/>
                    <a:p>
                      <a:r>
                        <a:rPr lang="en-US" b="1" dirty="0"/>
                        <a:t>Year </a:t>
                      </a:r>
                    </a:p>
                  </a:txBody>
                  <a:tcPr/>
                </a:tc>
                <a:tc>
                  <a:txBody>
                    <a:bodyPr/>
                    <a:lstStyle/>
                    <a:p>
                      <a:pPr algn="ctr"/>
                      <a:r>
                        <a:rPr lang="en-US" b="1" dirty="0"/>
                        <a:t>   Comments </a:t>
                      </a:r>
                    </a:p>
                  </a:txBody>
                  <a:tcPr/>
                </a:tc>
                <a:extLst>
                  <a:ext uri="{0D108BD9-81ED-4DB2-BD59-A6C34878D82A}">
                    <a16:rowId xmlns:a16="http://schemas.microsoft.com/office/drawing/2014/main" val="2131063139"/>
                  </a:ext>
                </a:extLst>
              </a:tr>
              <a:tr h="777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374151"/>
                        </a:solidFill>
                        <a:highlight>
                          <a:schemeClr val="lt1"/>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374151"/>
                          </a:solidFill>
                          <a:highlight>
                            <a:schemeClr val="lt1"/>
                          </a:highlight>
                        </a:rPr>
                        <a:t>Vlib</a:t>
                      </a:r>
                      <a:r>
                        <a:rPr lang="en-US" sz="1800" dirty="0">
                          <a:solidFill>
                            <a:srgbClr val="374151"/>
                          </a:solidFill>
                          <a:highlight>
                            <a:schemeClr val="lt1"/>
                          </a:highlight>
                        </a:rPr>
                        <a:t>, </a:t>
                      </a:r>
                      <a:r>
                        <a:rPr lang="en-US" sz="1800" dirty="0"/>
                        <a:t>Jughead, </a:t>
                      </a:r>
                      <a:r>
                        <a:rPr lang="en-US" sz="1800" dirty="0" err="1">
                          <a:solidFill>
                            <a:srgbClr val="374151"/>
                          </a:solidFill>
                          <a:highlight>
                            <a:schemeClr val="lt1"/>
                          </a:highlight>
                        </a:rPr>
                        <a:t>wwwwanderer</a:t>
                      </a:r>
                      <a:r>
                        <a:rPr lang="en-US" sz="1800" dirty="0">
                          <a:solidFill>
                            <a:srgbClr val="374151"/>
                          </a:solidFill>
                          <a:highlight>
                            <a:schemeClr val="lt1"/>
                          </a:highlight>
                        </a:rPr>
                        <a:t>, w3catalog, </a:t>
                      </a:r>
                      <a:r>
                        <a:rPr lang="en-US" sz="1800" dirty="0" err="1">
                          <a:solidFill>
                            <a:srgbClr val="374151"/>
                          </a:solidFill>
                          <a:highlight>
                            <a:schemeClr val="lt1"/>
                          </a:highlight>
                        </a:rPr>
                        <a:t>Aliweb</a:t>
                      </a:r>
                      <a:endParaRPr lang="en-US" sz="1800" dirty="0"/>
                    </a:p>
                  </a:txBody>
                  <a:tcPr/>
                </a:tc>
                <a:tc>
                  <a:txBody>
                    <a:bodyPr/>
                    <a:lstStyle/>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iw" dirty="0">
                          <a:solidFill>
                            <a:schemeClr val="dk1"/>
                          </a:solidFill>
                        </a:rPr>
                        <a:t>1990-</a:t>
                      </a:r>
                      <a:r>
                        <a:rPr lang="en-US" dirty="0">
                          <a:solidFill>
                            <a:schemeClr val="dk1"/>
                          </a:solidFill>
                        </a:rPr>
                        <a:t>1993</a:t>
                      </a:r>
                      <a:endParaRPr dirty="0"/>
                    </a:p>
                  </a:txBody>
                  <a:tcPr marL="91425" marR="91425" marT="91425" marB="91425"/>
                </a:tc>
                <a:tc>
                  <a:txBody>
                    <a:bodyPr/>
                    <a:lstStyle/>
                    <a:p>
                      <a:pPr marL="0" lvl="0" indent="0" algn="l" rtl="0">
                        <a:spcBef>
                          <a:spcPts val="0"/>
                        </a:spcBef>
                        <a:spcAft>
                          <a:spcPts val="0"/>
                        </a:spcAft>
                        <a:buNone/>
                      </a:pPr>
                      <a:r>
                        <a:rPr lang="iw" dirty="0"/>
                        <a:t>Pre-search and </a:t>
                      </a:r>
                      <a:r>
                        <a:rPr lang="iw" dirty="0">
                          <a:solidFill>
                            <a:srgbClr val="374151"/>
                          </a:solidFill>
                          <a:highlight>
                            <a:schemeClr val="lt1"/>
                          </a:highlight>
                        </a:rPr>
                        <a:t>Early search engines</a:t>
                      </a:r>
                      <a:r>
                        <a:rPr lang="iw" dirty="0"/>
                        <a:t>: Manual or archive indexing, </a:t>
                      </a:r>
                      <a:r>
                        <a:rPr lang="iw" dirty="0">
                          <a:solidFill>
                            <a:srgbClr val="374151"/>
                          </a:solidFill>
                          <a:highlight>
                            <a:schemeClr val="lt1"/>
                          </a:highlight>
                        </a:rPr>
                        <a:t>some are directories, partial crawling. </a:t>
                      </a:r>
                      <a:r>
                        <a:rPr lang="iw" dirty="0">
                          <a:solidFill>
                            <a:srgbClr val="374151"/>
                          </a:solidFill>
                          <a:highlight>
                            <a:srgbClr val="FFFFFF"/>
                          </a:highlight>
                        </a:rPr>
                        <a:t>Remained as research, </a:t>
                      </a:r>
                      <a:r>
                        <a:rPr lang="iw" dirty="0">
                          <a:solidFill>
                            <a:srgbClr val="0000FF"/>
                          </a:solidFill>
                        </a:rPr>
                        <a:t>never commercialized</a:t>
                      </a:r>
                      <a:endParaRPr dirty="0">
                        <a:solidFill>
                          <a:srgbClr val="0000FF"/>
                        </a:solidFill>
                      </a:endParaRPr>
                    </a:p>
                  </a:txBody>
                  <a:tcPr marL="91425" marR="91425" marT="91425" marB="91425"/>
                </a:tc>
                <a:extLst>
                  <a:ext uri="{0D108BD9-81ED-4DB2-BD59-A6C34878D82A}">
                    <a16:rowId xmlns:a16="http://schemas.microsoft.com/office/drawing/2014/main" val="1100695610"/>
                  </a:ext>
                </a:extLst>
              </a:tr>
              <a:tr h="665387">
                <a:tc>
                  <a:txBody>
                    <a:bodyPr/>
                    <a:lstStyle/>
                    <a:p>
                      <a:pPr marL="0" lvl="0" indent="0" algn="l" rtl="0">
                        <a:spcBef>
                          <a:spcPts val="0"/>
                        </a:spcBef>
                        <a:spcAft>
                          <a:spcPts val="0"/>
                        </a:spcAft>
                        <a:buNone/>
                      </a:pPr>
                      <a:endParaRPr lang="en-US" dirty="0">
                        <a:solidFill>
                          <a:srgbClr val="374151"/>
                        </a:solidFill>
                        <a:highlight>
                          <a:srgbClr val="FFFFFF"/>
                        </a:highlight>
                      </a:endParaRPr>
                    </a:p>
                    <a:p>
                      <a:pPr marL="0" lvl="0" indent="0" algn="l" rtl="0">
                        <a:spcBef>
                          <a:spcPts val="0"/>
                        </a:spcBef>
                        <a:spcAft>
                          <a:spcPts val="0"/>
                        </a:spcAft>
                        <a:buNone/>
                      </a:pPr>
                      <a:r>
                        <a:rPr lang="en-US" dirty="0" err="1">
                          <a:solidFill>
                            <a:srgbClr val="374151"/>
                          </a:solidFill>
                          <a:highlight>
                            <a:srgbClr val="FFFFFF"/>
                          </a:highlight>
                        </a:rPr>
                        <a:t>Jumpstation</a:t>
                      </a:r>
                      <a:r>
                        <a:rPr lang="en-US" dirty="0">
                          <a:solidFill>
                            <a:srgbClr val="374151"/>
                          </a:solidFill>
                          <a:highlight>
                            <a:srgbClr val="FFFFFF"/>
                          </a:highlight>
                        </a:rPr>
                        <a:t> /</a:t>
                      </a:r>
                    </a:p>
                    <a:p>
                      <a:pPr marL="0" lvl="0" indent="0" algn="l" rtl="0">
                        <a:spcBef>
                          <a:spcPts val="0"/>
                        </a:spcBef>
                        <a:spcAft>
                          <a:spcPts val="0"/>
                        </a:spcAft>
                        <a:buNone/>
                      </a:pPr>
                      <a:r>
                        <a:rPr lang="en-US" dirty="0">
                          <a:solidFill>
                            <a:srgbClr val="374151"/>
                          </a:solidFill>
                          <a:highlight>
                            <a:srgbClr val="FFFFFF"/>
                          </a:highlight>
                        </a:rPr>
                        <a:t>World Wide Web Worm</a:t>
                      </a:r>
                      <a:endParaRPr lang="en-US" dirty="0"/>
                    </a:p>
                  </a:txBody>
                  <a:tcPr/>
                </a:tc>
                <a:tc>
                  <a:txBody>
                    <a:bodyPr/>
                    <a:lstStyle/>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iw" dirty="0">
                          <a:solidFill>
                            <a:schemeClr val="dk1"/>
                          </a:solidFill>
                        </a:rPr>
                        <a:t>1993</a:t>
                      </a:r>
                      <a:endParaRPr dirty="0">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w" dirty="0">
                          <a:solidFill>
                            <a:srgbClr val="374151"/>
                          </a:solidFill>
                        </a:rPr>
                        <a:t>The first real search engine - crawling, indexing searching</a:t>
                      </a:r>
                      <a:r>
                        <a:rPr lang="en-US" dirty="0">
                          <a:solidFill>
                            <a:srgbClr val="374151"/>
                          </a:solidFill>
                        </a:rPr>
                        <a:t>, </a:t>
                      </a:r>
                      <a:r>
                        <a:rPr lang="iw" dirty="0">
                          <a:solidFill>
                            <a:srgbClr val="374151"/>
                          </a:solidFill>
                        </a:rPr>
                        <a:t>started as university projects, </a:t>
                      </a:r>
                      <a:endParaRPr dirty="0">
                        <a:solidFill>
                          <a:srgbClr val="374151"/>
                        </a:solidFill>
                      </a:endParaRPr>
                    </a:p>
                    <a:p>
                      <a:pPr marL="0" lvl="0" indent="0" algn="l" rtl="0">
                        <a:spcBef>
                          <a:spcPts val="0"/>
                        </a:spcBef>
                        <a:spcAft>
                          <a:spcPts val="0"/>
                        </a:spcAft>
                        <a:buNone/>
                      </a:pPr>
                      <a:r>
                        <a:rPr lang="iw" dirty="0">
                          <a:solidFill>
                            <a:srgbClr val="0000FF"/>
                          </a:solidFill>
                        </a:rPr>
                        <a:t>failed to get funded and discontinued</a:t>
                      </a:r>
                      <a:endParaRPr sz="1800" dirty="0">
                        <a:solidFill>
                          <a:srgbClr val="0000FF"/>
                        </a:solidFill>
                      </a:endParaRPr>
                    </a:p>
                  </a:txBody>
                  <a:tcPr marL="91425" marR="91425" marT="91425" marB="91425"/>
                </a:tc>
                <a:extLst>
                  <a:ext uri="{0D108BD9-81ED-4DB2-BD59-A6C34878D82A}">
                    <a16:rowId xmlns:a16="http://schemas.microsoft.com/office/drawing/2014/main" val="1996660164"/>
                  </a:ext>
                </a:extLst>
              </a:tr>
              <a:tr h="695939">
                <a:tc>
                  <a:txBody>
                    <a:bodyPr/>
                    <a:lstStyle/>
                    <a:p>
                      <a:pPr marL="0" lvl="0" indent="0" algn="l" rtl="0">
                        <a:spcBef>
                          <a:spcPts val="0"/>
                        </a:spcBef>
                        <a:spcAft>
                          <a:spcPts val="0"/>
                        </a:spcAft>
                        <a:buNone/>
                      </a:pPr>
                      <a:r>
                        <a:rPr lang="iw" dirty="0"/>
                        <a:t>WebCrawler</a:t>
                      </a:r>
                      <a:endParaRPr dirty="0"/>
                    </a:p>
                  </a:txBody>
                  <a:tcPr marL="91425" marR="91425" marT="91425" marB="91425"/>
                </a:tc>
                <a:tc>
                  <a:txBody>
                    <a:bodyPr/>
                    <a:lstStyle/>
                    <a:p>
                      <a:pPr marL="0" lvl="0" indent="0" algn="l" rtl="0">
                        <a:spcBef>
                          <a:spcPts val="0"/>
                        </a:spcBef>
                        <a:spcAft>
                          <a:spcPts val="0"/>
                        </a:spcAft>
                        <a:buNone/>
                      </a:pPr>
                      <a:r>
                        <a:rPr lang="iw" dirty="0"/>
                        <a:t>1994</a:t>
                      </a:r>
                      <a:endParaRPr dirty="0"/>
                    </a:p>
                  </a:txBody>
                  <a:tcPr marL="91425" marR="91425" marT="91425" marB="91425"/>
                </a:tc>
                <a:tc>
                  <a:txBody>
                    <a:bodyPr/>
                    <a:lstStyle/>
                    <a:p>
                      <a:pPr marL="0" lvl="0" indent="0" algn="l" rtl="0">
                        <a:spcBef>
                          <a:spcPts val="0"/>
                        </a:spcBef>
                        <a:spcAft>
                          <a:spcPts val="0"/>
                        </a:spcAft>
                        <a:buNone/>
                      </a:pPr>
                      <a:r>
                        <a:rPr lang="en-US" dirty="0">
                          <a:solidFill>
                            <a:srgbClr val="374151"/>
                          </a:solidFill>
                          <a:latin typeface="+mn-lt"/>
                          <a:ea typeface="+mn-ea"/>
                          <a:cs typeface="+mn-cs"/>
                          <a:sym typeface="Roboto"/>
                        </a:rPr>
                        <a:t>F</a:t>
                      </a:r>
                      <a:r>
                        <a:rPr lang="iw" dirty="0">
                          <a:solidFill>
                            <a:srgbClr val="374151"/>
                          </a:solidFill>
                          <a:latin typeface="+mn-lt"/>
                          <a:ea typeface="+mn-ea"/>
                          <a:cs typeface="+mn-cs"/>
                          <a:sym typeface="Roboto"/>
                        </a:rPr>
                        <a:t>ully supported by ads</a:t>
                      </a:r>
                      <a:endParaRPr dirty="0">
                        <a:solidFill>
                          <a:srgbClr val="374151"/>
                        </a:solidFill>
                        <a:latin typeface="+mn-lt"/>
                        <a:ea typeface="+mn-ea"/>
                        <a:cs typeface="+mn-cs"/>
                        <a:sym typeface="Roboto"/>
                      </a:endParaRPr>
                    </a:p>
                    <a:p>
                      <a:pPr marL="0" lvl="0" indent="0" algn="l" rtl="0">
                        <a:spcBef>
                          <a:spcPts val="0"/>
                        </a:spcBef>
                        <a:spcAft>
                          <a:spcPts val="0"/>
                        </a:spcAft>
                        <a:buNone/>
                      </a:pPr>
                      <a:r>
                        <a:rPr lang="iw" dirty="0">
                          <a:solidFill>
                            <a:srgbClr val="374151"/>
                          </a:solidFill>
                          <a:latin typeface="+mn-lt"/>
                          <a:ea typeface="+mn-ea"/>
                          <a:cs typeface="+mn-cs"/>
                          <a:sym typeface="Roboto"/>
                        </a:rPr>
                        <a:t>2nd most visited site in ‘96, </a:t>
                      </a:r>
                      <a:r>
                        <a:rPr lang="iw" dirty="0">
                          <a:solidFill>
                            <a:srgbClr val="0000FF"/>
                          </a:solidFill>
                          <a:latin typeface="+mn-lt"/>
                          <a:ea typeface="+mn-ea"/>
                          <a:cs typeface="+mn-cs"/>
                          <a:sym typeface="Roboto"/>
                        </a:rPr>
                        <a:t>slow decline and failed</a:t>
                      </a:r>
                      <a:endParaRPr dirty="0">
                        <a:solidFill>
                          <a:srgbClr val="0000FF"/>
                        </a:solidFill>
                        <a:latin typeface="+mn-lt"/>
                        <a:ea typeface="+mn-ea"/>
                        <a:cs typeface="+mn-cs"/>
                      </a:endParaRPr>
                    </a:p>
                  </a:txBody>
                  <a:tcPr marL="91425" marR="91425" marT="91425" marB="91425"/>
                </a:tc>
                <a:extLst>
                  <a:ext uri="{0D108BD9-81ED-4DB2-BD59-A6C34878D82A}">
                    <a16:rowId xmlns:a16="http://schemas.microsoft.com/office/drawing/2014/main" val="1640116822"/>
                  </a:ext>
                </a:extLst>
              </a:tr>
              <a:tr h="675649">
                <a:tc>
                  <a:txBody>
                    <a:bodyPr/>
                    <a:lstStyle/>
                    <a:p>
                      <a:pPr marL="0" lvl="0" indent="0" algn="l" rtl="0">
                        <a:spcBef>
                          <a:spcPts val="0"/>
                        </a:spcBef>
                        <a:spcAft>
                          <a:spcPts val="0"/>
                        </a:spcAft>
                        <a:buNone/>
                      </a:pPr>
                      <a:r>
                        <a:rPr lang="iw" dirty="0"/>
                        <a:t>Lycos</a:t>
                      </a:r>
                      <a:endParaRPr dirty="0"/>
                    </a:p>
                  </a:txBody>
                  <a:tcPr marL="91425" marR="91425" marT="91425" marB="91425"/>
                </a:tc>
                <a:tc>
                  <a:txBody>
                    <a:bodyPr/>
                    <a:lstStyle/>
                    <a:p>
                      <a:pPr marL="0" lvl="0" indent="0" algn="l" rtl="0">
                        <a:spcBef>
                          <a:spcPts val="0"/>
                        </a:spcBef>
                        <a:spcAft>
                          <a:spcPts val="0"/>
                        </a:spcAft>
                        <a:buNone/>
                      </a:pPr>
                      <a:r>
                        <a:rPr lang="iw" dirty="0"/>
                        <a:t>1994</a:t>
                      </a:r>
                      <a:endParaRPr dirty="0"/>
                    </a:p>
                  </a:txBody>
                  <a:tcPr marL="91425" marR="91425" marT="91425" marB="91425"/>
                </a:tc>
                <a:tc>
                  <a:txBody>
                    <a:bodyPr/>
                    <a:lstStyle/>
                    <a:p>
                      <a:pPr marL="0" lvl="0" indent="0" algn="l" rtl="0">
                        <a:spcBef>
                          <a:spcPts val="0"/>
                        </a:spcBef>
                        <a:spcAft>
                          <a:spcPts val="0"/>
                        </a:spcAft>
                        <a:buNone/>
                      </a:pPr>
                      <a:r>
                        <a:rPr lang="iw" dirty="0">
                          <a:solidFill>
                            <a:srgbClr val="374151"/>
                          </a:solidFill>
                          <a:latin typeface="+mn-lt"/>
                          <a:ea typeface="+mn-ea"/>
                          <a:cs typeface="+mn-cs"/>
                        </a:rPr>
                        <a:t>1996 - fastest inception to IPO in NASDAQ history 300M</a:t>
                      </a:r>
                      <a:r>
                        <a:rPr lang="en-US" dirty="0">
                          <a:solidFill>
                            <a:srgbClr val="374151"/>
                          </a:solidFill>
                          <a:latin typeface="+mn-lt"/>
                          <a:ea typeface="+mn-ea"/>
                          <a:cs typeface="+mn-cs"/>
                        </a:rPr>
                        <a:t>.  </a:t>
                      </a:r>
                      <a:endParaRPr dirty="0">
                        <a:solidFill>
                          <a:srgbClr val="374151"/>
                        </a:solidFill>
                        <a:latin typeface="+mn-lt"/>
                        <a:ea typeface="+mn-ea"/>
                        <a:cs typeface="+mn-cs"/>
                      </a:endParaRPr>
                    </a:p>
                    <a:p>
                      <a:pPr marL="0" lvl="0" indent="0" algn="l" rtl="0">
                        <a:spcBef>
                          <a:spcPts val="0"/>
                        </a:spcBef>
                        <a:spcAft>
                          <a:spcPts val="0"/>
                        </a:spcAft>
                        <a:buNone/>
                      </a:pPr>
                      <a:r>
                        <a:rPr lang="iw" dirty="0">
                          <a:solidFill>
                            <a:srgbClr val="0000FF"/>
                          </a:solidFill>
                          <a:latin typeface="+mn-lt"/>
                          <a:ea typeface="+mn-ea"/>
                          <a:cs typeface="+mn-cs"/>
                          <a:sym typeface="Roboto"/>
                        </a:rPr>
                        <a:t>slow decline and failed</a:t>
                      </a:r>
                      <a:endParaRPr dirty="0">
                        <a:solidFill>
                          <a:srgbClr val="0000FF"/>
                        </a:solidFill>
                        <a:latin typeface="+mn-lt"/>
                        <a:ea typeface="+mn-ea"/>
                        <a:cs typeface="+mn-cs"/>
                      </a:endParaRPr>
                    </a:p>
                  </a:txBody>
                  <a:tcPr marL="91425" marR="91425" marT="91425" marB="91425"/>
                </a:tc>
                <a:extLst>
                  <a:ext uri="{0D108BD9-81ED-4DB2-BD59-A6C34878D82A}">
                    <a16:rowId xmlns:a16="http://schemas.microsoft.com/office/drawing/2014/main" val="7638726"/>
                  </a:ext>
                </a:extLst>
              </a:tr>
              <a:tr h="675679">
                <a:tc>
                  <a:txBody>
                    <a:bodyPr/>
                    <a:lstStyle/>
                    <a:p>
                      <a:pPr marL="0" lvl="0" indent="0" algn="l" rtl="0">
                        <a:spcBef>
                          <a:spcPts val="0"/>
                        </a:spcBef>
                        <a:spcAft>
                          <a:spcPts val="0"/>
                        </a:spcAft>
                        <a:buNone/>
                      </a:pPr>
                      <a:r>
                        <a:rPr lang="iw" dirty="0"/>
                        <a:t>Infoseek</a:t>
                      </a:r>
                      <a:endParaRPr dirty="0"/>
                    </a:p>
                  </a:txBody>
                  <a:tcPr marL="91425" marR="91425" marT="91425" marB="91425"/>
                </a:tc>
                <a:tc>
                  <a:txBody>
                    <a:bodyPr/>
                    <a:lstStyle/>
                    <a:p>
                      <a:pPr marL="0" lvl="0" indent="0" algn="l" rtl="0">
                        <a:spcBef>
                          <a:spcPts val="0"/>
                        </a:spcBef>
                        <a:spcAft>
                          <a:spcPts val="0"/>
                        </a:spcAft>
                        <a:buNone/>
                      </a:pPr>
                      <a:r>
                        <a:rPr lang="iw" dirty="0"/>
                        <a:t>1994</a:t>
                      </a:r>
                      <a:endParaRPr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w" dirty="0">
                          <a:solidFill>
                            <a:srgbClr val="374151"/>
                          </a:solidFill>
                          <a:latin typeface="+mn-lt"/>
                          <a:ea typeface="+mn-ea"/>
                          <a:cs typeface="+mn-cs"/>
                        </a:rPr>
                        <a:t>1996- 5th most visited site. IPO 42M</a:t>
                      </a:r>
                      <a:endParaRPr dirty="0">
                        <a:solidFill>
                          <a:srgbClr val="374151"/>
                        </a:solidFill>
                        <a:latin typeface="+mn-lt"/>
                        <a:ea typeface="+mn-ea"/>
                        <a:cs typeface="+mn-cs"/>
                      </a:endParaRPr>
                    </a:p>
                    <a:p>
                      <a:pPr marL="0" lvl="0" indent="0" algn="l" rtl="0">
                        <a:spcBef>
                          <a:spcPts val="0"/>
                        </a:spcBef>
                        <a:spcAft>
                          <a:spcPts val="0"/>
                        </a:spcAft>
                        <a:buClr>
                          <a:schemeClr val="dk1"/>
                        </a:buClr>
                        <a:buSzPts val="1100"/>
                        <a:buFont typeface="Arial"/>
                        <a:buNone/>
                      </a:pPr>
                      <a:r>
                        <a:rPr lang="iw" dirty="0">
                          <a:solidFill>
                            <a:srgbClr val="0000FF"/>
                          </a:solidFill>
                          <a:latin typeface="+mn-lt"/>
                          <a:ea typeface="+mn-ea"/>
                          <a:cs typeface="+mn-cs"/>
                          <a:sym typeface="Roboto"/>
                        </a:rPr>
                        <a:t>slow decline and failed</a:t>
                      </a:r>
                      <a:endParaRPr dirty="0">
                        <a:solidFill>
                          <a:srgbClr val="0000FF"/>
                        </a:solidFill>
                        <a:latin typeface="+mn-lt"/>
                        <a:ea typeface="+mn-ea"/>
                        <a:cs typeface="+mn-cs"/>
                      </a:endParaRPr>
                    </a:p>
                  </a:txBody>
                  <a:tcPr marL="91425" marR="91425" marT="91425" marB="91425"/>
                </a:tc>
                <a:extLst>
                  <a:ext uri="{0D108BD9-81ED-4DB2-BD59-A6C34878D82A}">
                    <a16:rowId xmlns:a16="http://schemas.microsoft.com/office/drawing/2014/main" val="354217435"/>
                  </a:ext>
                </a:extLst>
              </a:tr>
            </a:tbl>
          </a:graphicData>
        </a:graphic>
      </p:graphicFrame>
    </p:spTree>
    <p:extLst>
      <p:ext uri="{BB962C8B-B14F-4D97-AF65-F5344CB8AC3E}">
        <p14:creationId xmlns:p14="http://schemas.microsoft.com/office/powerpoint/2010/main" val="205325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Search Engines First Movers – Continued  </a:t>
            </a:r>
          </a:p>
        </p:txBody>
      </p:sp>
      <p:graphicFrame>
        <p:nvGraphicFramePr>
          <p:cNvPr id="7" name="Table 7">
            <a:extLst>
              <a:ext uri="{FF2B5EF4-FFF2-40B4-BE49-F238E27FC236}">
                <a16:creationId xmlns:a16="http://schemas.microsoft.com/office/drawing/2014/main" id="{7AC32B9A-C52E-47F8-B466-C42751242F86}"/>
              </a:ext>
            </a:extLst>
          </p:cNvPr>
          <p:cNvGraphicFramePr>
            <a:graphicFrameLocks noGrp="1"/>
          </p:cNvGraphicFramePr>
          <p:nvPr>
            <p:extLst>
              <p:ext uri="{D42A27DB-BD31-4B8C-83A1-F6EECF244321}">
                <p14:modId xmlns:p14="http://schemas.microsoft.com/office/powerpoint/2010/main" val="3713320686"/>
              </p:ext>
            </p:extLst>
          </p:nvPr>
        </p:nvGraphicFramePr>
        <p:xfrm>
          <a:off x="944880" y="1870972"/>
          <a:ext cx="10363200" cy="4158997"/>
        </p:xfrm>
        <a:graphic>
          <a:graphicData uri="http://schemas.openxmlformats.org/drawingml/2006/table">
            <a:tbl>
              <a:tblPr firstRow="1" bandRow="1">
                <a:tableStyleId>{5940675A-B579-460E-94D1-54222C63F5DA}</a:tableStyleId>
              </a:tblPr>
              <a:tblGrid>
                <a:gridCol w="2596209">
                  <a:extLst>
                    <a:ext uri="{9D8B030D-6E8A-4147-A177-3AD203B41FA5}">
                      <a16:colId xmlns:a16="http://schemas.microsoft.com/office/drawing/2014/main" val="2128959433"/>
                    </a:ext>
                  </a:extLst>
                </a:gridCol>
                <a:gridCol w="1416991">
                  <a:extLst>
                    <a:ext uri="{9D8B030D-6E8A-4147-A177-3AD203B41FA5}">
                      <a16:colId xmlns:a16="http://schemas.microsoft.com/office/drawing/2014/main" val="3446432811"/>
                    </a:ext>
                  </a:extLst>
                </a:gridCol>
                <a:gridCol w="1767840">
                  <a:extLst>
                    <a:ext uri="{9D8B030D-6E8A-4147-A177-3AD203B41FA5}">
                      <a16:colId xmlns:a16="http://schemas.microsoft.com/office/drawing/2014/main" val="1022068676"/>
                    </a:ext>
                  </a:extLst>
                </a:gridCol>
                <a:gridCol w="4582160">
                  <a:extLst>
                    <a:ext uri="{9D8B030D-6E8A-4147-A177-3AD203B41FA5}">
                      <a16:colId xmlns:a16="http://schemas.microsoft.com/office/drawing/2014/main" val="1090733225"/>
                    </a:ext>
                  </a:extLst>
                </a:gridCol>
              </a:tblGrid>
              <a:tr h="369359">
                <a:tc>
                  <a:txBody>
                    <a:bodyPr/>
                    <a:lstStyle/>
                    <a:p>
                      <a:r>
                        <a:rPr lang="en-US" b="1" dirty="0"/>
                        <a:t>Search Engine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Year </a:t>
                      </a:r>
                    </a:p>
                  </a:txBody>
                  <a:tcPr/>
                </a:tc>
                <a:tc>
                  <a:txBody>
                    <a:bodyPr/>
                    <a:lstStyle/>
                    <a:p>
                      <a:r>
                        <a:rPr lang="en-US" b="1" dirty="0"/>
                        <a:t>Market Share</a:t>
                      </a:r>
                    </a:p>
                  </a:txBody>
                  <a:tcPr/>
                </a:tc>
                <a:tc>
                  <a:txBody>
                    <a:bodyPr/>
                    <a:lstStyle/>
                    <a:p>
                      <a:pPr algn="ctr"/>
                      <a:r>
                        <a:rPr lang="en-US" b="1" dirty="0"/>
                        <a:t>   Comments </a:t>
                      </a:r>
                    </a:p>
                  </a:txBody>
                  <a:tcPr/>
                </a:tc>
                <a:extLst>
                  <a:ext uri="{0D108BD9-81ED-4DB2-BD59-A6C34878D82A}">
                    <a16:rowId xmlns:a16="http://schemas.microsoft.com/office/drawing/2014/main" val="2131063139"/>
                  </a:ext>
                </a:extLst>
              </a:tr>
              <a:tr h="513029">
                <a:tc>
                  <a:txBody>
                    <a:bodyPr/>
                    <a:lstStyle/>
                    <a:p>
                      <a:pPr marL="0" lvl="0" indent="0" algn="l" rtl="0">
                        <a:spcBef>
                          <a:spcPts val="0"/>
                        </a:spcBef>
                        <a:spcAft>
                          <a:spcPts val="0"/>
                        </a:spcAft>
                        <a:buNone/>
                      </a:pPr>
                      <a:r>
                        <a:rPr lang="en-US" dirty="0"/>
                        <a:t>Yahoo</a:t>
                      </a:r>
                    </a:p>
                  </a:txBody>
                  <a:tcPr marL="91425" marR="91425" marT="91425" marB="91425"/>
                </a:tc>
                <a:tc>
                  <a:txBody>
                    <a:bodyPr/>
                    <a:lstStyle/>
                    <a:p>
                      <a:pPr marL="0" lvl="0" indent="0" algn="l" rtl="0">
                        <a:spcBef>
                          <a:spcPts val="0"/>
                        </a:spcBef>
                        <a:spcAft>
                          <a:spcPts val="0"/>
                        </a:spcAft>
                        <a:buNone/>
                      </a:pPr>
                      <a:r>
                        <a:rPr lang="iw" dirty="0"/>
                        <a:t>1994</a:t>
                      </a:r>
                      <a:endParaRPr dirty="0"/>
                    </a:p>
                  </a:txBody>
                  <a:tcPr marL="91425" marR="91425" marT="91425" marB="91425"/>
                </a:tc>
                <a:tc>
                  <a:txBody>
                    <a:bodyPr/>
                    <a:lstStyle/>
                    <a:p>
                      <a:pPr marL="0" lvl="0" indent="0" algn="l" rtl="0">
                        <a:spcBef>
                          <a:spcPts val="0"/>
                        </a:spcBef>
                        <a:spcAft>
                          <a:spcPts val="0"/>
                        </a:spcAft>
                        <a:buNone/>
                      </a:pPr>
                      <a:r>
                        <a:rPr lang="iw" dirty="0"/>
                        <a:t>1.21%</a:t>
                      </a:r>
                      <a:endParaRPr dirty="0"/>
                    </a:p>
                  </a:txBody>
                  <a:tcPr marL="91425" marR="91425" marT="91425" marB="91425"/>
                </a:tc>
                <a:tc>
                  <a:txBody>
                    <a:bodyPr/>
                    <a:lstStyle/>
                    <a:p>
                      <a:pPr marL="0" lvl="0" indent="0" algn="l" rtl="0">
                        <a:spcBef>
                          <a:spcPts val="0"/>
                        </a:spcBef>
                        <a:spcAft>
                          <a:spcPts val="0"/>
                        </a:spcAft>
                        <a:buNone/>
                      </a:pPr>
                      <a:r>
                        <a:rPr lang="iw" dirty="0"/>
                        <a:t>Focus on </a:t>
                      </a:r>
                      <a:r>
                        <a:rPr lang="iw" u="sng" dirty="0"/>
                        <a:t>media and entertainment</a:t>
                      </a:r>
                      <a:endParaRPr u="sng" dirty="0"/>
                    </a:p>
                  </a:txBody>
                  <a:tcPr marL="91425" marR="91425" marT="91425" marB="91425"/>
                </a:tc>
                <a:extLst>
                  <a:ext uri="{0D108BD9-81ED-4DB2-BD59-A6C34878D82A}">
                    <a16:rowId xmlns:a16="http://schemas.microsoft.com/office/drawing/2014/main" val="1100695610"/>
                  </a:ext>
                </a:extLst>
              </a:tr>
              <a:tr h="665387">
                <a:tc>
                  <a:txBody>
                    <a:bodyPr/>
                    <a:lstStyle/>
                    <a:p>
                      <a:pPr marL="0" lvl="0" indent="0" algn="l" rtl="0">
                        <a:spcBef>
                          <a:spcPts val="0"/>
                        </a:spcBef>
                        <a:spcAft>
                          <a:spcPts val="0"/>
                        </a:spcAft>
                        <a:buNone/>
                      </a:pPr>
                      <a:r>
                        <a:rPr lang="iw" dirty="0">
                          <a:solidFill>
                            <a:schemeClr val="tx1"/>
                          </a:solidFill>
                          <a:latin typeface="+mn-lt"/>
                          <a:ea typeface="+mn-ea"/>
                          <a:cs typeface="+mn-cs"/>
                        </a:rPr>
                        <a:t>Google</a:t>
                      </a:r>
                      <a:endParaRPr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iw" dirty="0">
                          <a:solidFill>
                            <a:schemeClr val="tx1"/>
                          </a:solidFill>
                          <a:latin typeface="+mn-lt"/>
                          <a:ea typeface="+mn-ea"/>
                          <a:cs typeface="+mn-cs"/>
                        </a:rPr>
                        <a:t>19</a:t>
                      </a:r>
                      <a:r>
                        <a:rPr lang="en-US" sz="1800" dirty="0">
                          <a:solidFill>
                            <a:schemeClr val="tx1"/>
                          </a:solidFill>
                          <a:latin typeface="Arial" panose="020B0604020202020204" pitchFamily="34" charset="0"/>
                          <a:ea typeface="+mn-ea"/>
                          <a:cs typeface="Arial" panose="020B0604020202020204" pitchFamily="34" charset="0"/>
                        </a:rPr>
                        <a:t>98</a:t>
                      </a:r>
                      <a:endParaRPr sz="1800" dirty="0">
                        <a:solidFill>
                          <a:schemeClr val="tx1"/>
                        </a:solidFill>
                        <a:latin typeface="Arial" panose="020B0604020202020204" pitchFamily="34" charset="0"/>
                        <a:ea typeface="+mn-ea"/>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iw" dirty="0"/>
                        <a:t>91.55%</a:t>
                      </a:r>
                      <a:endParaRPr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w" dirty="0">
                          <a:solidFill>
                            <a:schemeClr val="dk1"/>
                          </a:solidFill>
                        </a:rPr>
                        <a:t>Standard text-image-video search</a:t>
                      </a:r>
                      <a:endParaRPr dirty="0"/>
                    </a:p>
                  </a:txBody>
                  <a:tcPr marL="91425" marR="91425" marT="91425" marB="91425"/>
                </a:tc>
                <a:extLst>
                  <a:ext uri="{0D108BD9-81ED-4DB2-BD59-A6C34878D82A}">
                    <a16:rowId xmlns:a16="http://schemas.microsoft.com/office/drawing/2014/main" val="1996660164"/>
                  </a:ext>
                </a:extLst>
              </a:tr>
              <a:tr h="695939">
                <a:tc>
                  <a:txBody>
                    <a:bodyPr/>
                    <a:lstStyle/>
                    <a:p>
                      <a:pPr marL="0" lvl="0" indent="0" algn="l" rtl="0">
                        <a:spcBef>
                          <a:spcPts val="0"/>
                        </a:spcBef>
                        <a:spcAft>
                          <a:spcPts val="0"/>
                        </a:spcAft>
                        <a:buNone/>
                      </a:pPr>
                      <a:r>
                        <a:rPr lang="en-US" dirty="0"/>
                        <a:t>Microsoft MSN Search</a:t>
                      </a:r>
                    </a:p>
                    <a:p>
                      <a:pPr marL="0" lvl="0" indent="0" algn="l" rtl="0">
                        <a:spcBef>
                          <a:spcPts val="0"/>
                        </a:spcBef>
                        <a:spcAft>
                          <a:spcPts val="0"/>
                        </a:spcAft>
                        <a:buNone/>
                      </a:pPr>
                      <a:r>
                        <a:rPr lang="iw" dirty="0"/>
                        <a:t>Microsoft Bing</a:t>
                      </a:r>
                      <a:endParaRPr dirty="0"/>
                    </a:p>
                  </a:txBody>
                  <a:tcPr marL="91425" marR="91425" marT="91425" marB="91425"/>
                </a:tc>
                <a:tc>
                  <a:txBody>
                    <a:bodyPr/>
                    <a:lstStyle/>
                    <a:p>
                      <a:pPr marL="0" lvl="0" indent="0" algn="l" rtl="0">
                        <a:spcBef>
                          <a:spcPts val="0"/>
                        </a:spcBef>
                        <a:spcAft>
                          <a:spcPts val="0"/>
                        </a:spcAft>
                        <a:buNone/>
                      </a:pPr>
                      <a:r>
                        <a:rPr lang="iw" dirty="0"/>
                        <a:t>1998</a:t>
                      </a:r>
                      <a:endParaRPr dirty="0"/>
                    </a:p>
                  </a:txBody>
                  <a:tcPr marL="91425" marR="91425" marT="91425" marB="91425"/>
                </a:tc>
                <a:tc>
                  <a:txBody>
                    <a:bodyPr/>
                    <a:lstStyle/>
                    <a:p>
                      <a:pPr marL="0" lvl="0" indent="0" algn="l" rtl="0">
                        <a:spcBef>
                          <a:spcPts val="0"/>
                        </a:spcBef>
                        <a:spcAft>
                          <a:spcPts val="0"/>
                        </a:spcAft>
                        <a:buNone/>
                      </a:pPr>
                      <a:r>
                        <a:rPr lang="iw"/>
                        <a:t>3.11%</a:t>
                      </a:r>
                      <a:endParaRPr/>
                    </a:p>
                  </a:txBody>
                  <a:tcPr marL="91425" marR="91425" marT="91425" marB="91425"/>
                </a:tc>
                <a:tc>
                  <a:txBody>
                    <a:bodyPr/>
                    <a:lstStyle/>
                    <a:p>
                      <a:pPr marL="0" lvl="0" indent="0" algn="l" rtl="0">
                        <a:spcBef>
                          <a:spcPts val="0"/>
                        </a:spcBef>
                        <a:spcAft>
                          <a:spcPts val="0"/>
                        </a:spcAft>
                        <a:buNone/>
                      </a:pPr>
                      <a:r>
                        <a:rPr lang="iw" dirty="0"/>
                        <a:t>Standard text-image-video search, </a:t>
                      </a:r>
                      <a:r>
                        <a:rPr lang="iw" dirty="0">
                          <a:solidFill>
                            <a:schemeClr val="dk1"/>
                          </a:solidFill>
                        </a:rPr>
                        <a:t>AI integration, </a:t>
                      </a:r>
                      <a:r>
                        <a:rPr lang="iw" dirty="0"/>
                        <a:t>integrated into Windows</a:t>
                      </a:r>
                      <a:endParaRPr dirty="0"/>
                    </a:p>
                  </a:txBody>
                  <a:tcPr marL="91425" marR="91425" marT="91425" marB="91425"/>
                </a:tc>
                <a:extLst>
                  <a:ext uri="{0D108BD9-81ED-4DB2-BD59-A6C34878D82A}">
                    <a16:rowId xmlns:a16="http://schemas.microsoft.com/office/drawing/2014/main" val="1640116822"/>
                  </a:ext>
                </a:extLst>
              </a:tr>
              <a:tr h="472563">
                <a:tc>
                  <a:txBody>
                    <a:bodyPr/>
                    <a:lstStyle/>
                    <a:p>
                      <a:pPr marL="0" lvl="0" indent="0" algn="l" rtl="0">
                        <a:spcBef>
                          <a:spcPts val="0"/>
                        </a:spcBef>
                        <a:spcAft>
                          <a:spcPts val="0"/>
                        </a:spcAft>
                        <a:buNone/>
                      </a:pPr>
                      <a:r>
                        <a:rPr lang="iw"/>
                        <a:t>Yandex</a:t>
                      </a:r>
                      <a:endParaRPr/>
                    </a:p>
                  </a:txBody>
                  <a:tcPr marL="91425" marR="91425" marT="91425" marB="91425"/>
                </a:tc>
                <a:tc>
                  <a:txBody>
                    <a:bodyPr/>
                    <a:lstStyle/>
                    <a:p>
                      <a:pPr marL="0" lvl="0" indent="0" algn="l" rtl="0">
                        <a:spcBef>
                          <a:spcPts val="0"/>
                        </a:spcBef>
                        <a:spcAft>
                          <a:spcPts val="0"/>
                        </a:spcAft>
                        <a:buNone/>
                      </a:pPr>
                      <a:r>
                        <a:rPr lang="iw"/>
                        <a:t>1997</a:t>
                      </a:r>
                      <a:endParaRPr/>
                    </a:p>
                  </a:txBody>
                  <a:tcPr marL="91425" marR="91425" marT="91425" marB="91425"/>
                </a:tc>
                <a:tc>
                  <a:txBody>
                    <a:bodyPr/>
                    <a:lstStyle/>
                    <a:p>
                      <a:pPr marL="0" lvl="0" indent="0" algn="l" rtl="0">
                        <a:spcBef>
                          <a:spcPts val="0"/>
                        </a:spcBef>
                        <a:spcAft>
                          <a:spcPts val="0"/>
                        </a:spcAft>
                        <a:buNone/>
                      </a:pPr>
                      <a:r>
                        <a:rPr lang="iw"/>
                        <a:t>1.83%</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w" dirty="0">
                          <a:solidFill>
                            <a:schemeClr val="dk1"/>
                          </a:solidFill>
                        </a:rPr>
                        <a:t>Dominates the </a:t>
                      </a:r>
                      <a:r>
                        <a:rPr lang="iw" u="sng" dirty="0">
                          <a:solidFill>
                            <a:schemeClr val="dk1"/>
                          </a:solidFill>
                        </a:rPr>
                        <a:t>Russian market</a:t>
                      </a:r>
                      <a:endParaRPr u="sng" dirty="0"/>
                    </a:p>
                  </a:txBody>
                  <a:tcPr marL="91425" marR="91425" marT="91425" marB="91425"/>
                </a:tc>
                <a:extLst>
                  <a:ext uri="{0D108BD9-81ED-4DB2-BD59-A6C34878D82A}">
                    <a16:rowId xmlns:a16="http://schemas.microsoft.com/office/drawing/2014/main" val="7638726"/>
                  </a:ext>
                </a:extLst>
              </a:tr>
              <a:tr h="675679">
                <a:tc>
                  <a:txBody>
                    <a:bodyPr/>
                    <a:lstStyle/>
                    <a:p>
                      <a:pPr marL="0" lvl="0" indent="0" algn="l" rtl="0">
                        <a:spcBef>
                          <a:spcPts val="0"/>
                        </a:spcBef>
                        <a:spcAft>
                          <a:spcPts val="0"/>
                        </a:spcAft>
                        <a:buNone/>
                      </a:pPr>
                      <a:r>
                        <a:rPr lang="iw" dirty="0"/>
                        <a:t>Baidu</a:t>
                      </a:r>
                      <a:endParaRPr dirty="0"/>
                    </a:p>
                    <a:p>
                      <a:pPr marL="0" lvl="0" indent="0" algn="l" rtl="0">
                        <a:spcBef>
                          <a:spcPts val="0"/>
                        </a:spcBef>
                        <a:spcAft>
                          <a:spcPts val="0"/>
                        </a:spcAft>
                        <a:buNone/>
                      </a:pPr>
                      <a:r>
                        <a:rPr lang="iw" dirty="0"/>
                        <a:t>(RankDex engine)</a:t>
                      </a:r>
                      <a:endParaRPr dirty="0"/>
                    </a:p>
                  </a:txBody>
                  <a:tcPr marL="91425" marR="91425" marT="91425" marB="91425"/>
                </a:tc>
                <a:tc>
                  <a:txBody>
                    <a:bodyPr/>
                    <a:lstStyle/>
                    <a:p>
                      <a:pPr marL="0" lvl="0" indent="0" algn="l" rtl="0">
                        <a:spcBef>
                          <a:spcPts val="0"/>
                        </a:spcBef>
                        <a:spcAft>
                          <a:spcPts val="0"/>
                        </a:spcAft>
                        <a:buNone/>
                      </a:pPr>
                      <a:r>
                        <a:rPr lang="iw" dirty="0"/>
                        <a:t>1996</a:t>
                      </a:r>
                      <a:endParaRPr dirty="0"/>
                    </a:p>
                  </a:txBody>
                  <a:tcPr marL="91425" marR="91425" marT="91425" marB="91425"/>
                </a:tc>
                <a:tc>
                  <a:txBody>
                    <a:bodyPr/>
                    <a:lstStyle/>
                    <a:p>
                      <a:pPr marL="0" lvl="0" indent="0" algn="l" rtl="0">
                        <a:spcBef>
                          <a:spcPts val="0"/>
                        </a:spcBef>
                        <a:spcAft>
                          <a:spcPts val="0"/>
                        </a:spcAft>
                        <a:buNone/>
                      </a:pPr>
                      <a:r>
                        <a:rPr lang="iw" dirty="0"/>
                        <a:t>1.02%</a:t>
                      </a:r>
                      <a:endParaRPr dirty="0"/>
                    </a:p>
                  </a:txBody>
                  <a:tcPr marL="91425" marR="91425" marT="91425" marB="91425"/>
                </a:tc>
                <a:tc>
                  <a:txBody>
                    <a:bodyPr/>
                    <a:lstStyle/>
                    <a:p>
                      <a:pPr marL="0" lvl="0" indent="0" algn="l" rtl="0">
                        <a:spcBef>
                          <a:spcPts val="0"/>
                        </a:spcBef>
                        <a:spcAft>
                          <a:spcPts val="0"/>
                        </a:spcAft>
                        <a:buNone/>
                      </a:pPr>
                      <a:r>
                        <a:rPr lang="iw" dirty="0"/>
                        <a:t>Dominates the </a:t>
                      </a:r>
                      <a:r>
                        <a:rPr lang="iw" u="sng" dirty="0"/>
                        <a:t>Chinese market</a:t>
                      </a:r>
                      <a:endParaRPr u="sng" dirty="0"/>
                    </a:p>
                  </a:txBody>
                  <a:tcPr marL="91425" marR="91425" marT="91425" marB="91425"/>
                </a:tc>
                <a:extLst>
                  <a:ext uri="{0D108BD9-81ED-4DB2-BD59-A6C34878D82A}">
                    <a16:rowId xmlns:a16="http://schemas.microsoft.com/office/drawing/2014/main" val="354217435"/>
                  </a:ext>
                </a:extLst>
              </a:tr>
              <a:tr h="675679">
                <a:tc>
                  <a:txBody>
                    <a:bodyPr/>
                    <a:lstStyle/>
                    <a:p>
                      <a:pPr marL="0" lvl="0" indent="0" algn="l" rtl="0">
                        <a:spcBef>
                          <a:spcPts val="0"/>
                        </a:spcBef>
                        <a:spcAft>
                          <a:spcPts val="0"/>
                        </a:spcAft>
                        <a:buNone/>
                      </a:pPr>
                      <a:r>
                        <a:rPr lang="iw" dirty="0"/>
                        <a:t>DuckDuckGo</a:t>
                      </a:r>
                      <a:endParaRPr dirty="0"/>
                    </a:p>
                  </a:txBody>
                  <a:tcPr marL="91425" marR="91425" marT="91425" marB="91425"/>
                </a:tc>
                <a:tc>
                  <a:txBody>
                    <a:bodyPr/>
                    <a:lstStyle/>
                    <a:p>
                      <a:pPr marL="0" lvl="0" indent="0" algn="l" rtl="0">
                        <a:spcBef>
                          <a:spcPts val="0"/>
                        </a:spcBef>
                        <a:spcAft>
                          <a:spcPts val="0"/>
                        </a:spcAft>
                        <a:buNone/>
                      </a:pPr>
                      <a:r>
                        <a:rPr lang="iw"/>
                        <a:t>2008</a:t>
                      </a:r>
                      <a:endParaRPr/>
                    </a:p>
                  </a:txBody>
                  <a:tcPr marL="91425" marR="91425" marT="91425" marB="91425"/>
                </a:tc>
                <a:tc>
                  <a:txBody>
                    <a:bodyPr/>
                    <a:lstStyle/>
                    <a:p>
                      <a:pPr marL="0" lvl="0" indent="0" algn="l" rtl="0">
                        <a:spcBef>
                          <a:spcPts val="0"/>
                        </a:spcBef>
                        <a:spcAft>
                          <a:spcPts val="0"/>
                        </a:spcAft>
                        <a:buNone/>
                      </a:pPr>
                      <a:r>
                        <a:rPr lang="iw"/>
                        <a:t>0.54%</a:t>
                      </a:r>
                      <a:endParaRPr/>
                    </a:p>
                  </a:txBody>
                  <a:tcPr marL="91425" marR="91425" marT="91425" marB="91425"/>
                </a:tc>
                <a:tc>
                  <a:txBody>
                    <a:bodyPr/>
                    <a:lstStyle/>
                    <a:p>
                      <a:pPr marL="0" lvl="0" indent="0" algn="l" rtl="0">
                        <a:spcBef>
                          <a:spcPts val="0"/>
                        </a:spcBef>
                        <a:spcAft>
                          <a:spcPts val="0"/>
                        </a:spcAft>
                        <a:buNone/>
                      </a:pPr>
                      <a:r>
                        <a:rPr lang="iw" u="sng" dirty="0"/>
                        <a:t>Privacy</a:t>
                      </a:r>
                      <a:r>
                        <a:rPr lang="iw" dirty="0"/>
                        <a:t> focused, anonymous search</a:t>
                      </a:r>
                      <a:endParaRPr dirty="0"/>
                    </a:p>
                  </a:txBody>
                  <a:tcPr marL="91425" marR="91425" marT="91425" marB="91425"/>
                </a:tc>
                <a:extLst>
                  <a:ext uri="{0D108BD9-81ED-4DB2-BD59-A6C34878D82A}">
                    <a16:rowId xmlns:a16="http://schemas.microsoft.com/office/drawing/2014/main" val="2921020608"/>
                  </a:ext>
                </a:extLst>
              </a:tr>
            </a:tbl>
          </a:graphicData>
        </a:graphic>
      </p:graphicFrame>
    </p:spTree>
    <p:extLst>
      <p:ext uri="{BB962C8B-B14F-4D97-AF65-F5344CB8AC3E}">
        <p14:creationId xmlns:p14="http://schemas.microsoft.com/office/powerpoint/2010/main" val="114219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Music MP3 Players - First Movers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077" y="1840493"/>
            <a:ext cx="8870483" cy="5707075"/>
          </a:xfrm>
        </p:spPr>
        <p:txBody>
          <a:bodyPr/>
          <a:lstStyle/>
          <a:p>
            <a:pPr marL="116999" lvl="0" algn="l" rtl="0">
              <a:spcBef>
                <a:spcPts val="0"/>
              </a:spcBef>
              <a:spcAft>
                <a:spcPts val="0"/>
              </a:spcAft>
              <a:buSzPct val="100000"/>
            </a:pPr>
            <a:r>
              <a:rPr lang="iw" sz="2800" b="1" dirty="0">
                <a:solidFill>
                  <a:schemeClr val="dk2"/>
                </a:solidFill>
                <a:cs typeface="+mn-cs"/>
              </a:rPr>
              <a:t>Kramer’s vision </a:t>
            </a:r>
            <a:r>
              <a:rPr lang="en-US" sz="2800" b="1" dirty="0">
                <a:solidFill>
                  <a:schemeClr val="dk2"/>
                </a:solidFill>
                <a:cs typeface="+mn-cs"/>
              </a:rPr>
              <a:t>-  </a:t>
            </a:r>
            <a:r>
              <a:rPr lang="iw" sz="2800" b="1" dirty="0">
                <a:solidFill>
                  <a:schemeClr val="dk2"/>
                </a:solidFill>
                <a:cs typeface="+mn-cs"/>
              </a:rPr>
              <a:t>1979</a:t>
            </a:r>
            <a:endParaRPr lang="en-US" sz="2800" b="1" dirty="0">
              <a:solidFill>
                <a:schemeClr val="dk2"/>
              </a:solidFill>
              <a:cs typeface="+mn-cs"/>
            </a:endParaRPr>
          </a:p>
          <a:p>
            <a:pPr marL="116999" lvl="0" algn="l" rtl="0">
              <a:spcBef>
                <a:spcPts val="0"/>
              </a:spcBef>
              <a:spcAft>
                <a:spcPts val="0"/>
              </a:spcAft>
              <a:buSzPct val="100000"/>
            </a:pPr>
            <a:endParaRPr lang="en-US" sz="2800" dirty="0"/>
          </a:p>
          <a:p>
            <a:pPr marL="574199" lvl="0" indent="-457200" algn="l" rtl="0">
              <a:spcBef>
                <a:spcPts val="0"/>
              </a:spcBef>
              <a:spcAft>
                <a:spcPts val="0"/>
              </a:spcAft>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Solid-state cigarette box size device to store and play music, 4-way navigation</a:t>
            </a:r>
          </a:p>
          <a:p>
            <a:pPr marL="574199" lvl="0" indent="-457200" algn="l" rtl="0">
              <a:spcBef>
                <a:spcPts val="0"/>
              </a:spcBef>
              <a:spcAft>
                <a:spcPts val="0"/>
              </a:spcAft>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Music will be saved on a central server and accessed via a phone line </a:t>
            </a:r>
          </a:p>
          <a:p>
            <a:pPr marL="574199" lvl="0" indent="-457200" algn="l" rtl="0">
              <a:spcBef>
                <a:spcPts val="0"/>
              </a:spcBef>
              <a:spcAft>
                <a:spcPts val="0"/>
              </a:spcAft>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Distributed via vending machines at locations such as bars and supermarkets (no internet yet!)</a:t>
            </a:r>
          </a:p>
          <a:p>
            <a:pPr marL="574199" indent="-457200" algn="l" rtl="0">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Filed a patent was </a:t>
            </a:r>
          </a:p>
          <a:p>
            <a:pPr marL="574199" indent="-457200" algn="l" rtl="0">
              <a:buSzPct val="100000"/>
              <a:buFont typeface="Wingdings" panose="05000000000000000000" pitchFamily="2" charset="2"/>
              <a:buChar char="§"/>
            </a:pPr>
            <a:r>
              <a:rPr lang="en-US" sz="2800" dirty="0">
                <a:solidFill>
                  <a:srgbClr val="0000FF"/>
                </a:solidFill>
                <a:latin typeface="Arial" panose="020B0604020202020204" pitchFamily="34" charset="0"/>
                <a:cs typeface="Arial" panose="020B0604020202020204" pitchFamily="34" charset="0"/>
              </a:rPr>
              <a:t>Was unable to get funding,</a:t>
            </a:r>
            <a:r>
              <a:rPr lang="en-US" sz="2800" dirty="0">
                <a:latin typeface="Arial" panose="020B0604020202020204" pitchFamily="34" charset="0"/>
                <a:cs typeface="Arial" panose="020B0604020202020204" pitchFamily="34" charset="0"/>
              </a:rPr>
              <a:t> </a:t>
            </a:r>
            <a:r>
              <a:rPr lang="en-US" sz="2800" dirty="0">
                <a:solidFill>
                  <a:srgbClr val="0000FF"/>
                </a:solidFill>
                <a:latin typeface="Arial" panose="020B0604020202020204" pitchFamily="34" charset="0"/>
                <a:cs typeface="Arial" panose="020B0604020202020204" pitchFamily="34" charset="0"/>
              </a:rPr>
              <a:t>never put into production</a:t>
            </a:r>
          </a:p>
          <a:p>
            <a:pPr marL="574199" lvl="0" indent="-457200" algn="l" rtl="0">
              <a:spcBef>
                <a:spcPts val="0"/>
              </a:spcBef>
              <a:spcAft>
                <a:spcPts val="0"/>
              </a:spcAft>
              <a:buSzPct val="100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pic>
        <p:nvPicPr>
          <p:cNvPr id="4" name="Google Shape;124;p24">
            <a:extLst>
              <a:ext uri="{FF2B5EF4-FFF2-40B4-BE49-F238E27FC236}">
                <a16:creationId xmlns:a16="http://schemas.microsoft.com/office/drawing/2014/main" id="{A2D18C1E-49DE-4DE1-BB30-FBA98737B717}"/>
              </a:ext>
            </a:extLst>
          </p:cNvPr>
          <p:cNvPicPr preferRelativeResize="0"/>
          <p:nvPr/>
        </p:nvPicPr>
        <p:blipFill rotWithShape="1">
          <a:blip r:embed="rId2">
            <a:alphaModFix/>
          </a:blip>
          <a:srcRect l="53314" t="-4603" r="8061" b="-3469"/>
          <a:stretch/>
        </p:blipFill>
        <p:spPr>
          <a:xfrm rot="2134173">
            <a:off x="9381259" y="2010061"/>
            <a:ext cx="2080513" cy="2837877"/>
          </a:xfrm>
          <a:prstGeom prst="rect">
            <a:avLst/>
          </a:prstGeom>
          <a:noFill/>
          <a:ln>
            <a:noFill/>
          </a:ln>
        </p:spPr>
      </p:pic>
    </p:spTree>
    <p:extLst>
      <p:ext uri="{BB962C8B-B14F-4D97-AF65-F5344CB8AC3E}">
        <p14:creationId xmlns:p14="http://schemas.microsoft.com/office/powerpoint/2010/main" val="145318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Music MP3 Players - First Movers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57613"/>
            <a:ext cx="8097602" cy="6061018"/>
          </a:xfrm>
        </p:spPr>
        <p:txBody>
          <a:bodyPr/>
          <a:lstStyle/>
          <a:p>
            <a:pPr marL="116999" lvl="0" algn="l" rtl="0">
              <a:spcBef>
                <a:spcPts val="0"/>
              </a:spcBef>
              <a:spcAft>
                <a:spcPts val="0"/>
              </a:spcAft>
              <a:buSzPct val="100000"/>
            </a:pPr>
            <a:r>
              <a:rPr lang="en-US" sz="2800" b="1" dirty="0">
                <a:cs typeface="+mn-cs"/>
              </a:rPr>
              <a:t>South Korea - </a:t>
            </a:r>
            <a:r>
              <a:rPr lang="iw" sz="2800" b="1" dirty="0">
                <a:cs typeface="+mn-cs"/>
              </a:rPr>
              <a:t>Saehan’s “</a:t>
            </a:r>
            <a:r>
              <a:rPr lang="en-US" sz="2800" b="1" dirty="0">
                <a:cs typeface="+mn-cs"/>
              </a:rPr>
              <a:t>MP M</a:t>
            </a:r>
            <a:r>
              <a:rPr lang="iw" sz="2800" b="1" dirty="0">
                <a:cs typeface="+mn-cs"/>
              </a:rPr>
              <a:t>an” </a:t>
            </a:r>
            <a:r>
              <a:rPr lang="en-US" sz="2800" b="1" dirty="0">
                <a:cs typeface="+mn-cs"/>
              </a:rPr>
              <a:t>– </a:t>
            </a:r>
            <a:r>
              <a:rPr lang="iw" sz="2800" b="1" dirty="0">
                <a:cs typeface="+mn-cs"/>
              </a:rPr>
              <a:t>1998</a:t>
            </a:r>
            <a:endParaRPr lang="en-US" sz="2800" b="1" dirty="0">
              <a:cs typeface="+mn-cs"/>
            </a:endParaRPr>
          </a:p>
          <a:p>
            <a:pPr marL="116999" lvl="0" algn="l" rtl="0">
              <a:spcBef>
                <a:spcPts val="0"/>
              </a:spcBef>
              <a:spcAft>
                <a:spcPts val="0"/>
              </a:spcAft>
              <a:buSzPct val="100000"/>
            </a:pPr>
            <a:endParaRPr lang="en-US" sz="1100" b="1" dirty="0">
              <a:cs typeface="+mn-cs"/>
            </a:endParaRPr>
          </a:p>
          <a:p>
            <a:pPr marL="574199" lvl="0" indent="-457200" algn="l" rtl="0">
              <a:spcBef>
                <a:spcPts val="0"/>
              </a:spcBef>
              <a:spcAft>
                <a:spcPts val="0"/>
              </a:spcAft>
              <a:buSzPct val="100000"/>
              <a:buFont typeface="Arial" panose="020B0604020202020204" pitchFamily="34" charset="0"/>
              <a:buChar char="•"/>
            </a:pPr>
            <a:r>
              <a:rPr lang="en-US" sz="2800" dirty="0"/>
              <a:t>An MP3 player with 6-10 songs on a flash drive </a:t>
            </a:r>
          </a:p>
          <a:p>
            <a:pPr marL="574199" lvl="0" indent="-457200" algn="l" rtl="0">
              <a:spcBef>
                <a:spcPts val="0"/>
              </a:spcBef>
              <a:spcAft>
                <a:spcPts val="0"/>
              </a:spcAft>
              <a:buSzPct val="100000"/>
              <a:buFont typeface="Arial" panose="020B0604020202020204" pitchFamily="34" charset="0"/>
              <a:buChar char="•"/>
            </a:pPr>
            <a:r>
              <a:rPr lang="en-US" sz="2800" dirty="0"/>
              <a:t>Despite questionable reception at the CeBIT trade show in Hannover, 50k units were sold in the first year for ~$200</a:t>
            </a:r>
          </a:p>
          <a:p>
            <a:pPr lvl="0" algn="l" rtl="0">
              <a:spcBef>
                <a:spcPts val="1200"/>
              </a:spcBef>
            </a:pPr>
            <a:r>
              <a:rPr lang="en-US" sz="2800" dirty="0">
                <a:solidFill>
                  <a:schemeClr val="dk1"/>
                </a:solidFill>
                <a:highlight>
                  <a:srgbClr val="FFFFFF"/>
                </a:highlight>
              </a:rPr>
              <a:t>"</a:t>
            </a:r>
            <a:r>
              <a:rPr lang="en-US" sz="2800" dirty="0">
                <a:solidFill>
                  <a:srgbClr val="0000FF"/>
                </a:solidFill>
                <a:highlight>
                  <a:srgbClr val="FFFFFF"/>
                </a:highlight>
              </a:rPr>
              <a:t>No matter how the Korean staff tried to explain what an MP3 player was, people didn’t understand why they needed such a device because they could listen to music with CDs or cassettes</a:t>
            </a:r>
            <a:r>
              <a:rPr lang="en-US" sz="2800" dirty="0">
                <a:solidFill>
                  <a:schemeClr val="dk1"/>
                </a:solidFill>
                <a:highlight>
                  <a:srgbClr val="FFFFFF"/>
                </a:highlight>
              </a:rPr>
              <a:t>"</a:t>
            </a:r>
          </a:p>
          <a:p>
            <a:pPr marL="488950" lvl="0" indent="-342900" algn="r" rtl="0">
              <a:spcBef>
                <a:spcPts val="1200"/>
              </a:spcBef>
              <a:spcAft>
                <a:spcPts val="0"/>
              </a:spcAft>
              <a:buClr>
                <a:schemeClr val="dk1"/>
              </a:buClr>
              <a:buSzPts val="1300"/>
              <a:buFont typeface="Wingdings" panose="05000000000000000000" pitchFamily="2" charset="2"/>
              <a:buChar char="§"/>
            </a:pPr>
            <a:r>
              <a:rPr lang="en-US" sz="2000" u="sng" dirty="0">
                <a:solidFill>
                  <a:schemeClr val="hlink"/>
                </a:solidFill>
                <a:highlight>
                  <a:srgbClr val="FFFFFF"/>
                </a:highlight>
                <a:hlinkClick r:id="rId2"/>
              </a:rPr>
              <a:t>JR Bum, President of German Tech company MPIXAR</a:t>
            </a:r>
            <a:endParaRPr lang="en-US" sz="2000" dirty="0">
              <a:solidFill>
                <a:schemeClr val="dk1"/>
              </a:solidFill>
              <a:highlight>
                <a:srgbClr val="FFFFFF"/>
              </a:highlight>
            </a:endParaRPr>
          </a:p>
          <a:p>
            <a:pPr marL="574199" lvl="0" indent="-457200" algn="l" rtl="0">
              <a:spcBef>
                <a:spcPts val="0"/>
              </a:spcBef>
              <a:spcAft>
                <a:spcPts val="0"/>
              </a:spcAft>
              <a:buSzPct val="100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pic>
        <p:nvPicPr>
          <p:cNvPr id="5" name="Google Shape;132;p25">
            <a:extLst>
              <a:ext uri="{FF2B5EF4-FFF2-40B4-BE49-F238E27FC236}">
                <a16:creationId xmlns:a16="http://schemas.microsoft.com/office/drawing/2014/main" id="{390E712F-5BD4-4A9F-873B-ADD6D829DB78}"/>
              </a:ext>
            </a:extLst>
          </p:cNvPr>
          <p:cNvPicPr preferRelativeResize="0"/>
          <p:nvPr/>
        </p:nvPicPr>
        <p:blipFill>
          <a:blip r:embed="rId3">
            <a:alphaModFix/>
          </a:blip>
          <a:stretch>
            <a:fillRect/>
          </a:stretch>
        </p:blipFill>
        <p:spPr>
          <a:xfrm rot="20852653">
            <a:off x="9148727" y="2803245"/>
            <a:ext cx="2860475" cy="2892250"/>
          </a:xfrm>
          <a:prstGeom prst="rect">
            <a:avLst/>
          </a:prstGeom>
          <a:noFill/>
          <a:ln>
            <a:noFill/>
          </a:ln>
        </p:spPr>
      </p:pic>
    </p:spTree>
    <p:extLst>
      <p:ext uri="{BB962C8B-B14F-4D97-AF65-F5344CB8AC3E}">
        <p14:creationId xmlns:p14="http://schemas.microsoft.com/office/powerpoint/2010/main" val="16497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Music MP3 Players - First Movers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57613"/>
            <a:ext cx="8097602" cy="1398203"/>
          </a:xfrm>
        </p:spPr>
        <p:txBody>
          <a:bodyPr/>
          <a:lstStyle/>
          <a:p>
            <a:pPr marL="116999" lvl="0" algn="l" rtl="0">
              <a:spcBef>
                <a:spcPts val="0"/>
              </a:spcBef>
              <a:spcAft>
                <a:spcPts val="0"/>
              </a:spcAft>
              <a:buSzPct val="100000"/>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sp>
        <p:nvSpPr>
          <p:cNvPr id="4" name="TextBox 3">
            <a:extLst>
              <a:ext uri="{FF2B5EF4-FFF2-40B4-BE49-F238E27FC236}">
                <a16:creationId xmlns:a16="http://schemas.microsoft.com/office/drawing/2014/main" id="{FAA1F83B-3FE1-490D-ADCE-6CDF0CA459D8}"/>
              </a:ext>
            </a:extLst>
          </p:cNvPr>
          <p:cNvSpPr txBox="1"/>
          <p:nvPr/>
        </p:nvSpPr>
        <p:spPr>
          <a:xfrm>
            <a:off x="1036320" y="1899920"/>
            <a:ext cx="6990080" cy="4462760"/>
          </a:xfrm>
          <a:prstGeom prst="rect">
            <a:avLst/>
          </a:prstGeom>
          <a:noFill/>
        </p:spPr>
        <p:txBody>
          <a:bodyPr wrap="square" rtlCol="0">
            <a:spAutoFit/>
          </a:bodyPr>
          <a:lstStyle/>
          <a:p>
            <a:pPr marL="580073" lvl="0" indent="-457200">
              <a:buSzPct val="1000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1998 </a:t>
            </a:r>
            <a:r>
              <a:rPr lang="en-US" sz="2800" dirty="0">
                <a:latin typeface="Arial" panose="020B0604020202020204" pitchFamily="34" charset="0"/>
                <a:cs typeface="Arial" panose="020B0604020202020204" pitchFamily="34" charset="0"/>
              </a:rPr>
              <a:t>- Diamond’s Rio - 200k units sold</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30 minutes of music.  Price  $200</a:t>
            </a:r>
            <a:br>
              <a:rPr lang="en-US" sz="28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580073" indent="-457200">
              <a:buSzPct val="1000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1999 </a:t>
            </a:r>
            <a:r>
              <a:rPr lang="en-US" sz="2800" dirty="0">
                <a:latin typeface="Arial" panose="020B0604020202020204" pitchFamily="34" charset="0"/>
                <a:cs typeface="Arial" panose="020B0604020202020204" pitchFamily="34" charset="0"/>
              </a:rPr>
              <a:t>- Compaq Personal Jukebox - 80 hours of music for $750</a:t>
            </a:r>
          </a:p>
          <a:p>
            <a:pPr marL="580073" indent="-457200">
              <a:buSzPct val="1000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580073" lvl="0" indent="-457200">
              <a:buSzPct val="1000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1999</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RioPort</a:t>
            </a:r>
            <a:r>
              <a:rPr lang="en-US" sz="2800" dirty="0">
                <a:latin typeface="Arial" panose="020B0604020202020204" pitchFamily="34" charset="0"/>
                <a:cs typeface="Arial" panose="020B0604020202020204" pitchFamily="34" charset="0"/>
              </a:rPr>
              <a:t> - First I</a:t>
            </a:r>
            <a:r>
              <a:rPr lang="en-US" sz="2800" b="1" dirty="0">
                <a:latin typeface="Arial" panose="020B0604020202020204" pitchFamily="34" charset="0"/>
                <a:cs typeface="Arial" panose="020B0604020202020204" pitchFamily="34" charset="0"/>
              </a:rPr>
              <a:t>nternet online music download service</a:t>
            </a:r>
          </a:p>
          <a:p>
            <a:pPr marL="580073" lvl="0" indent="-457200">
              <a:spcBef>
                <a:spcPts val="1200"/>
              </a:spcBef>
              <a:buClr>
                <a:srgbClr val="0000FF"/>
              </a:buClr>
              <a:buSzPct val="1000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1998-2001</a:t>
            </a:r>
            <a:r>
              <a:rPr lang="en-US" sz="2800" dirty="0">
                <a:latin typeface="Arial" panose="020B0604020202020204" pitchFamily="34" charset="0"/>
                <a:cs typeface="Arial" panose="020B0604020202020204" pitchFamily="34" charset="0"/>
              </a:rPr>
              <a:t> - Market is flooded.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50 different MP3 player devices available in the US alone</a:t>
            </a:r>
          </a:p>
        </p:txBody>
      </p:sp>
      <p:pic>
        <p:nvPicPr>
          <p:cNvPr id="6" name="Google Shape;139;p26">
            <a:extLst>
              <a:ext uri="{FF2B5EF4-FFF2-40B4-BE49-F238E27FC236}">
                <a16:creationId xmlns:a16="http://schemas.microsoft.com/office/drawing/2014/main" id="{A912F5F6-7D45-4106-9B02-94F5BD7BD6B9}"/>
              </a:ext>
            </a:extLst>
          </p:cNvPr>
          <p:cNvPicPr preferRelativeResize="0"/>
          <p:nvPr/>
        </p:nvPicPr>
        <p:blipFill>
          <a:blip r:embed="rId2">
            <a:alphaModFix/>
          </a:blip>
          <a:stretch>
            <a:fillRect/>
          </a:stretch>
        </p:blipFill>
        <p:spPr>
          <a:xfrm>
            <a:off x="8117922" y="495319"/>
            <a:ext cx="3616878" cy="3306865"/>
          </a:xfrm>
          <a:prstGeom prst="rect">
            <a:avLst/>
          </a:prstGeom>
          <a:noFill/>
          <a:ln>
            <a:noFill/>
          </a:ln>
        </p:spPr>
      </p:pic>
      <p:pic>
        <p:nvPicPr>
          <p:cNvPr id="7" name="Google Shape;140;p26">
            <a:extLst>
              <a:ext uri="{FF2B5EF4-FFF2-40B4-BE49-F238E27FC236}">
                <a16:creationId xmlns:a16="http://schemas.microsoft.com/office/drawing/2014/main" id="{6C61201E-EF52-4FCC-974D-CC14306E74D6}"/>
              </a:ext>
            </a:extLst>
          </p:cNvPr>
          <p:cNvPicPr preferRelativeResize="0"/>
          <p:nvPr/>
        </p:nvPicPr>
        <p:blipFill>
          <a:blip r:embed="rId3">
            <a:alphaModFix/>
          </a:blip>
          <a:stretch>
            <a:fillRect/>
          </a:stretch>
        </p:blipFill>
        <p:spPr>
          <a:xfrm>
            <a:off x="7983116" y="3881121"/>
            <a:ext cx="3751683" cy="2481560"/>
          </a:xfrm>
          <a:prstGeom prst="rect">
            <a:avLst/>
          </a:prstGeom>
          <a:noFill/>
          <a:ln>
            <a:noFill/>
          </a:ln>
        </p:spPr>
      </p:pic>
    </p:spTree>
    <p:extLst>
      <p:ext uri="{BB962C8B-B14F-4D97-AF65-F5344CB8AC3E}">
        <p14:creationId xmlns:p14="http://schemas.microsoft.com/office/powerpoint/2010/main" val="399150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Music MP3 Players – the iPod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57613"/>
            <a:ext cx="8097602" cy="1398203"/>
          </a:xfrm>
        </p:spPr>
        <p:txBody>
          <a:bodyPr/>
          <a:lstStyle/>
          <a:p>
            <a:pPr marL="116999" lvl="0" algn="l" rtl="0">
              <a:spcBef>
                <a:spcPts val="0"/>
              </a:spcBef>
              <a:spcAft>
                <a:spcPts val="0"/>
              </a:spcAft>
              <a:buSzPct val="100000"/>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pic>
        <p:nvPicPr>
          <p:cNvPr id="5" name="Picture 4">
            <a:extLst>
              <a:ext uri="{FF2B5EF4-FFF2-40B4-BE49-F238E27FC236}">
                <a16:creationId xmlns:a16="http://schemas.microsoft.com/office/drawing/2014/main" id="{06C5231F-F3AC-4FF2-8600-5C2C1D93ADC0}"/>
              </a:ext>
            </a:extLst>
          </p:cNvPr>
          <p:cNvPicPr>
            <a:picLocks noChangeAspect="1"/>
          </p:cNvPicPr>
          <p:nvPr/>
        </p:nvPicPr>
        <p:blipFill>
          <a:blip r:embed="rId2"/>
          <a:stretch>
            <a:fillRect/>
          </a:stretch>
        </p:blipFill>
        <p:spPr>
          <a:xfrm>
            <a:off x="1655998" y="1657613"/>
            <a:ext cx="7792802" cy="4871981"/>
          </a:xfrm>
          <a:prstGeom prst="rect">
            <a:avLst/>
          </a:prstGeom>
        </p:spPr>
      </p:pic>
      <p:pic>
        <p:nvPicPr>
          <p:cNvPr id="8" name="Google Shape;148;p27">
            <a:extLst>
              <a:ext uri="{FF2B5EF4-FFF2-40B4-BE49-F238E27FC236}">
                <a16:creationId xmlns:a16="http://schemas.microsoft.com/office/drawing/2014/main" id="{55CD28D7-1CF7-4FF6-A36E-7190C3E422F9}"/>
              </a:ext>
            </a:extLst>
          </p:cNvPr>
          <p:cNvPicPr preferRelativeResize="0"/>
          <p:nvPr/>
        </p:nvPicPr>
        <p:blipFill rotWithShape="1">
          <a:blip r:embed="rId3">
            <a:alphaModFix/>
          </a:blip>
          <a:srcRect l="29187" t="1120" r="29045" b="17704"/>
          <a:stretch/>
        </p:blipFill>
        <p:spPr>
          <a:xfrm rot="1536562">
            <a:off x="8728131" y="1651479"/>
            <a:ext cx="2850352" cy="4175868"/>
          </a:xfrm>
          <a:prstGeom prst="rect">
            <a:avLst/>
          </a:prstGeom>
          <a:noFill/>
          <a:ln>
            <a:noFill/>
          </a:ln>
        </p:spPr>
      </p:pic>
    </p:spTree>
    <p:extLst>
      <p:ext uri="{BB962C8B-B14F-4D97-AF65-F5344CB8AC3E}">
        <p14:creationId xmlns:p14="http://schemas.microsoft.com/office/powerpoint/2010/main" val="199092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241E-8FD8-429D-8A9A-0DC5425A6B86}"/>
              </a:ext>
            </a:extLst>
          </p:cNvPr>
          <p:cNvSpPr>
            <a:spLocks noGrp="1"/>
          </p:cNvSpPr>
          <p:nvPr>
            <p:ph type="title"/>
          </p:nvPr>
        </p:nvSpPr>
        <p:spPr/>
        <p:txBody>
          <a:bodyPr/>
          <a:lstStyle/>
          <a:p>
            <a:r>
              <a:rPr lang="en-US" dirty="0"/>
              <a:t>Innovator’s First Mover Advantage ?</a:t>
            </a:r>
          </a:p>
        </p:txBody>
      </p:sp>
      <p:sp>
        <p:nvSpPr>
          <p:cNvPr id="3" name="Text Placeholder 2">
            <a:extLst>
              <a:ext uri="{FF2B5EF4-FFF2-40B4-BE49-F238E27FC236}">
                <a16:creationId xmlns:a16="http://schemas.microsoft.com/office/drawing/2014/main" id="{873D3542-6650-4212-8FD4-AAB3ED02B843}"/>
              </a:ext>
            </a:extLst>
          </p:cNvPr>
          <p:cNvSpPr>
            <a:spLocks noGrp="1"/>
          </p:cNvSpPr>
          <p:nvPr>
            <p:ph type="body" idx="1"/>
          </p:nvPr>
        </p:nvSpPr>
        <p:spPr>
          <a:xfrm>
            <a:off x="944077" y="1840493"/>
            <a:ext cx="10303847" cy="3877985"/>
          </a:xfrm>
        </p:spPr>
        <p:txBody>
          <a:bodyPr/>
          <a:lstStyle/>
          <a:p>
            <a:r>
              <a:rPr lang="en-US" sz="2800" dirty="0">
                <a:latin typeface="Arial" panose="020B0604020202020204" pitchFamily="34" charset="0"/>
                <a:cs typeface="Arial" panose="020B0604020202020204" pitchFamily="34" charset="0"/>
              </a:rPr>
              <a:t>What are the advantages of being first?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lvl="0" indent="-355600" algn="l" rtl="0">
              <a:spcBef>
                <a:spcPts val="0"/>
              </a:spcBef>
              <a:spcAft>
                <a:spcPts val="0"/>
              </a:spcAft>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No competitors – the market is all yours </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set the standards</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set the pricing and packaging </a:t>
            </a:r>
          </a:p>
          <a:p>
            <a:pPr marL="457200" indent="-355600" algn="l" rtl="0">
              <a:buSzPts val="2000"/>
              <a:buFont typeface="Wingdings" panose="05000000000000000000" pitchFamily="2" charset="2"/>
              <a:buChar char="§"/>
            </a:pPr>
            <a:r>
              <a:rPr lang="en-US" sz="2400" dirty="0">
                <a:latin typeface="Arial" panose="020B0604020202020204" pitchFamily="34" charset="0"/>
                <a:cs typeface="Arial" panose="020B0604020202020204" pitchFamily="34" charset="0"/>
              </a:rPr>
              <a:t>You can get patent protection </a:t>
            </a:r>
          </a:p>
          <a:p>
            <a:pPr marL="444500" indent="-342900" algn="l" rtl="0">
              <a:buSzPts val="2000"/>
              <a:buFont typeface="Arial" panose="020B0604020202020204" pitchFamily="34" charset="0"/>
              <a:buChar char="•"/>
            </a:pPr>
            <a:r>
              <a:rPr lang="en-US" sz="2400" dirty="0">
                <a:latin typeface="Arial" panose="020B0604020202020204" pitchFamily="34" charset="0"/>
                <a:cs typeface="Arial" panose="020B0604020202020204" pitchFamily="34" charset="0"/>
              </a:rPr>
              <a:t>Product category will forever be associated with your brand: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Kleenex, Xerox, Hoover, iPhone</a:t>
            </a:r>
          </a:p>
          <a:p>
            <a:pPr marL="444500" indent="-342900" algn="l" rtl="0">
              <a:buSzPts val="2000"/>
              <a:buFont typeface="Arial" panose="020B0604020202020204" pitchFamily="34" charset="0"/>
              <a:buChar char="•"/>
            </a:pPr>
            <a:r>
              <a:rPr lang="en-US" sz="2400" dirty="0">
                <a:latin typeface="Arial" panose="020B0604020202020204" pitchFamily="34" charset="0"/>
                <a:cs typeface="Arial" panose="020B0604020202020204" pitchFamily="34" charset="0"/>
              </a:rPr>
              <a:t>You have a learning curve head-start</a:t>
            </a:r>
          </a:p>
          <a:p>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87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241E-8FD8-429D-8A9A-0DC5425A6B86}"/>
              </a:ext>
            </a:extLst>
          </p:cNvPr>
          <p:cNvSpPr>
            <a:spLocks noGrp="1"/>
          </p:cNvSpPr>
          <p:nvPr>
            <p:ph type="title"/>
          </p:nvPr>
        </p:nvSpPr>
        <p:spPr/>
        <p:txBody>
          <a:bodyPr/>
          <a:lstStyle/>
          <a:p>
            <a:r>
              <a:rPr lang="en-US" dirty="0"/>
              <a:t>Innovator’s First Mover Dis-advantage </a:t>
            </a:r>
          </a:p>
        </p:txBody>
      </p:sp>
      <p:sp>
        <p:nvSpPr>
          <p:cNvPr id="3" name="Text Placeholder 2">
            <a:extLst>
              <a:ext uri="{FF2B5EF4-FFF2-40B4-BE49-F238E27FC236}">
                <a16:creationId xmlns:a16="http://schemas.microsoft.com/office/drawing/2014/main" id="{873D3542-6650-4212-8FD4-AAB3ED02B843}"/>
              </a:ext>
            </a:extLst>
          </p:cNvPr>
          <p:cNvSpPr>
            <a:spLocks noGrp="1"/>
          </p:cNvSpPr>
          <p:nvPr>
            <p:ph type="body" idx="1"/>
          </p:nvPr>
        </p:nvSpPr>
        <p:spPr>
          <a:xfrm>
            <a:off x="944077" y="1840493"/>
            <a:ext cx="10303847" cy="4585871"/>
          </a:xfrm>
        </p:spPr>
        <p:txBody>
          <a:bodyPr/>
          <a:lstStyle/>
          <a:p>
            <a:r>
              <a:rPr lang="en-US" dirty="0"/>
              <a:t>So, why do so many fail? </a:t>
            </a:r>
          </a:p>
          <a:p>
            <a:r>
              <a:rPr lang="en-US" sz="2800" dirty="0">
                <a:solidFill>
                  <a:srgbClr val="FF0000"/>
                </a:solidFill>
                <a:latin typeface="Arial" panose="020B0604020202020204" pitchFamily="34" charset="0"/>
                <a:cs typeface="Arial" panose="020B0604020202020204" pitchFamily="34" charset="0"/>
              </a:rPr>
              <a:t>What are </a:t>
            </a:r>
            <a:r>
              <a:rPr lang="en-US" sz="2800" dirty="0">
                <a:latin typeface="Arial" panose="020B0604020202020204" pitchFamily="34" charset="0"/>
                <a:cs typeface="Arial" panose="020B0604020202020204" pitchFamily="34" charset="0"/>
              </a:rPr>
              <a:t>the dis-advantages of being first?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lvl="0" indent="-355600" algn="l" rtl="0">
              <a:spcBef>
                <a:spcPts val="0"/>
              </a:spcBef>
              <a:spcAft>
                <a:spcPts val="0"/>
              </a:spcAft>
              <a:buSzPts val="2000"/>
              <a:buFont typeface="Wingdings" panose="05000000000000000000" pitchFamily="2" charset="2"/>
              <a:buChar char="§"/>
            </a:pPr>
            <a:r>
              <a:rPr lang="en-US" sz="2400" dirty="0">
                <a:cs typeface="+mn-cs"/>
              </a:rPr>
              <a:t>No competitors – the market is all yours - </a:t>
            </a:r>
            <a:r>
              <a:rPr lang="en-US" sz="2400" b="1" dirty="0">
                <a:solidFill>
                  <a:srgbClr val="FF0000"/>
                </a:solidFill>
                <a:latin typeface="Arial" panose="020B0604020202020204" pitchFamily="34" charset="0"/>
                <a:cs typeface="Arial" panose="020B0604020202020204" pitchFamily="34" charset="0"/>
              </a:rPr>
              <a:t>There is NO market </a:t>
            </a:r>
          </a:p>
          <a:p>
            <a:pPr marL="721746" lvl="1" indent="-342900" algn="l" rtl="0">
              <a:spcBef>
                <a:spcPts val="1200"/>
              </a:spcBef>
              <a:buSzPts val="2000"/>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You need to create the market </a:t>
            </a:r>
          </a:p>
          <a:p>
            <a:pPr marL="721746" lvl="1" indent="-342900" algn="l" rtl="0">
              <a:buSzPts val="2000"/>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You need to explain what your product does </a:t>
            </a:r>
          </a:p>
          <a:p>
            <a:pPr marL="721746" lvl="1" indent="-342900" algn="l" rtl="0">
              <a:buSzPts val="2000"/>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You need to convince people why they should care and take action </a:t>
            </a:r>
          </a:p>
          <a:p>
            <a:pPr marL="457200" lvl="0" indent="-355600" algn="l" rtl="0">
              <a:spcBef>
                <a:spcPts val="0"/>
              </a:spcBef>
              <a:spcAft>
                <a:spcPts val="0"/>
              </a:spcAft>
              <a:buSzPts val="2000"/>
              <a:buFont typeface="Wingdings" panose="05000000000000000000" pitchFamily="2" charset="2"/>
              <a:buChar char="§"/>
            </a:pPr>
            <a:endParaRPr lang="en-US" sz="2400" dirty="0">
              <a:cs typeface="+mn-cs"/>
            </a:endParaRPr>
          </a:p>
          <a:p>
            <a:pPr marL="457200" indent="-355600" algn="l" rtl="0">
              <a:buSzPts val="2000"/>
              <a:buFont typeface="Wingdings" panose="05000000000000000000" pitchFamily="2" charset="2"/>
              <a:buChar char="§"/>
            </a:pPr>
            <a:endParaRPr lang="en-US" sz="1600" dirty="0">
              <a:cs typeface="+mn-cs"/>
            </a:endParaRPr>
          </a:p>
          <a:p>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CD3DF9-1B66-A2A8-D5C6-93EE2A3C090E}"/>
              </a:ext>
            </a:extLst>
          </p:cNvPr>
          <p:cNvSpPr txBox="1"/>
          <p:nvPr/>
        </p:nvSpPr>
        <p:spPr>
          <a:xfrm>
            <a:off x="5638800" y="3187700"/>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277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a:xfrm>
            <a:off x="944798" y="888061"/>
            <a:ext cx="9476719" cy="573875"/>
          </a:xfrm>
        </p:spPr>
        <p:txBody>
          <a:bodyPr/>
          <a:lstStyle/>
          <a:p>
            <a:r>
              <a:rPr lang="en-US" dirty="0"/>
              <a:t>First Mover – Needs to Explain </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4798" y="1850653"/>
            <a:ext cx="9476719" cy="4678204"/>
          </a:xfrm>
        </p:spPr>
        <p:txBody>
          <a:bodyPr/>
          <a:lstStyle/>
          <a:p>
            <a:r>
              <a:rPr lang="en-US" sz="3200" dirty="0">
                <a:latin typeface="Arial" panose="020B0604020202020204" pitchFamily="34" charset="0"/>
                <a:cs typeface="Arial" panose="020B0604020202020204" pitchFamily="34" charset="0"/>
              </a:rPr>
              <a:t>Need to explain your product – </a:t>
            </a:r>
            <a:r>
              <a:rPr lang="en-US" sz="3200" dirty="0">
                <a:solidFill>
                  <a:srgbClr val="FF0000"/>
                </a:solidFill>
                <a:latin typeface="Arial" panose="020B0604020202020204" pitchFamily="34" charset="0"/>
                <a:cs typeface="Arial" panose="020B0604020202020204" pitchFamily="34" charset="0"/>
              </a:rPr>
              <a:t>Describe the following product in your own words</a:t>
            </a:r>
            <a:r>
              <a:rPr lang="en-US" sz="32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200" dirty="0">
                <a:solidFill>
                  <a:srgbClr val="FF0000"/>
                </a:solidFill>
                <a:latin typeface="Arial" panose="020B0604020202020204" pitchFamily="34" charset="0"/>
                <a:cs typeface="Arial" panose="020B0604020202020204" pitchFamily="34" charset="0"/>
              </a:rPr>
              <a:t>Touch fastener </a:t>
            </a:r>
            <a:r>
              <a:rPr lang="en-US" sz="2200" dirty="0">
                <a:latin typeface="Arial" panose="020B0604020202020204" pitchFamily="34" charset="0"/>
                <a:cs typeface="Arial" panose="020B0604020202020204" pitchFamily="34" charset="0"/>
              </a:rPr>
              <a:t>product is used for a closure consisting of a piece of fabric of small hooks that sticks to a corresponding fabric of small loops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Swiss electrical engineer George de </a:t>
            </a:r>
            <a:r>
              <a:rPr lang="en-US" sz="2200" dirty="0" err="1">
                <a:latin typeface="Arial" panose="020B0604020202020204" pitchFamily="34" charset="0"/>
                <a:cs typeface="Arial" panose="020B0604020202020204" pitchFamily="34" charset="0"/>
              </a:rPr>
              <a:t>Mestral</a:t>
            </a:r>
            <a:r>
              <a:rPr lang="en-US" sz="2200" dirty="0">
                <a:latin typeface="Arial" panose="020B0604020202020204" pitchFamily="34" charset="0"/>
                <a:cs typeface="Arial" panose="020B0604020202020204" pitchFamily="34" charset="0"/>
              </a:rPr>
              <a:t> who studied at EPFL invented his first </a:t>
            </a:r>
            <a:r>
              <a:rPr lang="en-US" sz="2200" dirty="0">
                <a:solidFill>
                  <a:srgbClr val="FF0000"/>
                </a:solidFill>
                <a:latin typeface="Arial" panose="020B0604020202020204" pitchFamily="34" charset="0"/>
                <a:cs typeface="Arial" panose="020B0604020202020204" pitchFamily="34" charset="0"/>
              </a:rPr>
              <a:t>touch fastener </a:t>
            </a:r>
            <a:r>
              <a:rPr lang="en-US" sz="2200" dirty="0">
                <a:latin typeface="Arial" panose="020B0604020202020204" pitchFamily="34" charset="0"/>
                <a:cs typeface="Arial" panose="020B0604020202020204" pitchFamily="34" charset="0"/>
              </a:rPr>
              <a:t>in 1941, when he went for a walk in the Alps, and wondered why burdock seeds clung to his woolen socks and coat.  The fastener consisted of two components: a lineal fabric strip with tiny hooks that could 'mate' with another fabric strip with smaller loops, attaching temporarily, until pulled apart. </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9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a:xfrm>
            <a:off x="944077" y="946042"/>
            <a:ext cx="9476719" cy="573875"/>
          </a:xfrm>
        </p:spPr>
        <p:txBody>
          <a:bodyPr/>
          <a:lstStyle/>
          <a:p>
            <a:r>
              <a:rPr lang="en-US" dirty="0"/>
              <a:t>Velcro </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8407E7F4-3221-4EC5-8B34-391ED49B66BA}"/>
              </a:ext>
            </a:extLst>
          </p:cNvPr>
          <p:cNvPicPr>
            <a:picLocks noChangeAspect="1"/>
          </p:cNvPicPr>
          <p:nvPr/>
        </p:nvPicPr>
        <p:blipFill>
          <a:blip r:embed="rId2"/>
          <a:stretch>
            <a:fillRect/>
          </a:stretch>
        </p:blipFill>
        <p:spPr>
          <a:xfrm>
            <a:off x="761999" y="1854535"/>
            <a:ext cx="4010805" cy="2266713"/>
          </a:xfrm>
          <a:prstGeom prst="rect">
            <a:avLst/>
          </a:prstGeom>
        </p:spPr>
      </p:pic>
      <p:pic>
        <p:nvPicPr>
          <p:cNvPr id="5" name="Picture 4">
            <a:extLst>
              <a:ext uri="{FF2B5EF4-FFF2-40B4-BE49-F238E27FC236}">
                <a16:creationId xmlns:a16="http://schemas.microsoft.com/office/drawing/2014/main" id="{5D76468F-D62D-4950-80C9-ABA39F6AA60D}"/>
              </a:ext>
            </a:extLst>
          </p:cNvPr>
          <p:cNvPicPr>
            <a:picLocks noChangeAspect="1"/>
          </p:cNvPicPr>
          <p:nvPr/>
        </p:nvPicPr>
        <p:blipFill>
          <a:blip r:embed="rId3"/>
          <a:stretch>
            <a:fillRect/>
          </a:stretch>
        </p:blipFill>
        <p:spPr>
          <a:xfrm>
            <a:off x="4148998" y="3860800"/>
            <a:ext cx="3636156" cy="2741612"/>
          </a:xfrm>
          <a:prstGeom prst="rect">
            <a:avLst/>
          </a:prstGeom>
        </p:spPr>
      </p:pic>
      <p:pic>
        <p:nvPicPr>
          <p:cNvPr id="6" name="Picture 5">
            <a:extLst>
              <a:ext uri="{FF2B5EF4-FFF2-40B4-BE49-F238E27FC236}">
                <a16:creationId xmlns:a16="http://schemas.microsoft.com/office/drawing/2014/main" id="{60A933DE-6EFF-4EFB-BE2B-6BFE38FA0C34}"/>
              </a:ext>
            </a:extLst>
          </p:cNvPr>
          <p:cNvPicPr>
            <a:picLocks noChangeAspect="1"/>
          </p:cNvPicPr>
          <p:nvPr/>
        </p:nvPicPr>
        <p:blipFill>
          <a:blip r:embed="rId4"/>
          <a:stretch>
            <a:fillRect/>
          </a:stretch>
        </p:blipFill>
        <p:spPr>
          <a:xfrm rot="254071">
            <a:off x="8707571" y="102827"/>
            <a:ext cx="3062129" cy="6682595"/>
          </a:xfrm>
          <a:prstGeom prst="rect">
            <a:avLst/>
          </a:prstGeom>
        </p:spPr>
      </p:pic>
      <p:pic>
        <p:nvPicPr>
          <p:cNvPr id="7" name="Picture 6">
            <a:extLst>
              <a:ext uri="{FF2B5EF4-FFF2-40B4-BE49-F238E27FC236}">
                <a16:creationId xmlns:a16="http://schemas.microsoft.com/office/drawing/2014/main" id="{899D4F7C-BA86-46C0-AF6D-A77BBB633B99}"/>
              </a:ext>
            </a:extLst>
          </p:cNvPr>
          <p:cNvPicPr>
            <a:picLocks noChangeAspect="1"/>
          </p:cNvPicPr>
          <p:nvPr/>
        </p:nvPicPr>
        <p:blipFill>
          <a:blip r:embed="rId5"/>
          <a:stretch>
            <a:fillRect/>
          </a:stretch>
        </p:blipFill>
        <p:spPr>
          <a:xfrm>
            <a:off x="761999" y="266650"/>
            <a:ext cx="5042535" cy="1492523"/>
          </a:xfrm>
          <a:prstGeom prst="rect">
            <a:avLst/>
          </a:prstGeom>
        </p:spPr>
      </p:pic>
    </p:spTree>
    <p:extLst>
      <p:ext uri="{BB962C8B-B14F-4D97-AF65-F5344CB8AC3E}">
        <p14:creationId xmlns:p14="http://schemas.microsoft.com/office/powerpoint/2010/main" val="375101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Light Bulb History    1877 – 1885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9D1EFD1-EB58-6352-8C3F-7D2E9E519B67}"/>
              </a:ext>
            </a:extLst>
          </p:cNvPr>
          <p:cNvPicPr>
            <a:picLocks noChangeAspect="1"/>
          </p:cNvPicPr>
          <p:nvPr/>
        </p:nvPicPr>
        <p:blipFill>
          <a:blip r:embed="rId2"/>
          <a:stretch>
            <a:fillRect/>
          </a:stretch>
        </p:blipFill>
        <p:spPr>
          <a:xfrm>
            <a:off x="3145807" y="1554016"/>
            <a:ext cx="7578214" cy="5205661"/>
          </a:xfrm>
          <a:prstGeom prst="rect">
            <a:avLst/>
          </a:prstGeom>
        </p:spPr>
      </p:pic>
    </p:spTree>
    <p:extLst>
      <p:ext uri="{BB962C8B-B14F-4D97-AF65-F5344CB8AC3E}">
        <p14:creationId xmlns:p14="http://schemas.microsoft.com/office/powerpoint/2010/main" val="35372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a:xfrm>
            <a:off x="944798" y="888061"/>
            <a:ext cx="9476719" cy="573875"/>
          </a:xfrm>
        </p:spPr>
        <p:txBody>
          <a:bodyPr/>
          <a:lstStyle/>
          <a:p>
            <a:r>
              <a:rPr lang="en-US" dirty="0"/>
              <a:t>First Mover – Needs to Explain </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4799" y="1850653"/>
            <a:ext cx="7437202" cy="4585871"/>
          </a:xfrm>
        </p:spPr>
        <p:txBody>
          <a:bodyPr/>
          <a:lstStyle/>
          <a:p>
            <a:r>
              <a:rPr lang="en-US" sz="3200" dirty="0">
                <a:latin typeface="Arial" panose="020B0604020202020204" pitchFamily="34" charset="0"/>
                <a:cs typeface="Arial" panose="020B0604020202020204" pitchFamily="34" charset="0"/>
              </a:rPr>
              <a:t>Need to explain your product – </a:t>
            </a:r>
            <a:r>
              <a:rPr lang="en-US" sz="3200" dirty="0">
                <a:solidFill>
                  <a:srgbClr val="FF0000"/>
                </a:solidFill>
              </a:rPr>
              <a:t>Describe the following product in your own words?</a:t>
            </a:r>
            <a:r>
              <a:rPr lang="en-US" sz="32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Portable document </a:t>
            </a:r>
            <a:r>
              <a:rPr lang="en-US" sz="2400" dirty="0"/>
              <a:t>f</a:t>
            </a:r>
            <a:r>
              <a:rPr lang="en-US" sz="2400" dirty="0">
                <a:latin typeface="Arial" panose="020B0604020202020204" pitchFamily="34" charset="0"/>
                <a:cs typeface="Arial" panose="020B0604020202020204" pitchFamily="34" charset="0"/>
              </a:rPr>
              <a:t>ormat is a file format developed in 1992. It captures formatting information from a variety of desktop publishing applications, making it possible to send formatted documents and have them appear on the recipient's monitor or printer as they were intended. This is because the file will maintain the original fonts, images, graphics as well as the exact layout of the file.</a:t>
            </a:r>
          </a:p>
          <a:p>
            <a:endParaRPr lang="en-US"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656DE3-E2F3-4D6A-A0F7-CF1621758BE9}"/>
              </a:ext>
            </a:extLst>
          </p:cNvPr>
          <p:cNvPicPr>
            <a:picLocks noChangeAspect="1"/>
          </p:cNvPicPr>
          <p:nvPr/>
        </p:nvPicPr>
        <p:blipFill>
          <a:blip r:embed="rId2"/>
          <a:stretch>
            <a:fillRect/>
          </a:stretch>
        </p:blipFill>
        <p:spPr>
          <a:xfrm>
            <a:off x="8334147" y="2043480"/>
            <a:ext cx="3766413" cy="3926459"/>
          </a:xfrm>
          <a:prstGeom prst="rect">
            <a:avLst/>
          </a:prstGeom>
        </p:spPr>
      </p:pic>
    </p:spTree>
    <p:extLst>
      <p:ext uri="{BB962C8B-B14F-4D97-AF65-F5344CB8AC3E}">
        <p14:creationId xmlns:p14="http://schemas.microsoft.com/office/powerpoint/2010/main" val="3613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Digital Innovation – First Movers</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077" y="1840493"/>
            <a:ext cx="10303847" cy="430887"/>
          </a:xfrm>
        </p:spPr>
        <p:txBody>
          <a:bodyPr/>
          <a:lstStyle/>
          <a:p>
            <a:r>
              <a:rPr lang="en-US" sz="2800" dirty="0">
                <a:latin typeface="Arial" panose="020B0604020202020204" pitchFamily="34" charset="0"/>
                <a:cs typeface="Arial" panose="020B0604020202020204" pitchFamily="34" charset="0"/>
              </a:rPr>
              <a:t>How do you explain a new complex product? </a:t>
            </a:r>
          </a:p>
        </p:txBody>
      </p:sp>
    </p:spTree>
    <p:extLst>
      <p:ext uri="{BB962C8B-B14F-4D97-AF65-F5344CB8AC3E}">
        <p14:creationId xmlns:p14="http://schemas.microsoft.com/office/powerpoint/2010/main" val="240018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Digital Innovation – First Movers</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3355" y="3003704"/>
            <a:ext cx="10303847" cy="4291303"/>
          </a:xfrm>
        </p:spPr>
        <p:txBody>
          <a:bodyPr/>
          <a:lstStyle/>
          <a:p>
            <a:pPr lvl="0" algn="l" rtl="0"/>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is a </a:t>
            </a:r>
            <a:r>
              <a:rPr lang="en-US" sz="2400" b="1" dirty="0">
                <a:solidFill>
                  <a:srgbClr val="1F1F1F"/>
                </a:solidFill>
                <a:highlight>
                  <a:srgbClr val="FFFFFF"/>
                </a:highlight>
                <a:latin typeface="Roboto"/>
                <a:ea typeface="Roboto"/>
                <a:cs typeface="+mn-cs"/>
                <a:sym typeface="Roboto"/>
              </a:rPr>
              <a:t>pioneer</a:t>
            </a:r>
            <a:r>
              <a:rPr lang="en-US" sz="2400" dirty="0">
                <a:solidFill>
                  <a:srgbClr val="1F1F1F"/>
                </a:solidFill>
                <a:highlight>
                  <a:srgbClr val="FFFFFF"/>
                </a:highlight>
                <a:latin typeface="Roboto"/>
                <a:ea typeface="Roboto"/>
                <a:cs typeface="+mn-cs"/>
                <a:sym typeface="Roboto"/>
              </a:rPr>
              <a:t> in the Device-Identity-as-as-Service security category to extend a true zero-trust security posture to devices. </a:t>
            </a:r>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is the only solution that provides Single Sign-On (SSO) authorization integrated with risk-based policies and one-click remediation for non-compliant and vulnerable devices. This reduces risk by protecting access to an organization's data and services while transforming devices to support a world-class security posture. </a:t>
            </a:r>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can do all this in a productive way that maintains business continuity with no disruption to the workforce.</a:t>
            </a:r>
            <a:endParaRPr lang="en-US" sz="2400" dirty="0">
              <a:solidFill>
                <a:schemeClr val="dk1"/>
              </a:solidFill>
              <a:highlight>
                <a:srgbClr val="FFFFFF"/>
              </a:highlight>
              <a:cs typeface="+mn-cs"/>
            </a:endParaRPr>
          </a:p>
          <a:p>
            <a:pPr lvl="0" algn="l" rtl="0"/>
            <a:endParaRPr lang="en-US" sz="2400" dirty="0">
              <a:solidFill>
                <a:srgbClr val="202122"/>
              </a:solidFill>
              <a:highlight>
                <a:srgbClr val="FFFFFF"/>
              </a:highlight>
              <a:cs typeface="+mn-cs"/>
            </a:endParaRPr>
          </a:p>
          <a:p>
            <a:pPr lvl="0" algn="r" rtl="0">
              <a:spcAft>
                <a:spcPts val="1200"/>
              </a:spcAft>
            </a:pPr>
            <a:r>
              <a:rPr lang="en-US" sz="2800" dirty="0">
                <a:solidFill>
                  <a:schemeClr val="dk1"/>
                </a:solidFill>
              </a:rPr>
              <a:t>- </a:t>
            </a:r>
            <a:r>
              <a:rPr lang="en-US" sz="2800" u="sng" dirty="0">
                <a:solidFill>
                  <a:schemeClr val="hlink"/>
                </a:solidFill>
                <a:hlinkClick r:id="rId2"/>
              </a:rPr>
              <a:t>PR Newswire 17 Mar, 2022</a:t>
            </a:r>
            <a:endParaRPr lang="en-US" sz="2800" dirty="0">
              <a:solidFill>
                <a:schemeClr val="dk1"/>
              </a:solidFill>
            </a:endParaRPr>
          </a:p>
          <a:p>
            <a:endParaRPr lang="en-US" dirty="0"/>
          </a:p>
        </p:txBody>
      </p:sp>
      <p:pic>
        <p:nvPicPr>
          <p:cNvPr id="4" name="Picture 3">
            <a:extLst>
              <a:ext uri="{FF2B5EF4-FFF2-40B4-BE49-F238E27FC236}">
                <a16:creationId xmlns:a16="http://schemas.microsoft.com/office/drawing/2014/main" id="{F22F06B2-67F6-4BAD-AAC3-ADE36F7B8E79}"/>
              </a:ext>
            </a:extLst>
          </p:cNvPr>
          <p:cNvPicPr>
            <a:picLocks noChangeAspect="1"/>
          </p:cNvPicPr>
          <p:nvPr/>
        </p:nvPicPr>
        <p:blipFill>
          <a:blip r:embed="rId3"/>
          <a:stretch>
            <a:fillRect/>
          </a:stretch>
        </p:blipFill>
        <p:spPr>
          <a:xfrm>
            <a:off x="9034162" y="1053985"/>
            <a:ext cx="2213040" cy="1426588"/>
          </a:xfrm>
          <a:prstGeom prst="rect">
            <a:avLst/>
          </a:prstGeom>
        </p:spPr>
      </p:pic>
      <p:sp>
        <p:nvSpPr>
          <p:cNvPr id="5" name="TextBox 4">
            <a:extLst>
              <a:ext uri="{FF2B5EF4-FFF2-40B4-BE49-F238E27FC236}">
                <a16:creationId xmlns:a16="http://schemas.microsoft.com/office/drawing/2014/main" id="{1E22AEEA-373A-4A86-87F8-8D0C59A47AE1}"/>
              </a:ext>
            </a:extLst>
          </p:cNvPr>
          <p:cNvSpPr txBox="1"/>
          <p:nvPr/>
        </p:nvSpPr>
        <p:spPr>
          <a:xfrm>
            <a:off x="944798" y="1708644"/>
            <a:ext cx="736608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What do they do?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Who are their customers?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How can they reach them? </a:t>
            </a:r>
          </a:p>
        </p:txBody>
      </p:sp>
    </p:spTree>
    <p:extLst>
      <p:ext uri="{BB962C8B-B14F-4D97-AF65-F5344CB8AC3E}">
        <p14:creationId xmlns:p14="http://schemas.microsoft.com/office/powerpoint/2010/main" val="394551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Digital Innovation – First Movers</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3355" y="3003704"/>
            <a:ext cx="10303847" cy="4814523"/>
          </a:xfrm>
        </p:spPr>
        <p:txBody>
          <a:bodyPr/>
          <a:lstStyle/>
          <a:p>
            <a:pPr algn="l" rtl="0"/>
            <a:r>
              <a:rPr lang="en-US" sz="2400" dirty="0" err="1">
                <a:solidFill>
                  <a:schemeClr val="dk1"/>
                </a:solidFill>
                <a:uFill>
                  <a:no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Novidea</a:t>
            </a:r>
            <a:r>
              <a:rPr lang="en-US" sz="2400" dirty="0">
                <a:solidFill>
                  <a:schemeClr val="dk1"/>
                </a:solidFill>
                <a:latin typeface="Arial" panose="020B0604020202020204" pitchFamily="34" charset="0"/>
                <a:cs typeface="Arial" panose="020B0604020202020204" pitchFamily="34" charset="0"/>
              </a:rPr>
              <a:t> is the leading </a:t>
            </a:r>
            <a:r>
              <a:rPr lang="en-US" sz="2400" dirty="0" err="1">
                <a:solidFill>
                  <a:schemeClr val="dk1"/>
                </a:solidFill>
                <a:latin typeface="Arial" panose="020B0604020202020204" pitchFamily="34" charset="0"/>
                <a:cs typeface="Arial" panose="020B0604020202020204" pitchFamily="34" charset="0"/>
              </a:rPr>
              <a:t>Insurtech</a:t>
            </a:r>
            <a:r>
              <a:rPr lang="en-US" sz="2400" dirty="0">
                <a:solidFill>
                  <a:schemeClr val="dk1"/>
                </a:solidFill>
                <a:latin typeface="Arial" panose="020B0604020202020204" pitchFamily="34" charset="0"/>
                <a:cs typeface="Arial" panose="020B0604020202020204" pitchFamily="34" charset="0"/>
              </a:rPr>
              <a:t> provider of a cloud-native, data-driven insurance management system. Using an open API architecture, </a:t>
            </a:r>
            <a:r>
              <a:rPr lang="en-US" sz="2400" dirty="0" err="1">
                <a:solidFill>
                  <a:schemeClr val="dk1"/>
                </a:solidFill>
                <a:latin typeface="Arial" panose="020B0604020202020204" pitchFamily="34" charset="0"/>
                <a:cs typeface="Arial" panose="020B0604020202020204" pitchFamily="34" charset="0"/>
              </a:rPr>
              <a:t>Novidea's</a:t>
            </a:r>
            <a:r>
              <a:rPr lang="en-US" sz="2400" dirty="0">
                <a:solidFill>
                  <a:schemeClr val="dk1"/>
                </a:solidFill>
                <a:latin typeface="Arial" panose="020B0604020202020204" pitchFamily="34" charset="0"/>
                <a:cs typeface="Arial" panose="020B0604020202020204" pitchFamily="34" charset="0"/>
              </a:rPr>
              <a:t> software platform enables brokers, agents, MGAs, and carriers to modernize and manage the customer insurance journey, end-to-end, and drive growth across the entire insurance distribution lifecycle. The </a:t>
            </a:r>
            <a:r>
              <a:rPr lang="en-US" sz="2400" dirty="0" err="1">
                <a:solidFill>
                  <a:schemeClr val="dk1"/>
                </a:solidFill>
                <a:latin typeface="Arial" panose="020B0604020202020204" pitchFamily="34" charset="0"/>
                <a:cs typeface="Arial" panose="020B0604020202020204" pitchFamily="34" charset="0"/>
              </a:rPr>
              <a:t>Novidea</a:t>
            </a:r>
            <a:r>
              <a:rPr lang="en-US" sz="2400" dirty="0">
                <a:solidFill>
                  <a:schemeClr val="dk1"/>
                </a:solidFill>
                <a:latin typeface="Arial" panose="020B0604020202020204" pitchFamily="34" charset="0"/>
                <a:cs typeface="Arial" panose="020B0604020202020204" pitchFamily="34" charset="0"/>
              </a:rPr>
              <a:t> platform, built to leverage the power of Salesforce's Big Technology, provides a complete ecosystem spanning every aspect of an insurance business, including a 360-degree view of the customer and all stakeholders, an integrated customer-facing policy transactions, and the middle and back office. Brokers, agencies, and MGAs extract more value from their customer and policy data with actionable intelligence from any device, anywhere. </a:t>
            </a:r>
            <a:r>
              <a:rPr lang="en-US" sz="2400" dirty="0" err="1">
                <a:solidFill>
                  <a:schemeClr val="dk1"/>
                </a:solidFill>
                <a:latin typeface="Arial" panose="020B0604020202020204" pitchFamily="34" charset="0"/>
                <a:cs typeface="Arial" panose="020B0604020202020204" pitchFamily="34" charset="0"/>
              </a:rPr>
              <a:t>Novidea</a:t>
            </a:r>
            <a:r>
              <a:rPr lang="en-US" sz="2400" dirty="0">
                <a:solidFill>
                  <a:schemeClr val="dk1"/>
                </a:solidFill>
                <a:latin typeface="Arial" panose="020B0604020202020204" pitchFamily="34" charset="0"/>
                <a:cs typeface="Arial" panose="020B0604020202020204" pitchFamily="34" charset="0"/>
              </a:rPr>
              <a:t> supports more than 100 customers across 22 countries.</a:t>
            </a:r>
            <a:endParaRPr lang="en-US" sz="2400" dirty="0">
              <a:solidFill>
                <a:schemeClr val="dk1"/>
              </a:solidFill>
              <a:highlight>
                <a:srgbClr val="FFFFFF"/>
              </a:highlight>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1E22AEEA-373A-4A86-87F8-8D0C59A47AE1}"/>
              </a:ext>
            </a:extLst>
          </p:cNvPr>
          <p:cNvSpPr txBox="1"/>
          <p:nvPr/>
        </p:nvSpPr>
        <p:spPr>
          <a:xfrm>
            <a:off x="944798" y="1708644"/>
            <a:ext cx="736608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What do they do?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Who are their customers?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How can they reach them? </a:t>
            </a:r>
          </a:p>
        </p:txBody>
      </p:sp>
      <p:pic>
        <p:nvPicPr>
          <p:cNvPr id="6" name="Picture 5">
            <a:extLst>
              <a:ext uri="{FF2B5EF4-FFF2-40B4-BE49-F238E27FC236}">
                <a16:creationId xmlns:a16="http://schemas.microsoft.com/office/drawing/2014/main" id="{608F93B6-557E-4BE2-AE73-DE3D719CA0E8}"/>
              </a:ext>
            </a:extLst>
          </p:cNvPr>
          <p:cNvPicPr>
            <a:picLocks noChangeAspect="1"/>
          </p:cNvPicPr>
          <p:nvPr/>
        </p:nvPicPr>
        <p:blipFill>
          <a:blip r:embed="rId3"/>
          <a:stretch>
            <a:fillRect/>
          </a:stretch>
        </p:blipFill>
        <p:spPr>
          <a:xfrm>
            <a:off x="8153277" y="1369943"/>
            <a:ext cx="2834886" cy="938865"/>
          </a:xfrm>
          <a:prstGeom prst="rect">
            <a:avLst/>
          </a:prstGeom>
        </p:spPr>
      </p:pic>
    </p:spTree>
    <p:extLst>
      <p:ext uri="{BB962C8B-B14F-4D97-AF65-F5344CB8AC3E}">
        <p14:creationId xmlns:p14="http://schemas.microsoft.com/office/powerpoint/2010/main" val="86394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241E-8FD8-429D-8A9A-0DC5425A6B86}"/>
              </a:ext>
            </a:extLst>
          </p:cNvPr>
          <p:cNvSpPr>
            <a:spLocks noGrp="1"/>
          </p:cNvSpPr>
          <p:nvPr>
            <p:ph type="title"/>
          </p:nvPr>
        </p:nvSpPr>
        <p:spPr/>
        <p:txBody>
          <a:bodyPr/>
          <a:lstStyle/>
          <a:p>
            <a:r>
              <a:rPr lang="en-US" dirty="0"/>
              <a:t>The BUSINESS of Digital Innovation</a:t>
            </a:r>
          </a:p>
        </p:txBody>
      </p:sp>
      <p:sp>
        <p:nvSpPr>
          <p:cNvPr id="3" name="Text Placeholder 2">
            <a:extLst>
              <a:ext uri="{FF2B5EF4-FFF2-40B4-BE49-F238E27FC236}">
                <a16:creationId xmlns:a16="http://schemas.microsoft.com/office/drawing/2014/main" id="{873D3542-6650-4212-8FD4-AAB3ED02B843}"/>
              </a:ext>
            </a:extLst>
          </p:cNvPr>
          <p:cNvSpPr>
            <a:spLocks noGrp="1"/>
          </p:cNvSpPr>
          <p:nvPr>
            <p:ph type="body" idx="1"/>
          </p:nvPr>
        </p:nvSpPr>
        <p:spPr>
          <a:xfrm>
            <a:off x="944077" y="1840493"/>
            <a:ext cx="10303847" cy="5078313"/>
          </a:xfrm>
        </p:spPr>
        <p:txBody>
          <a:bodyPr/>
          <a:lstStyle/>
          <a:p>
            <a:r>
              <a:rPr lang="en-US" dirty="0"/>
              <a:t>Innovator’s First Mover Advantage </a:t>
            </a:r>
          </a:p>
          <a:p>
            <a:r>
              <a:rPr lang="en-US" dirty="0"/>
              <a:t>You are the innovator - What are the advantages of being first?</a:t>
            </a:r>
            <a:br>
              <a:rPr lang="en-US" dirty="0"/>
            </a:br>
            <a:endParaRPr lang="en-US" sz="2800" dirty="0">
              <a:latin typeface="Arial" panose="020B0604020202020204" pitchFamily="34" charset="0"/>
              <a:cs typeface="Arial" panose="020B0604020202020204" pitchFamily="34" charset="0"/>
            </a:endParaRPr>
          </a:p>
          <a:p>
            <a:pPr marL="457200" lvl="0" indent="-355600" algn="l" rtl="0">
              <a:spcBef>
                <a:spcPts val="0"/>
              </a:spcBef>
              <a:spcAft>
                <a:spcPts val="0"/>
              </a:spcAft>
              <a:buSzPts val="2000"/>
              <a:buFont typeface="Wingdings" panose="05000000000000000000" pitchFamily="2" charset="2"/>
              <a:buChar char="§"/>
            </a:pPr>
            <a:r>
              <a:rPr lang="en-US" sz="2400" dirty="0">
                <a:cs typeface="+mn-cs"/>
              </a:rPr>
              <a:t>No competitors – the market is all yours - </a:t>
            </a:r>
            <a:r>
              <a:rPr lang="en-US" sz="2400" b="1" dirty="0">
                <a:solidFill>
                  <a:srgbClr val="FF0000"/>
                </a:solidFill>
                <a:latin typeface="Arial" panose="020B0604020202020204" pitchFamily="34" charset="0"/>
                <a:cs typeface="Arial" panose="020B0604020202020204" pitchFamily="34" charset="0"/>
              </a:rPr>
              <a:t>There is NO market </a:t>
            </a:r>
          </a:p>
          <a:p>
            <a:pPr marL="721746" lvl="1" indent="-342900" algn="l" rtl="0">
              <a:spcBef>
                <a:spcPts val="1200"/>
              </a:spcBef>
              <a:buSzPts val="2000"/>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You need to create the market </a:t>
            </a:r>
          </a:p>
          <a:p>
            <a:pPr marL="721746" lvl="1" indent="-342900" algn="l" rtl="0">
              <a:buSzPts val="2000"/>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You need to explain what your product does </a:t>
            </a:r>
          </a:p>
          <a:p>
            <a:pPr marL="721746" lvl="1" indent="-342900" algn="l" rtl="0">
              <a:buSzPts val="2000"/>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You need to convince people why they should care</a:t>
            </a:r>
            <a:br>
              <a:rPr lang="en-US" sz="2800" dirty="0">
                <a:solidFill>
                  <a:schemeClr val="accent1"/>
                </a:solidFill>
                <a:latin typeface="Arial" panose="020B0604020202020204" pitchFamily="34" charset="0"/>
                <a:cs typeface="Arial" panose="020B0604020202020204" pitchFamily="34" charset="0"/>
              </a:rPr>
            </a:br>
            <a:endParaRPr lang="en-US" sz="2800" dirty="0">
              <a:solidFill>
                <a:schemeClr val="accent1"/>
              </a:solidFill>
              <a:latin typeface="Arial" panose="020B0604020202020204" pitchFamily="34" charset="0"/>
              <a:cs typeface="Arial" panose="020B0604020202020204" pitchFamily="34" charset="0"/>
            </a:endParaRPr>
          </a:p>
          <a:p>
            <a:pPr marL="457200" indent="-355600" algn="l" rtl="0">
              <a:buSzPts val="2000"/>
              <a:buFont typeface="Wingdings" panose="05000000000000000000" pitchFamily="2" charset="2"/>
              <a:buChar char="§"/>
            </a:pPr>
            <a:r>
              <a:rPr lang="en-US" sz="2400" dirty="0">
                <a:solidFill>
                  <a:srgbClr val="00B050"/>
                </a:solidFill>
              </a:rPr>
              <a:t>The solution </a:t>
            </a:r>
            <a:r>
              <a:rPr lang="en-US" sz="2400" dirty="0"/>
              <a:t>- </a:t>
            </a:r>
            <a:r>
              <a:rPr lang="en-US" sz="2400" b="1" dirty="0"/>
              <a:t>No need to be first, just be better than the other competitors </a:t>
            </a:r>
          </a:p>
          <a:p>
            <a:pPr marL="457200" lvl="0" indent="-355600" algn="l" rtl="0">
              <a:spcBef>
                <a:spcPts val="0"/>
              </a:spcBef>
              <a:spcAft>
                <a:spcPts val="0"/>
              </a:spcAft>
              <a:buSzPts val="2000"/>
              <a:buFont typeface="Wingdings" panose="05000000000000000000" pitchFamily="2" charset="2"/>
              <a:buChar char="§"/>
            </a:pPr>
            <a:endParaRPr lang="en-US" sz="2400" dirty="0">
              <a:cs typeface="+mn-cs"/>
            </a:endParaRPr>
          </a:p>
          <a:p>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492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The Innovator Dilemma </a:t>
            </a:r>
          </a:p>
        </p:txBody>
      </p:sp>
      <p:pic>
        <p:nvPicPr>
          <p:cNvPr id="4" name="Picture 3">
            <a:extLst>
              <a:ext uri="{FF2B5EF4-FFF2-40B4-BE49-F238E27FC236}">
                <a16:creationId xmlns:a16="http://schemas.microsoft.com/office/drawing/2014/main" id="{198631F6-D2E7-4022-A561-EEAA63CC0E8F}"/>
              </a:ext>
            </a:extLst>
          </p:cNvPr>
          <p:cNvPicPr>
            <a:picLocks noChangeAspect="1"/>
          </p:cNvPicPr>
          <p:nvPr/>
        </p:nvPicPr>
        <p:blipFill>
          <a:blip r:embed="rId2"/>
          <a:stretch>
            <a:fillRect/>
          </a:stretch>
        </p:blipFill>
        <p:spPr>
          <a:xfrm>
            <a:off x="9003795" y="1738418"/>
            <a:ext cx="2835444" cy="4231521"/>
          </a:xfrm>
          <a:prstGeom prst="rect">
            <a:avLst/>
          </a:prstGeom>
        </p:spPr>
      </p:pic>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690077" y="1659833"/>
            <a:ext cx="7834163" cy="4590487"/>
          </a:xfrm>
        </p:spPr>
        <p:txBody>
          <a:bodyPr/>
          <a:lstStyle/>
          <a:p>
            <a:r>
              <a:rPr lang="en-US" sz="2400" dirty="0">
                <a:latin typeface="Arial" panose="020B0604020202020204" pitchFamily="34" charset="0"/>
                <a:cs typeface="Arial" panose="020B0604020202020204" pitchFamily="34" charset="0"/>
              </a:rPr>
              <a:t>The Innovator's Dilemma: When New Technologies Cause Great Firms to Fail, first published in 1997, is the best-known work of the Harvard professor Clayton Christensen. It expands on the concept of disruptive technologies, a term he coined in a 1995 article. It describes how large incumbent companies lose market share by listening to their customers and providing what appears to be the highest-value products, but new companies that serve low-value customers with poorly developed technology can improve that technology incrementally until it is good enough to quickly take market share from established business.</a:t>
            </a:r>
          </a:p>
        </p:txBody>
      </p:sp>
    </p:spTree>
    <p:extLst>
      <p:ext uri="{BB962C8B-B14F-4D97-AF65-F5344CB8AC3E}">
        <p14:creationId xmlns:p14="http://schemas.microsoft.com/office/powerpoint/2010/main" val="281697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a:xfrm>
            <a:off x="944798" y="888061"/>
            <a:ext cx="9476719" cy="573875"/>
          </a:xfrm>
        </p:spPr>
        <p:txBody>
          <a:bodyPr/>
          <a:lstStyle/>
          <a:p>
            <a:r>
              <a:rPr lang="en-US" dirty="0"/>
              <a:t>SmartUp Principles </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4077" y="1840493"/>
            <a:ext cx="10303847" cy="2295244"/>
          </a:xfrm>
        </p:spPr>
        <p:txBody>
          <a:bodyPr/>
          <a:lstStyle/>
          <a:p>
            <a:r>
              <a:rPr lang="en-US" dirty="0"/>
              <a:t>SmartUp Principle for building a successful company </a:t>
            </a:r>
          </a:p>
          <a:p>
            <a:endParaRPr lang="en-US" dirty="0"/>
          </a:p>
          <a:p>
            <a:pPr marL="342900" indent="-342900">
              <a:buFont typeface="Arial" panose="020B0604020202020204" pitchFamily="34" charset="0"/>
              <a:buChar char="•"/>
            </a:pPr>
            <a:r>
              <a:rPr lang="en-US" dirty="0"/>
              <a:t>Focus on being profitable as the first and most important objective </a:t>
            </a:r>
          </a:p>
          <a:p>
            <a:pPr marL="342900" indent="-342900">
              <a:buFont typeface="Arial" panose="020B0604020202020204" pitchFamily="34" charset="0"/>
              <a:buChar char="•"/>
            </a:pPr>
            <a:r>
              <a:rPr lang="en-US" dirty="0"/>
              <a:t>For profitability you need to have sales </a:t>
            </a:r>
          </a:p>
          <a:p>
            <a:pPr marL="342900" indent="-342900">
              <a:buFont typeface="Arial" panose="020B0604020202020204" pitchFamily="34" charset="0"/>
              <a:buChar char="•"/>
            </a:pPr>
            <a:r>
              <a:rPr lang="en-US" dirty="0"/>
              <a:t>Selling is much more difficult than building the product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876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Who invented the light bulb?</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078" y="1840493"/>
            <a:ext cx="9352044" cy="5029967"/>
          </a:xfrm>
        </p:spPr>
        <p:txBody>
          <a:bodyPr/>
          <a:lstStyle/>
          <a:p>
            <a:pPr marL="342900" indent="-342900">
              <a:buFont typeface="Arial" panose="020B0604020202020204" pitchFamily="34" charset="0"/>
              <a:buChar char="•"/>
            </a:pPr>
            <a:r>
              <a:rPr lang="en-US" sz="2000" b="1" dirty="0">
                <a:solidFill>
                  <a:srgbClr val="333333"/>
                </a:solidFill>
                <a:effectLst/>
                <a:latin typeface="Arial" panose="020B0604020202020204" pitchFamily="34" charset="0"/>
                <a:ea typeface="Times New Roman" panose="02020603050405020304" pitchFamily="18" charset="0"/>
              </a:rPr>
              <a:t>1809</a:t>
            </a:r>
            <a:r>
              <a:rPr lang="en-US" sz="1800" dirty="0">
                <a:solidFill>
                  <a:srgbClr val="333333"/>
                </a:solidFill>
                <a:effectLst/>
                <a:latin typeface="Arial" panose="020B0604020202020204" pitchFamily="34" charset="0"/>
                <a:ea typeface="Times New Roman" panose="02020603050405020304" pitchFamily="18" charset="0"/>
              </a:rPr>
              <a:t> - British inventor Humphry Davy invented an incandescent light bulb in 1801 and created the “arc lamp”</a:t>
            </a: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000" b="1" dirty="0">
                <a:solidFill>
                  <a:srgbClr val="333333"/>
                </a:solidFill>
                <a:latin typeface="Arial" panose="020B0604020202020204" pitchFamily="34" charset="0"/>
              </a:rPr>
              <a:t>1835</a:t>
            </a:r>
            <a:r>
              <a:rPr lang="en-US" sz="1800" dirty="0">
                <a:solidFill>
                  <a:srgbClr val="333333"/>
                </a:solidFill>
                <a:effectLst/>
                <a:latin typeface="Arial" panose="020B0604020202020204" pitchFamily="34" charset="0"/>
                <a:ea typeface="Aptos" panose="020B0004020202020204" pitchFamily="34" charset="0"/>
              </a:rPr>
              <a:t> - Scottish inventor James Bowman Lindsay demonstrated a constant electric light in Dundee</a:t>
            </a:r>
          </a:p>
          <a:p>
            <a:pPr marL="342900" indent="-342900">
              <a:buFont typeface="Arial" panose="020B0604020202020204" pitchFamily="34" charset="0"/>
              <a:buChar char="•"/>
            </a:pPr>
            <a:r>
              <a:rPr lang="en-US" sz="2000" b="1" dirty="0">
                <a:solidFill>
                  <a:srgbClr val="333333"/>
                </a:solidFill>
                <a:latin typeface="Arial" panose="020B0604020202020204" pitchFamily="34" charset="0"/>
              </a:rPr>
              <a:t>1841</a:t>
            </a:r>
            <a:r>
              <a:rPr lang="en-US" sz="1800" dirty="0">
                <a:solidFill>
                  <a:srgbClr val="333333"/>
                </a:solidFill>
                <a:effectLst/>
                <a:latin typeface="Arial" panose="020B0604020202020204" pitchFamily="34" charset="0"/>
                <a:ea typeface="Aptos" panose="020B0004020202020204" pitchFamily="34" charset="0"/>
              </a:rPr>
              <a:t> - British inventor Frederick </a:t>
            </a:r>
            <a:r>
              <a:rPr lang="en-US" sz="1800" dirty="0" err="1">
                <a:solidFill>
                  <a:srgbClr val="333333"/>
                </a:solidFill>
                <a:effectLst/>
                <a:latin typeface="Arial" panose="020B0604020202020204" pitchFamily="34" charset="0"/>
                <a:ea typeface="Aptos" panose="020B0004020202020204" pitchFamily="34" charset="0"/>
              </a:rPr>
              <a:t>DeMoleyns</a:t>
            </a:r>
            <a:r>
              <a:rPr lang="en-US" sz="1800" dirty="0">
                <a:solidFill>
                  <a:srgbClr val="333333"/>
                </a:solidFill>
                <a:effectLst/>
                <a:latin typeface="Arial" panose="020B0604020202020204" pitchFamily="34" charset="0"/>
                <a:ea typeface="Aptos" panose="020B0004020202020204" pitchFamily="34" charset="0"/>
              </a:rPr>
              <a:t> patented a light bulb </a:t>
            </a:r>
          </a:p>
          <a:p>
            <a:pPr marL="342900" indent="-342900">
              <a:buFont typeface="Arial" panose="020B0604020202020204" pitchFamily="34" charset="0"/>
              <a:buChar char="•"/>
            </a:pPr>
            <a:r>
              <a:rPr lang="en-US" sz="2000" b="1" dirty="0">
                <a:solidFill>
                  <a:srgbClr val="333333"/>
                </a:solidFill>
                <a:latin typeface="Arial" panose="020B0604020202020204" pitchFamily="34" charset="0"/>
              </a:rPr>
              <a:t>1872</a:t>
            </a:r>
            <a:r>
              <a:rPr lang="en-US" sz="1800" dirty="0">
                <a:solidFill>
                  <a:srgbClr val="333333"/>
                </a:solidFill>
                <a:effectLst/>
                <a:latin typeface="Arial" panose="020B0604020202020204" pitchFamily="34" charset="0"/>
                <a:ea typeface="Aptos" panose="020B0004020202020204" pitchFamily="34" charset="0"/>
              </a:rPr>
              <a:t> - Russian engineer Alexander </a:t>
            </a:r>
            <a:r>
              <a:rPr lang="en-US" sz="1800" dirty="0" err="1">
                <a:solidFill>
                  <a:srgbClr val="333333"/>
                </a:solidFill>
                <a:effectLst/>
                <a:latin typeface="Arial" panose="020B0604020202020204" pitchFamily="34" charset="0"/>
                <a:ea typeface="Aptos" panose="020B0004020202020204" pitchFamily="34" charset="0"/>
              </a:rPr>
              <a:t>Lodygin</a:t>
            </a:r>
            <a:r>
              <a:rPr lang="en-US" sz="1800" dirty="0">
                <a:solidFill>
                  <a:srgbClr val="333333"/>
                </a:solidFill>
                <a:effectLst/>
                <a:latin typeface="Arial" panose="020B0604020202020204" pitchFamily="34" charset="0"/>
                <a:ea typeface="Aptos" panose="020B0004020202020204" pitchFamily="34" charset="0"/>
              </a:rPr>
              <a:t> invented an incandescent light bulb </a:t>
            </a:r>
            <a:endParaRPr lang="he-IL" sz="1800" dirty="0">
              <a:solidFill>
                <a:srgbClr val="333333"/>
              </a:solidFill>
              <a:effectLst/>
              <a:latin typeface="Arial" panose="020B0604020202020204" pitchFamily="34" charset="0"/>
              <a:ea typeface="Aptos" panose="020B0004020202020204" pitchFamily="34" charset="0"/>
            </a:endParaRPr>
          </a:p>
          <a:p>
            <a:pPr marL="342900" indent="-342900">
              <a:buFont typeface="Arial" panose="020B0604020202020204" pitchFamily="34" charset="0"/>
              <a:buChar char="•"/>
            </a:pPr>
            <a:r>
              <a:rPr lang="en-US" sz="2000" b="1" dirty="0">
                <a:solidFill>
                  <a:srgbClr val="333333"/>
                </a:solidFill>
                <a:latin typeface="Arial" panose="020B0604020202020204" pitchFamily="34" charset="0"/>
              </a:rPr>
              <a:t>1877</a:t>
            </a:r>
            <a:r>
              <a:rPr lang="he-IL" sz="2000" b="1" dirty="0">
                <a:solidFill>
                  <a:srgbClr val="333333"/>
                </a:solidFill>
                <a:latin typeface="Arial" panose="020B0604020202020204" pitchFamily="34" charset="0"/>
              </a:rPr>
              <a:t> </a:t>
            </a:r>
            <a:r>
              <a:rPr lang="en-US" sz="1800" dirty="0">
                <a:solidFill>
                  <a:srgbClr val="333333"/>
                </a:solidFill>
                <a:effectLst/>
                <a:latin typeface="Arial" panose="020B0604020202020204" pitchFamily="34" charset="0"/>
                <a:ea typeface="Aptos" panose="020B0004020202020204" pitchFamily="34" charset="0"/>
              </a:rPr>
              <a:t>-</a:t>
            </a:r>
            <a:r>
              <a:rPr lang="he-IL" sz="1800" dirty="0">
                <a:solidFill>
                  <a:srgbClr val="333333"/>
                </a:solidFill>
                <a:effectLst/>
                <a:latin typeface="Arial" panose="020B0604020202020204" pitchFamily="34" charset="0"/>
                <a:ea typeface="Times New Roman" panose="02020603050405020304" pitchFamily="18" charset="0"/>
              </a:rPr>
              <a:t> </a:t>
            </a:r>
            <a:r>
              <a:rPr lang="en-US" sz="1800" dirty="0">
                <a:solidFill>
                  <a:srgbClr val="333333"/>
                </a:solidFill>
                <a:effectLst/>
                <a:latin typeface="Arial" panose="020B0604020202020204" pitchFamily="34" charset="0"/>
                <a:ea typeface="Times New Roman" panose="02020603050405020304" pitchFamily="18" charset="0"/>
              </a:rPr>
              <a:t> William E. Sawyer developed a incandescent light in partnership with Albon Man</a:t>
            </a:r>
            <a:endParaRPr lang="he-IL" sz="1800" dirty="0">
              <a:solidFill>
                <a:srgbClr val="333333"/>
              </a:solidFill>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US" sz="2000" b="1" dirty="0">
                <a:solidFill>
                  <a:srgbClr val="333333"/>
                </a:solidFill>
                <a:latin typeface="Arial" panose="020B0604020202020204" pitchFamily="34" charset="0"/>
              </a:rPr>
              <a:t>1870</a:t>
            </a:r>
            <a:r>
              <a:rPr lang="en-US" sz="1800" dirty="0">
                <a:solidFill>
                  <a:srgbClr val="333333"/>
                </a:solidFill>
                <a:effectLst/>
                <a:latin typeface="Arial" panose="020B0604020202020204" pitchFamily="34" charset="0"/>
                <a:ea typeface="Aptos" panose="020B0004020202020204" pitchFamily="34" charset="0"/>
              </a:rPr>
              <a:t>s - Hiram Stevens developed a light bulb and in 1880 installed the first </a:t>
            </a:r>
            <a:r>
              <a:rPr lang="en-US" sz="1800" dirty="0">
                <a:solidFill>
                  <a:schemeClr val="tx1"/>
                </a:solidFill>
                <a:effectLst/>
                <a:latin typeface="Arial" panose="020B0604020202020204" pitchFamily="34" charset="0"/>
                <a:ea typeface="Aptos" panose="020B0004020202020204" pitchFamily="34" charset="0"/>
              </a:rPr>
              <a:t>electric</a:t>
            </a:r>
            <a:r>
              <a:rPr lang="en-US" sz="1800" dirty="0">
                <a:solidFill>
                  <a:srgbClr val="333333"/>
                </a:solidFill>
                <a:effectLst/>
                <a:latin typeface="Arial" panose="020B0604020202020204" pitchFamily="34" charset="0"/>
                <a:ea typeface="Aptos" panose="020B0004020202020204" pitchFamily="34" charset="0"/>
              </a:rPr>
              <a:t> lights </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a New York City building</a:t>
            </a:r>
          </a:p>
          <a:p>
            <a:pPr marL="285750" marR="0" indent="-285750">
              <a:buFont typeface="Arial" panose="020B0604020202020204" pitchFamily="34" charset="0"/>
              <a:buChar char="•"/>
            </a:pPr>
            <a:r>
              <a:rPr lang="en-US" sz="2000" b="1" dirty="0">
                <a:solidFill>
                  <a:srgbClr val="333333"/>
                </a:solidFill>
                <a:latin typeface="Arial" panose="020B0604020202020204" pitchFamily="34" charset="0"/>
              </a:rPr>
              <a:t>1878 </a:t>
            </a:r>
            <a:r>
              <a:rPr lang="en-US" sz="1800" dirty="0">
                <a:solidFill>
                  <a:srgbClr val="333333"/>
                </a:solidFill>
                <a:effectLst/>
                <a:latin typeface="Arial" panose="020B0604020202020204" pitchFamily="34" charset="0"/>
                <a:ea typeface="Times New Roman" panose="02020603050405020304" pitchFamily="18" charset="0"/>
              </a:rPr>
              <a:t>- British inventor </a:t>
            </a:r>
            <a:r>
              <a:rPr lang="en-US" sz="1800" dirty="0">
                <a:solidFill>
                  <a:schemeClr val="tx1"/>
                </a:solidFill>
                <a:effectLst/>
                <a:latin typeface="Arial" panose="020B0604020202020204" pitchFamily="34" charset="0"/>
                <a:ea typeface="Times New Roman" panose="02020603050405020304" pitchFamily="18" charset="0"/>
              </a:rPr>
              <a:t>Joseph Wilson Swan </a:t>
            </a:r>
            <a:r>
              <a:rPr lang="en-US" sz="1800" dirty="0">
                <a:solidFill>
                  <a:srgbClr val="333333"/>
                </a:solidFill>
                <a:effectLst/>
                <a:latin typeface="Arial" panose="020B0604020202020204" pitchFamily="34" charset="0"/>
                <a:ea typeface="Times New Roman" panose="02020603050405020304" pitchFamily="18" charset="0"/>
              </a:rPr>
              <a:t>demonstrated a light bulb at a lecture in Newcastle that soon had the attention of the world, including Edison. Swan was awarded a light bulb patent (patent No. 4933) only in 1880, the year in which his house in Gateshead, England became the first house in the world lit by a light bulb.</a:t>
            </a:r>
          </a:p>
          <a:p>
            <a:pPr marL="285750" indent="-285750">
              <a:buFont typeface="Arial" panose="020B0604020202020204" pitchFamily="34" charset="0"/>
              <a:buChar char="•"/>
            </a:pPr>
            <a:r>
              <a:rPr lang="en-US" sz="2000" b="1" dirty="0">
                <a:solidFill>
                  <a:srgbClr val="333333"/>
                </a:solidFill>
                <a:latin typeface="Arial" panose="020B0604020202020204" pitchFamily="34" charset="0"/>
              </a:rPr>
              <a:t>1879 - </a:t>
            </a:r>
            <a:r>
              <a:rPr lang="en-US" sz="1800" dirty="0">
                <a:solidFill>
                  <a:srgbClr val="333333"/>
                </a:solidFill>
                <a:effectLst/>
                <a:latin typeface="Arial" panose="020B0604020202020204" pitchFamily="34" charset="0"/>
                <a:ea typeface="Times New Roman" panose="02020603050405020304" pitchFamily="18" charset="0"/>
              </a:rPr>
              <a:t>Thomas Edison filed for a patent on a light bulb that burned up to 600 hours and eventually up to 1,200 hours</a:t>
            </a:r>
            <a:endParaRPr lang="en-US" sz="1800" dirty="0">
              <a:effectLst/>
              <a:latin typeface="Times New Roman" panose="02020603050405020304" pitchFamily="18" charset="0"/>
              <a:ea typeface="Times New Roman" panose="02020603050405020304" pitchFamily="18" charset="0"/>
            </a:endParaRPr>
          </a:p>
          <a:p>
            <a:pPr marL="285750" marR="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3680FA9F-BDE5-4095-9E84-42D2055E503B}"/>
              </a:ext>
            </a:extLst>
          </p:cNvPr>
          <p:cNvPicPr>
            <a:picLocks noChangeAspect="1"/>
          </p:cNvPicPr>
          <p:nvPr/>
        </p:nvPicPr>
        <p:blipFill>
          <a:blip r:embed="rId2"/>
          <a:stretch>
            <a:fillRect/>
          </a:stretch>
        </p:blipFill>
        <p:spPr>
          <a:xfrm>
            <a:off x="10421516" y="2817752"/>
            <a:ext cx="1377193" cy="2495150"/>
          </a:xfrm>
          <a:prstGeom prst="rect">
            <a:avLst/>
          </a:prstGeom>
        </p:spPr>
      </p:pic>
    </p:spTree>
    <p:extLst>
      <p:ext uri="{BB962C8B-B14F-4D97-AF65-F5344CB8AC3E}">
        <p14:creationId xmlns:p14="http://schemas.microsoft.com/office/powerpoint/2010/main" val="21027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Innovation Evolution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077" y="1840493"/>
            <a:ext cx="10303847" cy="1292662"/>
          </a:xfrm>
        </p:spPr>
        <p:txBody>
          <a:bodyPr/>
          <a:lstStyle/>
          <a:p>
            <a:pPr marL="457200" indent="-457200">
              <a:buFont typeface="Arial" panose="020B0604020202020204" pitchFamily="34" charset="0"/>
              <a:buChar char="•"/>
            </a:pPr>
            <a:r>
              <a:rPr lang="en-US" sz="2800" dirty="0">
                <a:latin typeface="Comfortaa Medium"/>
              </a:rPr>
              <a:t>What triggers the evolution of Innovation? </a:t>
            </a:r>
          </a:p>
          <a:p>
            <a:pPr marL="457200" indent="-457200">
              <a:buFont typeface="Arial" panose="020B0604020202020204" pitchFamily="34" charset="0"/>
              <a:buChar char="•"/>
            </a:pPr>
            <a:r>
              <a:rPr lang="en-US" sz="2800" dirty="0">
                <a:latin typeface="Comfortaa Medium"/>
              </a:rPr>
              <a:t>Surprisingly, many inventions were independently developed by different people, at the same time  </a:t>
            </a:r>
          </a:p>
        </p:txBody>
      </p:sp>
      <p:pic>
        <p:nvPicPr>
          <p:cNvPr id="4" name="Picture 3">
            <a:extLst>
              <a:ext uri="{FF2B5EF4-FFF2-40B4-BE49-F238E27FC236}">
                <a16:creationId xmlns:a16="http://schemas.microsoft.com/office/drawing/2014/main" id="{37B82F50-C76F-4A55-FA76-5B8129CA0ED9}"/>
              </a:ext>
            </a:extLst>
          </p:cNvPr>
          <p:cNvPicPr>
            <a:picLocks noChangeAspect="1"/>
          </p:cNvPicPr>
          <p:nvPr/>
        </p:nvPicPr>
        <p:blipFill>
          <a:blip r:embed="rId2"/>
          <a:stretch>
            <a:fillRect/>
          </a:stretch>
        </p:blipFill>
        <p:spPr>
          <a:xfrm>
            <a:off x="3774500" y="3132438"/>
            <a:ext cx="7198300" cy="3725561"/>
          </a:xfrm>
          <a:prstGeom prst="rect">
            <a:avLst/>
          </a:prstGeom>
        </p:spPr>
      </p:pic>
    </p:spTree>
    <p:extLst>
      <p:ext uri="{BB962C8B-B14F-4D97-AF65-F5344CB8AC3E}">
        <p14:creationId xmlns:p14="http://schemas.microsoft.com/office/powerpoint/2010/main" val="6161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Innovation Influencers</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01561"/>
            <a:ext cx="10422013" cy="4876335"/>
          </a:xfrm>
        </p:spPr>
        <p:txBody>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Arial" panose="020B0604020202020204" pitchFamily="34" charset="0"/>
              </a:rPr>
              <a:t>Earlier Thinkers Who Influenced Darwin and Wallace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Arial" panose="020B0604020202020204" pitchFamily="34" charset="0"/>
              </a:rPr>
              <a:t> </a:t>
            </a:r>
          </a:p>
          <a:p>
            <a:pPr marL="342900" marR="0" lvl="0" indent="-342900">
              <a:lnSpc>
                <a:spcPct val="107000"/>
              </a:lnSpc>
              <a:spcBef>
                <a:spcPts val="0"/>
              </a:spcBef>
              <a:spcAft>
                <a:spcPts val="0"/>
              </a:spcAft>
              <a:buFont typeface="+mj-lt"/>
              <a:buAutoNum type="arabicPeriod"/>
              <a:tabLst>
                <a:tab pos="457200" algn="l"/>
              </a:tabLst>
            </a:pPr>
            <a:r>
              <a:rPr lang="en-US" sz="1800" kern="100" dirty="0">
                <a:effectLst/>
                <a:ea typeface="Aptos" panose="020B0004020202020204" pitchFamily="34" charset="0"/>
              </a:rPr>
              <a:t>Jean Baptiste </a:t>
            </a:r>
            <a:r>
              <a:rPr lang="en-US" sz="1800" b="1" kern="100" dirty="0">
                <a:effectLst/>
                <a:ea typeface="Aptos" panose="020B0004020202020204" pitchFamily="34" charset="0"/>
              </a:rPr>
              <a:t>Lamarck</a:t>
            </a:r>
            <a:r>
              <a:rPr lang="en-US" sz="1800" kern="100" dirty="0">
                <a:effectLst/>
                <a:ea typeface="Aptos" panose="020B0004020202020204" pitchFamily="34" charset="0"/>
              </a:rPr>
              <a:t> (1744–1829) was an important French naturalist and one of the first scientists to propose that species change over time. However, Lamarck was wrong about how species change. His idea of the </a:t>
            </a:r>
            <a:r>
              <a:rPr lang="en-US" sz="1800" b="1" kern="100" dirty="0">
                <a:effectLst/>
                <a:ea typeface="Aptos" panose="020B0004020202020204" pitchFamily="34" charset="0"/>
              </a:rPr>
              <a:t>inheritance of acquired characteristics</a:t>
            </a:r>
            <a:r>
              <a:rPr lang="en-US" sz="1800" kern="100" dirty="0">
                <a:effectLst/>
                <a:ea typeface="Aptos" panose="020B0004020202020204" pitchFamily="34" charset="0"/>
              </a:rPr>
              <a:t> is incorrect and traits an organism develops during its own life-time cannot be passed on to offspring </a:t>
            </a:r>
            <a:r>
              <a:rPr lang="en-US" sz="1800" kern="100" dirty="0">
                <a:effectLst/>
                <a:highlight>
                  <a:srgbClr val="FFFF00"/>
                </a:highlight>
                <a:ea typeface="Aptos" panose="020B0004020202020204" pitchFamily="34" charset="0"/>
              </a:rPr>
              <a:t>(…. Epigenetics)</a:t>
            </a:r>
            <a:br>
              <a:rPr lang="en-US" sz="1800" kern="100" dirty="0">
                <a:effectLst/>
                <a:ea typeface="Aptos" panose="020B0004020202020204" pitchFamily="34" charset="0"/>
              </a:rPr>
            </a:br>
            <a:endParaRPr lang="en-US" sz="1800" kern="100" dirty="0">
              <a:effectLst/>
              <a:ea typeface="Aptos" panose="020B00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1800" kern="100" dirty="0">
                <a:effectLst/>
                <a:ea typeface="Aptos" panose="020B0004020202020204" pitchFamily="34" charset="0"/>
              </a:rPr>
              <a:t>Charles </a:t>
            </a:r>
            <a:r>
              <a:rPr lang="en-US" sz="1800" b="1" kern="100" dirty="0">
                <a:effectLst/>
                <a:ea typeface="Aptos" panose="020B0004020202020204" pitchFamily="34" charset="0"/>
              </a:rPr>
              <a:t>Lyell</a:t>
            </a:r>
            <a:r>
              <a:rPr lang="en-US" sz="1800" kern="100" dirty="0">
                <a:effectLst/>
                <a:ea typeface="Aptos" panose="020B0004020202020204" pitchFamily="34" charset="0"/>
              </a:rPr>
              <a:t> (1797–1875) was a well-known English geologist. Darwin took Lyell's book, </a:t>
            </a:r>
            <a:r>
              <a:rPr lang="en-US" sz="1800" i="1" kern="100" dirty="0">
                <a:effectLst/>
                <a:ea typeface="Aptos" panose="020B0004020202020204" pitchFamily="34" charset="0"/>
              </a:rPr>
              <a:t>Principles of Geology,</a:t>
            </a:r>
            <a:r>
              <a:rPr lang="en-US" sz="1800" kern="100" dirty="0">
                <a:effectLst/>
                <a:ea typeface="Aptos" panose="020B0004020202020204" pitchFamily="34" charset="0"/>
              </a:rPr>
              <a:t> with him on the </a:t>
            </a:r>
            <a:r>
              <a:rPr lang="en-US" sz="1800" i="1" kern="100" dirty="0">
                <a:effectLst/>
                <a:ea typeface="Aptos" panose="020B0004020202020204" pitchFamily="34" charset="0"/>
              </a:rPr>
              <a:t>Beagle</a:t>
            </a:r>
            <a:r>
              <a:rPr lang="en-US" sz="1800" kern="100" dirty="0">
                <a:effectLst/>
                <a:ea typeface="Aptos" panose="020B0004020202020204" pitchFamily="34" charset="0"/>
              </a:rPr>
              <a:t>. Lyell argued that gradual geological processes have gradually shaped Earth’s surface and inferred that </a:t>
            </a:r>
            <a:r>
              <a:rPr lang="en-US" sz="1800" kern="100" dirty="0">
                <a:effectLst/>
                <a:highlight>
                  <a:srgbClr val="FFFF00"/>
                </a:highlight>
                <a:ea typeface="Aptos" panose="020B0004020202020204" pitchFamily="34" charset="0"/>
              </a:rPr>
              <a:t>Earth must be far older than most people believed</a:t>
            </a:r>
            <a:r>
              <a:rPr lang="en-US" sz="1800" kern="100" dirty="0">
                <a:effectLst/>
                <a:ea typeface="Aptos" panose="020B0004020202020204" pitchFamily="34" charset="0"/>
              </a:rPr>
              <a:t>.</a:t>
            </a:r>
            <a:br>
              <a:rPr lang="en-US" sz="1800" kern="100" dirty="0">
                <a:effectLst/>
                <a:ea typeface="Aptos" panose="020B0004020202020204" pitchFamily="34" charset="0"/>
              </a:rPr>
            </a:br>
            <a:endParaRPr lang="en-US" sz="1800" kern="100" dirty="0">
              <a:effectLst/>
              <a:ea typeface="Aptos" panose="020B00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1800" kern="100" dirty="0">
                <a:effectLst/>
                <a:ea typeface="Aptos" panose="020B0004020202020204" pitchFamily="34" charset="0"/>
              </a:rPr>
              <a:t>Thomas </a:t>
            </a:r>
            <a:r>
              <a:rPr lang="en-US" sz="1800" b="1" kern="100" dirty="0">
                <a:effectLst/>
                <a:ea typeface="Aptos" panose="020B0004020202020204" pitchFamily="34" charset="0"/>
              </a:rPr>
              <a:t>Malthus</a:t>
            </a:r>
            <a:r>
              <a:rPr lang="en-US" sz="1800" kern="100" dirty="0">
                <a:effectLst/>
                <a:ea typeface="Aptos" panose="020B0004020202020204" pitchFamily="34" charset="0"/>
              </a:rPr>
              <a:t> (1766–1834) was an English economist. He wrote an essay titled </a:t>
            </a:r>
            <a:r>
              <a:rPr lang="en-US" sz="1800" i="1" kern="100" dirty="0">
                <a:effectLst/>
                <a:ea typeface="Aptos" panose="020B0004020202020204" pitchFamily="34" charset="0"/>
              </a:rPr>
              <a:t>On Population</a:t>
            </a:r>
            <a:r>
              <a:rPr lang="en-US" sz="1800" i="1" kern="100" dirty="0">
                <a:ea typeface="Aptos" panose="020B0004020202020204" pitchFamily="34" charset="0"/>
              </a:rPr>
              <a:t> </a:t>
            </a:r>
            <a:r>
              <a:rPr lang="en-US" sz="1800" kern="100" dirty="0">
                <a:effectLst/>
                <a:ea typeface="Aptos" panose="020B0004020202020204" pitchFamily="34" charset="0"/>
              </a:rPr>
              <a:t>arguing that human populations grow faster than the resources they depend on. When populations become too large, famine and disease break out. In the end, this keeps populations in check by killing off the weakest members.</a:t>
            </a:r>
          </a:p>
          <a:p>
            <a:endParaRPr lang="en-US" dirty="0"/>
          </a:p>
        </p:txBody>
      </p:sp>
    </p:spTree>
    <p:extLst>
      <p:ext uri="{BB962C8B-B14F-4D97-AF65-F5344CB8AC3E}">
        <p14:creationId xmlns:p14="http://schemas.microsoft.com/office/powerpoint/2010/main" val="366216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Concurrent Innovation</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4076" y="1663512"/>
            <a:ext cx="10402350" cy="4876078"/>
          </a:xfrm>
        </p:spPr>
        <p:txBody>
          <a:bodyPr/>
          <a:lstStyle/>
          <a:p>
            <a:pPr marL="342900" marR="0" lvl="0" indent="-342900" rtl="0">
              <a:spcBef>
                <a:spcPts val="0"/>
              </a:spcBef>
              <a:spcAft>
                <a:spcPts val="1200"/>
              </a:spcAft>
              <a:buFont typeface="Symbol" panose="05050102010706020507" pitchFamily="18" charset="2"/>
              <a:buChar char=""/>
            </a:pPr>
            <a:r>
              <a:rPr lang="en-US" sz="1800" b="1" u="sng" dirty="0">
                <a:solidFill>
                  <a:srgbClr val="168DD9"/>
                </a:solidFill>
                <a:effectLst/>
                <a:latin typeface="Roboto" panose="02000000000000000000" pitchFamily="2" charset="0"/>
                <a:ea typeface="Times New Roman" panose="02020603050405020304" pitchFamily="18" charset="0"/>
                <a:hlinkClick r:id="rId2"/>
              </a:rPr>
              <a:t>1600s:</a:t>
            </a:r>
            <a:r>
              <a:rPr lang="en-US" sz="1800" dirty="0">
                <a:solidFill>
                  <a:srgbClr val="000000"/>
                </a:solidFill>
                <a:effectLst/>
                <a:latin typeface="Roboto" panose="02000000000000000000" pitchFamily="2" charset="0"/>
                <a:ea typeface="Times New Roman" panose="02020603050405020304" pitchFamily="18" charset="0"/>
              </a:rPr>
              <a:t> Isaac Newton and Gottfried Leibniz both develop </a:t>
            </a:r>
            <a:r>
              <a:rPr lang="en-US" sz="1800" b="1" dirty="0">
                <a:solidFill>
                  <a:srgbClr val="FF0000"/>
                </a:solidFill>
                <a:latin typeface="Roboto" panose="02000000000000000000" pitchFamily="2" charset="0"/>
                <a:ea typeface="Times New Roman" panose="02020603050405020304" pitchFamily="18" charset="0"/>
              </a:rPr>
              <a:t>calculus</a:t>
            </a:r>
          </a:p>
          <a:p>
            <a:pPr marL="342900" marR="0" lvl="0" indent="-342900">
              <a:spcBef>
                <a:spcPts val="1200"/>
              </a:spcBef>
              <a:spcAft>
                <a:spcPts val="1200"/>
              </a:spcAft>
              <a:buFont typeface="Symbol" panose="05050102010706020507" pitchFamily="18" charset="2"/>
              <a:buChar char=""/>
            </a:pPr>
            <a:r>
              <a:rPr lang="en-US" sz="1800" b="1" u="sng" dirty="0">
                <a:solidFill>
                  <a:srgbClr val="168DD9"/>
                </a:solidFill>
                <a:effectLst/>
                <a:latin typeface="Roboto" panose="02000000000000000000" pitchFamily="2" charset="0"/>
                <a:ea typeface="Times New Roman" panose="02020603050405020304" pitchFamily="18" charset="0"/>
                <a:hlinkClick r:id="rId3"/>
              </a:rPr>
              <a:t>1770s:</a:t>
            </a:r>
            <a:r>
              <a:rPr lang="en-US" sz="1800" dirty="0">
                <a:solidFill>
                  <a:srgbClr val="000000"/>
                </a:solidFill>
                <a:effectLst/>
                <a:latin typeface="Roboto" panose="02000000000000000000" pitchFamily="2" charset="0"/>
                <a:ea typeface="Times New Roman" panose="02020603050405020304" pitchFamily="18" charset="0"/>
              </a:rPr>
              <a:t> Carl Wilhelm Scheele and Joseph Priestley discover </a:t>
            </a:r>
            <a:r>
              <a:rPr lang="en-US" sz="1800" b="1" dirty="0">
                <a:solidFill>
                  <a:srgbClr val="FF0000"/>
                </a:solidFill>
                <a:effectLst/>
                <a:latin typeface="Roboto" panose="02000000000000000000" pitchFamily="2" charset="0"/>
                <a:ea typeface="Times New Roman" panose="02020603050405020304" pitchFamily="18" charset="0"/>
              </a:rPr>
              <a:t>oxygen</a:t>
            </a:r>
            <a:endParaRPr lang="en-US" sz="1800" b="1" dirty="0">
              <a:solidFill>
                <a:srgbClr val="FF0000"/>
              </a:solidFill>
              <a:effectLst/>
              <a:latin typeface="Times New Roman" panose="02020603050405020304" pitchFamily="18" charset="0"/>
              <a:ea typeface="Times New Roman" panose="02020603050405020304" pitchFamily="18" charset="0"/>
            </a:endParaRPr>
          </a:p>
          <a:p>
            <a:pPr marL="342900" marR="0" lvl="0" indent="-342900">
              <a:spcBef>
                <a:spcPts val="1200"/>
              </a:spcBef>
              <a:spcAft>
                <a:spcPts val="1200"/>
              </a:spcAft>
              <a:buFont typeface="Symbol" panose="05050102010706020507" pitchFamily="18" charset="2"/>
              <a:buChar char=""/>
            </a:pPr>
            <a:r>
              <a:rPr lang="en-US" sz="1800" b="1" u="sng" dirty="0">
                <a:solidFill>
                  <a:srgbClr val="168DD9"/>
                </a:solidFill>
                <a:effectLst/>
                <a:latin typeface="Roboto" panose="02000000000000000000" pitchFamily="2" charset="0"/>
                <a:ea typeface="Times New Roman" panose="02020603050405020304" pitchFamily="18" charset="0"/>
                <a:hlinkClick r:id="rId4"/>
              </a:rPr>
              <a:t>1800s:</a:t>
            </a:r>
            <a:r>
              <a:rPr lang="en-US" sz="1800" dirty="0">
                <a:solidFill>
                  <a:srgbClr val="000000"/>
                </a:solidFill>
                <a:effectLst/>
                <a:latin typeface="Roboto" panose="02000000000000000000" pitchFamily="2" charset="0"/>
                <a:ea typeface="Times New Roman" panose="02020603050405020304" pitchFamily="18" charset="0"/>
              </a:rPr>
              <a:t> Charles Darwin and Alfred Russel Wallace both describe </a:t>
            </a:r>
            <a:r>
              <a:rPr lang="en-US" sz="1800" b="1" dirty="0">
                <a:solidFill>
                  <a:srgbClr val="FF0000"/>
                </a:solidFill>
                <a:effectLst/>
                <a:latin typeface="Roboto" panose="02000000000000000000" pitchFamily="2" charset="0"/>
                <a:ea typeface="Times New Roman" panose="02020603050405020304" pitchFamily="18" charset="0"/>
              </a:rPr>
              <a:t>natural selection (Evolution)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1200"/>
              </a:spcBef>
              <a:spcAft>
                <a:spcPts val="1200"/>
              </a:spcAft>
              <a:buFont typeface="Symbol" panose="05050102010706020507" pitchFamily="18" charset="2"/>
              <a:buChar char=""/>
            </a:pPr>
            <a:r>
              <a:rPr lang="en-US" sz="1800" b="1" u="sng" dirty="0">
                <a:solidFill>
                  <a:srgbClr val="168DD9"/>
                </a:solidFill>
                <a:effectLst/>
                <a:latin typeface="Roboto" panose="02000000000000000000" pitchFamily="2" charset="0"/>
                <a:ea typeface="Times New Roman" panose="02020603050405020304" pitchFamily="18" charset="0"/>
                <a:hlinkClick r:id="rId5"/>
              </a:rPr>
              <a:t>1839:</a:t>
            </a:r>
            <a:r>
              <a:rPr lang="en-US" sz="1800" dirty="0">
                <a:solidFill>
                  <a:srgbClr val="000000"/>
                </a:solidFill>
                <a:effectLst/>
                <a:latin typeface="Roboto" panose="02000000000000000000" pitchFamily="2" charset="0"/>
                <a:ea typeface="Times New Roman" panose="02020603050405020304" pitchFamily="18" charset="0"/>
              </a:rPr>
              <a:t> Louis Daguerre and Henry Fox Talbot invent the first </a:t>
            </a:r>
            <a:r>
              <a:rPr lang="en-US" sz="1800" b="1" dirty="0">
                <a:solidFill>
                  <a:srgbClr val="FF0000"/>
                </a:solidFill>
                <a:latin typeface="Roboto" panose="02000000000000000000" pitchFamily="2" charset="0"/>
              </a:rPr>
              <a:t>photographic methods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1200"/>
              </a:spcBef>
              <a:spcAft>
                <a:spcPts val="1200"/>
              </a:spcAft>
              <a:buFont typeface="Symbol" panose="05050102010706020507" pitchFamily="18" charset="2"/>
              <a:buChar char=""/>
            </a:pPr>
            <a:r>
              <a:rPr lang="en-US" sz="1800" b="1" u="sng" dirty="0">
                <a:solidFill>
                  <a:srgbClr val="168DD9"/>
                </a:solidFill>
                <a:effectLst/>
                <a:latin typeface="Roboto" panose="02000000000000000000" pitchFamily="2" charset="0"/>
                <a:ea typeface="Times New Roman" panose="02020603050405020304" pitchFamily="18" charset="0"/>
                <a:hlinkClick r:id="rId6"/>
              </a:rPr>
              <a:t>1869:</a:t>
            </a:r>
            <a:r>
              <a:rPr lang="en-US" sz="1800" dirty="0">
                <a:solidFill>
                  <a:srgbClr val="000000"/>
                </a:solidFill>
                <a:effectLst/>
                <a:latin typeface="Roboto" panose="02000000000000000000" pitchFamily="2" charset="0"/>
                <a:ea typeface="Times New Roman" panose="02020603050405020304" pitchFamily="18" charset="0"/>
              </a:rPr>
              <a:t> Louis Ducos du </a:t>
            </a:r>
            <a:r>
              <a:rPr lang="en-US" sz="1800" dirty="0" err="1">
                <a:solidFill>
                  <a:srgbClr val="000000"/>
                </a:solidFill>
                <a:effectLst/>
                <a:latin typeface="Roboto" panose="02000000000000000000" pitchFamily="2" charset="0"/>
                <a:ea typeface="Times New Roman" panose="02020603050405020304" pitchFamily="18" charset="0"/>
              </a:rPr>
              <a:t>Hauron</a:t>
            </a:r>
            <a:r>
              <a:rPr lang="en-US" sz="1800" dirty="0">
                <a:solidFill>
                  <a:srgbClr val="000000"/>
                </a:solidFill>
                <a:effectLst/>
                <a:latin typeface="Roboto" panose="02000000000000000000" pitchFamily="2" charset="0"/>
                <a:ea typeface="Times New Roman" panose="02020603050405020304" pitchFamily="18" charset="0"/>
              </a:rPr>
              <a:t> and Charles Cros present the earliest workable methods of </a:t>
            </a:r>
            <a:r>
              <a:rPr lang="en-US" sz="1800" b="1" dirty="0">
                <a:solidFill>
                  <a:srgbClr val="FF0000"/>
                </a:solidFill>
                <a:latin typeface="Roboto" panose="02000000000000000000" pitchFamily="2" charset="0"/>
              </a:rPr>
              <a:t>color photography </a:t>
            </a:r>
            <a:r>
              <a:rPr lang="en-US" sz="1800" dirty="0">
                <a:solidFill>
                  <a:schemeClr val="tx1"/>
                </a:solidFill>
                <a:latin typeface="Roboto" panose="02000000000000000000" pitchFamily="2" charset="0"/>
              </a:rPr>
              <a:t>on the </a:t>
            </a:r>
            <a:r>
              <a:rPr lang="en-US" sz="1800" b="1" dirty="0">
                <a:solidFill>
                  <a:srgbClr val="FF0000"/>
                </a:solidFill>
                <a:latin typeface="Roboto" panose="02000000000000000000" pitchFamily="2" charset="0"/>
              </a:rPr>
              <a:t>same day</a:t>
            </a:r>
          </a:p>
          <a:p>
            <a:pPr marL="342900" indent="-342900">
              <a:spcBef>
                <a:spcPts val="1200"/>
              </a:spcBef>
              <a:spcAft>
                <a:spcPts val="1200"/>
              </a:spcAft>
              <a:buFont typeface="Symbol" panose="05050102010706020507" pitchFamily="18" charset="2"/>
              <a:buChar char=""/>
            </a:pPr>
            <a:r>
              <a:rPr lang="en-US" sz="1800" b="1" u="sng" dirty="0">
                <a:solidFill>
                  <a:srgbClr val="168DD9"/>
                </a:solidFill>
                <a:latin typeface="Roboto" panose="02000000000000000000" pitchFamily="2" charset="0"/>
                <a:ea typeface="Times New Roman" panose="02020603050405020304" pitchFamily="18" charset="0"/>
                <a:hlinkClick r:id="rId6"/>
              </a:rPr>
              <a:t>Late 19</a:t>
            </a:r>
            <a:r>
              <a:rPr lang="en-US" sz="1800" b="1" u="sng" baseline="30000" dirty="0">
                <a:solidFill>
                  <a:srgbClr val="168DD9"/>
                </a:solidFill>
                <a:latin typeface="Roboto" panose="02000000000000000000" pitchFamily="2" charset="0"/>
                <a:ea typeface="Times New Roman" panose="02020603050405020304" pitchFamily="18" charset="0"/>
                <a:hlinkClick r:id="rId6"/>
              </a:rPr>
              <a:t>th </a:t>
            </a:r>
            <a:r>
              <a:rPr lang="en-US" sz="1800" b="1" u="sng" dirty="0">
                <a:solidFill>
                  <a:srgbClr val="168DD9"/>
                </a:solidFill>
                <a:latin typeface="Roboto" panose="02000000000000000000" pitchFamily="2" charset="0"/>
                <a:ea typeface="Times New Roman" panose="02020603050405020304" pitchFamily="18" charset="0"/>
                <a:hlinkClick r:id="rId6"/>
              </a:rPr>
              <a:t>early 20</a:t>
            </a:r>
            <a:r>
              <a:rPr lang="en-US" sz="1800" b="1" u="sng" baseline="30000" dirty="0">
                <a:solidFill>
                  <a:srgbClr val="168DD9"/>
                </a:solidFill>
                <a:latin typeface="Roboto" panose="02000000000000000000" pitchFamily="2" charset="0"/>
                <a:ea typeface="Times New Roman" panose="02020603050405020304" pitchFamily="18" charset="0"/>
                <a:hlinkClick r:id="rId6"/>
              </a:rPr>
              <a:t>th</a:t>
            </a:r>
            <a:r>
              <a:rPr lang="en-US" sz="1800" b="1" u="sng" dirty="0">
                <a:solidFill>
                  <a:srgbClr val="168DD9"/>
                </a:solidFill>
                <a:latin typeface="Roboto" panose="02000000000000000000" pitchFamily="2" charset="0"/>
                <a:ea typeface="Times New Roman" panose="02020603050405020304" pitchFamily="18" charset="0"/>
                <a:hlinkClick r:id="rId6"/>
              </a:rPr>
              <a:t> century </a:t>
            </a:r>
            <a:r>
              <a:rPr lang="en-US" sz="1800" b="1" u="sng" dirty="0">
                <a:solidFill>
                  <a:srgbClr val="168DD9"/>
                </a:solidFill>
                <a:latin typeface="Roboto" panose="02000000000000000000" pitchFamily="2" charset="0"/>
                <a:ea typeface="Times New Roman" panose="02020603050405020304" pitchFamily="18" charset="0"/>
              </a:rPr>
              <a:t> </a:t>
            </a:r>
            <a:r>
              <a:rPr lang="en-US" sz="1800" dirty="0">
                <a:solidFill>
                  <a:srgbClr val="000000"/>
                </a:solidFill>
                <a:latin typeface="Roboto" panose="02000000000000000000" pitchFamily="2" charset="0"/>
              </a:rPr>
              <a:t>Guglielmo Marconi, Nikola Tesla, and Jagadish Chandra Bose invented </a:t>
            </a:r>
            <a:r>
              <a:rPr lang="en-US" sz="1800" b="1" dirty="0">
                <a:solidFill>
                  <a:srgbClr val="FF0000"/>
                </a:solidFill>
                <a:latin typeface="Roboto" panose="02000000000000000000" pitchFamily="2" charset="0"/>
              </a:rPr>
              <a:t>radio transmission </a:t>
            </a:r>
          </a:p>
          <a:p>
            <a:pPr marL="342900" marR="0" lvl="0" indent="-342900">
              <a:spcBef>
                <a:spcPts val="1200"/>
              </a:spcBef>
              <a:spcAft>
                <a:spcPts val="1200"/>
              </a:spcAft>
              <a:buFont typeface="Symbol" panose="05050102010706020507" pitchFamily="18" charset="2"/>
              <a:buChar char=""/>
            </a:pPr>
            <a:r>
              <a:rPr lang="en-US" sz="1800" b="1" u="sng" dirty="0">
                <a:solidFill>
                  <a:srgbClr val="168DD9"/>
                </a:solidFill>
                <a:effectLst/>
                <a:latin typeface="Roboto" panose="02000000000000000000" pitchFamily="2" charset="0"/>
                <a:ea typeface="Times New Roman" panose="02020603050405020304" pitchFamily="18" charset="0"/>
                <a:hlinkClick r:id="rId7"/>
              </a:rPr>
              <a:t>1950s:</a:t>
            </a:r>
            <a:r>
              <a:rPr lang="en-US" sz="1800" dirty="0">
                <a:solidFill>
                  <a:srgbClr val="000000"/>
                </a:solidFill>
                <a:effectLst/>
                <a:latin typeface="Roboto" panose="02000000000000000000" pitchFamily="2" charset="0"/>
                <a:ea typeface="Times New Roman" panose="02020603050405020304" pitchFamily="18" charset="0"/>
              </a:rPr>
              <a:t> Jonas Salk and Albert Bruce Sabin invent the </a:t>
            </a:r>
            <a:r>
              <a:rPr lang="en-US" sz="1800" b="1" dirty="0">
                <a:solidFill>
                  <a:srgbClr val="FF0000"/>
                </a:solidFill>
                <a:latin typeface="Roboto" panose="02000000000000000000" pitchFamily="2" charset="0"/>
              </a:rPr>
              <a:t>polio vaccine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8163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Innovation Enablers </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7" y="1840493"/>
            <a:ext cx="10303847" cy="3016210"/>
          </a:xfrm>
        </p:spPr>
        <p:txBody>
          <a:bodyPr/>
          <a:lstStyle/>
          <a:p>
            <a:pPr marL="342900" indent="-342900">
              <a:buFont typeface="Arial" panose="020B0604020202020204" pitchFamily="34" charset="0"/>
              <a:buChar char="•"/>
            </a:pPr>
            <a:r>
              <a:rPr lang="en-US" dirty="0"/>
              <a:t>Innovation is evolutionary – it evolves one step at a time</a:t>
            </a:r>
            <a:br>
              <a:rPr lang="en-US" dirty="0"/>
            </a:br>
            <a:endParaRPr lang="en-US" dirty="0"/>
          </a:p>
          <a:p>
            <a:pPr marL="342900" indent="-342900">
              <a:buFont typeface="Arial" panose="020B0604020202020204" pitchFamily="34" charset="0"/>
              <a:buChar char="•"/>
            </a:pPr>
            <a:r>
              <a:rPr lang="en-US" dirty="0"/>
              <a:t>Innovation always relies on enabling ideas, theories, technologies and  resources</a:t>
            </a:r>
            <a:br>
              <a:rPr lang="en-US" dirty="0"/>
            </a:br>
            <a:endParaRPr lang="en-US" dirty="0"/>
          </a:p>
          <a:p>
            <a:pPr marL="342900" indent="-342900">
              <a:buFont typeface="Arial" panose="020B0604020202020204" pitchFamily="34" charset="0"/>
              <a:buChar char="•"/>
            </a:pPr>
            <a:r>
              <a:rPr lang="en-US" dirty="0"/>
              <a:t>Product innovation succeeds when it reaches acceptable levels of price, performance, and ease of use</a:t>
            </a:r>
          </a:p>
        </p:txBody>
      </p:sp>
    </p:spTree>
    <p:extLst>
      <p:ext uri="{BB962C8B-B14F-4D97-AF65-F5344CB8AC3E}">
        <p14:creationId xmlns:p14="http://schemas.microsoft.com/office/powerpoint/2010/main" val="35887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850</TotalTime>
  <Words>3132</Words>
  <Application>Microsoft Office PowerPoint</Application>
  <PresentationFormat>Widescreen</PresentationFormat>
  <Paragraphs>354</Paragraphs>
  <Slides>46</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46</vt:i4>
      </vt:variant>
    </vt:vector>
  </HeadingPairs>
  <TitlesOfParts>
    <vt:vector size="59" baseType="lpstr">
      <vt:lpstr>Aptos</vt:lpstr>
      <vt:lpstr>Arial</vt:lpstr>
      <vt:lpstr>Calibri</vt:lpstr>
      <vt:lpstr>Comfortaa</vt:lpstr>
      <vt:lpstr>Comfortaa Medium</vt:lpstr>
      <vt:lpstr>Lato Light</vt:lpstr>
      <vt:lpstr>Roboto</vt:lpstr>
      <vt:lpstr>Symbol</vt:lpstr>
      <vt:lpstr>Times New Roman</vt:lpstr>
      <vt:lpstr>Wingdings</vt:lpstr>
      <vt:lpstr>2_Office Theme</vt:lpstr>
      <vt:lpstr>3_Office Theme</vt:lpstr>
      <vt:lpstr>4_Office Theme</vt:lpstr>
      <vt:lpstr>PowerPoint Presentation</vt:lpstr>
      <vt:lpstr>Digital Innovation</vt:lpstr>
      <vt:lpstr>Light Bulb History    1803 – 1809  </vt:lpstr>
      <vt:lpstr>Light Bulb History    1877 – 1885  </vt:lpstr>
      <vt:lpstr>Who invented the light bulb?</vt:lpstr>
      <vt:lpstr>Innovation Evolution </vt:lpstr>
      <vt:lpstr>Innovation Influencers</vt:lpstr>
      <vt:lpstr>Concurrent Innovation</vt:lpstr>
      <vt:lpstr>Innovation Enablers </vt:lpstr>
      <vt:lpstr>PowerPoint Presentation</vt:lpstr>
      <vt:lpstr>Innovation Enablers – Electric car </vt:lpstr>
      <vt:lpstr>Innovation Enablers – Electric car </vt:lpstr>
      <vt:lpstr>Innovation Enablers – Electric car </vt:lpstr>
      <vt:lpstr>Innovation Enablers – Electric car </vt:lpstr>
      <vt:lpstr>Innovation Enablers – Batteries </vt:lpstr>
      <vt:lpstr>Innovation Enablers – Batteries </vt:lpstr>
      <vt:lpstr>Innovation Enablers – What made the iPhone? </vt:lpstr>
      <vt:lpstr>Innovation Enablers – What made the iPhone? </vt:lpstr>
      <vt:lpstr>Innovation Enablers –iPhone Enablers circa 2007</vt:lpstr>
      <vt:lpstr>Digital Innovation – Recent Enablers </vt:lpstr>
      <vt:lpstr>Digital Innovation – Recent Enablers </vt:lpstr>
      <vt:lpstr>Digital Innovation – Recent Enablers </vt:lpstr>
      <vt:lpstr>Picture Recognition – ClearView.AI </vt:lpstr>
      <vt:lpstr>Digital Innovation – Recent Enablers </vt:lpstr>
      <vt:lpstr>Additional Technology Enablers</vt:lpstr>
      <vt:lpstr>Digital Innovation – Impact of Enablers</vt:lpstr>
      <vt:lpstr>The BUSINESS of Digital Innovation</vt:lpstr>
      <vt:lpstr>Social Networks First Movers</vt:lpstr>
      <vt:lpstr>Social Networks First Movers – Big Names Fail</vt:lpstr>
      <vt:lpstr>Search Engines -  First Movers </vt:lpstr>
      <vt:lpstr>Search Engines First Movers – Continued  </vt:lpstr>
      <vt:lpstr>Music MP3 Players - First Movers </vt:lpstr>
      <vt:lpstr>Music MP3 Players - First Movers </vt:lpstr>
      <vt:lpstr>Music MP3 Players - First Movers </vt:lpstr>
      <vt:lpstr>Music MP3 Players – the iPod </vt:lpstr>
      <vt:lpstr>Innovator’s First Mover Advantage ?</vt:lpstr>
      <vt:lpstr>Innovator’s First Mover Dis-advantage </vt:lpstr>
      <vt:lpstr>First Mover – Needs to Explain </vt:lpstr>
      <vt:lpstr>Velcro </vt:lpstr>
      <vt:lpstr>First Mover – Needs to Explain </vt:lpstr>
      <vt:lpstr>Digital Innovation – First Movers</vt:lpstr>
      <vt:lpstr>Digital Innovation – First Movers</vt:lpstr>
      <vt:lpstr>Digital Innovation – First Movers</vt:lpstr>
      <vt:lpstr>The BUSINESS of Digital Innovation</vt:lpstr>
      <vt:lpstr>The Innovator Dilemma </vt:lpstr>
      <vt:lpstr>SmartUp Principles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Yonatan Stern</dc:creator>
  <cp:lastModifiedBy>Ruth Surujon</cp:lastModifiedBy>
  <cp:revision>36</cp:revision>
  <dcterms:created xsi:type="dcterms:W3CDTF">2024-01-28T19:16:12Z</dcterms:created>
  <dcterms:modified xsi:type="dcterms:W3CDTF">2024-02-21T07:23:26Z</dcterms:modified>
</cp:coreProperties>
</file>