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49"/>
  </p:notesMasterIdLst>
  <p:sldIdLst>
    <p:sldId id="524" r:id="rId2"/>
    <p:sldId id="525" r:id="rId3"/>
    <p:sldId id="377" r:id="rId4"/>
    <p:sldId id="378" r:id="rId5"/>
    <p:sldId id="259" r:id="rId6"/>
    <p:sldId id="256" r:id="rId7"/>
    <p:sldId id="526" r:id="rId8"/>
    <p:sldId id="528" r:id="rId9"/>
    <p:sldId id="530" r:id="rId10"/>
    <p:sldId id="531" r:id="rId11"/>
    <p:sldId id="529" r:id="rId12"/>
    <p:sldId id="527" r:id="rId13"/>
    <p:sldId id="533" r:id="rId14"/>
    <p:sldId id="534" r:id="rId15"/>
    <p:sldId id="536" r:id="rId16"/>
    <p:sldId id="537" r:id="rId17"/>
    <p:sldId id="571" r:id="rId18"/>
    <p:sldId id="538" r:id="rId19"/>
    <p:sldId id="572" r:id="rId20"/>
    <p:sldId id="540" r:id="rId21"/>
    <p:sldId id="541" r:id="rId22"/>
    <p:sldId id="542" r:id="rId23"/>
    <p:sldId id="535" r:id="rId24"/>
    <p:sldId id="543" r:id="rId25"/>
    <p:sldId id="544" r:id="rId26"/>
    <p:sldId id="545" r:id="rId27"/>
    <p:sldId id="546" r:id="rId28"/>
    <p:sldId id="547" r:id="rId29"/>
    <p:sldId id="548" r:id="rId30"/>
    <p:sldId id="549" r:id="rId31"/>
    <p:sldId id="550" r:id="rId32"/>
    <p:sldId id="552" r:id="rId33"/>
    <p:sldId id="551" r:id="rId34"/>
    <p:sldId id="553" r:id="rId35"/>
    <p:sldId id="555" r:id="rId36"/>
    <p:sldId id="554" r:id="rId37"/>
    <p:sldId id="558" r:id="rId38"/>
    <p:sldId id="559" r:id="rId39"/>
    <p:sldId id="557" r:id="rId40"/>
    <p:sldId id="560" r:id="rId41"/>
    <p:sldId id="561" r:id="rId42"/>
    <p:sldId id="568" r:id="rId43"/>
    <p:sldId id="563" r:id="rId44"/>
    <p:sldId id="569" r:id="rId45"/>
    <p:sldId id="564" r:id="rId46"/>
    <p:sldId id="565" r:id="rId47"/>
    <p:sldId id="57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478E3-364D-44BA-94F5-34AF0117ABD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E1622-8A04-435C-A5EC-705DF9B4A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92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7C420-0933-4FF8-972B-334922133F5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6421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7C420-0933-4FF8-972B-334922133F5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2994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7C420-0933-4FF8-972B-334922133F5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8598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44798" y="888061"/>
            <a:ext cx="8384214" cy="5872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29" b="1" i="0">
                <a:solidFill>
                  <a:srgbClr val="000032"/>
                </a:solidFill>
                <a:latin typeface="Comfortaa"/>
                <a:cs typeface="Comforta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748520" y="4500482"/>
            <a:ext cx="6498806" cy="382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86" b="0" i="0">
                <a:solidFill>
                  <a:srgbClr val="000032"/>
                </a:solidFill>
                <a:latin typeface="Lato Light"/>
                <a:cs typeface="Lat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34" b="1" i="0">
                <a:solidFill>
                  <a:srgbClr val="004B9B"/>
                </a:solidFill>
                <a:latin typeface="Comfortaa"/>
                <a:cs typeface="Comfortaa"/>
              </a:defRPr>
            </a:lvl1pPr>
          </a:lstStyle>
          <a:p>
            <a:pPr marL="7701">
              <a:lnSpc>
                <a:spcPts val="1516"/>
              </a:lnSpc>
            </a:pPr>
            <a:r>
              <a:rPr lang="en-US"/>
              <a:t>THE</a:t>
            </a:r>
            <a:r>
              <a:rPr lang="en-US" spc="6"/>
              <a:t> </a:t>
            </a:r>
            <a:r>
              <a:rPr lang="en-US"/>
              <a:t>SMART</a:t>
            </a:r>
            <a:r>
              <a:rPr lang="en-US" spc="9"/>
              <a:t> </a:t>
            </a:r>
            <a:r>
              <a:rPr lang="en-US" spc="-42"/>
              <a:t>WAY</a:t>
            </a:r>
            <a:r>
              <a:rPr lang="en-US" spc="9"/>
              <a:t> </a:t>
            </a:r>
            <a:r>
              <a:rPr lang="en-US"/>
              <a:t>TO</a:t>
            </a:r>
            <a:r>
              <a:rPr lang="en-US" spc="9"/>
              <a:t> </a:t>
            </a:r>
            <a:r>
              <a:rPr lang="en-US"/>
              <a:t>BUILD</a:t>
            </a:r>
            <a:r>
              <a:rPr lang="en-US" spc="9"/>
              <a:t> </a:t>
            </a:r>
            <a:r>
              <a:rPr lang="en-US"/>
              <a:t>A</a:t>
            </a:r>
            <a:r>
              <a:rPr lang="en-US" spc="9"/>
              <a:t> </a:t>
            </a:r>
            <a:r>
              <a:rPr lang="en-US" spc="-6"/>
              <a:t>STARTUP</a:t>
            </a:r>
            <a:endParaRPr lang="en-US" spc="-6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4798" y="888061"/>
            <a:ext cx="9476719" cy="573875"/>
          </a:xfrm>
        </p:spPr>
        <p:txBody>
          <a:bodyPr lIns="0" tIns="0" rIns="0" bIns="0"/>
          <a:lstStyle>
            <a:lvl1pPr>
              <a:defRPr sz="3729" b="1" i="0">
                <a:solidFill>
                  <a:srgbClr val="000032"/>
                </a:solidFill>
                <a:latin typeface="Comfortaa"/>
                <a:cs typeface="Comforta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4077" y="1840493"/>
            <a:ext cx="10303847" cy="382541"/>
          </a:xfrm>
        </p:spPr>
        <p:txBody>
          <a:bodyPr lIns="0" tIns="0" rIns="0" bIns="0"/>
          <a:lstStyle>
            <a:lvl1pPr>
              <a:defRPr sz="2486" b="0" i="0">
                <a:solidFill>
                  <a:srgbClr val="000032"/>
                </a:solidFill>
                <a:latin typeface="Lato Light"/>
                <a:cs typeface="Lat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34" b="1" i="0">
                <a:solidFill>
                  <a:srgbClr val="004B9B"/>
                </a:solidFill>
                <a:latin typeface="Comfortaa"/>
                <a:cs typeface="Comfortaa"/>
              </a:defRPr>
            </a:lvl1pPr>
          </a:lstStyle>
          <a:p>
            <a:pPr marL="7701">
              <a:lnSpc>
                <a:spcPts val="1516"/>
              </a:lnSpc>
            </a:pPr>
            <a:r>
              <a:rPr lang="en-US"/>
              <a:t>THE</a:t>
            </a:r>
            <a:r>
              <a:rPr lang="en-US" spc="6"/>
              <a:t> </a:t>
            </a:r>
            <a:r>
              <a:rPr lang="en-US"/>
              <a:t>SMART</a:t>
            </a:r>
            <a:r>
              <a:rPr lang="en-US" spc="9"/>
              <a:t> </a:t>
            </a:r>
            <a:r>
              <a:rPr lang="en-US" spc="-42"/>
              <a:t>WAY</a:t>
            </a:r>
            <a:r>
              <a:rPr lang="en-US" spc="9"/>
              <a:t> </a:t>
            </a:r>
            <a:r>
              <a:rPr lang="en-US"/>
              <a:t>TO</a:t>
            </a:r>
            <a:r>
              <a:rPr lang="en-US" spc="9"/>
              <a:t> </a:t>
            </a:r>
            <a:r>
              <a:rPr lang="en-US"/>
              <a:t>BUILD</a:t>
            </a:r>
            <a:r>
              <a:rPr lang="en-US" spc="9"/>
              <a:t> </a:t>
            </a:r>
            <a:r>
              <a:rPr lang="en-US"/>
              <a:t>A</a:t>
            </a:r>
            <a:r>
              <a:rPr lang="en-US" spc="9"/>
              <a:t> </a:t>
            </a:r>
            <a:r>
              <a:rPr lang="en-US" spc="-6"/>
              <a:t>STARTUP</a:t>
            </a:r>
            <a:endParaRPr lang="en-US" spc="-6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59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4798" y="888061"/>
            <a:ext cx="9476719" cy="573875"/>
          </a:xfrm>
        </p:spPr>
        <p:txBody>
          <a:bodyPr lIns="0" tIns="0" rIns="0" bIns="0"/>
          <a:lstStyle>
            <a:lvl1pPr>
              <a:defRPr sz="3729" b="1" i="0">
                <a:solidFill>
                  <a:srgbClr val="000032"/>
                </a:solidFill>
                <a:latin typeface="Comfortaa"/>
                <a:cs typeface="Comforta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34" b="1" i="0">
                <a:solidFill>
                  <a:srgbClr val="004B9B"/>
                </a:solidFill>
                <a:latin typeface="Comfortaa"/>
                <a:cs typeface="Comfortaa"/>
              </a:defRPr>
            </a:lvl1pPr>
          </a:lstStyle>
          <a:p>
            <a:pPr marL="7701">
              <a:lnSpc>
                <a:spcPts val="1516"/>
              </a:lnSpc>
            </a:pPr>
            <a:r>
              <a:rPr lang="en-US"/>
              <a:t>THE</a:t>
            </a:r>
            <a:r>
              <a:rPr lang="en-US" spc="6"/>
              <a:t> </a:t>
            </a:r>
            <a:r>
              <a:rPr lang="en-US"/>
              <a:t>SMART</a:t>
            </a:r>
            <a:r>
              <a:rPr lang="en-US" spc="9"/>
              <a:t> </a:t>
            </a:r>
            <a:r>
              <a:rPr lang="en-US" spc="-42"/>
              <a:t>WAY</a:t>
            </a:r>
            <a:r>
              <a:rPr lang="en-US" spc="9"/>
              <a:t> </a:t>
            </a:r>
            <a:r>
              <a:rPr lang="en-US"/>
              <a:t>TO</a:t>
            </a:r>
            <a:r>
              <a:rPr lang="en-US" spc="9"/>
              <a:t> </a:t>
            </a:r>
            <a:r>
              <a:rPr lang="en-US"/>
              <a:t>BUILD</a:t>
            </a:r>
            <a:r>
              <a:rPr lang="en-US" spc="9"/>
              <a:t> </a:t>
            </a:r>
            <a:r>
              <a:rPr lang="en-US"/>
              <a:t>A</a:t>
            </a:r>
            <a:r>
              <a:rPr lang="en-US" spc="9"/>
              <a:t> </a:t>
            </a:r>
            <a:r>
              <a:rPr lang="en-US" spc="-6"/>
              <a:t>STARTUP</a:t>
            </a:r>
            <a:endParaRPr lang="en-US" spc="-6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3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4798" y="888061"/>
            <a:ext cx="9476719" cy="573875"/>
          </a:xfrm>
        </p:spPr>
        <p:txBody>
          <a:bodyPr lIns="0" tIns="0" rIns="0" bIns="0"/>
          <a:lstStyle>
            <a:lvl1pPr>
              <a:defRPr sz="3729" b="1" i="0">
                <a:solidFill>
                  <a:srgbClr val="000032"/>
                </a:solidFill>
                <a:latin typeface="Comfortaa"/>
                <a:cs typeface="Comforta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34" b="1" i="0">
                <a:solidFill>
                  <a:srgbClr val="004B9B"/>
                </a:solidFill>
                <a:latin typeface="Comfortaa"/>
                <a:cs typeface="Comfortaa"/>
              </a:defRPr>
            </a:lvl1pPr>
          </a:lstStyle>
          <a:p>
            <a:pPr marL="7701">
              <a:lnSpc>
                <a:spcPts val="1516"/>
              </a:lnSpc>
            </a:pPr>
            <a:r>
              <a:rPr lang="en-US"/>
              <a:t>THE</a:t>
            </a:r>
            <a:r>
              <a:rPr lang="en-US" spc="6"/>
              <a:t> </a:t>
            </a:r>
            <a:r>
              <a:rPr lang="en-US"/>
              <a:t>SMART</a:t>
            </a:r>
            <a:r>
              <a:rPr lang="en-US" spc="9"/>
              <a:t> </a:t>
            </a:r>
            <a:r>
              <a:rPr lang="en-US" spc="-42"/>
              <a:t>WAY</a:t>
            </a:r>
            <a:r>
              <a:rPr lang="en-US" spc="9"/>
              <a:t> </a:t>
            </a:r>
            <a:r>
              <a:rPr lang="en-US"/>
              <a:t>TO</a:t>
            </a:r>
            <a:r>
              <a:rPr lang="en-US" spc="9"/>
              <a:t> </a:t>
            </a:r>
            <a:r>
              <a:rPr lang="en-US"/>
              <a:t>BUILD</a:t>
            </a:r>
            <a:r>
              <a:rPr lang="en-US" spc="9"/>
              <a:t> </a:t>
            </a:r>
            <a:r>
              <a:rPr lang="en-US"/>
              <a:t>A</a:t>
            </a:r>
            <a:r>
              <a:rPr lang="en-US" spc="9"/>
              <a:t> </a:t>
            </a:r>
            <a:r>
              <a:rPr lang="en-US" spc="-6"/>
              <a:t>STARTUP</a:t>
            </a:r>
            <a:endParaRPr lang="en-US" spc="-6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7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34" b="1" i="0">
                <a:solidFill>
                  <a:srgbClr val="004B9B"/>
                </a:solidFill>
                <a:latin typeface="Comfortaa"/>
                <a:cs typeface="Comfortaa"/>
              </a:defRPr>
            </a:lvl1pPr>
          </a:lstStyle>
          <a:p>
            <a:pPr marL="7701">
              <a:lnSpc>
                <a:spcPts val="1516"/>
              </a:lnSpc>
            </a:pPr>
            <a:r>
              <a:rPr lang="en-US"/>
              <a:t>THE</a:t>
            </a:r>
            <a:r>
              <a:rPr lang="en-US" spc="6"/>
              <a:t> </a:t>
            </a:r>
            <a:r>
              <a:rPr lang="en-US"/>
              <a:t>SMART</a:t>
            </a:r>
            <a:r>
              <a:rPr lang="en-US" spc="9"/>
              <a:t> </a:t>
            </a:r>
            <a:r>
              <a:rPr lang="en-US" spc="-42"/>
              <a:t>WAY</a:t>
            </a:r>
            <a:r>
              <a:rPr lang="en-US" spc="9"/>
              <a:t> </a:t>
            </a:r>
            <a:r>
              <a:rPr lang="en-US"/>
              <a:t>TO</a:t>
            </a:r>
            <a:r>
              <a:rPr lang="en-US" spc="9"/>
              <a:t> </a:t>
            </a:r>
            <a:r>
              <a:rPr lang="en-US"/>
              <a:t>BUILD</a:t>
            </a:r>
            <a:r>
              <a:rPr lang="en-US" spc="9"/>
              <a:t> </a:t>
            </a:r>
            <a:r>
              <a:rPr lang="en-US"/>
              <a:t>A</a:t>
            </a:r>
            <a:r>
              <a:rPr lang="en-US" spc="9"/>
              <a:t> </a:t>
            </a:r>
            <a:r>
              <a:rPr lang="en-US" spc="-6"/>
              <a:t>STARTUP</a:t>
            </a:r>
            <a:endParaRPr lang="en-US" spc="-6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7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46210" y="634875"/>
            <a:ext cx="4017139" cy="622264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5811493"/>
            <a:ext cx="3356458" cy="1046220"/>
          </a:xfrm>
          <a:custGeom>
            <a:avLst/>
            <a:gdLst/>
            <a:ahLst/>
            <a:cxnLst/>
            <a:rect l="l" t="t" r="r" b="b"/>
            <a:pathLst>
              <a:path w="5534660" h="1725295">
                <a:moveTo>
                  <a:pt x="0" y="0"/>
                </a:moveTo>
                <a:lnTo>
                  <a:pt x="0" y="1724973"/>
                </a:lnTo>
                <a:lnTo>
                  <a:pt x="5534072" y="1724973"/>
                </a:lnTo>
                <a:lnTo>
                  <a:pt x="0" y="0"/>
                </a:lnTo>
                <a:close/>
              </a:path>
            </a:pathLst>
          </a:custGeom>
          <a:solidFill>
            <a:srgbClr val="004B9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bg object 18"/>
          <p:cNvSpPr/>
          <p:nvPr/>
        </p:nvSpPr>
        <p:spPr>
          <a:xfrm>
            <a:off x="0" y="5811493"/>
            <a:ext cx="2861231" cy="1046220"/>
          </a:xfrm>
          <a:custGeom>
            <a:avLst/>
            <a:gdLst/>
            <a:ahLst/>
            <a:cxnLst/>
            <a:rect l="l" t="t" r="r" b="b"/>
            <a:pathLst>
              <a:path w="4718050" h="1725295">
                <a:moveTo>
                  <a:pt x="0" y="0"/>
                </a:moveTo>
                <a:lnTo>
                  <a:pt x="0" y="1724973"/>
                </a:lnTo>
                <a:lnTo>
                  <a:pt x="4717835" y="1724973"/>
                </a:lnTo>
                <a:lnTo>
                  <a:pt x="0" y="0"/>
                </a:lnTo>
                <a:close/>
              </a:path>
            </a:pathLst>
          </a:custGeom>
          <a:solidFill>
            <a:srgbClr val="00003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bg object 19"/>
          <p:cNvSpPr/>
          <p:nvPr/>
        </p:nvSpPr>
        <p:spPr>
          <a:xfrm>
            <a:off x="228603" y="6271850"/>
            <a:ext cx="357365" cy="357340"/>
          </a:xfrm>
          <a:custGeom>
            <a:avLst/>
            <a:gdLst/>
            <a:ahLst/>
            <a:cxnLst/>
            <a:rect l="l" t="t" r="r" b="b"/>
            <a:pathLst>
              <a:path w="589280" h="589279">
                <a:moveTo>
                  <a:pt x="518444" y="0"/>
                </a:moveTo>
                <a:lnTo>
                  <a:pt x="70395" y="0"/>
                </a:lnTo>
                <a:lnTo>
                  <a:pt x="42994" y="5532"/>
                </a:lnTo>
                <a:lnTo>
                  <a:pt x="20618" y="20619"/>
                </a:lnTo>
                <a:lnTo>
                  <a:pt x="5532" y="42999"/>
                </a:lnTo>
                <a:lnTo>
                  <a:pt x="0" y="70406"/>
                </a:lnTo>
                <a:lnTo>
                  <a:pt x="73" y="521795"/>
                </a:lnTo>
                <a:lnTo>
                  <a:pt x="6489" y="548022"/>
                </a:lnTo>
                <a:lnTo>
                  <a:pt x="21731" y="569326"/>
                </a:lnTo>
                <a:lnTo>
                  <a:pt x="43724" y="583631"/>
                </a:lnTo>
                <a:lnTo>
                  <a:pt x="70395" y="588861"/>
                </a:lnTo>
                <a:lnTo>
                  <a:pt x="279949" y="588861"/>
                </a:lnTo>
                <a:lnTo>
                  <a:pt x="279949" y="516162"/>
                </a:lnTo>
                <a:lnTo>
                  <a:pt x="226118" y="516162"/>
                </a:lnTo>
                <a:lnTo>
                  <a:pt x="221218" y="512926"/>
                </a:lnTo>
                <a:lnTo>
                  <a:pt x="217019" y="499199"/>
                </a:lnTo>
                <a:lnTo>
                  <a:pt x="211820" y="470925"/>
                </a:lnTo>
                <a:lnTo>
                  <a:pt x="201890" y="444625"/>
                </a:lnTo>
                <a:lnTo>
                  <a:pt x="187698" y="420766"/>
                </a:lnTo>
                <a:lnTo>
                  <a:pt x="169712" y="399820"/>
                </a:lnTo>
                <a:lnTo>
                  <a:pt x="167335" y="397726"/>
                </a:lnTo>
                <a:lnTo>
                  <a:pt x="165010" y="395579"/>
                </a:lnTo>
                <a:lnTo>
                  <a:pt x="130676" y="352194"/>
                </a:lnTo>
                <a:lnTo>
                  <a:pt x="109936" y="298789"/>
                </a:lnTo>
                <a:lnTo>
                  <a:pt x="105559" y="258924"/>
                </a:lnTo>
                <a:lnTo>
                  <a:pt x="105684" y="250735"/>
                </a:lnTo>
                <a:lnTo>
                  <a:pt x="111012" y="212412"/>
                </a:lnTo>
                <a:lnTo>
                  <a:pt x="138946" y="150559"/>
                </a:lnTo>
                <a:lnTo>
                  <a:pt x="168556" y="117024"/>
                </a:lnTo>
                <a:lnTo>
                  <a:pt x="205294" y="91296"/>
                </a:lnTo>
                <a:lnTo>
                  <a:pt x="247727" y="74807"/>
                </a:lnTo>
                <a:lnTo>
                  <a:pt x="294420" y="68992"/>
                </a:lnTo>
                <a:lnTo>
                  <a:pt x="588565" y="68992"/>
                </a:lnTo>
                <a:lnTo>
                  <a:pt x="583317" y="42999"/>
                </a:lnTo>
                <a:lnTo>
                  <a:pt x="568227" y="20619"/>
                </a:lnTo>
                <a:lnTo>
                  <a:pt x="545847" y="5532"/>
                </a:lnTo>
                <a:lnTo>
                  <a:pt x="518444" y="0"/>
                </a:lnTo>
                <a:close/>
              </a:path>
              <a:path w="589280" h="589279">
                <a:moveTo>
                  <a:pt x="454415" y="257918"/>
                </a:moveTo>
                <a:lnTo>
                  <a:pt x="414353" y="257918"/>
                </a:lnTo>
                <a:lnTo>
                  <a:pt x="420835" y="264389"/>
                </a:lnTo>
                <a:lnTo>
                  <a:pt x="420801" y="278675"/>
                </a:lnTo>
                <a:lnTo>
                  <a:pt x="416877" y="283949"/>
                </a:lnTo>
                <a:lnTo>
                  <a:pt x="404092" y="288629"/>
                </a:lnTo>
                <a:lnTo>
                  <a:pt x="397066" y="292001"/>
                </a:lnTo>
                <a:lnTo>
                  <a:pt x="364920" y="313089"/>
                </a:lnTo>
                <a:lnTo>
                  <a:pt x="334335" y="347455"/>
                </a:lnTo>
                <a:lnTo>
                  <a:pt x="315550" y="386951"/>
                </a:lnTo>
                <a:lnTo>
                  <a:pt x="314262" y="391831"/>
                </a:lnTo>
                <a:lnTo>
                  <a:pt x="311372" y="401568"/>
                </a:lnTo>
                <a:lnTo>
                  <a:pt x="310231" y="406553"/>
                </a:lnTo>
                <a:lnTo>
                  <a:pt x="308974" y="414270"/>
                </a:lnTo>
                <a:lnTo>
                  <a:pt x="308891" y="588861"/>
                </a:lnTo>
                <a:lnTo>
                  <a:pt x="518444" y="588861"/>
                </a:lnTo>
                <a:lnTo>
                  <a:pt x="557210" y="577237"/>
                </a:lnTo>
                <a:lnTo>
                  <a:pt x="582736" y="547197"/>
                </a:lnTo>
                <a:lnTo>
                  <a:pt x="588851" y="515963"/>
                </a:lnTo>
                <a:lnTo>
                  <a:pt x="349224" y="515963"/>
                </a:lnTo>
                <a:lnTo>
                  <a:pt x="342837" y="509701"/>
                </a:lnTo>
                <a:lnTo>
                  <a:pt x="342615" y="501900"/>
                </a:lnTo>
                <a:lnTo>
                  <a:pt x="342732" y="499199"/>
                </a:lnTo>
                <a:lnTo>
                  <a:pt x="342984" y="495922"/>
                </a:lnTo>
                <a:lnTo>
                  <a:pt x="353315" y="449383"/>
                </a:lnTo>
                <a:lnTo>
                  <a:pt x="374865" y="407170"/>
                </a:lnTo>
                <a:lnTo>
                  <a:pt x="400103" y="377098"/>
                </a:lnTo>
                <a:lnTo>
                  <a:pt x="410594" y="367905"/>
                </a:lnTo>
                <a:lnTo>
                  <a:pt x="426503" y="348213"/>
                </a:lnTo>
                <a:lnTo>
                  <a:pt x="448243" y="302050"/>
                </a:lnTo>
                <a:lnTo>
                  <a:pt x="454400" y="264389"/>
                </a:lnTo>
                <a:lnTo>
                  <a:pt x="454415" y="257918"/>
                </a:lnTo>
                <a:close/>
              </a:path>
              <a:path w="589280" h="589279">
                <a:moveTo>
                  <a:pt x="294420" y="97923"/>
                </a:moveTo>
                <a:lnTo>
                  <a:pt x="247820" y="104817"/>
                </a:lnTo>
                <a:lnTo>
                  <a:pt x="206632" y="124140"/>
                </a:lnTo>
                <a:lnTo>
                  <a:pt x="172888" y="153856"/>
                </a:lnTo>
                <a:lnTo>
                  <a:pt x="148623" y="191931"/>
                </a:lnTo>
                <a:lnTo>
                  <a:pt x="137002" y="229195"/>
                </a:lnTo>
                <a:lnTo>
                  <a:pt x="134539" y="258924"/>
                </a:lnTo>
                <a:lnTo>
                  <a:pt x="137764" y="290534"/>
                </a:lnTo>
                <a:lnTo>
                  <a:pt x="147305" y="320886"/>
                </a:lnTo>
                <a:lnTo>
                  <a:pt x="162393" y="348295"/>
                </a:lnTo>
                <a:lnTo>
                  <a:pt x="182402" y="372135"/>
                </a:lnTo>
                <a:lnTo>
                  <a:pt x="184832" y="374250"/>
                </a:lnTo>
                <a:lnTo>
                  <a:pt x="187177" y="376438"/>
                </a:lnTo>
                <a:lnTo>
                  <a:pt x="221487" y="419805"/>
                </a:lnTo>
                <a:lnTo>
                  <a:pt x="238601" y="459360"/>
                </a:lnTo>
                <a:lnTo>
                  <a:pt x="246118" y="499806"/>
                </a:lnTo>
                <a:lnTo>
                  <a:pt x="246222" y="509701"/>
                </a:lnTo>
                <a:lnTo>
                  <a:pt x="239762" y="516162"/>
                </a:lnTo>
                <a:lnTo>
                  <a:pt x="279949" y="516162"/>
                </a:lnTo>
                <a:lnTo>
                  <a:pt x="279949" y="342973"/>
                </a:lnTo>
                <a:lnTo>
                  <a:pt x="266007" y="305329"/>
                </a:lnTo>
                <a:lnTo>
                  <a:pt x="243543" y="272839"/>
                </a:lnTo>
                <a:lnTo>
                  <a:pt x="213919" y="246868"/>
                </a:lnTo>
                <a:lnTo>
                  <a:pt x="178497" y="228778"/>
                </a:lnTo>
                <a:lnTo>
                  <a:pt x="172748" y="226589"/>
                </a:lnTo>
                <a:lnTo>
                  <a:pt x="168884" y="221323"/>
                </a:lnTo>
                <a:lnTo>
                  <a:pt x="168884" y="207155"/>
                </a:lnTo>
                <a:lnTo>
                  <a:pt x="175355" y="200684"/>
                </a:lnTo>
                <a:lnTo>
                  <a:pt x="279949" y="200684"/>
                </a:lnTo>
                <a:lnTo>
                  <a:pt x="279949" y="170403"/>
                </a:lnTo>
                <a:lnTo>
                  <a:pt x="286431" y="163921"/>
                </a:lnTo>
                <a:lnTo>
                  <a:pt x="422931" y="163921"/>
                </a:lnTo>
                <a:lnTo>
                  <a:pt x="419894" y="158637"/>
                </a:lnTo>
                <a:lnTo>
                  <a:pt x="385641" y="126457"/>
                </a:lnTo>
                <a:lnTo>
                  <a:pt x="343041" y="105444"/>
                </a:lnTo>
                <a:lnTo>
                  <a:pt x="294420" y="97923"/>
                </a:lnTo>
                <a:close/>
              </a:path>
              <a:path w="589280" h="589279">
                <a:moveTo>
                  <a:pt x="588565" y="68992"/>
                </a:moveTo>
                <a:lnTo>
                  <a:pt x="294420" y="68992"/>
                </a:lnTo>
                <a:lnTo>
                  <a:pt x="342996" y="75296"/>
                </a:lnTo>
                <a:lnTo>
                  <a:pt x="386881" y="93125"/>
                </a:lnTo>
                <a:lnTo>
                  <a:pt x="424451" y="120858"/>
                </a:lnTo>
                <a:lnTo>
                  <a:pt x="454084" y="156873"/>
                </a:lnTo>
                <a:lnTo>
                  <a:pt x="474155" y="199547"/>
                </a:lnTo>
                <a:lnTo>
                  <a:pt x="482970" y="246868"/>
                </a:lnTo>
                <a:lnTo>
                  <a:pt x="483332" y="264389"/>
                </a:lnTo>
                <a:lnTo>
                  <a:pt x="483050" y="270253"/>
                </a:lnTo>
                <a:lnTo>
                  <a:pt x="472321" y="321651"/>
                </a:lnTo>
                <a:lnTo>
                  <a:pt x="450668" y="364145"/>
                </a:lnTo>
                <a:lnTo>
                  <a:pt x="425421" y="394207"/>
                </a:lnTo>
                <a:lnTo>
                  <a:pt x="414992" y="403359"/>
                </a:lnTo>
                <a:lnTo>
                  <a:pt x="399261" y="422775"/>
                </a:lnTo>
                <a:lnTo>
                  <a:pt x="377591" y="468262"/>
                </a:lnTo>
                <a:lnTo>
                  <a:pt x="371444" y="503398"/>
                </a:lnTo>
                <a:lnTo>
                  <a:pt x="371056" y="505188"/>
                </a:lnTo>
                <a:lnTo>
                  <a:pt x="369412" y="511408"/>
                </a:lnTo>
                <a:lnTo>
                  <a:pt x="363779" y="515963"/>
                </a:lnTo>
                <a:lnTo>
                  <a:pt x="588851" y="515963"/>
                </a:lnTo>
                <a:lnTo>
                  <a:pt x="588851" y="70406"/>
                </a:lnTo>
                <a:lnTo>
                  <a:pt x="588565" y="68992"/>
                </a:lnTo>
                <a:close/>
              </a:path>
              <a:path w="589280" h="589279">
                <a:moveTo>
                  <a:pt x="422931" y="163921"/>
                </a:moveTo>
                <a:lnTo>
                  <a:pt x="298420" y="163921"/>
                </a:lnTo>
                <a:lnTo>
                  <a:pt x="302043" y="165544"/>
                </a:lnTo>
                <a:lnTo>
                  <a:pt x="307268" y="170780"/>
                </a:lnTo>
                <a:lnTo>
                  <a:pt x="308891" y="174403"/>
                </a:lnTo>
                <a:lnTo>
                  <a:pt x="308891" y="333843"/>
                </a:lnTo>
                <a:lnTo>
                  <a:pt x="327054" y="309902"/>
                </a:lnTo>
                <a:lnTo>
                  <a:pt x="373475" y="272048"/>
                </a:lnTo>
                <a:lnTo>
                  <a:pt x="404615" y="257918"/>
                </a:lnTo>
                <a:lnTo>
                  <a:pt x="454415" y="257918"/>
                </a:lnTo>
                <a:lnTo>
                  <a:pt x="454289" y="250735"/>
                </a:lnTo>
                <a:lnTo>
                  <a:pt x="454059" y="247196"/>
                </a:lnTo>
                <a:lnTo>
                  <a:pt x="443475" y="199658"/>
                </a:lnTo>
                <a:lnTo>
                  <a:pt x="422931" y="163921"/>
                </a:lnTo>
                <a:close/>
              </a:path>
              <a:path w="589280" h="589279">
                <a:moveTo>
                  <a:pt x="279949" y="200684"/>
                </a:moveTo>
                <a:lnTo>
                  <a:pt x="185104" y="200684"/>
                </a:lnTo>
                <a:lnTo>
                  <a:pt x="186779" y="200988"/>
                </a:lnTo>
                <a:lnTo>
                  <a:pt x="188329" y="201564"/>
                </a:lnTo>
                <a:lnTo>
                  <a:pt x="215336" y="213811"/>
                </a:lnTo>
                <a:lnTo>
                  <a:pt x="239876" y="229978"/>
                </a:lnTo>
                <a:lnTo>
                  <a:pt x="261547" y="249665"/>
                </a:lnTo>
                <a:lnTo>
                  <a:pt x="279949" y="272473"/>
                </a:lnTo>
                <a:lnTo>
                  <a:pt x="279949" y="200684"/>
                </a:lnTo>
                <a:close/>
              </a:path>
            </a:pathLst>
          </a:custGeom>
          <a:solidFill>
            <a:srgbClr val="FF69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9132" y="6450136"/>
            <a:ext cx="765968" cy="1787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4798" y="888061"/>
            <a:ext cx="9476719" cy="9464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rgbClr val="000032"/>
                </a:solidFill>
                <a:latin typeface="Comfortaa"/>
                <a:cs typeface="Comforta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4077" y="1840493"/>
            <a:ext cx="10303847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rgbClr val="000032"/>
                </a:solidFill>
                <a:latin typeface="Lato Light"/>
                <a:cs typeface="Lat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519529" y="6429192"/>
            <a:ext cx="3451961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34" b="1" i="0">
                <a:solidFill>
                  <a:srgbClr val="004B9B"/>
                </a:solidFill>
                <a:latin typeface="Comfortaa"/>
                <a:cs typeface="Comfortaa"/>
              </a:defRPr>
            </a:lvl1pPr>
          </a:lstStyle>
          <a:p>
            <a:pPr marL="7701">
              <a:lnSpc>
                <a:spcPts val="1516"/>
              </a:lnSpc>
            </a:pPr>
            <a:r>
              <a:rPr lang="en-US"/>
              <a:t>THE</a:t>
            </a:r>
            <a:r>
              <a:rPr lang="en-US" spc="6"/>
              <a:t> </a:t>
            </a:r>
            <a:r>
              <a:rPr lang="en-US"/>
              <a:t>SMART</a:t>
            </a:r>
            <a:r>
              <a:rPr lang="en-US" spc="9"/>
              <a:t> </a:t>
            </a:r>
            <a:r>
              <a:rPr lang="en-US" spc="-42"/>
              <a:t>WAY</a:t>
            </a:r>
            <a:r>
              <a:rPr lang="en-US" spc="9"/>
              <a:t> </a:t>
            </a:r>
            <a:r>
              <a:rPr lang="en-US"/>
              <a:t>TO</a:t>
            </a:r>
            <a:r>
              <a:rPr lang="en-US" spc="9"/>
              <a:t> </a:t>
            </a:r>
            <a:r>
              <a:rPr lang="en-US"/>
              <a:t>BUILD</a:t>
            </a:r>
            <a:r>
              <a:rPr lang="en-US" spc="9"/>
              <a:t> </a:t>
            </a:r>
            <a:r>
              <a:rPr lang="en-US"/>
              <a:t>A</a:t>
            </a:r>
            <a:r>
              <a:rPr lang="en-US" spc="9"/>
              <a:t> </a:t>
            </a:r>
            <a:r>
              <a:rPr lang="en-US" spc="-6"/>
              <a:t>STARTUP</a:t>
            </a:r>
            <a:endParaRPr lang="en-US" spc="-6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53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>
            <a:extLst>
              <a:ext uri="{FF2B5EF4-FFF2-40B4-BE49-F238E27FC236}">
                <a16:creationId xmlns:a16="http://schemas.microsoft.com/office/drawing/2014/main" id="{4367A197-F3B0-5797-A2E1-1A0A3328EDC7}"/>
              </a:ext>
            </a:extLst>
          </p:cNvPr>
          <p:cNvSpPr txBox="1"/>
          <p:nvPr/>
        </p:nvSpPr>
        <p:spPr>
          <a:xfrm>
            <a:off x="1781683" y="2273807"/>
            <a:ext cx="8628635" cy="224068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indent="0" algn="ctr" defTabSz="554492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16" b="1" i="0" u="none" strike="noStrike" kern="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Comfortaa"/>
                <a:ea typeface="+mn-ea"/>
                <a:cs typeface="Comfortaa"/>
              </a:rPr>
              <a:t>Digital Innovation</a:t>
            </a:r>
          </a:p>
          <a:p>
            <a:pPr marL="7701" marR="3081" lvl="0" indent="0" algn="ctr" defTabSz="554492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16" b="1" kern="0" dirty="0">
                <a:solidFill>
                  <a:srgbClr val="FF6900"/>
                </a:solidFill>
                <a:latin typeface="Comfortaa"/>
                <a:cs typeface="Comfortaa"/>
              </a:rPr>
              <a:t>Lesson  1</a:t>
            </a:r>
            <a:endParaRPr kumimoji="0" lang="he-IL" sz="7216" b="1" i="0" u="none" strike="noStrike" kern="0" cap="none" spc="0" normalizeH="0" baseline="0" noProof="0" dirty="0">
              <a:ln>
                <a:noFill/>
              </a:ln>
              <a:solidFill>
                <a:srgbClr val="FF6900"/>
              </a:solidFill>
              <a:effectLst/>
              <a:uLnTx/>
              <a:uFillTx/>
              <a:latin typeface="Comfortaa"/>
              <a:ea typeface="+mn-ea"/>
              <a:cs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E92D7-3DCD-F9B0-24FF-FC7E75B2F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98" y="888061"/>
            <a:ext cx="9940916" cy="636072"/>
          </a:xfrm>
        </p:spPr>
        <p:txBody>
          <a:bodyPr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Other forms of abstraction – Language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4BF49-5056-C2C2-D38B-FE8D1477C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667" y="3918013"/>
            <a:ext cx="1218410" cy="765081"/>
          </a:xfrm>
        </p:spPr>
        <p:txBody>
          <a:bodyPr/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Running </a:t>
            </a:r>
          </a:p>
          <a:p>
            <a:pPr algn="ctr"/>
            <a:r>
              <a:rPr lang="he-IL" dirty="0"/>
              <a:t>רצים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FC780B-86DF-E9C0-0C1C-90C402047E33}"/>
              </a:ext>
            </a:extLst>
          </p:cNvPr>
          <p:cNvSpPr txBox="1">
            <a:spLocks/>
          </p:cNvSpPr>
          <p:nvPr/>
        </p:nvSpPr>
        <p:spPr>
          <a:xfrm>
            <a:off x="3467524" y="3918013"/>
            <a:ext cx="1388669" cy="7650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86" b="0" i="0">
                <a:solidFill>
                  <a:srgbClr val="000032"/>
                </a:solidFill>
                <a:latin typeface="Lato Light"/>
                <a:ea typeface="+mn-ea"/>
                <a:cs typeface="Lato Light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Aptos" panose="020B0004020202020204" pitchFamily="34" charset="0"/>
              </a:rPr>
              <a:t>Laughing </a:t>
            </a:r>
          </a:p>
          <a:p>
            <a:pPr algn="ctr"/>
            <a:r>
              <a:rPr lang="he-IL" kern="0" dirty="0"/>
              <a:t>צוחקים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8B0817F-398C-3027-BB96-3FDF6C8479E8}"/>
              </a:ext>
            </a:extLst>
          </p:cNvPr>
          <p:cNvSpPr txBox="1">
            <a:spLocks/>
          </p:cNvSpPr>
          <p:nvPr/>
        </p:nvSpPr>
        <p:spPr>
          <a:xfrm>
            <a:off x="6151695" y="3837143"/>
            <a:ext cx="1218410" cy="7650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86" b="0" i="0">
                <a:solidFill>
                  <a:srgbClr val="000032"/>
                </a:solidFill>
                <a:latin typeface="Lato Light"/>
                <a:ea typeface="+mn-ea"/>
                <a:cs typeface="Lato Light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Aptos" panose="020B0004020202020204" pitchFamily="34" charset="0"/>
              </a:rPr>
              <a:t>Blue</a:t>
            </a:r>
          </a:p>
          <a:p>
            <a:pPr algn="ctr"/>
            <a:r>
              <a:rPr lang="he-IL" kern="0" dirty="0"/>
              <a:t>כחול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5A3A472-FD6E-A36F-1809-5A2DF96AB19E}"/>
              </a:ext>
            </a:extLst>
          </p:cNvPr>
          <p:cNvSpPr txBox="1">
            <a:spLocks/>
          </p:cNvSpPr>
          <p:nvPr/>
        </p:nvSpPr>
        <p:spPr>
          <a:xfrm>
            <a:off x="8200606" y="3769967"/>
            <a:ext cx="1892628" cy="7650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86" b="0" i="0">
                <a:solidFill>
                  <a:srgbClr val="000032"/>
                </a:solidFill>
                <a:latin typeface="Lato Light"/>
                <a:ea typeface="+mn-ea"/>
                <a:cs typeface="Lato Light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Aptos" panose="020B0004020202020204" pitchFamily="34" charset="0"/>
              </a:rPr>
              <a:t>Democracy</a:t>
            </a:r>
          </a:p>
          <a:p>
            <a:pPr algn="ctr"/>
            <a:r>
              <a:rPr lang="he-IL" kern="0" dirty="0"/>
              <a:t>דמוקרטיה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010EB7-5456-AC5B-F6E2-83C68C80F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2" y="1985960"/>
            <a:ext cx="2305372" cy="1562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704437-DBEC-213B-9A5A-2DFE6086A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297" y="1814802"/>
            <a:ext cx="2001984" cy="185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C60F9E-8EE3-4361-4849-45242F1D0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366" y="2195539"/>
            <a:ext cx="1352739" cy="1352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71CCFC-9255-23C2-5EDF-493186214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3C6FB-6450-C55C-1319-3C5558539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98" y="888061"/>
            <a:ext cx="9470653" cy="1189428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Pre-History 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2129F-53EE-F5FC-D381-D557935E9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3355" y="2345590"/>
            <a:ext cx="10303847" cy="11476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When did history begin?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What changed from Pre-History to History?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14476-94C1-DFB4-5D0F-03D7010DA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CFF4-47C4-5D3E-3F6D-E1C80EBA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98" y="888061"/>
            <a:ext cx="9923499" cy="1804981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innovation of writing – First generation 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DAAC5-845A-3A7B-2881-6275184E2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6582" y="1840493"/>
            <a:ext cx="4167853" cy="3016210"/>
          </a:xfrm>
        </p:spPr>
        <p:txBody>
          <a:bodyPr/>
          <a:lstStyle/>
          <a:p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Egyptian Hieroglyphs – pictorial </a:t>
            </a:r>
          </a:p>
          <a:p>
            <a:endParaRPr lang="en-US" sz="2800" dirty="0"/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Invented around 3,100 BC</a:t>
            </a:r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Used for about 3,500 years</a:t>
            </a:r>
          </a:p>
          <a:p>
            <a:endParaRPr lang="en-US" sz="28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Several thousand symbols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6E05E-7064-0E6A-BE53-A3EF55B49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76" y="1840493"/>
            <a:ext cx="2835444" cy="4029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B6C8B-D062-CF4B-3AD0-E43E9425F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435" y="1826766"/>
            <a:ext cx="3445066" cy="4029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4C88B2-AA7F-084D-3DEC-F98B9C8D1C0B}"/>
              </a:ext>
            </a:extLst>
          </p:cNvPr>
          <p:cNvSpPr txBox="1"/>
          <p:nvPr/>
        </p:nvSpPr>
        <p:spPr>
          <a:xfrm>
            <a:off x="8194792" y="5969939"/>
            <a:ext cx="351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Rosetta Stone – Found 1799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505338-FB54-8559-60D9-B36D3AB82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CFF4-47C4-5D3E-3F6D-E1C80EBA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98" y="888061"/>
            <a:ext cx="9923499" cy="1804981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innovation of writing – First generation 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DAAC5-845A-3A7B-2881-6275184E2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9622" y="1675030"/>
            <a:ext cx="4167853" cy="3447098"/>
          </a:xfrm>
        </p:spPr>
        <p:txBody>
          <a:bodyPr/>
          <a:lstStyle/>
          <a:p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Chinese characters – pictorial </a:t>
            </a:r>
          </a:p>
          <a:p>
            <a:endParaRPr lang="en-US" sz="2800" dirty="0"/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Invented around 1,400 BC</a:t>
            </a:r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Used until today </a:t>
            </a:r>
          </a:p>
          <a:p>
            <a:endParaRPr lang="en-US" sz="28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A modern dictionary has up to 20,000 characters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8E2D98-ED85-3780-FD51-C25A6D875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98" y="1790551"/>
            <a:ext cx="4353533" cy="4067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AA845F-CD63-CCA0-369A-AB4807ED4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CFF4-47C4-5D3E-3F6D-E1C80EBA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98" y="888061"/>
            <a:ext cx="9923499" cy="1804981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innovation of writing – First generation 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DAAC5-845A-3A7B-2881-6275184E2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9349" y="1920895"/>
            <a:ext cx="4167853" cy="3016210"/>
          </a:xfrm>
        </p:spPr>
        <p:txBody>
          <a:bodyPr/>
          <a:lstStyle/>
          <a:p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Mesoamerican writing systems– pictorial </a:t>
            </a:r>
          </a:p>
          <a:p>
            <a:endParaRPr lang="en-US" sz="2800" dirty="0"/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Fifteen distinct writing systems have been identified in pre-Columbian Mesoamerica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1412E-FDF4-7BE7-A0A2-13BE407AF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98" y="1892745"/>
            <a:ext cx="5864280" cy="3908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F99070-EB54-820F-A57D-0C6FDE85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7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CFF4-47C4-5D3E-3F6D-E1C80EBA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98" y="888061"/>
            <a:ext cx="10515682" cy="1804981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innovation of writing – Second generation 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DAAC5-845A-3A7B-2881-6275184E2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4616" y="1790551"/>
            <a:ext cx="4446527" cy="4062651"/>
          </a:xfrm>
        </p:spPr>
        <p:txBody>
          <a:bodyPr/>
          <a:lstStyle/>
          <a:p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Cuneiform characters – Abstract </a:t>
            </a:r>
          </a:p>
          <a:p>
            <a:endParaRPr lang="en-US" sz="2400" dirty="0"/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Invented around 3,500 BC</a:t>
            </a:r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by the Sumerian people in Mesopotamia </a:t>
            </a:r>
          </a:p>
          <a:p>
            <a:endParaRPr lang="en-US" sz="16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About 400 syllable symbols</a:t>
            </a:r>
          </a:p>
          <a:p>
            <a:endParaRPr lang="en-US" sz="28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Early texts are inventory lists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74CAB-64BB-ECD6-42D7-7A0FF6B05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98" y="1790551"/>
            <a:ext cx="5200511" cy="3331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398C40-1AF6-9483-0C6B-B28C36160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306" y="5286327"/>
            <a:ext cx="1810003" cy="1476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3A170-EF57-51EC-B352-DD139E635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CFF4-47C4-5D3E-3F6D-E1C80EBA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98" y="888061"/>
            <a:ext cx="9923499" cy="1189428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innovation of writing – Third Generation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DAAC5-845A-3A7B-2881-6275184E2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2091" y="1920895"/>
            <a:ext cx="4855111" cy="2585323"/>
          </a:xfrm>
        </p:spPr>
        <p:txBody>
          <a:bodyPr/>
          <a:lstStyle/>
          <a:p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modern Alphabet was </a:t>
            </a:r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invented by Semitic-speaking people in the Middle East around 1700 B.C.</a:t>
            </a:r>
          </a:p>
          <a:p>
            <a:endParaRPr lang="en-US" sz="28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It contains 22 symbols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3A9D2-1D13-4931-E6A7-B24CC1091075}"/>
              </a:ext>
            </a:extLst>
          </p:cNvPr>
          <p:cNvSpPr txBox="1"/>
          <p:nvPr/>
        </p:nvSpPr>
        <p:spPr>
          <a:xfrm>
            <a:off x="944798" y="1920895"/>
            <a:ext cx="5003156" cy="303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he-IL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ה  ד  ג  ב  א</a:t>
            </a:r>
            <a:endParaRPr lang="en-US" sz="5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 B  C  D  E </a:t>
            </a:r>
          </a:p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US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en-US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</a:t>
            </a:r>
            <a:r>
              <a:rPr lang="en-US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</a:t>
            </a:r>
            <a:r>
              <a:rPr lang="en-US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  <a:r>
              <a:rPr lang="en-US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</a:t>
            </a:r>
            <a:r>
              <a:rPr lang="en-US" sz="5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</a:t>
            </a:r>
            <a:endParaRPr lang="en-US" sz="5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03D9D3-66AE-01B9-AC91-2A4ECA500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46" y="4716864"/>
            <a:ext cx="4944165" cy="733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0F3436-87AB-BDDF-F567-C67C66FB7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CFF4-47C4-5D3E-3F6D-E1C80EBA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8062"/>
            <a:ext cx="10332802" cy="627229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innovation of writing – Machine alphabet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DAAC5-845A-3A7B-2881-6275184E2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2091" y="1920895"/>
            <a:ext cx="4855111" cy="4370427"/>
          </a:xfrm>
        </p:spPr>
        <p:txBody>
          <a:bodyPr/>
          <a:lstStyle/>
          <a:p>
            <a:r>
              <a:rPr lang="en-US" sz="3200" b="1" dirty="0">
                <a:latin typeface="Aptos" panose="020B0004020202020204" pitchFamily="34" charset="0"/>
                <a:cs typeface="Arial" panose="020B0604020202020204" pitchFamily="34" charset="0"/>
              </a:rPr>
              <a:t>Morse Code</a:t>
            </a:r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,</a:t>
            </a:r>
            <a:r>
              <a:rPr lang="en-US" sz="3200" b="1" dirty="0"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invented in 1830, is a means to communicate through telegraph, radio, or even with light. The language is a series of short and long bursts that are heard or seen. The short bursts of sound or light are called “</a:t>
            </a:r>
            <a:r>
              <a:rPr lang="en-US" sz="2800" dirty="0" err="1">
                <a:latin typeface="Aptos" panose="020B0004020202020204" pitchFamily="34" charset="0"/>
                <a:cs typeface="Arial" panose="020B0604020202020204" pitchFamily="34" charset="0"/>
              </a:rPr>
              <a:t>dit</a:t>
            </a:r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”, and the long bursts are called “dah”.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608AB-18D2-CE19-C7B9-7D51FABDA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B037CF-E60C-0A68-2EA2-273230133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95" y="2002833"/>
            <a:ext cx="5785605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CFF4-47C4-5D3E-3F6D-E1C80EBA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8062"/>
            <a:ext cx="10332802" cy="627229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innovation of writing – Machine alphabet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DAAC5-845A-3A7B-2881-6275184E2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2091" y="1920895"/>
            <a:ext cx="4855111" cy="3016210"/>
          </a:xfrm>
        </p:spPr>
        <p:txBody>
          <a:bodyPr/>
          <a:lstStyle/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ASCII code </a:t>
            </a:r>
          </a:p>
          <a:p>
            <a:endParaRPr lang="en-US" sz="28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Only two symbols  0 and 1</a:t>
            </a:r>
          </a:p>
          <a:p>
            <a:endParaRPr lang="en-US" sz="28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ptos" panose="020B0004020202020204" pitchFamily="34" charset="0"/>
                <a:cs typeface="Arial" panose="020B0604020202020204" pitchFamily="34" charset="0"/>
              </a:rPr>
              <a:t>Higher abstraction – fewer symbols </a:t>
            </a:r>
          </a:p>
          <a:p>
            <a:endParaRPr lang="en-US" sz="28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C975A-4A9C-CFCE-2580-FF2A8BC25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99" y="1920895"/>
            <a:ext cx="4584589" cy="2170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608AB-18D2-CE19-C7B9-7D51FABDA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9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CFF4-47C4-5D3E-3F6D-E1C80EBA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8062"/>
            <a:ext cx="10332802" cy="1189428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innovation of writing – The Binary Code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608AB-18D2-CE19-C7B9-7D51FABDA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E4672-3575-C037-57B4-AC9777AC0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840493"/>
            <a:ext cx="1419423" cy="383911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9952A6-CF9C-E74F-7585-3A5BB3644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4950" y="4437171"/>
            <a:ext cx="7102717" cy="998094"/>
          </a:xfrm>
        </p:spPr>
        <p:txBody>
          <a:bodyPr/>
          <a:lstStyle/>
          <a:p>
            <a:r>
              <a:rPr lang="en-US" sz="2000" b="1" i="0" dirty="0">
                <a:solidFill>
                  <a:srgbClr val="000000"/>
                </a:solidFill>
                <a:effectLst/>
                <a:latin typeface="Jost"/>
              </a:rPr>
              <a:t>1 x 2</a:t>
            </a:r>
            <a:r>
              <a:rPr lang="en-US" sz="2000" b="1" i="0" baseline="30000" dirty="0">
                <a:solidFill>
                  <a:srgbClr val="000000"/>
                </a:solidFill>
                <a:effectLst/>
                <a:latin typeface="Jost"/>
              </a:rPr>
              <a:t>7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Jost"/>
              </a:rPr>
              <a:t> + 1 x 2</a:t>
            </a:r>
            <a:r>
              <a:rPr lang="en-US" sz="2000" b="1" i="0" baseline="30000" dirty="0">
                <a:solidFill>
                  <a:srgbClr val="000000"/>
                </a:solidFill>
                <a:effectLst/>
                <a:latin typeface="Jost"/>
              </a:rPr>
              <a:t>6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Jost"/>
              </a:rPr>
              <a:t> + 0 x 2</a:t>
            </a:r>
            <a:r>
              <a:rPr lang="en-US" sz="2000" b="1" i="0" baseline="30000" dirty="0">
                <a:solidFill>
                  <a:srgbClr val="000000"/>
                </a:solidFill>
                <a:effectLst/>
                <a:latin typeface="Jost"/>
              </a:rPr>
              <a:t>5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Jost"/>
              </a:rPr>
              <a:t> + 0 x 2</a:t>
            </a:r>
            <a:r>
              <a:rPr lang="en-US" sz="2000" b="1" i="0" baseline="30000" dirty="0">
                <a:solidFill>
                  <a:srgbClr val="000000"/>
                </a:solidFill>
                <a:effectLst/>
                <a:latin typeface="Jost"/>
              </a:rPr>
              <a:t>4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Jost"/>
              </a:rPr>
              <a:t> + 1 x 2</a:t>
            </a:r>
            <a:r>
              <a:rPr lang="en-US" sz="2000" b="1" i="0" baseline="30000" dirty="0">
                <a:solidFill>
                  <a:srgbClr val="000000"/>
                </a:solidFill>
                <a:effectLst/>
                <a:latin typeface="Jost"/>
              </a:rPr>
              <a:t>3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Jost"/>
              </a:rPr>
              <a:t> + 0 x 2</a:t>
            </a:r>
            <a:r>
              <a:rPr lang="en-US" sz="2000" b="1" i="0" baseline="30000" dirty="0">
                <a:solidFill>
                  <a:srgbClr val="000000"/>
                </a:solidFill>
                <a:effectLst/>
                <a:latin typeface="Jost"/>
              </a:rPr>
              <a:t>2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Jost"/>
              </a:rPr>
              <a:t> + 1 x 2</a:t>
            </a:r>
            <a:r>
              <a:rPr lang="en-US" sz="2000" b="1" i="0" baseline="30000" dirty="0">
                <a:solidFill>
                  <a:srgbClr val="000000"/>
                </a:solidFill>
                <a:effectLst/>
                <a:latin typeface="Jost"/>
              </a:rPr>
              <a:t>1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Jost"/>
              </a:rPr>
              <a:t> + 0 x 2</a:t>
            </a:r>
            <a:r>
              <a:rPr lang="en-US" sz="2000" b="1" i="0" baseline="30000" dirty="0">
                <a:solidFill>
                  <a:srgbClr val="000000"/>
                </a:solidFill>
                <a:effectLst/>
                <a:latin typeface="Jost"/>
              </a:rPr>
              <a:t>0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Jost"/>
              </a:rPr>
              <a:t> = 202</a:t>
            </a:r>
          </a:p>
          <a:p>
            <a:r>
              <a:rPr lang="en-US" sz="2000" b="1" dirty="0">
                <a:solidFill>
                  <a:srgbClr val="000000"/>
                </a:solidFill>
                <a:latin typeface="Jost"/>
              </a:rPr>
              <a:t>                                                        128 + 64 + 0 + 0 + 8 + 0 + 2 + 0 = 202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615AAE-A638-9DAD-40A0-AC2051D4F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835" y="1840493"/>
            <a:ext cx="3662832" cy="25008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8DFFFF-2A49-A760-4DA8-4BC83D0EE13E}"/>
              </a:ext>
            </a:extLst>
          </p:cNvPr>
          <p:cNvSpPr txBox="1"/>
          <p:nvPr/>
        </p:nvSpPr>
        <p:spPr>
          <a:xfrm>
            <a:off x="2385214" y="1840493"/>
            <a:ext cx="4058194" cy="2213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Why is X</a:t>
            </a:r>
            <a:r>
              <a:rPr lang="en-US" sz="28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0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= 1?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X</a:t>
            </a:r>
            <a:r>
              <a:rPr lang="en-US" sz="2800" kern="100" baseline="30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</a:t>
            </a:r>
            <a:r>
              <a:rPr lang="en-US" sz="28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  </a:t>
            </a:r>
            <a:r>
              <a:rPr lang="en-US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X</a:t>
            </a:r>
            <a:r>
              <a:rPr lang="en-US" sz="2800" kern="100" baseline="30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</a:t>
            </a:r>
            <a:r>
              <a:rPr lang="en-US" sz="28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= 1 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X</a:t>
            </a:r>
            <a:r>
              <a:rPr lang="en-US" sz="2800" kern="100" baseline="30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</a:t>
            </a:r>
            <a:r>
              <a:rPr lang="en-US" sz="28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/  </a:t>
            </a:r>
            <a:r>
              <a:rPr lang="en-US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X</a:t>
            </a:r>
            <a:r>
              <a:rPr lang="en-US" sz="2800" kern="100" baseline="30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</a:t>
            </a:r>
            <a:r>
              <a:rPr lang="en-US" sz="28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=   </a:t>
            </a:r>
            <a:r>
              <a:rPr lang="en-US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X</a:t>
            </a:r>
            <a:r>
              <a:rPr lang="en-US" sz="2800" kern="100" baseline="30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</a:t>
            </a:r>
            <a:r>
              <a:rPr lang="en-US" sz="28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-n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=   X</a:t>
            </a:r>
            <a:r>
              <a:rPr lang="en-US" sz="28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0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= 1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3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5160" y="888061"/>
            <a:ext cx="9476054" cy="583985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pc="-343" dirty="0"/>
              <a:t>Y</a:t>
            </a:r>
            <a:r>
              <a:rPr spc="33" dirty="0"/>
              <a:t>onatan</a:t>
            </a:r>
            <a:r>
              <a:rPr spc="-230" dirty="0"/>
              <a:t> </a:t>
            </a:r>
            <a:r>
              <a:rPr spc="-6" dirty="0"/>
              <a:t>Stern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2858" y="2423613"/>
            <a:ext cx="888880" cy="146987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62945" y="2577792"/>
            <a:ext cx="1161968" cy="11619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2871" y="4638370"/>
            <a:ext cx="1758826" cy="57145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25602" y="4556177"/>
            <a:ext cx="2499905" cy="571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66E77-3A38-4117-BF61-E96F474E9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1AE22-5268-A1E4-B1BE-5CC41D0C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Why Abstraction 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808EA-A79D-22D6-E5B8-E9E5C18B9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3117" y="1701908"/>
            <a:ext cx="6780426" cy="1358898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en-US" sz="3729" b="1" dirty="0">
                <a:latin typeface="Comfortaa"/>
                <a:ea typeface="+mj-ea"/>
              </a:rPr>
              <a:t>Language made the difference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1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16B68-0AC2-98AA-A305-4C513C7AA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98" y="3439169"/>
            <a:ext cx="4379948" cy="2435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64FC1C-6360-10B1-06DE-AF0230B4B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03" y="3201012"/>
            <a:ext cx="4048620" cy="2768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B43BD8-02E0-9BDD-5F3E-C3C31F1DA47D}"/>
              </a:ext>
            </a:extLst>
          </p:cNvPr>
          <p:cNvSpPr txBox="1"/>
          <p:nvPr/>
        </p:nvSpPr>
        <p:spPr>
          <a:xfrm>
            <a:off x="944798" y="2516777"/>
            <a:ext cx="1021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Homo Sapiens </a:t>
            </a:r>
            <a:r>
              <a:rPr lang="en-US" dirty="0"/>
              <a:t>					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Canis lupus </a:t>
            </a:r>
            <a:r>
              <a:rPr lang="en-US" sz="2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familiaris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89EC2-770F-5831-CFEB-83F84EE42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1AE22-5268-A1E4-B1BE-5CC41D0C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Why Abstraction 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808EA-A79D-22D6-E5B8-E9E5C18B9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078" y="1840493"/>
            <a:ext cx="8818232" cy="4334263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Writing Systems  -   Pre-history compared to explosion of transmitted knowledge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way we think – sequences of known symbols are much easier to remember than totally new symbols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Think about learning a new language – some</a:t>
            </a: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5,000 words and so hard to learn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769CD-0604-3F00-5849-0F88B57DB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1AE22-5268-A1E4-B1BE-5CC41D0C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Why Abstraction 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808EA-A79D-22D6-E5B8-E9E5C18B9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077" y="1840493"/>
            <a:ext cx="10303847" cy="4644669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179954">
              <a:lnSpc>
                <a:spcPct val="107000"/>
              </a:lnSpc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Ease of use </a:t>
            </a:r>
          </a:p>
          <a:p>
            <a:pPr marL="457200" lvl="1">
              <a:lnSpc>
                <a:spcPct val="107000"/>
              </a:lnSpc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Mathematics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914400" lvl="2">
              <a:lnSpc>
                <a:spcPct val="107000"/>
              </a:lnSpc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Try calculating   XIII times XXI = ??          Compared to:   13 x 21 = </a:t>
            </a:r>
          </a:p>
          <a:p>
            <a:pPr marL="914400" lvl="2">
              <a:lnSpc>
                <a:spcPct val="107000"/>
              </a:lnSpc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is </a:t>
            </a:r>
            <a:r>
              <a:rPr lang="he-IL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תשפד + </a:t>
            </a:r>
            <a:r>
              <a:rPr lang="he-IL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תריג</a:t>
            </a:r>
            <a:r>
              <a:rPr lang="he-IL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= ?? 		  Compared to:   613 + 784 = </a:t>
            </a:r>
          </a:p>
          <a:p>
            <a:pPr marL="914400" lvl="2">
              <a:lnSpc>
                <a:spcPct val="107000"/>
              </a:lnSpc>
            </a:pPr>
            <a:r>
              <a:rPr lang="en-US" kern="100" dirty="0">
                <a:latin typeface="Aptos" panose="020B0004020202020204" pitchFamily="34" charset="0"/>
                <a:cs typeface="Arial" panose="020B0604020202020204" pitchFamily="34" charset="0"/>
              </a:rPr>
              <a:t>What is 7 minus 7 ? </a:t>
            </a:r>
          </a:p>
          <a:p>
            <a:pPr marL="914400" lvl="2">
              <a:lnSpc>
                <a:spcPct val="107000"/>
              </a:lnSpc>
            </a:pPr>
            <a:r>
              <a:rPr lang="en-US" kern="100" dirty="0">
                <a:latin typeface="Aptos" panose="020B0004020202020204" pitchFamily="34" charset="0"/>
                <a:cs typeface="Arial" panose="020B0604020202020204" pitchFamily="34" charset="0"/>
              </a:rPr>
              <a:t>What is 7 minus 9 ?  </a:t>
            </a:r>
          </a:p>
          <a:p>
            <a:pPr marL="1468892" lvl="4">
              <a:lnSpc>
                <a:spcPct val="107000"/>
              </a:lnSpc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59908">
              <a:lnSpc>
                <a:spcPct val="107000"/>
              </a:lnSpc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Writing </a:t>
            </a:r>
          </a:p>
          <a:p>
            <a:pPr marL="914400" lvl="2">
              <a:lnSpc>
                <a:spcPct val="107000"/>
              </a:lnSpc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Learning to write Chinese –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20,000 symbols by end of high school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914400" lvl="2">
              <a:lnSpc>
                <a:spcPct val="107000"/>
              </a:lnSpc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Compared to 26 symbols in English, 3-6 months in first grade </a:t>
            </a:r>
          </a:p>
          <a:p>
            <a:pPr marL="359908">
              <a:lnSpc>
                <a:spcPct val="107000"/>
              </a:lnSpc>
            </a:pPr>
            <a:endParaRPr lang="en-US" sz="1786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79954">
              <a:lnSpc>
                <a:spcPct val="107000"/>
              </a:lnSpc>
            </a:pPr>
            <a:r>
              <a:rPr lang="en-US" sz="2800" kern="100" dirty="0">
                <a:latin typeface="Aptos" panose="020B0004020202020204" pitchFamily="34" charset="0"/>
                <a:cs typeface="Arial" panose="020B0604020202020204" pitchFamily="34" charset="0"/>
              </a:rPr>
              <a:t>Abstraction can generate endless variations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56CF3-1D31-8369-65D6-A184E2219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2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CFDA2-F6CE-D05B-ED6D-89062321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Are WE digital?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C3198-0323-E48F-2AEC-0437134D4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05809-7005-6A62-79B4-F2BCBB073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2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CFDA2-F6CE-D05B-ED6D-89062321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Are WE digital?  Yes, DNA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C3198-0323-E48F-2AEC-0437134D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1866" y="1866968"/>
            <a:ext cx="6107995" cy="38254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E2933-DB5E-A00F-DEB9-7075861AD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76" y="1840493"/>
            <a:ext cx="4195853" cy="4241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049FF-5694-D5A3-AF74-791D29221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929" y="1840493"/>
            <a:ext cx="5944115" cy="1658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33A153-0D7A-E5EF-840E-5B84B58312D2}"/>
              </a:ext>
            </a:extLst>
          </p:cNvPr>
          <p:cNvSpPr txBox="1"/>
          <p:nvPr/>
        </p:nvSpPr>
        <p:spPr>
          <a:xfrm>
            <a:off x="5139929" y="3429000"/>
            <a:ext cx="5152831" cy="66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Hydrogen, Carbon, Oxygen, Nitrogen</a:t>
            </a:r>
            <a:r>
              <a:rPr lang="en-US" sz="3729" b="1" dirty="0">
                <a:latin typeface="Comfortaa"/>
                <a:ea typeface="+mj-ea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F093AE-83E1-CD0F-FB20-DAA1D27ED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5BE94-CA9F-C14B-0238-F8DBFC0E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Incremental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95336-1948-5D7E-9449-D7EF0AD16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FAA975-B53A-A555-F538-23DDF9FA7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62" y="1591344"/>
            <a:ext cx="4813535" cy="5396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8A22C3-2AB3-3243-393A-230CFB8FE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0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A69B-2F32-4FDE-CFD5-227815BC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Quantification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10E4F-74F1-F8E8-2D88-540F46B13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We can count and measure – can animals do that?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A27EC-275B-0D87-A4CA-577780DF3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77" y="2407589"/>
            <a:ext cx="5943600" cy="3562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BD3BDC-8AE0-1CFE-49D2-BA6C0D461877}"/>
              </a:ext>
            </a:extLst>
          </p:cNvPr>
          <p:cNvSpPr txBox="1"/>
          <p:nvPr/>
        </p:nvSpPr>
        <p:spPr>
          <a:xfrm>
            <a:off x="7341326" y="2551611"/>
            <a:ext cx="3222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Clever Hans - The horse that counted  1904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0CFD8-D0CB-D998-D64E-D2142CA5E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CF9D-CF59-7B0C-2DB1-7AEBFB1F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Quantification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14FF7-F38E-6B82-E804-2F0C8229B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0731" y="1840493"/>
            <a:ext cx="4307193" cy="765081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Barter trading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E2F62-2471-FCC5-AB59-410CF5661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76" y="1886052"/>
            <a:ext cx="5744471" cy="3191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79A696-B1DB-218B-97C4-86C4E9B97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C8ED2-B248-13F1-54A2-9C41BE351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Quantification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4442B-3913-93E5-0F42-02DFCBBC9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0868" y="5471968"/>
            <a:ext cx="5151924" cy="369332"/>
          </a:xfrm>
        </p:spPr>
        <p:txBody>
          <a:bodyPr/>
          <a:lstStyle/>
          <a:p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 a lamb worth two sacks of wheat?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337CE-42FB-BEB5-C894-6B08A0845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76" y="1840492"/>
            <a:ext cx="4420404" cy="4111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1E9F-024C-AE97-EE16-138081DB3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8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8819-7B05-AB0C-3271-AFB3A7715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Quantification Abstraction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988DF-9189-5455-56F3-703500EC3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98" y="1821100"/>
            <a:ext cx="10303847" cy="382541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The invention of money – a digital abstraction of value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A7565-F0AD-F7E7-30AF-54E737992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74" y="2562805"/>
            <a:ext cx="4761764" cy="2746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C206D6-94E2-831E-7930-3AB1B937E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4">
            <a:extLst>
              <a:ext uri="{FF2B5EF4-FFF2-40B4-BE49-F238E27FC236}">
                <a16:creationId xmlns:a16="http://schemas.microsoft.com/office/drawing/2014/main" id="{DC593B6C-B6BB-4935-A284-A47BC391723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1771" y="888247"/>
            <a:ext cx="2499905" cy="571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4FBE31-C79F-432B-8516-5CCC35DFF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877" y="1173977"/>
            <a:ext cx="2887984" cy="2420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66CDD7-1E0C-47BB-85B5-F19351CCC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92" y="2341979"/>
            <a:ext cx="3321182" cy="2708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FF63F9-B6C4-492A-A677-8F3828F5D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877" y="3937285"/>
            <a:ext cx="2599186" cy="2593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AD5111-4B4C-4A5D-A06B-8677A29D2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1029">
            <a:off x="8264264" y="1554395"/>
            <a:ext cx="3001228" cy="36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44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273D-8F55-0000-7C73-AF21CEF57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The Evolution of Money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460B7-D801-65F6-53C9-5A63B470F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076" y="4583693"/>
            <a:ext cx="10303847" cy="38254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E1C19-AD69-8A74-AFBE-3E78A715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97" y="1840493"/>
            <a:ext cx="6363588" cy="1857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979278-7C5A-5B35-C6BA-9C6EDE38A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109" y="2155541"/>
            <a:ext cx="3143689" cy="1467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17F9A7-1686-DC28-4B95-161B90317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7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C116-A55E-D3FC-B050-4A404696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Conversion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255C8-0A76-25D0-DB1D-B64206EC4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077" y="1840493"/>
            <a:ext cx="10303847" cy="3148682"/>
          </a:xfrm>
        </p:spPr>
        <p:txBody>
          <a:bodyPr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five senses: </a:t>
            </a:r>
          </a:p>
          <a:p>
            <a:pPr marL="457200"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Sound</a:t>
            </a:r>
          </a:p>
          <a:p>
            <a:pPr marL="457200"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Sight</a:t>
            </a:r>
          </a:p>
          <a:p>
            <a:pPr marL="457200"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Touch </a:t>
            </a:r>
          </a:p>
          <a:p>
            <a:pPr marL="457200"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Smell</a:t>
            </a:r>
          </a:p>
          <a:p>
            <a:pPr marL="457200"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Taste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53C6B-5435-1CE3-C219-BC6AE7DAE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96CC2-CA8E-16E6-3098-6A71C7A6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Conversion - Sound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65B23-1941-3CC5-8F2E-14D149B42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681" y="2314190"/>
            <a:ext cx="6870319" cy="384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748583-6722-845F-F943-B20559999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54" y="2733786"/>
            <a:ext cx="4353933" cy="3236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47C3D3-27F8-B97F-57F7-2CBD728797A7}"/>
              </a:ext>
            </a:extLst>
          </p:cNvPr>
          <p:cNvSpPr txBox="1"/>
          <p:nvPr/>
        </p:nvSpPr>
        <p:spPr>
          <a:xfrm>
            <a:off x="5259977" y="1749337"/>
            <a:ext cx="492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inner part of the ear – the cochlea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EE347A-9043-898B-BAB5-999713175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2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D415-154D-1373-DB60-D10E9146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Conversion - Sound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63663-BC1B-A928-F56C-F725E5106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4377" y="1840493"/>
            <a:ext cx="5073547" cy="2160720"/>
          </a:xfrm>
        </p:spPr>
        <p:txBody>
          <a:bodyPr/>
          <a:lstStyle/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Sampling – convert the analog wave into a stream of measurements 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Sampling at 5,000 – 20,000 times a second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B6812-A839-45B1-AA29-F88902D2F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03" y="1840493"/>
            <a:ext cx="4275455" cy="2800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DD5B7D-F2AD-6456-9D44-9EEFB8663052}"/>
              </a:ext>
            </a:extLst>
          </p:cNvPr>
          <p:cNvSpPr txBox="1"/>
          <p:nvPr/>
        </p:nvSpPr>
        <p:spPr>
          <a:xfrm>
            <a:off x="944798" y="4455217"/>
            <a:ext cx="474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 wave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E2A482-6A23-6652-C962-91455E728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47855-156C-25AF-8FC4-1E9A10052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Conversion - Sight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DF97E-A1FD-EB93-F37A-14C780FA7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4903" y="1840493"/>
            <a:ext cx="4519748" cy="3442866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Cones are sensitive to color </a:t>
            </a:r>
          </a:p>
          <a:p>
            <a:r>
              <a:rPr lang="en-US" dirty="0">
                <a:latin typeface="Aptos" panose="020B0004020202020204" pitchFamily="34" charset="0"/>
              </a:rPr>
              <a:t>      red, green and blue 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Rods are sensitive to any light</a:t>
            </a:r>
          </a:p>
          <a:p>
            <a:r>
              <a:rPr lang="en-US" dirty="0">
                <a:latin typeface="Aptos" panose="020B0004020202020204" pitchFamily="34" charset="0"/>
              </a:rPr>
              <a:t> </a:t>
            </a:r>
          </a:p>
          <a:p>
            <a:r>
              <a:rPr lang="en-US" dirty="0">
                <a:latin typeface="Aptos" panose="020B0004020202020204" pitchFamily="34" charset="0"/>
              </a:rPr>
              <a:t>There are about 4.5 million cones</a:t>
            </a:r>
          </a:p>
          <a:p>
            <a:r>
              <a:rPr lang="en-US" dirty="0">
                <a:latin typeface="Aptos" panose="020B0004020202020204" pitchFamily="34" charset="0"/>
              </a:rPr>
              <a:t>(2,000 x 2,000 pixels) </a:t>
            </a:r>
          </a:p>
          <a:p>
            <a:r>
              <a:rPr lang="en-US" dirty="0">
                <a:latin typeface="Aptos" panose="020B0004020202020204" pitchFamily="34" charset="0"/>
              </a:rPr>
              <a:t> </a:t>
            </a:r>
          </a:p>
          <a:p>
            <a:r>
              <a:rPr lang="en-US" dirty="0">
                <a:latin typeface="Aptos" panose="020B0004020202020204" pitchFamily="34" charset="0"/>
              </a:rPr>
              <a:t>And some 90 million rods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22502-A92C-0EBF-6C5E-AE72D2BA0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76" y="1821972"/>
            <a:ext cx="5943600" cy="3881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413C0-6296-CEBB-F097-53D93247A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3EB96-706F-864C-BE39-0EA10744C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Conversion - Sight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E81DB-AF84-9683-6E7E-808C31760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0869" y="1840493"/>
            <a:ext cx="5387055" cy="2657138"/>
          </a:xfrm>
        </p:spPr>
        <p:txBody>
          <a:bodyPr/>
          <a:lstStyle/>
          <a:p>
            <a:pPr marL="342900" indent="-342900" rt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Camera sensors contain 10-20 mega (million) pixels – better than our retina </a:t>
            </a:r>
          </a:p>
          <a:p>
            <a:pPr marL="342900" indent="-342900" rtl="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Each pixel has three filters – RGB   Red, Green, Blue 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RGB was discovered by James Clerk Maxwell in 1861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6F663-64BD-4185-B02B-5FEAABE21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76" y="1840493"/>
            <a:ext cx="5076825" cy="3456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27A35-4CD8-3CD0-5669-8D466C070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7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C36B-63B4-C98C-D01D-4A7314C34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Operation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AE1AB-AD03-68DB-0646-4DFECAF74C37}"/>
              </a:ext>
            </a:extLst>
          </p:cNvPr>
          <p:cNvSpPr txBox="1"/>
          <p:nvPr/>
        </p:nvSpPr>
        <p:spPr>
          <a:xfrm>
            <a:off x="944798" y="1912033"/>
            <a:ext cx="6753579" cy="4057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do we mean by “Digital” ?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Abstraction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Conversion  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Operation – What is Operation?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BA6DF-F8AD-D524-F003-76C0D0FEA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D6DA-8C79-20A8-441A-20A754D9D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Operation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2E2A3-7AAB-A671-8578-F4C8F5469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077" y="1840492"/>
            <a:ext cx="10303847" cy="4590487"/>
          </a:xfrm>
        </p:spPr>
        <p:txBody>
          <a:bodyPr/>
          <a:lstStyle/>
          <a:p>
            <a:pPr rtl="0"/>
            <a:r>
              <a:rPr lang="en-US" dirty="0">
                <a:latin typeface="Aptos" panose="020B0004020202020204" pitchFamily="34" charset="0"/>
              </a:rPr>
              <a:t>“Operation” is the process or machinery to make the digital abstraction into something tangible</a:t>
            </a:r>
          </a:p>
          <a:p>
            <a:pPr rtl="0"/>
            <a:endParaRPr lang="en-US" dirty="0">
              <a:latin typeface="Aptos" panose="020B0004020202020204" pitchFamily="34" charset="0"/>
            </a:endParaRPr>
          </a:p>
          <a:p>
            <a:pPr rtl="0"/>
            <a:r>
              <a:rPr lang="en-US" dirty="0">
                <a:latin typeface="Aptos" panose="020B0004020202020204" pitchFamily="34" charset="0"/>
              </a:rPr>
              <a:t>Examples:</a:t>
            </a:r>
          </a:p>
          <a:p>
            <a:pPr rtl="0"/>
            <a:endParaRPr lang="en-US" dirty="0">
              <a:latin typeface="Aptos" panose="020B00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DNA is a 4-letter code – the cell has the chemical machinery (Ribosomes) to “read” the DNA thread and build proteins based on the code </a:t>
            </a:r>
          </a:p>
          <a:p>
            <a:pPr rtl="0"/>
            <a:endParaRPr lang="en-US" dirty="0">
              <a:latin typeface="Aptos" panose="020B00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Positional number system makes it easy to perform calculations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en-US" dirty="0">
              <a:latin typeface="Aptos" panose="020B00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Money, of any type, is essential for any economy to develop  </a:t>
            </a:r>
          </a:p>
          <a:p>
            <a:pPr rtl="0"/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D1ED0-65A7-CC73-AC92-14921959F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E82E8F-6EE9-3349-C986-12F30534325F}"/>
              </a:ext>
            </a:extLst>
          </p:cNvPr>
          <p:cNvSpPr txBox="1"/>
          <p:nvPr/>
        </p:nvSpPr>
        <p:spPr>
          <a:xfrm>
            <a:off x="10389203" y="4484913"/>
            <a:ext cx="171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12,576 </a:t>
            </a:r>
          </a:p>
          <a:p>
            <a:r>
              <a:rPr lang="en-US" dirty="0"/>
              <a:t>37,292</a:t>
            </a:r>
          </a:p>
          <a:p>
            <a:r>
              <a:rPr lang="en-US" dirty="0"/>
              <a:t>---------</a:t>
            </a:r>
          </a:p>
          <a:p>
            <a:r>
              <a:rPr lang="en-US" dirty="0"/>
              <a:t>49,868</a:t>
            </a:r>
          </a:p>
        </p:txBody>
      </p:sp>
    </p:spTree>
    <p:extLst>
      <p:ext uri="{BB962C8B-B14F-4D97-AF65-F5344CB8AC3E}">
        <p14:creationId xmlns:p14="http://schemas.microsoft.com/office/powerpoint/2010/main" val="22784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04DF-3C8F-3D0F-0180-EA9143B6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Operation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10993-4D63-84AB-8D82-91FA19319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06789" y="1840493"/>
            <a:ext cx="3741135" cy="2295244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The invention of the printing press by </a:t>
            </a:r>
            <a:r>
              <a:rPr lang="en-US" b="0" i="0" dirty="0">
                <a:solidFill>
                  <a:srgbClr val="040C28"/>
                </a:solidFill>
                <a:effectLst/>
                <a:latin typeface="Aptos" panose="020B0004020202020204" pitchFamily="34" charset="0"/>
              </a:rPr>
              <a:t>Johannes Gutenberg</a:t>
            </a:r>
            <a:r>
              <a:rPr lang="en-US" b="0" i="0" dirty="0">
                <a:solidFill>
                  <a:srgbClr val="202124"/>
                </a:solidFill>
                <a:effectLst/>
                <a:latin typeface="Aptos" panose="020B0004020202020204" pitchFamily="34" charset="0"/>
              </a:rPr>
              <a:t> in1436, in Italy, changed the world 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1933D-FA01-8E9B-5D0B-5AE27D41F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76" y="1907177"/>
            <a:ext cx="6177982" cy="4270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D11CF-4F14-4B9F-241B-B8B3F4ABB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C2ED-609E-8EDA-8FA9-99F6ED918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Operation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5C8ED-20E9-2CAB-2446-7CC8C16A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30491" y="1840491"/>
            <a:ext cx="2974781" cy="2496377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Sound abstracted, quantified and converted to digital and then back to sound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0377E-EA2B-159E-5655-5B3102A7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67755-BF70-0F62-0571-DF65E13F8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71" y="1840492"/>
            <a:ext cx="7501897" cy="351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6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5160" y="888061"/>
            <a:ext cx="9476054" cy="583985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pc="-343" dirty="0"/>
              <a:t>Y</a:t>
            </a:r>
            <a:r>
              <a:rPr spc="33" dirty="0"/>
              <a:t>onatan</a:t>
            </a:r>
            <a:r>
              <a:rPr spc="-230" dirty="0"/>
              <a:t> </a:t>
            </a:r>
            <a:r>
              <a:rPr spc="-6" dirty="0"/>
              <a:t>Stern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2858" y="2423613"/>
            <a:ext cx="888880" cy="146987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35B68F8-6464-4281-A573-AD5C203CA77C}"/>
              </a:ext>
            </a:extLst>
          </p:cNvPr>
          <p:cNvGrpSpPr/>
          <p:nvPr/>
        </p:nvGrpSpPr>
        <p:grpSpPr>
          <a:xfrm>
            <a:off x="6476494" y="4556538"/>
            <a:ext cx="2131289" cy="571821"/>
            <a:chOff x="4667807" y="7608292"/>
            <a:chExt cx="3514654" cy="942975"/>
          </a:xfrm>
        </p:grpSpPr>
        <p:sp>
          <p:nvSpPr>
            <p:cNvPr id="5" name="object 5"/>
            <p:cNvSpPr/>
            <p:nvPr/>
          </p:nvSpPr>
          <p:spPr>
            <a:xfrm>
              <a:off x="5875506" y="7873615"/>
              <a:ext cx="2306955" cy="429259"/>
            </a:xfrm>
            <a:custGeom>
              <a:avLst/>
              <a:gdLst/>
              <a:ahLst/>
              <a:cxnLst/>
              <a:rect l="l" t="t" r="r" b="b"/>
              <a:pathLst>
                <a:path w="2306954" h="429259">
                  <a:moveTo>
                    <a:pt x="272347" y="183900"/>
                  </a:moveTo>
                  <a:lnTo>
                    <a:pt x="197962" y="183900"/>
                  </a:lnTo>
                  <a:lnTo>
                    <a:pt x="0" y="369569"/>
                  </a:lnTo>
                  <a:lnTo>
                    <a:pt x="0" y="422866"/>
                  </a:lnTo>
                  <a:lnTo>
                    <a:pt x="275279" y="422866"/>
                  </a:lnTo>
                  <a:lnTo>
                    <a:pt x="275279" y="370742"/>
                  </a:lnTo>
                  <a:lnTo>
                    <a:pt x="76144" y="370742"/>
                  </a:lnTo>
                  <a:lnTo>
                    <a:pt x="272347" y="186245"/>
                  </a:lnTo>
                  <a:lnTo>
                    <a:pt x="272347" y="183900"/>
                  </a:lnTo>
                  <a:close/>
                </a:path>
                <a:path w="2306954" h="429259">
                  <a:moveTo>
                    <a:pt x="275279" y="333843"/>
                  </a:moveTo>
                  <a:lnTo>
                    <a:pt x="219637" y="333843"/>
                  </a:lnTo>
                  <a:lnTo>
                    <a:pt x="219637" y="370742"/>
                  </a:lnTo>
                  <a:lnTo>
                    <a:pt x="275279" y="370742"/>
                  </a:lnTo>
                  <a:lnTo>
                    <a:pt x="275279" y="333843"/>
                  </a:lnTo>
                  <a:close/>
                </a:path>
                <a:path w="2306954" h="429259">
                  <a:moveTo>
                    <a:pt x="272347" y="132948"/>
                  </a:moveTo>
                  <a:lnTo>
                    <a:pt x="3518" y="132948"/>
                  </a:lnTo>
                  <a:lnTo>
                    <a:pt x="3518" y="220213"/>
                  </a:lnTo>
                  <a:lnTo>
                    <a:pt x="59150" y="220213"/>
                  </a:lnTo>
                  <a:lnTo>
                    <a:pt x="59150" y="183900"/>
                  </a:lnTo>
                  <a:lnTo>
                    <a:pt x="272347" y="183900"/>
                  </a:lnTo>
                  <a:lnTo>
                    <a:pt x="272347" y="132948"/>
                  </a:lnTo>
                  <a:close/>
                </a:path>
                <a:path w="2306954" h="429259">
                  <a:moveTo>
                    <a:pt x="449221" y="127681"/>
                  </a:moveTo>
                  <a:lnTo>
                    <a:pt x="404916" y="134347"/>
                  </a:lnTo>
                  <a:lnTo>
                    <a:pt x="364942" y="153246"/>
                  </a:lnTo>
                  <a:lnTo>
                    <a:pt x="324273" y="193912"/>
                  </a:lnTo>
                  <a:lnTo>
                    <a:pt x="305377" y="233885"/>
                  </a:lnTo>
                  <a:lnTo>
                    <a:pt x="298702" y="278200"/>
                  </a:lnTo>
                  <a:lnTo>
                    <a:pt x="299463" y="293119"/>
                  </a:lnTo>
                  <a:lnTo>
                    <a:pt x="310419" y="336764"/>
                  </a:lnTo>
                  <a:lnTo>
                    <a:pt x="342630" y="384797"/>
                  </a:lnTo>
                  <a:lnTo>
                    <a:pt x="390658" y="417013"/>
                  </a:lnTo>
                  <a:lnTo>
                    <a:pt x="433979" y="427961"/>
                  </a:lnTo>
                  <a:lnTo>
                    <a:pt x="449221" y="428719"/>
                  </a:lnTo>
                  <a:lnTo>
                    <a:pt x="464140" y="427961"/>
                  </a:lnTo>
                  <a:lnTo>
                    <a:pt x="507796" y="417013"/>
                  </a:lnTo>
                  <a:lnTo>
                    <a:pt x="555823" y="384797"/>
                  </a:lnTo>
                  <a:lnTo>
                    <a:pt x="565457" y="373088"/>
                  </a:lnTo>
                  <a:lnTo>
                    <a:pt x="449221" y="373088"/>
                  </a:lnTo>
                  <a:lnTo>
                    <a:pt x="439698" y="372648"/>
                  </a:lnTo>
                  <a:lnTo>
                    <a:pt x="398674" y="357110"/>
                  </a:lnTo>
                  <a:lnTo>
                    <a:pt x="366062" y="315686"/>
                  </a:lnTo>
                  <a:lnTo>
                    <a:pt x="359033" y="279003"/>
                  </a:lnTo>
                  <a:lnTo>
                    <a:pt x="360790" y="260252"/>
                  </a:lnTo>
                  <a:lnTo>
                    <a:pt x="385022" y="212087"/>
                  </a:lnTo>
                  <a:lnTo>
                    <a:pt x="422630" y="188105"/>
                  </a:lnTo>
                  <a:lnTo>
                    <a:pt x="449808" y="183900"/>
                  </a:lnTo>
                  <a:lnTo>
                    <a:pt x="565942" y="183900"/>
                  </a:lnTo>
                  <a:lnTo>
                    <a:pt x="555823" y="171603"/>
                  </a:lnTo>
                  <a:lnTo>
                    <a:pt x="507796" y="139388"/>
                  </a:lnTo>
                  <a:lnTo>
                    <a:pt x="464222" y="128440"/>
                  </a:lnTo>
                  <a:lnTo>
                    <a:pt x="449221" y="127681"/>
                  </a:lnTo>
                  <a:close/>
                </a:path>
                <a:path w="2306954" h="429259">
                  <a:moveTo>
                    <a:pt x="565942" y="183900"/>
                  </a:moveTo>
                  <a:lnTo>
                    <a:pt x="449808" y="183900"/>
                  </a:lnTo>
                  <a:lnTo>
                    <a:pt x="459017" y="184431"/>
                  </a:lnTo>
                  <a:lnTo>
                    <a:pt x="468115" y="185952"/>
                  </a:lnTo>
                  <a:lnTo>
                    <a:pt x="508352" y="205764"/>
                  </a:lnTo>
                  <a:lnTo>
                    <a:pt x="534151" y="241887"/>
                  </a:lnTo>
                  <a:lnTo>
                    <a:pt x="541597" y="279003"/>
                  </a:lnTo>
                  <a:lnTo>
                    <a:pt x="539752" y="297563"/>
                  </a:lnTo>
                  <a:lnTo>
                    <a:pt x="520642" y="338747"/>
                  </a:lnTo>
                  <a:lnTo>
                    <a:pt x="484948" y="366051"/>
                  </a:lnTo>
                  <a:lnTo>
                    <a:pt x="449221" y="373088"/>
                  </a:lnTo>
                  <a:lnTo>
                    <a:pt x="565457" y="373088"/>
                  </a:lnTo>
                  <a:lnTo>
                    <a:pt x="588034" y="336764"/>
                  </a:lnTo>
                  <a:lnTo>
                    <a:pt x="598991" y="293119"/>
                  </a:lnTo>
                  <a:lnTo>
                    <a:pt x="599751" y="278200"/>
                  </a:lnTo>
                  <a:lnTo>
                    <a:pt x="598991" y="263282"/>
                  </a:lnTo>
                  <a:lnTo>
                    <a:pt x="596747" y="248474"/>
                  </a:lnTo>
                  <a:lnTo>
                    <a:pt x="593032" y="233759"/>
                  </a:lnTo>
                  <a:lnTo>
                    <a:pt x="588034" y="219626"/>
                  </a:lnTo>
                  <a:lnTo>
                    <a:pt x="574180" y="193912"/>
                  </a:lnTo>
                  <a:lnTo>
                    <a:pt x="565942" y="183900"/>
                  </a:lnTo>
                  <a:close/>
                </a:path>
                <a:path w="2306954" h="429259">
                  <a:moveTo>
                    <a:pt x="774290" y="127681"/>
                  </a:moveTo>
                  <a:lnTo>
                    <a:pt x="729975" y="134347"/>
                  </a:lnTo>
                  <a:lnTo>
                    <a:pt x="690000" y="153246"/>
                  </a:lnTo>
                  <a:lnTo>
                    <a:pt x="649331" y="193912"/>
                  </a:lnTo>
                  <a:lnTo>
                    <a:pt x="630435" y="233885"/>
                  </a:lnTo>
                  <a:lnTo>
                    <a:pt x="623761" y="278200"/>
                  </a:lnTo>
                  <a:lnTo>
                    <a:pt x="624521" y="293119"/>
                  </a:lnTo>
                  <a:lnTo>
                    <a:pt x="635478" y="336764"/>
                  </a:lnTo>
                  <a:lnTo>
                    <a:pt x="667689" y="384797"/>
                  </a:lnTo>
                  <a:lnTo>
                    <a:pt x="715716" y="417013"/>
                  </a:lnTo>
                  <a:lnTo>
                    <a:pt x="759042" y="427961"/>
                  </a:lnTo>
                  <a:lnTo>
                    <a:pt x="774290" y="428719"/>
                  </a:lnTo>
                  <a:lnTo>
                    <a:pt x="789532" y="427961"/>
                  </a:lnTo>
                  <a:lnTo>
                    <a:pt x="832854" y="417013"/>
                  </a:lnTo>
                  <a:lnTo>
                    <a:pt x="880881" y="384797"/>
                  </a:lnTo>
                  <a:lnTo>
                    <a:pt x="890515" y="373088"/>
                  </a:lnTo>
                  <a:lnTo>
                    <a:pt x="774290" y="373088"/>
                  </a:lnTo>
                  <a:lnTo>
                    <a:pt x="765090" y="372648"/>
                  </a:lnTo>
                  <a:lnTo>
                    <a:pt x="723732" y="357110"/>
                  </a:lnTo>
                  <a:lnTo>
                    <a:pt x="691120" y="315686"/>
                  </a:lnTo>
                  <a:lnTo>
                    <a:pt x="684091" y="279003"/>
                  </a:lnTo>
                  <a:lnTo>
                    <a:pt x="685848" y="260252"/>
                  </a:lnTo>
                  <a:lnTo>
                    <a:pt x="710080" y="212087"/>
                  </a:lnTo>
                  <a:lnTo>
                    <a:pt x="747689" y="188105"/>
                  </a:lnTo>
                  <a:lnTo>
                    <a:pt x="774866" y="183900"/>
                  </a:lnTo>
                  <a:lnTo>
                    <a:pt x="891000" y="183900"/>
                  </a:lnTo>
                  <a:lnTo>
                    <a:pt x="880881" y="171603"/>
                  </a:lnTo>
                  <a:lnTo>
                    <a:pt x="832854" y="139388"/>
                  </a:lnTo>
                  <a:lnTo>
                    <a:pt x="789285" y="128440"/>
                  </a:lnTo>
                  <a:lnTo>
                    <a:pt x="774290" y="127681"/>
                  </a:lnTo>
                  <a:close/>
                </a:path>
                <a:path w="2306954" h="429259">
                  <a:moveTo>
                    <a:pt x="891000" y="183900"/>
                  </a:moveTo>
                  <a:lnTo>
                    <a:pt x="774866" y="183900"/>
                  </a:lnTo>
                  <a:lnTo>
                    <a:pt x="784075" y="184431"/>
                  </a:lnTo>
                  <a:lnTo>
                    <a:pt x="793174" y="185952"/>
                  </a:lnTo>
                  <a:lnTo>
                    <a:pt x="833410" y="205764"/>
                  </a:lnTo>
                  <a:lnTo>
                    <a:pt x="859209" y="241887"/>
                  </a:lnTo>
                  <a:lnTo>
                    <a:pt x="866655" y="279003"/>
                  </a:lnTo>
                  <a:lnTo>
                    <a:pt x="864810" y="297563"/>
                  </a:lnTo>
                  <a:lnTo>
                    <a:pt x="845701" y="338747"/>
                  </a:lnTo>
                  <a:lnTo>
                    <a:pt x="810017" y="366051"/>
                  </a:lnTo>
                  <a:lnTo>
                    <a:pt x="774290" y="373088"/>
                  </a:lnTo>
                  <a:lnTo>
                    <a:pt x="890515" y="373088"/>
                  </a:lnTo>
                  <a:lnTo>
                    <a:pt x="913092" y="336764"/>
                  </a:lnTo>
                  <a:lnTo>
                    <a:pt x="924049" y="293119"/>
                  </a:lnTo>
                  <a:lnTo>
                    <a:pt x="924809" y="278200"/>
                  </a:lnTo>
                  <a:lnTo>
                    <a:pt x="924049" y="263282"/>
                  </a:lnTo>
                  <a:lnTo>
                    <a:pt x="921805" y="248474"/>
                  </a:lnTo>
                  <a:lnTo>
                    <a:pt x="918090" y="233759"/>
                  </a:lnTo>
                  <a:lnTo>
                    <a:pt x="913092" y="219626"/>
                  </a:lnTo>
                  <a:lnTo>
                    <a:pt x="899238" y="193912"/>
                  </a:lnTo>
                  <a:lnTo>
                    <a:pt x="891000" y="183900"/>
                  </a:lnTo>
                  <a:close/>
                </a:path>
                <a:path w="2306954" h="429259">
                  <a:moveTo>
                    <a:pt x="1017351" y="133535"/>
                  </a:moveTo>
                  <a:lnTo>
                    <a:pt x="959949" y="133535"/>
                  </a:lnTo>
                  <a:lnTo>
                    <a:pt x="959949" y="422866"/>
                  </a:lnTo>
                  <a:lnTo>
                    <a:pt x="1017937" y="422866"/>
                  </a:lnTo>
                  <a:lnTo>
                    <a:pt x="1017937" y="260630"/>
                  </a:lnTo>
                  <a:lnTo>
                    <a:pt x="1019135" y="241293"/>
                  </a:lnTo>
                  <a:lnTo>
                    <a:pt x="1036670" y="198548"/>
                  </a:lnTo>
                  <a:lnTo>
                    <a:pt x="1072255" y="179355"/>
                  </a:lnTo>
                  <a:lnTo>
                    <a:pt x="1087631" y="178046"/>
                  </a:lnTo>
                  <a:lnTo>
                    <a:pt x="1192130" y="178046"/>
                  </a:lnTo>
                  <a:lnTo>
                    <a:pt x="1185998" y="167341"/>
                  </a:lnTo>
                  <a:lnTo>
                    <a:pt x="1185663" y="166916"/>
                  </a:lnTo>
                  <a:lnTo>
                    <a:pt x="1017351" y="166916"/>
                  </a:lnTo>
                  <a:lnTo>
                    <a:pt x="1017351" y="133535"/>
                  </a:lnTo>
                  <a:close/>
                </a:path>
                <a:path w="2306954" h="429259">
                  <a:moveTo>
                    <a:pt x="1192130" y="178046"/>
                  </a:moveTo>
                  <a:lnTo>
                    <a:pt x="1087631" y="178046"/>
                  </a:lnTo>
                  <a:lnTo>
                    <a:pt x="1103214" y="179245"/>
                  </a:lnTo>
                  <a:lnTo>
                    <a:pt x="1116549" y="182804"/>
                  </a:lnTo>
                  <a:lnTo>
                    <a:pt x="1147590" y="219341"/>
                  </a:lnTo>
                  <a:lnTo>
                    <a:pt x="1151472" y="248913"/>
                  </a:lnTo>
                  <a:lnTo>
                    <a:pt x="1151472" y="422866"/>
                  </a:lnTo>
                  <a:lnTo>
                    <a:pt x="1210036" y="422866"/>
                  </a:lnTo>
                  <a:lnTo>
                    <a:pt x="1210036" y="258285"/>
                  </a:lnTo>
                  <a:lnTo>
                    <a:pt x="1211236" y="239726"/>
                  </a:lnTo>
                  <a:lnTo>
                    <a:pt x="1228779" y="198548"/>
                  </a:lnTo>
                  <a:lnTo>
                    <a:pt x="1263869" y="179850"/>
                  </a:lnTo>
                  <a:lnTo>
                    <a:pt x="1278568" y="178633"/>
                  </a:lnTo>
                  <a:lnTo>
                    <a:pt x="1192466" y="178633"/>
                  </a:lnTo>
                  <a:lnTo>
                    <a:pt x="1192130" y="178046"/>
                  </a:lnTo>
                  <a:close/>
                </a:path>
                <a:path w="2306954" h="429259">
                  <a:moveTo>
                    <a:pt x="1286767" y="127681"/>
                  </a:moveTo>
                  <a:lnTo>
                    <a:pt x="1243771" y="135584"/>
                  </a:lnTo>
                  <a:lnTo>
                    <a:pt x="1209087" y="157768"/>
                  </a:lnTo>
                  <a:lnTo>
                    <a:pt x="1192466" y="178633"/>
                  </a:lnTo>
                  <a:lnTo>
                    <a:pt x="1278568" y="178633"/>
                  </a:lnTo>
                  <a:lnTo>
                    <a:pt x="1294497" y="179941"/>
                  </a:lnTo>
                  <a:lnTo>
                    <a:pt x="1328346" y="199135"/>
                  </a:lnTo>
                  <a:lnTo>
                    <a:pt x="1343179" y="237101"/>
                  </a:lnTo>
                  <a:lnTo>
                    <a:pt x="1344168" y="253018"/>
                  </a:lnTo>
                  <a:lnTo>
                    <a:pt x="1344168" y="422866"/>
                  </a:lnTo>
                  <a:lnTo>
                    <a:pt x="1403904" y="422866"/>
                  </a:lnTo>
                  <a:lnTo>
                    <a:pt x="1403864" y="248913"/>
                  </a:lnTo>
                  <a:lnTo>
                    <a:pt x="1396878" y="199721"/>
                  </a:lnTo>
                  <a:lnTo>
                    <a:pt x="1375204" y="161063"/>
                  </a:lnTo>
                  <a:lnTo>
                    <a:pt x="1338304" y="136467"/>
                  </a:lnTo>
                  <a:lnTo>
                    <a:pt x="1299926" y="127900"/>
                  </a:lnTo>
                  <a:lnTo>
                    <a:pt x="1286767" y="127681"/>
                  </a:lnTo>
                  <a:close/>
                </a:path>
                <a:path w="2306954" h="429259">
                  <a:moveTo>
                    <a:pt x="1099935" y="127681"/>
                  </a:moveTo>
                  <a:lnTo>
                    <a:pt x="1051318" y="138215"/>
                  </a:lnTo>
                  <a:lnTo>
                    <a:pt x="1017351" y="166916"/>
                  </a:lnTo>
                  <a:lnTo>
                    <a:pt x="1185663" y="166916"/>
                  </a:lnTo>
                  <a:lnTo>
                    <a:pt x="1145724" y="135337"/>
                  </a:lnTo>
                  <a:lnTo>
                    <a:pt x="1099935" y="127681"/>
                  </a:lnTo>
                  <a:close/>
                </a:path>
                <a:path w="2306954" h="429259">
                  <a:moveTo>
                    <a:pt x="1484729" y="5853"/>
                  </a:moveTo>
                  <a:lnTo>
                    <a:pt x="1474185" y="5853"/>
                  </a:lnTo>
                  <a:lnTo>
                    <a:pt x="1468918" y="7025"/>
                  </a:lnTo>
                  <a:lnTo>
                    <a:pt x="1458374" y="10544"/>
                  </a:lnTo>
                  <a:lnTo>
                    <a:pt x="1453693" y="13465"/>
                  </a:lnTo>
                  <a:lnTo>
                    <a:pt x="1450175" y="17570"/>
                  </a:lnTo>
                  <a:lnTo>
                    <a:pt x="1446071" y="21077"/>
                  </a:lnTo>
                  <a:lnTo>
                    <a:pt x="1443149" y="25768"/>
                  </a:lnTo>
                  <a:lnTo>
                    <a:pt x="1441390" y="31035"/>
                  </a:lnTo>
                  <a:lnTo>
                    <a:pt x="1439045" y="35726"/>
                  </a:lnTo>
                  <a:lnTo>
                    <a:pt x="1438458" y="41579"/>
                  </a:lnTo>
                  <a:lnTo>
                    <a:pt x="1438458" y="52124"/>
                  </a:lnTo>
                  <a:lnTo>
                    <a:pt x="1463641" y="84918"/>
                  </a:lnTo>
                  <a:lnTo>
                    <a:pt x="1468332" y="87264"/>
                  </a:lnTo>
                  <a:lnTo>
                    <a:pt x="1474185" y="87850"/>
                  </a:lnTo>
                  <a:lnTo>
                    <a:pt x="1485316" y="87850"/>
                  </a:lnTo>
                  <a:lnTo>
                    <a:pt x="1509325" y="76133"/>
                  </a:lnTo>
                  <a:lnTo>
                    <a:pt x="1513430" y="72626"/>
                  </a:lnTo>
                  <a:lnTo>
                    <a:pt x="1516362" y="67935"/>
                  </a:lnTo>
                  <a:lnTo>
                    <a:pt x="1518110" y="62668"/>
                  </a:lnTo>
                  <a:lnTo>
                    <a:pt x="1520456" y="57977"/>
                  </a:lnTo>
                  <a:lnTo>
                    <a:pt x="1521042" y="52124"/>
                  </a:lnTo>
                  <a:lnTo>
                    <a:pt x="1521042" y="41579"/>
                  </a:lnTo>
                  <a:lnTo>
                    <a:pt x="1495860" y="8785"/>
                  </a:lnTo>
                  <a:lnTo>
                    <a:pt x="1490582" y="6439"/>
                  </a:lnTo>
                  <a:lnTo>
                    <a:pt x="1484729" y="5853"/>
                  </a:lnTo>
                  <a:close/>
                </a:path>
                <a:path w="2306954" h="429259">
                  <a:moveTo>
                    <a:pt x="1508749" y="133535"/>
                  </a:moveTo>
                  <a:lnTo>
                    <a:pt x="1450175" y="133535"/>
                  </a:lnTo>
                  <a:lnTo>
                    <a:pt x="1450175" y="422866"/>
                  </a:lnTo>
                  <a:lnTo>
                    <a:pt x="1508749" y="422866"/>
                  </a:lnTo>
                  <a:lnTo>
                    <a:pt x="1508749" y="133535"/>
                  </a:lnTo>
                  <a:close/>
                </a:path>
                <a:path w="2306954" h="429259">
                  <a:moveTo>
                    <a:pt x="1615929" y="133535"/>
                  </a:moveTo>
                  <a:lnTo>
                    <a:pt x="1559114" y="133535"/>
                  </a:lnTo>
                  <a:lnTo>
                    <a:pt x="1559114" y="422866"/>
                  </a:lnTo>
                  <a:lnTo>
                    <a:pt x="1617102" y="422866"/>
                  </a:lnTo>
                  <a:lnTo>
                    <a:pt x="1617102" y="262976"/>
                  </a:lnTo>
                  <a:lnTo>
                    <a:pt x="1617439" y="253858"/>
                  </a:lnTo>
                  <a:lnTo>
                    <a:pt x="1629839" y="213485"/>
                  </a:lnTo>
                  <a:lnTo>
                    <a:pt x="1663949" y="183900"/>
                  </a:lnTo>
                  <a:lnTo>
                    <a:pt x="1694995" y="178046"/>
                  </a:lnTo>
                  <a:lnTo>
                    <a:pt x="1808387" y="178046"/>
                  </a:lnTo>
                  <a:lnTo>
                    <a:pt x="1805293" y="173366"/>
                  </a:lnTo>
                  <a:lnTo>
                    <a:pt x="1615929" y="173366"/>
                  </a:lnTo>
                  <a:lnTo>
                    <a:pt x="1615929" y="133535"/>
                  </a:lnTo>
                  <a:close/>
                </a:path>
                <a:path w="2306954" h="429259">
                  <a:moveTo>
                    <a:pt x="1808387" y="178046"/>
                  </a:moveTo>
                  <a:lnTo>
                    <a:pt x="1694995" y="178046"/>
                  </a:lnTo>
                  <a:lnTo>
                    <a:pt x="1711996" y="179712"/>
                  </a:lnTo>
                  <a:lnTo>
                    <a:pt x="1726913" y="183904"/>
                  </a:lnTo>
                  <a:lnTo>
                    <a:pt x="1758170" y="212266"/>
                  </a:lnTo>
                  <a:lnTo>
                    <a:pt x="1768794" y="259458"/>
                  </a:lnTo>
                  <a:lnTo>
                    <a:pt x="1768794" y="422866"/>
                  </a:lnTo>
                  <a:lnTo>
                    <a:pt x="1827357" y="422866"/>
                  </a:lnTo>
                  <a:lnTo>
                    <a:pt x="1827343" y="253858"/>
                  </a:lnTo>
                  <a:lnTo>
                    <a:pt x="1822996" y="214415"/>
                  </a:lnTo>
                  <a:lnTo>
                    <a:pt x="1809646" y="179951"/>
                  </a:lnTo>
                  <a:lnTo>
                    <a:pt x="1808387" y="178046"/>
                  </a:lnTo>
                  <a:close/>
                </a:path>
                <a:path w="2306954" h="429259">
                  <a:moveTo>
                    <a:pt x="1708461" y="127095"/>
                  </a:moveTo>
                  <a:lnTo>
                    <a:pt x="1668795" y="133535"/>
                  </a:lnTo>
                  <a:lnTo>
                    <a:pt x="1634158" y="153665"/>
                  </a:lnTo>
                  <a:lnTo>
                    <a:pt x="1615929" y="173366"/>
                  </a:lnTo>
                  <a:lnTo>
                    <a:pt x="1805293" y="173366"/>
                  </a:lnTo>
                  <a:lnTo>
                    <a:pt x="1778308" y="146273"/>
                  </a:lnTo>
                  <a:lnTo>
                    <a:pt x="1733799" y="129289"/>
                  </a:lnTo>
                  <a:lnTo>
                    <a:pt x="1708461" y="127095"/>
                  </a:lnTo>
                  <a:close/>
                </a:path>
                <a:path w="2306954" h="429259">
                  <a:moveTo>
                    <a:pt x="2155347" y="128268"/>
                  </a:moveTo>
                  <a:lnTo>
                    <a:pt x="2110464" y="134934"/>
                  </a:lnTo>
                  <a:lnTo>
                    <a:pt x="2070481" y="153832"/>
                  </a:lnTo>
                  <a:lnTo>
                    <a:pt x="2029808" y="194498"/>
                  </a:lnTo>
                  <a:lnTo>
                    <a:pt x="2010908" y="234224"/>
                  </a:lnTo>
                  <a:lnTo>
                    <a:pt x="2004242" y="278787"/>
                  </a:lnTo>
                  <a:lnTo>
                    <a:pt x="2005013" y="293786"/>
                  </a:lnTo>
                  <a:lnTo>
                    <a:pt x="2015949" y="337350"/>
                  </a:lnTo>
                  <a:lnTo>
                    <a:pt x="2048389" y="384870"/>
                  </a:lnTo>
                  <a:lnTo>
                    <a:pt x="2096197" y="417013"/>
                  </a:lnTo>
                  <a:lnTo>
                    <a:pt x="2140092" y="427961"/>
                  </a:lnTo>
                  <a:lnTo>
                    <a:pt x="2155347" y="428719"/>
                  </a:lnTo>
                  <a:lnTo>
                    <a:pt x="2170605" y="427961"/>
                  </a:lnTo>
                  <a:lnTo>
                    <a:pt x="2214508" y="417013"/>
                  </a:lnTo>
                  <a:lnTo>
                    <a:pt x="2262531" y="385086"/>
                  </a:lnTo>
                  <a:lnTo>
                    <a:pt x="2271041" y="374836"/>
                  </a:lnTo>
                  <a:lnTo>
                    <a:pt x="2155347" y="374836"/>
                  </a:lnTo>
                  <a:lnTo>
                    <a:pt x="2146030" y="374380"/>
                  </a:lnTo>
                  <a:lnTo>
                    <a:pt x="2109744" y="362696"/>
                  </a:lnTo>
                  <a:lnTo>
                    <a:pt x="2077597" y="331790"/>
                  </a:lnTo>
                  <a:lnTo>
                    <a:pt x="2062227" y="277691"/>
                  </a:lnTo>
                  <a:lnTo>
                    <a:pt x="2063984" y="258609"/>
                  </a:lnTo>
                  <a:lnTo>
                    <a:pt x="2082677" y="216578"/>
                  </a:lnTo>
                  <a:lnTo>
                    <a:pt x="2117862" y="189177"/>
                  </a:lnTo>
                  <a:lnTo>
                    <a:pt x="2154761" y="181565"/>
                  </a:lnTo>
                  <a:lnTo>
                    <a:pt x="2270246" y="181565"/>
                  </a:lnTo>
                  <a:lnTo>
                    <a:pt x="2262531" y="172189"/>
                  </a:lnTo>
                  <a:lnTo>
                    <a:pt x="2214508" y="139974"/>
                  </a:lnTo>
                  <a:lnTo>
                    <a:pt x="2170605" y="129026"/>
                  </a:lnTo>
                  <a:lnTo>
                    <a:pt x="2155347" y="128268"/>
                  </a:lnTo>
                  <a:close/>
                </a:path>
                <a:path w="2306954" h="429259">
                  <a:moveTo>
                    <a:pt x="2015949" y="0"/>
                  </a:moveTo>
                  <a:lnTo>
                    <a:pt x="2001897" y="0"/>
                  </a:lnTo>
                  <a:lnTo>
                    <a:pt x="1987757" y="337"/>
                  </a:lnTo>
                  <a:lnTo>
                    <a:pt x="1945668" y="5853"/>
                  </a:lnTo>
                  <a:lnTo>
                    <a:pt x="1910528" y="25182"/>
                  </a:lnTo>
                  <a:lnTo>
                    <a:pt x="1891785" y="60909"/>
                  </a:lnTo>
                  <a:lnTo>
                    <a:pt x="1886023" y="103080"/>
                  </a:lnTo>
                  <a:lnTo>
                    <a:pt x="1885932" y="133535"/>
                  </a:lnTo>
                  <a:lnTo>
                    <a:pt x="1834970" y="133535"/>
                  </a:lnTo>
                  <a:lnTo>
                    <a:pt x="1834970" y="185659"/>
                  </a:lnTo>
                  <a:lnTo>
                    <a:pt x="1885345" y="185659"/>
                  </a:lnTo>
                  <a:lnTo>
                    <a:pt x="1885345" y="422866"/>
                  </a:lnTo>
                  <a:lnTo>
                    <a:pt x="1942160" y="422866"/>
                  </a:lnTo>
                  <a:lnTo>
                    <a:pt x="1942160" y="185072"/>
                  </a:lnTo>
                  <a:lnTo>
                    <a:pt x="2010095" y="185072"/>
                  </a:lnTo>
                  <a:lnTo>
                    <a:pt x="2010095" y="132948"/>
                  </a:lnTo>
                  <a:lnTo>
                    <a:pt x="1942160" y="132948"/>
                  </a:lnTo>
                  <a:lnTo>
                    <a:pt x="1942279" y="108799"/>
                  </a:lnTo>
                  <a:lnTo>
                    <a:pt x="1948600" y="70280"/>
                  </a:lnTo>
                  <a:lnTo>
                    <a:pt x="1972610" y="55642"/>
                  </a:lnTo>
                  <a:lnTo>
                    <a:pt x="1980958" y="54533"/>
                  </a:lnTo>
                  <a:lnTo>
                    <a:pt x="1989305" y="53809"/>
                  </a:lnTo>
                  <a:lnTo>
                    <a:pt x="1997653" y="53415"/>
                  </a:lnTo>
                  <a:lnTo>
                    <a:pt x="2006001" y="53296"/>
                  </a:lnTo>
                  <a:lnTo>
                    <a:pt x="2015949" y="53296"/>
                  </a:lnTo>
                  <a:lnTo>
                    <a:pt x="2015949" y="0"/>
                  </a:lnTo>
                  <a:close/>
                </a:path>
                <a:path w="2306954" h="429259">
                  <a:moveTo>
                    <a:pt x="2270246" y="181565"/>
                  </a:moveTo>
                  <a:lnTo>
                    <a:pt x="2154761" y="181565"/>
                  </a:lnTo>
                  <a:lnTo>
                    <a:pt x="2164317" y="182094"/>
                  </a:lnTo>
                  <a:lnTo>
                    <a:pt x="2173651" y="183612"/>
                  </a:lnTo>
                  <a:lnTo>
                    <a:pt x="2214973" y="203428"/>
                  </a:lnTo>
                  <a:lnTo>
                    <a:pt x="2243686" y="246243"/>
                  </a:lnTo>
                  <a:lnTo>
                    <a:pt x="2248861" y="274513"/>
                  </a:lnTo>
                  <a:lnTo>
                    <a:pt x="2248330" y="288818"/>
                  </a:lnTo>
                  <a:lnTo>
                    <a:pt x="2233027" y="332377"/>
                  </a:lnTo>
                  <a:lnTo>
                    <a:pt x="2200366" y="363281"/>
                  </a:lnTo>
                  <a:lnTo>
                    <a:pt x="2155347" y="374836"/>
                  </a:lnTo>
                  <a:lnTo>
                    <a:pt x="2271041" y="374836"/>
                  </a:lnTo>
                  <a:lnTo>
                    <a:pt x="2294746" y="337350"/>
                  </a:lnTo>
                  <a:lnTo>
                    <a:pt x="2305698" y="293705"/>
                  </a:lnTo>
                  <a:lnTo>
                    <a:pt x="2306453" y="278787"/>
                  </a:lnTo>
                  <a:lnTo>
                    <a:pt x="2305682" y="263786"/>
                  </a:lnTo>
                  <a:lnTo>
                    <a:pt x="2303454" y="249060"/>
                  </a:lnTo>
                  <a:lnTo>
                    <a:pt x="2299787" y="234471"/>
                  </a:lnTo>
                  <a:lnTo>
                    <a:pt x="2294746" y="220213"/>
                  </a:lnTo>
                  <a:lnTo>
                    <a:pt x="2280888" y="194498"/>
                  </a:lnTo>
                  <a:lnTo>
                    <a:pt x="2270246" y="1815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" name="object 6"/>
            <p:cNvGrpSpPr/>
            <p:nvPr/>
          </p:nvGrpSpPr>
          <p:grpSpPr>
            <a:xfrm>
              <a:off x="4667807" y="7608292"/>
              <a:ext cx="942975" cy="942975"/>
              <a:chOff x="4667807" y="7608292"/>
              <a:chExt cx="942975" cy="942975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4667807" y="7608292"/>
                <a:ext cx="942975" cy="942975"/>
              </a:xfrm>
              <a:custGeom>
                <a:avLst/>
                <a:gdLst/>
                <a:ahLst/>
                <a:cxnLst/>
                <a:rect l="l" t="t" r="r" b="b"/>
                <a:pathLst>
                  <a:path w="942975" h="942975">
                    <a:moveTo>
                      <a:pt x="831681" y="0"/>
                    </a:moveTo>
                    <a:lnTo>
                      <a:pt x="110698" y="0"/>
                    </a:lnTo>
                    <a:lnTo>
                      <a:pt x="67705" y="8731"/>
                    </a:lnTo>
                    <a:lnTo>
                      <a:pt x="32508" y="32508"/>
                    </a:lnTo>
                    <a:lnTo>
                      <a:pt x="8731" y="67705"/>
                    </a:lnTo>
                    <a:lnTo>
                      <a:pt x="0" y="110698"/>
                    </a:lnTo>
                    <a:lnTo>
                      <a:pt x="0" y="831681"/>
                    </a:lnTo>
                    <a:lnTo>
                      <a:pt x="8731" y="874678"/>
                    </a:lnTo>
                    <a:lnTo>
                      <a:pt x="32508" y="909875"/>
                    </a:lnTo>
                    <a:lnTo>
                      <a:pt x="67705" y="933649"/>
                    </a:lnTo>
                    <a:lnTo>
                      <a:pt x="110698" y="942379"/>
                    </a:lnTo>
                    <a:lnTo>
                      <a:pt x="831681" y="942379"/>
                    </a:lnTo>
                    <a:lnTo>
                      <a:pt x="874674" y="933649"/>
                    </a:lnTo>
                    <a:lnTo>
                      <a:pt x="909871" y="909875"/>
                    </a:lnTo>
                    <a:lnTo>
                      <a:pt x="933648" y="874678"/>
                    </a:lnTo>
                    <a:lnTo>
                      <a:pt x="942379" y="831681"/>
                    </a:lnTo>
                    <a:lnTo>
                      <a:pt x="942379" y="110698"/>
                    </a:lnTo>
                    <a:lnTo>
                      <a:pt x="933648" y="67705"/>
                    </a:lnTo>
                    <a:lnTo>
                      <a:pt x="909871" y="32508"/>
                    </a:lnTo>
                    <a:lnTo>
                      <a:pt x="874674" y="8731"/>
                    </a:lnTo>
                    <a:lnTo>
                      <a:pt x="831681" y="0"/>
                    </a:lnTo>
                    <a:close/>
                  </a:path>
                </a:pathLst>
              </a:custGeom>
              <a:solidFill>
                <a:srgbClr val="F54238"/>
              </a:solidFill>
            </p:spPr>
            <p:txBody>
              <a:bodyPr wrap="square" lIns="0" tIns="0" rIns="0" bIns="0" rtlCol="0"/>
              <a:lstStyle/>
              <a:p>
                <a:pPr defTabSz="554492"/>
                <a:endParaRPr sz="1092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4924342" y="7865413"/>
                <a:ext cx="429895" cy="429259"/>
              </a:xfrm>
              <a:custGeom>
                <a:avLst/>
                <a:gdLst/>
                <a:ahLst/>
                <a:cxnLst/>
                <a:rect l="l" t="t" r="r" b="b"/>
                <a:pathLst>
                  <a:path w="429895" h="429259">
                    <a:moveTo>
                      <a:pt x="425212" y="307488"/>
                    </a:moveTo>
                    <a:lnTo>
                      <a:pt x="387140" y="307488"/>
                    </a:lnTo>
                    <a:lnTo>
                      <a:pt x="383632" y="311006"/>
                    </a:lnTo>
                    <a:lnTo>
                      <a:pt x="383632" y="383632"/>
                    </a:lnTo>
                    <a:lnTo>
                      <a:pt x="199135" y="383632"/>
                    </a:lnTo>
                    <a:lnTo>
                      <a:pt x="195617" y="387140"/>
                    </a:lnTo>
                    <a:lnTo>
                      <a:pt x="195617" y="425212"/>
                    </a:lnTo>
                    <a:lnTo>
                      <a:pt x="199135" y="428730"/>
                    </a:lnTo>
                    <a:lnTo>
                      <a:pt x="425212" y="428730"/>
                    </a:lnTo>
                    <a:lnTo>
                      <a:pt x="428730" y="425212"/>
                    </a:lnTo>
                    <a:lnTo>
                      <a:pt x="428730" y="311006"/>
                    </a:lnTo>
                    <a:lnTo>
                      <a:pt x="425212" y="307488"/>
                    </a:lnTo>
                    <a:close/>
                  </a:path>
                  <a:path w="429895" h="429259">
                    <a:moveTo>
                      <a:pt x="425798" y="0"/>
                    </a:moveTo>
                    <a:lnTo>
                      <a:pt x="312168" y="0"/>
                    </a:lnTo>
                    <a:lnTo>
                      <a:pt x="308660" y="3518"/>
                    </a:lnTo>
                    <a:lnTo>
                      <a:pt x="308074" y="7025"/>
                    </a:lnTo>
                    <a:lnTo>
                      <a:pt x="308074" y="40993"/>
                    </a:lnTo>
                    <a:lnTo>
                      <a:pt x="311582" y="44511"/>
                    </a:lnTo>
                    <a:lnTo>
                      <a:pt x="351413" y="44511"/>
                    </a:lnTo>
                    <a:lnTo>
                      <a:pt x="0" y="383045"/>
                    </a:lnTo>
                    <a:lnTo>
                      <a:pt x="0" y="424625"/>
                    </a:lnTo>
                    <a:lnTo>
                      <a:pt x="3518" y="428144"/>
                    </a:lnTo>
                    <a:lnTo>
                      <a:pt x="136467" y="428144"/>
                    </a:lnTo>
                    <a:lnTo>
                      <a:pt x="139974" y="424625"/>
                    </a:lnTo>
                    <a:lnTo>
                      <a:pt x="139974" y="386553"/>
                    </a:lnTo>
                    <a:lnTo>
                      <a:pt x="136467" y="383045"/>
                    </a:lnTo>
                    <a:lnTo>
                      <a:pt x="67348" y="383045"/>
                    </a:lnTo>
                    <a:lnTo>
                      <a:pt x="384218" y="77306"/>
                    </a:lnTo>
                    <a:lnTo>
                      <a:pt x="429316" y="77306"/>
                    </a:lnTo>
                    <a:lnTo>
                      <a:pt x="429316" y="3518"/>
                    </a:lnTo>
                    <a:lnTo>
                      <a:pt x="425798" y="0"/>
                    </a:lnTo>
                    <a:close/>
                  </a:path>
                  <a:path w="429895" h="429259">
                    <a:moveTo>
                      <a:pt x="248913" y="0"/>
                    </a:moveTo>
                    <a:lnTo>
                      <a:pt x="3518" y="0"/>
                    </a:lnTo>
                    <a:lnTo>
                      <a:pt x="0" y="3518"/>
                    </a:lnTo>
                    <a:lnTo>
                      <a:pt x="0" y="114792"/>
                    </a:lnTo>
                    <a:lnTo>
                      <a:pt x="3518" y="118310"/>
                    </a:lnTo>
                    <a:lnTo>
                      <a:pt x="41579" y="118310"/>
                    </a:lnTo>
                    <a:lnTo>
                      <a:pt x="45098" y="114792"/>
                    </a:lnTo>
                    <a:lnTo>
                      <a:pt x="45098" y="43925"/>
                    </a:lnTo>
                    <a:lnTo>
                      <a:pt x="248913" y="43925"/>
                    </a:lnTo>
                    <a:lnTo>
                      <a:pt x="252432" y="40417"/>
                    </a:lnTo>
                    <a:lnTo>
                      <a:pt x="252432" y="3518"/>
                    </a:lnTo>
                    <a:lnTo>
                      <a:pt x="248913" y="0"/>
                    </a:lnTo>
                    <a:close/>
                  </a:path>
                  <a:path w="429895" h="429259">
                    <a:moveTo>
                      <a:pt x="429316" y="77306"/>
                    </a:moveTo>
                    <a:lnTo>
                      <a:pt x="384218" y="77306"/>
                    </a:lnTo>
                    <a:lnTo>
                      <a:pt x="384218" y="113043"/>
                    </a:lnTo>
                    <a:lnTo>
                      <a:pt x="387726" y="116551"/>
                    </a:lnTo>
                    <a:lnTo>
                      <a:pt x="425798" y="116551"/>
                    </a:lnTo>
                    <a:lnTo>
                      <a:pt x="429316" y="113043"/>
                    </a:lnTo>
                    <a:lnTo>
                      <a:pt x="429316" y="77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554492"/>
                <a:endParaRPr sz="1092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62945" y="2577792"/>
            <a:ext cx="1161968" cy="11619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2871" y="4638370"/>
            <a:ext cx="1758826" cy="571459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9191919" y="4556176"/>
            <a:ext cx="1394319" cy="571821"/>
            <a:chOff x="1570636" y="7608293"/>
            <a:chExt cx="2299335" cy="942975"/>
          </a:xfrm>
        </p:grpSpPr>
        <p:sp>
          <p:nvSpPr>
            <p:cNvPr id="12" name="object 12"/>
            <p:cNvSpPr/>
            <p:nvPr/>
          </p:nvSpPr>
          <p:spPr>
            <a:xfrm>
              <a:off x="1570636" y="7608293"/>
              <a:ext cx="2299335" cy="942975"/>
            </a:xfrm>
            <a:custGeom>
              <a:avLst/>
              <a:gdLst/>
              <a:ahLst/>
              <a:cxnLst/>
              <a:rect l="l" t="t" r="r" b="b"/>
              <a:pathLst>
                <a:path w="2299335" h="942975">
                  <a:moveTo>
                    <a:pt x="895836" y="0"/>
                  </a:moveTo>
                  <a:lnTo>
                    <a:pt x="836990" y="0"/>
                  </a:lnTo>
                  <a:lnTo>
                    <a:pt x="802855" y="23387"/>
                  </a:lnTo>
                  <a:lnTo>
                    <a:pt x="779267" y="52034"/>
                  </a:lnTo>
                  <a:lnTo>
                    <a:pt x="765696" y="83836"/>
                  </a:lnTo>
                  <a:lnTo>
                    <a:pt x="761607" y="116689"/>
                  </a:lnTo>
                  <a:lnTo>
                    <a:pt x="766470" y="148488"/>
                  </a:lnTo>
                  <a:lnTo>
                    <a:pt x="779751" y="177131"/>
                  </a:lnTo>
                  <a:lnTo>
                    <a:pt x="800919" y="200512"/>
                  </a:lnTo>
                  <a:lnTo>
                    <a:pt x="829442" y="216527"/>
                  </a:lnTo>
                  <a:lnTo>
                    <a:pt x="864787" y="223073"/>
                  </a:lnTo>
                  <a:lnTo>
                    <a:pt x="906422" y="218045"/>
                  </a:lnTo>
                  <a:lnTo>
                    <a:pt x="943525" y="195714"/>
                  </a:lnTo>
                  <a:lnTo>
                    <a:pt x="966923" y="163965"/>
                  </a:lnTo>
                  <a:lnTo>
                    <a:pt x="977117" y="126684"/>
                  </a:lnTo>
                  <a:lnTo>
                    <a:pt x="974606" y="87760"/>
                  </a:lnTo>
                  <a:lnTo>
                    <a:pt x="959889" y="51079"/>
                  </a:lnTo>
                  <a:lnTo>
                    <a:pt x="933466" y="20530"/>
                  </a:lnTo>
                  <a:lnTo>
                    <a:pt x="895836" y="0"/>
                  </a:lnTo>
                  <a:close/>
                </a:path>
                <a:path w="2299335" h="942975">
                  <a:moveTo>
                    <a:pt x="1594139" y="426013"/>
                  </a:moveTo>
                  <a:lnTo>
                    <a:pt x="1334961" y="426013"/>
                  </a:lnTo>
                  <a:lnTo>
                    <a:pt x="1415935" y="426112"/>
                  </a:lnTo>
                  <a:lnTo>
                    <a:pt x="1383676" y="469760"/>
                  </a:lnTo>
                  <a:lnTo>
                    <a:pt x="1349641" y="511832"/>
                  </a:lnTo>
                  <a:lnTo>
                    <a:pt x="1314508" y="552960"/>
                  </a:lnTo>
                  <a:lnTo>
                    <a:pt x="1278955" y="593781"/>
                  </a:lnTo>
                  <a:lnTo>
                    <a:pt x="1243661" y="634929"/>
                  </a:lnTo>
                  <a:lnTo>
                    <a:pt x="1209303" y="677036"/>
                  </a:lnTo>
                  <a:lnTo>
                    <a:pt x="1180653" y="709501"/>
                  </a:lnTo>
                  <a:lnTo>
                    <a:pt x="1151765" y="741906"/>
                  </a:lnTo>
                  <a:lnTo>
                    <a:pt x="1125900" y="775824"/>
                  </a:lnTo>
                  <a:lnTo>
                    <a:pt x="1106319" y="812831"/>
                  </a:lnTo>
                  <a:lnTo>
                    <a:pt x="1096284" y="854502"/>
                  </a:lnTo>
                  <a:lnTo>
                    <a:pt x="1099055" y="902412"/>
                  </a:lnTo>
                  <a:lnTo>
                    <a:pt x="1101621" y="916161"/>
                  </a:lnTo>
                  <a:lnTo>
                    <a:pt x="1109789" y="921062"/>
                  </a:lnTo>
                  <a:lnTo>
                    <a:pt x="1120637" y="921732"/>
                  </a:lnTo>
                  <a:lnTo>
                    <a:pt x="1131243" y="922788"/>
                  </a:lnTo>
                  <a:lnTo>
                    <a:pt x="1614830" y="921238"/>
                  </a:lnTo>
                  <a:lnTo>
                    <a:pt x="1615483" y="854502"/>
                  </a:lnTo>
                  <a:lnTo>
                    <a:pt x="1615687" y="830577"/>
                  </a:lnTo>
                  <a:lnTo>
                    <a:pt x="1615825" y="800352"/>
                  </a:lnTo>
                  <a:lnTo>
                    <a:pt x="1615446" y="785817"/>
                  </a:lnTo>
                  <a:lnTo>
                    <a:pt x="1305656" y="785808"/>
                  </a:lnTo>
                  <a:lnTo>
                    <a:pt x="1307372" y="776213"/>
                  </a:lnTo>
                  <a:lnTo>
                    <a:pt x="1311152" y="768992"/>
                  </a:lnTo>
                  <a:lnTo>
                    <a:pt x="1315959" y="763200"/>
                  </a:lnTo>
                  <a:lnTo>
                    <a:pt x="1320755" y="757893"/>
                  </a:lnTo>
                  <a:lnTo>
                    <a:pt x="1576821" y="448415"/>
                  </a:lnTo>
                  <a:lnTo>
                    <a:pt x="1584716" y="439326"/>
                  </a:lnTo>
                  <a:lnTo>
                    <a:pt x="1592138" y="429924"/>
                  </a:lnTo>
                  <a:lnTo>
                    <a:pt x="1594139" y="426013"/>
                  </a:lnTo>
                  <a:close/>
                </a:path>
                <a:path w="2299335" h="942975">
                  <a:moveTo>
                    <a:pt x="1530812" y="716198"/>
                  </a:moveTo>
                  <a:lnTo>
                    <a:pt x="1510085" y="717602"/>
                  </a:lnTo>
                  <a:lnTo>
                    <a:pt x="1496144" y="723773"/>
                  </a:lnTo>
                  <a:lnTo>
                    <a:pt x="1489233" y="736471"/>
                  </a:lnTo>
                  <a:lnTo>
                    <a:pt x="1489598" y="757453"/>
                  </a:lnTo>
                  <a:lnTo>
                    <a:pt x="1491047" y="766485"/>
                  </a:lnTo>
                  <a:lnTo>
                    <a:pt x="1490893" y="775708"/>
                  </a:lnTo>
                  <a:lnTo>
                    <a:pt x="1486272" y="782887"/>
                  </a:lnTo>
                  <a:lnTo>
                    <a:pt x="1474321" y="785787"/>
                  </a:lnTo>
                  <a:lnTo>
                    <a:pt x="1390161" y="785817"/>
                  </a:lnTo>
                  <a:lnTo>
                    <a:pt x="1615446" y="785817"/>
                  </a:lnTo>
                  <a:lnTo>
                    <a:pt x="1614561" y="751877"/>
                  </a:lnTo>
                  <a:lnTo>
                    <a:pt x="1605261" y="727220"/>
                  </a:lnTo>
                  <a:lnTo>
                    <a:pt x="1579989" y="718090"/>
                  </a:lnTo>
                  <a:lnTo>
                    <a:pt x="1530812" y="716198"/>
                  </a:lnTo>
                  <a:close/>
                </a:path>
                <a:path w="2299335" h="942975">
                  <a:moveTo>
                    <a:pt x="1140782" y="293006"/>
                  </a:moveTo>
                  <a:lnTo>
                    <a:pt x="1129082" y="294108"/>
                  </a:lnTo>
                  <a:lnTo>
                    <a:pt x="1121454" y="298002"/>
                  </a:lnTo>
                  <a:lnTo>
                    <a:pt x="1117400" y="305385"/>
                  </a:lnTo>
                  <a:lnTo>
                    <a:pt x="1116426" y="316953"/>
                  </a:lnTo>
                  <a:lnTo>
                    <a:pt x="1116804" y="337994"/>
                  </a:lnTo>
                  <a:lnTo>
                    <a:pt x="1116909" y="383753"/>
                  </a:lnTo>
                  <a:lnTo>
                    <a:pt x="1116816" y="400293"/>
                  </a:lnTo>
                  <a:lnTo>
                    <a:pt x="1116759" y="429924"/>
                  </a:lnTo>
                  <a:lnTo>
                    <a:pt x="1117883" y="470928"/>
                  </a:lnTo>
                  <a:lnTo>
                    <a:pt x="1126141" y="492933"/>
                  </a:lnTo>
                  <a:lnTo>
                    <a:pt x="1148561" y="501049"/>
                  </a:lnTo>
                  <a:lnTo>
                    <a:pt x="1192225" y="502225"/>
                  </a:lnTo>
                  <a:lnTo>
                    <a:pt x="1220930" y="501468"/>
                  </a:lnTo>
                  <a:lnTo>
                    <a:pt x="1235767" y="496098"/>
                  </a:lnTo>
                  <a:lnTo>
                    <a:pt x="1241587" y="481515"/>
                  </a:lnTo>
                  <a:lnTo>
                    <a:pt x="1243239" y="453117"/>
                  </a:lnTo>
                  <a:lnTo>
                    <a:pt x="1242804" y="444459"/>
                  </a:lnTo>
                  <a:lnTo>
                    <a:pt x="1242979" y="435781"/>
                  </a:lnTo>
                  <a:lnTo>
                    <a:pt x="1246760" y="429064"/>
                  </a:lnTo>
                  <a:lnTo>
                    <a:pt x="1257144" y="426290"/>
                  </a:lnTo>
                  <a:lnTo>
                    <a:pt x="1594139" y="426013"/>
                  </a:lnTo>
                  <a:lnTo>
                    <a:pt x="1597563" y="419319"/>
                  </a:lnTo>
                  <a:lnTo>
                    <a:pt x="1599469" y="406626"/>
                  </a:lnTo>
                  <a:lnTo>
                    <a:pt x="1599014" y="383753"/>
                  </a:lnTo>
                  <a:lnTo>
                    <a:pt x="1598905" y="372505"/>
                  </a:lnTo>
                  <a:lnTo>
                    <a:pt x="1598792" y="337994"/>
                  </a:lnTo>
                  <a:lnTo>
                    <a:pt x="1599008" y="315121"/>
                  </a:lnTo>
                  <a:lnTo>
                    <a:pt x="1597798" y="304545"/>
                  </a:lnTo>
                  <a:lnTo>
                    <a:pt x="1593642" y="297700"/>
                  </a:lnTo>
                  <a:lnTo>
                    <a:pt x="1586298" y="294023"/>
                  </a:lnTo>
                  <a:lnTo>
                    <a:pt x="1580433" y="293441"/>
                  </a:lnTo>
                  <a:lnTo>
                    <a:pt x="1333996" y="293441"/>
                  </a:lnTo>
                  <a:lnTo>
                    <a:pt x="1140782" y="293006"/>
                  </a:lnTo>
                  <a:close/>
                </a:path>
                <a:path w="2299335" h="942975">
                  <a:moveTo>
                    <a:pt x="1575522" y="292954"/>
                  </a:moveTo>
                  <a:lnTo>
                    <a:pt x="1333996" y="293441"/>
                  </a:lnTo>
                  <a:lnTo>
                    <a:pt x="1580433" y="293441"/>
                  </a:lnTo>
                  <a:lnTo>
                    <a:pt x="1575522" y="292954"/>
                  </a:lnTo>
                  <a:close/>
                </a:path>
                <a:path w="2299335" h="942975">
                  <a:moveTo>
                    <a:pt x="1055453" y="924868"/>
                  </a:moveTo>
                  <a:lnTo>
                    <a:pt x="939220" y="924868"/>
                  </a:lnTo>
                  <a:lnTo>
                    <a:pt x="988515" y="925015"/>
                  </a:lnTo>
                  <a:lnTo>
                    <a:pt x="1037769" y="927511"/>
                  </a:lnTo>
                  <a:lnTo>
                    <a:pt x="1045329" y="928149"/>
                  </a:lnTo>
                  <a:lnTo>
                    <a:pt x="1055517" y="925657"/>
                  </a:lnTo>
                  <a:lnTo>
                    <a:pt x="1055453" y="924868"/>
                  </a:lnTo>
                  <a:close/>
                </a:path>
                <a:path w="2299335" h="942975">
                  <a:moveTo>
                    <a:pt x="1055275" y="922694"/>
                  </a:moveTo>
                  <a:lnTo>
                    <a:pt x="791389" y="922694"/>
                  </a:lnTo>
                  <a:lnTo>
                    <a:pt x="840628" y="925290"/>
                  </a:lnTo>
                  <a:lnTo>
                    <a:pt x="889915" y="925487"/>
                  </a:lnTo>
                  <a:lnTo>
                    <a:pt x="939220" y="924868"/>
                  </a:lnTo>
                  <a:lnTo>
                    <a:pt x="1055453" y="924868"/>
                  </a:lnTo>
                  <a:lnTo>
                    <a:pt x="1055275" y="922694"/>
                  </a:lnTo>
                  <a:close/>
                </a:path>
                <a:path w="2299335" h="942975">
                  <a:moveTo>
                    <a:pt x="823294" y="293341"/>
                  </a:moveTo>
                  <a:lnTo>
                    <a:pt x="779170" y="294532"/>
                  </a:lnTo>
                  <a:lnTo>
                    <a:pt x="756509" y="302835"/>
                  </a:lnTo>
                  <a:lnTo>
                    <a:pt x="748155" y="325369"/>
                  </a:lnTo>
                  <a:lnTo>
                    <a:pt x="746951" y="369255"/>
                  </a:lnTo>
                  <a:lnTo>
                    <a:pt x="747822" y="401499"/>
                  </a:lnTo>
                  <a:lnTo>
                    <a:pt x="753992" y="418340"/>
                  </a:lnTo>
                  <a:lnTo>
                    <a:pt x="770749" y="424764"/>
                  </a:lnTo>
                  <a:lnTo>
                    <a:pt x="803378" y="425756"/>
                  </a:lnTo>
                  <a:lnTo>
                    <a:pt x="816628" y="426919"/>
                  </a:lnTo>
                  <a:lnTo>
                    <a:pt x="825070" y="431137"/>
                  </a:lnTo>
                  <a:lnTo>
                    <a:pt x="829478" y="439437"/>
                  </a:lnTo>
                  <a:lnTo>
                    <a:pt x="830623" y="452844"/>
                  </a:lnTo>
                  <a:lnTo>
                    <a:pt x="830063" y="507669"/>
                  </a:lnTo>
                  <a:lnTo>
                    <a:pt x="829947" y="536405"/>
                  </a:lnTo>
                  <a:lnTo>
                    <a:pt x="829933" y="672169"/>
                  </a:lnTo>
                  <a:lnTo>
                    <a:pt x="829995" y="727004"/>
                  </a:lnTo>
                  <a:lnTo>
                    <a:pt x="829121" y="760518"/>
                  </a:lnTo>
                  <a:lnTo>
                    <a:pt x="822916" y="777944"/>
                  </a:lnTo>
                  <a:lnTo>
                    <a:pt x="806028" y="784565"/>
                  </a:lnTo>
                  <a:lnTo>
                    <a:pt x="773107" y="785661"/>
                  </a:lnTo>
                  <a:lnTo>
                    <a:pt x="760691" y="786733"/>
                  </a:lnTo>
                  <a:lnTo>
                    <a:pt x="752206" y="790605"/>
                  </a:lnTo>
                  <a:lnTo>
                    <a:pt x="747511" y="798359"/>
                  </a:lnTo>
                  <a:lnTo>
                    <a:pt x="746469" y="811074"/>
                  </a:lnTo>
                  <a:lnTo>
                    <a:pt x="746908" y="830594"/>
                  </a:lnTo>
                  <a:lnTo>
                    <a:pt x="746624" y="850552"/>
                  </a:lnTo>
                  <a:lnTo>
                    <a:pt x="746051" y="869709"/>
                  </a:lnTo>
                  <a:lnTo>
                    <a:pt x="745547" y="889271"/>
                  </a:lnTo>
                  <a:lnTo>
                    <a:pt x="744099" y="912020"/>
                  </a:lnTo>
                  <a:lnTo>
                    <a:pt x="751081" y="922195"/>
                  </a:lnTo>
                  <a:lnTo>
                    <a:pt x="766757" y="924264"/>
                  </a:lnTo>
                  <a:lnTo>
                    <a:pt x="791389" y="922694"/>
                  </a:lnTo>
                  <a:lnTo>
                    <a:pt x="1055275" y="922694"/>
                  </a:lnTo>
                  <a:lnTo>
                    <a:pt x="1054763" y="916443"/>
                  </a:lnTo>
                  <a:lnTo>
                    <a:pt x="1055008" y="883519"/>
                  </a:lnTo>
                  <a:lnTo>
                    <a:pt x="1057867" y="850552"/>
                  </a:lnTo>
                  <a:lnTo>
                    <a:pt x="1058469" y="817652"/>
                  </a:lnTo>
                  <a:lnTo>
                    <a:pt x="1052232" y="786363"/>
                  </a:lnTo>
                  <a:lnTo>
                    <a:pt x="1016126" y="786363"/>
                  </a:lnTo>
                  <a:lnTo>
                    <a:pt x="991491" y="785746"/>
                  </a:lnTo>
                  <a:lnTo>
                    <a:pt x="978835" y="781241"/>
                  </a:lnTo>
                  <a:lnTo>
                    <a:pt x="974168" y="769031"/>
                  </a:lnTo>
                  <a:lnTo>
                    <a:pt x="973499" y="745296"/>
                  </a:lnTo>
                  <a:lnTo>
                    <a:pt x="973375" y="617333"/>
                  </a:lnTo>
                  <a:lnTo>
                    <a:pt x="973484" y="424764"/>
                  </a:lnTo>
                  <a:lnTo>
                    <a:pt x="973688" y="379745"/>
                  </a:lnTo>
                  <a:lnTo>
                    <a:pt x="974075" y="327529"/>
                  </a:lnTo>
                  <a:lnTo>
                    <a:pt x="972950" y="310839"/>
                  </a:lnTo>
                  <a:lnTo>
                    <a:pt x="968126" y="299649"/>
                  </a:lnTo>
                  <a:lnTo>
                    <a:pt x="958413" y="293962"/>
                  </a:lnTo>
                  <a:lnTo>
                    <a:pt x="882079" y="293962"/>
                  </a:lnTo>
                  <a:lnTo>
                    <a:pt x="823294" y="293341"/>
                  </a:lnTo>
                  <a:close/>
                </a:path>
                <a:path w="2299335" h="942975">
                  <a:moveTo>
                    <a:pt x="1051947" y="784928"/>
                  </a:moveTo>
                  <a:lnTo>
                    <a:pt x="1034040" y="785826"/>
                  </a:lnTo>
                  <a:lnTo>
                    <a:pt x="1025084" y="786201"/>
                  </a:lnTo>
                  <a:lnTo>
                    <a:pt x="1016126" y="786363"/>
                  </a:lnTo>
                  <a:lnTo>
                    <a:pt x="1052232" y="786363"/>
                  </a:lnTo>
                  <a:lnTo>
                    <a:pt x="1051947" y="784928"/>
                  </a:lnTo>
                  <a:close/>
                </a:path>
                <a:path w="2299335" h="942975">
                  <a:moveTo>
                    <a:pt x="940746" y="292682"/>
                  </a:moveTo>
                  <a:lnTo>
                    <a:pt x="911446" y="293854"/>
                  </a:lnTo>
                  <a:lnTo>
                    <a:pt x="882079" y="293962"/>
                  </a:lnTo>
                  <a:lnTo>
                    <a:pt x="958413" y="293962"/>
                  </a:lnTo>
                  <a:lnTo>
                    <a:pt x="957944" y="293687"/>
                  </a:lnTo>
                  <a:lnTo>
                    <a:pt x="940746" y="292682"/>
                  </a:lnTo>
                  <a:close/>
                </a:path>
                <a:path w="2299335" h="942975">
                  <a:moveTo>
                    <a:pt x="657857" y="831869"/>
                  </a:moveTo>
                  <a:lnTo>
                    <a:pt x="226767" y="831869"/>
                  </a:lnTo>
                  <a:lnTo>
                    <a:pt x="262256" y="869379"/>
                  </a:lnTo>
                  <a:lnTo>
                    <a:pt x="302426" y="898437"/>
                  </a:lnTo>
                  <a:lnTo>
                    <a:pt x="346190" y="918970"/>
                  </a:lnTo>
                  <a:lnTo>
                    <a:pt x="392460" y="930903"/>
                  </a:lnTo>
                  <a:lnTo>
                    <a:pt x="440150" y="934165"/>
                  </a:lnTo>
                  <a:lnTo>
                    <a:pt x="488172" y="928682"/>
                  </a:lnTo>
                  <a:lnTo>
                    <a:pt x="535439" y="914380"/>
                  </a:lnTo>
                  <a:lnTo>
                    <a:pt x="575006" y="896552"/>
                  </a:lnTo>
                  <a:lnTo>
                    <a:pt x="610412" y="874630"/>
                  </a:lnTo>
                  <a:lnTo>
                    <a:pt x="641652" y="849072"/>
                  </a:lnTo>
                  <a:lnTo>
                    <a:pt x="657857" y="831869"/>
                  </a:lnTo>
                  <a:close/>
                </a:path>
                <a:path w="2299335" h="942975">
                  <a:moveTo>
                    <a:pt x="207042" y="921482"/>
                  </a:moveTo>
                  <a:lnTo>
                    <a:pt x="99701" y="921482"/>
                  </a:lnTo>
                  <a:lnTo>
                    <a:pt x="149549" y="921501"/>
                  </a:lnTo>
                  <a:lnTo>
                    <a:pt x="199386" y="922149"/>
                  </a:lnTo>
                  <a:lnTo>
                    <a:pt x="207042" y="921482"/>
                  </a:lnTo>
                  <a:close/>
                </a:path>
                <a:path w="2299335" h="942975">
                  <a:moveTo>
                    <a:pt x="0" y="78468"/>
                  </a:moveTo>
                  <a:lnTo>
                    <a:pt x="0" y="215784"/>
                  </a:lnTo>
                  <a:lnTo>
                    <a:pt x="7600" y="220893"/>
                  </a:lnTo>
                  <a:lnTo>
                    <a:pt x="15854" y="223765"/>
                  </a:lnTo>
                  <a:lnTo>
                    <a:pt x="24565" y="225125"/>
                  </a:lnTo>
                  <a:lnTo>
                    <a:pt x="57165" y="227439"/>
                  </a:lnTo>
                  <a:lnTo>
                    <a:pt x="69399" y="232452"/>
                  </a:lnTo>
                  <a:lnTo>
                    <a:pt x="74006" y="244696"/>
                  </a:lnTo>
                  <a:lnTo>
                    <a:pt x="74751" y="268127"/>
                  </a:lnTo>
                  <a:lnTo>
                    <a:pt x="74810" y="303938"/>
                  </a:lnTo>
                  <a:lnTo>
                    <a:pt x="74933" y="684127"/>
                  </a:lnTo>
                  <a:lnTo>
                    <a:pt x="74807" y="718178"/>
                  </a:lnTo>
                  <a:lnTo>
                    <a:pt x="69081" y="767212"/>
                  </a:lnTo>
                  <a:lnTo>
                    <a:pt x="27025" y="775140"/>
                  </a:lnTo>
                  <a:lnTo>
                    <a:pt x="17473" y="776359"/>
                  </a:lnTo>
                  <a:lnTo>
                    <a:pt x="8380" y="779206"/>
                  </a:lnTo>
                  <a:lnTo>
                    <a:pt x="0" y="784677"/>
                  </a:lnTo>
                  <a:lnTo>
                    <a:pt x="0" y="921992"/>
                  </a:lnTo>
                  <a:lnTo>
                    <a:pt x="207042" y="921482"/>
                  </a:lnTo>
                  <a:lnTo>
                    <a:pt x="227029" y="894328"/>
                  </a:lnTo>
                  <a:lnTo>
                    <a:pt x="226458" y="880138"/>
                  </a:lnTo>
                  <a:lnTo>
                    <a:pt x="226427" y="865357"/>
                  </a:lnTo>
                  <a:lnTo>
                    <a:pt x="226635" y="849072"/>
                  </a:lnTo>
                  <a:lnTo>
                    <a:pt x="226767" y="831869"/>
                  </a:lnTo>
                  <a:lnTo>
                    <a:pt x="657857" y="831869"/>
                  </a:lnTo>
                  <a:lnTo>
                    <a:pt x="668723" y="820335"/>
                  </a:lnTo>
                  <a:lnTo>
                    <a:pt x="685499" y="797284"/>
                  </a:lnTo>
                  <a:lnTo>
                    <a:pt x="413945" y="797284"/>
                  </a:lnTo>
                  <a:lnTo>
                    <a:pt x="372759" y="793192"/>
                  </a:lnTo>
                  <a:lnTo>
                    <a:pt x="305048" y="765622"/>
                  </a:lnTo>
                  <a:lnTo>
                    <a:pt x="257193" y="718178"/>
                  </a:lnTo>
                  <a:lnTo>
                    <a:pt x="229566" y="658025"/>
                  </a:lnTo>
                  <a:lnTo>
                    <a:pt x="222538" y="592330"/>
                  </a:lnTo>
                  <a:lnTo>
                    <a:pt x="226863" y="559643"/>
                  </a:lnTo>
                  <a:lnTo>
                    <a:pt x="251427" y="499068"/>
                  </a:lnTo>
                  <a:lnTo>
                    <a:pt x="297516" y="450865"/>
                  </a:lnTo>
                  <a:lnTo>
                    <a:pt x="365500" y="422199"/>
                  </a:lnTo>
                  <a:lnTo>
                    <a:pt x="407820" y="417432"/>
                  </a:lnTo>
                  <a:lnTo>
                    <a:pt x="684531" y="417432"/>
                  </a:lnTo>
                  <a:lnTo>
                    <a:pt x="666879" y="393721"/>
                  </a:lnTo>
                  <a:lnTo>
                    <a:pt x="648725" y="374899"/>
                  </a:lnTo>
                  <a:lnTo>
                    <a:pt x="234589" y="374899"/>
                  </a:lnTo>
                  <a:lnTo>
                    <a:pt x="226747" y="369569"/>
                  </a:lnTo>
                  <a:lnTo>
                    <a:pt x="226656" y="317518"/>
                  </a:lnTo>
                  <a:lnTo>
                    <a:pt x="226547" y="281106"/>
                  </a:lnTo>
                  <a:lnTo>
                    <a:pt x="226453" y="213179"/>
                  </a:lnTo>
                  <a:lnTo>
                    <a:pt x="226686" y="160940"/>
                  </a:lnTo>
                  <a:lnTo>
                    <a:pt x="227375" y="108687"/>
                  </a:lnTo>
                  <a:lnTo>
                    <a:pt x="226095" y="93228"/>
                  </a:lnTo>
                  <a:lnTo>
                    <a:pt x="221003" y="83837"/>
                  </a:lnTo>
                  <a:lnTo>
                    <a:pt x="211278" y="79288"/>
                  </a:lnTo>
                  <a:lnTo>
                    <a:pt x="208127" y="79094"/>
                  </a:lnTo>
                  <a:lnTo>
                    <a:pt x="98065" y="79094"/>
                  </a:lnTo>
                  <a:lnTo>
                    <a:pt x="0" y="78468"/>
                  </a:lnTo>
                  <a:close/>
                </a:path>
                <a:path w="2299335" h="942975">
                  <a:moveTo>
                    <a:pt x="684531" y="417432"/>
                  </a:moveTo>
                  <a:lnTo>
                    <a:pt x="407820" y="417432"/>
                  </a:lnTo>
                  <a:lnTo>
                    <a:pt x="450482" y="421878"/>
                  </a:lnTo>
                  <a:lnTo>
                    <a:pt x="487692" y="432867"/>
                  </a:lnTo>
                  <a:lnTo>
                    <a:pt x="545884" y="471032"/>
                  </a:lnTo>
                  <a:lnTo>
                    <a:pt x="582661" y="525036"/>
                  </a:lnTo>
                  <a:lnTo>
                    <a:pt x="598286" y="587990"/>
                  </a:lnTo>
                  <a:lnTo>
                    <a:pt x="598250" y="620669"/>
                  </a:lnTo>
                  <a:lnTo>
                    <a:pt x="582644" y="684127"/>
                  </a:lnTo>
                  <a:lnTo>
                    <a:pt x="546548" y="739309"/>
                  </a:lnTo>
                  <a:lnTo>
                    <a:pt x="490227" y="779325"/>
                  </a:lnTo>
                  <a:lnTo>
                    <a:pt x="413945" y="797284"/>
                  </a:lnTo>
                  <a:lnTo>
                    <a:pt x="685499" y="797284"/>
                  </a:lnTo>
                  <a:lnTo>
                    <a:pt x="710339" y="755147"/>
                  </a:lnTo>
                  <a:lnTo>
                    <a:pt x="724876" y="719611"/>
                  </a:lnTo>
                  <a:lnTo>
                    <a:pt x="735228" y="682722"/>
                  </a:lnTo>
                  <a:lnTo>
                    <a:pt x="741390" y="644937"/>
                  </a:lnTo>
                  <a:lnTo>
                    <a:pt x="743359" y="606713"/>
                  </a:lnTo>
                  <a:lnTo>
                    <a:pt x="741130" y="568506"/>
                  </a:lnTo>
                  <a:lnTo>
                    <a:pt x="734699" y="530773"/>
                  </a:lnTo>
                  <a:lnTo>
                    <a:pt x="724063" y="493972"/>
                  </a:lnTo>
                  <a:lnTo>
                    <a:pt x="709217" y="458558"/>
                  </a:lnTo>
                  <a:lnTo>
                    <a:pt x="690157" y="424989"/>
                  </a:lnTo>
                  <a:lnTo>
                    <a:pt x="684531" y="417432"/>
                  </a:lnTo>
                  <a:close/>
                </a:path>
                <a:path w="2299335" h="942975">
                  <a:moveTo>
                    <a:pt x="401272" y="281106"/>
                  </a:moveTo>
                  <a:lnTo>
                    <a:pt x="356862" y="288289"/>
                  </a:lnTo>
                  <a:lnTo>
                    <a:pt x="314222" y="303938"/>
                  </a:lnTo>
                  <a:lnTo>
                    <a:pt x="274714" y="329010"/>
                  </a:lnTo>
                  <a:lnTo>
                    <a:pt x="239699" y="364460"/>
                  </a:lnTo>
                  <a:lnTo>
                    <a:pt x="234589" y="374899"/>
                  </a:lnTo>
                  <a:lnTo>
                    <a:pt x="648725" y="374899"/>
                  </a:lnTo>
                  <a:lnTo>
                    <a:pt x="607655" y="339916"/>
                  </a:lnTo>
                  <a:lnTo>
                    <a:pt x="571700" y="318292"/>
                  </a:lnTo>
                  <a:lnTo>
                    <a:pt x="531512" y="300797"/>
                  </a:lnTo>
                  <a:lnTo>
                    <a:pt x="489958" y="288316"/>
                  </a:lnTo>
                  <a:lnTo>
                    <a:pt x="446091" y="281434"/>
                  </a:lnTo>
                  <a:lnTo>
                    <a:pt x="401272" y="281106"/>
                  </a:lnTo>
                  <a:close/>
                </a:path>
                <a:path w="2299335" h="942975">
                  <a:moveTo>
                    <a:pt x="196098" y="78353"/>
                  </a:moveTo>
                  <a:lnTo>
                    <a:pt x="147090" y="79093"/>
                  </a:lnTo>
                  <a:lnTo>
                    <a:pt x="98065" y="79094"/>
                  </a:lnTo>
                  <a:lnTo>
                    <a:pt x="208127" y="79094"/>
                  </a:lnTo>
                  <a:lnTo>
                    <a:pt x="196098" y="78353"/>
                  </a:lnTo>
                  <a:close/>
                </a:path>
                <a:path w="2299335" h="942975">
                  <a:moveTo>
                    <a:pt x="1991339" y="281305"/>
                  </a:moveTo>
                  <a:lnTo>
                    <a:pt x="1928413" y="284152"/>
                  </a:lnTo>
                  <a:lnTo>
                    <a:pt x="1866711" y="297560"/>
                  </a:lnTo>
                  <a:lnTo>
                    <a:pt x="1808185" y="321014"/>
                  </a:lnTo>
                  <a:lnTo>
                    <a:pt x="1754791" y="354000"/>
                  </a:lnTo>
                  <a:lnTo>
                    <a:pt x="1708484" y="396002"/>
                  </a:lnTo>
                  <a:lnTo>
                    <a:pt x="1671218" y="446505"/>
                  </a:lnTo>
                  <a:lnTo>
                    <a:pt x="1644948" y="504994"/>
                  </a:lnTo>
                  <a:lnTo>
                    <a:pt x="1631628" y="570953"/>
                  </a:lnTo>
                  <a:lnTo>
                    <a:pt x="1630435" y="606573"/>
                  </a:lnTo>
                  <a:lnTo>
                    <a:pt x="1633212" y="643868"/>
                  </a:lnTo>
                  <a:lnTo>
                    <a:pt x="1640204" y="682773"/>
                  </a:lnTo>
                  <a:lnTo>
                    <a:pt x="1651656" y="723224"/>
                  </a:lnTo>
                  <a:lnTo>
                    <a:pt x="1670483" y="762834"/>
                  </a:lnTo>
                  <a:lnTo>
                    <a:pt x="1692186" y="798274"/>
                  </a:lnTo>
                  <a:lnTo>
                    <a:pt x="1716467" y="829621"/>
                  </a:lnTo>
                  <a:lnTo>
                    <a:pt x="1743027" y="856953"/>
                  </a:lnTo>
                  <a:lnTo>
                    <a:pt x="1801787" y="899881"/>
                  </a:lnTo>
                  <a:lnTo>
                    <a:pt x="1866075" y="927679"/>
                  </a:lnTo>
                  <a:lnTo>
                    <a:pt x="1933498" y="940967"/>
                  </a:lnTo>
                  <a:lnTo>
                    <a:pt x="1967637" y="942363"/>
                  </a:lnTo>
                  <a:lnTo>
                    <a:pt x="2001664" y="940366"/>
                  </a:lnTo>
                  <a:lnTo>
                    <a:pt x="2068182" y="926497"/>
                  </a:lnTo>
                  <a:lnTo>
                    <a:pt x="2130659" y="899981"/>
                  </a:lnTo>
                  <a:lnTo>
                    <a:pt x="2186704" y="861438"/>
                  </a:lnTo>
                  <a:lnTo>
                    <a:pt x="2233925" y="811490"/>
                  </a:lnTo>
                  <a:lnTo>
                    <a:pt x="2243281" y="797588"/>
                  </a:lnTo>
                  <a:lnTo>
                    <a:pt x="1963887" y="797588"/>
                  </a:lnTo>
                  <a:lnTo>
                    <a:pt x="1923503" y="793174"/>
                  </a:lnTo>
                  <a:lnTo>
                    <a:pt x="1857753" y="765165"/>
                  </a:lnTo>
                  <a:lnTo>
                    <a:pt x="1812072" y="717506"/>
                  </a:lnTo>
                  <a:lnTo>
                    <a:pt x="1786514" y="657312"/>
                  </a:lnTo>
                  <a:lnTo>
                    <a:pt x="1781133" y="591692"/>
                  </a:lnTo>
                  <a:lnTo>
                    <a:pt x="1786026" y="559071"/>
                  </a:lnTo>
                  <a:lnTo>
                    <a:pt x="1811011" y="498650"/>
                  </a:lnTo>
                  <a:lnTo>
                    <a:pt x="1856307" y="450585"/>
                  </a:lnTo>
                  <a:lnTo>
                    <a:pt x="1921968" y="421988"/>
                  </a:lnTo>
                  <a:lnTo>
                    <a:pt x="1962453" y="417212"/>
                  </a:lnTo>
                  <a:lnTo>
                    <a:pt x="2239804" y="417212"/>
                  </a:lnTo>
                  <a:lnTo>
                    <a:pt x="2237231" y="413006"/>
                  </a:lnTo>
                  <a:lnTo>
                    <a:pt x="2192990" y="361951"/>
                  </a:lnTo>
                  <a:lnTo>
                    <a:pt x="2141177" y="323776"/>
                  </a:lnTo>
                  <a:lnTo>
                    <a:pt x="2083745" y="297965"/>
                  </a:lnTo>
                  <a:lnTo>
                    <a:pt x="2022650" y="284003"/>
                  </a:lnTo>
                  <a:lnTo>
                    <a:pt x="1991339" y="281305"/>
                  </a:lnTo>
                  <a:close/>
                </a:path>
                <a:path w="2299335" h="942975">
                  <a:moveTo>
                    <a:pt x="2239804" y="417212"/>
                  </a:moveTo>
                  <a:lnTo>
                    <a:pt x="1962453" y="417212"/>
                  </a:lnTo>
                  <a:lnTo>
                    <a:pt x="2003767" y="422013"/>
                  </a:lnTo>
                  <a:lnTo>
                    <a:pt x="2039784" y="433371"/>
                  </a:lnTo>
                  <a:lnTo>
                    <a:pt x="2096041" y="472268"/>
                  </a:lnTo>
                  <a:lnTo>
                    <a:pt x="2131454" y="526928"/>
                  </a:lnTo>
                  <a:lnTo>
                    <a:pt x="2146252" y="590374"/>
                  </a:lnTo>
                  <a:lnTo>
                    <a:pt x="2145992" y="623213"/>
                  </a:lnTo>
                  <a:lnTo>
                    <a:pt x="2130298" y="686760"/>
                  </a:lnTo>
                  <a:lnTo>
                    <a:pt x="2094563" y="741655"/>
                  </a:lnTo>
                  <a:lnTo>
                    <a:pt x="2039016" y="780923"/>
                  </a:lnTo>
                  <a:lnTo>
                    <a:pt x="1963887" y="797588"/>
                  </a:lnTo>
                  <a:lnTo>
                    <a:pt x="2243281" y="797588"/>
                  </a:lnTo>
                  <a:lnTo>
                    <a:pt x="2269930" y="750757"/>
                  </a:lnTo>
                  <a:lnTo>
                    <a:pt x="2292327" y="679860"/>
                  </a:lnTo>
                  <a:lnTo>
                    <a:pt x="2297675" y="640794"/>
                  </a:lnTo>
                  <a:lnTo>
                    <a:pt x="2298725" y="599420"/>
                  </a:lnTo>
                  <a:lnTo>
                    <a:pt x="2295176" y="555815"/>
                  </a:lnTo>
                  <a:lnTo>
                    <a:pt x="2285117" y="514864"/>
                  </a:lnTo>
                  <a:lnTo>
                    <a:pt x="2271944" y="477455"/>
                  </a:lnTo>
                  <a:lnTo>
                    <a:pt x="2255901" y="443524"/>
                  </a:lnTo>
                  <a:lnTo>
                    <a:pt x="2239804" y="417212"/>
                  </a:lnTo>
                  <a:close/>
                </a:path>
              </a:pathLst>
            </a:custGeom>
            <a:solidFill>
              <a:srgbClr val="03A6D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1556" y="8107108"/>
              <a:ext cx="223281" cy="215836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25602" y="4556177"/>
            <a:ext cx="2499905" cy="571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F9BD39-57F3-4992-B4FF-EE877AD56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4661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C2ED-609E-8EDA-8FA9-99F6ED918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Operation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5C8ED-20E9-2CAB-2446-7CC8C16A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9142" y="2171416"/>
            <a:ext cx="3300549" cy="2295244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Flat panel display is the “Operation” for an image that was abstracted, quantified and converted to digital and then back to picture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0377E-EA2B-159E-5655-5B3102A7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2C73E-7523-A29B-4409-90AB4D23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" y="1960788"/>
            <a:ext cx="5055860" cy="31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1C6D8-1EE8-F7FB-906A-3B2F9439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Operation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212A1-BA66-AC59-FED7-2DE88DEF2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078" y="1840493"/>
            <a:ext cx="4254939" cy="3579570"/>
          </a:xfrm>
        </p:spPr>
        <p:txBody>
          <a:bodyPr/>
          <a:lstStyle/>
          <a:p>
            <a:r>
              <a:rPr lang="en-US" sz="2800" kern="100" dirty="0">
                <a:latin typeface="Aptos" panose="020B0004020202020204" pitchFamily="34" charset="0"/>
                <a:cs typeface="Arial" panose="020B0604020202020204" pitchFamily="34" charset="0"/>
              </a:rPr>
              <a:t>What about the other three senses? </a:t>
            </a:r>
          </a:p>
          <a:p>
            <a:pPr marL="457200"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Sound</a:t>
            </a:r>
          </a:p>
          <a:p>
            <a:pPr marL="457200"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Sight</a:t>
            </a:r>
          </a:p>
          <a:p>
            <a:pPr marL="457200"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Touch </a:t>
            </a:r>
          </a:p>
          <a:p>
            <a:pPr marL="457200"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Smell</a:t>
            </a:r>
          </a:p>
          <a:p>
            <a:pPr marL="457200" marR="0"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Taste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F845C-CCC3-2EFB-AE07-3DE3F59C1944}"/>
              </a:ext>
            </a:extLst>
          </p:cNvPr>
          <p:cNvSpPr txBox="1"/>
          <p:nvPr/>
        </p:nvSpPr>
        <p:spPr>
          <a:xfrm>
            <a:off x="3300548" y="4219734"/>
            <a:ext cx="4254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Smell and taste sensations are formed by chemicals not by waves </a:t>
            </a:r>
          </a:p>
          <a:p>
            <a:endParaRPr lang="en-US" dirty="0"/>
          </a:p>
          <a:p>
            <a:r>
              <a:rPr lang="en-US" dirty="0"/>
              <a:t>Harder to build a machine to produce these sensations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AC968-A197-27F5-266D-57C3CCD95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BE8F-1EA4-EAD0-F973-8D19E847F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05685-D33D-869C-C0C2-4EE94C9C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077" y="1840493"/>
            <a:ext cx="10303847" cy="3939092"/>
          </a:xfrm>
        </p:spPr>
        <p:txBody>
          <a:bodyPr/>
          <a:lstStyle/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Nowadays EVERYTHING is digital !!!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Innovation 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 like walking in a toy store or a candy store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 ALL carry with us a powerful computer in our hand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It is connected to the Internet – can access the world on the go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It can run sophisticated applications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It is very easy to develop new applications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has a camera and a microphone – sound and sight 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It has a GPS – location, location,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It has enormous memory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DDB48-F895-FDBF-F5A9-1CE7DAFF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BE8F-1EA4-EAD0-F973-8D19E847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98" y="888061"/>
            <a:ext cx="9476719" cy="1189428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Digital Innovation 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05685-D33D-869C-C0C2-4EE94C9C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077" y="1840493"/>
            <a:ext cx="10303847" cy="3741473"/>
          </a:xfrm>
        </p:spPr>
        <p:txBody>
          <a:bodyPr/>
          <a:lstStyle/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Nowadays EVERYTHING is digital !!!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Innovation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 like walking in a toy store or a candy store 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marR="0" lvl="1" indent="-28575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Powerful technologies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Speech to text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Picture recognition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Deep learning algorithms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Language technologies - ChatGPT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DDB48-F895-FDBF-F5A9-1CE7DAFF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BE8F-1EA4-EAD0-F973-8D19E847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98" y="888061"/>
            <a:ext cx="9476719" cy="1189428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Digital Innovation 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05685-D33D-869C-C0C2-4EE94C9C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077" y="1840493"/>
            <a:ext cx="10303847" cy="4531818"/>
          </a:xfrm>
        </p:spPr>
        <p:txBody>
          <a:bodyPr/>
          <a:lstStyle/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Nowadays EVERYTHING is digital !!!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Innovation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 like walking in a toy store or a candy store </a:t>
            </a:r>
          </a:p>
          <a:p>
            <a:pPr marL="342900" marR="0" lvl="0" indent="-34290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marR="0" lvl="1" indent="-28575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Inexpensive, easy to use, platforms and infrastructure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Cloud computing - Amazon AWS, Google Cloud, Microsoft Azure, …. 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Built</a:t>
            </a:r>
            <a:r>
              <a:rPr lang="he-IL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technologies 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Scalable architecture 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Databases 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Search engines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Artificial Intelligence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DDB48-F895-FDBF-F5A9-1CE7DAFF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BE8F-1EA4-EAD0-F973-8D19E847F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05685-D33D-869C-C0C2-4EE94C9C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5791" y="1765115"/>
            <a:ext cx="10303847" cy="4927054"/>
          </a:xfrm>
        </p:spPr>
        <p:txBody>
          <a:bodyPr/>
          <a:lstStyle/>
          <a:p>
            <a:pPr marL="742950" marR="0" lvl="1" indent="-28575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innovation is in the Operation – where and how to use digital tools and data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Examples: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Postal Service (stamps) – email 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International Telephone service – WhatsApp calls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Taxi service – Uber, Lyft,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Gett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….. 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Hotels –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AirBnB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Movie theaters – Netflix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Match making – </a:t>
            </a:r>
            <a:r>
              <a:rPr lang="en-US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OKCupid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Tinder, ….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Business travel – Zoom m</a:t>
            </a:r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eetings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Virtually every domain in our life is going to be impacted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DDB48-F895-FDBF-F5A9-1CE7DAFF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2519A-F006-77D6-BF17-E1FB0B021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851" y="2858589"/>
            <a:ext cx="610637" cy="41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BE8F-1EA4-EAD0-F973-8D19E847F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Revolution or Evolution?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05685-D33D-869C-C0C2-4EE94C9C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077" y="1840493"/>
            <a:ext cx="10303847" cy="3759362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Disruptive technology or incremental improvements?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u="sng" dirty="0">
                <a:latin typeface="Aptos" panose="020B0004020202020204" pitchFamily="34" charset="0"/>
              </a:rPr>
              <a:t>The Electric car story 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pPr lvl="1"/>
            <a:r>
              <a:rPr lang="en-US" sz="2000" dirty="0">
                <a:latin typeface="Aptos" panose="020B0004020202020204" pitchFamily="34" charset="0"/>
              </a:rPr>
              <a:t>Commercially available electric vehicles appeared during the 1890s. An electric vehicle held the vehicular land speed record until around 1900. </a:t>
            </a:r>
          </a:p>
          <a:p>
            <a:pPr lvl="1"/>
            <a:r>
              <a:rPr lang="en-US" sz="2000" dirty="0">
                <a:latin typeface="Aptos" panose="020B0004020202020204" pitchFamily="34" charset="0"/>
              </a:rPr>
              <a:t>High cost, low top speed, and short-range of battery led to a worldwide decline in their use as private motor vehicles.</a:t>
            </a:r>
          </a:p>
          <a:p>
            <a:pPr lvl="1"/>
            <a:endParaRPr lang="en-US" sz="2000" dirty="0">
              <a:latin typeface="Aptos" panose="020B0004020202020204" pitchFamily="34" charset="0"/>
            </a:endParaRPr>
          </a:p>
          <a:p>
            <a:pPr lvl="1"/>
            <a:r>
              <a:rPr lang="en-US" sz="2000" dirty="0">
                <a:latin typeface="Aptos" panose="020B0004020202020204" pitchFamily="34" charset="0"/>
              </a:rPr>
              <a:t>Then came cellular phones and laptop computers 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DDB48-F895-FDBF-F5A9-1CE7DAFF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3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BE8F-1EA4-EAD0-F973-8D19E847F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Innovation – Revolution or Evolution?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05685-D33D-869C-C0C2-4EE94C9C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98" y="1923719"/>
            <a:ext cx="4750608" cy="4583691"/>
          </a:xfrm>
        </p:spPr>
        <p:txBody>
          <a:bodyPr/>
          <a:lstStyle/>
          <a:p>
            <a:r>
              <a:rPr lang="en-US" sz="2400" dirty="0">
                <a:latin typeface="Aptos" panose="020B0004020202020204" pitchFamily="34" charset="0"/>
              </a:rPr>
              <a:t>Disruptive technology or incremental improvements?</a:t>
            </a:r>
          </a:p>
          <a:p>
            <a:endParaRPr lang="en-US" sz="1100" dirty="0">
              <a:latin typeface="Aptos" panose="020B0004020202020204" pitchFamily="34" charset="0"/>
            </a:endParaRPr>
          </a:p>
          <a:p>
            <a:r>
              <a:rPr lang="en-US" sz="2400" u="sng" dirty="0">
                <a:latin typeface="Aptos" panose="020B0004020202020204" pitchFamily="34" charset="0"/>
              </a:rPr>
              <a:t>The Electric car story </a:t>
            </a:r>
          </a:p>
          <a:p>
            <a:endParaRPr lang="en-US" sz="11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</a:rPr>
              <a:t>Then came cellular phones and laptop computers – and here is what happened to batteries </a:t>
            </a:r>
          </a:p>
          <a:p>
            <a:pPr lvl="1"/>
            <a:endParaRPr lang="en-US" sz="11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</a:rPr>
              <a:t>Cell phone and laptop computers impact on battery cost and performance made electric cars feasible 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DDB48-F895-FDBF-F5A9-1CE7DAFF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936E5C-B10A-F7F6-59A7-4DE1F03BF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374" y="1923719"/>
            <a:ext cx="5943600" cy="40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1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dirty="0"/>
              <a:t>SmartUp</a:t>
            </a:r>
            <a:r>
              <a:rPr spc="3" dirty="0"/>
              <a:t> </a:t>
            </a:r>
            <a:r>
              <a:rPr spc="-6" dirty="0"/>
              <a:t>Academy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45159" y="1840494"/>
            <a:ext cx="8755045" cy="77246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defTabSz="554492">
              <a:lnSpc>
                <a:spcPct val="100499"/>
              </a:lnSpc>
              <a:spcBef>
                <a:spcPts val="58"/>
              </a:spcBef>
            </a:pPr>
            <a:r>
              <a:rPr sz="2486" kern="0" dirty="0">
                <a:solidFill>
                  <a:srgbClr val="000032"/>
                </a:solidFill>
                <a:latin typeface="Lato "/>
                <a:cs typeface="Lato Light"/>
              </a:rPr>
              <a:t>A</a:t>
            </a:r>
            <a:r>
              <a:rPr sz="2486" kern="0" spc="-15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2486" kern="0" dirty="0">
                <a:solidFill>
                  <a:srgbClr val="000032"/>
                </a:solidFill>
                <a:latin typeface="Lato "/>
                <a:cs typeface="Lato Light"/>
              </a:rPr>
              <a:t>residency</a:t>
            </a:r>
            <a:r>
              <a:rPr sz="2486" kern="0" spc="-12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2486" kern="0" dirty="0">
                <a:solidFill>
                  <a:srgbClr val="000032"/>
                </a:solidFill>
                <a:latin typeface="Lato "/>
                <a:cs typeface="Lato Light"/>
              </a:rPr>
              <a:t>program</a:t>
            </a:r>
            <a:r>
              <a:rPr sz="2486" kern="0" spc="-12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2486" kern="0" dirty="0">
                <a:solidFill>
                  <a:srgbClr val="000032"/>
                </a:solidFill>
                <a:latin typeface="Lato "/>
                <a:cs typeface="Lato Light"/>
              </a:rPr>
              <a:t>to</a:t>
            </a:r>
            <a:r>
              <a:rPr sz="2486" kern="0" spc="-12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2486" kern="0" dirty="0">
                <a:solidFill>
                  <a:srgbClr val="000032"/>
                </a:solidFill>
                <a:latin typeface="Lato "/>
                <a:cs typeface="Lato Light"/>
              </a:rPr>
              <a:t>teach</a:t>
            </a:r>
            <a:r>
              <a:rPr sz="2486" kern="0" spc="-12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2486" kern="0" dirty="0">
                <a:solidFill>
                  <a:srgbClr val="000032"/>
                </a:solidFill>
                <a:latin typeface="Lato "/>
                <a:cs typeface="Lato Light"/>
              </a:rPr>
              <a:t>the</a:t>
            </a:r>
            <a:r>
              <a:rPr sz="2486" kern="0" spc="-12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2486" kern="0" spc="-6" dirty="0">
                <a:solidFill>
                  <a:srgbClr val="000032"/>
                </a:solidFill>
                <a:latin typeface="Lato "/>
                <a:cs typeface="Lato Light"/>
              </a:rPr>
              <a:t>profession </a:t>
            </a:r>
            <a:r>
              <a:rPr sz="2486" kern="0" dirty="0">
                <a:solidFill>
                  <a:srgbClr val="000032"/>
                </a:solidFill>
                <a:latin typeface="Lato "/>
                <a:cs typeface="Lato Light"/>
              </a:rPr>
              <a:t>of</a:t>
            </a:r>
            <a:r>
              <a:rPr sz="2486" kern="0" spc="-3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2486" kern="0" dirty="0">
                <a:solidFill>
                  <a:srgbClr val="000032"/>
                </a:solidFill>
                <a:latin typeface="Lato "/>
                <a:cs typeface="Lato Light"/>
              </a:rPr>
              <a:t>building</a:t>
            </a:r>
            <a:r>
              <a:rPr sz="2486" kern="0" spc="-3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2486" kern="0" dirty="0">
                <a:solidFill>
                  <a:srgbClr val="000032"/>
                </a:solidFill>
                <a:latin typeface="Lato "/>
                <a:cs typeface="Lato Light"/>
              </a:rPr>
              <a:t>successful</a:t>
            </a:r>
            <a:r>
              <a:rPr sz="2486" kern="0" spc="-3" dirty="0">
                <a:solidFill>
                  <a:srgbClr val="000032"/>
                </a:solidFill>
                <a:latin typeface="Lato "/>
                <a:cs typeface="Lato Light"/>
              </a:rPr>
              <a:t> </a:t>
            </a:r>
            <a:r>
              <a:rPr sz="2486" kern="0" spc="-6" dirty="0">
                <a:solidFill>
                  <a:srgbClr val="000032"/>
                </a:solidFill>
                <a:latin typeface="Lato "/>
                <a:cs typeface="Lato Light"/>
              </a:rPr>
              <a:t>companies.</a:t>
            </a:r>
            <a:endParaRPr sz="2486" kern="0" dirty="0">
              <a:solidFill>
                <a:sysClr val="windowText" lastClr="000000"/>
              </a:solidFill>
              <a:latin typeface="Lato "/>
              <a:cs typeface="Lato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85446-98E1-4E23-ACD8-139EE917C2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t="23526" r="18584" b="2735"/>
          <a:stretch/>
        </p:blipFill>
        <p:spPr>
          <a:xfrm>
            <a:off x="945159" y="2879778"/>
            <a:ext cx="4325659" cy="2933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7117BC-BB25-4361-A55A-BB9FE9E25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6035A3-ED03-A77E-EDDD-2FB42226409D}"/>
              </a:ext>
            </a:extLst>
          </p:cNvPr>
          <p:cNvSpPr txBox="1"/>
          <p:nvPr/>
        </p:nvSpPr>
        <p:spPr>
          <a:xfrm>
            <a:off x="5878286" y="2987040"/>
            <a:ext cx="5564777" cy="2557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86" kern="0" spc="-6" dirty="0">
                <a:solidFill>
                  <a:srgbClr val="000032"/>
                </a:solidFill>
                <a:latin typeface="Lato "/>
                <a:cs typeface="Lato Light"/>
              </a:rPr>
              <a:t>The Foundation Course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three pillars for a successful company:</a:t>
            </a:r>
          </a:p>
          <a:p>
            <a:pPr marL="1200150" lvl="2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Profitable </a:t>
            </a:r>
          </a:p>
          <a:p>
            <a:pPr marL="1200150" lvl="2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Fast growing</a:t>
            </a:r>
          </a:p>
          <a:p>
            <a:pPr marL="1200150" lvl="2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Modest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86" kern="0" spc="-6" dirty="0">
                <a:solidFill>
                  <a:srgbClr val="000032"/>
                </a:solidFill>
                <a:latin typeface="Lato "/>
                <a:cs typeface="Lato Light"/>
              </a:rPr>
              <a:t>Workshops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86" kern="0" spc="-6" dirty="0">
                <a:solidFill>
                  <a:srgbClr val="000032"/>
                </a:solidFill>
                <a:latin typeface="Lato "/>
                <a:cs typeface="Lato Light"/>
              </a:rPr>
              <a:t>Residency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FDC13-6A59-351D-B61B-A6DC52390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798" y="888061"/>
            <a:ext cx="8384214" cy="615553"/>
          </a:xfrm>
        </p:spPr>
        <p:txBody>
          <a:bodyPr/>
          <a:lstStyle/>
          <a:p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is Digital Innovation?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4A2DA-D8BB-5B98-770E-F5B790E41D4B}"/>
              </a:ext>
            </a:extLst>
          </p:cNvPr>
          <p:cNvSpPr txBox="1"/>
          <p:nvPr/>
        </p:nvSpPr>
        <p:spPr>
          <a:xfrm>
            <a:off x="1010194" y="1872343"/>
            <a:ext cx="7289075" cy="3530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do we mean by “Digital” ?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Abstraction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Quantification 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Conversion  </a:t>
            </a:r>
          </a:p>
          <a:p>
            <a:pPr marL="914400" marR="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Operation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734B2-4F7E-7940-C105-5B9BC8DC6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E92D7-3DCD-F9B0-24FF-FC7E75B2F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98" y="888061"/>
            <a:ext cx="9940916" cy="1231106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Digital </a:t>
            </a:r>
            <a:r>
              <a:rPr lang="en-US" sz="40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means</a:t>
            </a:r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 abstraction of something 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4BF49-5056-C2C2-D38B-FE8D1477C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667" y="3918013"/>
            <a:ext cx="1218410" cy="1147622"/>
          </a:xfrm>
        </p:spPr>
        <p:txBody>
          <a:bodyPr/>
          <a:lstStyle/>
          <a:p>
            <a:pPr algn="ctr"/>
            <a:r>
              <a:rPr lang="en-US" b="1" dirty="0"/>
              <a:t>1</a:t>
            </a:r>
          </a:p>
          <a:p>
            <a:pPr algn="ctr"/>
            <a:r>
              <a:rPr lang="he-IL" dirty="0"/>
              <a:t>א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E14CF-DE02-3C26-0421-69B3643BE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6685" y="1706249"/>
            <a:ext cx="1784375" cy="1967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4D544B-110A-9435-2BA9-C81470B7E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69" y="1816002"/>
            <a:ext cx="1838582" cy="185763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FC780B-86DF-E9C0-0C1C-90C402047E33}"/>
              </a:ext>
            </a:extLst>
          </p:cNvPr>
          <p:cNvSpPr txBox="1">
            <a:spLocks/>
          </p:cNvSpPr>
          <p:nvPr/>
        </p:nvSpPr>
        <p:spPr>
          <a:xfrm>
            <a:off x="2943450" y="3918013"/>
            <a:ext cx="1218410" cy="11476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86" b="0" i="0">
                <a:solidFill>
                  <a:srgbClr val="000032"/>
                </a:solidFill>
                <a:latin typeface="Lato Light"/>
                <a:ea typeface="+mn-ea"/>
                <a:cs typeface="Lato Light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kern="0" dirty="0"/>
              <a:t>2</a:t>
            </a:r>
          </a:p>
          <a:p>
            <a:pPr algn="ctr"/>
            <a:r>
              <a:rPr lang="he-IL" kern="0" dirty="0"/>
              <a:t>ב</a:t>
            </a:r>
          </a:p>
          <a:p>
            <a:pPr algn="ctr"/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B7F2DC-8797-83EA-A2B3-90D80A427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727" y="2130860"/>
            <a:ext cx="2614546" cy="158391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A959B2-3859-CE43-212A-79322DDBAB69}"/>
              </a:ext>
            </a:extLst>
          </p:cNvPr>
          <p:cNvSpPr txBox="1">
            <a:spLocks/>
          </p:cNvSpPr>
          <p:nvPr/>
        </p:nvSpPr>
        <p:spPr>
          <a:xfrm>
            <a:off x="5486795" y="3918013"/>
            <a:ext cx="1218410" cy="11476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86" b="0" i="0">
                <a:solidFill>
                  <a:srgbClr val="000032"/>
                </a:solidFill>
                <a:latin typeface="Lato Light"/>
                <a:ea typeface="+mn-ea"/>
                <a:cs typeface="Lato Light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kern="0" dirty="0"/>
              <a:t>3</a:t>
            </a:r>
          </a:p>
          <a:p>
            <a:pPr algn="ctr"/>
            <a:r>
              <a:rPr lang="he-IL" kern="0" dirty="0"/>
              <a:t>ג</a:t>
            </a:r>
          </a:p>
          <a:p>
            <a:pPr algn="ctr"/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ECFF97-E73D-5D0E-EB5F-D9F0BDBDF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178" y="1980055"/>
            <a:ext cx="1711191" cy="1687857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8B0817F-398C-3027-BB96-3FDF6C8479E8}"/>
              </a:ext>
            </a:extLst>
          </p:cNvPr>
          <p:cNvSpPr txBox="1">
            <a:spLocks/>
          </p:cNvSpPr>
          <p:nvPr/>
        </p:nvSpPr>
        <p:spPr>
          <a:xfrm>
            <a:off x="7859881" y="3918013"/>
            <a:ext cx="1218410" cy="11476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86" b="0" i="0">
                <a:solidFill>
                  <a:srgbClr val="000032"/>
                </a:solidFill>
                <a:latin typeface="Lato Light"/>
                <a:ea typeface="+mn-ea"/>
                <a:cs typeface="Lato Light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kern="0" dirty="0"/>
              <a:t>4</a:t>
            </a:r>
            <a:endParaRPr lang="en-US" b="1" kern="0" dirty="0"/>
          </a:p>
          <a:p>
            <a:pPr algn="ctr"/>
            <a:r>
              <a:rPr lang="he-IL" kern="0" dirty="0"/>
              <a:t>ד</a:t>
            </a:r>
          </a:p>
          <a:p>
            <a:pPr algn="ctr"/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BE293E-4BE0-C00E-1427-FFBBAAC6C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9931" y="2130860"/>
            <a:ext cx="2362092" cy="1482098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5A3A472-FD6E-A36F-1809-5A2DF96AB19E}"/>
              </a:ext>
            </a:extLst>
          </p:cNvPr>
          <p:cNvSpPr txBox="1">
            <a:spLocks/>
          </p:cNvSpPr>
          <p:nvPr/>
        </p:nvSpPr>
        <p:spPr>
          <a:xfrm>
            <a:off x="10128464" y="3918013"/>
            <a:ext cx="1218410" cy="11476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86" b="0" i="0">
                <a:solidFill>
                  <a:srgbClr val="000032"/>
                </a:solidFill>
                <a:latin typeface="Lato Light"/>
                <a:ea typeface="+mn-ea"/>
                <a:cs typeface="Lato Light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kern="0" dirty="0"/>
              <a:t>10</a:t>
            </a:r>
          </a:p>
          <a:p>
            <a:pPr algn="ctr"/>
            <a:r>
              <a:rPr lang="he-IL" kern="0" dirty="0"/>
              <a:t>י</a:t>
            </a:r>
          </a:p>
          <a:p>
            <a:pPr algn="ctr"/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59C60A-9BBA-98FC-C2C8-E72BD4276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E92D7-3DCD-F9B0-24FF-FC7E75B2F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23" y="888061"/>
            <a:ext cx="10546080" cy="677840"/>
          </a:xfrm>
        </p:spPr>
        <p:txBody>
          <a:bodyPr/>
          <a:lstStyle/>
          <a:p>
            <a:pPr rtl="0"/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Digital </a:t>
            </a:r>
            <a:r>
              <a:rPr lang="en-US" sz="40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means</a:t>
            </a:r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 abstraction of something ?? 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4BF49-5056-C2C2-D38B-FE8D1477C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315" y="4144436"/>
            <a:ext cx="1550125" cy="1688411"/>
          </a:xfrm>
        </p:spPr>
        <p:txBody>
          <a:bodyPr/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0</a:t>
            </a:r>
          </a:p>
          <a:p>
            <a:pPr algn="ctr"/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ZERO</a:t>
            </a:r>
            <a:endParaRPr lang="he-IL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Invented in the 7</a:t>
            </a:r>
            <a:r>
              <a:rPr lang="en-US" sz="2000" baseline="30000" dirty="0">
                <a:latin typeface="+mj-lt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century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FC780B-86DF-E9C0-0C1C-90C402047E33}"/>
              </a:ext>
            </a:extLst>
          </p:cNvPr>
          <p:cNvSpPr txBox="1">
            <a:spLocks/>
          </p:cNvSpPr>
          <p:nvPr/>
        </p:nvSpPr>
        <p:spPr>
          <a:xfrm>
            <a:off x="2660641" y="4144436"/>
            <a:ext cx="1968185" cy="21149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86" b="0" i="0">
                <a:solidFill>
                  <a:srgbClr val="000032"/>
                </a:solidFill>
                <a:latin typeface="Lato Light"/>
                <a:ea typeface="+mn-ea"/>
                <a:cs typeface="Lato Light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kern="0" dirty="0">
                <a:latin typeface="Aptos" panose="020B0004020202020204" pitchFamily="34" charset="0"/>
              </a:rPr>
              <a:t>-1</a:t>
            </a:r>
          </a:p>
          <a:p>
            <a:pPr algn="ctr"/>
            <a:r>
              <a:rPr lang="en-US" kern="0" dirty="0">
                <a:latin typeface="Aptos" panose="020B0004020202020204" pitchFamily="34" charset="0"/>
                <a:cs typeface="Times New Roman" panose="02020603050405020304" pitchFamily="18" charset="0"/>
              </a:rPr>
              <a:t>Minus 1</a:t>
            </a:r>
          </a:p>
          <a:p>
            <a:pPr algn="ctr"/>
            <a:endParaRPr lang="en-US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Invented in the 2</a:t>
            </a:r>
            <a:r>
              <a:rPr lang="en-US" sz="2000" baseline="30000" dirty="0">
                <a:latin typeface="+mj-lt"/>
                <a:cs typeface="Times New Roman" panose="02020603050405020304" pitchFamily="18" charset="0"/>
              </a:rPr>
              <a:t>nd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 century BC</a:t>
            </a:r>
          </a:p>
          <a:p>
            <a:pPr algn="ctr"/>
            <a:endParaRPr lang="en-US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EEA1B8-03C9-5BD6-8171-15CF5BD47464}"/>
              </a:ext>
            </a:extLst>
          </p:cNvPr>
          <p:cNvSpPr/>
          <p:nvPr/>
        </p:nvSpPr>
        <p:spPr>
          <a:xfrm>
            <a:off x="827314" y="2090057"/>
            <a:ext cx="1550126" cy="17504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468398-A27D-7994-16FC-0641D0A06DE2}"/>
              </a:ext>
            </a:extLst>
          </p:cNvPr>
          <p:cNvSpPr/>
          <p:nvPr/>
        </p:nvSpPr>
        <p:spPr>
          <a:xfrm>
            <a:off x="2869671" y="2090056"/>
            <a:ext cx="1550126" cy="17504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8141F2-1326-A77E-1CE8-6F0C89D86BE8}"/>
              </a:ext>
            </a:extLst>
          </p:cNvPr>
          <p:cNvSpPr txBox="1"/>
          <p:nvPr/>
        </p:nvSpPr>
        <p:spPr>
          <a:xfrm>
            <a:off x="5730240" y="2238103"/>
            <a:ext cx="3997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do we have an abstraction of something that does not exist?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071DE1-16A6-3B89-F50D-51443930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23" y="1614858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E92D7-3DCD-F9B0-24FF-FC7E75B2F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98" y="888061"/>
            <a:ext cx="9940916" cy="636072"/>
          </a:xfrm>
        </p:spPr>
        <p:txBody>
          <a:bodyPr/>
          <a:lstStyle/>
          <a:p>
            <a:pPr marR="0" lvl="0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Other forms of abstraction – Language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4BF49-5056-C2C2-D38B-FE8D1477C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667" y="3918013"/>
            <a:ext cx="1218410" cy="765081"/>
          </a:xfrm>
        </p:spPr>
        <p:txBody>
          <a:bodyPr/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Apple</a:t>
            </a:r>
          </a:p>
          <a:p>
            <a:pPr algn="ctr"/>
            <a:r>
              <a:rPr lang="he-IL" dirty="0"/>
              <a:t>תפוח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E14CF-DE02-3C26-0421-69B3643BE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6685" y="1706249"/>
            <a:ext cx="1784375" cy="1967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4D544B-110A-9435-2BA9-C81470B7E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69" y="1816002"/>
            <a:ext cx="1838582" cy="185763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3FC780B-86DF-E9C0-0C1C-90C402047E33}"/>
              </a:ext>
            </a:extLst>
          </p:cNvPr>
          <p:cNvSpPr txBox="1">
            <a:spLocks/>
          </p:cNvSpPr>
          <p:nvPr/>
        </p:nvSpPr>
        <p:spPr>
          <a:xfrm>
            <a:off x="2943449" y="3918013"/>
            <a:ext cx="1388669" cy="7650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86" b="0" i="0">
                <a:solidFill>
                  <a:srgbClr val="000032"/>
                </a:solidFill>
                <a:latin typeface="Lato Light"/>
                <a:ea typeface="+mn-ea"/>
                <a:cs typeface="Lato Light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Aptos" panose="020B0004020202020204" pitchFamily="34" charset="0"/>
              </a:rPr>
              <a:t>Children </a:t>
            </a:r>
          </a:p>
          <a:p>
            <a:pPr algn="ctr"/>
            <a:r>
              <a:rPr lang="he-IL" kern="0" dirty="0"/>
              <a:t>ילדים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B7F2DC-8797-83EA-A2B3-90D80A427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727" y="2130860"/>
            <a:ext cx="2614546" cy="158391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A959B2-3859-CE43-212A-79322DDBAB69}"/>
              </a:ext>
            </a:extLst>
          </p:cNvPr>
          <p:cNvSpPr txBox="1">
            <a:spLocks/>
          </p:cNvSpPr>
          <p:nvPr/>
        </p:nvSpPr>
        <p:spPr>
          <a:xfrm>
            <a:off x="5486794" y="3918013"/>
            <a:ext cx="1388669" cy="7650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86" b="0" i="0">
                <a:solidFill>
                  <a:srgbClr val="000032"/>
                </a:solidFill>
                <a:latin typeface="Lato Light"/>
                <a:ea typeface="+mn-ea"/>
                <a:cs typeface="Lato Light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Aptos" panose="020B0004020202020204" pitchFamily="34" charset="0"/>
              </a:rPr>
              <a:t>Monkeys</a:t>
            </a:r>
          </a:p>
          <a:p>
            <a:pPr algn="ctr"/>
            <a:r>
              <a:rPr lang="he-IL" kern="0" dirty="0"/>
              <a:t>קופים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ECFF97-E73D-5D0E-EB5F-D9F0BDBDF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178" y="1980055"/>
            <a:ext cx="1711191" cy="1687857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8B0817F-398C-3027-BB96-3FDF6C8479E8}"/>
              </a:ext>
            </a:extLst>
          </p:cNvPr>
          <p:cNvSpPr txBox="1">
            <a:spLocks/>
          </p:cNvSpPr>
          <p:nvPr/>
        </p:nvSpPr>
        <p:spPr>
          <a:xfrm>
            <a:off x="7859881" y="3918013"/>
            <a:ext cx="1218410" cy="7650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86" b="0" i="0">
                <a:solidFill>
                  <a:srgbClr val="000032"/>
                </a:solidFill>
                <a:latin typeface="Lato Light"/>
                <a:ea typeface="+mn-ea"/>
                <a:cs typeface="Lato Light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Aptos" panose="020B0004020202020204" pitchFamily="34" charset="0"/>
              </a:rPr>
              <a:t>Flowers</a:t>
            </a:r>
          </a:p>
          <a:p>
            <a:pPr algn="ctr"/>
            <a:r>
              <a:rPr lang="he-IL" kern="0" dirty="0"/>
              <a:t>פרחים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BE293E-4BE0-C00E-1427-FFBBAAC6C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9931" y="2130860"/>
            <a:ext cx="2362092" cy="1482098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5A3A472-FD6E-A36F-1809-5A2DF96AB19E}"/>
              </a:ext>
            </a:extLst>
          </p:cNvPr>
          <p:cNvSpPr txBox="1">
            <a:spLocks/>
          </p:cNvSpPr>
          <p:nvPr/>
        </p:nvSpPr>
        <p:spPr>
          <a:xfrm>
            <a:off x="10128464" y="3918013"/>
            <a:ext cx="1218410" cy="7650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486" b="0" i="0">
                <a:solidFill>
                  <a:srgbClr val="000032"/>
                </a:solidFill>
                <a:latin typeface="Lato Light"/>
                <a:ea typeface="+mn-ea"/>
                <a:cs typeface="Lato Light"/>
              </a:defRPr>
            </a:lvl1pPr>
            <a:lvl2pPr marL="277246">
              <a:defRPr>
                <a:latin typeface="+mn-lt"/>
                <a:ea typeface="+mn-ea"/>
                <a:cs typeface="+mn-cs"/>
              </a:defRPr>
            </a:lvl2pPr>
            <a:lvl3pPr marL="554492">
              <a:defRPr>
                <a:latin typeface="+mn-lt"/>
                <a:ea typeface="+mn-ea"/>
                <a:cs typeface="+mn-cs"/>
              </a:defRPr>
            </a:lvl3pPr>
            <a:lvl4pPr marL="831738">
              <a:defRPr>
                <a:latin typeface="+mn-lt"/>
                <a:ea typeface="+mn-ea"/>
                <a:cs typeface="+mn-cs"/>
              </a:defRPr>
            </a:lvl4pPr>
            <a:lvl5pPr marL="1108984">
              <a:defRPr>
                <a:latin typeface="+mn-lt"/>
                <a:ea typeface="+mn-ea"/>
                <a:cs typeface="+mn-cs"/>
              </a:defRPr>
            </a:lvl5pPr>
            <a:lvl6pPr marL="1386230">
              <a:defRPr>
                <a:latin typeface="+mn-lt"/>
                <a:ea typeface="+mn-ea"/>
                <a:cs typeface="+mn-cs"/>
              </a:defRPr>
            </a:lvl6pPr>
            <a:lvl7pPr marL="1663476">
              <a:defRPr>
                <a:latin typeface="+mn-lt"/>
                <a:ea typeface="+mn-ea"/>
                <a:cs typeface="+mn-cs"/>
              </a:defRPr>
            </a:lvl7pPr>
            <a:lvl8pPr marL="1940723">
              <a:defRPr>
                <a:latin typeface="+mn-lt"/>
                <a:ea typeface="+mn-ea"/>
                <a:cs typeface="+mn-cs"/>
              </a:defRPr>
            </a:lvl8pPr>
            <a:lvl9pPr marL="2217969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Aptos" panose="020B0004020202020204" pitchFamily="34" charset="0"/>
              </a:rPr>
              <a:t>Hands</a:t>
            </a:r>
          </a:p>
          <a:p>
            <a:pPr algn="ctr"/>
            <a:r>
              <a:rPr lang="he-IL" kern="0" dirty="0"/>
              <a:t>ידיים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3B790A-9C39-99B5-B146-3B408DA8DE2A}"/>
              </a:ext>
            </a:extLst>
          </p:cNvPr>
          <p:cNvSpPr txBox="1"/>
          <p:nvPr/>
        </p:nvSpPr>
        <p:spPr>
          <a:xfrm>
            <a:off x="1841816" y="5277394"/>
            <a:ext cx="630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Invented when?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C3C74-7712-43E3-4512-AC88C3F12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791" y="1591344"/>
            <a:ext cx="5682197" cy="4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1447</Words>
  <Application>Microsoft Office PowerPoint</Application>
  <PresentationFormat>Widescreen</PresentationFormat>
  <Paragraphs>293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Aptos</vt:lpstr>
      <vt:lpstr>Arial</vt:lpstr>
      <vt:lpstr>Calibri</vt:lpstr>
      <vt:lpstr>Comfortaa</vt:lpstr>
      <vt:lpstr>Courier New</vt:lpstr>
      <vt:lpstr>Jost</vt:lpstr>
      <vt:lpstr>Lato </vt:lpstr>
      <vt:lpstr>Lato Light</vt:lpstr>
      <vt:lpstr>Symbol</vt:lpstr>
      <vt:lpstr>Times New Roman</vt:lpstr>
      <vt:lpstr>Wingdings</vt:lpstr>
      <vt:lpstr>2_Office Theme</vt:lpstr>
      <vt:lpstr>PowerPoint Presentation</vt:lpstr>
      <vt:lpstr>Yonatan Stern</vt:lpstr>
      <vt:lpstr>PowerPoint Presentation</vt:lpstr>
      <vt:lpstr>Yonatan Stern</vt:lpstr>
      <vt:lpstr>SmartUp Academy</vt:lpstr>
      <vt:lpstr>What is Digital Innovation?</vt:lpstr>
      <vt:lpstr>Digital means an abstraction of something </vt:lpstr>
      <vt:lpstr>Digital means an abstraction of something ?? </vt:lpstr>
      <vt:lpstr>Other forms of abstraction – Language </vt:lpstr>
      <vt:lpstr>Other forms of abstraction – Language </vt:lpstr>
      <vt:lpstr>Pre-History  </vt:lpstr>
      <vt:lpstr>The innovation of writing – First generation  </vt:lpstr>
      <vt:lpstr>The innovation of writing – First generation  </vt:lpstr>
      <vt:lpstr>The innovation of writing – First generation  </vt:lpstr>
      <vt:lpstr>The innovation of writing – Second generation  </vt:lpstr>
      <vt:lpstr>The innovation of writing – Third Generation </vt:lpstr>
      <vt:lpstr>The innovation of writing – Machine alphabet </vt:lpstr>
      <vt:lpstr>The innovation of writing – Machine alphabet </vt:lpstr>
      <vt:lpstr>The innovation of writing – The Binary Code </vt:lpstr>
      <vt:lpstr>Digital Innovation – Why Abstraction ? </vt:lpstr>
      <vt:lpstr>Digital Innovation – Why Abstraction ? </vt:lpstr>
      <vt:lpstr>Digital Innovation – Why Abstraction ? </vt:lpstr>
      <vt:lpstr>Digital Innovation – Are WE digital? </vt:lpstr>
      <vt:lpstr>Digital Innovation – Are WE digital?  Yes, DNA </vt:lpstr>
      <vt:lpstr>Digital Innovation – Incremental Improvements</vt:lpstr>
      <vt:lpstr>Digital Innovation – Quantification </vt:lpstr>
      <vt:lpstr>Digital Innovation – Quantification </vt:lpstr>
      <vt:lpstr>Digital Innovation – Quantification </vt:lpstr>
      <vt:lpstr>Digital Innovation – Quantification Abstraction</vt:lpstr>
      <vt:lpstr>Digital Innovation – The Evolution of Money </vt:lpstr>
      <vt:lpstr>Digital Innovation – Conversion </vt:lpstr>
      <vt:lpstr>Digital Innovation – Conversion - Sound </vt:lpstr>
      <vt:lpstr>Digital Innovation – Conversion - Sound </vt:lpstr>
      <vt:lpstr>Digital Innovation – Conversion - Sight</vt:lpstr>
      <vt:lpstr>Digital Innovation – Conversion - Sight</vt:lpstr>
      <vt:lpstr>Digital Innovation – Operation </vt:lpstr>
      <vt:lpstr>Digital Innovation – Operation </vt:lpstr>
      <vt:lpstr>Digital Innovation – Operation </vt:lpstr>
      <vt:lpstr>Digital Innovation – Operation </vt:lpstr>
      <vt:lpstr>Digital Innovation – Operation </vt:lpstr>
      <vt:lpstr>Digital Innovation – Operation</vt:lpstr>
      <vt:lpstr>Digital Innovation </vt:lpstr>
      <vt:lpstr>Digital Innovation  </vt:lpstr>
      <vt:lpstr>Digital Innovation  </vt:lpstr>
      <vt:lpstr>Digital Innovation </vt:lpstr>
      <vt:lpstr>Digital Innovation – Revolution or Evolution? </vt:lpstr>
      <vt:lpstr>Digital Innovation – Revolution or Evolution?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Yonatan Stern</dc:creator>
  <cp:lastModifiedBy>Ruth Surujon</cp:lastModifiedBy>
  <cp:revision>14</cp:revision>
  <dcterms:created xsi:type="dcterms:W3CDTF">2024-01-22T18:21:45Z</dcterms:created>
  <dcterms:modified xsi:type="dcterms:W3CDTF">2024-02-21T07:24:31Z</dcterms:modified>
</cp:coreProperties>
</file>