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Ex1.xml" ContentType="application/vnd.ms-office.chartex+xml"/>
  <Override PartName="/ppt/charts/style4.xml" ContentType="application/vnd.ms-office.chartstyle+xml"/>
  <Override PartName="/ppt/charts/colors4.xml" ContentType="application/vnd.ms-office.chartcolorstyl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4.xml" ContentType="application/vnd.openxmlformats-officedocument.drawingml.chart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2"/>
  </p:notesMasterIdLst>
  <p:sldIdLst>
    <p:sldId id="524" r:id="rId2"/>
    <p:sldId id="531" r:id="rId3"/>
    <p:sldId id="377" r:id="rId4"/>
    <p:sldId id="532" r:id="rId5"/>
    <p:sldId id="259" r:id="rId6"/>
    <p:sldId id="530" r:id="rId7"/>
    <p:sldId id="471" r:id="rId8"/>
    <p:sldId id="264" r:id="rId9"/>
    <p:sldId id="308" r:id="rId10"/>
    <p:sldId id="328" r:id="rId11"/>
    <p:sldId id="265" r:id="rId12"/>
    <p:sldId id="371" r:id="rId13"/>
    <p:sldId id="473" r:id="rId14"/>
    <p:sldId id="479" r:id="rId15"/>
    <p:sldId id="481" r:id="rId16"/>
    <p:sldId id="480" r:id="rId17"/>
    <p:sldId id="482" r:id="rId18"/>
    <p:sldId id="395" r:id="rId19"/>
    <p:sldId id="502" r:id="rId20"/>
    <p:sldId id="460" r:id="rId21"/>
    <p:sldId id="457" r:id="rId22"/>
    <p:sldId id="397" r:id="rId23"/>
    <p:sldId id="483" r:id="rId24"/>
    <p:sldId id="478" r:id="rId25"/>
    <p:sldId id="476" r:id="rId26"/>
    <p:sldId id="458" r:id="rId27"/>
    <p:sldId id="484" r:id="rId28"/>
    <p:sldId id="474" r:id="rId29"/>
    <p:sldId id="461" r:id="rId30"/>
    <p:sldId id="406" r:id="rId31"/>
    <p:sldId id="493" r:id="rId32"/>
    <p:sldId id="407" r:id="rId33"/>
    <p:sldId id="408" r:id="rId34"/>
    <p:sldId id="488" r:id="rId35"/>
    <p:sldId id="489" r:id="rId36"/>
    <p:sldId id="412" r:id="rId37"/>
    <p:sldId id="409" r:id="rId38"/>
    <p:sldId id="413" r:id="rId39"/>
    <p:sldId id="503" r:id="rId40"/>
    <p:sldId id="504" r:id="rId41"/>
    <p:sldId id="487" r:id="rId42"/>
    <p:sldId id="494" r:id="rId43"/>
    <p:sldId id="416" r:id="rId44"/>
    <p:sldId id="417" r:id="rId45"/>
    <p:sldId id="418" r:id="rId46"/>
    <p:sldId id="419" r:id="rId47"/>
    <p:sldId id="420" r:id="rId48"/>
    <p:sldId id="490" r:id="rId49"/>
    <p:sldId id="421" r:id="rId50"/>
    <p:sldId id="491" r:id="rId51"/>
    <p:sldId id="402" r:id="rId52"/>
    <p:sldId id="422" r:id="rId53"/>
    <p:sldId id="423" r:id="rId54"/>
    <p:sldId id="505" r:id="rId55"/>
    <p:sldId id="425" r:id="rId56"/>
    <p:sldId id="429" r:id="rId57"/>
    <p:sldId id="430" r:id="rId58"/>
    <p:sldId id="432" r:id="rId59"/>
    <p:sldId id="405" r:id="rId60"/>
    <p:sldId id="435" r:id="rId61"/>
    <p:sldId id="436" r:id="rId62"/>
    <p:sldId id="528" r:id="rId63"/>
    <p:sldId id="533" r:id="rId64"/>
    <p:sldId id="439" r:id="rId65"/>
    <p:sldId id="506" r:id="rId66"/>
    <p:sldId id="440" r:id="rId67"/>
    <p:sldId id="534" r:id="rId68"/>
    <p:sldId id="535" r:id="rId69"/>
    <p:sldId id="495" r:id="rId70"/>
    <p:sldId id="441" r:id="rId71"/>
    <p:sldId id="442" r:id="rId72"/>
    <p:sldId id="507" r:id="rId73"/>
    <p:sldId id="508" r:id="rId74"/>
    <p:sldId id="509" r:id="rId75"/>
    <p:sldId id="510" r:id="rId76"/>
    <p:sldId id="511" r:id="rId77"/>
    <p:sldId id="464" r:id="rId78"/>
    <p:sldId id="512" r:id="rId79"/>
    <p:sldId id="445" r:id="rId80"/>
    <p:sldId id="466" r:id="rId81"/>
    <p:sldId id="527" r:id="rId82"/>
    <p:sldId id="526" r:id="rId83"/>
    <p:sldId id="513" r:id="rId84"/>
    <p:sldId id="514" r:id="rId85"/>
    <p:sldId id="515" r:id="rId86"/>
    <p:sldId id="516" r:id="rId87"/>
    <p:sldId id="529" r:id="rId88"/>
    <p:sldId id="518" r:id="rId89"/>
    <p:sldId id="519" r:id="rId90"/>
    <p:sldId id="520" r:id="rId91"/>
    <p:sldId id="521" r:id="rId92"/>
    <p:sldId id="367" r:id="rId93"/>
    <p:sldId id="522" r:id="rId94"/>
    <p:sldId id="380" r:id="rId95"/>
    <p:sldId id="501" r:id="rId96"/>
    <p:sldId id="486" r:id="rId97"/>
    <p:sldId id="347" r:id="rId98"/>
    <p:sldId id="391" r:id="rId99"/>
    <p:sldId id="525" r:id="rId100"/>
    <p:sldId id="523" r:id="rId101"/>
  </p:sldIdLst>
  <p:sldSz cx="20104100" cy="11309350"/>
  <p:notesSz cx="20104100" cy="11309350"/>
  <p:defaultTextStyle>
    <a:defPPr>
      <a:defRPr kern="0"/>
    </a:defPPr>
  </p:defaultTextStyle>
  <p:extLst>
    <p:ext uri="{521415D9-36F7-43E2-AB2F-B90AF26B5E84}">
      <p14:sectionLst xmlns:p14="http://schemas.microsoft.com/office/powerpoint/2010/main">
        <p14:section name="Openning" id="{44AC2D82-FB50-4232-9D65-C65667CF5CD6}">
          <p14:sldIdLst>
            <p14:sldId id="524"/>
            <p14:sldId id="531"/>
            <p14:sldId id="377"/>
            <p14:sldId id="532"/>
            <p14:sldId id="259"/>
            <p14:sldId id="530"/>
            <p14:sldId id="471"/>
            <p14:sldId id="264"/>
            <p14:sldId id="308"/>
            <p14:sldId id="328"/>
            <p14:sldId id="265"/>
            <p14:sldId id="371"/>
            <p14:sldId id="473"/>
            <p14:sldId id="479"/>
            <p14:sldId id="481"/>
            <p14:sldId id="480"/>
          </p14:sldIdLst>
        </p14:section>
        <p14:section name="How do I start my startup?" id="{66701854-C1DA-48EF-8899-9A52030A5C88}">
          <p14:sldIdLst>
            <p14:sldId id="482"/>
            <p14:sldId id="395"/>
            <p14:sldId id="502"/>
            <p14:sldId id="460"/>
            <p14:sldId id="457"/>
          </p14:sldIdLst>
        </p14:section>
        <p14:section name="The SmartUp way" id="{FA7CB9CC-7356-4480-91DE-0AB7E3F3B162}">
          <p14:sldIdLst>
            <p14:sldId id="397"/>
            <p14:sldId id="483"/>
            <p14:sldId id="478"/>
            <p14:sldId id="476"/>
            <p14:sldId id="458"/>
            <p14:sldId id="484"/>
            <p14:sldId id="474"/>
            <p14:sldId id="461"/>
            <p14:sldId id="406"/>
            <p14:sldId id="493"/>
            <p14:sldId id="407"/>
          </p14:sldIdLst>
        </p14:section>
        <p14:section name="SEO - Long Tail" id="{3EAAC756-4DF3-41CB-ACDA-D56B00A2532D}">
          <p14:sldIdLst>
            <p14:sldId id="408"/>
            <p14:sldId id="488"/>
            <p14:sldId id="489"/>
            <p14:sldId id="412"/>
            <p14:sldId id="409"/>
            <p14:sldId id="413"/>
            <p14:sldId id="503"/>
            <p14:sldId id="504"/>
            <p14:sldId id="487"/>
            <p14:sldId id="494"/>
          </p14:sldIdLst>
        </p14:section>
        <p14:section name="Zoominfo" id="{D2C9F615-5D5A-4C17-96F4-3F04715A80B3}">
          <p14:sldIdLst>
            <p14:sldId id="416"/>
            <p14:sldId id="417"/>
            <p14:sldId id="418"/>
            <p14:sldId id="419"/>
            <p14:sldId id="420"/>
            <p14:sldId id="490"/>
            <p14:sldId id="421"/>
            <p14:sldId id="491"/>
          </p14:sldIdLst>
        </p14:section>
        <p14:section name="Opster" id="{8DE8F252-326E-4549-9105-C9884F946E33}">
          <p14:sldIdLst>
            <p14:sldId id="402"/>
            <p14:sldId id="422"/>
            <p14:sldId id="423"/>
            <p14:sldId id="505"/>
            <p14:sldId id="425"/>
            <p14:sldId id="429"/>
            <p14:sldId id="430"/>
            <p14:sldId id="432"/>
          </p14:sldIdLst>
        </p14:section>
        <p14:section name="TickChak" id="{00AD26C0-5967-406D-AB5F-6AC4C8309BD5}">
          <p14:sldIdLst>
            <p14:sldId id="405"/>
            <p14:sldId id="435"/>
            <p14:sldId id="436"/>
            <p14:sldId id="528"/>
            <p14:sldId id="533"/>
            <p14:sldId id="439"/>
            <p14:sldId id="506"/>
            <p14:sldId id="440"/>
            <p14:sldId id="534"/>
            <p14:sldId id="535"/>
            <p14:sldId id="495"/>
            <p14:sldId id="441"/>
          </p14:sldIdLst>
        </p14:section>
        <p14:section name="BioForum" id="{059EAC2C-B5BB-461C-B1FA-A811116C7DBD}">
          <p14:sldIdLst>
            <p14:sldId id="442"/>
            <p14:sldId id="507"/>
            <p14:sldId id="508"/>
            <p14:sldId id="509"/>
            <p14:sldId id="510"/>
            <p14:sldId id="511"/>
            <p14:sldId id="464"/>
            <p14:sldId id="512"/>
          </p14:sldIdLst>
        </p14:section>
        <p14:section name="Clinical.site" id="{1548D10D-20AE-40F2-A733-7952207F56FA}">
          <p14:sldIdLst>
            <p14:sldId id="445"/>
            <p14:sldId id="466"/>
            <p14:sldId id="527"/>
            <p14:sldId id="526"/>
            <p14:sldId id="513"/>
            <p14:sldId id="514"/>
          </p14:sldIdLst>
        </p14:section>
        <p14:section name="Ending" id="{5C420E4C-FDAD-4B7A-A57C-789168B5B0CE}">
          <p14:sldIdLst>
            <p14:sldId id="515"/>
            <p14:sldId id="516"/>
            <p14:sldId id="529"/>
            <p14:sldId id="518"/>
            <p14:sldId id="519"/>
            <p14:sldId id="520"/>
            <p14:sldId id="521"/>
            <p14:sldId id="367"/>
            <p14:sldId id="522"/>
            <p14:sldId id="380"/>
            <p14:sldId id="501"/>
            <p14:sldId id="486"/>
            <p14:sldId id="347"/>
            <p14:sldId id="391"/>
            <p14:sldId id="525"/>
            <p14:sldId id="5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ram Maoz" initials="EM" lastIdx="1" clrIdx="0">
    <p:extLst>
      <p:ext uri="{19B8F6BF-5375-455C-9EA6-DF929625EA0E}">
        <p15:presenceInfo xmlns:p15="http://schemas.microsoft.com/office/powerpoint/2012/main" userId="991e2912161d79a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32"/>
    <a:srgbClr val="D2D7E1"/>
    <a:srgbClr val="004B9B"/>
    <a:srgbClr val="FF6900"/>
    <a:srgbClr val="000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3" autoAdjust="0"/>
    <p:restoredTop sz="96197" autoAdjust="0"/>
  </p:normalViewPr>
  <p:slideViewPr>
    <p:cSldViewPr>
      <p:cViewPr varScale="1">
        <p:scale>
          <a:sx n="57" d="100"/>
          <a:sy n="57" d="100"/>
        </p:scale>
        <p:origin x="126" y="3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21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 Series 1 </c:v>
                </c:pt>
              </c:strCache>
            </c:strRef>
          </c:tx>
          <c:spPr>
            <a:solidFill>
              <a:srgbClr val="00003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6474301011664998E-4"/>
                  <c:y val="-6.6906083532287233E-2"/>
                </c:manualLayout>
              </c:layout>
              <c:tx>
                <c:rich>
                  <a:bodyPr/>
                  <a:lstStyle/>
                  <a:p>
                    <a:fld id="{9ABC6EA4-46C5-4244-AD2C-CE680DC8CD07}" type="VALUE">
                      <a:rPr lang="en-US" sz="2400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6265172878422022E-2"/>
                      <c:h val="6.08261167794339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689-4C5D-929D-DCD70F1EE152}"/>
                </c:ext>
              </c:extLst>
            </c:dLbl>
            <c:dLbl>
              <c:idx val="1"/>
              <c:layout>
                <c:manualLayout>
                  <c:x val="-1.3373755876174724E-17"/>
                  <c:y val="-6.8243021395931816E-2"/>
                </c:manualLayout>
              </c:layout>
              <c:tx>
                <c:rich>
                  <a:bodyPr/>
                  <a:lstStyle/>
                  <a:p>
                    <a:fld id="{58316C9B-4002-48F5-938D-7EA9F655C2F5}" type="VALUE">
                      <a:rPr lang="en-US" sz="2400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689-4C5D-929D-DCD70F1EE152}"/>
                </c:ext>
              </c:extLst>
            </c:dLbl>
            <c:dLbl>
              <c:idx val="2"/>
              <c:layout>
                <c:manualLayout>
                  <c:x val="0"/>
                  <c:y val="-8.829082562451239E-2"/>
                </c:manualLayout>
              </c:layout>
              <c:tx>
                <c:rich>
                  <a:bodyPr/>
                  <a:lstStyle/>
                  <a:p>
                    <a:fld id="{C2FC682A-9C8C-4F25-A17F-4F72D7B9A74B}" type="VALUE">
                      <a:rPr lang="en-US" sz="2400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689-4C5D-929D-DCD70F1EE152}"/>
                </c:ext>
              </c:extLst>
            </c:dLbl>
            <c:dLbl>
              <c:idx val="3"/>
              <c:layout>
                <c:manualLayout>
                  <c:x val="0"/>
                  <c:y val="-9.6153973594715322E-2"/>
                </c:manualLayout>
              </c:layout>
              <c:tx>
                <c:rich>
                  <a:bodyPr/>
                  <a:lstStyle/>
                  <a:p>
                    <a:fld id="{292BDA77-F1D7-4178-910A-0E9E9F10897E}" type="VALUE">
                      <a:rPr lang="en-US" sz="2400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689-4C5D-929D-DCD70F1EE152}"/>
                </c:ext>
              </c:extLst>
            </c:dLbl>
            <c:dLbl>
              <c:idx val="4"/>
              <c:layout>
                <c:manualLayout>
                  <c:x val="0"/>
                  <c:y val="-0.13484768614882267"/>
                </c:manualLayout>
              </c:layout>
              <c:tx>
                <c:rich>
                  <a:bodyPr/>
                  <a:lstStyle/>
                  <a:p>
                    <a:fld id="{84D8B001-FA32-4816-A9EE-0CEF81543047}" type="VALUE">
                      <a:rPr lang="en-US" sz="2400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689-4C5D-929D-DCD70F1EE152}"/>
                </c:ext>
              </c:extLst>
            </c:dLbl>
            <c:dLbl>
              <c:idx val="5"/>
              <c:layout>
                <c:manualLayout>
                  <c:x val="-5.3495023504698897E-17"/>
                  <c:y val="-0.15763707945382088"/>
                </c:manualLayout>
              </c:layout>
              <c:tx>
                <c:rich>
                  <a:bodyPr/>
                  <a:lstStyle/>
                  <a:p>
                    <a:fld id="{24898C51-12CA-49BC-A54B-31C8E6660D57}" type="VALUE">
                      <a:rPr lang="en-US" sz="2400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689-4C5D-929D-DCD70F1EE152}"/>
                </c:ext>
              </c:extLst>
            </c:dLbl>
            <c:dLbl>
              <c:idx val="6"/>
              <c:layout>
                <c:manualLayout>
                  <c:x val="-5.3495023504698897E-17"/>
                  <c:y val="-0.18946032730985995"/>
                </c:manualLayout>
              </c:layout>
              <c:tx>
                <c:rich>
                  <a:bodyPr/>
                  <a:lstStyle/>
                  <a:p>
                    <a:fld id="{A7381561-568A-42E5-A3B2-31F037A9454B}" type="VALUE">
                      <a:rPr lang="en-US" sz="2400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D689-4C5D-929D-DCD70F1EE152}"/>
                </c:ext>
              </c:extLst>
            </c:dLbl>
            <c:dLbl>
              <c:idx val="7"/>
              <c:layout>
                <c:manualLayout>
                  <c:x val="0"/>
                  <c:y val="-0.21687045225822874"/>
                </c:manualLayout>
              </c:layout>
              <c:tx>
                <c:rich>
                  <a:bodyPr/>
                  <a:lstStyle/>
                  <a:p>
                    <a:fld id="{2B1FE4D0-7155-4504-BA62-85A7BBE8404B}" type="VALUE">
                      <a:rPr lang="en-US" sz="2400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689-4C5D-929D-DCD70F1EE152}"/>
                </c:ext>
              </c:extLst>
            </c:dLbl>
            <c:dLbl>
              <c:idx val="8"/>
              <c:layout>
                <c:manualLayout>
                  <c:x val="0"/>
                  <c:y val="-0.21687045225822874"/>
                </c:manualLayout>
              </c:layout>
              <c:tx>
                <c:rich>
                  <a:bodyPr/>
                  <a:lstStyle/>
                  <a:p>
                    <a:fld id="{455F8EB7-D984-4E4D-B772-CFF6AC63591B}" type="VALUE">
                      <a:rPr lang="en-US" sz="2400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D689-4C5D-929D-DCD70F1EE152}"/>
                </c:ext>
              </c:extLst>
            </c:dLbl>
            <c:dLbl>
              <c:idx val="9"/>
              <c:layout>
                <c:manualLayout>
                  <c:x val="0"/>
                  <c:y val="-0.25321315504896402"/>
                </c:manualLayout>
              </c:layout>
              <c:tx>
                <c:rich>
                  <a:bodyPr/>
                  <a:lstStyle/>
                  <a:p>
                    <a:fld id="{5167A842-2C8F-45BA-8E93-97C37A32D23E}" type="VALUE">
                      <a:rPr lang="en-US" sz="2400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689-4C5D-929D-DCD70F1EE152}"/>
                </c:ext>
              </c:extLst>
            </c:dLbl>
            <c:dLbl>
              <c:idx val="10"/>
              <c:layout>
                <c:manualLayout>
                  <c:x val="0"/>
                  <c:y val="-0.29395458748896769"/>
                </c:manualLayout>
              </c:layout>
              <c:tx>
                <c:rich>
                  <a:bodyPr/>
                  <a:lstStyle/>
                  <a:p>
                    <a:fld id="{E56D2476-5740-4F18-8E62-4DA73B8D6ADF}" type="VALUE">
                      <a:rPr lang="en-US" sz="2400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D689-4C5D-929D-DCD70F1EE152}"/>
                </c:ext>
              </c:extLst>
            </c:dLbl>
            <c:dLbl>
              <c:idx val="11"/>
              <c:layout>
                <c:manualLayout>
                  <c:x val="-1.0699004700939779E-16"/>
                  <c:y val="-0.35487892187710146"/>
                </c:manualLayout>
              </c:layout>
              <c:tx>
                <c:rich>
                  <a:bodyPr/>
                  <a:lstStyle/>
                  <a:p>
                    <a:fld id="{F8C56D7C-D4D9-4E75-8923-62B6E0DB4B40}" type="VALUE">
                      <a:rPr lang="en-US" sz="2400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D689-4C5D-929D-DCD70F1EE152}"/>
                </c:ext>
              </c:extLst>
            </c:dLbl>
            <c:dLbl>
              <c:idx val="12"/>
              <c:layout>
                <c:manualLayout>
                  <c:x val="-1.0699004700939779E-16"/>
                  <c:y val="-0.47401289676016828"/>
                </c:manualLayout>
              </c:layout>
              <c:tx>
                <c:rich>
                  <a:bodyPr/>
                  <a:lstStyle/>
                  <a:p>
                    <a:fld id="{50FA44E6-4599-44C8-B72F-D2DA0A4ACAFE}" type="VALUE">
                      <a:rPr lang="en-US" smtClean="0">
                        <a:solidFill>
                          <a:srgbClr val="004B9B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D689-4C5D-929D-DCD70F1EE1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rgbClr val="004B9B"/>
                    </a:solidFill>
                    <a:latin typeface="Lato Black" panose="020F0A0202020403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  <c:pt idx="5">
                  <c:v>Year 6</c:v>
                </c:pt>
                <c:pt idx="6">
                  <c:v>Year 7</c:v>
                </c:pt>
                <c:pt idx="7">
                  <c:v>Year 8</c:v>
                </c:pt>
                <c:pt idx="8">
                  <c:v>Year 9</c:v>
                </c:pt>
                <c:pt idx="9">
                  <c:v>Year 10</c:v>
                </c:pt>
                <c:pt idx="10">
                  <c:v>Year 11</c:v>
                </c:pt>
                <c:pt idx="11">
                  <c:v>Year 12</c:v>
                </c:pt>
                <c:pt idx="12">
                  <c:v>Year 13</c:v>
                </c:pt>
              </c:strCache>
            </c:strRef>
          </c:cat>
          <c:val>
            <c:numRef>
              <c:f>Sheet1!$C$2:$C$14</c:f>
              <c:numCache>
                <c:formatCode>0_);\(0\)</c:formatCode>
                <c:ptCount val="13"/>
                <c:pt idx="0">
                  <c:v>0</c:v>
                </c:pt>
                <c:pt idx="1">
                  <c:v>0</c:v>
                </c:pt>
                <c:pt idx="2" formatCode="#,##0_);\(#,##0\)">
                  <c:v>100</c:v>
                </c:pt>
                <c:pt idx="3" formatCode="#,##0_);\(#,##0\)">
                  <c:v>240</c:v>
                </c:pt>
                <c:pt idx="4" formatCode="#,##0_);\(#,##0\)">
                  <c:v>436</c:v>
                </c:pt>
                <c:pt idx="5" formatCode="#,##0_);\(#,##0\)">
                  <c:v>710</c:v>
                </c:pt>
                <c:pt idx="6" formatCode="#,##0_);\(#,##0\)">
                  <c:v>1095</c:v>
                </c:pt>
                <c:pt idx="7" formatCode="#,##0_);\(#,##0\)">
                  <c:v>1632</c:v>
                </c:pt>
                <c:pt idx="8" formatCode="#,##0_);\(#,##0\)">
                  <c:v>2385</c:v>
                </c:pt>
                <c:pt idx="9" formatCode="#,##0_);\(#,##0\)">
                  <c:v>3439</c:v>
                </c:pt>
                <c:pt idx="10" formatCode="#,##0_);\(#,##0\)">
                  <c:v>4915</c:v>
                </c:pt>
                <c:pt idx="11" formatCode="#,##0_);\(#,##0\)">
                  <c:v>6981</c:v>
                </c:pt>
                <c:pt idx="12" formatCode="#,##0_);\(#,##0\)">
                  <c:v>9874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689-4C5D-929D-DCD70F1EE152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  <c:pt idx="5">
                  <c:v>Year 6</c:v>
                </c:pt>
                <c:pt idx="6">
                  <c:v>Year 7</c:v>
                </c:pt>
                <c:pt idx="7">
                  <c:v>Year 8</c:v>
                </c:pt>
                <c:pt idx="8">
                  <c:v>Year 9</c:v>
                </c:pt>
                <c:pt idx="9">
                  <c:v>Year 10</c:v>
                </c:pt>
                <c:pt idx="10">
                  <c:v>Year 11</c:v>
                </c:pt>
                <c:pt idx="11">
                  <c:v>Year 12</c:v>
                </c:pt>
                <c:pt idx="12">
                  <c:v>Year 13</c:v>
                </c:pt>
              </c:strCache>
            </c:strRef>
          </c:cat>
          <c:val>
            <c:numRef>
              <c:f>Sheet1!$D$2:$D$14</c:f>
              <c:numCache>
                <c:formatCode>General</c:formatCode>
                <c:ptCount val="13"/>
              </c:numCache>
            </c:numRef>
          </c:val>
          <c:extLst>
            <c:ext xmlns:c16="http://schemas.microsoft.com/office/drawing/2014/chart" uri="{C3380CC4-5D6E-409C-BE32-E72D297353CC}">
              <c16:uniqueId val="{0000000E-D689-4C5D-929D-DCD70F1EE15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707203968"/>
        <c:axId val="707204624"/>
      </c:barChart>
      <c:catAx>
        <c:axId val="707203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cap="all" spc="120" normalizeH="0" baseline="0">
                <a:solidFill>
                  <a:srgbClr val="004B9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7204624"/>
        <c:crosses val="autoZero"/>
        <c:auto val="1"/>
        <c:lblAlgn val="ctr"/>
        <c:lblOffset val="100"/>
        <c:noMultiLvlLbl val="0"/>
      </c:catAx>
      <c:valAx>
        <c:axId val="7072046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rgbClr val="D2D7E1"/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numFmt formatCode="0_);\(0\)" sourceLinked="1"/>
        <c:majorTickMark val="none"/>
        <c:minorTickMark val="none"/>
        <c:tickLblPos val="nextTo"/>
        <c:crossAx val="707203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003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6474301011664662E-4"/>
                  <c:y val="-6.927278025052963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rgbClr val="004B9B"/>
                        </a:solidFill>
                        <a:latin typeface="Lato Black" panose="020F0A02020204030203" pitchFamily="34" charset="0"/>
                        <a:ea typeface="+mn-ea"/>
                        <a:cs typeface="+mn-cs"/>
                      </a:defRPr>
                    </a:pPr>
                    <a:fld id="{9ABC6EA4-46C5-4244-AD2C-CE680DC8CD07}" type="VALUE">
                      <a:rPr lang="en-US" sz="2400" smtClean="0"/>
                      <a:pPr>
                        <a:defRPr sz="2400">
                          <a:solidFill>
                            <a:srgbClr val="004B9B"/>
                          </a:solidFill>
                          <a:latin typeface="Lato Black" panose="020F0A02020204030203" pitchFamily="34" charset="0"/>
                        </a:defRPr>
                      </a:pPr>
                      <a:t>[VALUE]</a:t>
                    </a:fld>
                    <a:r>
                      <a:rPr lang="en-US" sz="2400"/>
                      <a:t>M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rgbClr val="004B9B"/>
                      </a:solidFill>
                      <a:latin typeface="Lato Black" panose="020F0A0202020403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231809404487823E-2"/>
                      <c:h val="6.35160939579571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689-4C5D-929D-DCD70F1EE152}"/>
                </c:ext>
              </c:extLst>
            </c:dLbl>
            <c:dLbl>
              <c:idx val="1"/>
              <c:layout>
                <c:manualLayout>
                  <c:x val="-1.3373755876174724E-17"/>
                  <c:y val="-6.8243021395931816E-2"/>
                </c:manualLayout>
              </c:layout>
              <c:tx>
                <c:rich>
                  <a:bodyPr/>
                  <a:lstStyle/>
                  <a:p>
                    <a:fld id="{58316C9B-4002-48F5-938D-7EA9F655C2F5}" type="VALUE">
                      <a:rPr lang="en-US" sz="2400" smtClean="0"/>
                      <a:pPr/>
                      <a:t>[VALUE]</a:t>
                    </a:fld>
                    <a:r>
                      <a:rPr lang="en-US" sz="2400" dirty="0"/>
                      <a:t>M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689-4C5D-929D-DCD70F1EE152}"/>
                </c:ext>
              </c:extLst>
            </c:dLbl>
            <c:dLbl>
              <c:idx val="2"/>
              <c:layout>
                <c:manualLayout>
                  <c:x val="0"/>
                  <c:y val="-8.829082562451239E-2"/>
                </c:manualLayout>
              </c:layout>
              <c:tx>
                <c:rich>
                  <a:bodyPr/>
                  <a:lstStyle/>
                  <a:p>
                    <a:fld id="{C2FC682A-9C8C-4F25-A17F-4F72D7B9A74B}" type="VALUE">
                      <a:rPr lang="en-US" sz="2400" smtClean="0"/>
                      <a:pPr/>
                      <a:t>[VALUE]</a:t>
                    </a:fld>
                    <a:r>
                      <a:rPr lang="en-US" sz="2400" dirty="0"/>
                      <a:t>M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689-4C5D-929D-DCD70F1EE152}"/>
                </c:ext>
              </c:extLst>
            </c:dLbl>
            <c:dLbl>
              <c:idx val="3"/>
              <c:layout>
                <c:manualLayout>
                  <c:x val="0"/>
                  <c:y val="-9.6153973594715322E-2"/>
                </c:manualLayout>
              </c:layout>
              <c:tx>
                <c:rich>
                  <a:bodyPr/>
                  <a:lstStyle/>
                  <a:p>
                    <a:fld id="{292BDA77-F1D7-4178-910A-0E9E9F10897E}" type="VALUE">
                      <a:rPr lang="en-US" sz="2400" smtClean="0"/>
                      <a:pPr/>
                      <a:t>[VALUE]</a:t>
                    </a:fld>
                    <a:r>
                      <a:rPr lang="en-US" sz="2400" dirty="0"/>
                      <a:t>M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689-4C5D-929D-DCD70F1EE152}"/>
                </c:ext>
              </c:extLst>
            </c:dLbl>
            <c:dLbl>
              <c:idx val="4"/>
              <c:layout>
                <c:manualLayout>
                  <c:x val="0"/>
                  <c:y val="-0.13484768614882267"/>
                </c:manualLayout>
              </c:layout>
              <c:tx>
                <c:rich>
                  <a:bodyPr/>
                  <a:lstStyle/>
                  <a:p>
                    <a:fld id="{84D8B001-FA32-4816-A9EE-0CEF81543047}" type="VALUE">
                      <a:rPr lang="en-US" sz="2400" smtClean="0"/>
                      <a:pPr/>
                      <a:t>[VALUE]</a:t>
                    </a:fld>
                    <a:r>
                      <a:rPr lang="en-US" sz="2400" dirty="0"/>
                      <a:t>M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689-4C5D-929D-DCD70F1EE152}"/>
                </c:ext>
              </c:extLst>
            </c:dLbl>
            <c:dLbl>
              <c:idx val="5"/>
              <c:layout>
                <c:manualLayout>
                  <c:x val="-5.3495023504698897E-17"/>
                  <c:y val="-0.15763707945382088"/>
                </c:manualLayout>
              </c:layout>
              <c:tx>
                <c:rich>
                  <a:bodyPr/>
                  <a:lstStyle/>
                  <a:p>
                    <a:fld id="{24898C51-12CA-49BC-A54B-31C8E6660D57}" type="VALUE">
                      <a:rPr lang="en-US" sz="2400" smtClean="0"/>
                      <a:pPr/>
                      <a:t>[VALUE]</a:t>
                    </a:fld>
                    <a:r>
                      <a:rPr lang="en-US" sz="2400" dirty="0"/>
                      <a:t>M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689-4C5D-929D-DCD70F1EE152}"/>
                </c:ext>
              </c:extLst>
            </c:dLbl>
            <c:dLbl>
              <c:idx val="6"/>
              <c:layout>
                <c:manualLayout>
                  <c:x val="-5.3495023504698897E-17"/>
                  <c:y val="-0.18946032730985995"/>
                </c:manualLayout>
              </c:layout>
              <c:tx>
                <c:rich>
                  <a:bodyPr/>
                  <a:lstStyle/>
                  <a:p>
                    <a:fld id="{A7381561-568A-42E5-A3B2-31F037A9454B}" type="VALUE">
                      <a:rPr lang="en-US" sz="2400" smtClean="0"/>
                      <a:pPr/>
                      <a:t>[VALUE]</a:t>
                    </a:fld>
                    <a:r>
                      <a:rPr lang="en-US" sz="2400" dirty="0"/>
                      <a:t>M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D689-4C5D-929D-DCD70F1EE152}"/>
                </c:ext>
              </c:extLst>
            </c:dLbl>
            <c:dLbl>
              <c:idx val="7"/>
              <c:layout>
                <c:manualLayout>
                  <c:x val="0"/>
                  <c:y val="-0.21687045225822874"/>
                </c:manualLayout>
              </c:layout>
              <c:tx>
                <c:rich>
                  <a:bodyPr/>
                  <a:lstStyle/>
                  <a:p>
                    <a:fld id="{2B1FE4D0-7155-4504-BA62-85A7BBE8404B}" type="VALUE">
                      <a:rPr lang="en-US" sz="2400" smtClean="0"/>
                      <a:pPr/>
                      <a:t>[VALUE]</a:t>
                    </a:fld>
                    <a:r>
                      <a:rPr lang="en-US" sz="2400" dirty="0"/>
                      <a:t>M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689-4C5D-929D-DCD70F1EE152}"/>
                </c:ext>
              </c:extLst>
            </c:dLbl>
            <c:dLbl>
              <c:idx val="8"/>
              <c:layout>
                <c:manualLayout>
                  <c:x val="0"/>
                  <c:y val="-0.21687045225822874"/>
                </c:manualLayout>
              </c:layout>
              <c:tx>
                <c:rich>
                  <a:bodyPr/>
                  <a:lstStyle/>
                  <a:p>
                    <a:fld id="{455F8EB7-D984-4E4D-B772-CFF6AC63591B}" type="VALUE">
                      <a:rPr lang="en-US" sz="2400" smtClean="0"/>
                      <a:pPr/>
                      <a:t>[VALUE]</a:t>
                    </a:fld>
                    <a:r>
                      <a:rPr lang="en-US" sz="2400" dirty="0"/>
                      <a:t>M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D689-4C5D-929D-DCD70F1EE152}"/>
                </c:ext>
              </c:extLst>
            </c:dLbl>
            <c:dLbl>
              <c:idx val="9"/>
              <c:layout>
                <c:manualLayout>
                  <c:x val="0"/>
                  <c:y val="-0.25321315504896402"/>
                </c:manualLayout>
              </c:layout>
              <c:tx>
                <c:rich>
                  <a:bodyPr/>
                  <a:lstStyle/>
                  <a:p>
                    <a:fld id="{5167A842-2C8F-45BA-8E93-97C37A32D23E}" type="VALUE">
                      <a:rPr lang="en-US" sz="2400" smtClean="0"/>
                      <a:pPr/>
                      <a:t>[VALUE]</a:t>
                    </a:fld>
                    <a:r>
                      <a:rPr lang="en-US" sz="2400" dirty="0"/>
                      <a:t>M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689-4C5D-929D-DCD70F1EE152}"/>
                </c:ext>
              </c:extLst>
            </c:dLbl>
            <c:dLbl>
              <c:idx val="10"/>
              <c:layout>
                <c:manualLayout>
                  <c:x val="0"/>
                  <c:y val="-0.29395458748896769"/>
                </c:manualLayout>
              </c:layout>
              <c:tx>
                <c:rich>
                  <a:bodyPr/>
                  <a:lstStyle/>
                  <a:p>
                    <a:fld id="{E56D2476-5740-4F18-8E62-4DA73B8D6ADF}" type="VALUE">
                      <a:rPr lang="en-US" sz="2400" smtClean="0"/>
                      <a:pPr/>
                      <a:t>[VALUE]</a:t>
                    </a:fld>
                    <a:r>
                      <a:rPr lang="en-US" sz="2400" dirty="0"/>
                      <a:t>M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D689-4C5D-929D-DCD70F1EE152}"/>
                </c:ext>
              </c:extLst>
            </c:dLbl>
            <c:dLbl>
              <c:idx val="11"/>
              <c:layout>
                <c:manualLayout>
                  <c:x val="-1.0699004700939779E-16"/>
                  <c:y val="-0.35487892187710146"/>
                </c:manualLayout>
              </c:layout>
              <c:tx>
                <c:rich>
                  <a:bodyPr/>
                  <a:lstStyle/>
                  <a:p>
                    <a:fld id="{F8C56D7C-D4D9-4E75-8923-62B6E0DB4B40}" type="VALUE">
                      <a:rPr lang="en-US" sz="2400" smtClean="0"/>
                      <a:pPr/>
                      <a:t>[VALUE]</a:t>
                    </a:fld>
                    <a:r>
                      <a:rPr lang="en-US" sz="2400" dirty="0"/>
                      <a:t>M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D689-4C5D-929D-DCD70F1EE152}"/>
                </c:ext>
              </c:extLst>
            </c:dLbl>
            <c:dLbl>
              <c:idx val="12"/>
              <c:layout>
                <c:manualLayout>
                  <c:x val="0"/>
                  <c:y val="-0.42654806478723051"/>
                </c:manualLayout>
              </c:layout>
              <c:tx>
                <c:rich>
                  <a:bodyPr/>
                  <a:lstStyle/>
                  <a:p>
                    <a:fld id="{50FA44E6-4599-44C8-B72F-D2DA0A4ACAFE}" type="VALUE">
                      <a:rPr lang="en-US" smtClean="0">
                        <a:solidFill>
                          <a:srgbClr val="004B9B"/>
                        </a:solidFill>
                      </a:rPr>
                      <a:pPr/>
                      <a:t>[VALUE]</a:t>
                    </a:fld>
                    <a:r>
                      <a:rPr lang="en-US" dirty="0">
                        <a:solidFill>
                          <a:srgbClr val="004B9B"/>
                        </a:solidFill>
                      </a:rPr>
                      <a:t>M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D689-4C5D-929D-DCD70F1EE1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rgbClr val="004B9B"/>
                    </a:solidFill>
                    <a:latin typeface="Lato Black" panose="020F0A0202020403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  <c:pt idx="5">
                  <c:v>Year 6</c:v>
                </c:pt>
                <c:pt idx="6">
                  <c:v>Year 7</c:v>
                </c:pt>
                <c:pt idx="7">
                  <c:v>Year 8</c:v>
                </c:pt>
                <c:pt idx="8">
                  <c:v>Year 9</c:v>
                </c:pt>
                <c:pt idx="9">
                  <c:v>Year 10</c:v>
                </c:pt>
                <c:pt idx="10">
                  <c:v>Year 11</c:v>
                </c:pt>
                <c:pt idx="11">
                  <c:v>Year 12</c:v>
                </c:pt>
                <c:pt idx="12">
                  <c:v>Year 13</c:v>
                </c:pt>
              </c:strCache>
            </c:strRef>
          </c:cat>
          <c:val>
            <c:numRef>
              <c:f>Sheet1!$B$2:$B$14</c:f>
              <c:numCache>
                <c:formatCode>[$$-409]#,##0_ ;\-[$$-409]#,##0\ 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  <c:pt idx="5">
                  <c:v>7</c:v>
                </c:pt>
                <c:pt idx="6">
                  <c:v>11</c:v>
                </c:pt>
                <c:pt idx="7">
                  <c:v>16</c:v>
                </c:pt>
                <c:pt idx="8">
                  <c:v>24</c:v>
                </c:pt>
                <c:pt idx="9">
                  <c:v>34</c:v>
                </c:pt>
                <c:pt idx="10">
                  <c:v>49</c:v>
                </c:pt>
                <c:pt idx="11">
                  <c:v>70</c:v>
                </c:pt>
                <c:pt idx="12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689-4C5D-929D-DCD70F1EE15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  <c:pt idx="5">
                  <c:v>Year 6</c:v>
                </c:pt>
                <c:pt idx="6">
                  <c:v>Year 7</c:v>
                </c:pt>
                <c:pt idx="7">
                  <c:v>Year 8</c:v>
                </c:pt>
                <c:pt idx="8">
                  <c:v>Year 9</c:v>
                </c:pt>
                <c:pt idx="9">
                  <c:v>Year 10</c:v>
                </c:pt>
                <c:pt idx="10">
                  <c:v>Year 11</c:v>
                </c:pt>
                <c:pt idx="11">
                  <c:v>Year 12</c:v>
                </c:pt>
                <c:pt idx="12">
                  <c:v>Year 13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3"/>
              </c:numCache>
            </c:numRef>
          </c:val>
          <c:extLst>
            <c:ext xmlns:c16="http://schemas.microsoft.com/office/drawing/2014/chart" uri="{C3380CC4-5D6E-409C-BE32-E72D297353CC}">
              <c16:uniqueId val="{0000000D-D689-4C5D-929D-DCD70F1EE15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  <c:pt idx="5">
                  <c:v>Year 6</c:v>
                </c:pt>
                <c:pt idx="6">
                  <c:v>Year 7</c:v>
                </c:pt>
                <c:pt idx="7">
                  <c:v>Year 8</c:v>
                </c:pt>
                <c:pt idx="8">
                  <c:v>Year 9</c:v>
                </c:pt>
                <c:pt idx="9">
                  <c:v>Year 10</c:v>
                </c:pt>
                <c:pt idx="10">
                  <c:v>Year 11</c:v>
                </c:pt>
                <c:pt idx="11">
                  <c:v>Year 12</c:v>
                </c:pt>
                <c:pt idx="12">
                  <c:v>Year 13</c:v>
                </c:pt>
              </c:strCache>
            </c:strRef>
          </c:cat>
          <c:val>
            <c:numRef>
              <c:f>Sheet1!$D$2:$D$14</c:f>
              <c:numCache>
                <c:formatCode>General</c:formatCode>
                <c:ptCount val="13"/>
              </c:numCache>
            </c:numRef>
          </c:val>
          <c:extLst>
            <c:ext xmlns:c16="http://schemas.microsoft.com/office/drawing/2014/chart" uri="{C3380CC4-5D6E-409C-BE32-E72D297353CC}">
              <c16:uniqueId val="{0000000E-D689-4C5D-929D-DCD70F1EE15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707203968"/>
        <c:axId val="707204624"/>
      </c:barChart>
      <c:catAx>
        <c:axId val="707203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all" spc="120" normalizeH="0" baseline="0">
                <a:solidFill>
                  <a:srgbClr val="004B9B"/>
                </a:solidFill>
                <a:latin typeface="Lato Black" panose="020F0A02020204030203" pitchFamily="34" charset="0"/>
                <a:ea typeface="+mn-ea"/>
                <a:cs typeface="+mn-cs"/>
              </a:defRPr>
            </a:pPr>
            <a:endParaRPr lang="en-US"/>
          </a:p>
        </c:txPr>
        <c:crossAx val="707204624"/>
        <c:crosses val="autoZero"/>
        <c:auto val="1"/>
        <c:lblAlgn val="ctr"/>
        <c:lblOffset val="100"/>
        <c:noMultiLvlLbl val="0"/>
      </c:catAx>
      <c:valAx>
        <c:axId val="7072046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rgbClr val="D2D7E1"/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numFmt formatCode="[$$-409]#,##0_ ;\-[$$-409]#,##0\ " sourceLinked="1"/>
        <c:majorTickMark val="none"/>
        <c:minorTickMark val="none"/>
        <c:tickLblPos val="nextTo"/>
        <c:crossAx val="707203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Sheet1!$A$2:$A$10</c:f>
              <c:numCache>
                <c:formatCode>General</c:formatCode>
                <c:ptCount val="9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0-191E-4A32-8389-35FF71C1787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Sheet1!$A$2:$A$10</c:f>
              <c:numCache>
                <c:formatCode>General</c:formatCode>
                <c:ptCount val="9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</c:numCache>
            </c:numRef>
          </c:cat>
          <c:val>
            <c:numRef>
              <c:f>Sheet1!$D$2:$D$10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1-191E-4A32-8389-35FF71C178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8937480"/>
        <c:axId val="668938792"/>
      </c:barChar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0032"/>
            </a:solidFill>
            <a:ln>
              <a:noFill/>
            </a:ln>
            <a:effectLst/>
          </c:spPr>
          <c:invertIfNegative val="0"/>
          <c:cat>
            <c:numRef>
              <c:f>Sheet1!$A$2:$A$10</c:f>
              <c:numCache>
                <c:formatCode>General</c:formatCode>
                <c:ptCount val="9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</c:numCache>
            </c:numRef>
          </c:cat>
          <c:val>
            <c:numRef>
              <c:f>Sheet1!$B$2:$B$10</c:f>
              <c:numCache>
                <c:formatCode>[$$-409]#,##0</c:formatCode>
                <c:ptCount val="9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15</c:v>
                </c:pt>
                <c:pt idx="4">
                  <c:v>30</c:v>
                </c:pt>
                <c:pt idx="5">
                  <c:v>60</c:v>
                </c:pt>
                <c:pt idx="6">
                  <c:v>120</c:v>
                </c:pt>
                <c:pt idx="7">
                  <c:v>240</c:v>
                </c:pt>
                <c:pt idx="8">
                  <c:v>480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91E-4A32-8389-35FF71C178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2721400"/>
        <c:axId val="452716808"/>
      </c:barChart>
      <c:catAx>
        <c:axId val="6689374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004B9B"/>
                </a:solidFill>
                <a:latin typeface="Lato "/>
                <a:ea typeface="+mn-ea"/>
                <a:cs typeface="+mn-cs"/>
              </a:defRPr>
            </a:pPr>
            <a:endParaRPr lang="en-US"/>
          </a:p>
        </c:txPr>
        <c:crossAx val="668938792"/>
        <c:crosses val="autoZero"/>
        <c:auto val="1"/>
        <c:lblAlgn val="ctr"/>
        <c:lblOffset val="100"/>
        <c:noMultiLvlLbl val="0"/>
      </c:catAx>
      <c:valAx>
        <c:axId val="668938792"/>
        <c:scaling>
          <c:orientation val="minMax"/>
          <c:max val="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$-409]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004B9B"/>
                </a:solidFill>
                <a:latin typeface="Lato" panose="020F0502020204030203" pitchFamily="34" charset="0"/>
                <a:ea typeface="+mn-ea"/>
                <a:cs typeface="+mn-cs"/>
              </a:defRPr>
            </a:pPr>
            <a:endParaRPr lang="en-US"/>
          </a:p>
        </c:txPr>
        <c:crossAx val="668937480"/>
        <c:crosses val="autoZero"/>
        <c:crossBetween val="between"/>
      </c:valAx>
      <c:valAx>
        <c:axId val="452716808"/>
        <c:scaling>
          <c:orientation val="minMax"/>
          <c:max val="70000000"/>
        </c:scaling>
        <c:delete val="1"/>
        <c:axPos val="r"/>
        <c:numFmt formatCode="[$$-409]#,##0" sourceLinked="1"/>
        <c:majorTickMark val="out"/>
        <c:minorTickMark val="none"/>
        <c:tickLblPos val="nextTo"/>
        <c:crossAx val="452721400"/>
        <c:crosses val="max"/>
        <c:crossBetween val="between"/>
      </c:valAx>
      <c:catAx>
        <c:axId val="45272140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452716808"/>
        <c:crosses val="max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Number of New Registered Users </c:v>
                </c:pt>
              </c:strCache>
            </c:strRef>
          </c:tx>
          <c:spPr>
            <a:solidFill>
              <a:srgbClr val="FF69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>
                <a:glow>
                  <a:schemeClr val="bg1"/>
                </a:glo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ln w="3175">
                      <a:noFill/>
                    </a:ln>
                    <a:solidFill>
                      <a:srgbClr val="000032"/>
                    </a:solidFill>
                    <a:effectLst>
                      <a:glow rad="177800">
                        <a:schemeClr val="bg1">
                          <a:alpha val="68000"/>
                        </a:schemeClr>
                      </a:glow>
                    </a:effectLst>
                    <a:latin typeface="Lato" panose="020F050202020403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Q3-2020</c:v>
                </c:pt>
                <c:pt idx="1">
                  <c:v>Q4-2020</c:v>
                </c:pt>
                <c:pt idx="2">
                  <c:v>Q1-2021</c:v>
                </c:pt>
                <c:pt idx="3">
                  <c:v>Q2-2021</c:v>
                </c:pt>
                <c:pt idx="4">
                  <c:v>Q3-2021</c:v>
                </c:pt>
                <c:pt idx="5">
                  <c:v>Q4-2021</c:v>
                </c:pt>
                <c:pt idx="6">
                  <c:v>Q1-2022</c:v>
                </c:pt>
                <c:pt idx="7">
                  <c:v>Q2-2022</c:v>
                </c:pt>
                <c:pt idx="8">
                  <c:v>Q3-2022</c:v>
                </c:pt>
                <c:pt idx="9">
                  <c:v>Q4-2022</c:v>
                </c:pt>
              </c:strCache>
            </c:strRef>
          </c:cat>
          <c:val>
            <c:numRef>
              <c:f>Sheet1!$B$2:$B$11</c:f>
              <c:numCache>
                <c:formatCode>_(* #,##0_);_(* \(#,##0\);_(* "-"_);_(@_)</c:formatCode>
                <c:ptCount val="10"/>
                <c:pt idx="0">
                  <c:v>88</c:v>
                </c:pt>
                <c:pt idx="1">
                  <c:v>622</c:v>
                </c:pt>
                <c:pt idx="2">
                  <c:v>800</c:v>
                </c:pt>
                <c:pt idx="3">
                  <c:v>912</c:v>
                </c:pt>
                <c:pt idx="4">
                  <c:v>1447</c:v>
                </c:pt>
                <c:pt idx="5">
                  <c:v>1554</c:v>
                </c:pt>
                <c:pt idx="6">
                  <c:v>1822</c:v>
                </c:pt>
                <c:pt idx="7">
                  <c:v>1840</c:v>
                </c:pt>
                <c:pt idx="8">
                  <c:v>1788</c:v>
                </c:pt>
                <c:pt idx="9">
                  <c:v>2239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FF-48C3-A237-1C7E2020681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Total Number of Registered Users</c:v>
                </c:pt>
              </c:strCache>
            </c:strRef>
          </c:tx>
          <c:spPr>
            <a:solidFill>
              <a:srgbClr val="004B9B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25200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rgbClr val="000032"/>
                    </a:solidFill>
                    <a:latin typeface="Lato" panose="020F050202020403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Q3-2020</c:v>
                </c:pt>
                <c:pt idx="1">
                  <c:v>Q4-2020</c:v>
                </c:pt>
                <c:pt idx="2">
                  <c:v>Q1-2021</c:v>
                </c:pt>
                <c:pt idx="3">
                  <c:v>Q2-2021</c:v>
                </c:pt>
                <c:pt idx="4">
                  <c:v>Q3-2021</c:v>
                </c:pt>
                <c:pt idx="5">
                  <c:v>Q4-2021</c:v>
                </c:pt>
                <c:pt idx="6">
                  <c:v>Q1-2022</c:v>
                </c:pt>
                <c:pt idx="7">
                  <c:v>Q2-2022</c:v>
                </c:pt>
                <c:pt idx="8">
                  <c:v>Q3-2022</c:v>
                </c:pt>
                <c:pt idx="9">
                  <c:v>Q4-2022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88</c:v>
                </c:pt>
                <c:pt idx="1">
                  <c:v>710</c:v>
                </c:pt>
                <c:pt idx="2">
                  <c:v>1510</c:v>
                </c:pt>
                <c:pt idx="3">
                  <c:v>2422</c:v>
                </c:pt>
                <c:pt idx="4">
                  <c:v>3869</c:v>
                </c:pt>
                <c:pt idx="5">
                  <c:v>5423</c:v>
                </c:pt>
                <c:pt idx="6">
                  <c:v>7245</c:v>
                </c:pt>
                <c:pt idx="7">
                  <c:v>9085</c:v>
                </c:pt>
                <c:pt idx="8">
                  <c:v>10873</c:v>
                </c:pt>
                <c:pt idx="9">
                  <c:v>13112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FF-48C3-A237-1C7E202068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4"/>
        <c:gapDepth val="490"/>
        <c:shape val="box"/>
        <c:axId val="365208888"/>
        <c:axId val="365210528"/>
        <c:axId val="600315352"/>
      </c:bar3DChart>
      <c:catAx>
        <c:axId val="365208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rgbClr val="000032"/>
                </a:solidFill>
                <a:latin typeface="Lato" panose="020F0502020204030203" pitchFamily="34" charset="0"/>
                <a:ea typeface="+mn-ea"/>
                <a:cs typeface="+mn-cs"/>
              </a:defRPr>
            </a:pPr>
            <a:endParaRPr lang="en-US"/>
          </a:p>
        </c:txPr>
        <c:crossAx val="365210528"/>
        <c:crosses val="autoZero"/>
        <c:auto val="1"/>
        <c:lblAlgn val="ctr"/>
        <c:lblOffset val="100"/>
        <c:noMultiLvlLbl val="0"/>
      </c:catAx>
      <c:valAx>
        <c:axId val="36521052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1"/>
        <c:majorTickMark val="none"/>
        <c:minorTickMark val="none"/>
        <c:tickLblPos val="nextTo"/>
        <c:crossAx val="365208888"/>
        <c:crosses val="autoZero"/>
        <c:crossBetween val="between"/>
      </c:valAx>
      <c:serAx>
        <c:axId val="600315352"/>
        <c:scaling>
          <c:orientation val="minMax"/>
        </c:scaling>
        <c:delete val="1"/>
        <c:axPos val="b"/>
        <c:majorTickMark val="out"/>
        <c:minorTickMark val="none"/>
        <c:tickLblPos val="nextTo"/>
        <c:crossAx val="365210528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Sheet1!$A$2:$A$10</cx:f>
        <cx:lvl ptCount="9">
          <cx:pt idx="0">Q4-2020</cx:pt>
          <cx:pt idx="1">Q1-2021</cx:pt>
          <cx:pt idx="2">Q2-2021</cx:pt>
          <cx:pt idx="3">Q3-2021</cx:pt>
          <cx:pt idx="4">Q4-2021</cx:pt>
          <cx:pt idx="5">Q1-2022</cx:pt>
          <cx:pt idx="6">Q2-2022</cx:pt>
          <cx:pt idx="7">Q3-2022</cx:pt>
          <cx:pt idx="8">Q4-2022</cx:pt>
        </cx:lvl>
      </cx:strDim>
      <cx:numDim type="val">
        <cx:f>Sheet1!$B$2:$B$10</cx:f>
        <cx:lvl ptCount="9" formatCode="_-* #,##0_-;\-* #,##0_-;_-* &quot;-&quot;_-;_-@_-">
          <cx:pt idx="0">39190</cx:pt>
          <cx:pt idx="1">53804</cx:pt>
          <cx:pt idx="2">75148</cx:pt>
          <cx:pt idx="3">155031</cx:pt>
          <cx:pt idx="4">198196</cx:pt>
          <cx:pt idx="5">243099</cx:pt>
          <cx:pt idx="6">265423</cx:pt>
          <cx:pt idx="7">277599</cx:pt>
          <cx:pt idx="8">307000</cx:pt>
        </cx:lvl>
      </cx:numDim>
    </cx:data>
  </cx:chartData>
  <cx:chart>
    <cx:plotArea>
      <cx:plotAreaRegion>
        <cx:series layoutId="clusteredColumn" uniqueId="{E0726349-F0E5-469A-A313-6FFCD94DF1B4}">
          <cx:tx>
            <cx:txData>
              <cx:f>Sheet1!$B$1</cx:f>
              <cx:v> Number of visitors </cx:v>
            </cx:txData>
          </cx:tx>
          <cx:dataPt idx="0">
            <cx:spPr>
              <a:solidFill>
                <a:srgbClr val="000032"/>
              </a:solidFill>
            </cx:spPr>
          </cx:dataPt>
          <cx:dataPt idx="1">
            <cx:spPr>
              <a:solidFill>
                <a:srgbClr val="000032"/>
              </a:solidFill>
            </cx:spPr>
          </cx:dataPt>
          <cx:dataPt idx="2">
            <cx:spPr>
              <a:solidFill>
                <a:srgbClr val="000032"/>
              </a:solidFill>
            </cx:spPr>
          </cx:dataPt>
          <cx:dataPt idx="3">
            <cx:spPr>
              <a:solidFill>
                <a:srgbClr val="000032"/>
              </a:solidFill>
            </cx:spPr>
          </cx:dataPt>
          <cx:dataPt idx="4">
            <cx:spPr>
              <a:solidFill>
                <a:srgbClr val="000032"/>
              </a:solidFill>
            </cx:spPr>
          </cx:dataPt>
          <cx:dataPt idx="5">
            <cx:spPr>
              <a:solidFill>
                <a:srgbClr val="000032"/>
              </a:solidFill>
            </cx:spPr>
          </cx:dataPt>
          <cx:dataPt idx="6">
            <cx:spPr>
              <a:solidFill>
                <a:srgbClr val="000032"/>
              </a:solidFill>
            </cx:spPr>
          </cx:dataPt>
          <cx:dataPt idx="7">
            <cx:spPr>
              <a:solidFill>
                <a:srgbClr val="000032"/>
              </a:solidFill>
            </cx:spPr>
          </cx:dataPt>
          <cx:dataPt idx="8">
            <cx:spPr>
              <a:solidFill>
                <a:srgbClr val="000032"/>
              </a:solidFill>
            </cx:spPr>
          </cx:dataPt>
          <cx:dataLabels pos="outEnd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2400" b="1">
                    <a:ln>
                      <a:noFill/>
                    </a:ln>
                    <a:solidFill>
                      <a:srgbClr val="004B9B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en-US" sz="2400" b="1" i="0" u="none" strike="noStrike" kern="1200" baseline="0">
                  <a:ln>
                    <a:noFill/>
                  </a:ln>
                  <a:solidFill>
                    <a:srgbClr val="004B9B"/>
                  </a:solidFill>
                  <a:latin typeface="Lato" panose="020F0502020204030203" pitchFamily="34" charset="0"/>
                </a:endParaRPr>
              </a:p>
            </cx:txPr>
            <cx:visibility seriesName="0" categoryName="0" value="1"/>
            <cx:separator>, </cx:separator>
          </cx:dataLabels>
          <cx:dataId val="0"/>
          <cx:layoutPr>
            <cx:aggregation/>
          </cx:layoutPr>
        </cx:series>
      </cx:plotAreaRegion>
      <cx:axis id="0">
        <cx:catScaling gapWidth="0.930000007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2400">
                <a:solidFill>
                  <a:srgbClr val="0000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en-US" sz="2400" b="0" i="0" u="none" strike="noStrike" kern="1200" baseline="0">
              <a:solidFill>
                <a:srgbClr val="000032"/>
              </a:solidFill>
              <a:latin typeface="Lato" panose="020F0502020204030203" pitchFamily="34" charset="0"/>
            </a:endParaRPr>
          </a:p>
        </cx:txPr>
      </cx:axis>
      <cx:axis id="1" hidden="1">
        <cx:valScaling/>
        <cx:majorGridlines/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97A0C-E8F7-4D46-B04A-DFD964EAEC9B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7C420-0933-4FF8-972B-334922133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26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21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43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29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42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903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20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19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61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983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77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5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469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232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547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0997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502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507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662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642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541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757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45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20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624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109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314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022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57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349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796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393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3257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43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814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328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000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599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635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309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416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048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243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812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183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9158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8905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5730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349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9243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6360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5589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0962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8080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040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35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7849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5523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8039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2743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3462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2227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9686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1511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06963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0436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07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053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8225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0726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2699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2826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6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852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7C420-0933-4FF8-972B-334922133F5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6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57932" y="1464478"/>
            <a:ext cx="13825219" cy="968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150" b="1" i="0">
                <a:solidFill>
                  <a:srgbClr val="000032"/>
                </a:solidFill>
                <a:latin typeface="Comfortaa"/>
                <a:cs typeface="Comforta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7830112" y="7421628"/>
            <a:ext cx="10716260" cy="2538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0" i="0">
                <a:solidFill>
                  <a:srgbClr val="000032"/>
                </a:solidFill>
                <a:latin typeface="Lato Light"/>
                <a:cs typeface="Lato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004B9B"/>
                </a:solidFill>
                <a:latin typeface="Comfortaa"/>
                <a:cs typeface="Comfortaa"/>
              </a:defRPr>
            </a:lvl1pPr>
          </a:lstStyle>
          <a:p>
            <a:pPr marL="12700">
              <a:lnSpc>
                <a:spcPts val="2500"/>
              </a:lnSpc>
            </a:pPr>
            <a:r>
              <a:rPr dirty="0"/>
              <a:t>THE</a:t>
            </a:r>
            <a:r>
              <a:rPr spc="10" dirty="0"/>
              <a:t> </a:t>
            </a:r>
            <a:r>
              <a:rPr dirty="0"/>
              <a:t>SMART</a:t>
            </a:r>
            <a:r>
              <a:rPr spc="15" dirty="0"/>
              <a:t> </a:t>
            </a:r>
            <a:r>
              <a:rPr spc="-70" dirty="0"/>
              <a:t>WAY</a:t>
            </a:r>
            <a:r>
              <a:rPr spc="15" dirty="0"/>
              <a:t> </a:t>
            </a:r>
            <a:r>
              <a:rPr dirty="0"/>
              <a:t>TO</a:t>
            </a:r>
            <a:r>
              <a:rPr spc="15" dirty="0"/>
              <a:t> </a:t>
            </a:r>
            <a:r>
              <a:rPr dirty="0"/>
              <a:t>BUILD</a:t>
            </a:r>
            <a:r>
              <a:rPr spc="15" dirty="0"/>
              <a:t> </a:t>
            </a:r>
            <a:r>
              <a:rPr dirty="0"/>
              <a:t>A</a:t>
            </a:r>
            <a:r>
              <a:rPr spc="15" dirty="0"/>
              <a:t> </a:t>
            </a:r>
            <a:r>
              <a:rPr spc="-10" dirty="0"/>
              <a:t>STARTUP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50" b="1" i="0">
                <a:solidFill>
                  <a:srgbClr val="000032"/>
                </a:solidFill>
                <a:latin typeface="Comfortaa"/>
                <a:cs typeface="Comforta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100" b="0" i="0">
                <a:solidFill>
                  <a:srgbClr val="000032"/>
                </a:solidFill>
                <a:latin typeface="Lato Light"/>
                <a:cs typeface="Lato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004B9B"/>
                </a:solidFill>
                <a:latin typeface="Comfortaa"/>
                <a:cs typeface="Comfortaa"/>
              </a:defRPr>
            </a:lvl1pPr>
          </a:lstStyle>
          <a:p>
            <a:pPr marL="12700">
              <a:lnSpc>
                <a:spcPts val="2500"/>
              </a:lnSpc>
            </a:pPr>
            <a:r>
              <a:rPr dirty="0"/>
              <a:t>THE</a:t>
            </a:r>
            <a:r>
              <a:rPr spc="10" dirty="0"/>
              <a:t> </a:t>
            </a:r>
            <a:r>
              <a:rPr dirty="0"/>
              <a:t>SMART</a:t>
            </a:r>
            <a:r>
              <a:rPr spc="15" dirty="0"/>
              <a:t> </a:t>
            </a:r>
            <a:r>
              <a:rPr spc="-70" dirty="0"/>
              <a:t>WAY</a:t>
            </a:r>
            <a:r>
              <a:rPr spc="15" dirty="0"/>
              <a:t> </a:t>
            </a:r>
            <a:r>
              <a:rPr dirty="0"/>
              <a:t>TO</a:t>
            </a:r>
            <a:r>
              <a:rPr spc="15" dirty="0"/>
              <a:t> </a:t>
            </a:r>
            <a:r>
              <a:rPr dirty="0"/>
              <a:t>BUILD</a:t>
            </a:r>
            <a:r>
              <a:rPr spc="15" dirty="0"/>
              <a:t> </a:t>
            </a:r>
            <a:r>
              <a:rPr dirty="0"/>
              <a:t>A</a:t>
            </a:r>
            <a:r>
              <a:rPr spc="15" dirty="0"/>
              <a:t> </a:t>
            </a:r>
            <a:r>
              <a:rPr spc="-10" dirty="0"/>
              <a:t>STARTUP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50" b="1" i="0">
                <a:solidFill>
                  <a:srgbClr val="000032"/>
                </a:solidFill>
                <a:latin typeface="Comfortaa"/>
                <a:cs typeface="Comforta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004B9B"/>
                </a:solidFill>
                <a:latin typeface="Comfortaa"/>
                <a:cs typeface="Comfortaa"/>
              </a:defRPr>
            </a:lvl1pPr>
          </a:lstStyle>
          <a:p>
            <a:pPr marL="12700">
              <a:lnSpc>
                <a:spcPts val="2500"/>
              </a:lnSpc>
            </a:pPr>
            <a:r>
              <a:rPr dirty="0"/>
              <a:t>THE</a:t>
            </a:r>
            <a:r>
              <a:rPr spc="10" dirty="0"/>
              <a:t> </a:t>
            </a:r>
            <a:r>
              <a:rPr dirty="0"/>
              <a:t>SMART</a:t>
            </a:r>
            <a:r>
              <a:rPr spc="15" dirty="0"/>
              <a:t> </a:t>
            </a:r>
            <a:r>
              <a:rPr spc="-70" dirty="0"/>
              <a:t>WAY</a:t>
            </a:r>
            <a:r>
              <a:rPr spc="15" dirty="0"/>
              <a:t> </a:t>
            </a:r>
            <a:r>
              <a:rPr dirty="0"/>
              <a:t>TO</a:t>
            </a:r>
            <a:r>
              <a:rPr spc="15" dirty="0"/>
              <a:t> </a:t>
            </a:r>
            <a:r>
              <a:rPr dirty="0"/>
              <a:t>BUILD</a:t>
            </a:r>
            <a:r>
              <a:rPr spc="15" dirty="0"/>
              <a:t> </a:t>
            </a:r>
            <a:r>
              <a:rPr dirty="0"/>
              <a:t>A</a:t>
            </a:r>
            <a:r>
              <a:rPr spc="15" dirty="0"/>
              <a:t> </a:t>
            </a:r>
            <a:r>
              <a:rPr spc="-10" dirty="0"/>
              <a:t>STARTUP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50" b="1" i="0">
                <a:solidFill>
                  <a:srgbClr val="000032"/>
                </a:solidFill>
                <a:latin typeface="Comfortaa"/>
                <a:cs typeface="Comforta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004B9B"/>
                </a:solidFill>
                <a:latin typeface="Comfortaa"/>
                <a:cs typeface="Comfortaa"/>
              </a:defRPr>
            </a:lvl1pPr>
          </a:lstStyle>
          <a:p>
            <a:pPr marL="12700">
              <a:lnSpc>
                <a:spcPts val="2500"/>
              </a:lnSpc>
            </a:pPr>
            <a:r>
              <a:rPr dirty="0"/>
              <a:t>THE</a:t>
            </a:r>
            <a:r>
              <a:rPr spc="10" dirty="0"/>
              <a:t> </a:t>
            </a:r>
            <a:r>
              <a:rPr dirty="0"/>
              <a:t>SMART</a:t>
            </a:r>
            <a:r>
              <a:rPr spc="15" dirty="0"/>
              <a:t> </a:t>
            </a:r>
            <a:r>
              <a:rPr spc="-70" dirty="0"/>
              <a:t>WAY</a:t>
            </a:r>
            <a:r>
              <a:rPr spc="15" dirty="0"/>
              <a:t> </a:t>
            </a:r>
            <a:r>
              <a:rPr dirty="0"/>
              <a:t>TO</a:t>
            </a:r>
            <a:r>
              <a:rPr spc="15" dirty="0"/>
              <a:t> </a:t>
            </a:r>
            <a:r>
              <a:rPr dirty="0"/>
              <a:t>BUILD</a:t>
            </a:r>
            <a:r>
              <a:rPr spc="15" dirty="0"/>
              <a:t> </a:t>
            </a:r>
            <a:r>
              <a:rPr dirty="0"/>
              <a:t>A</a:t>
            </a:r>
            <a:r>
              <a:rPr spc="15" dirty="0"/>
              <a:t> </a:t>
            </a:r>
            <a:r>
              <a:rPr spc="-10" dirty="0"/>
              <a:t>STARTUP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004B9B"/>
                </a:solidFill>
                <a:latin typeface="Comfortaa"/>
                <a:cs typeface="Comfortaa"/>
              </a:defRPr>
            </a:lvl1pPr>
          </a:lstStyle>
          <a:p>
            <a:pPr marL="12700">
              <a:lnSpc>
                <a:spcPts val="2500"/>
              </a:lnSpc>
            </a:pPr>
            <a:r>
              <a:rPr dirty="0"/>
              <a:t>THE</a:t>
            </a:r>
            <a:r>
              <a:rPr spc="10" dirty="0"/>
              <a:t> </a:t>
            </a:r>
            <a:r>
              <a:rPr dirty="0"/>
              <a:t>SMART</a:t>
            </a:r>
            <a:r>
              <a:rPr spc="15" dirty="0"/>
              <a:t> </a:t>
            </a:r>
            <a:r>
              <a:rPr spc="-70" dirty="0"/>
              <a:t>WAY</a:t>
            </a:r>
            <a:r>
              <a:rPr spc="15" dirty="0"/>
              <a:t> </a:t>
            </a:r>
            <a:r>
              <a:rPr dirty="0"/>
              <a:t>TO</a:t>
            </a:r>
            <a:r>
              <a:rPr spc="15" dirty="0"/>
              <a:t> </a:t>
            </a:r>
            <a:r>
              <a:rPr dirty="0"/>
              <a:t>BUILD</a:t>
            </a:r>
            <a:r>
              <a:rPr spc="15" dirty="0"/>
              <a:t> </a:t>
            </a:r>
            <a:r>
              <a:rPr dirty="0"/>
              <a:t>A</a:t>
            </a:r>
            <a:r>
              <a:rPr spc="15" dirty="0"/>
              <a:t> </a:t>
            </a:r>
            <a:r>
              <a:rPr spc="-10" dirty="0"/>
              <a:t>STARTUP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102969" y="1046956"/>
            <a:ext cx="6624095" cy="102616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9583581"/>
            <a:ext cx="5534660" cy="1725295"/>
          </a:xfrm>
          <a:custGeom>
            <a:avLst/>
            <a:gdLst/>
            <a:ahLst/>
            <a:cxnLst/>
            <a:rect l="l" t="t" r="r" b="b"/>
            <a:pathLst>
              <a:path w="5534660" h="1725295">
                <a:moveTo>
                  <a:pt x="0" y="0"/>
                </a:moveTo>
                <a:lnTo>
                  <a:pt x="0" y="1724973"/>
                </a:lnTo>
                <a:lnTo>
                  <a:pt x="5534072" y="1724973"/>
                </a:lnTo>
                <a:lnTo>
                  <a:pt x="0" y="0"/>
                </a:lnTo>
                <a:close/>
              </a:path>
            </a:pathLst>
          </a:custGeom>
          <a:solidFill>
            <a:srgbClr val="004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9583581"/>
            <a:ext cx="4718050" cy="1725295"/>
          </a:xfrm>
          <a:custGeom>
            <a:avLst/>
            <a:gdLst/>
            <a:ahLst/>
            <a:cxnLst/>
            <a:rect l="l" t="t" r="r" b="b"/>
            <a:pathLst>
              <a:path w="4718050" h="1725295">
                <a:moveTo>
                  <a:pt x="0" y="0"/>
                </a:moveTo>
                <a:lnTo>
                  <a:pt x="0" y="1724973"/>
                </a:lnTo>
                <a:lnTo>
                  <a:pt x="4717835" y="1724973"/>
                </a:lnTo>
                <a:lnTo>
                  <a:pt x="0" y="0"/>
                </a:lnTo>
                <a:close/>
              </a:path>
            </a:pathLst>
          </a:custGeom>
          <a:solidFill>
            <a:srgbClr val="0000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376956" y="10342746"/>
            <a:ext cx="589280" cy="589280"/>
          </a:xfrm>
          <a:custGeom>
            <a:avLst/>
            <a:gdLst/>
            <a:ahLst/>
            <a:cxnLst/>
            <a:rect l="l" t="t" r="r" b="b"/>
            <a:pathLst>
              <a:path w="589280" h="589279">
                <a:moveTo>
                  <a:pt x="518444" y="0"/>
                </a:moveTo>
                <a:lnTo>
                  <a:pt x="70395" y="0"/>
                </a:lnTo>
                <a:lnTo>
                  <a:pt x="42994" y="5532"/>
                </a:lnTo>
                <a:lnTo>
                  <a:pt x="20618" y="20619"/>
                </a:lnTo>
                <a:lnTo>
                  <a:pt x="5532" y="42999"/>
                </a:lnTo>
                <a:lnTo>
                  <a:pt x="0" y="70406"/>
                </a:lnTo>
                <a:lnTo>
                  <a:pt x="73" y="521795"/>
                </a:lnTo>
                <a:lnTo>
                  <a:pt x="6489" y="548022"/>
                </a:lnTo>
                <a:lnTo>
                  <a:pt x="21731" y="569326"/>
                </a:lnTo>
                <a:lnTo>
                  <a:pt x="43724" y="583631"/>
                </a:lnTo>
                <a:lnTo>
                  <a:pt x="70395" y="588861"/>
                </a:lnTo>
                <a:lnTo>
                  <a:pt x="279949" y="588861"/>
                </a:lnTo>
                <a:lnTo>
                  <a:pt x="279949" y="516162"/>
                </a:lnTo>
                <a:lnTo>
                  <a:pt x="226118" y="516162"/>
                </a:lnTo>
                <a:lnTo>
                  <a:pt x="221218" y="512926"/>
                </a:lnTo>
                <a:lnTo>
                  <a:pt x="217019" y="499199"/>
                </a:lnTo>
                <a:lnTo>
                  <a:pt x="211820" y="470925"/>
                </a:lnTo>
                <a:lnTo>
                  <a:pt x="201890" y="444625"/>
                </a:lnTo>
                <a:lnTo>
                  <a:pt x="187698" y="420766"/>
                </a:lnTo>
                <a:lnTo>
                  <a:pt x="169712" y="399820"/>
                </a:lnTo>
                <a:lnTo>
                  <a:pt x="167335" y="397726"/>
                </a:lnTo>
                <a:lnTo>
                  <a:pt x="165010" y="395579"/>
                </a:lnTo>
                <a:lnTo>
                  <a:pt x="130676" y="352194"/>
                </a:lnTo>
                <a:lnTo>
                  <a:pt x="109936" y="298789"/>
                </a:lnTo>
                <a:lnTo>
                  <a:pt x="105559" y="258924"/>
                </a:lnTo>
                <a:lnTo>
                  <a:pt x="105684" y="250735"/>
                </a:lnTo>
                <a:lnTo>
                  <a:pt x="111012" y="212412"/>
                </a:lnTo>
                <a:lnTo>
                  <a:pt x="138946" y="150559"/>
                </a:lnTo>
                <a:lnTo>
                  <a:pt x="168556" y="117024"/>
                </a:lnTo>
                <a:lnTo>
                  <a:pt x="205294" y="91296"/>
                </a:lnTo>
                <a:lnTo>
                  <a:pt x="247727" y="74807"/>
                </a:lnTo>
                <a:lnTo>
                  <a:pt x="294420" y="68992"/>
                </a:lnTo>
                <a:lnTo>
                  <a:pt x="588565" y="68992"/>
                </a:lnTo>
                <a:lnTo>
                  <a:pt x="583317" y="42999"/>
                </a:lnTo>
                <a:lnTo>
                  <a:pt x="568227" y="20619"/>
                </a:lnTo>
                <a:lnTo>
                  <a:pt x="545847" y="5532"/>
                </a:lnTo>
                <a:lnTo>
                  <a:pt x="518444" y="0"/>
                </a:lnTo>
                <a:close/>
              </a:path>
              <a:path w="589280" h="589279">
                <a:moveTo>
                  <a:pt x="454415" y="257918"/>
                </a:moveTo>
                <a:lnTo>
                  <a:pt x="414353" y="257918"/>
                </a:lnTo>
                <a:lnTo>
                  <a:pt x="420835" y="264389"/>
                </a:lnTo>
                <a:lnTo>
                  <a:pt x="420801" y="278675"/>
                </a:lnTo>
                <a:lnTo>
                  <a:pt x="416877" y="283949"/>
                </a:lnTo>
                <a:lnTo>
                  <a:pt x="404092" y="288629"/>
                </a:lnTo>
                <a:lnTo>
                  <a:pt x="397066" y="292001"/>
                </a:lnTo>
                <a:lnTo>
                  <a:pt x="364920" y="313089"/>
                </a:lnTo>
                <a:lnTo>
                  <a:pt x="334335" y="347455"/>
                </a:lnTo>
                <a:lnTo>
                  <a:pt x="315550" y="386951"/>
                </a:lnTo>
                <a:lnTo>
                  <a:pt x="314262" y="391831"/>
                </a:lnTo>
                <a:lnTo>
                  <a:pt x="311372" y="401568"/>
                </a:lnTo>
                <a:lnTo>
                  <a:pt x="310231" y="406553"/>
                </a:lnTo>
                <a:lnTo>
                  <a:pt x="308974" y="414270"/>
                </a:lnTo>
                <a:lnTo>
                  <a:pt x="308891" y="588861"/>
                </a:lnTo>
                <a:lnTo>
                  <a:pt x="518444" y="588861"/>
                </a:lnTo>
                <a:lnTo>
                  <a:pt x="557210" y="577237"/>
                </a:lnTo>
                <a:lnTo>
                  <a:pt x="582736" y="547197"/>
                </a:lnTo>
                <a:lnTo>
                  <a:pt x="588851" y="515963"/>
                </a:lnTo>
                <a:lnTo>
                  <a:pt x="349224" y="515963"/>
                </a:lnTo>
                <a:lnTo>
                  <a:pt x="342837" y="509701"/>
                </a:lnTo>
                <a:lnTo>
                  <a:pt x="342615" y="501900"/>
                </a:lnTo>
                <a:lnTo>
                  <a:pt x="342732" y="499199"/>
                </a:lnTo>
                <a:lnTo>
                  <a:pt x="342984" y="495922"/>
                </a:lnTo>
                <a:lnTo>
                  <a:pt x="353315" y="449383"/>
                </a:lnTo>
                <a:lnTo>
                  <a:pt x="374865" y="407170"/>
                </a:lnTo>
                <a:lnTo>
                  <a:pt x="400103" y="377098"/>
                </a:lnTo>
                <a:lnTo>
                  <a:pt x="410594" y="367905"/>
                </a:lnTo>
                <a:lnTo>
                  <a:pt x="426503" y="348213"/>
                </a:lnTo>
                <a:lnTo>
                  <a:pt x="448243" y="302050"/>
                </a:lnTo>
                <a:lnTo>
                  <a:pt x="454400" y="264389"/>
                </a:lnTo>
                <a:lnTo>
                  <a:pt x="454415" y="257918"/>
                </a:lnTo>
                <a:close/>
              </a:path>
              <a:path w="589280" h="589279">
                <a:moveTo>
                  <a:pt x="294420" y="97923"/>
                </a:moveTo>
                <a:lnTo>
                  <a:pt x="247820" y="104817"/>
                </a:lnTo>
                <a:lnTo>
                  <a:pt x="206632" y="124140"/>
                </a:lnTo>
                <a:lnTo>
                  <a:pt x="172888" y="153856"/>
                </a:lnTo>
                <a:lnTo>
                  <a:pt x="148623" y="191931"/>
                </a:lnTo>
                <a:lnTo>
                  <a:pt x="137002" y="229195"/>
                </a:lnTo>
                <a:lnTo>
                  <a:pt x="134539" y="258924"/>
                </a:lnTo>
                <a:lnTo>
                  <a:pt x="137764" y="290534"/>
                </a:lnTo>
                <a:lnTo>
                  <a:pt x="147305" y="320886"/>
                </a:lnTo>
                <a:lnTo>
                  <a:pt x="162393" y="348295"/>
                </a:lnTo>
                <a:lnTo>
                  <a:pt x="182402" y="372135"/>
                </a:lnTo>
                <a:lnTo>
                  <a:pt x="184832" y="374250"/>
                </a:lnTo>
                <a:lnTo>
                  <a:pt x="187177" y="376438"/>
                </a:lnTo>
                <a:lnTo>
                  <a:pt x="221487" y="419805"/>
                </a:lnTo>
                <a:lnTo>
                  <a:pt x="238601" y="459360"/>
                </a:lnTo>
                <a:lnTo>
                  <a:pt x="246118" y="499806"/>
                </a:lnTo>
                <a:lnTo>
                  <a:pt x="246222" y="509701"/>
                </a:lnTo>
                <a:lnTo>
                  <a:pt x="239762" y="516162"/>
                </a:lnTo>
                <a:lnTo>
                  <a:pt x="279949" y="516162"/>
                </a:lnTo>
                <a:lnTo>
                  <a:pt x="279949" y="342973"/>
                </a:lnTo>
                <a:lnTo>
                  <a:pt x="266007" y="305329"/>
                </a:lnTo>
                <a:lnTo>
                  <a:pt x="243543" y="272839"/>
                </a:lnTo>
                <a:lnTo>
                  <a:pt x="213919" y="246868"/>
                </a:lnTo>
                <a:lnTo>
                  <a:pt x="178497" y="228778"/>
                </a:lnTo>
                <a:lnTo>
                  <a:pt x="172748" y="226589"/>
                </a:lnTo>
                <a:lnTo>
                  <a:pt x="168884" y="221323"/>
                </a:lnTo>
                <a:lnTo>
                  <a:pt x="168884" y="207155"/>
                </a:lnTo>
                <a:lnTo>
                  <a:pt x="175355" y="200684"/>
                </a:lnTo>
                <a:lnTo>
                  <a:pt x="279949" y="200684"/>
                </a:lnTo>
                <a:lnTo>
                  <a:pt x="279949" y="170403"/>
                </a:lnTo>
                <a:lnTo>
                  <a:pt x="286431" y="163921"/>
                </a:lnTo>
                <a:lnTo>
                  <a:pt x="422931" y="163921"/>
                </a:lnTo>
                <a:lnTo>
                  <a:pt x="419894" y="158637"/>
                </a:lnTo>
                <a:lnTo>
                  <a:pt x="385641" y="126457"/>
                </a:lnTo>
                <a:lnTo>
                  <a:pt x="343041" y="105444"/>
                </a:lnTo>
                <a:lnTo>
                  <a:pt x="294420" y="97923"/>
                </a:lnTo>
                <a:close/>
              </a:path>
              <a:path w="589280" h="589279">
                <a:moveTo>
                  <a:pt x="588565" y="68992"/>
                </a:moveTo>
                <a:lnTo>
                  <a:pt x="294420" y="68992"/>
                </a:lnTo>
                <a:lnTo>
                  <a:pt x="342996" y="75296"/>
                </a:lnTo>
                <a:lnTo>
                  <a:pt x="386881" y="93125"/>
                </a:lnTo>
                <a:lnTo>
                  <a:pt x="424451" y="120858"/>
                </a:lnTo>
                <a:lnTo>
                  <a:pt x="454084" y="156873"/>
                </a:lnTo>
                <a:lnTo>
                  <a:pt x="474155" y="199547"/>
                </a:lnTo>
                <a:lnTo>
                  <a:pt x="482970" y="246868"/>
                </a:lnTo>
                <a:lnTo>
                  <a:pt x="483332" y="264389"/>
                </a:lnTo>
                <a:lnTo>
                  <a:pt x="483050" y="270253"/>
                </a:lnTo>
                <a:lnTo>
                  <a:pt x="472321" y="321651"/>
                </a:lnTo>
                <a:lnTo>
                  <a:pt x="450668" y="364145"/>
                </a:lnTo>
                <a:lnTo>
                  <a:pt x="425421" y="394207"/>
                </a:lnTo>
                <a:lnTo>
                  <a:pt x="414992" y="403359"/>
                </a:lnTo>
                <a:lnTo>
                  <a:pt x="399261" y="422775"/>
                </a:lnTo>
                <a:lnTo>
                  <a:pt x="377591" y="468262"/>
                </a:lnTo>
                <a:lnTo>
                  <a:pt x="371444" y="503398"/>
                </a:lnTo>
                <a:lnTo>
                  <a:pt x="371056" y="505188"/>
                </a:lnTo>
                <a:lnTo>
                  <a:pt x="369412" y="511408"/>
                </a:lnTo>
                <a:lnTo>
                  <a:pt x="363779" y="515963"/>
                </a:lnTo>
                <a:lnTo>
                  <a:pt x="588851" y="515963"/>
                </a:lnTo>
                <a:lnTo>
                  <a:pt x="588851" y="70406"/>
                </a:lnTo>
                <a:lnTo>
                  <a:pt x="588565" y="68992"/>
                </a:lnTo>
                <a:close/>
              </a:path>
              <a:path w="589280" h="589279">
                <a:moveTo>
                  <a:pt x="422931" y="163921"/>
                </a:moveTo>
                <a:lnTo>
                  <a:pt x="298420" y="163921"/>
                </a:lnTo>
                <a:lnTo>
                  <a:pt x="302043" y="165544"/>
                </a:lnTo>
                <a:lnTo>
                  <a:pt x="307268" y="170780"/>
                </a:lnTo>
                <a:lnTo>
                  <a:pt x="308891" y="174403"/>
                </a:lnTo>
                <a:lnTo>
                  <a:pt x="308891" y="333843"/>
                </a:lnTo>
                <a:lnTo>
                  <a:pt x="327054" y="309902"/>
                </a:lnTo>
                <a:lnTo>
                  <a:pt x="373475" y="272048"/>
                </a:lnTo>
                <a:lnTo>
                  <a:pt x="404615" y="257918"/>
                </a:lnTo>
                <a:lnTo>
                  <a:pt x="454415" y="257918"/>
                </a:lnTo>
                <a:lnTo>
                  <a:pt x="454289" y="250735"/>
                </a:lnTo>
                <a:lnTo>
                  <a:pt x="454059" y="247196"/>
                </a:lnTo>
                <a:lnTo>
                  <a:pt x="443475" y="199658"/>
                </a:lnTo>
                <a:lnTo>
                  <a:pt x="422931" y="163921"/>
                </a:lnTo>
                <a:close/>
              </a:path>
              <a:path w="589280" h="589279">
                <a:moveTo>
                  <a:pt x="279949" y="200684"/>
                </a:moveTo>
                <a:lnTo>
                  <a:pt x="185104" y="200684"/>
                </a:lnTo>
                <a:lnTo>
                  <a:pt x="186779" y="200988"/>
                </a:lnTo>
                <a:lnTo>
                  <a:pt x="188329" y="201564"/>
                </a:lnTo>
                <a:lnTo>
                  <a:pt x="215336" y="213811"/>
                </a:lnTo>
                <a:lnTo>
                  <a:pt x="239876" y="229978"/>
                </a:lnTo>
                <a:lnTo>
                  <a:pt x="261547" y="249665"/>
                </a:lnTo>
                <a:lnTo>
                  <a:pt x="279949" y="272473"/>
                </a:lnTo>
                <a:lnTo>
                  <a:pt x="279949" y="200684"/>
                </a:lnTo>
                <a:close/>
              </a:path>
            </a:pathLst>
          </a:custGeom>
          <a:solidFill>
            <a:srgbClr val="FF6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03371" y="10636751"/>
            <a:ext cx="1263050" cy="29484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57932" y="1464478"/>
            <a:ext cx="15626715" cy="968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150" b="1" i="0">
                <a:solidFill>
                  <a:srgbClr val="000032"/>
                </a:solidFill>
                <a:latin typeface="Comfortaa"/>
                <a:cs typeface="Comforta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56742" y="3035110"/>
            <a:ext cx="16990615" cy="66224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0" i="0">
                <a:solidFill>
                  <a:srgbClr val="000032"/>
                </a:solidFill>
                <a:latin typeface="Lato Light"/>
                <a:cs typeface="Lato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4048348" y="10602213"/>
            <a:ext cx="5692140" cy="340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004B9B"/>
                </a:solidFill>
                <a:latin typeface="Comfortaa"/>
                <a:cs typeface="Comfortaa"/>
              </a:defRPr>
            </a:lvl1pPr>
          </a:lstStyle>
          <a:p>
            <a:pPr marL="12700">
              <a:lnSpc>
                <a:spcPts val="2500"/>
              </a:lnSpc>
            </a:pPr>
            <a:r>
              <a:rPr dirty="0"/>
              <a:t>THE</a:t>
            </a:r>
            <a:r>
              <a:rPr spc="10" dirty="0"/>
              <a:t> </a:t>
            </a:r>
            <a:r>
              <a:rPr dirty="0"/>
              <a:t>SMART</a:t>
            </a:r>
            <a:r>
              <a:rPr spc="15" dirty="0"/>
              <a:t> </a:t>
            </a:r>
            <a:r>
              <a:rPr spc="-70" dirty="0"/>
              <a:t>WAY</a:t>
            </a:r>
            <a:r>
              <a:rPr spc="15" dirty="0"/>
              <a:t> </a:t>
            </a:r>
            <a:r>
              <a:rPr dirty="0"/>
              <a:t>TO</a:t>
            </a:r>
            <a:r>
              <a:rPr spc="15" dirty="0"/>
              <a:t> </a:t>
            </a:r>
            <a:r>
              <a:rPr dirty="0"/>
              <a:t>BUILD</a:t>
            </a:r>
            <a:r>
              <a:rPr spc="15" dirty="0"/>
              <a:t> </a:t>
            </a:r>
            <a:r>
              <a:rPr dirty="0"/>
              <a:t>A</a:t>
            </a:r>
            <a:r>
              <a:rPr spc="15" dirty="0"/>
              <a:t> </a:t>
            </a:r>
            <a:r>
              <a:rPr spc="-10" dirty="0"/>
              <a:t>STARTUP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hyperlink" Target="https://www.google.com/search?q=46+longwood+ave+brookline+ma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hyperlink" Target="https://www.zillow.com/homedetails/46-Longwood-Ave-APT-3-Brookline-MA-02446/2101916078_zpid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5" Type="http://schemas.microsoft.com/office/2014/relationships/chartEx" Target="../charts/chartEx1.xml"/><Relationship Id="rId4" Type="http://schemas.openxmlformats.org/officeDocument/2006/relationships/image" Target="../media/image2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2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2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2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2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5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46.png"/><Relationship Id="rId9" Type="http://schemas.openxmlformats.org/officeDocument/2006/relationships/image" Target="../media/image5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2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2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smartupacademy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2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2937421" y="3749675"/>
            <a:ext cx="14229259" cy="36869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0"/>
              </a:spcBef>
            </a:pPr>
            <a:r>
              <a:rPr lang="en-US" sz="11900" b="1" dirty="0">
                <a:solidFill>
                  <a:srgbClr val="FF6900"/>
                </a:solidFill>
                <a:latin typeface="Comfortaa"/>
                <a:cs typeface="Comfortaa"/>
              </a:rPr>
              <a:t>How to Start</a:t>
            </a:r>
            <a:endParaRPr lang="he-IL" sz="11900" b="1" dirty="0">
              <a:solidFill>
                <a:srgbClr val="FF6900"/>
              </a:solidFill>
              <a:latin typeface="Comfortaa"/>
              <a:cs typeface="Comfortaa"/>
            </a:endParaRPr>
          </a:p>
          <a:p>
            <a:pPr marL="12700" marR="5080" algn="ctr">
              <a:lnSpc>
                <a:spcPct val="100000"/>
              </a:lnSpc>
              <a:spcBef>
                <a:spcPts val="90"/>
              </a:spcBef>
            </a:pPr>
            <a:r>
              <a:rPr lang="en-US" sz="11900" b="1" dirty="0">
                <a:solidFill>
                  <a:schemeClr val="bg1"/>
                </a:solidFill>
                <a:latin typeface="Comfortaa"/>
                <a:cs typeface="Comfortaa"/>
              </a:rPr>
              <a:t>a </a:t>
            </a:r>
            <a:r>
              <a:rPr lang="en-US" sz="11900" b="1" dirty="0" err="1">
                <a:solidFill>
                  <a:schemeClr val="bg1"/>
                </a:solidFill>
                <a:latin typeface="Comfortaa"/>
                <a:cs typeface="Comfortaa Medium"/>
              </a:rPr>
              <a:t>StartUp</a:t>
            </a:r>
            <a:r>
              <a:rPr lang="en-US" sz="11900" b="1" dirty="0">
                <a:solidFill>
                  <a:schemeClr val="bg1"/>
                </a:solidFill>
                <a:latin typeface="Comfortaa"/>
                <a:cs typeface="Comfortaa Medium"/>
              </a:rPr>
              <a:t>? </a:t>
            </a:r>
            <a:endParaRPr sz="9600" b="1" dirty="0">
              <a:solidFill>
                <a:schemeClr val="bg1"/>
              </a:solidFill>
              <a:latin typeface="Comfortaa Medium"/>
              <a:cs typeface="Comfortaa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3">
            <a:extLst>
              <a:ext uri="{FF2B5EF4-FFF2-40B4-BE49-F238E27FC236}">
                <a16:creationId xmlns:a16="http://schemas.microsoft.com/office/drawing/2014/main" id="{D524018D-5581-4CC4-95FA-53BB110A0CB1}"/>
              </a:ext>
            </a:extLst>
          </p:cNvPr>
          <p:cNvSpPr txBox="1">
            <a:spLocks/>
          </p:cNvSpPr>
          <p:nvPr/>
        </p:nvSpPr>
        <p:spPr>
          <a:xfrm>
            <a:off x="1557932" y="1464478"/>
            <a:ext cx="1562671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 sz="6150" b="1" i="0">
                <a:solidFill>
                  <a:srgbClr val="000032"/>
                </a:solidFill>
                <a:latin typeface="Comfortaa"/>
                <a:ea typeface="+mj-ea"/>
                <a:cs typeface="Comfortaa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US" dirty="0"/>
              <a:t>Customer Growth </a:t>
            </a:r>
            <a:endParaRPr lang="en-US" spc="-10" dirty="0"/>
          </a:p>
        </p:txBody>
      </p:sp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59AA13C7-EC0C-4792-9601-6E6CEBA35F1B}"/>
              </a:ext>
            </a:extLst>
          </p:cNvPr>
          <p:cNvGraphicFramePr/>
          <p:nvPr/>
        </p:nvGraphicFramePr>
        <p:xfrm>
          <a:off x="1557932" y="2773781"/>
          <a:ext cx="17409518" cy="6843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60B3396-58C6-4BDC-A5B7-D2A91B92D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3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Graphic spid="31" grpId="0">
        <p:bldAsOne/>
      </p:bldGraphic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2937421" y="3319421"/>
            <a:ext cx="14229259" cy="46705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spcAft>
                <a:spcPts val="5000"/>
              </a:spcAft>
            </a:pPr>
            <a:r>
              <a:rPr lang="en-US" sz="5200" b="1" dirty="0">
                <a:solidFill>
                  <a:schemeClr val="bg1"/>
                </a:solidFill>
                <a:latin typeface="Comfortaa"/>
                <a:cs typeface="Comfortaa"/>
              </a:rPr>
              <a:t>An alternative way to start your startup</a:t>
            </a:r>
          </a:p>
          <a:p>
            <a:pPr marL="12700" marR="5080" algn="ctr">
              <a:spcBef>
                <a:spcPts val="90"/>
              </a:spcBef>
            </a:pPr>
            <a:r>
              <a:rPr lang="en-US" sz="9900" b="1" dirty="0">
                <a:solidFill>
                  <a:srgbClr val="FF6900"/>
                </a:solidFill>
                <a:latin typeface="Comfortaa"/>
                <a:cs typeface="Comfortaa"/>
              </a:rPr>
              <a:t>The SmartUp Way</a:t>
            </a:r>
          </a:p>
          <a:p>
            <a:pPr marL="12700" marR="5080" algn="ctr">
              <a:lnSpc>
                <a:spcPct val="250000"/>
              </a:lnSpc>
              <a:spcBef>
                <a:spcPts val="90"/>
              </a:spcBef>
            </a:pPr>
            <a:r>
              <a:rPr lang="en-US" sz="5200" b="1" dirty="0">
                <a:solidFill>
                  <a:srgbClr val="FF6900"/>
                </a:solidFill>
                <a:latin typeface="Comfortaa"/>
                <a:cs typeface="Comfortaa"/>
              </a:rPr>
              <a:t>With a much higher success rate </a:t>
            </a:r>
          </a:p>
        </p:txBody>
      </p:sp>
    </p:spTree>
    <p:extLst>
      <p:ext uri="{BB962C8B-B14F-4D97-AF65-F5344CB8AC3E}">
        <p14:creationId xmlns:p14="http://schemas.microsoft.com/office/powerpoint/2010/main" val="260264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3">
            <a:extLst>
              <a:ext uri="{FF2B5EF4-FFF2-40B4-BE49-F238E27FC236}">
                <a16:creationId xmlns:a16="http://schemas.microsoft.com/office/drawing/2014/main" id="{D524018D-5581-4CC4-95FA-53BB110A0CB1}"/>
              </a:ext>
            </a:extLst>
          </p:cNvPr>
          <p:cNvSpPr txBox="1">
            <a:spLocks/>
          </p:cNvSpPr>
          <p:nvPr/>
        </p:nvSpPr>
        <p:spPr>
          <a:xfrm>
            <a:off x="1557932" y="1464478"/>
            <a:ext cx="1562671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 sz="6150" b="1" i="0">
                <a:solidFill>
                  <a:srgbClr val="000032"/>
                </a:solidFill>
                <a:latin typeface="Comfortaa"/>
                <a:ea typeface="+mj-ea"/>
                <a:cs typeface="Comfortaa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US" dirty="0"/>
              <a:t>The </a:t>
            </a:r>
            <a:r>
              <a:rPr lang="he-IL" dirty="0" err="1"/>
              <a:t>P</a:t>
            </a:r>
            <a:r>
              <a:rPr lang="en-US" dirty="0" err="1"/>
              <a:t>ath</a:t>
            </a:r>
            <a:r>
              <a:rPr lang="en-US" dirty="0"/>
              <a:t> to $100m</a:t>
            </a:r>
            <a:endParaRPr lang="en-US" spc="-10" dirty="0"/>
          </a:p>
        </p:txBody>
      </p:sp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59AA13C7-EC0C-4792-9601-6E6CEBA35F1B}"/>
              </a:ext>
            </a:extLst>
          </p:cNvPr>
          <p:cNvGraphicFramePr/>
          <p:nvPr/>
        </p:nvGraphicFramePr>
        <p:xfrm>
          <a:off x="1557932" y="2773780"/>
          <a:ext cx="17409518" cy="7224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625B2E2-D6E1-4BFB-AC19-1700CBB01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Graphic spid="31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70A25-0142-814F-87D0-5AE3BD11F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64478"/>
            <a:ext cx="17714318" cy="968375"/>
          </a:xfrm>
        </p:spPr>
        <p:txBody>
          <a:bodyPr/>
          <a:lstStyle/>
          <a:p>
            <a:r>
              <a:rPr lang="en-US" dirty="0"/>
              <a:t>What Amount of Investment is needed?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A310BD-8E4E-2B4B-8263-55DD734FEDED}"/>
              </a:ext>
            </a:extLst>
          </p:cNvPr>
          <p:cNvSpPr txBox="1"/>
          <p:nvPr/>
        </p:nvSpPr>
        <p:spPr>
          <a:xfrm>
            <a:off x="1557932" y="3263568"/>
            <a:ext cx="16723718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 rtl="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a typical software company, 70% of expenses are salaries</a:t>
            </a:r>
          </a:p>
          <a:p>
            <a:pPr marL="571500" indent="-571500" algn="l" rtl="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foster rapid growth, the company will grow its team at about the same pace of 40% YoY</a:t>
            </a:r>
          </a:p>
          <a:p>
            <a:pPr marL="571500" indent="-571500" algn="l" rtl="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company will start generating cash profits only in year 12 </a:t>
            </a:r>
          </a:p>
          <a:p>
            <a:pPr marL="571500" indent="-571500" algn="l" rtl="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And will lose $100 million in aggregate in its first 11 years</a:t>
            </a:r>
          </a:p>
          <a:p>
            <a:pPr marL="571500" indent="-571500" algn="l" rtl="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 a result, company management raises money continuously, and gets diluted along the way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558009-20C8-4E9C-A218-2EB601BB9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7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68DFB-3F22-4001-AB7B-B979C8512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7932" y="3368675"/>
            <a:ext cx="16990615" cy="5663089"/>
          </a:xfrm>
        </p:spPr>
        <p:txBody>
          <a:bodyPr/>
          <a:lstStyle/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 "/>
              </a:rPr>
              <a:t>Change the startup objective from EXIT to Profitability 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 "/>
              </a:rPr>
              <a:t>Profitability means cash generation month after month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 "/>
              </a:rPr>
              <a:t>This change in company objective will change EVERYTHING you do, from strategy, to the markets you focus on, to business model, to product, to marketing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 "/>
              </a:rPr>
              <a:t>Focusing on profitability does not prevent an EXIT – actually, it makes a lucrative exit more likely 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AC957DC3-A65E-3977-6D51-5CA981DC54D5}"/>
              </a:ext>
            </a:extLst>
          </p:cNvPr>
          <p:cNvSpPr txBox="1">
            <a:spLocks/>
          </p:cNvSpPr>
          <p:nvPr/>
        </p:nvSpPr>
        <p:spPr>
          <a:xfrm>
            <a:off x="1557932" y="1464478"/>
            <a:ext cx="15809318" cy="96308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 sz="6150" b="1" i="0">
                <a:solidFill>
                  <a:srgbClr val="000032"/>
                </a:solidFill>
                <a:latin typeface="Comfortaa"/>
                <a:ea typeface="+mj-ea"/>
                <a:cs typeface="Comfortaa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US" dirty="0"/>
              <a:t>Why Fail if you can Succeed?</a:t>
            </a:r>
            <a:endParaRPr lang="en-US" spc="-1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DE57C3-AD7A-1BDE-D1E4-EC5954A8C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5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68DFB-3F22-4001-AB7B-B979C8512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7932" y="2911475"/>
            <a:ext cx="17257118" cy="7540526"/>
          </a:xfrm>
        </p:spPr>
        <p:txBody>
          <a:bodyPr/>
          <a:lstStyle/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 "/>
              </a:rPr>
              <a:t>In a typical startup, the only way founders get money out of the company, beyond their salary, is when there is a big enough exit 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 "/>
              </a:rPr>
              <a:t>Founders focusing on profitability are much </a:t>
            </a:r>
            <a:r>
              <a:rPr lang="en-US" sz="4400" b="1" dirty="0">
                <a:latin typeface="Lato "/>
              </a:rPr>
              <a:t>more likely </a:t>
            </a:r>
            <a:r>
              <a:rPr lang="en-US" sz="4400" dirty="0">
                <a:latin typeface="Lato "/>
              </a:rPr>
              <a:t>to make </a:t>
            </a:r>
            <a:r>
              <a:rPr lang="en-US" sz="4400" b="1" dirty="0">
                <a:latin typeface="Lato "/>
              </a:rPr>
              <a:t>more money</a:t>
            </a:r>
            <a:r>
              <a:rPr lang="en-US" sz="4400" dirty="0">
                <a:latin typeface="Lato "/>
              </a:rPr>
              <a:t>, than with an exit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 "/>
              </a:rPr>
              <a:t>Let’s build a simple model </a:t>
            </a:r>
          </a:p>
          <a:p>
            <a:pPr marL="1943100" lvl="3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 "/>
              </a:rPr>
              <a:t>On year 5 the company has $5m in revenues with 20% profits</a:t>
            </a:r>
          </a:p>
          <a:p>
            <a:pPr marL="1943100" lvl="3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 "/>
              </a:rPr>
              <a:t>The company grows at 20% year over year, and maintains its 20% profitability margin</a:t>
            </a:r>
          </a:p>
          <a:p>
            <a:pPr marL="1943100" lvl="3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 "/>
              </a:rPr>
              <a:t>The founders still hold 50% of the equity because they did not need to raise a lot of money 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E9EE8928-0F1C-D82D-E211-A6F2F9748911}"/>
              </a:ext>
            </a:extLst>
          </p:cNvPr>
          <p:cNvSpPr txBox="1">
            <a:spLocks/>
          </p:cNvSpPr>
          <p:nvPr/>
        </p:nvSpPr>
        <p:spPr>
          <a:xfrm>
            <a:off x="1557932" y="1464478"/>
            <a:ext cx="15809318" cy="96308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 sz="6150" b="1" i="0">
                <a:solidFill>
                  <a:srgbClr val="000032"/>
                </a:solidFill>
                <a:latin typeface="Comfortaa"/>
                <a:ea typeface="+mj-ea"/>
                <a:cs typeface="Comfortaa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US" dirty="0"/>
              <a:t>Why Fail if you can Succeed?</a:t>
            </a:r>
            <a:endParaRPr lang="en-US" spc="-1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E970C7-0D1E-EC27-1605-2F5BA6CD7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68DFB-3F22-4001-AB7B-B979C8512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7932" y="8381207"/>
            <a:ext cx="16990615" cy="1508105"/>
          </a:xfrm>
        </p:spPr>
        <p:txBody>
          <a:bodyPr/>
          <a:lstStyle/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 "/>
              </a:rPr>
              <a:t>In 10 years the company generated  </a:t>
            </a:r>
            <a:r>
              <a:rPr lang="en-US" sz="4400" b="1" dirty="0">
                <a:latin typeface="Lato "/>
              </a:rPr>
              <a:t>$10,000,000 </a:t>
            </a:r>
            <a:r>
              <a:rPr lang="en-US" sz="4400" dirty="0">
                <a:latin typeface="Lato "/>
              </a:rPr>
              <a:t>in profits 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 "/>
              </a:rPr>
              <a:t>The founders can take home  </a:t>
            </a:r>
            <a:r>
              <a:rPr lang="en-US" sz="4400" b="1" dirty="0">
                <a:latin typeface="Lato "/>
              </a:rPr>
              <a:t>$5,000,000</a:t>
            </a:r>
            <a:r>
              <a:rPr lang="en-US" sz="4400" dirty="0">
                <a:latin typeface="Lato "/>
              </a:rPr>
              <a:t> in dividends !!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857C0F-3130-466A-94A7-EE2F156F8B1C}"/>
              </a:ext>
            </a:extLst>
          </p:cNvPr>
          <p:cNvSpPr txBox="1"/>
          <p:nvPr/>
        </p:nvSpPr>
        <p:spPr>
          <a:xfrm>
            <a:off x="1557932" y="3132634"/>
            <a:ext cx="169485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400" dirty="0">
                <a:solidFill>
                  <a:srgbClr val="000032"/>
                </a:solidFill>
                <a:latin typeface="Lato "/>
              </a:rPr>
              <a:t>Growth of 20% YoY.   Profits of 20% per year.   Founders hold 50%.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8FFBECB4-9DC6-6FBC-26D2-30B09339AD52}"/>
              </a:ext>
            </a:extLst>
          </p:cNvPr>
          <p:cNvSpPr txBox="1">
            <a:spLocks/>
          </p:cNvSpPr>
          <p:nvPr/>
        </p:nvSpPr>
        <p:spPr>
          <a:xfrm>
            <a:off x="1557932" y="1464478"/>
            <a:ext cx="15809318" cy="96308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 sz="6150" b="1" i="0">
                <a:solidFill>
                  <a:srgbClr val="000032"/>
                </a:solidFill>
                <a:latin typeface="Comfortaa"/>
                <a:ea typeface="+mj-ea"/>
                <a:cs typeface="Comfortaa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US" dirty="0"/>
              <a:t>Why Fail if you can Succeed?</a:t>
            </a:r>
            <a:endParaRPr lang="en-US" spc="-1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6898C3-1587-C00A-0306-0C826B6EF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F937493-6313-CF35-0D02-94CD12630C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199929"/>
              </p:ext>
            </p:extLst>
          </p:nvPr>
        </p:nvGraphicFramePr>
        <p:xfrm>
          <a:off x="1594571" y="4312841"/>
          <a:ext cx="16308694" cy="3657600"/>
        </p:xfrm>
        <a:graphic>
          <a:graphicData uri="http://schemas.openxmlformats.org/drawingml/2006/table">
            <a:tbl>
              <a:tblPr/>
              <a:tblGrid>
                <a:gridCol w="2364094">
                  <a:extLst>
                    <a:ext uri="{9D8B030D-6E8A-4147-A177-3AD203B41FA5}">
                      <a16:colId xmlns:a16="http://schemas.microsoft.com/office/drawing/2014/main" val="4262781535"/>
                    </a:ext>
                  </a:extLst>
                </a:gridCol>
                <a:gridCol w="2062369">
                  <a:extLst>
                    <a:ext uri="{9D8B030D-6E8A-4147-A177-3AD203B41FA5}">
                      <a16:colId xmlns:a16="http://schemas.microsoft.com/office/drawing/2014/main" val="3665036630"/>
                    </a:ext>
                  </a:extLst>
                </a:gridCol>
                <a:gridCol w="1915655">
                  <a:extLst>
                    <a:ext uri="{9D8B030D-6E8A-4147-A177-3AD203B41FA5}">
                      <a16:colId xmlns:a16="http://schemas.microsoft.com/office/drawing/2014/main" val="3830886512"/>
                    </a:ext>
                  </a:extLst>
                </a:gridCol>
                <a:gridCol w="1915655">
                  <a:extLst>
                    <a:ext uri="{9D8B030D-6E8A-4147-A177-3AD203B41FA5}">
                      <a16:colId xmlns:a16="http://schemas.microsoft.com/office/drawing/2014/main" val="861464670"/>
                    </a:ext>
                  </a:extLst>
                </a:gridCol>
                <a:gridCol w="1915655">
                  <a:extLst>
                    <a:ext uri="{9D8B030D-6E8A-4147-A177-3AD203B41FA5}">
                      <a16:colId xmlns:a16="http://schemas.microsoft.com/office/drawing/2014/main" val="1898197672"/>
                    </a:ext>
                  </a:extLst>
                </a:gridCol>
                <a:gridCol w="1915655">
                  <a:extLst>
                    <a:ext uri="{9D8B030D-6E8A-4147-A177-3AD203B41FA5}">
                      <a16:colId xmlns:a16="http://schemas.microsoft.com/office/drawing/2014/main" val="3420055693"/>
                    </a:ext>
                  </a:extLst>
                </a:gridCol>
                <a:gridCol w="1915655">
                  <a:extLst>
                    <a:ext uri="{9D8B030D-6E8A-4147-A177-3AD203B41FA5}">
                      <a16:colId xmlns:a16="http://schemas.microsoft.com/office/drawing/2014/main" val="738532637"/>
                    </a:ext>
                  </a:extLst>
                </a:gridCol>
                <a:gridCol w="2303956">
                  <a:extLst>
                    <a:ext uri="{9D8B030D-6E8A-4147-A177-3AD203B41FA5}">
                      <a16:colId xmlns:a16="http://schemas.microsoft.com/office/drawing/2014/main" val="2039725652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i="0" u="none" strike="noStrike" dirty="0">
                          <a:solidFill>
                            <a:srgbClr val="000032"/>
                          </a:solidFill>
                          <a:effectLst/>
                          <a:latin typeface="Lato 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32"/>
                          </a:solidFill>
                          <a:effectLst/>
                          <a:latin typeface="Lato "/>
                        </a:rPr>
                        <a:t>Year 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32"/>
                          </a:solidFill>
                          <a:effectLst/>
                          <a:latin typeface="Lato "/>
                        </a:rPr>
                        <a:t>Year 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32"/>
                          </a:solidFill>
                          <a:effectLst/>
                          <a:latin typeface="Lato "/>
                        </a:rPr>
                        <a:t>Year 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32"/>
                          </a:solidFill>
                          <a:effectLst/>
                          <a:latin typeface="Lato "/>
                        </a:rPr>
                        <a:t>Year 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32"/>
                          </a:solidFill>
                          <a:effectLst/>
                          <a:latin typeface="Lato "/>
                        </a:rPr>
                        <a:t>Year 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32"/>
                          </a:solidFill>
                          <a:effectLst/>
                          <a:latin typeface="Lato "/>
                        </a:rPr>
                        <a:t>Year 10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32"/>
                          </a:solidFill>
                          <a:effectLst/>
                          <a:latin typeface="Lato "/>
                        </a:rPr>
                        <a:t>Total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01482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1" i="0" u="none" strike="noStrike" dirty="0">
                          <a:solidFill>
                            <a:srgbClr val="000032"/>
                          </a:solidFill>
                          <a:effectLst/>
                          <a:latin typeface="Lato "/>
                        </a:rPr>
                        <a:t>Revenues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32"/>
                          </a:solidFill>
                          <a:effectLst/>
                          <a:latin typeface="Lato "/>
                        </a:rPr>
                        <a:t>$5,000,000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32"/>
                          </a:solidFill>
                          <a:effectLst/>
                          <a:latin typeface="Lato "/>
                        </a:rPr>
                        <a:t>$6,000,000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32"/>
                          </a:solidFill>
                          <a:effectLst/>
                          <a:latin typeface="Lato "/>
                        </a:rPr>
                        <a:t>$7,200,000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32"/>
                          </a:solidFill>
                          <a:effectLst/>
                          <a:latin typeface="Lato "/>
                        </a:rPr>
                        <a:t>$8,640,000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32"/>
                          </a:solidFill>
                          <a:effectLst/>
                          <a:latin typeface="Lato "/>
                        </a:rPr>
                        <a:t>$10,368,000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32"/>
                          </a:solidFill>
                          <a:effectLst/>
                          <a:latin typeface="Lato "/>
                        </a:rPr>
                        <a:t>$12,441,600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32"/>
                          </a:solidFill>
                          <a:effectLst/>
                          <a:latin typeface="Lato "/>
                        </a:rPr>
                        <a:t>$49,649,600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13876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1" i="0" u="none" strike="noStrike" dirty="0">
                          <a:solidFill>
                            <a:srgbClr val="000032"/>
                          </a:solidFill>
                          <a:effectLst/>
                          <a:latin typeface="Lato "/>
                        </a:rPr>
                        <a:t>Profits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32"/>
                          </a:solidFill>
                          <a:effectLst/>
                          <a:latin typeface="Lato "/>
                        </a:rPr>
                        <a:t>$1,000,000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32"/>
                          </a:solidFill>
                          <a:effectLst/>
                          <a:latin typeface="Lato "/>
                        </a:rPr>
                        <a:t>$1,200,000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32"/>
                          </a:solidFill>
                          <a:effectLst/>
                          <a:latin typeface="Lato "/>
                        </a:rPr>
                        <a:t>$1,440,000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32"/>
                          </a:solidFill>
                          <a:effectLst/>
                          <a:latin typeface="Lato "/>
                        </a:rPr>
                        <a:t>$1,728,000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32"/>
                          </a:solidFill>
                          <a:effectLst/>
                          <a:latin typeface="Lato "/>
                        </a:rPr>
                        <a:t>$2,073,600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32"/>
                          </a:solidFill>
                          <a:effectLst/>
                          <a:latin typeface="Lato "/>
                        </a:rPr>
                        <a:t>$2,488,320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i="0" u="none" strike="noStrike" dirty="0">
                          <a:solidFill>
                            <a:srgbClr val="000032"/>
                          </a:solidFill>
                          <a:effectLst/>
                          <a:latin typeface="Lato "/>
                        </a:rPr>
                        <a:t>$9,929,920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305599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1" i="0" u="none" strike="noStrike" dirty="0">
                          <a:solidFill>
                            <a:srgbClr val="000032"/>
                          </a:solidFill>
                          <a:effectLst/>
                          <a:latin typeface="Lato "/>
                        </a:rPr>
                        <a:t>Founders can take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32"/>
                          </a:solidFill>
                          <a:effectLst/>
                          <a:latin typeface="Lato "/>
                        </a:rPr>
                        <a:t>$500,000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32"/>
                          </a:solidFill>
                          <a:effectLst/>
                          <a:latin typeface="Lato "/>
                        </a:rPr>
                        <a:t>$600,000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32"/>
                          </a:solidFill>
                          <a:effectLst/>
                          <a:latin typeface="Lato "/>
                        </a:rPr>
                        <a:t>$720,000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32"/>
                          </a:solidFill>
                          <a:effectLst/>
                          <a:latin typeface="Lato "/>
                        </a:rPr>
                        <a:t>$864,000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32"/>
                          </a:solidFill>
                          <a:effectLst/>
                          <a:latin typeface="Lato "/>
                        </a:rPr>
                        <a:t>$1,036,800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32"/>
                          </a:solidFill>
                          <a:effectLst/>
                          <a:latin typeface="Lato "/>
                        </a:rPr>
                        <a:t>$1,244,160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i="0" u="none" strike="noStrike" dirty="0">
                          <a:solidFill>
                            <a:srgbClr val="000032"/>
                          </a:solidFill>
                          <a:effectLst/>
                          <a:latin typeface="Lato "/>
                        </a:rPr>
                        <a:t>$4,964,960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305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078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68DFB-3F22-4001-AB7B-B979C8512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7933" y="3216275"/>
            <a:ext cx="16647518" cy="1354217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4400" dirty="0">
                <a:latin typeface="Lato "/>
              </a:rPr>
              <a:t>This presentation will discuss the first steps you should take to build a successful, profitable company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ACE878E3-1EAA-90D4-5984-1373B3367FB1}"/>
              </a:ext>
            </a:extLst>
          </p:cNvPr>
          <p:cNvSpPr txBox="1">
            <a:spLocks/>
          </p:cNvSpPr>
          <p:nvPr/>
        </p:nvSpPr>
        <p:spPr>
          <a:xfrm>
            <a:off x="1557932" y="1464478"/>
            <a:ext cx="15809318" cy="96308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 sz="6150" b="1" i="0">
                <a:solidFill>
                  <a:srgbClr val="000032"/>
                </a:solidFill>
                <a:latin typeface="Comfortaa"/>
                <a:ea typeface="+mj-ea"/>
                <a:cs typeface="Comfortaa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US" dirty="0"/>
              <a:t>Why Fail if you can Succeed?</a:t>
            </a:r>
            <a:endParaRPr lang="en-US" spc="-1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CECA12-D2CA-54A0-5B0F-5614B392E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64478"/>
            <a:ext cx="17257118" cy="968375"/>
          </a:xfrm>
        </p:spPr>
        <p:txBody>
          <a:bodyPr/>
          <a:lstStyle/>
          <a:p>
            <a:r>
              <a:rPr lang="en-US" dirty="0"/>
              <a:t>The “Standard” Way of Building a Startup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D82D8-8912-DBBE-C689-870B25EA0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7932" y="3105368"/>
            <a:ext cx="15962908" cy="7545655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4400" b="1" dirty="0">
                <a:latin typeface="Lato" panose="020F0502020204030203" pitchFamily="34" charset="0"/>
              </a:rPr>
              <a:t>You have a great idea that you think is worth millions…</a:t>
            </a:r>
          </a:p>
          <a:p>
            <a:pPr>
              <a:spcAft>
                <a:spcPts val="1000"/>
              </a:spcAft>
            </a:pPr>
            <a:r>
              <a:rPr lang="en-US" sz="4400" b="1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The accepted model for a successful startup  </a:t>
            </a:r>
          </a:p>
          <a:p>
            <a:pPr>
              <a:spcAft>
                <a:spcPts val="1000"/>
              </a:spcAft>
            </a:pPr>
            <a:r>
              <a:rPr lang="en-US" sz="16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  </a:t>
            </a:r>
          </a:p>
          <a:p>
            <a:pPr marL="1028700" lvl="1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You need to think big and move very fast</a:t>
            </a:r>
          </a:p>
          <a:p>
            <a:pPr marL="1028700" lvl="1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You need to have a grandiose product vision – disruptive, comprehensive, complex, cutting-edge technology, AI, ……</a:t>
            </a:r>
          </a:p>
          <a:p>
            <a:pPr marL="1028700" lvl="1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You need to be first to market </a:t>
            </a:r>
          </a:p>
          <a:p>
            <a:pPr marL="1028700" lvl="1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You need to be much better than the competition </a:t>
            </a:r>
          </a:p>
          <a:p>
            <a:pPr marL="1028700" lvl="1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You need to dominate the market</a:t>
            </a:r>
          </a:p>
          <a:p>
            <a:pPr marL="1028700" lvl="1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000032"/>
              </a:solidFill>
              <a:latin typeface="Lato" panose="020F0502020204030203" pitchFamily="34" charset="0"/>
              <a:cs typeface="Lato Ligh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D82D8-8912-DBBE-C689-870B25EA0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7932" y="2898183"/>
            <a:ext cx="16877308" cy="7078861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4400" b="1" dirty="0">
                <a:latin typeface="Lato" panose="020F0502020204030203" pitchFamily="34" charset="0"/>
              </a:rPr>
              <a:t>To raise money from VC’s you need:</a:t>
            </a:r>
          </a:p>
          <a:p>
            <a:pPr marL="1028700" lvl="1" indent="-5715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An experienced team – (most don’t have it)</a:t>
            </a:r>
          </a:p>
          <a:p>
            <a:pPr marL="1028700" lvl="1" indent="-5715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The grandiose product vision</a:t>
            </a:r>
          </a:p>
          <a:p>
            <a:pPr marL="1028700" lvl="1" indent="-5715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Preferably a demo or a mockup of the product</a:t>
            </a:r>
          </a:p>
          <a:p>
            <a:pPr marL="1028700" lvl="1" indent="-5715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A compelling pitchbook </a:t>
            </a:r>
          </a:p>
          <a:p>
            <a:pPr marL="2400300" lvl="4" indent="-5715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Addressing a </a:t>
            </a:r>
            <a:r>
              <a:rPr lang="en-US" sz="4400" b="1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very large market opportunity </a:t>
            </a: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– supported by analysts’ research showing phenomenal market growth</a:t>
            </a:r>
          </a:p>
          <a:p>
            <a:pPr marL="2400300" lvl="4" indent="-5715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Competitive analysis – your product is heads and shoulders above competitors </a:t>
            </a:r>
          </a:p>
          <a:p>
            <a:pPr marL="2400300" lvl="4" indent="-5715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And the pitchbook should contain something like….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CE49E91-4C71-AE78-DA2B-A4C078B76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64478"/>
            <a:ext cx="17257118" cy="968375"/>
          </a:xfrm>
        </p:spPr>
        <p:txBody>
          <a:bodyPr/>
          <a:lstStyle/>
          <a:p>
            <a:r>
              <a:rPr lang="en-US" dirty="0"/>
              <a:t>The “Standard” Way of Building a Startup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F614AB-9398-E4D8-FD8C-CA8E2C026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4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76B4A629-7AEC-4B11-DEC7-881076DA7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64478"/>
            <a:ext cx="17257118" cy="968375"/>
          </a:xfrm>
        </p:spPr>
        <p:txBody>
          <a:bodyPr/>
          <a:lstStyle/>
          <a:p>
            <a:r>
              <a:rPr lang="en-US" dirty="0"/>
              <a:t>The Famous Hockey Stick Chart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51ADFA7-C0C3-BB2A-3CF3-6476591CF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08504DD-D3E7-AA61-DB28-81DDBE4AF44D}"/>
              </a:ext>
            </a:extLst>
          </p:cNvPr>
          <p:cNvGrpSpPr/>
          <p:nvPr/>
        </p:nvGrpSpPr>
        <p:grpSpPr>
          <a:xfrm>
            <a:off x="1461591" y="3302655"/>
            <a:ext cx="17180918" cy="6577547"/>
            <a:chOff x="1461591" y="3302655"/>
            <a:chExt cx="17180918" cy="65775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F546D01-2F10-DD90-266C-52CBB2EF394E}"/>
                </a:ext>
              </a:extLst>
            </p:cNvPr>
            <p:cNvGrpSpPr/>
            <p:nvPr/>
          </p:nvGrpSpPr>
          <p:grpSpPr>
            <a:xfrm>
              <a:off x="1461591" y="3302655"/>
              <a:ext cx="17180918" cy="6577547"/>
              <a:chOff x="1461591" y="3302655"/>
              <a:chExt cx="17180918" cy="657754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BC0D3262-26CF-AD03-4D97-4E91D1D2DF48}"/>
                  </a:ext>
                </a:extLst>
              </p:cNvPr>
              <p:cNvGrpSpPr/>
              <p:nvPr/>
            </p:nvGrpSpPr>
            <p:grpSpPr>
              <a:xfrm>
                <a:off x="1461591" y="3302655"/>
                <a:ext cx="17180918" cy="6577547"/>
                <a:chOff x="1461591" y="3302655"/>
                <a:chExt cx="17180918" cy="6577547"/>
              </a:xfrm>
            </p:grpSpPr>
            <p:graphicFrame>
              <p:nvGraphicFramePr>
                <p:cNvPr id="21" name="Chart 20">
                  <a:extLst>
                    <a:ext uri="{FF2B5EF4-FFF2-40B4-BE49-F238E27FC236}">
                      <a16:creationId xmlns:a16="http://schemas.microsoft.com/office/drawing/2014/main" id="{CA10B3A6-1E0C-917B-49EF-E6AE9108D853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282342591"/>
                    </p:ext>
                  </p:extLst>
                </p:nvPr>
              </p:nvGraphicFramePr>
              <p:xfrm>
                <a:off x="1461591" y="3379447"/>
                <a:ext cx="17180918" cy="6500755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A21E99D-0CF9-39EF-6227-968A17085389}"/>
                    </a:ext>
                  </a:extLst>
                </p:cNvPr>
                <p:cNvSpPr txBox="1"/>
                <p:nvPr/>
              </p:nvSpPr>
              <p:spPr>
                <a:xfrm>
                  <a:off x="13496548" y="7370961"/>
                  <a:ext cx="11430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solidFill>
                        <a:srgbClr val="FF6900"/>
                      </a:solidFill>
                      <a:latin typeface="Lato" panose="020F0502020204030203" pitchFamily="34" charset="0"/>
                    </a:rPr>
                    <a:t>120$</a:t>
                  </a:r>
                  <a:endParaRPr lang="en-IL" sz="2800" b="1" dirty="0">
                    <a:solidFill>
                      <a:srgbClr val="FF6900"/>
                    </a:solidFill>
                    <a:latin typeface="Lato" panose="020F0502020204030203" pitchFamily="34" charset="0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4A884E6-C8A0-7C89-05DB-70EDDB7A4D24}"/>
                    </a:ext>
                  </a:extLst>
                </p:cNvPr>
                <p:cNvSpPr txBox="1"/>
                <p:nvPr/>
              </p:nvSpPr>
              <p:spPr>
                <a:xfrm>
                  <a:off x="15263356" y="6005969"/>
                  <a:ext cx="11430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solidFill>
                        <a:srgbClr val="FF6900"/>
                      </a:solidFill>
                      <a:latin typeface="Lato" panose="020F0502020204030203" pitchFamily="34" charset="0"/>
                    </a:rPr>
                    <a:t>240$</a:t>
                  </a:r>
                  <a:endParaRPr lang="en-IL" sz="2800" b="1" dirty="0">
                    <a:solidFill>
                      <a:srgbClr val="FF6900"/>
                    </a:solidFill>
                    <a:latin typeface="Lato" panose="020F0502020204030203" pitchFamily="34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4D9E5A2-3D13-851E-4565-BCEB9B672B39}"/>
                    </a:ext>
                  </a:extLst>
                </p:cNvPr>
                <p:cNvSpPr txBox="1"/>
                <p:nvPr/>
              </p:nvSpPr>
              <p:spPr>
                <a:xfrm>
                  <a:off x="11714242" y="8016875"/>
                  <a:ext cx="11430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solidFill>
                        <a:srgbClr val="FF6900"/>
                      </a:solidFill>
                      <a:latin typeface="Lato" panose="020F0502020204030203" pitchFamily="34" charset="0"/>
                    </a:rPr>
                    <a:t>60$</a:t>
                  </a:r>
                  <a:endParaRPr lang="en-IL" sz="2800" b="1" dirty="0">
                    <a:solidFill>
                      <a:srgbClr val="FF6900"/>
                    </a:solidFill>
                    <a:latin typeface="Lato" panose="020F0502020204030203" pitchFamily="34" charset="0"/>
                  </a:endParaRP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C61B181-7BB8-D528-1386-860C833FF457}"/>
                    </a:ext>
                  </a:extLst>
                </p:cNvPr>
                <p:cNvSpPr txBox="1"/>
                <p:nvPr/>
              </p:nvSpPr>
              <p:spPr>
                <a:xfrm>
                  <a:off x="9942132" y="8352671"/>
                  <a:ext cx="11430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solidFill>
                        <a:srgbClr val="FF6900"/>
                      </a:solidFill>
                      <a:latin typeface="Lato" panose="020F0502020204030203" pitchFamily="34" charset="0"/>
                    </a:rPr>
                    <a:t>30$</a:t>
                  </a:r>
                  <a:endParaRPr lang="en-IL" sz="2800" b="1" dirty="0">
                    <a:solidFill>
                      <a:srgbClr val="FF6900"/>
                    </a:solidFill>
                    <a:latin typeface="Lato" panose="020F0502020204030203" pitchFamily="34" charset="0"/>
                  </a:endParaRP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E1A9794-8352-DB98-5D24-AE97F494BD7D}"/>
                    </a:ext>
                  </a:extLst>
                </p:cNvPr>
                <p:cNvSpPr txBox="1"/>
                <p:nvPr/>
              </p:nvSpPr>
              <p:spPr>
                <a:xfrm>
                  <a:off x="8154524" y="8526280"/>
                  <a:ext cx="11430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solidFill>
                        <a:srgbClr val="FF6900"/>
                      </a:solidFill>
                      <a:latin typeface="Lato" panose="020F0502020204030203" pitchFamily="34" charset="0"/>
                    </a:rPr>
                    <a:t>15$</a:t>
                  </a:r>
                  <a:endParaRPr lang="en-IL" sz="2800" b="1" dirty="0">
                    <a:solidFill>
                      <a:srgbClr val="FF6900"/>
                    </a:solidFill>
                    <a:latin typeface="Lato" panose="020F0502020204030203" pitchFamily="34" charset="0"/>
                  </a:endParaRP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9CE5FB6-6541-5627-AF8A-C69931A50071}"/>
                    </a:ext>
                  </a:extLst>
                </p:cNvPr>
                <p:cNvSpPr txBox="1"/>
                <p:nvPr/>
              </p:nvSpPr>
              <p:spPr>
                <a:xfrm>
                  <a:off x="17062450" y="3302655"/>
                  <a:ext cx="11430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solidFill>
                        <a:srgbClr val="FF6900"/>
                      </a:solidFill>
                      <a:latin typeface="Lato" panose="020F0502020204030203" pitchFamily="34" charset="0"/>
                    </a:rPr>
                    <a:t>480$</a:t>
                  </a:r>
                  <a:endParaRPr lang="en-IL" sz="2800" b="1" dirty="0">
                    <a:solidFill>
                      <a:srgbClr val="FF6900"/>
                    </a:solidFill>
                    <a:latin typeface="Lato" panose="020F0502020204030203" pitchFamily="34" charset="0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C61774E4-1958-F738-180D-1EF8157E7CB8}"/>
                  </a:ext>
                </a:extLst>
              </p:cNvPr>
              <p:cNvGrpSpPr/>
              <p:nvPr/>
            </p:nvGrpSpPr>
            <p:grpSpPr>
              <a:xfrm>
                <a:off x="2313225" y="3397444"/>
                <a:ext cx="195514" cy="5494391"/>
                <a:chOff x="2313225" y="3397444"/>
                <a:chExt cx="195514" cy="549439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95A6C4D-6497-425E-A8AD-6655AF8515B8}"/>
                    </a:ext>
                  </a:extLst>
                </p:cNvPr>
                <p:cNvSpPr txBox="1"/>
                <p:nvPr/>
              </p:nvSpPr>
              <p:spPr>
                <a:xfrm>
                  <a:off x="2313225" y="3397444"/>
                  <a:ext cx="195514" cy="451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800"/>
                    </a:lnSpc>
                  </a:pPr>
                  <a:r>
                    <a:rPr lang="en-US" sz="2400" dirty="0">
                      <a:solidFill>
                        <a:srgbClr val="004B9B"/>
                      </a:solidFill>
                      <a:latin typeface="Lato" panose="020F0502020204030203" pitchFamily="34" charset="0"/>
                    </a:rPr>
                    <a:t>M</a:t>
                  </a:r>
                  <a:endParaRPr lang="en-IL" sz="2400" dirty="0">
                    <a:solidFill>
                      <a:srgbClr val="004B9B"/>
                    </a:solidFill>
                    <a:latin typeface="Lato" panose="020F0502020204030203" pitchFamily="34" charset="0"/>
                  </a:endParaRP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B3DD2C9-C992-95E6-1475-A1BB4DE1FCAB}"/>
                    </a:ext>
                  </a:extLst>
                </p:cNvPr>
                <p:cNvSpPr txBox="1"/>
                <p:nvPr/>
              </p:nvSpPr>
              <p:spPr>
                <a:xfrm>
                  <a:off x="2313225" y="3957776"/>
                  <a:ext cx="195514" cy="451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800"/>
                    </a:lnSpc>
                  </a:pPr>
                  <a:r>
                    <a:rPr lang="en-US" sz="2400" dirty="0">
                      <a:solidFill>
                        <a:srgbClr val="004B9B"/>
                      </a:solidFill>
                      <a:latin typeface="Lato" panose="020F0502020204030203" pitchFamily="34" charset="0"/>
                    </a:rPr>
                    <a:t>M</a:t>
                  </a:r>
                  <a:endParaRPr lang="en-IL" sz="2400" dirty="0">
                    <a:solidFill>
                      <a:srgbClr val="004B9B"/>
                    </a:solidFill>
                    <a:latin typeface="Lato" panose="020F0502020204030203" pitchFamily="34" charset="0"/>
                  </a:endParaRP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230B1E4-35A6-D28F-A6BB-366E4F003526}"/>
                    </a:ext>
                  </a:extLst>
                </p:cNvPr>
                <p:cNvSpPr txBox="1"/>
                <p:nvPr/>
              </p:nvSpPr>
              <p:spPr>
                <a:xfrm>
                  <a:off x="2313225" y="4518108"/>
                  <a:ext cx="195514" cy="451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800"/>
                    </a:lnSpc>
                  </a:pPr>
                  <a:r>
                    <a:rPr lang="en-US" sz="2400" dirty="0">
                      <a:solidFill>
                        <a:srgbClr val="004B9B"/>
                      </a:solidFill>
                      <a:latin typeface="Lato" panose="020F0502020204030203" pitchFamily="34" charset="0"/>
                    </a:rPr>
                    <a:t>M</a:t>
                  </a:r>
                  <a:endParaRPr lang="en-IL" sz="2400" dirty="0">
                    <a:solidFill>
                      <a:srgbClr val="004B9B"/>
                    </a:solidFill>
                    <a:latin typeface="Lato" panose="020F0502020204030203" pitchFamily="34" charset="0"/>
                  </a:endParaRP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80B4E73-DEA4-1B1A-F79E-FE5DFE34C14E}"/>
                    </a:ext>
                  </a:extLst>
                </p:cNvPr>
                <p:cNvSpPr txBox="1"/>
                <p:nvPr/>
              </p:nvSpPr>
              <p:spPr>
                <a:xfrm>
                  <a:off x="2313225" y="5078440"/>
                  <a:ext cx="195514" cy="451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800"/>
                    </a:lnSpc>
                  </a:pPr>
                  <a:r>
                    <a:rPr lang="en-US" sz="2400" dirty="0">
                      <a:solidFill>
                        <a:srgbClr val="004B9B"/>
                      </a:solidFill>
                      <a:latin typeface="Lato" panose="020F0502020204030203" pitchFamily="34" charset="0"/>
                    </a:rPr>
                    <a:t>M</a:t>
                  </a:r>
                  <a:endParaRPr lang="en-IL" sz="2400" dirty="0">
                    <a:solidFill>
                      <a:srgbClr val="004B9B"/>
                    </a:solidFill>
                    <a:latin typeface="Lato" panose="020F0502020204030203" pitchFamily="34" charset="0"/>
                  </a:endParaRP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FD9478B-F75D-F418-5756-816F5A9FE0FD}"/>
                    </a:ext>
                  </a:extLst>
                </p:cNvPr>
                <p:cNvSpPr txBox="1"/>
                <p:nvPr/>
              </p:nvSpPr>
              <p:spPr>
                <a:xfrm>
                  <a:off x="2313225" y="5638772"/>
                  <a:ext cx="195514" cy="451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800"/>
                    </a:lnSpc>
                  </a:pPr>
                  <a:r>
                    <a:rPr lang="en-US" sz="2400" dirty="0">
                      <a:solidFill>
                        <a:srgbClr val="004B9B"/>
                      </a:solidFill>
                      <a:latin typeface="Lato" panose="020F0502020204030203" pitchFamily="34" charset="0"/>
                    </a:rPr>
                    <a:t>M</a:t>
                  </a:r>
                  <a:endParaRPr lang="en-IL" sz="2400" dirty="0">
                    <a:solidFill>
                      <a:srgbClr val="004B9B"/>
                    </a:solidFill>
                    <a:latin typeface="Lato" panose="020F0502020204030203" pitchFamily="34" charset="0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D25C4C9-A9B2-4AD1-2E85-4FCD89346D20}"/>
                    </a:ext>
                  </a:extLst>
                </p:cNvPr>
                <p:cNvSpPr txBox="1"/>
                <p:nvPr/>
              </p:nvSpPr>
              <p:spPr>
                <a:xfrm>
                  <a:off x="2313225" y="6199104"/>
                  <a:ext cx="195514" cy="451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800"/>
                    </a:lnSpc>
                  </a:pPr>
                  <a:r>
                    <a:rPr lang="en-US" sz="2400" dirty="0">
                      <a:solidFill>
                        <a:srgbClr val="004B9B"/>
                      </a:solidFill>
                      <a:latin typeface="Lato" panose="020F0502020204030203" pitchFamily="34" charset="0"/>
                    </a:rPr>
                    <a:t>M</a:t>
                  </a:r>
                  <a:endParaRPr lang="en-IL" sz="2400" dirty="0">
                    <a:solidFill>
                      <a:srgbClr val="004B9B"/>
                    </a:solidFill>
                    <a:latin typeface="Lato" panose="020F0502020204030203" pitchFamily="34" charset="0"/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CBB2FED-DE2F-C812-F560-D98A6D0425BC}"/>
                    </a:ext>
                  </a:extLst>
                </p:cNvPr>
                <p:cNvSpPr txBox="1"/>
                <p:nvPr/>
              </p:nvSpPr>
              <p:spPr>
                <a:xfrm>
                  <a:off x="2313225" y="6759436"/>
                  <a:ext cx="195514" cy="451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800"/>
                    </a:lnSpc>
                  </a:pPr>
                  <a:r>
                    <a:rPr lang="en-US" sz="2400" dirty="0">
                      <a:solidFill>
                        <a:srgbClr val="004B9B"/>
                      </a:solidFill>
                      <a:latin typeface="Lato" panose="020F0502020204030203" pitchFamily="34" charset="0"/>
                    </a:rPr>
                    <a:t>M</a:t>
                  </a:r>
                  <a:endParaRPr lang="en-IL" sz="2400" dirty="0">
                    <a:solidFill>
                      <a:srgbClr val="004B9B"/>
                    </a:solidFill>
                    <a:latin typeface="Lato" panose="020F0502020204030203" pitchFamily="34" charset="0"/>
                  </a:endParaRP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0D23305-36FA-9A02-CDF3-F804FCB5D85B}"/>
                    </a:ext>
                  </a:extLst>
                </p:cNvPr>
                <p:cNvSpPr txBox="1"/>
                <p:nvPr/>
              </p:nvSpPr>
              <p:spPr>
                <a:xfrm>
                  <a:off x="2313225" y="7319768"/>
                  <a:ext cx="195514" cy="451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800"/>
                    </a:lnSpc>
                  </a:pPr>
                  <a:r>
                    <a:rPr lang="en-US" sz="2400" dirty="0">
                      <a:solidFill>
                        <a:srgbClr val="004B9B"/>
                      </a:solidFill>
                      <a:latin typeface="Lato" panose="020F0502020204030203" pitchFamily="34" charset="0"/>
                    </a:rPr>
                    <a:t>M</a:t>
                  </a:r>
                  <a:endParaRPr lang="en-IL" sz="2400" dirty="0">
                    <a:solidFill>
                      <a:srgbClr val="004B9B"/>
                    </a:solidFill>
                    <a:latin typeface="Lato" panose="020F0502020204030203" pitchFamily="34" charset="0"/>
                  </a:endParaRP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2769842-114B-A87E-0C97-DD96478BBC9E}"/>
                    </a:ext>
                  </a:extLst>
                </p:cNvPr>
                <p:cNvSpPr txBox="1"/>
                <p:nvPr/>
              </p:nvSpPr>
              <p:spPr>
                <a:xfrm>
                  <a:off x="2313225" y="7880100"/>
                  <a:ext cx="195514" cy="451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800"/>
                    </a:lnSpc>
                  </a:pPr>
                  <a:r>
                    <a:rPr lang="en-US" sz="2400" dirty="0">
                      <a:solidFill>
                        <a:srgbClr val="004B9B"/>
                      </a:solidFill>
                      <a:latin typeface="Lato" panose="020F0502020204030203" pitchFamily="34" charset="0"/>
                    </a:rPr>
                    <a:t>M</a:t>
                  </a:r>
                  <a:endParaRPr lang="en-IL" sz="2400" dirty="0">
                    <a:solidFill>
                      <a:srgbClr val="004B9B"/>
                    </a:solidFill>
                    <a:latin typeface="Lato" panose="020F0502020204030203" pitchFamily="34" charset="0"/>
                  </a:endParaRP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579968E-A6CA-9B0D-5BDC-DA36076E2F32}"/>
                    </a:ext>
                  </a:extLst>
                </p:cNvPr>
                <p:cNvSpPr txBox="1"/>
                <p:nvPr/>
              </p:nvSpPr>
              <p:spPr>
                <a:xfrm>
                  <a:off x="2313225" y="8440429"/>
                  <a:ext cx="195514" cy="451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800"/>
                    </a:lnSpc>
                  </a:pPr>
                  <a:r>
                    <a:rPr lang="en-US" sz="2400" dirty="0">
                      <a:solidFill>
                        <a:srgbClr val="004B9B"/>
                      </a:solidFill>
                      <a:latin typeface="Lato" panose="020F0502020204030203" pitchFamily="34" charset="0"/>
                    </a:rPr>
                    <a:t>M</a:t>
                  </a:r>
                  <a:endParaRPr lang="en-IL" sz="2400" dirty="0">
                    <a:solidFill>
                      <a:srgbClr val="004B9B"/>
                    </a:solidFill>
                    <a:latin typeface="Lato" panose="020F0502020204030203" pitchFamily="34" charset="0"/>
                  </a:endParaRPr>
                </a:p>
              </p:txBody>
            </p:sp>
          </p:grp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1CF1D83-EA5E-B7A3-9151-02DF0DDEF70B}"/>
                </a:ext>
              </a:extLst>
            </p:cNvPr>
            <p:cNvSpPr txBox="1"/>
            <p:nvPr/>
          </p:nvSpPr>
          <p:spPr>
            <a:xfrm>
              <a:off x="6393160" y="8632186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6900"/>
                  </a:solidFill>
                  <a:latin typeface="Lato" panose="020F0502020204030203" pitchFamily="34" charset="0"/>
                </a:rPr>
                <a:t>5$</a:t>
              </a:r>
              <a:endParaRPr lang="en-IL" sz="2800" b="1" dirty="0">
                <a:solidFill>
                  <a:srgbClr val="FF6900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72ABE24-2345-274D-42BC-BE005988B562}"/>
                </a:ext>
              </a:extLst>
            </p:cNvPr>
            <p:cNvSpPr txBox="1"/>
            <p:nvPr/>
          </p:nvSpPr>
          <p:spPr>
            <a:xfrm>
              <a:off x="4626352" y="8702675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6900"/>
                  </a:solidFill>
                  <a:latin typeface="Lato" panose="020F0502020204030203" pitchFamily="34" charset="0"/>
                </a:rPr>
                <a:t>1$</a:t>
              </a:r>
              <a:endParaRPr lang="en-IL" sz="2800" b="1" dirty="0">
                <a:solidFill>
                  <a:srgbClr val="FF6900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ECC16DC-87DE-4A0E-9B3C-307EFF7BD0BE}"/>
                </a:ext>
              </a:extLst>
            </p:cNvPr>
            <p:cNvSpPr txBox="1"/>
            <p:nvPr/>
          </p:nvSpPr>
          <p:spPr>
            <a:xfrm>
              <a:off x="2858254" y="8697357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6900"/>
                  </a:solidFill>
                  <a:latin typeface="Lato" panose="020F0502020204030203" pitchFamily="34" charset="0"/>
                </a:rPr>
                <a:t>0$</a:t>
              </a:r>
              <a:endParaRPr lang="en-IL" sz="2800" b="1" dirty="0">
                <a:solidFill>
                  <a:srgbClr val="FF6900"/>
                </a:solidFill>
                <a:latin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816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57932" y="1464478"/>
            <a:ext cx="1562671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565" dirty="0"/>
              <a:t>Y</a:t>
            </a:r>
            <a:r>
              <a:rPr spc="55" dirty="0"/>
              <a:t>onatan</a:t>
            </a:r>
            <a:r>
              <a:rPr spc="-380" dirty="0"/>
              <a:t> </a:t>
            </a:r>
            <a:r>
              <a:rPr spc="-10" dirty="0"/>
              <a:t>Stern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0628" y="3230749"/>
            <a:ext cx="1465829" cy="242392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25271" y="3484621"/>
            <a:ext cx="1916172" cy="191618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30257" y="3971523"/>
            <a:ext cx="2900435" cy="94237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119505" y="3971523"/>
            <a:ext cx="3534535" cy="9423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F9BD39-57F3-4992-B4FF-EE877AD56B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0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D82D8-8912-DBBE-C689-870B25EA0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270419"/>
            <a:ext cx="16877308" cy="5432256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4400" b="1" dirty="0">
                <a:latin typeface="Lato" panose="020F0502020204030203" pitchFamily="34" charset="0"/>
              </a:rPr>
              <a:t>To raise money from VC’s you also need: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A lot of patience knocking on many doors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A thick skin to handle many NO’s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Good timing and a bullish capital market 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And most of all – lots and lots of luck  ……  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000032"/>
              </a:solidFill>
              <a:latin typeface="Lato" panose="020F0502020204030203" pitchFamily="34" charset="0"/>
              <a:cs typeface="Lato Light"/>
            </a:endParaRPr>
          </a:p>
          <a:p>
            <a:pPr marL="1943100" lvl="3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Good Luck to you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192C0DA-DD69-0DA2-9CEF-6153B74E6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64478"/>
            <a:ext cx="17257118" cy="968375"/>
          </a:xfrm>
        </p:spPr>
        <p:txBody>
          <a:bodyPr/>
          <a:lstStyle/>
          <a:p>
            <a:r>
              <a:rPr lang="en-US" dirty="0"/>
              <a:t>The “Standard” Way of Building a Startup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AF75AF-56DD-817E-6B8B-7EBC34565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But, is it Really the Best Way?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D82D8-8912-DBBE-C689-870B25EA0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3873" y="4269680"/>
            <a:ext cx="16877308" cy="2985433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5400" b="1" dirty="0">
                <a:latin typeface="Lato" panose="020F0502020204030203" pitchFamily="34" charset="0"/>
              </a:rPr>
              <a:t>There is an alternative way to start your startup</a:t>
            </a:r>
          </a:p>
          <a:p>
            <a:pPr>
              <a:spcAft>
                <a:spcPts val="2400"/>
              </a:spcAft>
            </a:pPr>
            <a:endParaRPr lang="en-US" sz="4000" dirty="0">
              <a:solidFill>
                <a:srgbClr val="000032"/>
              </a:solidFill>
              <a:latin typeface="Lato" panose="020F0502020204030203" pitchFamily="34" charset="0"/>
              <a:cs typeface="Lato Light"/>
            </a:endParaRPr>
          </a:p>
          <a:p>
            <a:pPr>
              <a:spcAft>
                <a:spcPts val="2400"/>
              </a:spcAft>
            </a:pPr>
            <a:r>
              <a:rPr lang="en-US" sz="4000" dirty="0">
                <a:latin typeface="Lato" panose="020F0502020204030203" pitchFamily="34" charset="0"/>
              </a:rPr>
              <a:t>			</a:t>
            </a:r>
            <a:r>
              <a:rPr lang="en-US" sz="6000" b="1" dirty="0">
                <a:latin typeface="Lato" panose="020F0502020204030203" pitchFamily="34" charset="0"/>
              </a:rPr>
              <a:t>The SmartUp way </a:t>
            </a:r>
            <a:endParaRPr lang="en-US" sz="6000" b="1" dirty="0">
              <a:solidFill>
                <a:srgbClr val="000032"/>
              </a:solidFill>
              <a:latin typeface="Lato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2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2937421" y="3319421"/>
            <a:ext cx="14229259" cy="46705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spcAft>
                <a:spcPts val="5000"/>
              </a:spcAft>
            </a:pPr>
            <a:r>
              <a:rPr lang="en-US" sz="5200" b="1" dirty="0">
                <a:solidFill>
                  <a:schemeClr val="bg1"/>
                </a:solidFill>
                <a:latin typeface="Comfortaa"/>
                <a:cs typeface="Comfortaa"/>
              </a:rPr>
              <a:t>An alternative way to start your startup</a:t>
            </a:r>
          </a:p>
          <a:p>
            <a:pPr marL="12700" marR="5080" algn="ctr">
              <a:spcBef>
                <a:spcPts val="90"/>
              </a:spcBef>
            </a:pPr>
            <a:r>
              <a:rPr lang="en-US" sz="9900" b="1" dirty="0">
                <a:solidFill>
                  <a:srgbClr val="FF6900"/>
                </a:solidFill>
                <a:latin typeface="Comfortaa"/>
                <a:cs typeface="Comfortaa"/>
              </a:rPr>
              <a:t>The SmartUp Way</a:t>
            </a:r>
          </a:p>
          <a:p>
            <a:pPr marL="12700" marR="5080" algn="ctr">
              <a:lnSpc>
                <a:spcPct val="250000"/>
              </a:lnSpc>
              <a:spcBef>
                <a:spcPts val="90"/>
              </a:spcBef>
            </a:pPr>
            <a:r>
              <a:rPr lang="en-US" sz="5200" b="1" dirty="0">
                <a:solidFill>
                  <a:srgbClr val="FF6900"/>
                </a:solidFill>
                <a:latin typeface="Comfortaa"/>
                <a:cs typeface="Comfortaa"/>
              </a:rPr>
              <a:t>With a much higher success rate </a:t>
            </a:r>
          </a:p>
        </p:txBody>
      </p:sp>
    </p:spTree>
    <p:extLst>
      <p:ext uri="{BB962C8B-B14F-4D97-AF65-F5344CB8AC3E}">
        <p14:creationId xmlns:p14="http://schemas.microsoft.com/office/powerpoint/2010/main" val="215846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SmartUp Guiding Principles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D82D8-8912-DBBE-C689-870B25EA0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7932" y="3063875"/>
            <a:ext cx="16877308" cy="5293757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4400" dirty="0">
                <a:latin typeface="Lato" panose="020F0502020204030203" pitchFamily="34" charset="0"/>
              </a:rPr>
              <a:t>Is the “Standard Way of Building a Startup” really true?</a:t>
            </a:r>
            <a:br>
              <a:rPr lang="en-US" sz="4400" b="1" dirty="0"/>
            </a:br>
            <a:endParaRPr lang="en-US" sz="4400" b="1" dirty="0">
              <a:latin typeface="Lato" panose="020F0502020204030203" pitchFamily="34" charset="0"/>
            </a:endParaRP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Do you really want or need an EXIT? (</a:t>
            </a:r>
            <a:r>
              <a:rPr lang="en-US" sz="4400" dirty="0" err="1">
                <a:latin typeface="Lato" panose="020F0502020204030203" pitchFamily="34" charset="0"/>
              </a:rPr>
              <a:t>CardScan</a:t>
            </a:r>
            <a:r>
              <a:rPr lang="en-US" sz="4400" dirty="0">
                <a:latin typeface="Lato" panose="020F0502020204030203" pitchFamily="34" charset="0"/>
              </a:rPr>
              <a:t>, ZoomInfo)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Do you really need to be first?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Do you really need a big market?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Do you really need a grandiose disruptive product vision?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2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62E05-5F26-452C-8B30-B119ADCD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SmartUp Guiding Principles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FCB87-FE4F-4C47-941F-0F3B9DE31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1955" y="2966693"/>
            <a:ext cx="11175531" cy="6093976"/>
          </a:xfrm>
        </p:spPr>
        <p:txBody>
          <a:bodyPr/>
          <a:lstStyle/>
          <a:p>
            <a:pPr algn="l" rtl="0"/>
            <a:r>
              <a:rPr lang="en-US" sz="4400" b="1" dirty="0">
                <a:latin typeface="Lato "/>
              </a:rPr>
              <a:t>You don’t need to be the first </a:t>
            </a:r>
            <a:br>
              <a:rPr lang="en-US" sz="4400" b="1" dirty="0">
                <a:latin typeface="Lato "/>
              </a:rPr>
            </a:br>
            <a:r>
              <a:rPr lang="en-US" sz="4400" b="1" dirty="0">
                <a:latin typeface="Lato "/>
              </a:rPr>
              <a:t>to dominate a market </a:t>
            </a:r>
          </a:p>
          <a:p>
            <a:pPr marL="571500" indent="-571500" algn="l" rtl="0">
              <a:buFont typeface="Arial" panose="020B0604020202020204" pitchFamily="34" charset="0"/>
              <a:buChar char="•"/>
            </a:pPr>
            <a:endParaRPr lang="en-US" sz="4400" dirty="0">
              <a:latin typeface="Lato "/>
            </a:endParaRPr>
          </a:p>
          <a:p>
            <a:pPr algn="l" rtl="0"/>
            <a:r>
              <a:rPr lang="en-US" sz="4400" dirty="0">
                <a:latin typeface="Lato "/>
              </a:rPr>
              <a:t>Many examples:</a:t>
            </a:r>
          </a:p>
          <a:p>
            <a:pPr algn="l" rtl="0"/>
            <a:endParaRPr lang="en-US" sz="4400" dirty="0">
              <a:latin typeface="Lato "/>
            </a:endParaRPr>
          </a:p>
          <a:p>
            <a:pPr marL="571500" indent="-571500" algn="l" rtl="0">
              <a:buFont typeface="Arial" panose="020B0604020202020204" pitchFamily="34" charset="0"/>
              <a:buChar char="•"/>
            </a:pPr>
            <a:r>
              <a:rPr lang="en-US" sz="4400" dirty="0">
                <a:latin typeface="Lato "/>
              </a:rPr>
              <a:t>Facebook (</a:t>
            </a:r>
            <a:r>
              <a:rPr lang="en-US" sz="4400" dirty="0" err="1">
                <a:latin typeface="Lato "/>
              </a:rPr>
              <a:t>MySpace</a:t>
            </a:r>
            <a:r>
              <a:rPr lang="en-US" sz="4400" dirty="0">
                <a:latin typeface="Lato "/>
              </a:rPr>
              <a:t>, </a:t>
            </a:r>
            <a:r>
              <a:rPr lang="en-US" sz="4400" dirty="0" err="1">
                <a:latin typeface="Lato "/>
              </a:rPr>
              <a:t>Friendsters</a:t>
            </a:r>
            <a:r>
              <a:rPr lang="en-US" sz="4400" dirty="0">
                <a:latin typeface="Lato "/>
              </a:rPr>
              <a:t>, </a:t>
            </a:r>
            <a:r>
              <a:rPr lang="en-US" sz="4400" dirty="0" err="1">
                <a:latin typeface="Lato "/>
              </a:rPr>
              <a:t>Ryze</a:t>
            </a:r>
            <a:r>
              <a:rPr lang="en-US" sz="4400" dirty="0">
                <a:latin typeface="Lato "/>
              </a:rPr>
              <a:t>..)</a:t>
            </a:r>
          </a:p>
          <a:p>
            <a:pPr marL="571500" indent="-571500" algn="l" rtl="0">
              <a:buFont typeface="Arial" panose="020B0604020202020204" pitchFamily="34" charset="0"/>
              <a:buChar char="•"/>
            </a:pPr>
            <a:r>
              <a:rPr lang="en-US" sz="4400" dirty="0">
                <a:latin typeface="Lato "/>
              </a:rPr>
              <a:t>Google     (Yahoo, Lycos, </a:t>
            </a:r>
            <a:r>
              <a:rPr lang="en-US" sz="4400" dirty="0" err="1">
                <a:latin typeface="Lato "/>
              </a:rPr>
              <a:t>Infoseek</a:t>
            </a:r>
            <a:r>
              <a:rPr lang="en-US" sz="4400" dirty="0">
                <a:latin typeface="Lato "/>
              </a:rPr>
              <a:t>, …) </a:t>
            </a:r>
          </a:p>
          <a:p>
            <a:pPr marL="571500" indent="-571500" algn="l" rtl="0">
              <a:buFont typeface="Arial" panose="020B0604020202020204" pitchFamily="34" charset="0"/>
              <a:buChar char="•"/>
            </a:pPr>
            <a:r>
              <a:rPr lang="en-US" sz="4400" dirty="0">
                <a:latin typeface="Lato "/>
              </a:rPr>
              <a:t>Zoom 	  (WebEx, Skype, FaceTime, ….</a:t>
            </a:r>
          </a:p>
          <a:p>
            <a:pPr marL="571500" indent="-571500" algn="l" rtl="0">
              <a:buFont typeface="Arial" panose="020B0604020202020204" pitchFamily="34" charset="0"/>
              <a:buChar char="•"/>
            </a:pPr>
            <a:r>
              <a:rPr lang="en-US" sz="4400" dirty="0">
                <a:latin typeface="Lato "/>
              </a:rPr>
              <a:t>iPhone     (Newton, PalmPilot, Blackberry..)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28A3C4-B8CB-5642-8A6F-D707F4B3E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381603-B7F5-4C0D-A15A-D13FD67CF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2850" y="2966693"/>
            <a:ext cx="6705600" cy="55121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C2DBBC-AE6E-443D-BB7D-B37457F94C3A}"/>
              </a:ext>
            </a:extLst>
          </p:cNvPr>
          <p:cNvSpPr txBox="1"/>
          <p:nvPr/>
        </p:nvSpPr>
        <p:spPr>
          <a:xfrm>
            <a:off x="12642850" y="8702675"/>
            <a:ext cx="6705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0032"/>
                </a:solidFill>
                <a:latin typeface="Lato "/>
                <a:ea typeface="+mn-ea"/>
              </a:rPr>
              <a:t>Pioneers are the ones with arrows in their back </a:t>
            </a:r>
          </a:p>
        </p:txBody>
      </p:sp>
    </p:spTree>
    <p:extLst>
      <p:ext uri="{BB962C8B-B14F-4D97-AF65-F5344CB8AC3E}">
        <p14:creationId xmlns:p14="http://schemas.microsoft.com/office/powerpoint/2010/main" val="1350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62E05-5F26-452C-8B30-B119ADCDE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64478"/>
            <a:ext cx="15626715" cy="968375"/>
          </a:xfrm>
        </p:spPr>
        <p:txBody>
          <a:bodyPr/>
          <a:lstStyle/>
          <a:p>
            <a:r>
              <a:rPr lang="en-US" dirty="0"/>
              <a:t>SmartUp Guiding Principles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FCB87-FE4F-4C47-941F-0F3B9DE31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7932" y="3035110"/>
            <a:ext cx="16343908" cy="6863417"/>
          </a:xfrm>
        </p:spPr>
        <p:txBody>
          <a:bodyPr/>
          <a:lstStyle/>
          <a:p>
            <a:pPr algn="l" rtl="0"/>
            <a:r>
              <a:rPr lang="en-US" sz="4400" b="1" dirty="0">
                <a:latin typeface="Lato "/>
              </a:rPr>
              <a:t>You don’t need a huge market to succeed </a:t>
            </a:r>
          </a:p>
          <a:p>
            <a:pPr algn="l" rtl="0"/>
            <a:endParaRPr lang="en-US" sz="2000" dirty="0">
              <a:latin typeface="Lato "/>
            </a:endParaRPr>
          </a:p>
          <a:p>
            <a:pPr marL="571500" indent="-571500" algn="l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 "/>
              </a:rPr>
              <a:t>To be profitable (the SmartUp way) all you need is $3m to $5m in sales </a:t>
            </a:r>
          </a:p>
          <a:p>
            <a:pPr marL="571500" indent="-571500" algn="l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 "/>
              </a:rPr>
              <a:t>Penetrating one focused market segment is more than enough</a:t>
            </a:r>
          </a:p>
          <a:p>
            <a:pPr marL="571500" indent="-571500" algn="l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 "/>
              </a:rPr>
              <a:t>Expand from segment to segment to segment until you dominate a large market</a:t>
            </a:r>
          </a:p>
          <a:p>
            <a:pPr marL="571500" indent="-571500" algn="l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 "/>
              </a:rPr>
              <a:t>Large markets are made of many small segments.  The process of penetrating many of them at once is much harder and more expensive than going one by 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28A3C4-B8CB-5642-8A6F-D707F4B3E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7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69FBC7-8E49-4260-8AA2-41C965C5E7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7" r="2929" b="2210"/>
          <a:stretch/>
        </p:blipFill>
        <p:spPr>
          <a:xfrm>
            <a:off x="10990841" y="3259527"/>
            <a:ext cx="7982568" cy="6476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BE939-DC9B-41FB-AE8C-C5684CE19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7932" y="3035110"/>
            <a:ext cx="8915400" cy="6924973"/>
          </a:xfrm>
        </p:spPr>
        <p:txBody>
          <a:bodyPr/>
          <a:lstStyle/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</a:rPr>
              <a:t>World War II – D Day, June 5, 1944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</a:rPr>
              <a:t>The invasion of the allies to Nazi controlled Europe 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</a:rPr>
              <a:t>The Nazi Atlantic Wall – 5,100 km </a:t>
            </a:r>
            <a:br>
              <a:rPr lang="en-US" dirty="0">
                <a:latin typeface="Lato" panose="020F0502020204030203" pitchFamily="34" charset="0"/>
              </a:rPr>
            </a:br>
            <a:r>
              <a:rPr lang="en-US" dirty="0">
                <a:latin typeface="Lato" panose="020F0502020204030203" pitchFamily="34" charset="0"/>
              </a:rPr>
              <a:t>of fortified barrier 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</a:rPr>
              <a:t>The beach head of Normandy</a:t>
            </a:r>
            <a:br>
              <a:rPr lang="en-US" dirty="0">
                <a:latin typeface="Lato" panose="020F0502020204030203" pitchFamily="34" charset="0"/>
              </a:rPr>
            </a:br>
            <a:r>
              <a:rPr lang="en-US" dirty="0">
                <a:latin typeface="Lato" panose="020F0502020204030203" pitchFamily="34" charset="0"/>
              </a:rPr>
              <a:t>was 80 km long and was further divided to 5 sections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</a:rPr>
              <a:t>The entire US and British armies</a:t>
            </a:r>
            <a:br>
              <a:rPr lang="en-US" dirty="0">
                <a:latin typeface="Lato" panose="020F0502020204030203" pitchFamily="34" charset="0"/>
              </a:rPr>
            </a:br>
            <a:r>
              <a:rPr lang="en-US" dirty="0">
                <a:latin typeface="Lato" panose="020F0502020204030203" pitchFamily="34" charset="0"/>
              </a:rPr>
              <a:t>landed on that small beachhead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226A6C7-6C9A-5D7D-D74F-B120C0267D54}"/>
              </a:ext>
            </a:extLst>
          </p:cNvPr>
          <p:cNvSpPr txBox="1">
            <a:spLocks/>
          </p:cNvSpPr>
          <p:nvPr/>
        </p:nvSpPr>
        <p:spPr>
          <a:xfrm>
            <a:off x="1557932" y="1464478"/>
            <a:ext cx="15626715" cy="968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150" b="1" i="0">
                <a:solidFill>
                  <a:srgbClr val="000032"/>
                </a:solidFill>
                <a:latin typeface="Comfortaa"/>
                <a:ea typeface="+mj-ea"/>
                <a:cs typeface="Comfortaa"/>
              </a:defRPr>
            </a:lvl1pPr>
          </a:lstStyle>
          <a:p>
            <a:r>
              <a:rPr lang="en-US" dirty="0"/>
              <a:t>Establishing a Beach Head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8C27EE-0C92-1154-B788-4EE905025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4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62E05-5F26-452C-8B30-B119ADCD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SmartUp Guiding Principles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FCB87-FE4F-4C47-941F-0F3B9DE31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035110"/>
            <a:ext cx="16990615" cy="7478970"/>
          </a:xfrm>
        </p:spPr>
        <p:txBody>
          <a:bodyPr/>
          <a:lstStyle/>
          <a:p>
            <a:pPr algn="l" rtl="0"/>
            <a:r>
              <a:rPr lang="en-US" sz="4400" b="1" dirty="0">
                <a:latin typeface="Lato "/>
              </a:rPr>
              <a:t>You don’t need a </a:t>
            </a:r>
            <a:r>
              <a:rPr lang="en-US" sz="4400" b="1" dirty="0">
                <a:latin typeface="Lato" panose="020F0502020204030203" pitchFamily="34" charset="0"/>
              </a:rPr>
              <a:t>grandiose disruptive product vision</a:t>
            </a:r>
            <a:endParaRPr lang="en-US" sz="4400" b="1" dirty="0">
              <a:latin typeface="Lato "/>
            </a:endParaRPr>
          </a:p>
          <a:p>
            <a:pPr algn="l" rtl="0"/>
            <a:endParaRPr lang="en-US" sz="1600" dirty="0">
              <a:latin typeface="Lato "/>
            </a:endParaRPr>
          </a:p>
          <a:p>
            <a:pPr marL="571500" indent="-571500" algn="l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b="1" dirty="0">
                <a:latin typeface="Lato" panose="020F0502020204030203" pitchFamily="34" charset="0"/>
              </a:rPr>
              <a:t>MVP – Minimum Viable Product </a:t>
            </a:r>
            <a:r>
              <a:rPr lang="en-US" sz="4400" dirty="0">
                <a:latin typeface="Lato" panose="020F0502020204030203" pitchFamily="34" charset="0"/>
              </a:rPr>
              <a:t>is a version of the product with just enough features to be usable by and bring value to early customers </a:t>
            </a:r>
          </a:p>
          <a:p>
            <a:pPr marL="571500" indent="-571500" algn="l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 "/>
              </a:rPr>
              <a:t>Add functionality based on feedback from </a:t>
            </a:r>
            <a:r>
              <a:rPr lang="en-US" sz="4400" b="1" dirty="0">
                <a:latin typeface="Lato "/>
              </a:rPr>
              <a:t>paying</a:t>
            </a:r>
            <a:r>
              <a:rPr lang="en-US" sz="4400" dirty="0">
                <a:latin typeface="Lato "/>
              </a:rPr>
              <a:t> customers </a:t>
            </a:r>
          </a:p>
          <a:p>
            <a:pPr marL="571500" indent="-571500" algn="l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 "/>
              </a:rPr>
              <a:t>Examples of successful simple products:  </a:t>
            </a:r>
          </a:p>
          <a:p>
            <a:pPr marL="1485900" lvl="2" indent="-571500" algn="l" rtl="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 "/>
              </a:rPr>
              <a:t>WhatsApp</a:t>
            </a:r>
          </a:p>
          <a:p>
            <a:pPr marL="1943100" lvl="3" indent="-571500" algn="l" rtl="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 "/>
              </a:rPr>
              <a:t>Zoom Communication</a:t>
            </a:r>
          </a:p>
          <a:p>
            <a:pPr marL="2400300" lvl="4" indent="-571500" algn="l" rtl="0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000032"/>
                </a:solidFill>
                <a:latin typeface="Lato "/>
              </a:rPr>
              <a:t>Gett</a:t>
            </a:r>
            <a:endParaRPr lang="en-US" sz="4400" dirty="0">
              <a:solidFill>
                <a:srgbClr val="000032"/>
              </a:solidFill>
              <a:latin typeface="Lato "/>
            </a:endParaRPr>
          </a:p>
          <a:p>
            <a:pPr marL="2857500" lvl="5" indent="-571500" algn="l" rtl="0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000032"/>
                </a:solidFill>
                <a:latin typeface="Lato "/>
              </a:rPr>
              <a:t>Pango</a:t>
            </a:r>
            <a:endParaRPr lang="en-US" sz="4400" dirty="0">
              <a:solidFill>
                <a:srgbClr val="000032"/>
              </a:solidFill>
              <a:latin typeface="Lato 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28A3C4-B8CB-5642-8A6F-D707F4B3E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2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E3DE5-D9F3-4589-AF98-3B48AA151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SmartUp Guiding Principles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4F414C-D51B-428B-870B-E5531255C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52" t="2979" r="12161" b="3103"/>
          <a:stretch/>
        </p:blipFill>
        <p:spPr>
          <a:xfrm>
            <a:off x="11957050" y="5273675"/>
            <a:ext cx="7395530" cy="48768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8B649D-1E50-4FE8-99A2-E9133E1A5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275208"/>
            <a:ext cx="9866908" cy="4739759"/>
          </a:xfrm>
        </p:spPr>
        <p:txBody>
          <a:bodyPr/>
          <a:lstStyle/>
          <a:p>
            <a:r>
              <a:rPr lang="en-US" sz="4400" dirty="0">
                <a:latin typeface="Lato "/>
              </a:rPr>
              <a:t>The Chinese philosopher Lao Tzu said: </a:t>
            </a:r>
          </a:p>
          <a:p>
            <a:endParaRPr lang="en-US" sz="4400" dirty="0">
              <a:latin typeface="Lato "/>
            </a:endParaRPr>
          </a:p>
          <a:p>
            <a:r>
              <a:rPr lang="en-US" sz="4400" dirty="0">
                <a:latin typeface="Lato "/>
              </a:rPr>
              <a:t>“</a:t>
            </a:r>
            <a:r>
              <a:rPr lang="en-US" sz="4400" b="1" dirty="0">
                <a:latin typeface="Lato "/>
              </a:rPr>
              <a:t>The journey of a thousand miles</a:t>
            </a:r>
          </a:p>
          <a:p>
            <a:r>
              <a:rPr lang="en-US" sz="4400" b="1" dirty="0">
                <a:latin typeface="Lato "/>
              </a:rPr>
              <a:t>  begins with one step</a:t>
            </a:r>
            <a:r>
              <a:rPr lang="en-US" sz="4400" dirty="0">
                <a:latin typeface="Lato "/>
              </a:rPr>
              <a:t>”</a:t>
            </a:r>
          </a:p>
          <a:p>
            <a:endParaRPr lang="en-US" sz="4400" dirty="0">
              <a:latin typeface="Lato "/>
            </a:endParaRPr>
          </a:p>
          <a:p>
            <a:pPr algn="l" rtl="0"/>
            <a:r>
              <a:rPr lang="en-US" sz="4400" b="1" dirty="0">
                <a:latin typeface="Lato "/>
              </a:rPr>
              <a:t>Think in small </a:t>
            </a:r>
            <a:r>
              <a:rPr lang="en-US" sz="4400" b="1" u="sng" dirty="0">
                <a:latin typeface="Lato "/>
              </a:rPr>
              <a:t>achievable</a:t>
            </a:r>
            <a:r>
              <a:rPr lang="en-US" sz="4400" b="1" dirty="0">
                <a:latin typeface="Lato "/>
              </a:rPr>
              <a:t> steps</a:t>
            </a:r>
          </a:p>
          <a:p>
            <a:endParaRPr lang="en-US" sz="4400" dirty="0">
              <a:latin typeface="Lato 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4719AA-E2DC-4D99-ACCF-63546C2E16A5}"/>
              </a:ext>
            </a:extLst>
          </p:cNvPr>
          <p:cNvSpPr txBox="1"/>
          <p:nvPr/>
        </p:nvSpPr>
        <p:spPr>
          <a:xfrm>
            <a:off x="1556742" y="7915665"/>
            <a:ext cx="98669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0032"/>
                </a:solidFill>
                <a:latin typeface="Lato "/>
              </a:rPr>
              <a:t>But what is the </a:t>
            </a:r>
            <a:r>
              <a:rPr lang="en-US" sz="4400" b="1" dirty="0">
                <a:solidFill>
                  <a:srgbClr val="000032"/>
                </a:solidFill>
                <a:latin typeface="Lato "/>
              </a:rPr>
              <a:t>right,</a:t>
            </a:r>
            <a:r>
              <a:rPr lang="en-US" sz="4400" dirty="0">
                <a:solidFill>
                  <a:srgbClr val="000032"/>
                </a:solidFill>
                <a:latin typeface="Lato "/>
              </a:rPr>
              <a:t> first, “</a:t>
            </a:r>
            <a:r>
              <a:rPr lang="en-US" sz="4400" b="1" dirty="0">
                <a:solidFill>
                  <a:srgbClr val="000032"/>
                </a:solidFill>
                <a:latin typeface="Lato "/>
              </a:rPr>
              <a:t>one</a:t>
            </a:r>
            <a:r>
              <a:rPr lang="en-US" sz="4400" dirty="0">
                <a:solidFill>
                  <a:srgbClr val="000032"/>
                </a:solidFill>
                <a:latin typeface="Lato "/>
              </a:rPr>
              <a:t> </a:t>
            </a:r>
            <a:r>
              <a:rPr lang="en-US" sz="4400" b="1" dirty="0">
                <a:solidFill>
                  <a:srgbClr val="000032"/>
                </a:solidFill>
                <a:latin typeface="Lato "/>
              </a:rPr>
              <a:t>step”</a:t>
            </a:r>
            <a:r>
              <a:rPr lang="en-US" sz="4400" dirty="0">
                <a:solidFill>
                  <a:srgbClr val="000032"/>
                </a:solidFill>
                <a:latin typeface="Lato "/>
              </a:rPr>
              <a:t>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5B6E3A-D09D-DF44-92E2-2F23BEBF6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0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SmartUp Way – Marketing First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D82D8-8912-DBBE-C689-870B25EA0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7932" y="3143587"/>
            <a:ext cx="17638118" cy="7017306"/>
          </a:xfrm>
        </p:spPr>
        <p:txBody>
          <a:bodyPr/>
          <a:lstStyle/>
          <a:p>
            <a:pPr marL="685800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Your biggest challenge is not to build your product - It is to bring paying customers</a:t>
            </a:r>
          </a:p>
          <a:p>
            <a:pPr marL="685800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It is very hard to bring paying customers -  </a:t>
            </a:r>
            <a:br>
              <a:rPr lang="en-US" sz="4400" dirty="0">
                <a:latin typeface="Lato" panose="020F0502020204030203" pitchFamily="34" charset="0"/>
              </a:rPr>
            </a:br>
            <a:r>
              <a:rPr lang="en-US" sz="4400" dirty="0">
                <a:latin typeface="Lato" panose="020F0502020204030203" pitchFamily="34" charset="0"/>
              </a:rPr>
              <a:t>They just don’t report to you </a:t>
            </a:r>
          </a:p>
          <a:p>
            <a:pPr marL="685800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The first thing you want to do is think about your customers</a:t>
            </a:r>
            <a:endParaRPr lang="en-US" sz="600" dirty="0">
              <a:latin typeface="Lato" panose="020F0502020204030203" pitchFamily="34" charset="0"/>
            </a:endParaRPr>
          </a:p>
          <a:p>
            <a:pPr marL="1600200" lvl="2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</a:rPr>
              <a:t>Who are they?  </a:t>
            </a:r>
          </a:p>
          <a:p>
            <a:pPr marL="1600200" lvl="2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</a:rPr>
              <a:t>How do you reach them?</a:t>
            </a:r>
          </a:p>
          <a:p>
            <a:pPr marL="1600200" lvl="2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</a:rPr>
              <a:t>What do you tell them?</a:t>
            </a:r>
          </a:p>
          <a:p>
            <a:pPr marL="1600200" lvl="2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</a:rPr>
              <a:t>How do you get them to buy from you?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2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14">
            <a:extLst>
              <a:ext uri="{FF2B5EF4-FFF2-40B4-BE49-F238E27FC236}">
                <a16:creationId xmlns:a16="http://schemas.microsoft.com/office/drawing/2014/main" id="{DC593B6C-B6BB-4935-A284-A47BC391723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98650" y="1464785"/>
            <a:ext cx="4122528" cy="9423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4FBE31-C79F-432B-8516-5CCC35DFF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903" y="1935974"/>
            <a:ext cx="4762500" cy="3990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66CDD7-1E0C-47BB-85B5-F19351CCC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753" y="3862096"/>
            <a:ext cx="5476875" cy="4467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FF63F9-B6C4-492A-A677-8F3828F5D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6903" y="6492875"/>
            <a:ext cx="4286250" cy="4276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AD5111-4B4C-4A5D-A06B-8677A29D2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21029">
            <a:off x="13627678" y="2563312"/>
            <a:ext cx="4949247" cy="598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44161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64478"/>
            <a:ext cx="15626715" cy="968375"/>
          </a:xfrm>
        </p:spPr>
        <p:txBody>
          <a:bodyPr/>
          <a:lstStyle/>
          <a:p>
            <a:r>
              <a:rPr lang="en-US" dirty="0"/>
              <a:t>The SmartUp Way – Marketing First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D82D8-8912-DBBE-C689-870B25EA0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7932" y="3327003"/>
            <a:ext cx="16418918" cy="6955750"/>
          </a:xfrm>
        </p:spPr>
        <p:txBody>
          <a:bodyPr/>
          <a:lstStyle/>
          <a:p>
            <a:pPr marL="1028700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Instead of building the company around your product idea</a:t>
            </a:r>
          </a:p>
          <a:p>
            <a:pPr marL="1028700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Build your company around a marketing and branding strategy</a:t>
            </a:r>
          </a:p>
          <a:p>
            <a:pPr marL="1028700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Building a brand takes a long time – so you better start early</a:t>
            </a:r>
          </a:p>
          <a:p>
            <a:pPr marL="1028700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</a:rPr>
              <a:t>But how can you start marketing and branding before you have a product?  </a:t>
            </a:r>
          </a:p>
          <a:p>
            <a:pPr marL="2400300" lvl="4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Focus on the problem that you try to solve, not on your solution</a:t>
            </a:r>
          </a:p>
          <a:p>
            <a:pPr marL="2400300" lvl="4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Google is your best friend – Regardless of what you do !!!!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3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64478"/>
            <a:ext cx="15626715" cy="968375"/>
          </a:xfrm>
        </p:spPr>
        <p:txBody>
          <a:bodyPr/>
          <a:lstStyle/>
          <a:p>
            <a:r>
              <a:rPr lang="en-US" dirty="0"/>
              <a:t>The SmartUp Way – Marketing First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D82D8-8912-DBBE-C689-870B25EA0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7932" y="4359275"/>
            <a:ext cx="9404388" cy="2708434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The first </a:t>
            </a:r>
            <a:r>
              <a:rPr lang="en-US" sz="4400" b="1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One Step </a:t>
            </a: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in the long journey of building a successful company is to build a company website </a:t>
            </a:r>
            <a:r>
              <a:rPr lang="en-US" sz="4400" dirty="0">
                <a:latin typeface="Lato" panose="020F0502020204030203" pitchFamily="34" charset="0"/>
              </a:rPr>
              <a:t>t</a:t>
            </a: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hat is based on a </a:t>
            </a:r>
            <a:r>
              <a:rPr lang="en-US" sz="4400" b="1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Long Tail </a:t>
            </a: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strategy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194E45-F545-48D6-F092-5FBF560021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2" t="2979" r="12161" b="3103"/>
          <a:stretch/>
        </p:blipFill>
        <p:spPr>
          <a:xfrm>
            <a:off x="11571920" y="3734524"/>
            <a:ext cx="7395530" cy="48768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057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64478"/>
            <a:ext cx="15626715" cy="968375"/>
          </a:xfrm>
        </p:spPr>
        <p:txBody>
          <a:bodyPr/>
          <a:lstStyle/>
          <a:p>
            <a:r>
              <a:rPr lang="en-US" dirty="0"/>
              <a:t>The SmartUp Way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D82D8-8912-DBBE-C689-870B25EA0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063875"/>
            <a:ext cx="16877308" cy="630942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b="1" dirty="0">
                <a:latin typeface="Lato" panose="020F0502020204030203" pitchFamily="34" charset="0"/>
              </a:rPr>
              <a:t>Confused?  Real life examples will make it clear</a:t>
            </a:r>
            <a:endParaRPr lang="en-US" sz="3600" dirty="0">
              <a:solidFill>
                <a:srgbClr val="000032"/>
              </a:solidFill>
              <a:latin typeface="Lato" panose="020F0502020204030203" pitchFamily="34" charset="0"/>
              <a:cs typeface="Lato Ligh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6" name="object 5">
            <a:extLst>
              <a:ext uri="{FF2B5EF4-FFF2-40B4-BE49-F238E27FC236}">
                <a16:creationId xmlns:a16="http://schemas.microsoft.com/office/drawing/2014/main" id="{E8BC5C61-B2B3-4205-9616-2E388E015E2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06137" y="4825572"/>
            <a:ext cx="1934609" cy="3195803"/>
          </a:xfrm>
          <a:prstGeom prst="rect">
            <a:avLst/>
          </a:prstGeom>
        </p:spPr>
      </p:pic>
      <p:pic>
        <p:nvPicPr>
          <p:cNvPr id="8" name="object 7">
            <a:extLst>
              <a:ext uri="{FF2B5EF4-FFF2-40B4-BE49-F238E27FC236}">
                <a16:creationId xmlns:a16="http://schemas.microsoft.com/office/drawing/2014/main" id="{8679406D-05ED-4736-BA6F-2235F8C034D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697152" y="6077680"/>
            <a:ext cx="3517698" cy="691585"/>
          </a:xfrm>
          <a:prstGeom prst="rect">
            <a:avLst/>
          </a:prstGeom>
        </p:spPr>
      </p:pic>
      <p:pic>
        <p:nvPicPr>
          <p:cNvPr id="9" name="object 8">
            <a:extLst>
              <a:ext uri="{FF2B5EF4-FFF2-40B4-BE49-F238E27FC236}">
                <a16:creationId xmlns:a16="http://schemas.microsoft.com/office/drawing/2014/main" id="{8A71FFC3-481E-466B-86F0-1970E7B9280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132034" y="5824292"/>
            <a:ext cx="3517698" cy="1198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615830-4658-47A5-9A5A-63DF57C5F8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7932" y="5950993"/>
            <a:ext cx="3517697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1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64478"/>
            <a:ext cx="15626715" cy="946413"/>
          </a:xfrm>
        </p:spPr>
        <p:txBody>
          <a:bodyPr/>
          <a:lstStyle/>
          <a:p>
            <a:r>
              <a:rPr lang="en-US" dirty="0"/>
              <a:t>SEO </a:t>
            </a:r>
            <a:r>
              <a:rPr lang="en-US" sz="4000" dirty="0"/>
              <a:t>(</a:t>
            </a:r>
            <a:r>
              <a:rPr lang="en-US" sz="4000" dirty="0">
                <a:latin typeface="Lato" panose="020F0502020204030203" pitchFamily="34" charset="0"/>
              </a:rPr>
              <a:t>Search Engine Optimization) </a:t>
            </a:r>
            <a:r>
              <a:rPr lang="en-US" dirty="0"/>
              <a:t>- Long Tail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823B81-560C-436C-AC06-5B83009252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2258"/>
          <a:stretch/>
        </p:blipFill>
        <p:spPr>
          <a:xfrm>
            <a:off x="4870450" y="3140075"/>
            <a:ext cx="11201400" cy="7696200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356621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D82D8-8912-DBBE-C689-870B25EA0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1956" y="2812857"/>
            <a:ext cx="17223094" cy="7171194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b="1" dirty="0">
                <a:latin typeface="Lato" panose="020F0502020204030203" pitchFamily="34" charset="0"/>
              </a:rPr>
              <a:t>“Head” keyword characteristics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32"/>
                </a:solidFill>
                <a:latin typeface="Lato" panose="020F0502020204030203" pitchFamily="34" charset="0"/>
              </a:rPr>
              <a:t>Common terms like “necklace”, “laptop”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32"/>
                </a:solidFill>
                <a:latin typeface="Lato" panose="020F0502020204030203" pitchFamily="34" charset="0"/>
              </a:rPr>
              <a:t>High search volume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32"/>
                </a:solidFill>
                <a:latin typeface="Lato" panose="020F0502020204030203" pitchFamily="34" charset="0"/>
              </a:rPr>
              <a:t>Intense competition for a first page placement in Google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32"/>
                </a:solidFill>
                <a:latin typeface="Lato" panose="020F0502020204030203" pitchFamily="34" charset="0"/>
              </a:rPr>
              <a:t>Lower conversion rate </a:t>
            </a:r>
            <a:br>
              <a:rPr lang="en-US" sz="4000" dirty="0">
                <a:solidFill>
                  <a:srgbClr val="000032"/>
                </a:solidFill>
                <a:latin typeface="Lato" panose="020F0502020204030203" pitchFamily="34" charset="0"/>
              </a:rPr>
            </a:br>
            <a:endParaRPr lang="en-US" sz="2400" dirty="0">
              <a:solidFill>
                <a:srgbClr val="000032"/>
              </a:solidFill>
              <a:latin typeface="Lato" panose="020F0502020204030203" pitchFamily="34" charset="0"/>
            </a:endParaRPr>
          </a:p>
          <a:p>
            <a:pPr>
              <a:spcAft>
                <a:spcPts val="2400"/>
              </a:spcAft>
            </a:pPr>
            <a:r>
              <a:rPr lang="en-US" b="1" dirty="0">
                <a:latin typeface="Lato" panose="020F0502020204030203" pitchFamily="34" charset="0"/>
              </a:rPr>
              <a:t>“Long tail” keyword characteristics, usually longer phrases, 4-6 words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32"/>
                </a:solidFill>
                <a:latin typeface="Lato" panose="020F0502020204030203" pitchFamily="34" charset="0"/>
              </a:rPr>
              <a:t>More specific terms, like “18 inch silver necklace with a pendant”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32"/>
                </a:solidFill>
                <a:latin typeface="Lato" panose="020F0502020204030203" pitchFamily="34" charset="0"/>
              </a:rPr>
              <a:t>Low search volume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32"/>
                </a:solidFill>
                <a:latin typeface="Lato" panose="020F0502020204030203" pitchFamily="34" charset="0"/>
              </a:rPr>
              <a:t>Less competition for Google’s first page placement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32"/>
                </a:solidFill>
                <a:latin typeface="Lato" panose="020F0502020204030203" pitchFamily="34" charset="0"/>
              </a:rPr>
              <a:t>Higher conversion rates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901A6E-EFA7-3CF1-44E5-333C5D166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64478"/>
            <a:ext cx="15626715" cy="968375"/>
          </a:xfrm>
        </p:spPr>
        <p:txBody>
          <a:bodyPr/>
          <a:lstStyle/>
          <a:p>
            <a:r>
              <a:rPr lang="en-US" dirty="0"/>
              <a:t>SEO - Long Tail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D2F8AE-9A07-317C-2911-768EA176C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8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C8D8C-3BE2-4F4B-83FC-FD023409D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SEO - Long Tail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C2E630-F0A5-48B6-A739-D7363F1A0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44" b="98047" l="2675" r="96880">
                        <a14:foregroundMark x1="4903" y1="6836" x2="44131" y2="7617"/>
                        <a14:foregroundMark x1="8470" y1="33984" x2="7132" y2="70703"/>
                        <a14:foregroundMark x1="5498" y1="34180" x2="8618" y2="70508"/>
                        <a14:foregroundMark x1="5498" y1="33398" x2="8172" y2="33008"/>
                        <a14:foregroundMark x1="5498" y1="70703" x2="9212" y2="70117"/>
                        <a14:foregroundMark x1="5646" y1="69727" x2="5795" y2="32227"/>
                        <a14:foregroundMark x1="9510" y1="32227" x2="8767" y2="71289"/>
                        <a14:foregroundMark x1="5349" y1="71484" x2="10698" y2="71484"/>
                        <a14:foregroundMark x1="4903" y1="5664" x2="45171" y2="5273"/>
                        <a14:foregroundMark x1="5201" y1="9766" x2="44577" y2="9570"/>
                        <a14:foregroundMark x1="5646" y1="3906" x2="5201" y2="11719"/>
                        <a14:foregroundMark x1="44428" y1="3711" x2="43982" y2="13867"/>
                        <a14:foregroundMark x1="5201" y1="12500" x2="44874" y2="11523"/>
                        <a14:foregroundMark x1="96137" y1="3711" x2="96285" y2="55859"/>
                        <a14:foregroundMark x1="62853" y1="4297" x2="64487" y2="55273"/>
                        <a14:foregroundMark x1="64042" y1="55469" x2="96137" y2="55469"/>
                        <a14:foregroundMark x1="62556" y1="5273" x2="96880" y2="3320"/>
                        <a14:foregroundMark x1="92571" y1="3906" x2="65082" y2="56055"/>
                        <a14:foregroundMark x1="62853" y1="6055" x2="96285" y2="55664"/>
                        <a14:foregroundMark x1="63744" y1="11328" x2="89153" y2="4102"/>
                        <a14:foregroundMark x1="62853" y1="22070" x2="96285" y2="5664"/>
                        <a14:foregroundMark x1="63893" y1="34180" x2="92571" y2="8789"/>
                        <a14:foregroundMark x1="64339" y1="41016" x2="94354" y2="16016"/>
                        <a14:foregroundMark x1="91382" y1="22266" x2="91382" y2="41016"/>
                        <a14:foregroundMark x1="84101" y1="20313" x2="92125" y2="48242"/>
                        <a14:foregroundMark x1="91976" y1="52148" x2="71471" y2="52344"/>
                        <a14:foregroundMark x1="70282" y1="44531" x2="90936" y2="44922"/>
                        <a14:foregroundMark x1="73848" y1="26758" x2="87667" y2="54688"/>
                        <a14:foregroundMark x1="15750" y1="19141" x2="16493" y2="82031"/>
                        <a14:foregroundMark x1="86627" y1="18750" x2="92719" y2="32227"/>
                        <a14:foregroundMark x1="28232" y1="89648" x2="94502" y2="89258"/>
                        <a14:foregroundMark x1="28232" y1="82227" x2="28529" y2="90234"/>
                        <a14:foregroundMark x1="28678" y1="83203" x2="36999" y2="83203"/>
                        <a14:foregroundMark x1="35810" y1="82617" x2="38039" y2="91797"/>
                        <a14:foregroundMark x1="46805" y1="81836" x2="42793" y2="90820"/>
                        <a14:foregroundMark x1="52897" y1="82617" x2="58692" y2="92773"/>
                        <a14:foregroundMark x1="44874" y1="92969" x2="43239" y2="97266"/>
                        <a14:foregroundMark x1="60624" y1="92188" x2="64042" y2="97656"/>
                        <a14:foregroundMark x1="44131" y1="96680" x2="65676" y2="96680"/>
                        <a14:foregroundMark x1="65676" y1="96289" x2="65676" y2="96289"/>
                        <a14:foregroundMark x1="54681" y1="96680" x2="45319" y2="98047"/>
                        <a14:foregroundMark x1="68796" y1="89844" x2="73551" y2="81641"/>
                        <a14:foregroundMark x1="74146" y1="80664" x2="80684" y2="89258"/>
                        <a14:foregroundMark x1="94205" y1="75977" x2="94205" y2="81250"/>
                        <a14:foregroundMark x1="93611" y1="78711" x2="37890" y2="78320"/>
                        <a14:foregroundMark x1="50817" y1="82031" x2="94205" y2="81055"/>
                        <a14:foregroundMark x1="21694" y1="81836" x2="34770" y2="80664"/>
                        <a14:foregroundMark x1="15602" y1="80664" x2="28678" y2="81641"/>
                        <a14:foregroundMark x1="21694" y1="81250" x2="21991" y2="19531"/>
                        <a14:foregroundMark x1="13670" y1="18750" x2="22883" y2="20508"/>
                        <a14:foregroundMark x1="17979" y1="19922" x2="21397" y2="18555"/>
                        <a14:foregroundMark x1="17831" y1="19141" x2="16642" y2="16406"/>
                        <a14:foregroundMark x1="13670" y1="17773" x2="15899" y2="80469"/>
                        <a14:foregroundMark x1="11590" y1="68555" x2="16790" y2="78125"/>
                        <a14:foregroundMark x1="21397" y1="17188" x2="36999" y2="39258"/>
                        <a14:foregroundMark x1="28678" y1="28125" x2="23626" y2="51953"/>
                        <a14:foregroundMark x1="28975" y1="28125" x2="38336" y2="71289"/>
                        <a14:foregroundMark x1="29718" y1="31836" x2="43091" y2="31250"/>
                        <a14:foregroundMark x1="43239" y1="31445" x2="30015" y2="59570"/>
                        <a14:foregroundMark x1="36107" y1="32227" x2="65379" y2="78711"/>
                        <a14:foregroundMark x1="42645" y1="31250" x2="66122" y2="78516"/>
                        <a14:foregroundMark x1="48737" y1="46094" x2="58544" y2="59766"/>
                        <a14:foregroundMark x1="55275" y1="58789" x2="31649" y2="56055"/>
                        <a14:foregroundMark x1="35067" y1="45898" x2="48440" y2="54102"/>
                        <a14:foregroundMark x1="46360" y1="45508" x2="37147" y2="74805"/>
                        <a14:foregroundMark x1="36256" y1="52148" x2="61813" y2="78125"/>
                        <a14:foregroundMark x1="48588" y1="95313" x2="57355" y2="95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1450" y="2859288"/>
            <a:ext cx="10978498" cy="83521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DE8B54-0F6A-462C-A26A-555E5C73F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2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64478"/>
            <a:ext cx="15626715" cy="946413"/>
          </a:xfrm>
        </p:spPr>
        <p:txBody>
          <a:bodyPr/>
          <a:lstStyle/>
          <a:p>
            <a:r>
              <a:rPr lang="en-US" dirty="0"/>
              <a:t>SEO - Long Tail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D82D8-8912-DBBE-C689-870B25EA0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063875"/>
            <a:ext cx="16877308" cy="3354765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b="1" dirty="0">
                <a:latin typeface="Lato" panose="020F0502020204030203" pitchFamily="34" charset="0"/>
              </a:rPr>
              <a:t>Chris Anderson</a:t>
            </a:r>
            <a:r>
              <a:rPr lang="en-US" dirty="0">
                <a:latin typeface="Lato" panose="020F0502020204030203" pitchFamily="34" charset="0"/>
              </a:rPr>
              <a:t>, editor-in-chief of </a:t>
            </a:r>
            <a:r>
              <a:rPr lang="en-US" i="1" dirty="0">
                <a:latin typeface="Lato" panose="020F0502020204030203" pitchFamily="34" charset="0"/>
              </a:rPr>
              <a:t>Wired Magazine</a:t>
            </a:r>
            <a:r>
              <a:rPr lang="en-US" dirty="0">
                <a:latin typeface="Lato" panose="020F0502020204030203" pitchFamily="34" charset="0"/>
              </a:rPr>
              <a:t>, noted that</a:t>
            </a:r>
          </a:p>
          <a:p>
            <a:pPr>
              <a:spcAft>
                <a:spcPts val="2400"/>
              </a:spcAft>
            </a:pPr>
            <a:endParaRPr lang="en-US" dirty="0">
              <a:latin typeface="Lato" panose="020F0502020204030203" pitchFamily="34" charset="0"/>
            </a:endParaRPr>
          </a:p>
          <a:p>
            <a:pPr algn="l">
              <a:spcAft>
                <a:spcPts val="2400"/>
              </a:spcAft>
            </a:pPr>
            <a:r>
              <a:rPr lang="en-US" sz="4800" b="1" dirty="0">
                <a:solidFill>
                  <a:srgbClr val="004B9B"/>
                </a:solidFill>
                <a:latin typeface="Lato" panose="020F0502020204030203" pitchFamily="34" charset="0"/>
              </a:rPr>
              <a:t>"The best way to dominate the web in the face of stiff competition is to optimize for long-tail search."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4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64478"/>
            <a:ext cx="15626715" cy="946413"/>
          </a:xfrm>
        </p:spPr>
        <p:txBody>
          <a:bodyPr/>
          <a:lstStyle/>
          <a:p>
            <a:r>
              <a:rPr lang="en-US" dirty="0"/>
              <a:t>SEO - Long Tail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D82D8-8912-DBBE-C689-870B25EA0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7932" y="2981455"/>
            <a:ext cx="16877308" cy="4524315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4400" b="1" dirty="0">
                <a:latin typeface="Lato" panose="020F0502020204030203" pitchFamily="34" charset="0"/>
              </a:rPr>
              <a:t>The Problem</a:t>
            </a:r>
          </a:p>
          <a:p>
            <a:pPr marL="10287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Each keyword in the long tail has very few searches every month</a:t>
            </a:r>
          </a:p>
          <a:p>
            <a:pPr marL="10287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To reach high traffic you need to publish thousands if not millions of pages</a:t>
            </a:r>
          </a:p>
          <a:p>
            <a:pPr marL="10287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How do you cost-effectively create thousands or millions of pages?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7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64478"/>
            <a:ext cx="16876118" cy="815608"/>
          </a:xfrm>
        </p:spPr>
        <p:txBody>
          <a:bodyPr/>
          <a:lstStyle/>
          <a:p>
            <a:r>
              <a:rPr lang="en-US" sz="5300" dirty="0"/>
              <a:t>Companies that use Long Tail Effectively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D82D8-8912-DBBE-C689-870B25EA0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063875"/>
            <a:ext cx="17029708" cy="6340197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4400" dirty="0">
                <a:latin typeface="Lato" panose="020F0502020204030203" pitchFamily="34" charset="0"/>
              </a:rPr>
              <a:t>Many well-known companies use Long Tail for their branding and for generating sales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Amazon – A page per every possible product 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LinkedIn – A page per person, a page per company 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CrunchBase – A page per company 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Facebook – A page per person, or group, or entity, …. 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TripAdvisor – A page per hotel, attraction, location 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Zillow – A page per street address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9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64478"/>
            <a:ext cx="16876118" cy="946413"/>
          </a:xfrm>
        </p:spPr>
        <p:txBody>
          <a:bodyPr/>
          <a:lstStyle/>
          <a:p>
            <a:r>
              <a:rPr lang="en-US" dirty="0"/>
              <a:t>Zillow – A Realtor’s Long Tail Strategy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6DA2C4B2-2597-41DC-9E2E-62DA8A94C4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7227" y="3739495"/>
            <a:ext cx="8425623" cy="73910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EAA488-C2D6-4801-B30D-4731FE0C1289}"/>
              </a:ext>
            </a:extLst>
          </p:cNvPr>
          <p:cNvSpPr txBox="1"/>
          <p:nvPr/>
        </p:nvSpPr>
        <p:spPr>
          <a:xfrm>
            <a:off x="1557932" y="3026400"/>
            <a:ext cx="164951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0032"/>
                </a:solidFill>
                <a:latin typeface="Lato"/>
              </a:rPr>
              <a:t>My first address in the USA:  46 Longwood Avenue, Brookline, MA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41BB88-2C1D-C4B9-FD0C-9023444A23AF}"/>
              </a:ext>
            </a:extLst>
          </p:cNvPr>
          <p:cNvGrpSpPr/>
          <p:nvPr/>
        </p:nvGrpSpPr>
        <p:grpSpPr>
          <a:xfrm>
            <a:off x="1557932" y="6897956"/>
            <a:ext cx="7960718" cy="3328719"/>
            <a:chOff x="1557932" y="6897956"/>
            <a:chExt cx="7960718" cy="332871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F12E6F-0A55-42B1-A0BE-45C023932505}"/>
                </a:ext>
              </a:extLst>
            </p:cNvPr>
            <p:cNvSpPr txBox="1"/>
            <p:nvPr/>
          </p:nvSpPr>
          <p:spPr>
            <a:xfrm>
              <a:off x="1557932" y="6897956"/>
              <a:ext cx="5334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000032"/>
                  </a:solidFill>
                  <a:latin typeface="Lato"/>
                </a:rPr>
                <a:t>Zillow is the first Google answer 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8873C3D-599C-4D3E-BF26-468A66D41E33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>
              <a:off x="4224932" y="8344506"/>
              <a:ext cx="5293718" cy="1882169"/>
            </a:xfrm>
            <a:prstGeom prst="straightConnector1">
              <a:avLst/>
            </a:prstGeom>
            <a:ln w="76200">
              <a:solidFill>
                <a:srgbClr val="FF6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198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57932" y="1464478"/>
            <a:ext cx="1562671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565" dirty="0"/>
              <a:t>Y</a:t>
            </a:r>
            <a:r>
              <a:rPr spc="55" dirty="0"/>
              <a:t>onatan</a:t>
            </a:r>
            <a:r>
              <a:rPr spc="-380" dirty="0"/>
              <a:t> </a:t>
            </a:r>
            <a:r>
              <a:rPr spc="-10" dirty="0"/>
              <a:t>Stern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0628" y="3230749"/>
            <a:ext cx="1465829" cy="242392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25271" y="3484621"/>
            <a:ext cx="1916172" cy="191618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30257" y="3971523"/>
            <a:ext cx="2900435" cy="94237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119505" y="3971523"/>
            <a:ext cx="3534535" cy="9423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F9BD39-57F3-4992-B4FF-EE877AD56B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35B68F8-6464-4281-A573-AD5C203CA77C}"/>
              </a:ext>
            </a:extLst>
          </p:cNvPr>
          <p:cNvGrpSpPr/>
          <p:nvPr/>
        </p:nvGrpSpPr>
        <p:grpSpPr>
          <a:xfrm>
            <a:off x="1570628" y="6454569"/>
            <a:ext cx="3910140" cy="1155407"/>
            <a:chOff x="4667807" y="7608292"/>
            <a:chExt cx="3514654" cy="942975"/>
          </a:xfrm>
        </p:grpSpPr>
        <p:sp>
          <p:nvSpPr>
            <p:cNvPr id="5" name="object 5"/>
            <p:cNvSpPr/>
            <p:nvPr/>
          </p:nvSpPr>
          <p:spPr>
            <a:xfrm>
              <a:off x="5875506" y="7873615"/>
              <a:ext cx="2306955" cy="429259"/>
            </a:xfrm>
            <a:custGeom>
              <a:avLst/>
              <a:gdLst/>
              <a:ahLst/>
              <a:cxnLst/>
              <a:rect l="l" t="t" r="r" b="b"/>
              <a:pathLst>
                <a:path w="2306954" h="429259">
                  <a:moveTo>
                    <a:pt x="272347" y="183900"/>
                  </a:moveTo>
                  <a:lnTo>
                    <a:pt x="197962" y="183900"/>
                  </a:lnTo>
                  <a:lnTo>
                    <a:pt x="0" y="369569"/>
                  </a:lnTo>
                  <a:lnTo>
                    <a:pt x="0" y="422866"/>
                  </a:lnTo>
                  <a:lnTo>
                    <a:pt x="275279" y="422866"/>
                  </a:lnTo>
                  <a:lnTo>
                    <a:pt x="275279" y="370742"/>
                  </a:lnTo>
                  <a:lnTo>
                    <a:pt x="76144" y="370742"/>
                  </a:lnTo>
                  <a:lnTo>
                    <a:pt x="272347" y="186245"/>
                  </a:lnTo>
                  <a:lnTo>
                    <a:pt x="272347" y="183900"/>
                  </a:lnTo>
                  <a:close/>
                </a:path>
                <a:path w="2306954" h="429259">
                  <a:moveTo>
                    <a:pt x="275279" y="333843"/>
                  </a:moveTo>
                  <a:lnTo>
                    <a:pt x="219637" y="333843"/>
                  </a:lnTo>
                  <a:lnTo>
                    <a:pt x="219637" y="370742"/>
                  </a:lnTo>
                  <a:lnTo>
                    <a:pt x="275279" y="370742"/>
                  </a:lnTo>
                  <a:lnTo>
                    <a:pt x="275279" y="333843"/>
                  </a:lnTo>
                  <a:close/>
                </a:path>
                <a:path w="2306954" h="429259">
                  <a:moveTo>
                    <a:pt x="272347" y="132948"/>
                  </a:moveTo>
                  <a:lnTo>
                    <a:pt x="3518" y="132948"/>
                  </a:lnTo>
                  <a:lnTo>
                    <a:pt x="3518" y="220213"/>
                  </a:lnTo>
                  <a:lnTo>
                    <a:pt x="59150" y="220213"/>
                  </a:lnTo>
                  <a:lnTo>
                    <a:pt x="59150" y="183900"/>
                  </a:lnTo>
                  <a:lnTo>
                    <a:pt x="272347" y="183900"/>
                  </a:lnTo>
                  <a:lnTo>
                    <a:pt x="272347" y="132948"/>
                  </a:lnTo>
                  <a:close/>
                </a:path>
                <a:path w="2306954" h="429259">
                  <a:moveTo>
                    <a:pt x="449221" y="127681"/>
                  </a:moveTo>
                  <a:lnTo>
                    <a:pt x="404916" y="134347"/>
                  </a:lnTo>
                  <a:lnTo>
                    <a:pt x="364942" y="153246"/>
                  </a:lnTo>
                  <a:lnTo>
                    <a:pt x="324273" y="193912"/>
                  </a:lnTo>
                  <a:lnTo>
                    <a:pt x="305377" y="233885"/>
                  </a:lnTo>
                  <a:lnTo>
                    <a:pt x="298702" y="278200"/>
                  </a:lnTo>
                  <a:lnTo>
                    <a:pt x="299463" y="293119"/>
                  </a:lnTo>
                  <a:lnTo>
                    <a:pt x="310419" y="336764"/>
                  </a:lnTo>
                  <a:lnTo>
                    <a:pt x="342630" y="384797"/>
                  </a:lnTo>
                  <a:lnTo>
                    <a:pt x="390658" y="417013"/>
                  </a:lnTo>
                  <a:lnTo>
                    <a:pt x="433979" y="427961"/>
                  </a:lnTo>
                  <a:lnTo>
                    <a:pt x="449221" y="428719"/>
                  </a:lnTo>
                  <a:lnTo>
                    <a:pt x="464140" y="427961"/>
                  </a:lnTo>
                  <a:lnTo>
                    <a:pt x="507796" y="417013"/>
                  </a:lnTo>
                  <a:lnTo>
                    <a:pt x="555823" y="384797"/>
                  </a:lnTo>
                  <a:lnTo>
                    <a:pt x="565457" y="373088"/>
                  </a:lnTo>
                  <a:lnTo>
                    <a:pt x="449221" y="373088"/>
                  </a:lnTo>
                  <a:lnTo>
                    <a:pt x="439698" y="372648"/>
                  </a:lnTo>
                  <a:lnTo>
                    <a:pt x="398674" y="357110"/>
                  </a:lnTo>
                  <a:lnTo>
                    <a:pt x="366062" y="315686"/>
                  </a:lnTo>
                  <a:lnTo>
                    <a:pt x="359033" y="279003"/>
                  </a:lnTo>
                  <a:lnTo>
                    <a:pt x="360790" y="260252"/>
                  </a:lnTo>
                  <a:lnTo>
                    <a:pt x="385022" y="212087"/>
                  </a:lnTo>
                  <a:lnTo>
                    <a:pt x="422630" y="188105"/>
                  </a:lnTo>
                  <a:lnTo>
                    <a:pt x="449808" y="183900"/>
                  </a:lnTo>
                  <a:lnTo>
                    <a:pt x="565942" y="183900"/>
                  </a:lnTo>
                  <a:lnTo>
                    <a:pt x="555823" y="171603"/>
                  </a:lnTo>
                  <a:lnTo>
                    <a:pt x="507796" y="139388"/>
                  </a:lnTo>
                  <a:lnTo>
                    <a:pt x="464222" y="128440"/>
                  </a:lnTo>
                  <a:lnTo>
                    <a:pt x="449221" y="127681"/>
                  </a:lnTo>
                  <a:close/>
                </a:path>
                <a:path w="2306954" h="429259">
                  <a:moveTo>
                    <a:pt x="565942" y="183900"/>
                  </a:moveTo>
                  <a:lnTo>
                    <a:pt x="449808" y="183900"/>
                  </a:lnTo>
                  <a:lnTo>
                    <a:pt x="459017" y="184431"/>
                  </a:lnTo>
                  <a:lnTo>
                    <a:pt x="468115" y="185952"/>
                  </a:lnTo>
                  <a:lnTo>
                    <a:pt x="508352" y="205764"/>
                  </a:lnTo>
                  <a:lnTo>
                    <a:pt x="534151" y="241887"/>
                  </a:lnTo>
                  <a:lnTo>
                    <a:pt x="541597" y="279003"/>
                  </a:lnTo>
                  <a:lnTo>
                    <a:pt x="539752" y="297563"/>
                  </a:lnTo>
                  <a:lnTo>
                    <a:pt x="520642" y="338747"/>
                  </a:lnTo>
                  <a:lnTo>
                    <a:pt x="484948" y="366051"/>
                  </a:lnTo>
                  <a:lnTo>
                    <a:pt x="449221" y="373088"/>
                  </a:lnTo>
                  <a:lnTo>
                    <a:pt x="565457" y="373088"/>
                  </a:lnTo>
                  <a:lnTo>
                    <a:pt x="588034" y="336764"/>
                  </a:lnTo>
                  <a:lnTo>
                    <a:pt x="598991" y="293119"/>
                  </a:lnTo>
                  <a:lnTo>
                    <a:pt x="599751" y="278200"/>
                  </a:lnTo>
                  <a:lnTo>
                    <a:pt x="598991" y="263282"/>
                  </a:lnTo>
                  <a:lnTo>
                    <a:pt x="596747" y="248474"/>
                  </a:lnTo>
                  <a:lnTo>
                    <a:pt x="593032" y="233759"/>
                  </a:lnTo>
                  <a:lnTo>
                    <a:pt x="588034" y="219626"/>
                  </a:lnTo>
                  <a:lnTo>
                    <a:pt x="574180" y="193912"/>
                  </a:lnTo>
                  <a:lnTo>
                    <a:pt x="565942" y="183900"/>
                  </a:lnTo>
                  <a:close/>
                </a:path>
                <a:path w="2306954" h="429259">
                  <a:moveTo>
                    <a:pt x="774290" y="127681"/>
                  </a:moveTo>
                  <a:lnTo>
                    <a:pt x="729975" y="134347"/>
                  </a:lnTo>
                  <a:lnTo>
                    <a:pt x="690000" y="153246"/>
                  </a:lnTo>
                  <a:lnTo>
                    <a:pt x="649331" y="193912"/>
                  </a:lnTo>
                  <a:lnTo>
                    <a:pt x="630435" y="233885"/>
                  </a:lnTo>
                  <a:lnTo>
                    <a:pt x="623761" y="278200"/>
                  </a:lnTo>
                  <a:lnTo>
                    <a:pt x="624521" y="293119"/>
                  </a:lnTo>
                  <a:lnTo>
                    <a:pt x="635478" y="336764"/>
                  </a:lnTo>
                  <a:lnTo>
                    <a:pt x="667689" y="384797"/>
                  </a:lnTo>
                  <a:lnTo>
                    <a:pt x="715716" y="417013"/>
                  </a:lnTo>
                  <a:lnTo>
                    <a:pt x="759042" y="427961"/>
                  </a:lnTo>
                  <a:lnTo>
                    <a:pt x="774290" y="428719"/>
                  </a:lnTo>
                  <a:lnTo>
                    <a:pt x="789532" y="427961"/>
                  </a:lnTo>
                  <a:lnTo>
                    <a:pt x="832854" y="417013"/>
                  </a:lnTo>
                  <a:lnTo>
                    <a:pt x="880881" y="384797"/>
                  </a:lnTo>
                  <a:lnTo>
                    <a:pt x="890515" y="373088"/>
                  </a:lnTo>
                  <a:lnTo>
                    <a:pt x="774290" y="373088"/>
                  </a:lnTo>
                  <a:lnTo>
                    <a:pt x="765090" y="372648"/>
                  </a:lnTo>
                  <a:lnTo>
                    <a:pt x="723732" y="357110"/>
                  </a:lnTo>
                  <a:lnTo>
                    <a:pt x="691120" y="315686"/>
                  </a:lnTo>
                  <a:lnTo>
                    <a:pt x="684091" y="279003"/>
                  </a:lnTo>
                  <a:lnTo>
                    <a:pt x="685848" y="260252"/>
                  </a:lnTo>
                  <a:lnTo>
                    <a:pt x="710080" y="212087"/>
                  </a:lnTo>
                  <a:lnTo>
                    <a:pt x="747689" y="188105"/>
                  </a:lnTo>
                  <a:lnTo>
                    <a:pt x="774866" y="183900"/>
                  </a:lnTo>
                  <a:lnTo>
                    <a:pt x="891000" y="183900"/>
                  </a:lnTo>
                  <a:lnTo>
                    <a:pt x="880881" y="171603"/>
                  </a:lnTo>
                  <a:lnTo>
                    <a:pt x="832854" y="139388"/>
                  </a:lnTo>
                  <a:lnTo>
                    <a:pt x="789285" y="128440"/>
                  </a:lnTo>
                  <a:lnTo>
                    <a:pt x="774290" y="127681"/>
                  </a:lnTo>
                  <a:close/>
                </a:path>
                <a:path w="2306954" h="429259">
                  <a:moveTo>
                    <a:pt x="891000" y="183900"/>
                  </a:moveTo>
                  <a:lnTo>
                    <a:pt x="774866" y="183900"/>
                  </a:lnTo>
                  <a:lnTo>
                    <a:pt x="784075" y="184431"/>
                  </a:lnTo>
                  <a:lnTo>
                    <a:pt x="793174" y="185952"/>
                  </a:lnTo>
                  <a:lnTo>
                    <a:pt x="833410" y="205764"/>
                  </a:lnTo>
                  <a:lnTo>
                    <a:pt x="859209" y="241887"/>
                  </a:lnTo>
                  <a:lnTo>
                    <a:pt x="866655" y="279003"/>
                  </a:lnTo>
                  <a:lnTo>
                    <a:pt x="864810" y="297563"/>
                  </a:lnTo>
                  <a:lnTo>
                    <a:pt x="845701" y="338747"/>
                  </a:lnTo>
                  <a:lnTo>
                    <a:pt x="810017" y="366051"/>
                  </a:lnTo>
                  <a:lnTo>
                    <a:pt x="774290" y="373088"/>
                  </a:lnTo>
                  <a:lnTo>
                    <a:pt x="890515" y="373088"/>
                  </a:lnTo>
                  <a:lnTo>
                    <a:pt x="913092" y="336764"/>
                  </a:lnTo>
                  <a:lnTo>
                    <a:pt x="924049" y="293119"/>
                  </a:lnTo>
                  <a:lnTo>
                    <a:pt x="924809" y="278200"/>
                  </a:lnTo>
                  <a:lnTo>
                    <a:pt x="924049" y="263282"/>
                  </a:lnTo>
                  <a:lnTo>
                    <a:pt x="921805" y="248474"/>
                  </a:lnTo>
                  <a:lnTo>
                    <a:pt x="918090" y="233759"/>
                  </a:lnTo>
                  <a:lnTo>
                    <a:pt x="913092" y="219626"/>
                  </a:lnTo>
                  <a:lnTo>
                    <a:pt x="899238" y="193912"/>
                  </a:lnTo>
                  <a:lnTo>
                    <a:pt x="891000" y="183900"/>
                  </a:lnTo>
                  <a:close/>
                </a:path>
                <a:path w="2306954" h="429259">
                  <a:moveTo>
                    <a:pt x="1017351" y="133535"/>
                  </a:moveTo>
                  <a:lnTo>
                    <a:pt x="959949" y="133535"/>
                  </a:lnTo>
                  <a:lnTo>
                    <a:pt x="959949" y="422866"/>
                  </a:lnTo>
                  <a:lnTo>
                    <a:pt x="1017937" y="422866"/>
                  </a:lnTo>
                  <a:lnTo>
                    <a:pt x="1017937" y="260630"/>
                  </a:lnTo>
                  <a:lnTo>
                    <a:pt x="1019135" y="241293"/>
                  </a:lnTo>
                  <a:lnTo>
                    <a:pt x="1036670" y="198548"/>
                  </a:lnTo>
                  <a:lnTo>
                    <a:pt x="1072255" y="179355"/>
                  </a:lnTo>
                  <a:lnTo>
                    <a:pt x="1087631" y="178046"/>
                  </a:lnTo>
                  <a:lnTo>
                    <a:pt x="1192130" y="178046"/>
                  </a:lnTo>
                  <a:lnTo>
                    <a:pt x="1185998" y="167341"/>
                  </a:lnTo>
                  <a:lnTo>
                    <a:pt x="1185663" y="166916"/>
                  </a:lnTo>
                  <a:lnTo>
                    <a:pt x="1017351" y="166916"/>
                  </a:lnTo>
                  <a:lnTo>
                    <a:pt x="1017351" y="133535"/>
                  </a:lnTo>
                  <a:close/>
                </a:path>
                <a:path w="2306954" h="429259">
                  <a:moveTo>
                    <a:pt x="1192130" y="178046"/>
                  </a:moveTo>
                  <a:lnTo>
                    <a:pt x="1087631" y="178046"/>
                  </a:lnTo>
                  <a:lnTo>
                    <a:pt x="1103214" y="179245"/>
                  </a:lnTo>
                  <a:lnTo>
                    <a:pt x="1116549" y="182804"/>
                  </a:lnTo>
                  <a:lnTo>
                    <a:pt x="1147590" y="219341"/>
                  </a:lnTo>
                  <a:lnTo>
                    <a:pt x="1151472" y="248913"/>
                  </a:lnTo>
                  <a:lnTo>
                    <a:pt x="1151472" y="422866"/>
                  </a:lnTo>
                  <a:lnTo>
                    <a:pt x="1210036" y="422866"/>
                  </a:lnTo>
                  <a:lnTo>
                    <a:pt x="1210036" y="258285"/>
                  </a:lnTo>
                  <a:lnTo>
                    <a:pt x="1211236" y="239726"/>
                  </a:lnTo>
                  <a:lnTo>
                    <a:pt x="1228779" y="198548"/>
                  </a:lnTo>
                  <a:lnTo>
                    <a:pt x="1263869" y="179850"/>
                  </a:lnTo>
                  <a:lnTo>
                    <a:pt x="1278568" y="178633"/>
                  </a:lnTo>
                  <a:lnTo>
                    <a:pt x="1192466" y="178633"/>
                  </a:lnTo>
                  <a:lnTo>
                    <a:pt x="1192130" y="178046"/>
                  </a:lnTo>
                  <a:close/>
                </a:path>
                <a:path w="2306954" h="429259">
                  <a:moveTo>
                    <a:pt x="1286767" y="127681"/>
                  </a:moveTo>
                  <a:lnTo>
                    <a:pt x="1243771" y="135584"/>
                  </a:lnTo>
                  <a:lnTo>
                    <a:pt x="1209087" y="157768"/>
                  </a:lnTo>
                  <a:lnTo>
                    <a:pt x="1192466" y="178633"/>
                  </a:lnTo>
                  <a:lnTo>
                    <a:pt x="1278568" y="178633"/>
                  </a:lnTo>
                  <a:lnTo>
                    <a:pt x="1294497" y="179941"/>
                  </a:lnTo>
                  <a:lnTo>
                    <a:pt x="1328346" y="199135"/>
                  </a:lnTo>
                  <a:lnTo>
                    <a:pt x="1343179" y="237101"/>
                  </a:lnTo>
                  <a:lnTo>
                    <a:pt x="1344168" y="253018"/>
                  </a:lnTo>
                  <a:lnTo>
                    <a:pt x="1344168" y="422866"/>
                  </a:lnTo>
                  <a:lnTo>
                    <a:pt x="1403904" y="422866"/>
                  </a:lnTo>
                  <a:lnTo>
                    <a:pt x="1403864" y="248913"/>
                  </a:lnTo>
                  <a:lnTo>
                    <a:pt x="1396878" y="199721"/>
                  </a:lnTo>
                  <a:lnTo>
                    <a:pt x="1375204" y="161063"/>
                  </a:lnTo>
                  <a:lnTo>
                    <a:pt x="1338304" y="136467"/>
                  </a:lnTo>
                  <a:lnTo>
                    <a:pt x="1299926" y="127900"/>
                  </a:lnTo>
                  <a:lnTo>
                    <a:pt x="1286767" y="127681"/>
                  </a:lnTo>
                  <a:close/>
                </a:path>
                <a:path w="2306954" h="429259">
                  <a:moveTo>
                    <a:pt x="1099935" y="127681"/>
                  </a:moveTo>
                  <a:lnTo>
                    <a:pt x="1051318" y="138215"/>
                  </a:lnTo>
                  <a:lnTo>
                    <a:pt x="1017351" y="166916"/>
                  </a:lnTo>
                  <a:lnTo>
                    <a:pt x="1185663" y="166916"/>
                  </a:lnTo>
                  <a:lnTo>
                    <a:pt x="1145724" y="135337"/>
                  </a:lnTo>
                  <a:lnTo>
                    <a:pt x="1099935" y="127681"/>
                  </a:lnTo>
                  <a:close/>
                </a:path>
                <a:path w="2306954" h="429259">
                  <a:moveTo>
                    <a:pt x="1484729" y="5853"/>
                  </a:moveTo>
                  <a:lnTo>
                    <a:pt x="1474185" y="5853"/>
                  </a:lnTo>
                  <a:lnTo>
                    <a:pt x="1468918" y="7025"/>
                  </a:lnTo>
                  <a:lnTo>
                    <a:pt x="1458374" y="10544"/>
                  </a:lnTo>
                  <a:lnTo>
                    <a:pt x="1453693" y="13465"/>
                  </a:lnTo>
                  <a:lnTo>
                    <a:pt x="1450175" y="17570"/>
                  </a:lnTo>
                  <a:lnTo>
                    <a:pt x="1446071" y="21077"/>
                  </a:lnTo>
                  <a:lnTo>
                    <a:pt x="1443149" y="25768"/>
                  </a:lnTo>
                  <a:lnTo>
                    <a:pt x="1441390" y="31035"/>
                  </a:lnTo>
                  <a:lnTo>
                    <a:pt x="1439045" y="35726"/>
                  </a:lnTo>
                  <a:lnTo>
                    <a:pt x="1438458" y="41579"/>
                  </a:lnTo>
                  <a:lnTo>
                    <a:pt x="1438458" y="52124"/>
                  </a:lnTo>
                  <a:lnTo>
                    <a:pt x="1463641" y="84918"/>
                  </a:lnTo>
                  <a:lnTo>
                    <a:pt x="1468332" y="87264"/>
                  </a:lnTo>
                  <a:lnTo>
                    <a:pt x="1474185" y="87850"/>
                  </a:lnTo>
                  <a:lnTo>
                    <a:pt x="1485316" y="87850"/>
                  </a:lnTo>
                  <a:lnTo>
                    <a:pt x="1509325" y="76133"/>
                  </a:lnTo>
                  <a:lnTo>
                    <a:pt x="1513430" y="72626"/>
                  </a:lnTo>
                  <a:lnTo>
                    <a:pt x="1516362" y="67935"/>
                  </a:lnTo>
                  <a:lnTo>
                    <a:pt x="1518110" y="62668"/>
                  </a:lnTo>
                  <a:lnTo>
                    <a:pt x="1520456" y="57977"/>
                  </a:lnTo>
                  <a:lnTo>
                    <a:pt x="1521042" y="52124"/>
                  </a:lnTo>
                  <a:lnTo>
                    <a:pt x="1521042" y="41579"/>
                  </a:lnTo>
                  <a:lnTo>
                    <a:pt x="1495860" y="8785"/>
                  </a:lnTo>
                  <a:lnTo>
                    <a:pt x="1490582" y="6439"/>
                  </a:lnTo>
                  <a:lnTo>
                    <a:pt x="1484729" y="5853"/>
                  </a:lnTo>
                  <a:close/>
                </a:path>
                <a:path w="2306954" h="429259">
                  <a:moveTo>
                    <a:pt x="1508749" y="133535"/>
                  </a:moveTo>
                  <a:lnTo>
                    <a:pt x="1450175" y="133535"/>
                  </a:lnTo>
                  <a:lnTo>
                    <a:pt x="1450175" y="422866"/>
                  </a:lnTo>
                  <a:lnTo>
                    <a:pt x="1508749" y="422866"/>
                  </a:lnTo>
                  <a:lnTo>
                    <a:pt x="1508749" y="133535"/>
                  </a:lnTo>
                  <a:close/>
                </a:path>
                <a:path w="2306954" h="429259">
                  <a:moveTo>
                    <a:pt x="1615929" y="133535"/>
                  </a:moveTo>
                  <a:lnTo>
                    <a:pt x="1559114" y="133535"/>
                  </a:lnTo>
                  <a:lnTo>
                    <a:pt x="1559114" y="422866"/>
                  </a:lnTo>
                  <a:lnTo>
                    <a:pt x="1617102" y="422866"/>
                  </a:lnTo>
                  <a:lnTo>
                    <a:pt x="1617102" y="262976"/>
                  </a:lnTo>
                  <a:lnTo>
                    <a:pt x="1617439" y="253858"/>
                  </a:lnTo>
                  <a:lnTo>
                    <a:pt x="1629839" y="213485"/>
                  </a:lnTo>
                  <a:lnTo>
                    <a:pt x="1663949" y="183900"/>
                  </a:lnTo>
                  <a:lnTo>
                    <a:pt x="1694995" y="178046"/>
                  </a:lnTo>
                  <a:lnTo>
                    <a:pt x="1808387" y="178046"/>
                  </a:lnTo>
                  <a:lnTo>
                    <a:pt x="1805293" y="173366"/>
                  </a:lnTo>
                  <a:lnTo>
                    <a:pt x="1615929" y="173366"/>
                  </a:lnTo>
                  <a:lnTo>
                    <a:pt x="1615929" y="133535"/>
                  </a:lnTo>
                  <a:close/>
                </a:path>
                <a:path w="2306954" h="429259">
                  <a:moveTo>
                    <a:pt x="1808387" y="178046"/>
                  </a:moveTo>
                  <a:lnTo>
                    <a:pt x="1694995" y="178046"/>
                  </a:lnTo>
                  <a:lnTo>
                    <a:pt x="1711996" y="179712"/>
                  </a:lnTo>
                  <a:lnTo>
                    <a:pt x="1726913" y="183904"/>
                  </a:lnTo>
                  <a:lnTo>
                    <a:pt x="1758170" y="212266"/>
                  </a:lnTo>
                  <a:lnTo>
                    <a:pt x="1768794" y="259458"/>
                  </a:lnTo>
                  <a:lnTo>
                    <a:pt x="1768794" y="422866"/>
                  </a:lnTo>
                  <a:lnTo>
                    <a:pt x="1827357" y="422866"/>
                  </a:lnTo>
                  <a:lnTo>
                    <a:pt x="1827343" y="253858"/>
                  </a:lnTo>
                  <a:lnTo>
                    <a:pt x="1822996" y="214415"/>
                  </a:lnTo>
                  <a:lnTo>
                    <a:pt x="1809646" y="179951"/>
                  </a:lnTo>
                  <a:lnTo>
                    <a:pt x="1808387" y="178046"/>
                  </a:lnTo>
                  <a:close/>
                </a:path>
                <a:path w="2306954" h="429259">
                  <a:moveTo>
                    <a:pt x="1708461" y="127095"/>
                  </a:moveTo>
                  <a:lnTo>
                    <a:pt x="1668795" y="133535"/>
                  </a:lnTo>
                  <a:lnTo>
                    <a:pt x="1634158" y="153665"/>
                  </a:lnTo>
                  <a:lnTo>
                    <a:pt x="1615929" y="173366"/>
                  </a:lnTo>
                  <a:lnTo>
                    <a:pt x="1805293" y="173366"/>
                  </a:lnTo>
                  <a:lnTo>
                    <a:pt x="1778308" y="146273"/>
                  </a:lnTo>
                  <a:lnTo>
                    <a:pt x="1733799" y="129289"/>
                  </a:lnTo>
                  <a:lnTo>
                    <a:pt x="1708461" y="127095"/>
                  </a:lnTo>
                  <a:close/>
                </a:path>
                <a:path w="2306954" h="429259">
                  <a:moveTo>
                    <a:pt x="2155347" y="128268"/>
                  </a:moveTo>
                  <a:lnTo>
                    <a:pt x="2110464" y="134934"/>
                  </a:lnTo>
                  <a:lnTo>
                    <a:pt x="2070481" y="153832"/>
                  </a:lnTo>
                  <a:lnTo>
                    <a:pt x="2029808" y="194498"/>
                  </a:lnTo>
                  <a:lnTo>
                    <a:pt x="2010908" y="234224"/>
                  </a:lnTo>
                  <a:lnTo>
                    <a:pt x="2004242" y="278787"/>
                  </a:lnTo>
                  <a:lnTo>
                    <a:pt x="2005013" y="293786"/>
                  </a:lnTo>
                  <a:lnTo>
                    <a:pt x="2015949" y="337350"/>
                  </a:lnTo>
                  <a:lnTo>
                    <a:pt x="2048389" y="384870"/>
                  </a:lnTo>
                  <a:lnTo>
                    <a:pt x="2096197" y="417013"/>
                  </a:lnTo>
                  <a:lnTo>
                    <a:pt x="2140092" y="427961"/>
                  </a:lnTo>
                  <a:lnTo>
                    <a:pt x="2155347" y="428719"/>
                  </a:lnTo>
                  <a:lnTo>
                    <a:pt x="2170605" y="427961"/>
                  </a:lnTo>
                  <a:lnTo>
                    <a:pt x="2214508" y="417013"/>
                  </a:lnTo>
                  <a:lnTo>
                    <a:pt x="2262531" y="385086"/>
                  </a:lnTo>
                  <a:lnTo>
                    <a:pt x="2271041" y="374836"/>
                  </a:lnTo>
                  <a:lnTo>
                    <a:pt x="2155347" y="374836"/>
                  </a:lnTo>
                  <a:lnTo>
                    <a:pt x="2146030" y="374380"/>
                  </a:lnTo>
                  <a:lnTo>
                    <a:pt x="2109744" y="362696"/>
                  </a:lnTo>
                  <a:lnTo>
                    <a:pt x="2077597" y="331790"/>
                  </a:lnTo>
                  <a:lnTo>
                    <a:pt x="2062227" y="277691"/>
                  </a:lnTo>
                  <a:lnTo>
                    <a:pt x="2063984" y="258609"/>
                  </a:lnTo>
                  <a:lnTo>
                    <a:pt x="2082677" y="216578"/>
                  </a:lnTo>
                  <a:lnTo>
                    <a:pt x="2117862" y="189177"/>
                  </a:lnTo>
                  <a:lnTo>
                    <a:pt x="2154761" y="181565"/>
                  </a:lnTo>
                  <a:lnTo>
                    <a:pt x="2270246" y="181565"/>
                  </a:lnTo>
                  <a:lnTo>
                    <a:pt x="2262531" y="172189"/>
                  </a:lnTo>
                  <a:lnTo>
                    <a:pt x="2214508" y="139974"/>
                  </a:lnTo>
                  <a:lnTo>
                    <a:pt x="2170605" y="129026"/>
                  </a:lnTo>
                  <a:lnTo>
                    <a:pt x="2155347" y="128268"/>
                  </a:lnTo>
                  <a:close/>
                </a:path>
                <a:path w="2306954" h="429259">
                  <a:moveTo>
                    <a:pt x="2015949" y="0"/>
                  </a:moveTo>
                  <a:lnTo>
                    <a:pt x="2001897" y="0"/>
                  </a:lnTo>
                  <a:lnTo>
                    <a:pt x="1987757" y="337"/>
                  </a:lnTo>
                  <a:lnTo>
                    <a:pt x="1945668" y="5853"/>
                  </a:lnTo>
                  <a:lnTo>
                    <a:pt x="1910528" y="25182"/>
                  </a:lnTo>
                  <a:lnTo>
                    <a:pt x="1891785" y="60909"/>
                  </a:lnTo>
                  <a:lnTo>
                    <a:pt x="1886023" y="103080"/>
                  </a:lnTo>
                  <a:lnTo>
                    <a:pt x="1885932" y="133535"/>
                  </a:lnTo>
                  <a:lnTo>
                    <a:pt x="1834970" y="133535"/>
                  </a:lnTo>
                  <a:lnTo>
                    <a:pt x="1834970" y="185659"/>
                  </a:lnTo>
                  <a:lnTo>
                    <a:pt x="1885345" y="185659"/>
                  </a:lnTo>
                  <a:lnTo>
                    <a:pt x="1885345" y="422866"/>
                  </a:lnTo>
                  <a:lnTo>
                    <a:pt x="1942160" y="422866"/>
                  </a:lnTo>
                  <a:lnTo>
                    <a:pt x="1942160" y="185072"/>
                  </a:lnTo>
                  <a:lnTo>
                    <a:pt x="2010095" y="185072"/>
                  </a:lnTo>
                  <a:lnTo>
                    <a:pt x="2010095" y="132948"/>
                  </a:lnTo>
                  <a:lnTo>
                    <a:pt x="1942160" y="132948"/>
                  </a:lnTo>
                  <a:lnTo>
                    <a:pt x="1942279" y="108799"/>
                  </a:lnTo>
                  <a:lnTo>
                    <a:pt x="1948600" y="70280"/>
                  </a:lnTo>
                  <a:lnTo>
                    <a:pt x="1972610" y="55642"/>
                  </a:lnTo>
                  <a:lnTo>
                    <a:pt x="1980958" y="54533"/>
                  </a:lnTo>
                  <a:lnTo>
                    <a:pt x="1989305" y="53809"/>
                  </a:lnTo>
                  <a:lnTo>
                    <a:pt x="1997653" y="53415"/>
                  </a:lnTo>
                  <a:lnTo>
                    <a:pt x="2006001" y="53296"/>
                  </a:lnTo>
                  <a:lnTo>
                    <a:pt x="2015949" y="53296"/>
                  </a:lnTo>
                  <a:lnTo>
                    <a:pt x="2015949" y="0"/>
                  </a:lnTo>
                  <a:close/>
                </a:path>
                <a:path w="2306954" h="429259">
                  <a:moveTo>
                    <a:pt x="2270246" y="181565"/>
                  </a:moveTo>
                  <a:lnTo>
                    <a:pt x="2154761" y="181565"/>
                  </a:lnTo>
                  <a:lnTo>
                    <a:pt x="2164317" y="182094"/>
                  </a:lnTo>
                  <a:lnTo>
                    <a:pt x="2173651" y="183612"/>
                  </a:lnTo>
                  <a:lnTo>
                    <a:pt x="2214973" y="203428"/>
                  </a:lnTo>
                  <a:lnTo>
                    <a:pt x="2243686" y="246243"/>
                  </a:lnTo>
                  <a:lnTo>
                    <a:pt x="2248861" y="274513"/>
                  </a:lnTo>
                  <a:lnTo>
                    <a:pt x="2248330" y="288818"/>
                  </a:lnTo>
                  <a:lnTo>
                    <a:pt x="2233027" y="332377"/>
                  </a:lnTo>
                  <a:lnTo>
                    <a:pt x="2200366" y="363281"/>
                  </a:lnTo>
                  <a:lnTo>
                    <a:pt x="2155347" y="374836"/>
                  </a:lnTo>
                  <a:lnTo>
                    <a:pt x="2271041" y="374836"/>
                  </a:lnTo>
                  <a:lnTo>
                    <a:pt x="2294746" y="337350"/>
                  </a:lnTo>
                  <a:lnTo>
                    <a:pt x="2305698" y="293705"/>
                  </a:lnTo>
                  <a:lnTo>
                    <a:pt x="2306453" y="278787"/>
                  </a:lnTo>
                  <a:lnTo>
                    <a:pt x="2305682" y="263786"/>
                  </a:lnTo>
                  <a:lnTo>
                    <a:pt x="2303454" y="249060"/>
                  </a:lnTo>
                  <a:lnTo>
                    <a:pt x="2299787" y="234471"/>
                  </a:lnTo>
                  <a:lnTo>
                    <a:pt x="2294746" y="220213"/>
                  </a:lnTo>
                  <a:lnTo>
                    <a:pt x="2280888" y="194498"/>
                  </a:lnTo>
                  <a:lnTo>
                    <a:pt x="2270246" y="1815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6" name="object 6"/>
            <p:cNvGrpSpPr/>
            <p:nvPr/>
          </p:nvGrpSpPr>
          <p:grpSpPr>
            <a:xfrm>
              <a:off x="4667807" y="7608292"/>
              <a:ext cx="942975" cy="942975"/>
              <a:chOff x="4667807" y="7608292"/>
              <a:chExt cx="942975" cy="942975"/>
            </a:xfrm>
          </p:grpSpPr>
          <p:sp>
            <p:nvSpPr>
              <p:cNvPr id="7" name="object 7"/>
              <p:cNvSpPr/>
              <p:nvPr/>
            </p:nvSpPr>
            <p:spPr>
              <a:xfrm>
                <a:off x="4667807" y="7608292"/>
                <a:ext cx="942975" cy="942975"/>
              </a:xfrm>
              <a:custGeom>
                <a:avLst/>
                <a:gdLst/>
                <a:ahLst/>
                <a:cxnLst/>
                <a:rect l="l" t="t" r="r" b="b"/>
                <a:pathLst>
                  <a:path w="942975" h="942975">
                    <a:moveTo>
                      <a:pt x="831681" y="0"/>
                    </a:moveTo>
                    <a:lnTo>
                      <a:pt x="110698" y="0"/>
                    </a:lnTo>
                    <a:lnTo>
                      <a:pt x="67705" y="8731"/>
                    </a:lnTo>
                    <a:lnTo>
                      <a:pt x="32508" y="32508"/>
                    </a:lnTo>
                    <a:lnTo>
                      <a:pt x="8731" y="67705"/>
                    </a:lnTo>
                    <a:lnTo>
                      <a:pt x="0" y="110698"/>
                    </a:lnTo>
                    <a:lnTo>
                      <a:pt x="0" y="831681"/>
                    </a:lnTo>
                    <a:lnTo>
                      <a:pt x="8731" y="874678"/>
                    </a:lnTo>
                    <a:lnTo>
                      <a:pt x="32508" y="909875"/>
                    </a:lnTo>
                    <a:lnTo>
                      <a:pt x="67705" y="933649"/>
                    </a:lnTo>
                    <a:lnTo>
                      <a:pt x="110698" y="942379"/>
                    </a:lnTo>
                    <a:lnTo>
                      <a:pt x="831681" y="942379"/>
                    </a:lnTo>
                    <a:lnTo>
                      <a:pt x="874674" y="933649"/>
                    </a:lnTo>
                    <a:lnTo>
                      <a:pt x="909871" y="909875"/>
                    </a:lnTo>
                    <a:lnTo>
                      <a:pt x="933648" y="874678"/>
                    </a:lnTo>
                    <a:lnTo>
                      <a:pt x="942379" y="831681"/>
                    </a:lnTo>
                    <a:lnTo>
                      <a:pt x="942379" y="110698"/>
                    </a:lnTo>
                    <a:lnTo>
                      <a:pt x="933648" y="67705"/>
                    </a:lnTo>
                    <a:lnTo>
                      <a:pt x="909871" y="32508"/>
                    </a:lnTo>
                    <a:lnTo>
                      <a:pt x="874674" y="8731"/>
                    </a:lnTo>
                    <a:lnTo>
                      <a:pt x="831681" y="0"/>
                    </a:lnTo>
                    <a:close/>
                  </a:path>
                </a:pathLst>
              </a:custGeom>
              <a:solidFill>
                <a:srgbClr val="F5423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4924342" y="7865413"/>
                <a:ext cx="429895" cy="429259"/>
              </a:xfrm>
              <a:custGeom>
                <a:avLst/>
                <a:gdLst/>
                <a:ahLst/>
                <a:cxnLst/>
                <a:rect l="l" t="t" r="r" b="b"/>
                <a:pathLst>
                  <a:path w="429895" h="429259">
                    <a:moveTo>
                      <a:pt x="425212" y="307488"/>
                    </a:moveTo>
                    <a:lnTo>
                      <a:pt x="387140" y="307488"/>
                    </a:lnTo>
                    <a:lnTo>
                      <a:pt x="383632" y="311006"/>
                    </a:lnTo>
                    <a:lnTo>
                      <a:pt x="383632" y="383632"/>
                    </a:lnTo>
                    <a:lnTo>
                      <a:pt x="199135" y="383632"/>
                    </a:lnTo>
                    <a:lnTo>
                      <a:pt x="195617" y="387140"/>
                    </a:lnTo>
                    <a:lnTo>
                      <a:pt x="195617" y="425212"/>
                    </a:lnTo>
                    <a:lnTo>
                      <a:pt x="199135" y="428730"/>
                    </a:lnTo>
                    <a:lnTo>
                      <a:pt x="425212" y="428730"/>
                    </a:lnTo>
                    <a:lnTo>
                      <a:pt x="428730" y="425212"/>
                    </a:lnTo>
                    <a:lnTo>
                      <a:pt x="428730" y="311006"/>
                    </a:lnTo>
                    <a:lnTo>
                      <a:pt x="425212" y="307488"/>
                    </a:lnTo>
                    <a:close/>
                  </a:path>
                  <a:path w="429895" h="429259">
                    <a:moveTo>
                      <a:pt x="425798" y="0"/>
                    </a:moveTo>
                    <a:lnTo>
                      <a:pt x="312168" y="0"/>
                    </a:lnTo>
                    <a:lnTo>
                      <a:pt x="308660" y="3518"/>
                    </a:lnTo>
                    <a:lnTo>
                      <a:pt x="308074" y="7025"/>
                    </a:lnTo>
                    <a:lnTo>
                      <a:pt x="308074" y="40993"/>
                    </a:lnTo>
                    <a:lnTo>
                      <a:pt x="311582" y="44511"/>
                    </a:lnTo>
                    <a:lnTo>
                      <a:pt x="351413" y="44511"/>
                    </a:lnTo>
                    <a:lnTo>
                      <a:pt x="0" y="383045"/>
                    </a:lnTo>
                    <a:lnTo>
                      <a:pt x="0" y="424625"/>
                    </a:lnTo>
                    <a:lnTo>
                      <a:pt x="3518" y="428144"/>
                    </a:lnTo>
                    <a:lnTo>
                      <a:pt x="136467" y="428144"/>
                    </a:lnTo>
                    <a:lnTo>
                      <a:pt x="139974" y="424625"/>
                    </a:lnTo>
                    <a:lnTo>
                      <a:pt x="139974" y="386553"/>
                    </a:lnTo>
                    <a:lnTo>
                      <a:pt x="136467" y="383045"/>
                    </a:lnTo>
                    <a:lnTo>
                      <a:pt x="67348" y="383045"/>
                    </a:lnTo>
                    <a:lnTo>
                      <a:pt x="384218" y="77306"/>
                    </a:lnTo>
                    <a:lnTo>
                      <a:pt x="429316" y="77306"/>
                    </a:lnTo>
                    <a:lnTo>
                      <a:pt x="429316" y="3518"/>
                    </a:lnTo>
                    <a:lnTo>
                      <a:pt x="425798" y="0"/>
                    </a:lnTo>
                    <a:close/>
                  </a:path>
                  <a:path w="429895" h="429259">
                    <a:moveTo>
                      <a:pt x="248913" y="0"/>
                    </a:moveTo>
                    <a:lnTo>
                      <a:pt x="3518" y="0"/>
                    </a:lnTo>
                    <a:lnTo>
                      <a:pt x="0" y="3518"/>
                    </a:lnTo>
                    <a:lnTo>
                      <a:pt x="0" y="114792"/>
                    </a:lnTo>
                    <a:lnTo>
                      <a:pt x="3518" y="118310"/>
                    </a:lnTo>
                    <a:lnTo>
                      <a:pt x="41579" y="118310"/>
                    </a:lnTo>
                    <a:lnTo>
                      <a:pt x="45098" y="114792"/>
                    </a:lnTo>
                    <a:lnTo>
                      <a:pt x="45098" y="43925"/>
                    </a:lnTo>
                    <a:lnTo>
                      <a:pt x="248913" y="43925"/>
                    </a:lnTo>
                    <a:lnTo>
                      <a:pt x="252432" y="40417"/>
                    </a:lnTo>
                    <a:lnTo>
                      <a:pt x="252432" y="3518"/>
                    </a:lnTo>
                    <a:lnTo>
                      <a:pt x="248913" y="0"/>
                    </a:lnTo>
                    <a:close/>
                  </a:path>
                  <a:path w="429895" h="429259">
                    <a:moveTo>
                      <a:pt x="429316" y="77306"/>
                    </a:moveTo>
                    <a:lnTo>
                      <a:pt x="384218" y="77306"/>
                    </a:lnTo>
                    <a:lnTo>
                      <a:pt x="384218" y="113043"/>
                    </a:lnTo>
                    <a:lnTo>
                      <a:pt x="387726" y="116551"/>
                    </a:lnTo>
                    <a:lnTo>
                      <a:pt x="425798" y="116551"/>
                    </a:lnTo>
                    <a:lnTo>
                      <a:pt x="429316" y="113043"/>
                    </a:lnTo>
                    <a:lnTo>
                      <a:pt x="429316" y="77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1" name="object 11"/>
          <p:cNvGrpSpPr/>
          <p:nvPr/>
        </p:nvGrpSpPr>
        <p:grpSpPr>
          <a:xfrm>
            <a:off x="6595620" y="6560785"/>
            <a:ext cx="2299335" cy="942975"/>
            <a:chOff x="1570636" y="7608293"/>
            <a:chExt cx="2299335" cy="942975"/>
          </a:xfrm>
        </p:grpSpPr>
        <p:sp>
          <p:nvSpPr>
            <p:cNvPr id="12" name="object 12"/>
            <p:cNvSpPr/>
            <p:nvPr/>
          </p:nvSpPr>
          <p:spPr>
            <a:xfrm>
              <a:off x="1570636" y="7608293"/>
              <a:ext cx="2299335" cy="942975"/>
            </a:xfrm>
            <a:custGeom>
              <a:avLst/>
              <a:gdLst/>
              <a:ahLst/>
              <a:cxnLst/>
              <a:rect l="l" t="t" r="r" b="b"/>
              <a:pathLst>
                <a:path w="2299335" h="942975">
                  <a:moveTo>
                    <a:pt x="895836" y="0"/>
                  </a:moveTo>
                  <a:lnTo>
                    <a:pt x="836990" y="0"/>
                  </a:lnTo>
                  <a:lnTo>
                    <a:pt x="802855" y="23387"/>
                  </a:lnTo>
                  <a:lnTo>
                    <a:pt x="779267" y="52034"/>
                  </a:lnTo>
                  <a:lnTo>
                    <a:pt x="765696" y="83836"/>
                  </a:lnTo>
                  <a:lnTo>
                    <a:pt x="761607" y="116689"/>
                  </a:lnTo>
                  <a:lnTo>
                    <a:pt x="766470" y="148488"/>
                  </a:lnTo>
                  <a:lnTo>
                    <a:pt x="779751" y="177131"/>
                  </a:lnTo>
                  <a:lnTo>
                    <a:pt x="800919" y="200512"/>
                  </a:lnTo>
                  <a:lnTo>
                    <a:pt x="829442" y="216527"/>
                  </a:lnTo>
                  <a:lnTo>
                    <a:pt x="864787" y="223073"/>
                  </a:lnTo>
                  <a:lnTo>
                    <a:pt x="906422" y="218045"/>
                  </a:lnTo>
                  <a:lnTo>
                    <a:pt x="943525" y="195714"/>
                  </a:lnTo>
                  <a:lnTo>
                    <a:pt x="966923" y="163965"/>
                  </a:lnTo>
                  <a:lnTo>
                    <a:pt x="977117" y="126684"/>
                  </a:lnTo>
                  <a:lnTo>
                    <a:pt x="974606" y="87760"/>
                  </a:lnTo>
                  <a:lnTo>
                    <a:pt x="959889" y="51079"/>
                  </a:lnTo>
                  <a:lnTo>
                    <a:pt x="933466" y="20530"/>
                  </a:lnTo>
                  <a:lnTo>
                    <a:pt x="895836" y="0"/>
                  </a:lnTo>
                  <a:close/>
                </a:path>
                <a:path w="2299335" h="942975">
                  <a:moveTo>
                    <a:pt x="1594139" y="426013"/>
                  </a:moveTo>
                  <a:lnTo>
                    <a:pt x="1334961" y="426013"/>
                  </a:lnTo>
                  <a:lnTo>
                    <a:pt x="1415935" y="426112"/>
                  </a:lnTo>
                  <a:lnTo>
                    <a:pt x="1383676" y="469760"/>
                  </a:lnTo>
                  <a:lnTo>
                    <a:pt x="1349641" y="511832"/>
                  </a:lnTo>
                  <a:lnTo>
                    <a:pt x="1314508" y="552960"/>
                  </a:lnTo>
                  <a:lnTo>
                    <a:pt x="1278955" y="593781"/>
                  </a:lnTo>
                  <a:lnTo>
                    <a:pt x="1243661" y="634929"/>
                  </a:lnTo>
                  <a:lnTo>
                    <a:pt x="1209303" y="677036"/>
                  </a:lnTo>
                  <a:lnTo>
                    <a:pt x="1180653" y="709501"/>
                  </a:lnTo>
                  <a:lnTo>
                    <a:pt x="1151765" y="741906"/>
                  </a:lnTo>
                  <a:lnTo>
                    <a:pt x="1125900" y="775824"/>
                  </a:lnTo>
                  <a:lnTo>
                    <a:pt x="1106319" y="812831"/>
                  </a:lnTo>
                  <a:lnTo>
                    <a:pt x="1096284" y="854502"/>
                  </a:lnTo>
                  <a:lnTo>
                    <a:pt x="1099055" y="902412"/>
                  </a:lnTo>
                  <a:lnTo>
                    <a:pt x="1101621" y="916161"/>
                  </a:lnTo>
                  <a:lnTo>
                    <a:pt x="1109789" y="921062"/>
                  </a:lnTo>
                  <a:lnTo>
                    <a:pt x="1120637" y="921732"/>
                  </a:lnTo>
                  <a:lnTo>
                    <a:pt x="1131243" y="922788"/>
                  </a:lnTo>
                  <a:lnTo>
                    <a:pt x="1614830" y="921238"/>
                  </a:lnTo>
                  <a:lnTo>
                    <a:pt x="1615483" y="854502"/>
                  </a:lnTo>
                  <a:lnTo>
                    <a:pt x="1615687" y="830577"/>
                  </a:lnTo>
                  <a:lnTo>
                    <a:pt x="1615825" y="800352"/>
                  </a:lnTo>
                  <a:lnTo>
                    <a:pt x="1615446" y="785817"/>
                  </a:lnTo>
                  <a:lnTo>
                    <a:pt x="1305656" y="785808"/>
                  </a:lnTo>
                  <a:lnTo>
                    <a:pt x="1307372" y="776213"/>
                  </a:lnTo>
                  <a:lnTo>
                    <a:pt x="1311152" y="768992"/>
                  </a:lnTo>
                  <a:lnTo>
                    <a:pt x="1315959" y="763200"/>
                  </a:lnTo>
                  <a:lnTo>
                    <a:pt x="1320755" y="757893"/>
                  </a:lnTo>
                  <a:lnTo>
                    <a:pt x="1576821" y="448415"/>
                  </a:lnTo>
                  <a:lnTo>
                    <a:pt x="1584716" y="439326"/>
                  </a:lnTo>
                  <a:lnTo>
                    <a:pt x="1592138" y="429924"/>
                  </a:lnTo>
                  <a:lnTo>
                    <a:pt x="1594139" y="426013"/>
                  </a:lnTo>
                  <a:close/>
                </a:path>
                <a:path w="2299335" h="942975">
                  <a:moveTo>
                    <a:pt x="1530812" y="716198"/>
                  </a:moveTo>
                  <a:lnTo>
                    <a:pt x="1510085" y="717602"/>
                  </a:lnTo>
                  <a:lnTo>
                    <a:pt x="1496144" y="723773"/>
                  </a:lnTo>
                  <a:lnTo>
                    <a:pt x="1489233" y="736471"/>
                  </a:lnTo>
                  <a:lnTo>
                    <a:pt x="1489598" y="757453"/>
                  </a:lnTo>
                  <a:lnTo>
                    <a:pt x="1491047" y="766485"/>
                  </a:lnTo>
                  <a:lnTo>
                    <a:pt x="1490893" y="775708"/>
                  </a:lnTo>
                  <a:lnTo>
                    <a:pt x="1486272" y="782887"/>
                  </a:lnTo>
                  <a:lnTo>
                    <a:pt x="1474321" y="785787"/>
                  </a:lnTo>
                  <a:lnTo>
                    <a:pt x="1390161" y="785817"/>
                  </a:lnTo>
                  <a:lnTo>
                    <a:pt x="1615446" y="785817"/>
                  </a:lnTo>
                  <a:lnTo>
                    <a:pt x="1614561" y="751877"/>
                  </a:lnTo>
                  <a:lnTo>
                    <a:pt x="1605261" y="727220"/>
                  </a:lnTo>
                  <a:lnTo>
                    <a:pt x="1579989" y="718090"/>
                  </a:lnTo>
                  <a:lnTo>
                    <a:pt x="1530812" y="716198"/>
                  </a:lnTo>
                  <a:close/>
                </a:path>
                <a:path w="2299335" h="942975">
                  <a:moveTo>
                    <a:pt x="1140782" y="293006"/>
                  </a:moveTo>
                  <a:lnTo>
                    <a:pt x="1129082" y="294108"/>
                  </a:lnTo>
                  <a:lnTo>
                    <a:pt x="1121454" y="298002"/>
                  </a:lnTo>
                  <a:lnTo>
                    <a:pt x="1117400" y="305385"/>
                  </a:lnTo>
                  <a:lnTo>
                    <a:pt x="1116426" y="316953"/>
                  </a:lnTo>
                  <a:lnTo>
                    <a:pt x="1116804" y="337994"/>
                  </a:lnTo>
                  <a:lnTo>
                    <a:pt x="1116909" y="383753"/>
                  </a:lnTo>
                  <a:lnTo>
                    <a:pt x="1116816" y="400293"/>
                  </a:lnTo>
                  <a:lnTo>
                    <a:pt x="1116759" y="429924"/>
                  </a:lnTo>
                  <a:lnTo>
                    <a:pt x="1117883" y="470928"/>
                  </a:lnTo>
                  <a:lnTo>
                    <a:pt x="1126141" y="492933"/>
                  </a:lnTo>
                  <a:lnTo>
                    <a:pt x="1148561" y="501049"/>
                  </a:lnTo>
                  <a:lnTo>
                    <a:pt x="1192225" y="502225"/>
                  </a:lnTo>
                  <a:lnTo>
                    <a:pt x="1220930" y="501468"/>
                  </a:lnTo>
                  <a:lnTo>
                    <a:pt x="1235767" y="496098"/>
                  </a:lnTo>
                  <a:lnTo>
                    <a:pt x="1241587" y="481515"/>
                  </a:lnTo>
                  <a:lnTo>
                    <a:pt x="1243239" y="453117"/>
                  </a:lnTo>
                  <a:lnTo>
                    <a:pt x="1242804" y="444459"/>
                  </a:lnTo>
                  <a:lnTo>
                    <a:pt x="1242979" y="435781"/>
                  </a:lnTo>
                  <a:lnTo>
                    <a:pt x="1246760" y="429064"/>
                  </a:lnTo>
                  <a:lnTo>
                    <a:pt x="1257144" y="426290"/>
                  </a:lnTo>
                  <a:lnTo>
                    <a:pt x="1594139" y="426013"/>
                  </a:lnTo>
                  <a:lnTo>
                    <a:pt x="1597563" y="419319"/>
                  </a:lnTo>
                  <a:lnTo>
                    <a:pt x="1599469" y="406626"/>
                  </a:lnTo>
                  <a:lnTo>
                    <a:pt x="1599014" y="383753"/>
                  </a:lnTo>
                  <a:lnTo>
                    <a:pt x="1598905" y="372505"/>
                  </a:lnTo>
                  <a:lnTo>
                    <a:pt x="1598792" y="337994"/>
                  </a:lnTo>
                  <a:lnTo>
                    <a:pt x="1599008" y="315121"/>
                  </a:lnTo>
                  <a:lnTo>
                    <a:pt x="1597798" y="304545"/>
                  </a:lnTo>
                  <a:lnTo>
                    <a:pt x="1593642" y="297700"/>
                  </a:lnTo>
                  <a:lnTo>
                    <a:pt x="1586298" y="294023"/>
                  </a:lnTo>
                  <a:lnTo>
                    <a:pt x="1580433" y="293441"/>
                  </a:lnTo>
                  <a:lnTo>
                    <a:pt x="1333996" y="293441"/>
                  </a:lnTo>
                  <a:lnTo>
                    <a:pt x="1140782" y="293006"/>
                  </a:lnTo>
                  <a:close/>
                </a:path>
                <a:path w="2299335" h="942975">
                  <a:moveTo>
                    <a:pt x="1575522" y="292954"/>
                  </a:moveTo>
                  <a:lnTo>
                    <a:pt x="1333996" y="293441"/>
                  </a:lnTo>
                  <a:lnTo>
                    <a:pt x="1580433" y="293441"/>
                  </a:lnTo>
                  <a:lnTo>
                    <a:pt x="1575522" y="292954"/>
                  </a:lnTo>
                  <a:close/>
                </a:path>
                <a:path w="2299335" h="942975">
                  <a:moveTo>
                    <a:pt x="1055453" y="924868"/>
                  </a:moveTo>
                  <a:lnTo>
                    <a:pt x="939220" y="924868"/>
                  </a:lnTo>
                  <a:lnTo>
                    <a:pt x="988515" y="925015"/>
                  </a:lnTo>
                  <a:lnTo>
                    <a:pt x="1037769" y="927511"/>
                  </a:lnTo>
                  <a:lnTo>
                    <a:pt x="1045329" y="928149"/>
                  </a:lnTo>
                  <a:lnTo>
                    <a:pt x="1055517" y="925657"/>
                  </a:lnTo>
                  <a:lnTo>
                    <a:pt x="1055453" y="924868"/>
                  </a:lnTo>
                  <a:close/>
                </a:path>
                <a:path w="2299335" h="942975">
                  <a:moveTo>
                    <a:pt x="1055275" y="922694"/>
                  </a:moveTo>
                  <a:lnTo>
                    <a:pt x="791389" y="922694"/>
                  </a:lnTo>
                  <a:lnTo>
                    <a:pt x="840628" y="925290"/>
                  </a:lnTo>
                  <a:lnTo>
                    <a:pt x="889915" y="925487"/>
                  </a:lnTo>
                  <a:lnTo>
                    <a:pt x="939220" y="924868"/>
                  </a:lnTo>
                  <a:lnTo>
                    <a:pt x="1055453" y="924868"/>
                  </a:lnTo>
                  <a:lnTo>
                    <a:pt x="1055275" y="922694"/>
                  </a:lnTo>
                  <a:close/>
                </a:path>
                <a:path w="2299335" h="942975">
                  <a:moveTo>
                    <a:pt x="823294" y="293341"/>
                  </a:moveTo>
                  <a:lnTo>
                    <a:pt x="779170" y="294532"/>
                  </a:lnTo>
                  <a:lnTo>
                    <a:pt x="756509" y="302835"/>
                  </a:lnTo>
                  <a:lnTo>
                    <a:pt x="748155" y="325369"/>
                  </a:lnTo>
                  <a:lnTo>
                    <a:pt x="746951" y="369255"/>
                  </a:lnTo>
                  <a:lnTo>
                    <a:pt x="747822" y="401499"/>
                  </a:lnTo>
                  <a:lnTo>
                    <a:pt x="753992" y="418340"/>
                  </a:lnTo>
                  <a:lnTo>
                    <a:pt x="770749" y="424764"/>
                  </a:lnTo>
                  <a:lnTo>
                    <a:pt x="803378" y="425756"/>
                  </a:lnTo>
                  <a:lnTo>
                    <a:pt x="816628" y="426919"/>
                  </a:lnTo>
                  <a:lnTo>
                    <a:pt x="825070" y="431137"/>
                  </a:lnTo>
                  <a:lnTo>
                    <a:pt x="829478" y="439437"/>
                  </a:lnTo>
                  <a:lnTo>
                    <a:pt x="830623" y="452844"/>
                  </a:lnTo>
                  <a:lnTo>
                    <a:pt x="830063" y="507669"/>
                  </a:lnTo>
                  <a:lnTo>
                    <a:pt x="829947" y="536405"/>
                  </a:lnTo>
                  <a:lnTo>
                    <a:pt x="829933" y="672169"/>
                  </a:lnTo>
                  <a:lnTo>
                    <a:pt x="829995" y="727004"/>
                  </a:lnTo>
                  <a:lnTo>
                    <a:pt x="829121" y="760518"/>
                  </a:lnTo>
                  <a:lnTo>
                    <a:pt x="822916" y="777944"/>
                  </a:lnTo>
                  <a:lnTo>
                    <a:pt x="806028" y="784565"/>
                  </a:lnTo>
                  <a:lnTo>
                    <a:pt x="773107" y="785661"/>
                  </a:lnTo>
                  <a:lnTo>
                    <a:pt x="760691" y="786733"/>
                  </a:lnTo>
                  <a:lnTo>
                    <a:pt x="752206" y="790605"/>
                  </a:lnTo>
                  <a:lnTo>
                    <a:pt x="747511" y="798359"/>
                  </a:lnTo>
                  <a:lnTo>
                    <a:pt x="746469" y="811074"/>
                  </a:lnTo>
                  <a:lnTo>
                    <a:pt x="746908" y="830594"/>
                  </a:lnTo>
                  <a:lnTo>
                    <a:pt x="746624" y="850552"/>
                  </a:lnTo>
                  <a:lnTo>
                    <a:pt x="746051" y="869709"/>
                  </a:lnTo>
                  <a:lnTo>
                    <a:pt x="745547" y="889271"/>
                  </a:lnTo>
                  <a:lnTo>
                    <a:pt x="744099" y="912020"/>
                  </a:lnTo>
                  <a:lnTo>
                    <a:pt x="751081" y="922195"/>
                  </a:lnTo>
                  <a:lnTo>
                    <a:pt x="766757" y="924264"/>
                  </a:lnTo>
                  <a:lnTo>
                    <a:pt x="791389" y="922694"/>
                  </a:lnTo>
                  <a:lnTo>
                    <a:pt x="1055275" y="922694"/>
                  </a:lnTo>
                  <a:lnTo>
                    <a:pt x="1054763" y="916443"/>
                  </a:lnTo>
                  <a:lnTo>
                    <a:pt x="1055008" y="883519"/>
                  </a:lnTo>
                  <a:lnTo>
                    <a:pt x="1057867" y="850552"/>
                  </a:lnTo>
                  <a:lnTo>
                    <a:pt x="1058469" y="817652"/>
                  </a:lnTo>
                  <a:lnTo>
                    <a:pt x="1052232" y="786363"/>
                  </a:lnTo>
                  <a:lnTo>
                    <a:pt x="1016126" y="786363"/>
                  </a:lnTo>
                  <a:lnTo>
                    <a:pt x="991491" y="785746"/>
                  </a:lnTo>
                  <a:lnTo>
                    <a:pt x="978835" y="781241"/>
                  </a:lnTo>
                  <a:lnTo>
                    <a:pt x="974168" y="769031"/>
                  </a:lnTo>
                  <a:lnTo>
                    <a:pt x="973499" y="745296"/>
                  </a:lnTo>
                  <a:lnTo>
                    <a:pt x="973375" y="617333"/>
                  </a:lnTo>
                  <a:lnTo>
                    <a:pt x="973484" y="424764"/>
                  </a:lnTo>
                  <a:lnTo>
                    <a:pt x="973688" y="379745"/>
                  </a:lnTo>
                  <a:lnTo>
                    <a:pt x="974075" y="327529"/>
                  </a:lnTo>
                  <a:lnTo>
                    <a:pt x="972950" y="310839"/>
                  </a:lnTo>
                  <a:lnTo>
                    <a:pt x="968126" y="299649"/>
                  </a:lnTo>
                  <a:lnTo>
                    <a:pt x="958413" y="293962"/>
                  </a:lnTo>
                  <a:lnTo>
                    <a:pt x="882079" y="293962"/>
                  </a:lnTo>
                  <a:lnTo>
                    <a:pt x="823294" y="293341"/>
                  </a:lnTo>
                  <a:close/>
                </a:path>
                <a:path w="2299335" h="942975">
                  <a:moveTo>
                    <a:pt x="1051947" y="784928"/>
                  </a:moveTo>
                  <a:lnTo>
                    <a:pt x="1034040" y="785826"/>
                  </a:lnTo>
                  <a:lnTo>
                    <a:pt x="1025084" y="786201"/>
                  </a:lnTo>
                  <a:lnTo>
                    <a:pt x="1016126" y="786363"/>
                  </a:lnTo>
                  <a:lnTo>
                    <a:pt x="1052232" y="786363"/>
                  </a:lnTo>
                  <a:lnTo>
                    <a:pt x="1051947" y="784928"/>
                  </a:lnTo>
                  <a:close/>
                </a:path>
                <a:path w="2299335" h="942975">
                  <a:moveTo>
                    <a:pt x="940746" y="292682"/>
                  </a:moveTo>
                  <a:lnTo>
                    <a:pt x="911446" y="293854"/>
                  </a:lnTo>
                  <a:lnTo>
                    <a:pt x="882079" y="293962"/>
                  </a:lnTo>
                  <a:lnTo>
                    <a:pt x="958413" y="293962"/>
                  </a:lnTo>
                  <a:lnTo>
                    <a:pt x="957944" y="293687"/>
                  </a:lnTo>
                  <a:lnTo>
                    <a:pt x="940746" y="292682"/>
                  </a:lnTo>
                  <a:close/>
                </a:path>
                <a:path w="2299335" h="942975">
                  <a:moveTo>
                    <a:pt x="657857" y="831869"/>
                  </a:moveTo>
                  <a:lnTo>
                    <a:pt x="226767" y="831869"/>
                  </a:lnTo>
                  <a:lnTo>
                    <a:pt x="262256" y="869379"/>
                  </a:lnTo>
                  <a:lnTo>
                    <a:pt x="302426" y="898437"/>
                  </a:lnTo>
                  <a:lnTo>
                    <a:pt x="346190" y="918970"/>
                  </a:lnTo>
                  <a:lnTo>
                    <a:pt x="392460" y="930903"/>
                  </a:lnTo>
                  <a:lnTo>
                    <a:pt x="440150" y="934165"/>
                  </a:lnTo>
                  <a:lnTo>
                    <a:pt x="488172" y="928682"/>
                  </a:lnTo>
                  <a:lnTo>
                    <a:pt x="535439" y="914380"/>
                  </a:lnTo>
                  <a:lnTo>
                    <a:pt x="575006" y="896552"/>
                  </a:lnTo>
                  <a:lnTo>
                    <a:pt x="610412" y="874630"/>
                  </a:lnTo>
                  <a:lnTo>
                    <a:pt x="641652" y="849072"/>
                  </a:lnTo>
                  <a:lnTo>
                    <a:pt x="657857" y="831869"/>
                  </a:lnTo>
                  <a:close/>
                </a:path>
                <a:path w="2299335" h="942975">
                  <a:moveTo>
                    <a:pt x="207042" y="921482"/>
                  </a:moveTo>
                  <a:lnTo>
                    <a:pt x="99701" y="921482"/>
                  </a:lnTo>
                  <a:lnTo>
                    <a:pt x="149549" y="921501"/>
                  </a:lnTo>
                  <a:lnTo>
                    <a:pt x="199386" y="922149"/>
                  </a:lnTo>
                  <a:lnTo>
                    <a:pt x="207042" y="921482"/>
                  </a:lnTo>
                  <a:close/>
                </a:path>
                <a:path w="2299335" h="942975">
                  <a:moveTo>
                    <a:pt x="0" y="78468"/>
                  </a:moveTo>
                  <a:lnTo>
                    <a:pt x="0" y="215784"/>
                  </a:lnTo>
                  <a:lnTo>
                    <a:pt x="7600" y="220893"/>
                  </a:lnTo>
                  <a:lnTo>
                    <a:pt x="15854" y="223765"/>
                  </a:lnTo>
                  <a:lnTo>
                    <a:pt x="24565" y="225125"/>
                  </a:lnTo>
                  <a:lnTo>
                    <a:pt x="57165" y="227439"/>
                  </a:lnTo>
                  <a:lnTo>
                    <a:pt x="69399" y="232452"/>
                  </a:lnTo>
                  <a:lnTo>
                    <a:pt x="74006" y="244696"/>
                  </a:lnTo>
                  <a:lnTo>
                    <a:pt x="74751" y="268127"/>
                  </a:lnTo>
                  <a:lnTo>
                    <a:pt x="74810" y="303938"/>
                  </a:lnTo>
                  <a:lnTo>
                    <a:pt x="74933" y="684127"/>
                  </a:lnTo>
                  <a:lnTo>
                    <a:pt x="74807" y="718178"/>
                  </a:lnTo>
                  <a:lnTo>
                    <a:pt x="69081" y="767212"/>
                  </a:lnTo>
                  <a:lnTo>
                    <a:pt x="27025" y="775140"/>
                  </a:lnTo>
                  <a:lnTo>
                    <a:pt x="17473" y="776359"/>
                  </a:lnTo>
                  <a:lnTo>
                    <a:pt x="8380" y="779206"/>
                  </a:lnTo>
                  <a:lnTo>
                    <a:pt x="0" y="784677"/>
                  </a:lnTo>
                  <a:lnTo>
                    <a:pt x="0" y="921992"/>
                  </a:lnTo>
                  <a:lnTo>
                    <a:pt x="207042" y="921482"/>
                  </a:lnTo>
                  <a:lnTo>
                    <a:pt x="227029" y="894328"/>
                  </a:lnTo>
                  <a:lnTo>
                    <a:pt x="226458" y="880138"/>
                  </a:lnTo>
                  <a:lnTo>
                    <a:pt x="226427" y="865357"/>
                  </a:lnTo>
                  <a:lnTo>
                    <a:pt x="226635" y="849072"/>
                  </a:lnTo>
                  <a:lnTo>
                    <a:pt x="226767" y="831869"/>
                  </a:lnTo>
                  <a:lnTo>
                    <a:pt x="657857" y="831869"/>
                  </a:lnTo>
                  <a:lnTo>
                    <a:pt x="668723" y="820335"/>
                  </a:lnTo>
                  <a:lnTo>
                    <a:pt x="685499" y="797284"/>
                  </a:lnTo>
                  <a:lnTo>
                    <a:pt x="413945" y="797284"/>
                  </a:lnTo>
                  <a:lnTo>
                    <a:pt x="372759" y="793192"/>
                  </a:lnTo>
                  <a:lnTo>
                    <a:pt x="305048" y="765622"/>
                  </a:lnTo>
                  <a:lnTo>
                    <a:pt x="257193" y="718178"/>
                  </a:lnTo>
                  <a:lnTo>
                    <a:pt x="229566" y="658025"/>
                  </a:lnTo>
                  <a:lnTo>
                    <a:pt x="222538" y="592330"/>
                  </a:lnTo>
                  <a:lnTo>
                    <a:pt x="226863" y="559643"/>
                  </a:lnTo>
                  <a:lnTo>
                    <a:pt x="251427" y="499068"/>
                  </a:lnTo>
                  <a:lnTo>
                    <a:pt x="297516" y="450865"/>
                  </a:lnTo>
                  <a:lnTo>
                    <a:pt x="365500" y="422199"/>
                  </a:lnTo>
                  <a:lnTo>
                    <a:pt x="407820" y="417432"/>
                  </a:lnTo>
                  <a:lnTo>
                    <a:pt x="684531" y="417432"/>
                  </a:lnTo>
                  <a:lnTo>
                    <a:pt x="666879" y="393721"/>
                  </a:lnTo>
                  <a:lnTo>
                    <a:pt x="648725" y="374899"/>
                  </a:lnTo>
                  <a:lnTo>
                    <a:pt x="234589" y="374899"/>
                  </a:lnTo>
                  <a:lnTo>
                    <a:pt x="226747" y="369569"/>
                  </a:lnTo>
                  <a:lnTo>
                    <a:pt x="226656" y="317518"/>
                  </a:lnTo>
                  <a:lnTo>
                    <a:pt x="226547" y="281106"/>
                  </a:lnTo>
                  <a:lnTo>
                    <a:pt x="226453" y="213179"/>
                  </a:lnTo>
                  <a:lnTo>
                    <a:pt x="226686" y="160940"/>
                  </a:lnTo>
                  <a:lnTo>
                    <a:pt x="227375" y="108687"/>
                  </a:lnTo>
                  <a:lnTo>
                    <a:pt x="226095" y="93228"/>
                  </a:lnTo>
                  <a:lnTo>
                    <a:pt x="221003" y="83837"/>
                  </a:lnTo>
                  <a:lnTo>
                    <a:pt x="211278" y="79288"/>
                  </a:lnTo>
                  <a:lnTo>
                    <a:pt x="208127" y="79094"/>
                  </a:lnTo>
                  <a:lnTo>
                    <a:pt x="98065" y="79094"/>
                  </a:lnTo>
                  <a:lnTo>
                    <a:pt x="0" y="78468"/>
                  </a:lnTo>
                  <a:close/>
                </a:path>
                <a:path w="2299335" h="942975">
                  <a:moveTo>
                    <a:pt x="684531" y="417432"/>
                  </a:moveTo>
                  <a:lnTo>
                    <a:pt x="407820" y="417432"/>
                  </a:lnTo>
                  <a:lnTo>
                    <a:pt x="450482" y="421878"/>
                  </a:lnTo>
                  <a:lnTo>
                    <a:pt x="487692" y="432867"/>
                  </a:lnTo>
                  <a:lnTo>
                    <a:pt x="545884" y="471032"/>
                  </a:lnTo>
                  <a:lnTo>
                    <a:pt x="582661" y="525036"/>
                  </a:lnTo>
                  <a:lnTo>
                    <a:pt x="598286" y="587990"/>
                  </a:lnTo>
                  <a:lnTo>
                    <a:pt x="598250" y="620669"/>
                  </a:lnTo>
                  <a:lnTo>
                    <a:pt x="582644" y="684127"/>
                  </a:lnTo>
                  <a:lnTo>
                    <a:pt x="546548" y="739309"/>
                  </a:lnTo>
                  <a:lnTo>
                    <a:pt x="490227" y="779325"/>
                  </a:lnTo>
                  <a:lnTo>
                    <a:pt x="413945" y="797284"/>
                  </a:lnTo>
                  <a:lnTo>
                    <a:pt x="685499" y="797284"/>
                  </a:lnTo>
                  <a:lnTo>
                    <a:pt x="710339" y="755147"/>
                  </a:lnTo>
                  <a:lnTo>
                    <a:pt x="724876" y="719611"/>
                  </a:lnTo>
                  <a:lnTo>
                    <a:pt x="735228" y="682722"/>
                  </a:lnTo>
                  <a:lnTo>
                    <a:pt x="741390" y="644937"/>
                  </a:lnTo>
                  <a:lnTo>
                    <a:pt x="743359" y="606713"/>
                  </a:lnTo>
                  <a:lnTo>
                    <a:pt x="741130" y="568506"/>
                  </a:lnTo>
                  <a:lnTo>
                    <a:pt x="734699" y="530773"/>
                  </a:lnTo>
                  <a:lnTo>
                    <a:pt x="724063" y="493972"/>
                  </a:lnTo>
                  <a:lnTo>
                    <a:pt x="709217" y="458558"/>
                  </a:lnTo>
                  <a:lnTo>
                    <a:pt x="690157" y="424989"/>
                  </a:lnTo>
                  <a:lnTo>
                    <a:pt x="684531" y="417432"/>
                  </a:lnTo>
                  <a:close/>
                </a:path>
                <a:path w="2299335" h="942975">
                  <a:moveTo>
                    <a:pt x="401272" y="281106"/>
                  </a:moveTo>
                  <a:lnTo>
                    <a:pt x="356862" y="288289"/>
                  </a:lnTo>
                  <a:lnTo>
                    <a:pt x="314222" y="303938"/>
                  </a:lnTo>
                  <a:lnTo>
                    <a:pt x="274714" y="329010"/>
                  </a:lnTo>
                  <a:lnTo>
                    <a:pt x="239699" y="364460"/>
                  </a:lnTo>
                  <a:lnTo>
                    <a:pt x="234589" y="374899"/>
                  </a:lnTo>
                  <a:lnTo>
                    <a:pt x="648725" y="374899"/>
                  </a:lnTo>
                  <a:lnTo>
                    <a:pt x="607655" y="339916"/>
                  </a:lnTo>
                  <a:lnTo>
                    <a:pt x="571700" y="318292"/>
                  </a:lnTo>
                  <a:lnTo>
                    <a:pt x="531512" y="300797"/>
                  </a:lnTo>
                  <a:lnTo>
                    <a:pt x="489958" y="288316"/>
                  </a:lnTo>
                  <a:lnTo>
                    <a:pt x="446091" y="281434"/>
                  </a:lnTo>
                  <a:lnTo>
                    <a:pt x="401272" y="281106"/>
                  </a:lnTo>
                  <a:close/>
                </a:path>
                <a:path w="2299335" h="942975">
                  <a:moveTo>
                    <a:pt x="196098" y="78353"/>
                  </a:moveTo>
                  <a:lnTo>
                    <a:pt x="147090" y="79093"/>
                  </a:lnTo>
                  <a:lnTo>
                    <a:pt x="98065" y="79094"/>
                  </a:lnTo>
                  <a:lnTo>
                    <a:pt x="208127" y="79094"/>
                  </a:lnTo>
                  <a:lnTo>
                    <a:pt x="196098" y="78353"/>
                  </a:lnTo>
                  <a:close/>
                </a:path>
                <a:path w="2299335" h="942975">
                  <a:moveTo>
                    <a:pt x="1991339" y="281305"/>
                  </a:moveTo>
                  <a:lnTo>
                    <a:pt x="1928413" y="284152"/>
                  </a:lnTo>
                  <a:lnTo>
                    <a:pt x="1866711" y="297560"/>
                  </a:lnTo>
                  <a:lnTo>
                    <a:pt x="1808185" y="321014"/>
                  </a:lnTo>
                  <a:lnTo>
                    <a:pt x="1754791" y="354000"/>
                  </a:lnTo>
                  <a:lnTo>
                    <a:pt x="1708484" y="396002"/>
                  </a:lnTo>
                  <a:lnTo>
                    <a:pt x="1671218" y="446505"/>
                  </a:lnTo>
                  <a:lnTo>
                    <a:pt x="1644948" y="504994"/>
                  </a:lnTo>
                  <a:lnTo>
                    <a:pt x="1631628" y="570953"/>
                  </a:lnTo>
                  <a:lnTo>
                    <a:pt x="1630435" y="606573"/>
                  </a:lnTo>
                  <a:lnTo>
                    <a:pt x="1633212" y="643868"/>
                  </a:lnTo>
                  <a:lnTo>
                    <a:pt x="1640204" y="682773"/>
                  </a:lnTo>
                  <a:lnTo>
                    <a:pt x="1651656" y="723224"/>
                  </a:lnTo>
                  <a:lnTo>
                    <a:pt x="1670483" y="762834"/>
                  </a:lnTo>
                  <a:lnTo>
                    <a:pt x="1692186" y="798274"/>
                  </a:lnTo>
                  <a:lnTo>
                    <a:pt x="1716467" y="829621"/>
                  </a:lnTo>
                  <a:lnTo>
                    <a:pt x="1743027" y="856953"/>
                  </a:lnTo>
                  <a:lnTo>
                    <a:pt x="1801787" y="899881"/>
                  </a:lnTo>
                  <a:lnTo>
                    <a:pt x="1866075" y="927679"/>
                  </a:lnTo>
                  <a:lnTo>
                    <a:pt x="1933498" y="940967"/>
                  </a:lnTo>
                  <a:lnTo>
                    <a:pt x="1967637" y="942363"/>
                  </a:lnTo>
                  <a:lnTo>
                    <a:pt x="2001664" y="940366"/>
                  </a:lnTo>
                  <a:lnTo>
                    <a:pt x="2068182" y="926497"/>
                  </a:lnTo>
                  <a:lnTo>
                    <a:pt x="2130659" y="899981"/>
                  </a:lnTo>
                  <a:lnTo>
                    <a:pt x="2186704" y="861438"/>
                  </a:lnTo>
                  <a:lnTo>
                    <a:pt x="2233925" y="811490"/>
                  </a:lnTo>
                  <a:lnTo>
                    <a:pt x="2243281" y="797588"/>
                  </a:lnTo>
                  <a:lnTo>
                    <a:pt x="1963887" y="797588"/>
                  </a:lnTo>
                  <a:lnTo>
                    <a:pt x="1923503" y="793174"/>
                  </a:lnTo>
                  <a:lnTo>
                    <a:pt x="1857753" y="765165"/>
                  </a:lnTo>
                  <a:lnTo>
                    <a:pt x="1812072" y="717506"/>
                  </a:lnTo>
                  <a:lnTo>
                    <a:pt x="1786514" y="657312"/>
                  </a:lnTo>
                  <a:lnTo>
                    <a:pt x="1781133" y="591692"/>
                  </a:lnTo>
                  <a:lnTo>
                    <a:pt x="1786026" y="559071"/>
                  </a:lnTo>
                  <a:lnTo>
                    <a:pt x="1811011" y="498650"/>
                  </a:lnTo>
                  <a:lnTo>
                    <a:pt x="1856307" y="450585"/>
                  </a:lnTo>
                  <a:lnTo>
                    <a:pt x="1921968" y="421988"/>
                  </a:lnTo>
                  <a:lnTo>
                    <a:pt x="1962453" y="417212"/>
                  </a:lnTo>
                  <a:lnTo>
                    <a:pt x="2239804" y="417212"/>
                  </a:lnTo>
                  <a:lnTo>
                    <a:pt x="2237231" y="413006"/>
                  </a:lnTo>
                  <a:lnTo>
                    <a:pt x="2192990" y="361951"/>
                  </a:lnTo>
                  <a:lnTo>
                    <a:pt x="2141177" y="323776"/>
                  </a:lnTo>
                  <a:lnTo>
                    <a:pt x="2083745" y="297965"/>
                  </a:lnTo>
                  <a:lnTo>
                    <a:pt x="2022650" y="284003"/>
                  </a:lnTo>
                  <a:lnTo>
                    <a:pt x="1991339" y="281305"/>
                  </a:lnTo>
                  <a:close/>
                </a:path>
                <a:path w="2299335" h="942975">
                  <a:moveTo>
                    <a:pt x="2239804" y="417212"/>
                  </a:moveTo>
                  <a:lnTo>
                    <a:pt x="1962453" y="417212"/>
                  </a:lnTo>
                  <a:lnTo>
                    <a:pt x="2003767" y="422013"/>
                  </a:lnTo>
                  <a:lnTo>
                    <a:pt x="2039784" y="433371"/>
                  </a:lnTo>
                  <a:lnTo>
                    <a:pt x="2096041" y="472268"/>
                  </a:lnTo>
                  <a:lnTo>
                    <a:pt x="2131454" y="526928"/>
                  </a:lnTo>
                  <a:lnTo>
                    <a:pt x="2146252" y="590374"/>
                  </a:lnTo>
                  <a:lnTo>
                    <a:pt x="2145992" y="623213"/>
                  </a:lnTo>
                  <a:lnTo>
                    <a:pt x="2130298" y="686760"/>
                  </a:lnTo>
                  <a:lnTo>
                    <a:pt x="2094563" y="741655"/>
                  </a:lnTo>
                  <a:lnTo>
                    <a:pt x="2039016" y="780923"/>
                  </a:lnTo>
                  <a:lnTo>
                    <a:pt x="1963887" y="797588"/>
                  </a:lnTo>
                  <a:lnTo>
                    <a:pt x="2243281" y="797588"/>
                  </a:lnTo>
                  <a:lnTo>
                    <a:pt x="2269930" y="750757"/>
                  </a:lnTo>
                  <a:lnTo>
                    <a:pt x="2292327" y="679860"/>
                  </a:lnTo>
                  <a:lnTo>
                    <a:pt x="2297675" y="640794"/>
                  </a:lnTo>
                  <a:lnTo>
                    <a:pt x="2298725" y="599420"/>
                  </a:lnTo>
                  <a:lnTo>
                    <a:pt x="2295176" y="555815"/>
                  </a:lnTo>
                  <a:lnTo>
                    <a:pt x="2285117" y="514864"/>
                  </a:lnTo>
                  <a:lnTo>
                    <a:pt x="2271944" y="477455"/>
                  </a:lnTo>
                  <a:lnTo>
                    <a:pt x="2255901" y="443524"/>
                  </a:lnTo>
                  <a:lnTo>
                    <a:pt x="2239804" y="417212"/>
                  </a:lnTo>
                  <a:close/>
                </a:path>
              </a:pathLst>
            </a:custGeom>
            <a:solidFill>
              <a:srgbClr val="03A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21556" y="8107108"/>
              <a:ext cx="223281" cy="215836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08AE304-6DD1-41D3-A52C-32C793452D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9807" y="6541502"/>
            <a:ext cx="3267739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8385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64478"/>
            <a:ext cx="16876118" cy="946413"/>
          </a:xfrm>
        </p:spPr>
        <p:txBody>
          <a:bodyPr/>
          <a:lstStyle/>
          <a:p>
            <a:r>
              <a:rPr lang="en-US" dirty="0"/>
              <a:t>Zillow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5" name="Picture 4">
            <a:hlinkClick r:id="rId4"/>
            <a:extLst>
              <a:ext uri="{FF2B5EF4-FFF2-40B4-BE49-F238E27FC236}">
                <a16:creationId xmlns:a16="http://schemas.microsoft.com/office/drawing/2014/main" id="{B259125D-2E25-440E-872C-F4E154449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3956" y="3063874"/>
            <a:ext cx="10136494" cy="71762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E218211-3269-E55B-3342-577D7C62F821}"/>
              </a:ext>
            </a:extLst>
          </p:cNvPr>
          <p:cNvGrpSpPr/>
          <p:nvPr/>
        </p:nvGrpSpPr>
        <p:grpSpPr>
          <a:xfrm>
            <a:off x="10394950" y="3140075"/>
            <a:ext cx="8648700" cy="1626132"/>
            <a:chOff x="10394950" y="3140075"/>
            <a:chExt cx="8648700" cy="162613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49F7600-002F-4DDD-8C4F-8064AEEC5A93}"/>
                </a:ext>
              </a:extLst>
            </p:cNvPr>
            <p:cNvSpPr txBox="1"/>
            <p:nvPr/>
          </p:nvSpPr>
          <p:spPr>
            <a:xfrm>
              <a:off x="13709650" y="3140075"/>
              <a:ext cx="533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0032"/>
                  </a:solidFill>
                  <a:latin typeface="Lato"/>
                </a:rPr>
                <a:t>Notice the “Rent Zestimate” of $2,999</a:t>
              </a:r>
              <a:endParaRPr lang="en-IL" sz="4000" dirty="0">
                <a:solidFill>
                  <a:srgbClr val="000032"/>
                </a:solidFill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95C8986-4BB3-4A2A-A571-8F0E5FE67F71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flipH="1">
              <a:off x="10394950" y="3801795"/>
              <a:ext cx="3314700" cy="964412"/>
            </a:xfrm>
            <a:prstGeom prst="straightConnector1">
              <a:avLst/>
            </a:prstGeom>
            <a:ln w="76200">
              <a:solidFill>
                <a:srgbClr val="FF6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92CA8E5-7309-0993-C364-7428940215E1}"/>
              </a:ext>
            </a:extLst>
          </p:cNvPr>
          <p:cNvGrpSpPr/>
          <p:nvPr/>
        </p:nvGrpSpPr>
        <p:grpSpPr>
          <a:xfrm>
            <a:off x="7080250" y="4878147"/>
            <a:ext cx="11963400" cy="2200247"/>
            <a:chOff x="7080250" y="4878147"/>
            <a:chExt cx="11963400" cy="220024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CD533AA-5A23-4E2B-B0D9-202FCD97E6D4}"/>
                </a:ext>
              </a:extLst>
            </p:cNvPr>
            <p:cNvSpPr txBox="1"/>
            <p:nvPr/>
          </p:nvSpPr>
          <p:spPr>
            <a:xfrm>
              <a:off x="13709650" y="5754955"/>
              <a:ext cx="533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0032"/>
                  </a:solidFill>
                  <a:latin typeface="Lato"/>
                </a:rPr>
                <a:t>The “Off market” for sales estimate </a:t>
              </a:r>
              <a:endParaRPr lang="en-IL" sz="4000" dirty="0">
                <a:solidFill>
                  <a:srgbClr val="000032"/>
                </a:solidFill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3463379-D456-4C9C-8B3A-165CE299F794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 flipV="1">
              <a:off x="7080250" y="4878147"/>
              <a:ext cx="6629400" cy="1538528"/>
            </a:xfrm>
            <a:prstGeom prst="straightConnector1">
              <a:avLst/>
            </a:prstGeom>
            <a:ln w="76200">
              <a:solidFill>
                <a:srgbClr val="FF6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36B6F6-596C-F19F-A415-3DCEEBF2DECF}"/>
              </a:ext>
            </a:extLst>
          </p:cNvPr>
          <p:cNvGrpSpPr/>
          <p:nvPr/>
        </p:nvGrpSpPr>
        <p:grpSpPr>
          <a:xfrm>
            <a:off x="11957050" y="8369836"/>
            <a:ext cx="7086600" cy="1323439"/>
            <a:chOff x="11957050" y="8369836"/>
            <a:chExt cx="7086600" cy="132343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B7C-61B4-4714-82AA-2FF66431306B}"/>
                </a:ext>
              </a:extLst>
            </p:cNvPr>
            <p:cNvSpPr txBox="1"/>
            <p:nvPr/>
          </p:nvSpPr>
          <p:spPr>
            <a:xfrm>
              <a:off x="13709650" y="8369836"/>
              <a:ext cx="533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0032"/>
                  </a:solidFill>
                  <a:latin typeface="Lato"/>
                </a:rPr>
                <a:t>And the funnel to attract customers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C990358-1464-4910-8614-CE2AFC30688F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>
              <a:off x="11957050" y="9031556"/>
              <a:ext cx="1752600" cy="661719"/>
            </a:xfrm>
            <a:prstGeom prst="straightConnector1">
              <a:avLst/>
            </a:prstGeom>
            <a:ln w="76200">
              <a:solidFill>
                <a:srgbClr val="FF6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824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SmartUp Way – Marketing First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D82D8-8912-DBBE-C689-870B25EA0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7932" y="3265954"/>
            <a:ext cx="17028518" cy="5740033"/>
          </a:xfrm>
        </p:spPr>
        <p:txBody>
          <a:bodyPr/>
          <a:lstStyle/>
          <a:p>
            <a:pPr marL="685800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This presentation focuses on one guiding principle – </a:t>
            </a:r>
            <a:br>
              <a:rPr lang="en-US" sz="4400" dirty="0">
                <a:latin typeface="Lato" panose="020F0502020204030203" pitchFamily="34" charset="0"/>
              </a:rPr>
            </a:br>
            <a:endParaRPr lang="en-US" sz="4400" dirty="0">
              <a:latin typeface="Lato" panose="020F0502020204030203" pitchFamily="34" charset="0"/>
            </a:endParaRPr>
          </a:p>
          <a:p>
            <a:pPr marL="685800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How to build a </a:t>
            </a:r>
            <a:r>
              <a:rPr lang="en-US" sz="4400" b="1" dirty="0">
                <a:latin typeface="Lato" panose="020F0502020204030203" pitchFamily="34" charset="0"/>
              </a:rPr>
              <a:t>marketing engine </a:t>
            </a:r>
            <a:r>
              <a:rPr lang="en-US" sz="4400" dirty="0">
                <a:latin typeface="Lato" panose="020F0502020204030203" pitchFamily="34" charset="0"/>
              </a:rPr>
              <a:t>that brings your prospects to you</a:t>
            </a:r>
          </a:p>
          <a:p>
            <a:pPr marL="2057400" lvl="3" indent="-6858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</a:rPr>
              <a:t>Works 24/7</a:t>
            </a:r>
          </a:p>
          <a:p>
            <a:pPr marL="2057400" lvl="3" indent="-6858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</a:rPr>
              <a:t>Generates leads </a:t>
            </a:r>
          </a:p>
          <a:p>
            <a:pPr marL="2057400" lvl="3" indent="-6858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</a:rPr>
              <a:t>At a low Customer Acquisition Cost (CAC)</a:t>
            </a:r>
          </a:p>
          <a:p>
            <a:pPr marL="2057400" lvl="3" indent="-6858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</a:rPr>
              <a:t>With minimal investment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3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64478"/>
            <a:ext cx="15626715" cy="946413"/>
          </a:xfrm>
        </p:spPr>
        <p:txBody>
          <a:bodyPr/>
          <a:lstStyle/>
          <a:p>
            <a:r>
              <a:rPr lang="en-US" dirty="0"/>
              <a:t>SEO - Long Tail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D82D8-8912-DBBE-C689-870B25EA0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072120"/>
            <a:ext cx="16877308" cy="790985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4400" b="1" dirty="0">
                <a:latin typeface="Lato" panose="020F0502020204030203" pitchFamily="34" charset="0"/>
              </a:rPr>
              <a:t>The Long Tail Creation Solution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A database of information about something relevant to the problem your prospects try to solve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Each row in the table is about an entity – Person, Address, Company, and will be translated to one page on the website with information about that entity 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The content of the page is the data included in the fields or columns of the database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Any query can generate additional interesting content, like:</a:t>
            </a:r>
          </a:p>
          <a:p>
            <a:pPr marL="3771900" lvl="7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20 largest companies in New Haven CT</a:t>
            </a:r>
          </a:p>
          <a:p>
            <a:pPr marL="3771900" lvl="7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10 most expensive houses in Birmingham AL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64478"/>
            <a:ext cx="16876118" cy="946413"/>
          </a:xfrm>
        </p:spPr>
        <p:txBody>
          <a:bodyPr/>
          <a:lstStyle/>
          <a:p>
            <a:r>
              <a:rPr lang="en-US" dirty="0"/>
              <a:t>ZoomInfo – Tools for sales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9277C8-9666-4B69-B786-41DEF57A0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6976" y="1470930"/>
            <a:ext cx="3517697" cy="9449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BEF589-8BCA-44E4-B8EA-7AA2D608F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0422" y="3216275"/>
            <a:ext cx="11603256" cy="729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8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64478"/>
            <a:ext cx="16876118" cy="946413"/>
          </a:xfrm>
        </p:spPr>
        <p:txBody>
          <a:bodyPr/>
          <a:lstStyle/>
          <a:p>
            <a:r>
              <a:rPr lang="en-US" dirty="0"/>
              <a:t>ZoomInfo - History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2933725-436A-457E-B611-FD52F0A19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063875"/>
            <a:ext cx="15962908" cy="5970865"/>
          </a:xfrm>
        </p:spPr>
        <p:txBody>
          <a:bodyPr/>
          <a:lstStyle/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Founded in 2000 by Yonatan Stern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Nice little company, selling mainly to recruiters – Executive Search Firms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By 2004 revenues were about $6m, profitable, growing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But we wanted to grow much faster by going after sales people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How do we go from one customer set – recruiters,  </a:t>
            </a:r>
            <a:br>
              <a:rPr lang="en-US" sz="4400" dirty="0">
                <a:latin typeface="Lato" panose="020F0502020204030203" pitchFamily="34" charset="0"/>
              </a:rPr>
            </a:br>
            <a:r>
              <a:rPr lang="en-US" sz="4400" dirty="0">
                <a:latin typeface="Lato" panose="020F0502020204030203" pitchFamily="34" charset="0"/>
              </a:rPr>
              <a:t>to another – sales people?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1A7CE5-F13E-4F43-B19D-204E1F2E5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6976" y="1470930"/>
            <a:ext cx="3517697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5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64478"/>
            <a:ext cx="16876118" cy="946413"/>
          </a:xfrm>
        </p:spPr>
        <p:txBody>
          <a:bodyPr/>
          <a:lstStyle/>
          <a:p>
            <a:r>
              <a:rPr lang="en-US" dirty="0"/>
              <a:t>ZoomInfo - History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2933725-436A-457E-B611-FD52F0A19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063875"/>
            <a:ext cx="15810508" cy="4678204"/>
          </a:xfrm>
        </p:spPr>
        <p:txBody>
          <a:bodyPr/>
          <a:lstStyle/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Made a bold decision – Let’s publish all of our data, one page per person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Long Tail - Sales people and recruiters all day long search for people by name, or a title and company name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Search by name is one of the most common searches in Google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1A7CE5-F13E-4F43-B19D-204E1F2E5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6976" y="1470930"/>
            <a:ext cx="3517697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5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64478"/>
            <a:ext cx="16876118" cy="946413"/>
          </a:xfrm>
        </p:spPr>
        <p:txBody>
          <a:bodyPr/>
          <a:lstStyle/>
          <a:p>
            <a:r>
              <a:rPr lang="en-US" dirty="0"/>
              <a:t>ZoomInfo Directory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9277C8-9666-4B69-B786-41DEF57A0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6976" y="1470930"/>
            <a:ext cx="3517697" cy="944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4C2677-7558-4C02-A0B2-EC7779058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390" y="3859412"/>
            <a:ext cx="16041321" cy="359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4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64478"/>
            <a:ext cx="16876118" cy="946413"/>
          </a:xfrm>
        </p:spPr>
        <p:txBody>
          <a:bodyPr/>
          <a:lstStyle/>
          <a:p>
            <a:r>
              <a:rPr lang="en-US" dirty="0"/>
              <a:t>ZoomInfo Directory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9277C8-9666-4B69-B786-41DEF57A0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6976" y="1470930"/>
            <a:ext cx="3517697" cy="944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006974-8A89-4F69-BB4E-95509D45B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6676" y="3216275"/>
            <a:ext cx="8230749" cy="765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7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8E980-1DAE-42D1-B62B-92AE81FF7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ZoomInfo Directory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0F4DCD-C935-462C-A165-D59E18018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6A3B89-9CE3-BC2C-242F-469885E97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6976" y="1470930"/>
            <a:ext cx="3517697" cy="9449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73510C-03FF-8149-D580-16B31E7E8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858" y="2864327"/>
            <a:ext cx="11536385" cy="796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4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64478"/>
            <a:ext cx="16876118" cy="946413"/>
          </a:xfrm>
        </p:spPr>
        <p:txBody>
          <a:bodyPr/>
          <a:lstStyle/>
          <a:p>
            <a:r>
              <a:rPr lang="en-US" dirty="0"/>
              <a:t>ZoomInfo - Results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1A7CE5-F13E-4F43-B19D-204E1F2E5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6976" y="1470930"/>
            <a:ext cx="3517697" cy="94496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8D8C6C9-0284-42B9-8BC4-1ACC4091D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2854682"/>
            <a:ext cx="16343908" cy="7832914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sz="4800" b="1" dirty="0">
                <a:latin typeface="Lato" panose="020F0502020204030203" pitchFamily="34" charset="0"/>
              </a:rPr>
              <a:t>By the time I left in 2018 there were</a:t>
            </a:r>
          </a:p>
          <a:p>
            <a:pPr marL="10287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50 million directory pages indexed by Google</a:t>
            </a:r>
          </a:p>
          <a:p>
            <a:pPr marL="10287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About 10 million visitors to the site every month – aggregation of many small searches, each for a different name</a:t>
            </a:r>
          </a:p>
          <a:p>
            <a:pPr marL="10287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Some 20,000 inbound leads every month</a:t>
            </a:r>
          </a:p>
          <a:p>
            <a:pPr marL="10287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Company grew revenues consistently by 50% year over year</a:t>
            </a:r>
          </a:p>
          <a:p>
            <a:pPr marL="10287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CAC – Cost of Customer Acquisition very low</a:t>
            </a:r>
          </a:p>
          <a:p>
            <a:pPr marL="10287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Sale cycle of 2-4 weeks, customers were familiar with what ZoomInfo provides</a:t>
            </a:r>
          </a:p>
        </p:txBody>
      </p:sp>
    </p:spTree>
    <p:extLst>
      <p:ext uri="{BB962C8B-B14F-4D97-AF65-F5344CB8AC3E}">
        <p14:creationId xmlns:p14="http://schemas.microsoft.com/office/powerpoint/2010/main" val="182933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SmartUp</a:t>
            </a:r>
            <a:r>
              <a:rPr spc="5" dirty="0"/>
              <a:t> </a:t>
            </a:r>
            <a:r>
              <a:rPr spc="-10" dirty="0"/>
              <a:t>Academy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557932" y="3035110"/>
            <a:ext cx="14437718" cy="136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400" b="0" dirty="0">
                <a:solidFill>
                  <a:srgbClr val="000032"/>
                </a:solidFill>
                <a:latin typeface="Lato "/>
                <a:cs typeface="Lato Light"/>
              </a:rPr>
              <a:t>A</a:t>
            </a:r>
            <a:r>
              <a:rPr sz="4400" b="0" spc="-25" dirty="0">
                <a:solidFill>
                  <a:srgbClr val="000032"/>
                </a:solidFill>
                <a:latin typeface="Lato "/>
                <a:cs typeface="Lato Light"/>
              </a:rPr>
              <a:t> </a:t>
            </a:r>
            <a:r>
              <a:rPr sz="4400" b="0" dirty="0">
                <a:solidFill>
                  <a:srgbClr val="000032"/>
                </a:solidFill>
                <a:latin typeface="Lato "/>
                <a:cs typeface="Lato Light"/>
              </a:rPr>
              <a:t>residency</a:t>
            </a:r>
            <a:r>
              <a:rPr sz="4400" b="0" spc="-20" dirty="0">
                <a:solidFill>
                  <a:srgbClr val="000032"/>
                </a:solidFill>
                <a:latin typeface="Lato "/>
                <a:cs typeface="Lato Light"/>
              </a:rPr>
              <a:t> </a:t>
            </a:r>
            <a:r>
              <a:rPr sz="4400" b="0" dirty="0">
                <a:solidFill>
                  <a:srgbClr val="000032"/>
                </a:solidFill>
                <a:latin typeface="Lato "/>
                <a:cs typeface="Lato Light"/>
              </a:rPr>
              <a:t>program</a:t>
            </a:r>
            <a:r>
              <a:rPr sz="4400" b="0" spc="-20" dirty="0">
                <a:solidFill>
                  <a:srgbClr val="000032"/>
                </a:solidFill>
                <a:latin typeface="Lato "/>
                <a:cs typeface="Lato Light"/>
              </a:rPr>
              <a:t> </a:t>
            </a:r>
            <a:r>
              <a:rPr sz="4400" b="0" dirty="0">
                <a:solidFill>
                  <a:srgbClr val="000032"/>
                </a:solidFill>
                <a:latin typeface="Lato "/>
                <a:cs typeface="Lato Light"/>
              </a:rPr>
              <a:t>to</a:t>
            </a:r>
            <a:r>
              <a:rPr sz="4400" b="0" spc="-20" dirty="0">
                <a:solidFill>
                  <a:srgbClr val="000032"/>
                </a:solidFill>
                <a:latin typeface="Lato "/>
                <a:cs typeface="Lato Light"/>
              </a:rPr>
              <a:t> </a:t>
            </a:r>
            <a:r>
              <a:rPr sz="4400" b="0" dirty="0">
                <a:solidFill>
                  <a:srgbClr val="000032"/>
                </a:solidFill>
                <a:latin typeface="Lato "/>
                <a:cs typeface="Lato Light"/>
              </a:rPr>
              <a:t>teach</a:t>
            </a:r>
            <a:r>
              <a:rPr sz="4400" b="0" spc="-20" dirty="0">
                <a:solidFill>
                  <a:srgbClr val="000032"/>
                </a:solidFill>
                <a:latin typeface="Lato "/>
                <a:cs typeface="Lato Light"/>
              </a:rPr>
              <a:t> </a:t>
            </a:r>
            <a:r>
              <a:rPr sz="4400" b="0" dirty="0">
                <a:solidFill>
                  <a:srgbClr val="000032"/>
                </a:solidFill>
                <a:latin typeface="Lato "/>
                <a:cs typeface="Lato Light"/>
              </a:rPr>
              <a:t>the</a:t>
            </a:r>
            <a:r>
              <a:rPr sz="4400" b="0" spc="-20" dirty="0">
                <a:solidFill>
                  <a:srgbClr val="000032"/>
                </a:solidFill>
                <a:latin typeface="Lato "/>
                <a:cs typeface="Lato Light"/>
              </a:rPr>
              <a:t> </a:t>
            </a:r>
            <a:r>
              <a:rPr sz="4400" b="0" spc="-10" dirty="0">
                <a:solidFill>
                  <a:srgbClr val="000032"/>
                </a:solidFill>
                <a:latin typeface="Lato "/>
                <a:cs typeface="Lato Light"/>
              </a:rPr>
              <a:t>profession </a:t>
            </a:r>
            <a:r>
              <a:rPr sz="4400" b="0" dirty="0">
                <a:solidFill>
                  <a:srgbClr val="000032"/>
                </a:solidFill>
                <a:latin typeface="Lato "/>
                <a:cs typeface="Lato Light"/>
              </a:rPr>
              <a:t>of</a:t>
            </a:r>
            <a:r>
              <a:rPr sz="4400" b="0" spc="-5" dirty="0">
                <a:solidFill>
                  <a:srgbClr val="000032"/>
                </a:solidFill>
                <a:latin typeface="Lato "/>
                <a:cs typeface="Lato Light"/>
              </a:rPr>
              <a:t> </a:t>
            </a:r>
            <a:r>
              <a:rPr sz="4400" b="0" dirty="0">
                <a:solidFill>
                  <a:srgbClr val="000032"/>
                </a:solidFill>
                <a:latin typeface="Lato "/>
                <a:cs typeface="Lato Light"/>
              </a:rPr>
              <a:t>building</a:t>
            </a:r>
            <a:r>
              <a:rPr sz="4400" b="0" spc="-5" dirty="0">
                <a:solidFill>
                  <a:srgbClr val="000032"/>
                </a:solidFill>
                <a:latin typeface="Lato "/>
                <a:cs typeface="Lato Light"/>
              </a:rPr>
              <a:t> </a:t>
            </a:r>
            <a:r>
              <a:rPr sz="4400" b="0" dirty="0">
                <a:solidFill>
                  <a:srgbClr val="000032"/>
                </a:solidFill>
                <a:latin typeface="Lato "/>
                <a:cs typeface="Lato Light"/>
              </a:rPr>
              <a:t>successful</a:t>
            </a:r>
            <a:r>
              <a:rPr sz="4400" b="0" spc="-5" dirty="0">
                <a:solidFill>
                  <a:srgbClr val="000032"/>
                </a:solidFill>
                <a:latin typeface="Lato "/>
                <a:cs typeface="Lato Light"/>
              </a:rPr>
              <a:t> </a:t>
            </a:r>
            <a:r>
              <a:rPr sz="4400" b="0" spc="-10" dirty="0">
                <a:solidFill>
                  <a:srgbClr val="000032"/>
                </a:solidFill>
                <a:latin typeface="Lato "/>
                <a:cs typeface="Lato Light"/>
              </a:rPr>
              <a:t>companies.</a:t>
            </a:r>
            <a:endParaRPr sz="4400" dirty="0">
              <a:latin typeface="Lato "/>
              <a:cs typeface="Lato 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985446-98E1-4E23-ACD8-139EE917C2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7" t="23526" r="18584" b="2735"/>
          <a:stretch/>
        </p:blipFill>
        <p:spPr>
          <a:xfrm>
            <a:off x="1557932" y="4748968"/>
            <a:ext cx="7133332" cy="4837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7117BC-BB25-4361-A55A-BB9FE9E25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A4DDB2D-9AD2-AC84-CF9C-73B963C0BB53}"/>
              </a:ext>
            </a:extLst>
          </p:cNvPr>
          <p:cNvGrpSpPr/>
          <p:nvPr/>
        </p:nvGrpSpPr>
        <p:grpSpPr>
          <a:xfrm>
            <a:off x="15690850" y="1311275"/>
            <a:ext cx="3263823" cy="968375"/>
            <a:chOff x="1968299" y="3257400"/>
            <a:chExt cx="9374128" cy="2781300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0F6AD051-5604-EA63-2746-F787E772C297}"/>
                </a:ext>
              </a:extLst>
            </p:cNvPr>
            <p:cNvSpPr/>
            <p:nvPr/>
          </p:nvSpPr>
          <p:spPr>
            <a:xfrm>
              <a:off x="1968299" y="3257400"/>
              <a:ext cx="2792730" cy="2781300"/>
            </a:xfrm>
            <a:custGeom>
              <a:avLst/>
              <a:gdLst/>
              <a:ahLst/>
              <a:cxnLst/>
              <a:rect l="l" t="t" r="r" b="b"/>
              <a:pathLst>
                <a:path w="2792729" h="2781300">
                  <a:moveTo>
                    <a:pt x="2508136" y="0"/>
                  </a:moveTo>
                  <a:lnTo>
                    <a:pt x="284555" y="0"/>
                  </a:lnTo>
                  <a:lnTo>
                    <a:pt x="237463" y="12700"/>
                  </a:lnTo>
                  <a:lnTo>
                    <a:pt x="193134" y="25400"/>
                  </a:lnTo>
                  <a:lnTo>
                    <a:pt x="152087" y="50800"/>
                  </a:lnTo>
                  <a:lnTo>
                    <a:pt x="114836" y="76200"/>
                  </a:lnTo>
                  <a:lnTo>
                    <a:pt x="81899" y="114300"/>
                  </a:lnTo>
                  <a:lnTo>
                    <a:pt x="53793" y="152400"/>
                  </a:lnTo>
                  <a:lnTo>
                    <a:pt x="31033" y="190500"/>
                  </a:lnTo>
                  <a:lnTo>
                    <a:pt x="14137" y="228600"/>
                  </a:lnTo>
                  <a:lnTo>
                    <a:pt x="3620" y="279400"/>
                  </a:lnTo>
                  <a:lnTo>
                    <a:pt x="0" y="330200"/>
                  </a:lnTo>
                  <a:lnTo>
                    <a:pt x="0" y="2463800"/>
                  </a:lnTo>
                  <a:lnTo>
                    <a:pt x="376" y="2463800"/>
                  </a:lnTo>
                  <a:lnTo>
                    <a:pt x="5972" y="2514600"/>
                  </a:lnTo>
                  <a:lnTo>
                    <a:pt x="17932" y="2565400"/>
                  </a:lnTo>
                  <a:lnTo>
                    <a:pt x="35782" y="2603500"/>
                  </a:lnTo>
                  <a:lnTo>
                    <a:pt x="59051" y="2641600"/>
                  </a:lnTo>
                  <a:lnTo>
                    <a:pt x="87264" y="2679700"/>
                  </a:lnTo>
                  <a:lnTo>
                    <a:pt x="119949" y="2705100"/>
                  </a:lnTo>
                  <a:lnTo>
                    <a:pt x="156633" y="2730500"/>
                  </a:lnTo>
                  <a:lnTo>
                    <a:pt x="196843" y="2755900"/>
                  </a:lnTo>
                  <a:lnTo>
                    <a:pt x="240105" y="2768600"/>
                  </a:lnTo>
                  <a:lnTo>
                    <a:pt x="285947" y="2781300"/>
                  </a:lnTo>
                  <a:lnTo>
                    <a:pt x="1327729" y="2781300"/>
                  </a:lnTo>
                  <a:lnTo>
                    <a:pt x="1327729" y="2438400"/>
                  </a:lnTo>
                  <a:lnTo>
                    <a:pt x="1062743" y="2438400"/>
                  </a:lnTo>
                  <a:lnTo>
                    <a:pt x="1048490" y="2425700"/>
                  </a:lnTo>
                  <a:lnTo>
                    <a:pt x="1037936" y="2400300"/>
                  </a:lnTo>
                  <a:lnTo>
                    <a:pt x="1033675" y="2400300"/>
                  </a:lnTo>
                  <a:lnTo>
                    <a:pt x="1032429" y="2387600"/>
                  </a:lnTo>
                  <a:lnTo>
                    <a:pt x="1030743" y="2387600"/>
                  </a:lnTo>
                  <a:lnTo>
                    <a:pt x="1030335" y="2374900"/>
                  </a:lnTo>
                  <a:lnTo>
                    <a:pt x="1029832" y="2374900"/>
                  </a:lnTo>
                  <a:lnTo>
                    <a:pt x="1029246" y="2362200"/>
                  </a:lnTo>
                  <a:lnTo>
                    <a:pt x="1023013" y="2311400"/>
                  </a:lnTo>
                  <a:lnTo>
                    <a:pt x="1013628" y="2260600"/>
                  </a:lnTo>
                  <a:lnTo>
                    <a:pt x="1001197" y="2222500"/>
                  </a:lnTo>
                  <a:lnTo>
                    <a:pt x="985826" y="2171700"/>
                  </a:lnTo>
                  <a:lnTo>
                    <a:pt x="967624" y="2120900"/>
                  </a:lnTo>
                  <a:lnTo>
                    <a:pt x="946696" y="2082800"/>
                  </a:lnTo>
                  <a:lnTo>
                    <a:pt x="923150" y="2044700"/>
                  </a:lnTo>
                  <a:lnTo>
                    <a:pt x="897092" y="1993900"/>
                  </a:lnTo>
                  <a:lnTo>
                    <a:pt x="868629" y="1955800"/>
                  </a:lnTo>
                  <a:lnTo>
                    <a:pt x="837869" y="1930400"/>
                  </a:lnTo>
                  <a:lnTo>
                    <a:pt x="804917" y="1892300"/>
                  </a:lnTo>
                  <a:lnTo>
                    <a:pt x="796498" y="1879600"/>
                  </a:lnTo>
                  <a:lnTo>
                    <a:pt x="788182" y="1879600"/>
                  </a:lnTo>
                  <a:lnTo>
                    <a:pt x="779965" y="1866900"/>
                  </a:lnTo>
                  <a:lnTo>
                    <a:pt x="771840" y="1854200"/>
                  </a:lnTo>
                  <a:lnTo>
                    <a:pt x="738865" y="1828800"/>
                  </a:lnTo>
                  <a:lnTo>
                    <a:pt x="707697" y="1790700"/>
                  </a:lnTo>
                  <a:lnTo>
                    <a:pt x="678409" y="1752600"/>
                  </a:lnTo>
                  <a:lnTo>
                    <a:pt x="651074" y="1714500"/>
                  </a:lnTo>
                  <a:lnTo>
                    <a:pt x="625765" y="1676400"/>
                  </a:lnTo>
                  <a:lnTo>
                    <a:pt x="602557" y="1638300"/>
                  </a:lnTo>
                  <a:lnTo>
                    <a:pt x="581521" y="1587500"/>
                  </a:lnTo>
                  <a:lnTo>
                    <a:pt x="563068" y="1549400"/>
                  </a:lnTo>
                  <a:lnTo>
                    <a:pt x="546850" y="1498600"/>
                  </a:lnTo>
                  <a:lnTo>
                    <a:pt x="532935" y="1460500"/>
                  </a:lnTo>
                  <a:lnTo>
                    <a:pt x="521395" y="1409700"/>
                  </a:lnTo>
                  <a:lnTo>
                    <a:pt x="512297" y="1358900"/>
                  </a:lnTo>
                  <a:lnTo>
                    <a:pt x="505713" y="1320800"/>
                  </a:lnTo>
                  <a:lnTo>
                    <a:pt x="501711" y="1270000"/>
                  </a:lnTo>
                  <a:lnTo>
                    <a:pt x="500361" y="1219200"/>
                  </a:lnTo>
                  <a:lnTo>
                    <a:pt x="501520" y="1168400"/>
                  </a:lnTo>
                  <a:lnTo>
                    <a:pt x="504955" y="1130300"/>
                  </a:lnTo>
                  <a:lnTo>
                    <a:pt x="510610" y="1079500"/>
                  </a:lnTo>
                  <a:lnTo>
                    <a:pt x="518424" y="1041400"/>
                  </a:lnTo>
                  <a:lnTo>
                    <a:pt x="526514" y="1003300"/>
                  </a:lnTo>
                  <a:lnTo>
                    <a:pt x="536017" y="965200"/>
                  </a:lnTo>
                  <a:lnTo>
                    <a:pt x="546907" y="927100"/>
                  </a:lnTo>
                  <a:lnTo>
                    <a:pt x="559155" y="901700"/>
                  </a:lnTo>
                  <a:lnTo>
                    <a:pt x="577059" y="850900"/>
                  </a:lnTo>
                  <a:lnTo>
                    <a:pt x="597133" y="812800"/>
                  </a:lnTo>
                  <a:lnTo>
                    <a:pt x="619308" y="774700"/>
                  </a:lnTo>
                  <a:lnTo>
                    <a:pt x="643514" y="736600"/>
                  </a:lnTo>
                  <a:lnTo>
                    <a:pt x="669681" y="698500"/>
                  </a:lnTo>
                  <a:lnTo>
                    <a:pt x="697739" y="660400"/>
                  </a:lnTo>
                  <a:lnTo>
                    <a:pt x="727618" y="622300"/>
                  </a:lnTo>
                  <a:lnTo>
                    <a:pt x="759248" y="584200"/>
                  </a:lnTo>
                  <a:lnTo>
                    <a:pt x="792560" y="558800"/>
                  </a:lnTo>
                  <a:lnTo>
                    <a:pt x="827484" y="520700"/>
                  </a:lnTo>
                  <a:lnTo>
                    <a:pt x="863949" y="495300"/>
                  </a:lnTo>
                  <a:lnTo>
                    <a:pt x="901886" y="469900"/>
                  </a:lnTo>
                  <a:lnTo>
                    <a:pt x="941225" y="444500"/>
                  </a:lnTo>
                  <a:lnTo>
                    <a:pt x="981896" y="419100"/>
                  </a:lnTo>
                  <a:lnTo>
                    <a:pt x="1023830" y="406400"/>
                  </a:lnTo>
                  <a:lnTo>
                    <a:pt x="1066955" y="381000"/>
                  </a:lnTo>
                  <a:lnTo>
                    <a:pt x="1202786" y="342900"/>
                  </a:lnTo>
                  <a:lnTo>
                    <a:pt x="1249981" y="330200"/>
                  </a:lnTo>
                  <a:lnTo>
                    <a:pt x="1298019" y="330200"/>
                  </a:lnTo>
                  <a:lnTo>
                    <a:pt x="1346830" y="317500"/>
                  </a:lnTo>
                  <a:lnTo>
                    <a:pt x="2791784" y="317500"/>
                  </a:lnTo>
                  <a:lnTo>
                    <a:pt x="2789069" y="279400"/>
                  </a:lnTo>
                  <a:lnTo>
                    <a:pt x="2778553" y="228600"/>
                  </a:lnTo>
                  <a:lnTo>
                    <a:pt x="2761658" y="190500"/>
                  </a:lnTo>
                  <a:lnTo>
                    <a:pt x="2738899" y="152400"/>
                  </a:lnTo>
                  <a:lnTo>
                    <a:pt x="2710793" y="114300"/>
                  </a:lnTo>
                  <a:lnTo>
                    <a:pt x="2677857" y="76200"/>
                  </a:lnTo>
                  <a:lnTo>
                    <a:pt x="2640607" y="50800"/>
                  </a:lnTo>
                  <a:lnTo>
                    <a:pt x="2599559" y="25400"/>
                  </a:lnTo>
                  <a:lnTo>
                    <a:pt x="2555230" y="12700"/>
                  </a:lnTo>
                  <a:lnTo>
                    <a:pt x="2508136" y="0"/>
                  </a:lnTo>
                  <a:close/>
                </a:path>
                <a:path w="2792729" h="2781300">
                  <a:moveTo>
                    <a:pt x="2155107" y="1219200"/>
                  </a:moveTo>
                  <a:lnTo>
                    <a:pt x="1953951" y="1219200"/>
                  </a:lnTo>
                  <a:lnTo>
                    <a:pt x="1975761" y="1231900"/>
                  </a:lnTo>
                  <a:lnTo>
                    <a:pt x="1990464" y="1257300"/>
                  </a:lnTo>
                  <a:lnTo>
                    <a:pt x="1995855" y="1282700"/>
                  </a:lnTo>
                  <a:lnTo>
                    <a:pt x="1992514" y="1308100"/>
                  </a:lnTo>
                  <a:lnTo>
                    <a:pt x="1983194" y="1320800"/>
                  </a:lnTo>
                  <a:lnTo>
                    <a:pt x="1968949" y="1346200"/>
                  </a:lnTo>
                  <a:lnTo>
                    <a:pt x="1950830" y="1346200"/>
                  </a:lnTo>
                  <a:lnTo>
                    <a:pt x="1925263" y="1358900"/>
                  </a:lnTo>
                  <a:lnTo>
                    <a:pt x="1875406" y="1384300"/>
                  </a:lnTo>
                  <a:lnTo>
                    <a:pt x="1827504" y="1409700"/>
                  </a:lnTo>
                  <a:lnTo>
                    <a:pt x="1781686" y="1435100"/>
                  </a:lnTo>
                  <a:lnTo>
                    <a:pt x="1759621" y="1460500"/>
                  </a:lnTo>
                  <a:lnTo>
                    <a:pt x="1738226" y="1473200"/>
                  </a:lnTo>
                  <a:lnTo>
                    <a:pt x="1717452" y="1498600"/>
                  </a:lnTo>
                  <a:lnTo>
                    <a:pt x="1697327" y="1511300"/>
                  </a:lnTo>
                  <a:lnTo>
                    <a:pt x="1677875" y="1524000"/>
                  </a:lnTo>
                  <a:lnTo>
                    <a:pt x="1659116" y="1549400"/>
                  </a:lnTo>
                  <a:lnTo>
                    <a:pt x="1641080" y="1574800"/>
                  </a:lnTo>
                  <a:lnTo>
                    <a:pt x="1623791" y="1587500"/>
                  </a:lnTo>
                  <a:lnTo>
                    <a:pt x="1607270" y="1612900"/>
                  </a:lnTo>
                  <a:lnTo>
                    <a:pt x="1591471" y="1638300"/>
                  </a:lnTo>
                  <a:lnTo>
                    <a:pt x="1576491" y="1663700"/>
                  </a:lnTo>
                  <a:lnTo>
                    <a:pt x="1562351" y="1676400"/>
                  </a:lnTo>
                  <a:lnTo>
                    <a:pt x="1536567" y="1727200"/>
                  </a:lnTo>
                  <a:lnTo>
                    <a:pt x="1514308" y="1778000"/>
                  </a:lnTo>
                  <a:lnTo>
                    <a:pt x="1498888" y="1828800"/>
                  </a:lnTo>
                  <a:lnTo>
                    <a:pt x="1493660" y="1841500"/>
                  </a:lnTo>
                  <a:lnTo>
                    <a:pt x="1483640" y="1879600"/>
                  </a:lnTo>
                  <a:lnTo>
                    <a:pt x="1478750" y="1892300"/>
                  </a:lnTo>
                  <a:lnTo>
                    <a:pt x="1474418" y="1905000"/>
                  </a:lnTo>
                  <a:lnTo>
                    <a:pt x="1470647" y="1930400"/>
                  </a:lnTo>
                  <a:lnTo>
                    <a:pt x="1467442" y="1943100"/>
                  </a:lnTo>
                  <a:lnTo>
                    <a:pt x="1466177" y="1955800"/>
                  </a:lnTo>
                  <a:lnTo>
                    <a:pt x="1465425" y="1968500"/>
                  </a:lnTo>
                  <a:lnTo>
                    <a:pt x="1465064" y="1981200"/>
                  </a:lnTo>
                  <a:lnTo>
                    <a:pt x="1464971" y="2781300"/>
                  </a:lnTo>
                  <a:lnTo>
                    <a:pt x="2508762" y="2781300"/>
                  </a:lnTo>
                  <a:lnTo>
                    <a:pt x="2556416" y="2768600"/>
                  </a:lnTo>
                  <a:lnTo>
                    <a:pt x="2601218" y="2755900"/>
                  </a:lnTo>
                  <a:lnTo>
                    <a:pt x="2642632" y="2730500"/>
                  </a:lnTo>
                  <a:lnTo>
                    <a:pt x="2680123" y="2705100"/>
                  </a:lnTo>
                  <a:lnTo>
                    <a:pt x="2713152" y="2667000"/>
                  </a:lnTo>
                  <a:lnTo>
                    <a:pt x="2741185" y="2628900"/>
                  </a:lnTo>
                  <a:lnTo>
                    <a:pt x="2763685" y="2590800"/>
                  </a:lnTo>
                  <a:lnTo>
                    <a:pt x="2776084" y="2552700"/>
                  </a:lnTo>
                  <a:lnTo>
                    <a:pt x="2785180" y="2527300"/>
                  </a:lnTo>
                  <a:lnTo>
                    <a:pt x="2790780" y="2489200"/>
                  </a:lnTo>
                  <a:lnTo>
                    <a:pt x="2792689" y="2451100"/>
                  </a:lnTo>
                  <a:lnTo>
                    <a:pt x="2792689" y="2438400"/>
                  </a:lnTo>
                  <a:lnTo>
                    <a:pt x="1667200" y="2438400"/>
                  </a:lnTo>
                  <a:lnTo>
                    <a:pt x="1645618" y="2425700"/>
                  </a:lnTo>
                  <a:lnTo>
                    <a:pt x="1630828" y="2400300"/>
                  </a:lnTo>
                  <a:lnTo>
                    <a:pt x="1624924" y="2374900"/>
                  </a:lnTo>
                  <a:lnTo>
                    <a:pt x="1625207" y="2362200"/>
                  </a:lnTo>
                  <a:lnTo>
                    <a:pt x="1625720" y="2362200"/>
                  </a:lnTo>
                  <a:lnTo>
                    <a:pt x="1626302" y="2349500"/>
                  </a:lnTo>
                  <a:lnTo>
                    <a:pt x="1626948" y="2349500"/>
                  </a:lnTo>
                  <a:lnTo>
                    <a:pt x="1627657" y="2336800"/>
                  </a:lnTo>
                  <a:lnTo>
                    <a:pt x="1633963" y="2286000"/>
                  </a:lnTo>
                  <a:lnTo>
                    <a:pt x="1642823" y="2235200"/>
                  </a:lnTo>
                  <a:lnTo>
                    <a:pt x="1654165" y="2197100"/>
                  </a:lnTo>
                  <a:lnTo>
                    <a:pt x="1667916" y="2146300"/>
                  </a:lnTo>
                  <a:lnTo>
                    <a:pt x="1684004" y="2108200"/>
                  </a:lnTo>
                  <a:lnTo>
                    <a:pt x="1702356" y="2057400"/>
                  </a:lnTo>
                  <a:lnTo>
                    <a:pt x="1725011" y="2019300"/>
                  </a:lnTo>
                  <a:lnTo>
                    <a:pt x="1750212" y="1968500"/>
                  </a:lnTo>
                  <a:lnTo>
                    <a:pt x="1777867" y="1930400"/>
                  </a:lnTo>
                  <a:lnTo>
                    <a:pt x="1807881" y="1879600"/>
                  </a:lnTo>
                  <a:lnTo>
                    <a:pt x="1840161" y="1841500"/>
                  </a:lnTo>
                  <a:lnTo>
                    <a:pt x="1874613" y="1803400"/>
                  </a:lnTo>
                  <a:lnTo>
                    <a:pt x="1892080" y="1790700"/>
                  </a:lnTo>
                  <a:lnTo>
                    <a:pt x="1910000" y="1778000"/>
                  </a:lnTo>
                  <a:lnTo>
                    <a:pt x="1928393" y="1752600"/>
                  </a:lnTo>
                  <a:lnTo>
                    <a:pt x="1947249" y="1739900"/>
                  </a:lnTo>
                  <a:lnTo>
                    <a:pt x="1979240" y="1701800"/>
                  </a:lnTo>
                  <a:lnTo>
                    <a:pt x="2008845" y="1663700"/>
                  </a:lnTo>
                  <a:lnTo>
                    <a:pt x="2036051" y="1625600"/>
                  </a:lnTo>
                  <a:lnTo>
                    <a:pt x="2060748" y="1587500"/>
                  </a:lnTo>
                  <a:lnTo>
                    <a:pt x="2082827" y="1536700"/>
                  </a:lnTo>
                  <a:lnTo>
                    <a:pt x="2102181" y="1498600"/>
                  </a:lnTo>
                  <a:lnTo>
                    <a:pt x="2118699" y="1447800"/>
                  </a:lnTo>
                  <a:lnTo>
                    <a:pt x="2132273" y="1409700"/>
                  </a:lnTo>
                  <a:lnTo>
                    <a:pt x="2142794" y="1358900"/>
                  </a:lnTo>
                  <a:lnTo>
                    <a:pt x="2150154" y="1308100"/>
                  </a:lnTo>
                  <a:lnTo>
                    <a:pt x="2152306" y="1282700"/>
                  </a:lnTo>
                  <a:lnTo>
                    <a:pt x="2153855" y="1257300"/>
                  </a:lnTo>
                  <a:lnTo>
                    <a:pt x="2154792" y="1244600"/>
                  </a:lnTo>
                  <a:lnTo>
                    <a:pt x="2155107" y="1219200"/>
                  </a:lnTo>
                  <a:close/>
                </a:path>
                <a:path w="2792729" h="2781300">
                  <a:moveTo>
                    <a:pt x="1537505" y="469900"/>
                  </a:moveTo>
                  <a:lnTo>
                    <a:pt x="1246632" y="469900"/>
                  </a:lnTo>
                  <a:lnTo>
                    <a:pt x="1152192" y="495300"/>
                  </a:lnTo>
                  <a:lnTo>
                    <a:pt x="1106899" y="520700"/>
                  </a:lnTo>
                  <a:lnTo>
                    <a:pt x="1063033" y="533400"/>
                  </a:lnTo>
                  <a:lnTo>
                    <a:pt x="1020699" y="558800"/>
                  </a:lnTo>
                  <a:lnTo>
                    <a:pt x="980002" y="584200"/>
                  </a:lnTo>
                  <a:lnTo>
                    <a:pt x="941050" y="609600"/>
                  </a:lnTo>
                  <a:lnTo>
                    <a:pt x="903947" y="635000"/>
                  </a:lnTo>
                  <a:lnTo>
                    <a:pt x="868799" y="673100"/>
                  </a:lnTo>
                  <a:lnTo>
                    <a:pt x="835712" y="711200"/>
                  </a:lnTo>
                  <a:lnTo>
                    <a:pt x="804792" y="736600"/>
                  </a:lnTo>
                  <a:lnTo>
                    <a:pt x="776145" y="774700"/>
                  </a:lnTo>
                  <a:lnTo>
                    <a:pt x="749877" y="825500"/>
                  </a:lnTo>
                  <a:lnTo>
                    <a:pt x="726093" y="863600"/>
                  </a:lnTo>
                  <a:lnTo>
                    <a:pt x="704900" y="901700"/>
                  </a:lnTo>
                  <a:lnTo>
                    <a:pt x="691212" y="939800"/>
                  </a:lnTo>
                  <a:lnTo>
                    <a:pt x="678981" y="965200"/>
                  </a:lnTo>
                  <a:lnTo>
                    <a:pt x="668247" y="1003300"/>
                  </a:lnTo>
                  <a:lnTo>
                    <a:pt x="659047" y="1041400"/>
                  </a:lnTo>
                  <a:lnTo>
                    <a:pt x="649761" y="1079500"/>
                  </a:lnTo>
                  <a:lnTo>
                    <a:pt x="643049" y="1130300"/>
                  </a:lnTo>
                  <a:lnTo>
                    <a:pt x="638963" y="1168400"/>
                  </a:lnTo>
                  <a:lnTo>
                    <a:pt x="637582" y="1219200"/>
                  </a:lnTo>
                  <a:lnTo>
                    <a:pt x="639375" y="1270000"/>
                  </a:lnTo>
                  <a:lnTo>
                    <a:pt x="644676" y="1320800"/>
                  </a:lnTo>
                  <a:lnTo>
                    <a:pt x="653369" y="1371600"/>
                  </a:lnTo>
                  <a:lnTo>
                    <a:pt x="665335" y="1422400"/>
                  </a:lnTo>
                  <a:lnTo>
                    <a:pt x="680458" y="1473200"/>
                  </a:lnTo>
                  <a:lnTo>
                    <a:pt x="698621" y="1511300"/>
                  </a:lnTo>
                  <a:lnTo>
                    <a:pt x="719707" y="1562100"/>
                  </a:lnTo>
                  <a:lnTo>
                    <a:pt x="743599" y="1600200"/>
                  </a:lnTo>
                  <a:lnTo>
                    <a:pt x="770179" y="1651000"/>
                  </a:lnTo>
                  <a:lnTo>
                    <a:pt x="799332" y="1689100"/>
                  </a:lnTo>
                  <a:lnTo>
                    <a:pt x="830939" y="1727200"/>
                  </a:lnTo>
                  <a:lnTo>
                    <a:pt x="864884" y="1765300"/>
                  </a:lnTo>
                  <a:lnTo>
                    <a:pt x="873658" y="1765300"/>
                  </a:lnTo>
                  <a:lnTo>
                    <a:pt x="882098" y="1778000"/>
                  </a:lnTo>
                  <a:lnTo>
                    <a:pt x="890436" y="1778000"/>
                  </a:lnTo>
                  <a:lnTo>
                    <a:pt x="898684" y="1790700"/>
                  </a:lnTo>
                  <a:lnTo>
                    <a:pt x="931631" y="1828800"/>
                  </a:lnTo>
                  <a:lnTo>
                    <a:pt x="962715" y="1854200"/>
                  </a:lnTo>
                  <a:lnTo>
                    <a:pt x="991926" y="1892300"/>
                  </a:lnTo>
                  <a:lnTo>
                    <a:pt x="1019191" y="1930400"/>
                  </a:lnTo>
                  <a:lnTo>
                    <a:pt x="1044438" y="1981200"/>
                  </a:lnTo>
                  <a:lnTo>
                    <a:pt x="1067593" y="2019300"/>
                  </a:lnTo>
                  <a:lnTo>
                    <a:pt x="1088584" y="2057400"/>
                  </a:lnTo>
                  <a:lnTo>
                    <a:pt x="1107591" y="2108200"/>
                  </a:lnTo>
                  <a:lnTo>
                    <a:pt x="1124215" y="2146300"/>
                  </a:lnTo>
                  <a:lnTo>
                    <a:pt x="1138379" y="2197100"/>
                  </a:lnTo>
                  <a:lnTo>
                    <a:pt x="1150007" y="2247900"/>
                  </a:lnTo>
                  <a:lnTo>
                    <a:pt x="1159022" y="2298700"/>
                  </a:lnTo>
                  <a:lnTo>
                    <a:pt x="1161596" y="2311400"/>
                  </a:lnTo>
                  <a:lnTo>
                    <a:pt x="1163821" y="2324100"/>
                  </a:lnTo>
                  <a:lnTo>
                    <a:pt x="1165699" y="2349500"/>
                  </a:lnTo>
                  <a:lnTo>
                    <a:pt x="1167231" y="2362200"/>
                  </a:lnTo>
                  <a:lnTo>
                    <a:pt x="1167618" y="2362200"/>
                  </a:lnTo>
                  <a:lnTo>
                    <a:pt x="1167807" y="2374900"/>
                  </a:lnTo>
                  <a:lnTo>
                    <a:pt x="1162437" y="2400300"/>
                  </a:lnTo>
                  <a:lnTo>
                    <a:pt x="1147734" y="2425700"/>
                  </a:lnTo>
                  <a:lnTo>
                    <a:pt x="1125924" y="2438400"/>
                  </a:lnTo>
                  <a:lnTo>
                    <a:pt x="1327729" y="2438400"/>
                  </a:lnTo>
                  <a:lnTo>
                    <a:pt x="1327729" y="1625600"/>
                  </a:lnTo>
                  <a:lnTo>
                    <a:pt x="1314412" y="1574800"/>
                  </a:lnTo>
                  <a:lnTo>
                    <a:pt x="1297884" y="1524000"/>
                  </a:lnTo>
                  <a:lnTo>
                    <a:pt x="1278267" y="1473200"/>
                  </a:lnTo>
                  <a:lnTo>
                    <a:pt x="1255685" y="1435100"/>
                  </a:lnTo>
                  <a:lnTo>
                    <a:pt x="1230259" y="1384300"/>
                  </a:lnTo>
                  <a:lnTo>
                    <a:pt x="1202112" y="1346200"/>
                  </a:lnTo>
                  <a:lnTo>
                    <a:pt x="1171367" y="1308100"/>
                  </a:lnTo>
                  <a:lnTo>
                    <a:pt x="1138146" y="1270000"/>
                  </a:lnTo>
                  <a:lnTo>
                    <a:pt x="1102572" y="1231900"/>
                  </a:lnTo>
                  <a:lnTo>
                    <a:pt x="1064766" y="1206500"/>
                  </a:lnTo>
                  <a:lnTo>
                    <a:pt x="1024852" y="1168400"/>
                  </a:lnTo>
                  <a:lnTo>
                    <a:pt x="982952" y="1143000"/>
                  </a:lnTo>
                  <a:lnTo>
                    <a:pt x="939188" y="1117600"/>
                  </a:lnTo>
                  <a:lnTo>
                    <a:pt x="893683" y="1104900"/>
                  </a:lnTo>
                  <a:lnTo>
                    <a:pt x="846560" y="1079500"/>
                  </a:lnTo>
                  <a:lnTo>
                    <a:pt x="845073" y="1079500"/>
                  </a:lnTo>
                  <a:lnTo>
                    <a:pt x="827300" y="1066800"/>
                  </a:lnTo>
                  <a:lnTo>
                    <a:pt x="813345" y="1054100"/>
                  </a:lnTo>
                  <a:lnTo>
                    <a:pt x="804226" y="1041400"/>
                  </a:lnTo>
                  <a:lnTo>
                    <a:pt x="800959" y="1016000"/>
                  </a:lnTo>
                  <a:lnTo>
                    <a:pt x="806352" y="990600"/>
                  </a:lnTo>
                  <a:lnTo>
                    <a:pt x="821058" y="965200"/>
                  </a:lnTo>
                  <a:lnTo>
                    <a:pt x="842872" y="952500"/>
                  </a:lnTo>
                  <a:lnTo>
                    <a:pt x="1327729" y="952500"/>
                  </a:lnTo>
                  <a:lnTo>
                    <a:pt x="1327729" y="838200"/>
                  </a:lnTo>
                  <a:lnTo>
                    <a:pt x="1333120" y="812800"/>
                  </a:lnTo>
                  <a:lnTo>
                    <a:pt x="1347822" y="787400"/>
                  </a:lnTo>
                  <a:lnTo>
                    <a:pt x="1369632" y="774700"/>
                  </a:lnTo>
                  <a:lnTo>
                    <a:pt x="2009259" y="774700"/>
                  </a:lnTo>
                  <a:lnTo>
                    <a:pt x="1991413" y="749300"/>
                  </a:lnTo>
                  <a:lnTo>
                    <a:pt x="1962620" y="711200"/>
                  </a:lnTo>
                  <a:lnTo>
                    <a:pt x="1931891" y="685800"/>
                  </a:lnTo>
                  <a:lnTo>
                    <a:pt x="1899313" y="647700"/>
                  </a:lnTo>
                  <a:lnTo>
                    <a:pt x="1864975" y="622300"/>
                  </a:lnTo>
                  <a:lnTo>
                    <a:pt x="1828966" y="596900"/>
                  </a:lnTo>
                  <a:lnTo>
                    <a:pt x="1791373" y="571500"/>
                  </a:lnTo>
                  <a:lnTo>
                    <a:pt x="1752284" y="546100"/>
                  </a:lnTo>
                  <a:lnTo>
                    <a:pt x="1711789" y="533400"/>
                  </a:lnTo>
                  <a:lnTo>
                    <a:pt x="1669976" y="508000"/>
                  </a:lnTo>
                  <a:lnTo>
                    <a:pt x="1582745" y="482600"/>
                  </a:lnTo>
                  <a:lnTo>
                    <a:pt x="1537505" y="469900"/>
                  </a:lnTo>
                  <a:close/>
                </a:path>
                <a:path w="2792729" h="2781300">
                  <a:moveTo>
                    <a:pt x="2791784" y="317500"/>
                  </a:moveTo>
                  <a:lnTo>
                    <a:pt x="1445458" y="317500"/>
                  </a:lnTo>
                  <a:lnTo>
                    <a:pt x="1493881" y="330200"/>
                  </a:lnTo>
                  <a:lnTo>
                    <a:pt x="1541544" y="330200"/>
                  </a:lnTo>
                  <a:lnTo>
                    <a:pt x="1588379" y="342900"/>
                  </a:lnTo>
                  <a:lnTo>
                    <a:pt x="1723236" y="381000"/>
                  </a:lnTo>
                  <a:lnTo>
                    <a:pt x="1766079" y="406400"/>
                  </a:lnTo>
                  <a:lnTo>
                    <a:pt x="1807753" y="419100"/>
                  </a:lnTo>
                  <a:lnTo>
                    <a:pt x="1848191" y="444500"/>
                  </a:lnTo>
                  <a:lnTo>
                    <a:pt x="1887323" y="469900"/>
                  </a:lnTo>
                  <a:lnTo>
                    <a:pt x="1925083" y="495300"/>
                  </a:lnTo>
                  <a:lnTo>
                    <a:pt x="1961402" y="520700"/>
                  </a:lnTo>
                  <a:lnTo>
                    <a:pt x="1996211" y="558800"/>
                  </a:lnTo>
                  <a:lnTo>
                    <a:pt x="2029443" y="584200"/>
                  </a:lnTo>
                  <a:lnTo>
                    <a:pt x="2061030" y="622300"/>
                  </a:lnTo>
                  <a:lnTo>
                    <a:pt x="2090902" y="647700"/>
                  </a:lnTo>
                  <a:lnTo>
                    <a:pt x="2118993" y="685800"/>
                  </a:lnTo>
                  <a:lnTo>
                    <a:pt x="2145234" y="723900"/>
                  </a:lnTo>
                  <a:lnTo>
                    <a:pt x="2169557" y="762000"/>
                  </a:lnTo>
                  <a:lnTo>
                    <a:pt x="2191894" y="800100"/>
                  </a:lnTo>
                  <a:lnTo>
                    <a:pt x="2212176" y="850900"/>
                  </a:lnTo>
                  <a:lnTo>
                    <a:pt x="2230336" y="889000"/>
                  </a:lnTo>
                  <a:lnTo>
                    <a:pt x="2246305" y="939800"/>
                  </a:lnTo>
                  <a:lnTo>
                    <a:pt x="2260015" y="977900"/>
                  </a:lnTo>
                  <a:lnTo>
                    <a:pt x="2271398" y="1028700"/>
                  </a:lnTo>
                  <a:lnTo>
                    <a:pt x="2280386" y="1066800"/>
                  </a:lnTo>
                  <a:lnTo>
                    <a:pt x="2286910" y="1117600"/>
                  </a:lnTo>
                  <a:lnTo>
                    <a:pt x="2290904" y="1168400"/>
                  </a:lnTo>
                  <a:lnTo>
                    <a:pt x="2292238" y="1206500"/>
                  </a:lnTo>
                  <a:lnTo>
                    <a:pt x="2292328" y="1219200"/>
                  </a:lnTo>
                  <a:lnTo>
                    <a:pt x="2292065" y="1244600"/>
                  </a:lnTo>
                  <a:lnTo>
                    <a:pt x="2291277" y="1257300"/>
                  </a:lnTo>
                  <a:lnTo>
                    <a:pt x="2289964" y="1282700"/>
                  </a:lnTo>
                  <a:lnTo>
                    <a:pt x="2288129" y="1308100"/>
                  </a:lnTo>
                  <a:lnTo>
                    <a:pt x="2281976" y="1358900"/>
                  </a:lnTo>
                  <a:lnTo>
                    <a:pt x="2273169" y="1397000"/>
                  </a:lnTo>
                  <a:lnTo>
                    <a:pt x="2261785" y="1447800"/>
                  </a:lnTo>
                  <a:lnTo>
                    <a:pt x="2247900" y="1498600"/>
                  </a:lnTo>
                  <a:lnTo>
                    <a:pt x="2231588" y="1536700"/>
                  </a:lnTo>
                  <a:lnTo>
                    <a:pt x="2212927" y="1587500"/>
                  </a:lnTo>
                  <a:lnTo>
                    <a:pt x="2190252" y="1638300"/>
                  </a:lnTo>
                  <a:lnTo>
                    <a:pt x="2165030" y="1676400"/>
                  </a:lnTo>
                  <a:lnTo>
                    <a:pt x="2137353" y="1727200"/>
                  </a:lnTo>
                  <a:lnTo>
                    <a:pt x="2107314" y="1765300"/>
                  </a:lnTo>
                  <a:lnTo>
                    <a:pt x="2075003" y="1803400"/>
                  </a:lnTo>
                  <a:lnTo>
                    <a:pt x="2040513" y="1841500"/>
                  </a:lnTo>
                  <a:lnTo>
                    <a:pt x="2023108" y="1854200"/>
                  </a:lnTo>
                  <a:lnTo>
                    <a:pt x="2005262" y="1879600"/>
                  </a:lnTo>
                  <a:lnTo>
                    <a:pt x="1986943" y="1892300"/>
                  </a:lnTo>
                  <a:lnTo>
                    <a:pt x="1968159" y="1905000"/>
                  </a:lnTo>
                  <a:lnTo>
                    <a:pt x="1936633" y="1943100"/>
                  </a:lnTo>
                  <a:lnTo>
                    <a:pt x="1907338" y="1981200"/>
                  </a:lnTo>
                  <a:lnTo>
                    <a:pt x="1880379" y="2019300"/>
                  </a:lnTo>
                  <a:lnTo>
                    <a:pt x="1855861" y="2057400"/>
                  </a:lnTo>
                  <a:lnTo>
                    <a:pt x="1833890" y="2108200"/>
                  </a:lnTo>
                  <a:lnTo>
                    <a:pt x="1814571" y="2146300"/>
                  </a:lnTo>
                  <a:lnTo>
                    <a:pt x="1798010" y="2197100"/>
                  </a:lnTo>
                  <a:lnTo>
                    <a:pt x="1784311" y="2235200"/>
                  </a:lnTo>
                  <a:lnTo>
                    <a:pt x="1773581" y="2286000"/>
                  </a:lnTo>
                  <a:lnTo>
                    <a:pt x="1765925" y="2336800"/>
                  </a:lnTo>
                  <a:lnTo>
                    <a:pt x="1764746" y="2349500"/>
                  </a:lnTo>
                  <a:lnTo>
                    <a:pt x="1763708" y="2362200"/>
                  </a:lnTo>
                  <a:lnTo>
                    <a:pt x="1762806" y="2362200"/>
                  </a:lnTo>
                  <a:lnTo>
                    <a:pt x="1762040" y="2374900"/>
                  </a:lnTo>
                  <a:lnTo>
                    <a:pt x="1761883" y="2374900"/>
                  </a:lnTo>
                  <a:lnTo>
                    <a:pt x="1761663" y="2387600"/>
                  </a:lnTo>
                  <a:lnTo>
                    <a:pt x="1759747" y="2387600"/>
                  </a:lnTo>
                  <a:lnTo>
                    <a:pt x="1750591" y="2413000"/>
                  </a:lnTo>
                  <a:lnTo>
                    <a:pt x="1735627" y="2425700"/>
                  </a:lnTo>
                  <a:lnTo>
                    <a:pt x="1716156" y="2438400"/>
                  </a:lnTo>
                  <a:lnTo>
                    <a:pt x="2792689" y="2438400"/>
                  </a:lnTo>
                  <a:lnTo>
                    <a:pt x="2792689" y="330200"/>
                  </a:lnTo>
                  <a:lnTo>
                    <a:pt x="2791784" y="317500"/>
                  </a:lnTo>
                  <a:close/>
                </a:path>
                <a:path w="2792729" h="2781300">
                  <a:moveTo>
                    <a:pt x="2009259" y="774700"/>
                  </a:moveTo>
                  <a:lnTo>
                    <a:pt x="1423065" y="774700"/>
                  </a:lnTo>
                  <a:lnTo>
                    <a:pt x="1434724" y="787400"/>
                  </a:lnTo>
                  <a:lnTo>
                    <a:pt x="1444877" y="787400"/>
                  </a:lnTo>
                  <a:lnTo>
                    <a:pt x="1453247" y="800100"/>
                  </a:lnTo>
                  <a:lnTo>
                    <a:pt x="1459573" y="812800"/>
                  </a:lnTo>
                  <a:lnTo>
                    <a:pt x="1463574" y="825500"/>
                  </a:lnTo>
                  <a:lnTo>
                    <a:pt x="1464971" y="838200"/>
                  </a:lnTo>
                  <a:lnTo>
                    <a:pt x="1464971" y="1574800"/>
                  </a:lnTo>
                  <a:lnTo>
                    <a:pt x="1494236" y="1536700"/>
                  </a:lnTo>
                  <a:lnTo>
                    <a:pt x="1525877" y="1498600"/>
                  </a:lnTo>
                  <a:lnTo>
                    <a:pt x="1559792" y="1460500"/>
                  </a:lnTo>
                  <a:lnTo>
                    <a:pt x="1595885" y="1422400"/>
                  </a:lnTo>
                  <a:lnTo>
                    <a:pt x="1634055" y="1384300"/>
                  </a:lnTo>
                  <a:lnTo>
                    <a:pt x="1674205" y="1346200"/>
                  </a:lnTo>
                  <a:lnTo>
                    <a:pt x="1716235" y="1320800"/>
                  </a:lnTo>
                  <a:lnTo>
                    <a:pt x="1760048" y="1295400"/>
                  </a:lnTo>
                  <a:lnTo>
                    <a:pt x="1805543" y="1270000"/>
                  </a:lnTo>
                  <a:lnTo>
                    <a:pt x="1852623" y="1244600"/>
                  </a:lnTo>
                  <a:lnTo>
                    <a:pt x="1902025" y="1219200"/>
                  </a:lnTo>
                  <a:lnTo>
                    <a:pt x="2155107" y="1219200"/>
                  </a:lnTo>
                  <a:lnTo>
                    <a:pt x="2155001" y="1206500"/>
                  </a:lnTo>
                  <a:lnTo>
                    <a:pt x="2153421" y="1168400"/>
                  </a:lnTo>
                  <a:lnTo>
                    <a:pt x="2148847" y="1117600"/>
                  </a:lnTo>
                  <a:lnTo>
                    <a:pt x="2141454" y="1079500"/>
                  </a:lnTo>
                  <a:lnTo>
                    <a:pt x="2131330" y="1028700"/>
                  </a:lnTo>
                  <a:lnTo>
                    <a:pt x="2118564" y="990600"/>
                  </a:lnTo>
                  <a:lnTo>
                    <a:pt x="2103243" y="939800"/>
                  </a:lnTo>
                  <a:lnTo>
                    <a:pt x="2085456" y="901700"/>
                  </a:lnTo>
                  <a:lnTo>
                    <a:pt x="2065291" y="863600"/>
                  </a:lnTo>
                  <a:lnTo>
                    <a:pt x="2042837" y="825500"/>
                  </a:lnTo>
                  <a:lnTo>
                    <a:pt x="2018182" y="787400"/>
                  </a:lnTo>
                  <a:lnTo>
                    <a:pt x="2009259" y="774700"/>
                  </a:lnTo>
                  <a:close/>
                </a:path>
                <a:path w="2792729" h="2781300">
                  <a:moveTo>
                    <a:pt x="1327729" y="952500"/>
                  </a:moveTo>
                  <a:lnTo>
                    <a:pt x="893187" y="952500"/>
                  </a:lnTo>
                  <a:lnTo>
                    <a:pt x="941001" y="965200"/>
                  </a:lnTo>
                  <a:lnTo>
                    <a:pt x="987427" y="990600"/>
                  </a:lnTo>
                  <a:lnTo>
                    <a:pt x="1032373" y="1016000"/>
                  </a:lnTo>
                  <a:lnTo>
                    <a:pt x="1075748" y="1041400"/>
                  </a:lnTo>
                  <a:lnTo>
                    <a:pt x="1117461" y="1066800"/>
                  </a:lnTo>
                  <a:lnTo>
                    <a:pt x="1157420" y="1104900"/>
                  </a:lnTo>
                  <a:lnTo>
                    <a:pt x="1195535" y="1130300"/>
                  </a:lnTo>
                  <a:lnTo>
                    <a:pt x="1231715" y="1168400"/>
                  </a:lnTo>
                  <a:lnTo>
                    <a:pt x="1265868" y="1206500"/>
                  </a:lnTo>
                  <a:lnTo>
                    <a:pt x="1297903" y="1244600"/>
                  </a:lnTo>
                  <a:lnTo>
                    <a:pt x="1327729" y="1282700"/>
                  </a:lnTo>
                  <a:lnTo>
                    <a:pt x="1327729" y="952500"/>
                  </a:lnTo>
                  <a:close/>
                </a:path>
                <a:path w="2792729" h="2781300">
                  <a:moveTo>
                    <a:pt x="1444217" y="457200"/>
                  </a:moveTo>
                  <a:lnTo>
                    <a:pt x="1345508" y="457200"/>
                  </a:lnTo>
                  <a:lnTo>
                    <a:pt x="1295569" y="469900"/>
                  </a:lnTo>
                  <a:lnTo>
                    <a:pt x="1491300" y="469900"/>
                  </a:lnTo>
                  <a:lnTo>
                    <a:pt x="1444217" y="457200"/>
                  </a:lnTo>
                  <a:close/>
                </a:path>
              </a:pathLst>
            </a:custGeom>
            <a:solidFill>
              <a:srgbClr val="FF6900"/>
            </a:solidFill>
            <a:ln>
              <a:solidFill>
                <a:srgbClr val="FF6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4">
              <a:extLst>
                <a:ext uri="{FF2B5EF4-FFF2-40B4-BE49-F238E27FC236}">
                  <a16:creationId xmlns:a16="http://schemas.microsoft.com/office/drawing/2014/main" id="{78C583A5-0974-367F-270D-FCC4FE43779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52296" y="3677448"/>
              <a:ext cx="5990131" cy="1929773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64478"/>
            <a:ext cx="16876118" cy="946413"/>
          </a:xfrm>
        </p:spPr>
        <p:txBody>
          <a:bodyPr/>
          <a:lstStyle/>
          <a:p>
            <a:r>
              <a:rPr lang="en-US" dirty="0"/>
              <a:t>ZoomInfo – The Brand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1A7CE5-F13E-4F43-B19D-204E1F2E5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6976" y="1470930"/>
            <a:ext cx="3517697" cy="94496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8D8C6C9-0284-42B9-8BC4-1ACC4091D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140075"/>
            <a:ext cx="16877308" cy="5293757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4400" b="1" dirty="0">
                <a:latin typeface="Lato" panose="020F0502020204030203" pitchFamily="34" charset="0"/>
              </a:rPr>
              <a:t>In early 2019 ZoomInfo was acquired by </a:t>
            </a:r>
            <a:r>
              <a:rPr lang="en-US" sz="4400" b="1" dirty="0" err="1">
                <a:latin typeface="Lato" panose="020F0502020204030203" pitchFamily="34" charset="0"/>
              </a:rPr>
              <a:t>DiscoverOrg</a:t>
            </a:r>
            <a:r>
              <a:rPr lang="en-US" sz="4400" b="1" dirty="0">
                <a:latin typeface="Lato" panose="020F0502020204030203" pitchFamily="34" charset="0"/>
              </a:rPr>
              <a:t>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The CEO of </a:t>
            </a:r>
            <a:r>
              <a:rPr lang="en-US" sz="4400" dirty="0" err="1">
                <a:latin typeface="Lato" panose="020F0502020204030203" pitchFamily="34" charset="0"/>
              </a:rPr>
              <a:t>DiscoverOrg</a:t>
            </a:r>
            <a:r>
              <a:rPr lang="en-US" sz="4400" dirty="0">
                <a:latin typeface="Lato" panose="020F0502020204030203" pitchFamily="34" charset="0"/>
              </a:rPr>
              <a:t> ran a study to decide on the name of the combined company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ZoomInfo brand was 9 times more recognized than </a:t>
            </a:r>
            <a:r>
              <a:rPr lang="en-US" sz="4400" dirty="0" err="1">
                <a:latin typeface="Lato" panose="020F0502020204030203" pitchFamily="34" charset="0"/>
              </a:rPr>
              <a:t>DiscoverOrg</a:t>
            </a:r>
            <a:endParaRPr lang="en-US" sz="4400" dirty="0">
              <a:latin typeface="Lato" panose="020F0502020204030203" pitchFamily="34" charset="0"/>
            </a:endParaRP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The combined company is called ZoomInfo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The power of long tail branding </a:t>
            </a:r>
          </a:p>
        </p:txBody>
      </p:sp>
    </p:spTree>
    <p:extLst>
      <p:ext uri="{BB962C8B-B14F-4D97-AF65-F5344CB8AC3E}">
        <p14:creationId xmlns:p14="http://schemas.microsoft.com/office/powerpoint/2010/main" val="145139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59224"/>
            <a:ext cx="15626715" cy="968375"/>
          </a:xfrm>
        </p:spPr>
        <p:txBody>
          <a:bodyPr/>
          <a:lstStyle/>
          <a:p>
            <a:r>
              <a:rPr lang="en-US" dirty="0"/>
              <a:t>Opster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D82D8-8912-DBBE-C689-870B25EA0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140075"/>
            <a:ext cx="15962908" cy="6278642"/>
          </a:xfrm>
        </p:spPr>
        <p:txBody>
          <a:bodyPr/>
          <a:lstStyle/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Opster- Tools for DevOps engineers to manage and optimize mission critical ElasticSearch clusters</a:t>
            </a:r>
          </a:p>
          <a:p>
            <a:pPr marL="1943100" lvl="3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Does anyone here understand what that means? </a:t>
            </a:r>
            <a:endParaRPr lang="en-US" sz="4400" dirty="0">
              <a:latin typeface="Lato" panose="020F0502020204030203" pitchFamily="34" charset="0"/>
            </a:endParaRP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Who are </a:t>
            </a:r>
            <a:r>
              <a:rPr lang="en-US" sz="4400" dirty="0" err="1">
                <a:latin typeface="Lato" panose="020F0502020204030203" pitchFamily="34" charset="0"/>
              </a:rPr>
              <a:t>Opster’s</a:t>
            </a:r>
            <a:r>
              <a:rPr lang="en-US" sz="4400" dirty="0">
                <a:latin typeface="Lato" panose="020F0502020204030203" pitchFamily="34" charset="0"/>
              </a:rPr>
              <a:t> prospects?</a:t>
            </a:r>
          </a:p>
          <a:p>
            <a:pPr marL="1943100" lvl="3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ElasticSearch DevOps engineers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How on earth can we target these elusive people?</a:t>
            </a:r>
          </a:p>
          <a:p>
            <a:pPr marL="1943100" lvl="3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They are busy and they don’t respond to emails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11" name="object 8">
            <a:extLst>
              <a:ext uri="{FF2B5EF4-FFF2-40B4-BE49-F238E27FC236}">
                <a16:creationId xmlns:a16="http://schemas.microsoft.com/office/drawing/2014/main" id="{C6DFE483-C25B-4F40-A0FF-1678F759619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690850" y="1387475"/>
            <a:ext cx="3263823" cy="111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8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59224"/>
            <a:ext cx="15626715" cy="968375"/>
          </a:xfrm>
        </p:spPr>
        <p:txBody>
          <a:bodyPr/>
          <a:lstStyle/>
          <a:p>
            <a:r>
              <a:rPr lang="en-US" dirty="0"/>
              <a:t>Opster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11" name="object 8">
            <a:extLst>
              <a:ext uri="{FF2B5EF4-FFF2-40B4-BE49-F238E27FC236}">
                <a16:creationId xmlns:a16="http://schemas.microsoft.com/office/drawing/2014/main" id="{C6DFE483-C25B-4F40-A0FF-1678F759619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690850" y="1387475"/>
            <a:ext cx="3263823" cy="1111873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6A47C3C-5F5D-4762-9BBC-00FB85507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171388"/>
            <a:ext cx="16877308" cy="6647974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4400" b="1" dirty="0">
                <a:latin typeface="Lato" panose="020F0502020204030203" pitchFamily="34" charset="0"/>
              </a:rPr>
              <a:t>Focus on the problem - not on your solution</a:t>
            </a:r>
          </a:p>
          <a:p>
            <a:pPr marL="1028700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When Opster started, we had nothing to sell.  Product vision was murky</a:t>
            </a:r>
          </a:p>
          <a:p>
            <a:pPr marL="1028700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We asked ourselves – What do DevOps engineers do when encountering a problem with their ElasticSearch installation?</a:t>
            </a:r>
          </a:p>
          <a:p>
            <a:pPr marL="1028700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In many cases the </a:t>
            </a:r>
            <a:r>
              <a:rPr lang="en-US" sz="4400" dirty="0" err="1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ElasticSearch</a:t>
            </a: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 system produces an error log that is written to their log file</a:t>
            </a:r>
          </a:p>
          <a:p>
            <a:pPr marL="1028700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Here are random examples of real error logs</a:t>
            </a:r>
          </a:p>
        </p:txBody>
      </p:sp>
    </p:spTree>
    <p:extLst>
      <p:ext uri="{BB962C8B-B14F-4D97-AF65-F5344CB8AC3E}">
        <p14:creationId xmlns:p14="http://schemas.microsoft.com/office/powerpoint/2010/main" val="126184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59224"/>
            <a:ext cx="15626715" cy="968375"/>
          </a:xfrm>
        </p:spPr>
        <p:txBody>
          <a:bodyPr/>
          <a:lstStyle/>
          <a:p>
            <a:r>
              <a:rPr lang="en-US" dirty="0"/>
              <a:t>Opster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11" name="object 8">
            <a:extLst>
              <a:ext uri="{FF2B5EF4-FFF2-40B4-BE49-F238E27FC236}">
                <a16:creationId xmlns:a16="http://schemas.microsoft.com/office/drawing/2014/main" id="{C6DFE483-C25B-4F40-A0FF-1678F759619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690850" y="1387475"/>
            <a:ext cx="3263823" cy="1111873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6A47C3C-5F5D-4762-9BBC-00FB85507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063875"/>
            <a:ext cx="16877308" cy="7217360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4400" b="1" dirty="0">
                <a:latin typeface="Lato" panose="020F0502020204030203" pitchFamily="34" charset="0"/>
              </a:rPr>
              <a:t>Error Log examples</a:t>
            </a:r>
          </a:p>
          <a:p>
            <a:pPr marL="1028700" lvl="1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Could not lock </a:t>
            </a:r>
            <a:r>
              <a:rPr lang="en-US" sz="3600" dirty="0" err="1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IndexWriter</a:t>
            </a:r>
            <a:r>
              <a:rPr lang="en-US" sz="36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 </a:t>
            </a:r>
            <a:r>
              <a:rPr lang="en-US" sz="3600" dirty="0" err="1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isLocked</a:t>
            </a:r>
            <a:endParaRPr lang="en-US" sz="3600" dirty="0">
              <a:solidFill>
                <a:srgbClr val="000032"/>
              </a:solidFill>
              <a:latin typeface="Lato" panose="020F0502020204030203" pitchFamily="34" charset="0"/>
              <a:cs typeface="Lato Light"/>
            </a:endParaRPr>
          </a:p>
          <a:p>
            <a:pPr marL="1028700" lvl="1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Delaying allocation for unassigned shards; next check in</a:t>
            </a:r>
          </a:p>
          <a:p>
            <a:pPr marL="1028700" lvl="1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Suspect illegal state: trying to move shard from primary mode to replica mode</a:t>
            </a:r>
          </a:p>
          <a:p>
            <a:pPr marL="1028700" lvl="1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Failed to start monitoring service</a:t>
            </a:r>
          </a:p>
          <a:p>
            <a:pPr marL="1028700" lvl="1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Using discovery type and seed hosts providers</a:t>
            </a:r>
          </a:p>
          <a:p>
            <a:pPr marL="1028700" lvl="1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All shards failed</a:t>
            </a:r>
          </a:p>
          <a:p>
            <a:pPr marL="1028700" lvl="1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Term query does not support array of values</a:t>
            </a:r>
          </a:p>
          <a:p>
            <a:pPr marL="1028700" lvl="1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No mapping found for ” + </a:t>
            </a:r>
            <a:r>
              <a:rPr lang="en-US" sz="3600" dirty="0" err="1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fieldName</a:t>
            </a:r>
            <a:r>
              <a:rPr lang="en-US" sz="36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 + ” in order to sort on</a:t>
            </a:r>
          </a:p>
          <a:p>
            <a:pPr marL="1028700" lvl="1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high disk watermark [90%] exceeded on</a:t>
            </a:r>
          </a:p>
          <a:p>
            <a:pPr marL="1028700" lvl="1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Mapping update rejected by primary</a:t>
            </a:r>
          </a:p>
        </p:txBody>
      </p:sp>
    </p:spTree>
    <p:extLst>
      <p:ext uri="{BB962C8B-B14F-4D97-AF65-F5344CB8AC3E}">
        <p14:creationId xmlns:p14="http://schemas.microsoft.com/office/powerpoint/2010/main" val="413636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59224"/>
            <a:ext cx="15626715" cy="968375"/>
          </a:xfrm>
        </p:spPr>
        <p:txBody>
          <a:bodyPr/>
          <a:lstStyle/>
          <a:p>
            <a:r>
              <a:rPr lang="en-US" dirty="0"/>
              <a:t>Opster - the Power of Long Tail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11" name="object 8">
            <a:extLst>
              <a:ext uri="{FF2B5EF4-FFF2-40B4-BE49-F238E27FC236}">
                <a16:creationId xmlns:a16="http://schemas.microsoft.com/office/drawing/2014/main" id="{C6DFE483-C25B-4F40-A0FF-1678F759619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690850" y="1387475"/>
            <a:ext cx="3263823" cy="1111873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6A47C3C-5F5D-4762-9BBC-00FB85507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063875"/>
            <a:ext cx="16877308" cy="677108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4400" b="1" dirty="0">
                <a:latin typeface="Lato" panose="020F0502020204030203" pitchFamily="34" charset="0"/>
              </a:rPr>
              <a:t>Ahead of </a:t>
            </a:r>
            <a:r>
              <a:rPr lang="en-US" sz="4400" b="1" dirty="0" err="1">
                <a:latin typeface="Lato" panose="020F0502020204030203" pitchFamily="34" charset="0"/>
              </a:rPr>
              <a:t>StackOverflow</a:t>
            </a:r>
            <a:r>
              <a:rPr lang="en-US" sz="4400" b="1" dirty="0">
                <a:latin typeface="Lato" panose="020F0502020204030203" pitchFamily="34" charset="0"/>
              </a:rPr>
              <a:t> and Elastic itself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3F70FB-4E8E-4F71-A44D-3CC013C3B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9450" y="3843493"/>
            <a:ext cx="8676495" cy="691658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F184762-48BD-1914-D499-FF6201979F2D}"/>
              </a:ext>
            </a:extLst>
          </p:cNvPr>
          <p:cNvGrpSpPr/>
          <p:nvPr/>
        </p:nvGrpSpPr>
        <p:grpSpPr>
          <a:xfrm>
            <a:off x="1557932" y="4213225"/>
            <a:ext cx="8189318" cy="1738073"/>
            <a:chOff x="1557932" y="4213225"/>
            <a:chExt cx="8189318" cy="173807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E4C92D6-29F6-4FD0-B469-728B940823A7}"/>
                </a:ext>
              </a:extLst>
            </p:cNvPr>
            <p:cNvSpPr txBox="1"/>
            <p:nvPr/>
          </p:nvSpPr>
          <p:spPr>
            <a:xfrm>
              <a:off x="1557932" y="4213225"/>
              <a:ext cx="20171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000032"/>
                  </a:solidFill>
                  <a:latin typeface="Lato"/>
                </a:rPr>
                <a:t>Opster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327B343-F1E0-4009-8A01-FDCC6B828287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>
              <a:off x="3575050" y="4597946"/>
              <a:ext cx="6172200" cy="1353352"/>
            </a:xfrm>
            <a:prstGeom prst="straightConnector1">
              <a:avLst/>
            </a:prstGeom>
            <a:ln w="76200">
              <a:solidFill>
                <a:srgbClr val="FF6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3D6399A-AD84-4081-4E71-2A4D125BC90F}"/>
              </a:ext>
            </a:extLst>
          </p:cNvPr>
          <p:cNvGrpSpPr/>
          <p:nvPr/>
        </p:nvGrpSpPr>
        <p:grpSpPr>
          <a:xfrm>
            <a:off x="1557932" y="5874608"/>
            <a:ext cx="8189318" cy="1460821"/>
            <a:chOff x="1557932" y="5874608"/>
            <a:chExt cx="8189318" cy="146082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FB64F0C-8ACF-49E3-95F4-52DB3A1A10F5}"/>
                </a:ext>
              </a:extLst>
            </p:cNvPr>
            <p:cNvSpPr txBox="1"/>
            <p:nvPr/>
          </p:nvSpPr>
          <p:spPr>
            <a:xfrm>
              <a:off x="1557932" y="5874608"/>
              <a:ext cx="39221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solidFill>
                    <a:srgbClr val="000032"/>
                  </a:solidFill>
                  <a:latin typeface="Lato"/>
                </a:rPr>
                <a:t>StackOverflow</a:t>
              </a:r>
              <a:endParaRPr lang="en-IL" sz="4400" dirty="0">
                <a:solidFill>
                  <a:srgbClr val="000032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CFAE5A6-06B1-4AF6-800A-8931B364EF1C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>
              <a:off x="5480050" y="6259329"/>
              <a:ext cx="4267200" cy="1076100"/>
            </a:xfrm>
            <a:prstGeom prst="straightConnector1">
              <a:avLst/>
            </a:prstGeom>
            <a:ln w="76200">
              <a:solidFill>
                <a:srgbClr val="FF6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7D849FB-DCE0-C002-ED96-22680FFEBF5C}"/>
              </a:ext>
            </a:extLst>
          </p:cNvPr>
          <p:cNvGrpSpPr/>
          <p:nvPr/>
        </p:nvGrpSpPr>
        <p:grpSpPr>
          <a:xfrm>
            <a:off x="1557932" y="7535991"/>
            <a:ext cx="8189318" cy="2314135"/>
            <a:chOff x="1557932" y="7535991"/>
            <a:chExt cx="8189318" cy="231413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4F0E33C-95DA-4141-97E6-78C1932CD15C}"/>
                </a:ext>
              </a:extLst>
            </p:cNvPr>
            <p:cNvSpPr txBox="1"/>
            <p:nvPr/>
          </p:nvSpPr>
          <p:spPr>
            <a:xfrm>
              <a:off x="1557932" y="7535991"/>
              <a:ext cx="453171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000032"/>
                  </a:solidFill>
                  <a:latin typeface="Lato"/>
                </a:rPr>
                <a:t>Elastic.com – </a:t>
              </a:r>
              <a:br>
                <a:rPr lang="en-US" sz="4400" dirty="0">
                  <a:solidFill>
                    <a:srgbClr val="000032"/>
                  </a:solidFill>
                  <a:latin typeface="Lato"/>
                </a:rPr>
              </a:br>
              <a:r>
                <a:rPr lang="en-US" sz="4400" dirty="0">
                  <a:solidFill>
                    <a:srgbClr val="000032"/>
                  </a:solidFill>
                  <a:latin typeface="Lato"/>
                </a:rPr>
                <a:t>The originators of </a:t>
              </a:r>
              <a:r>
                <a:rPr lang="en-US" sz="4400" dirty="0" err="1">
                  <a:solidFill>
                    <a:srgbClr val="000032"/>
                  </a:solidFill>
                  <a:latin typeface="Lato"/>
                </a:rPr>
                <a:t>ElasticSearch</a:t>
              </a:r>
              <a:endParaRPr lang="en-US" sz="4400" dirty="0">
                <a:solidFill>
                  <a:srgbClr val="000032"/>
                </a:solidFill>
                <a:latin typeface="Lato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5425D7D-2FB2-427D-8D3A-E654AE0671A1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>
              <a:off x="6089650" y="8597820"/>
              <a:ext cx="3657600" cy="1252306"/>
            </a:xfrm>
            <a:prstGeom prst="straightConnector1">
              <a:avLst/>
            </a:prstGeom>
            <a:ln w="76200">
              <a:solidFill>
                <a:srgbClr val="FF6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2305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59224"/>
            <a:ext cx="15626715" cy="968375"/>
          </a:xfrm>
        </p:spPr>
        <p:txBody>
          <a:bodyPr/>
          <a:lstStyle/>
          <a:p>
            <a:r>
              <a:rPr lang="en-US" dirty="0"/>
              <a:t>Opster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11" name="object 8">
            <a:extLst>
              <a:ext uri="{FF2B5EF4-FFF2-40B4-BE49-F238E27FC236}">
                <a16:creationId xmlns:a16="http://schemas.microsoft.com/office/drawing/2014/main" id="{C6DFE483-C25B-4F40-A0FF-1678F759619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690850" y="1387475"/>
            <a:ext cx="3263823" cy="1111873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6A47C3C-5F5D-4762-9BBC-00FB85507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063875"/>
            <a:ext cx="17397931" cy="7232749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4800" b="1" dirty="0">
                <a:latin typeface="Lato" panose="020F0502020204030203" pitchFamily="34" charset="0"/>
              </a:rPr>
              <a:t>Long Tail Creation Process – Error Logs Database</a:t>
            </a:r>
          </a:p>
          <a:p>
            <a:pPr marL="1028700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How to automatically create thousands of content pages?</a:t>
            </a:r>
          </a:p>
          <a:p>
            <a:pPr marL="1028700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Wrote a script to extract all error logs from ElasticSearch open-source code.  Initially extracted about 700 different error logs.  Today there are some 3,000 error log pages published on Opster</a:t>
            </a:r>
          </a:p>
          <a:p>
            <a:pPr marL="1028700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Created an Opster web site, mainly the 700 pages produced automatically. </a:t>
            </a:r>
          </a:p>
          <a:p>
            <a:pPr marL="1028700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60 or so pages generated 80% of traffic – manually enriched their content.   </a:t>
            </a:r>
            <a:r>
              <a:rPr lang="en-US" sz="4400" b="1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High quality content creates a strong brand</a:t>
            </a:r>
          </a:p>
        </p:txBody>
      </p:sp>
    </p:spTree>
    <p:extLst>
      <p:ext uri="{BB962C8B-B14F-4D97-AF65-F5344CB8AC3E}">
        <p14:creationId xmlns:p14="http://schemas.microsoft.com/office/powerpoint/2010/main" val="63395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59224"/>
            <a:ext cx="15626715" cy="968375"/>
          </a:xfrm>
        </p:spPr>
        <p:txBody>
          <a:bodyPr/>
          <a:lstStyle/>
          <a:p>
            <a:r>
              <a:rPr lang="en-US" dirty="0"/>
              <a:t>Opster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11" name="object 8">
            <a:extLst>
              <a:ext uri="{FF2B5EF4-FFF2-40B4-BE49-F238E27FC236}">
                <a16:creationId xmlns:a16="http://schemas.microsoft.com/office/drawing/2014/main" id="{C6DFE483-C25B-4F40-A0FF-1678F759619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690850" y="1387475"/>
            <a:ext cx="3263823" cy="1111873"/>
          </a:xfrm>
          <a:prstGeom prst="rect">
            <a:avLst/>
          </a:prstGeom>
        </p:spPr>
      </p:pic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0" name="Chart 9">
                <a:extLst>
                  <a:ext uri="{FF2B5EF4-FFF2-40B4-BE49-F238E27FC236}">
                    <a16:creationId xmlns:a16="http://schemas.microsoft.com/office/drawing/2014/main" id="{C0EEDB87-43A1-4528-8C3F-B96C1A0ECBF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161317365"/>
                  </p:ext>
                </p:extLst>
              </p:nvPr>
            </p:nvGraphicFramePr>
            <p:xfrm>
              <a:off x="1591957" y="2967205"/>
              <a:ext cx="17362716" cy="7192396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 xmlns="">
          <p:pic>
            <p:nvPicPr>
              <p:cNvPr id="10" name="Chart 9">
                <a:extLst>
                  <a:ext uri="{FF2B5EF4-FFF2-40B4-BE49-F238E27FC236}">
                    <a16:creationId xmlns:a16="http://schemas.microsoft.com/office/drawing/2014/main" id="{C0EEDB87-43A1-4528-8C3F-B96C1A0ECB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1957" y="2967205"/>
                <a:ext cx="17362716" cy="7192396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A4CDED8-6780-479F-8F8C-70B8B5901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063875"/>
            <a:ext cx="16877308" cy="677108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4400" b="1" dirty="0">
                <a:latin typeface="Lato" panose="020F0502020204030203" pitchFamily="34" charset="0"/>
              </a:rPr>
              <a:t>Traffic results per quarter</a:t>
            </a:r>
            <a:endParaRPr lang="en-US" sz="4000" dirty="0">
              <a:solidFill>
                <a:srgbClr val="000032"/>
              </a:solidFill>
              <a:latin typeface="Lato" panose="020F0502020204030203" pitchFamily="34" charset="0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73483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59224"/>
            <a:ext cx="15626715" cy="968375"/>
          </a:xfrm>
        </p:spPr>
        <p:txBody>
          <a:bodyPr/>
          <a:lstStyle/>
          <a:p>
            <a:r>
              <a:rPr lang="en-US" dirty="0"/>
              <a:t>Opster – Marketing Funnel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11" name="object 8">
            <a:extLst>
              <a:ext uri="{FF2B5EF4-FFF2-40B4-BE49-F238E27FC236}">
                <a16:creationId xmlns:a16="http://schemas.microsoft.com/office/drawing/2014/main" id="{C6DFE483-C25B-4F40-A0FF-1678F759619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690850" y="1387475"/>
            <a:ext cx="3263823" cy="1111873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6A47C3C-5F5D-4762-9BBC-00FB85507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063875"/>
            <a:ext cx="17397932" cy="4678204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4400" b="1" dirty="0">
                <a:latin typeface="Lato" panose="020F0502020204030203" pitchFamily="34" charset="0"/>
              </a:rPr>
              <a:t>BUT – Traffic is not yet leads</a:t>
            </a:r>
          </a:p>
          <a:p>
            <a:pPr marL="10287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Developed </a:t>
            </a:r>
            <a:r>
              <a:rPr lang="en-US" sz="4400" dirty="0" err="1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CheckUp</a:t>
            </a: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 – a simple tool to identify problems based on 2-3 files taken from the Elastic cluster</a:t>
            </a:r>
          </a:p>
          <a:p>
            <a:pPr marL="10287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Users need to create an account to run </a:t>
            </a:r>
            <a:r>
              <a:rPr lang="en-US" sz="4400" dirty="0" err="1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CheckUp</a:t>
            </a: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 </a:t>
            </a:r>
          </a:p>
          <a:p>
            <a:pPr marL="10287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Our main source of leads – Very low Customer Acquisition Cost (CAC)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065287-F17F-4DEE-90A7-A9FEECCAD155}"/>
              </a:ext>
            </a:extLst>
          </p:cNvPr>
          <p:cNvGrpSpPr/>
          <p:nvPr/>
        </p:nvGrpSpPr>
        <p:grpSpPr>
          <a:xfrm>
            <a:off x="6013450" y="8108552"/>
            <a:ext cx="12344400" cy="2439978"/>
            <a:chOff x="1556741" y="5426075"/>
            <a:chExt cx="14709712" cy="290750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0003B92-FB59-4DDB-8FAF-81F684459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56741" y="5426075"/>
              <a:ext cx="7861627" cy="290750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4D250F4-054E-4B7F-A352-57FBB3D04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37850" y="6194026"/>
              <a:ext cx="5528603" cy="137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780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59224"/>
            <a:ext cx="15626715" cy="968375"/>
          </a:xfrm>
        </p:spPr>
        <p:txBody>
          <a:bodyPr/>
          <a:lstStyle/>
          <a:p>
            <a:r>
              <a:rPr lang="en-US" dirty="0"/>
              <a:t>Opster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11" name="object 8">
            <a:extLst>
              <a:ext uri="{FF2B5EF4-FFF2-40B4-BE49-F238E27FC236}">
                <a16:creationId xmlns:a16="http://schemas.microsoft.com/office/drawing/2014/main" id="{C6DFE483-C25B-4F40-A0FF-1678F759619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690850" y="1387475"/>
            <a:ext cx="3263823" cy="1111873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C0EEDB87-43A1-4528-8C3F-B96C1A0ECB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7137541"/>
              </p:ext>
            </p:extLst>
          </p:nvPr>
        </p:nvGraphicFramePr>
        <p:xfrm>
          <a:off x="831850" y="2987675"/>
          <a:ext cx="18669000" cy="8253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F4EF06E-FD73-4987-8697-4062B4749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826460"/>
            <a:ext cx="16877308" cy="990015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rgbClr val="FF6900"/>
                </a:solidFill>
                <a:latin typeface="Lato" panose="020F0502020204030203" pitchFamily="34" charset="0"/>
              </a:rPr>
              <a:t>Number of New Registered Users</a:t>
            </a:r>
          </a:p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rgbClr val="004B9B"/>
                </a:solidFill>
                <a:latin typeface="Lato" panose="020F0502020204030203" pitchFamily="34" charset="0"/>
              </a:rPr>
              <a:t>Total Number of Registered Users</a:t>
            </a:r>
            <a:endParaRPr lang="en-US" sz="2400" dirty="0">
              <a:solidFill>
                <a:srgbClr val="004B9B"/>
              </a:solidFill>
              <a:latin typeface="Lato" panose="020F0502020204030203" pitchFamily="34" charset="0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3066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9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59224"/>
            <a:ext cx="15626715" cy="968375"/>
          </a:xfrm>
        </p:spPr>
        <p:txBody>
          <a:bodyPr/>
          <a:lstStyle/>
          <a:p>
            <a:r>
              <a:rPr lang="en-US" dirty="0" err="1"/>
              <a:t>TickChak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0314D455-6ECE-4373-902C-C8A8A57BA0C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578961" y="701675"/>
            <a:ext cx="1375712" cy="2272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95B162-6FB1-48F9-9F01-B3BB590903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469"/>
          <a:stretch/>
        </p:blipFill>
        <p:spPr>
          <a:xfrm>
            <a:off x="3737164" y="2990104"/>
            <a:ext cx="12629773" cy="754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0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57932" y="1464478"/>
            <a:ext cx="1562671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565" dirty="0"/>
              <a:t>Y</a:t>
            </a:r>
            <a:r>
              <a:rPr spc="55" dirty="0"/>
              <a:t>onatan</a:t>
            </a:r>
            <a:r>
              <a:rPr spc="-380" dirty="0"/>
              <a:t> </a:t>
            </a:r>
            <a:r>
              <a:rPr spc="-10" dirty="0"/>
              <a:t>Stern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0628" y="3230749"/>
            <a:ext cx="1465829" cy="242392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25271" y="3484621"/>
            <a:ext cx="1916172" cy="191618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30257" y="3971523"/>
            <a:ext cx="2900435" cy="94237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119505" y="3971523"/>
            <a:ext cx="3534535" cy="9423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F9BD39-57F3-4992-B4FF-EE877AD56B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35B68F8-6464-4281-A573-AD5C203CA77C}"/>
              </a:ext>
            </a:extLst>
          </p:cNvPr>
          <p:cNvGrpSpPr/>
          <p:nvPr/>
        </p:nvGrpSpPr>
        <p:grpSpPr>
          <a:xfrm>
            <a:off x="1570628" y="6454569"/>
            <a:ext cx="3910140" cy="1155407"/>
            <a:chOff x="4667807" y="7608292"/>
            <a:chExt cx="3514654" cy="942975"/>
          </a:xfrm>
        </p:grpSpPr>
        <p:sp>
          <p:nvSpPr>
            <p:cNvPr id="5" name="object 5"/>
            <p:cNvSpPr/>
            <p:nvPr/>
          </p:nvSpPr>
          <p:spPr>
            <a:xfrm>
              <a:off x="5875506" y="7873615"/>
              <a:ext cx="2306955" cy="429259"/>
            </a:xfrm>
            <a:custGeom>
              <a:avLst/>
              <a:gdLst/>
              <a:ahLst/>
              <a:cxnLst/>
              <a:rect l="l" t="t" r="r" b="b"/>
              <a:pathLst>
                <a:path w="2306954" h="429259">
                  <a:moveTo>
                    <a:pt x="272347" y="183900"/>
                  </a:moveTo>
                  <a:lnTo>
                    <a:pt x="197962" y="183900"/>
                  </a:lnTo>
                  <a:lnTo>
                    <a:pt x="0" y="369569"/>
                  </a:lnTo>
                  <a:lnTo>
                    <a:pt x="0" y="422866"/>
                  </a:lnTo>
                  <a:lnTo>
                    <a:pt x="275279" y="422866"/>
                  </a:lnTo>
                  <a:lnTo>
                    <a:pt x="275279" y="370742"/>
                  </a:lnTo>
                  <a:lnTo>
                    <a:pt x="76144" y="370742"/>
                  </a:lnTo>
                  <a:lnTo>
                    <a:pt x="272347" y="186245"/>
                  </a:lnTo>
                  <a:lnTo>
                    <a:pt x="272347" y="183900"/>
                  </a:lnTo>
                  <a:close/>
                </a:path>
                <a:path w="2306954" h="429259">
                  <a:moveTo>
                    <a:pt x="275279" y="333843"/>
                  </a:moveTo>
                  <a:lnTo>
                    <a:pt x="219637" y="333843"/>
                  </a:lnTo>
                  <a:lnTo>
                    <a:pt x="219637" y="370742"/>
                  </a:lnTo>
                  <a:lnTo>
                    <a:pt x="275279" y="370742"/>
                  </a:lnTo>
                  <a:lnTo>
                    <a:pt x="275279" y="333843"/>
                  </a:lnTo>
                  <a:close/>
                </a:path>
                <a:path w="2306954" h="429259">
                  <a:moveTo>
                    <a:pt x="272347" y="132948"/>
                  </a:moveTo>
                  <a:lnTo>
                    <a:pt x="3518" y="132948"/>
                  </a:lnTo>
                  <a:lnTo>
                    <a:pt x="3518" y="220213"/>
                  </a:lnTo>
                  <a:lnTo>
                    <a:pt x="59150" y="220213"/>
                  </a:lnTo>
                  <a:lnTo>
                    <a:pt x="59150" y="183900"/>
                  </a:lnTo>
                  <a:lnTo>
                    <a:pt x="272347" y="183900"/>
                  </a:lnTo>
                  <a:lnTo>
                    <a:pt x="272347" y="132948"/>
                  </a:lnTo>
                  <a:close/>
                </a:path>
                <a:path w="2306954" h="429259">
                  <a:moveTo>
                    <a:pt x="449221" y="127681"/>
                  </a:moveTo>
                  <a:lnTo>
                    <a:pt x="404916" y="134347"/>
                  </a:lnTo>
                  <a:lnTo>
                    <a:pt x="364942" y="153246"/>
                  </a:lnTo>
                  <a:lnTo>
                    <a:pt x="324273" y="193912"/>
                  </a:lnTo>
                  <a:lnTo>
                    <a:pt x="305377" y="233885"/>
                  </a:lnTo>
                  <a:lnTo>
                    <a:pt x="298702" y="278200"/>
                  </a:lnTo>
                  <a:lnTo>
                    <a:pt x="299463" y="293119"/>
                  </a:lnTo>
                  <a:lnTo>
                    <a:pt x="310419" y="336764"/>
                  </a:lnTo>
                  <a:lnTo>
                    <a:pt x="342630" y="384797"/>
                  </a:lnTo>
                  <a:lnTo>
                    <a:pt x="390658" y="417013"/>
                  </a:lnTo>
                  <a:lnTo>
                    <a:pt x="433979" y="427961"/>
                  </a:lnTo>
                  <a:lnTo>
                    <a:pt x="449221" y="428719"/>
                  </a:lnTo>
                  <a:lnTo>
                    <a:pt x="464140" y="427961"/>
                  </a:lnTo>
                  <a:lnTo>
                    <a:pt x="507796" y="417013"/>
                  </a:lnTo>
                  <a:lnTo>
                    <a:pt x="555823" y="384797"/>
                  </a:lnTo>
                  <a:lnTo>
                    <a:pt x="565457" y="373088"/>
                  </a:lnTo>
                  <a:lnTo>
                    <a:pt x="449221" y="373088"/>
                  </a:lnTo>
                  <a:lnTo>
                    <a:pt x="439698" y="372648"/>
                  </a:lnTo>
                  <a:lnTo>
                    <a:pt x="398674" y="357110"/>
                  </a:lnTo>
                  <a:lnTo>
                    <a:pt x="366062" y="315686"/>
                  </a:lnTo>
                  <a:lnTo>
                    <a:pt x="359033" y="279003"/>
                  </a:lnTo>
                  <a:lnTo>
                    <a:pt x="360790" y="260252"/>
                  </a:lnTo>
                  <a:lnTo>
                    <a:pt x="385022" y="212087"/>
                  </a:lnTo>
                  <a:lnTo>
                    <a:pt x="422630" y="188105"/>
                  </a:lnTo>
                  <a:lnTo>
                    <a:pt x="449808" y="183900"/>
                  </a:lnTo>
                  <a:lnTo>
                    <a:pt x="565942" y="183900"/>
                  </a:lnTo>
                  <a:lnTo>
                    <a:pt x="555823" y="171603"/>
                  </a:lnTo>
                  <a:lnTo>
                    <a:pt x="507796" y="139388"/>
                  </a:lnTo>
                  <a:lnTo>
                    <a:pt x="464222" y="128440"/>
                  </a:lnTo>
                  <a:lnTo>
                    <a:pt x="449221" y="127681"/>
                  </a:lnTo>
                  <a:close/>
                </a:path>
                <a:path w="2306954" h="429259">
                  <a:moveTo>
                    <a:pt x="565942" y="183900"/>
                  </a:moveTo>
                  <a:lnTo>
                    <a:pt x="449808" y="183900"/>
                  </a:lnTo>
                  <a:lnTo>
                    <a:pt x="459017" y="184431"/>
                  </a:lnTo>
                  <a:lnTo>
                    <a:pt x="468115" y="185952"/>
                  </a:lnTo>
                  <a:lnTo>
                    <a:pt x="508352" y="205764"/>
                  </a:lnTo>
                  <a:lnTo>
                    <a:pt x="534151" y="241887"/>
                  </a:lnTo>
                  <a:lnTo>
                    <a:pt x="541597" y="279003"/>
                  </a:lnTo>
                  <a:lnTo>
                    <a:pt x="539752" y="297563"/>
                  </a:lnTo>
                  <a:lnTo>
                    <a:pt x="520642" y="338747"/>
                  </a:lnTo>
                  <a:lnTo>
                    <a:pt x="484948" y="366051"/>
                  </a:lnTo>
                  <a:lnTo>
                    <a:pt x="449221" y="373088"/>
                  </a:lnTo>
                  <a:lnTo>
                    <a:pt x="565457" y="373088"/>
                  </a:lnTo>
                  <a:lnTo>
                    <a:pt x="588034" y="336764"/>
                  </a:lnTo>
                  <a:lnTo>
                    <a:pt x="598991" y="293119"/>
                  </a:lnTo>
                  <a:lnTo>
                    <a:pt x="599751" y="278200"/>
                  </a:lnTo>
                  <a:lnTo>
                    <a:pt x="598991" y="263282"/>
                  </a:lnTo>
                  <a:lnTo>
                    <a:pt x="596747" y="248474"/>
                  </a:lnTo>
                  <a:lnTo>
                    <a:pt x="593032" y="233759"/>
                  </a:lnTo>
                  <a:lnTo>
                    <a:pt x="588034" y="219626"/>
                  </a:lnTo>
                  <a:lnTo>
                    <a:pt x="574180" y="193912"/>
                  </a:lnTo>
                  <a:lnTo>
                    <a:pt x="565942" y="183900"/>
                  </a:lnTo>
                  <a:close/>
                </a:path>
                <a:path w="2306954" h="429259">
                  <a:moveTo>
                    <a:pt x="774290" y="127681"/>
                  </a:moveTo>
                  <a:lnTo>
                    <a:pt x="729975" y="134347"/>
                  </a:lnTo>
                  <a:lnTo>
                    <a:pt x="690000" y="153246"/>
                  </a:lnTo>
                  <a:lnTo>
                    <a:pt x="649331" y="193912"/>
                  </a:lnTo>
                  <a:lnTo>
                    <a:pt x="630435" y="233885"/>
                  </a:lnTo>
                  <a:lnTo>
                    <a:pt x="623761" y="278200"/>
                  </a:lnTo>
                  <a:lnTo>
                    <a:pt x="624521" y="293119"/>
                  </a:lnTo>
                  <a:lnTo>
                    <a:pt x="635478" y="336764"/>
                  </a:lnTo>
                  <a:lnTo>
                    <a:pt x="667689" y="384797"/>
                  </a:lnTo>
                  <a:lnTo>
                    <a:pt x="715716" y="417013"/>
                  </a:lnTo>
                  <a:lnTo>
                    <a:pt x="759042" y="427961"/>
                  </a:lnTo>
                  <a:lnTo>
                    <a:pt x="774290" y="428719"/>
                  </a:lnTo>
                  <a:lnTo>
                    <a:pt x="789532" y="427961"/>
                  </a:lnTo>
                  <a:lnTo>
                    <a:pt x="832854" y="417013"/>
                  </a:lnTo>
                  <a:lnTo>
                    <a:pt x="880881" y="384797"/>
                  </a:lnTo>
                  <a:lnTo>
                    <a:pt x="890515" y="373088"/>
                  </a:lnTo>
                  <a:lnTo>
                    <a:pt x="774290" y="373088"/>
                  </a:lnTo>
                  <a:lnTo>
                    <a:pt x="765090" y="372648"/>
                  </a:lnTo>
                  <a:lnTo>
                    <a:pt x="723732" y="357110"/>
                  </a:lnTo>
                  <a:lnTo>
                    <a:pt x="691120" y="315686"/>
                  </a:lnTo>
                  <a:lnTo>
                    <a:pt x="684091" y="279003"/>
                  </a:lnTo>
                  <a:lnTo>
                    <a:pt x="685848" y="260252"/>
                  </a:lnTo>
                  <a:lnTo>
                    <a:pt x="710080" y="212087"/>
                  </a:lnTo>
                  <a:lnTo>
                    <a:pt x="747689" y="188105"/>
                  </a:lnTo>
                  <a:lnTo>
                    <a:pt x="774866" y="183900"/>
                  </a:lnTo>
                  <a:lnTo>
                    <a:pt x="891000" y="183900"/>
                  </a:lnTo>
                  <a:lnTo>
                    <a:pt x="880881" y="171603"/>
                  </a:lnTo>
                  <a:lnTo>
                    <a:pt x="832854" y="139388"/>
                  </a:lnTo>
                  <a:lnTo>
                    <a:pt x="789285" y="128440"/>
                  </a:lnTo>
                  <a:lnTo>
                    <a:pt x="774290" y="127681"/>
                  </a:lnTo>
                  <a:close/>
                </a:path>
                <a:path w="2306954" h="429259">
                  <a:moveTo>
                    <a:pt x="891000" y="183900"/>
                  </a:moveTo>
                  <a:lnTo>
                    <a:pt x="774866" y="183900"/>
                  </a:lnTo>
                  <a:lnTo>
                    <a:pt x="784075" y="184431"/>
                  </a:lnTo>
                  <a:lnTo>
                    <a:pt x="793174" y="185952"/>
                  </a:lnTo>
                  <a:lnTo>
                    <a:pt x="833410" y="205764"/>
                  </a:lnTo>
                  <a:lnTo>
                    <a:pt x="859209" y="241887"/>
                  </a:lnTo>
                  <a:lnTo>
                    <a:pt x="866655" y="279003"/>
                  </a:lnTo>
                  <a:lnTo>
                    <a:pt x="864810" y="297563"/>
                  </a:lnTo>
                  <a:lnTo>
                    <a:pt x="845701" y="338747"/>
                  </a:lnTo>
                  <a:lnTo>
                    <a:pt x="810017" y="366051"/>
                  </a:lnTo>
                  <a:lnTo>
                    <a:pt x="774290" y="373088"/>
                  </a:lnTo>
                  <a:lnTo>
                    <a:pt x="890515" y="373088"/>
                  </a:lnTo>
                  <a:lnTo>
                    <a:pt x="913092" y="336764"/>
                  </a:lnTo>
                  <a:lnTo>
                    <a:pt x="924049" y="293119"/>
                  </a:lnTo>
                  <a:lnTo>
                    <a:pt x="924809" y="278200"/>
                  </a:lnTo>
                  <a:lnTo>
                    <a:pt x="924049" y="263282"/>
                  </a:lnTo>
                  <a:lnTo>
                    <a:pt x="921805" y="248474"/>
                  </a:lnTo>
                  <a:lnTo>
                    <a:pt x="918090" y="233759"/>
                  </a:lnTo>
                  <a:lnTo>
                    <a:pt x="913092" y="219626"/>
                  </a:lnTo>
                  <a:lnTo>
                    <a:pt x="899238" y="193912"/>
                  </a:lnTo>
                  <a:lnTo>
                    <a:pt x="891000" y="183900"/>
                  </a:lnTo>
                  <a:close/>
                </a:path>
                <a:path w="2306954" h="429259">
                  <a:moveTo>
                    <a:pt x="1017351" y="133535"/>
                  </a:moveTo>
                  <a:lnTo>
                    <a:pt x="959949" y="133535"/>
                  </a:lnTo>
                  <a:lnTo>
                    <a:pt x="959949" y="422866"/>
                  </a:lnTo>
                  <a:lnTo>
                    <a:pt x="1017937" y="422866"/>
                  </a:lnTo>
                  <a:lnTo>
                    <a:pt x="1017937" y="260630"/>
                  </a:lnTo>
                  <a:lnTo>
                    <a:pt x="1019135" y="241293"/>
                  </a:lnTo>
                  <a:lnTo>
                    <a:pt x="1036670" y="198548"/>
                  </a:lnTo>
                  <a:lnTo>
                    <a:pt x="1072255" y="179355"/>
                  </a:lnTo>
                  <a:lnTo>
                    <a:pt x="1087631" y="178046"/>
                  </a:lnTo>
                  <a:lnTo>
                    <a:pt x="1192130" y="178046"/>
                  </a:lnTo>
                  <a:lnTo>
                    <a:pt x="1185998" y="167341"/>
                  </a:lnTo>
                  <a:lnTo>
                    <a:pt x="1185663" y="166916"/>
                  </a:lnTo>
                  <a:lnTo>
                    <a:pt x="1017351" y="166916"/>
                  </a:lnTo>
                  <a:lnTo>
                    <a:pt x="1017351" y="133535"/>
                  </a:lnTo>
                  <a:close/>
                </a:path>
                <a:path w="2306954" h="429259">
                  <a:moveTo>
                    <a:pt x="1192130" y="178046"/>
                  </a:moveTo>
                  <a:lnTo>
                    <a:pt x="1087631" y="178046"/>
                  </a:lnTo>
                  <a:lnTo>
                    <a:pt x="1103214" y="179245"/>
                  </a:lnTo>
                  <a:lnTo>
                    <a:pt x="1116549" y="182804"/>
                  </a:lnTo>
                  <a:lnTo>
                    <a:pt x="1147590" y="219341"/>
                  </a:lnTo>
                  <a:lnTo>
                    <a:pt x="1151472" y="248913"/>
                  </a:lnTo>
                  <a:lnTo>
                    <a:pt x="1151472" y="422866"/>
                  </a:lnTo>
                  <a:lnTo>
                    <a:pt x="1210036" y="422866"/>
                  </a:lnTo>
                  <a:lnTo>
                    <a:pt x="1210036" y="258285"/>
                  </a:lnTo>
                  <a:lnTo>
                    <a:pt x="1211236" y="239726"/>
                  </a:lnTo>
                  <a:lnTo>
                    <a:pt x="1228779" y="198548"/>
                  </a:lnTo>
                  <a:lnTo>
                    <a:pt x="1263869" y="179850"/>
                  </a:lnTo>
                  <a:lnTo>
                    <a:pt x="1278568" y="178633"/>
                  </a:lnTo>
                  <a:lnTo>
                    <a:pt x="1192466" y="178633"/>
                  </a:lnTo>
                  <a:lnTo>
                    <a:pt x="1192130" y="178046"/>
                  </a:lnTo>
                  <a:close/>
                </a:path>
                <a:path w="2306954" h="429259">
                  <a:moveTo>
                    <a:pt x="1286767" y="127681"/>
                  </a:moveTo>
                  <a:lnTo>
                    <a:pt x="1243771" y="135584"/>
                  </a:lnTo>
                  <a:lnTo>
                    <a:pt x="1209087" y="157768"/>
                  </a:lnTo>
                  <a:lnTo>
                    <a:pt x="1192466" y="178633"/>
                  </a:lnTo>
                  <a:lnTo>
                    <a:pt x="1278568" y="178633"/>
                  </a:lnTo>
                  <a:lnTo>
                    <a:pt x="1294497" y="179941"/>
                  </a:lnTo>
                  <a:lnTo>
                    <a:pt x="1328346" y="199135"/>
                  </a:lnTo>
                  <a:lnTo>
                    <a:pt x="1343179" y="237101"/>
                  </a:lnTo>
                  <a:lnTo>
                    <a:pt x="1344168" y="253018"/>
                  </a:lnTo>
                  <a:lnTo>
                    <a:pt x="1344168" y="422866"/>
                  </a:lnTo>
                  <a:lnTo>
                    <a:pt x="1403904" y="422866"/>
                  </a:lnTo>
                  <a:lnTo>
                    <a:pt x="1403864" y="248913"/>
                  </a:lnTo>
                  <a:lnTo>
                    <a:pt x="1396878" y="199721"/>
                  </a:lnTo>
                  <a:lnTo>
                    <a:pt x="1375204" y="161063"/>
                  </a:lnTo>
                  <a:lnTo>
                    <a:pt x="1338304" y="136467"/>
                  </a:lnTo>
                  <a:lnTo>
                    <a:pt x="1299926" y="127900"/>
                  </a:lnTo>
                  <a:lnTo>
                    <a:pt x="1286767" y="127681"/>
                  </a:lnTo>
                  <a:close/>
                </a:path>
                <a:path w="2306954" h="429259">
                  <a:moveTo>
                    <a:pt x="1099935" y="127681"/>
                  </a:moveTo>
                  <a:lnTo>
                    <a:pt x="1051318" y="138215"/>
                  </a:lnTo>
                  <a:lnTo>
                    <a:pt x="1017351" y="166916"/>
                  </a:lnTo>
                  <a:lnTo>
                    <a:pt x="1185663" y="166916"/>
                  </a:lnTo>
                  <a:lnTo>
                    <a:pt x="1145724" y="135337"/>
                  </a:lnTo>
                  <a:lnTo>
                    <a:pt x="1099935" y="127681"/>
                  </a:lnTo>
                  <a:close/>
                </a:path>
                <a:path w="2306954" h="429259">
                  <a:moveTo>
                    <a:pt x="1484729" y="5853"/>
                  </a:moveTo>
                  <a:lnTo>
                    <a:pt x="1474185" y="5853"/>
                  </a:lnTo>
                  <a:lnTo>
                    <a:pt x="1468918" y="7025"/>
                  </a:lnTo>
                  <a:lnTo>
                    <a:pt x="1458374" y="10544"/>
                  </a:lnTo>
                  <a:lnTo>
                    <a:pt x="1453693" y="13465"/>
                  </a:lnTo>
                  <a:lnTo>
                    <a:pt x="1450175" y="17570"/>
                  </a:lnTo>
                  <a:lnTo>
                    <a:pt x="1446071" y="21077"/>
                  </a:lnTo>
                  <a:lnTo>
                    <a:pt x="1443149" y="25768"/>
                  </a:lnTo>
                  <a:lnTo>
                    <a:pt x="1441390" y="31035"/>
                  </a:lnTo>
                  <a:lnTo>
                    <a:pt x="1439045" y="35726"/>
                  </a:lnTo>
                  <a:lnTo>
                    <a:pt x="1438458" y="41579"/>
                  </a:lnTo>
                  <a:lnTo>
                    <a:pt x="1438458" y="52124"/>
                  </a:lnTo>
                  <a:lnTo>
                    <a:pt x="1463641" y="84918"/>
                  </a:lnTo>
                  <a:lnTo>
                    <a:pt x="1468332" y="87264"/>
                  </a:lnTo>
                  <a:lnTo>
                    <a:pt x="1474185" y="87850"/>
                  </a:lnTo>
                  <a:lnTo>
                    <a:pt x="1485316" y="87850"/>
                  </a:lnTo>
                  <a:lnTo>
                    <a:pt x="1509325" y="76133"/>
                  </a:lnTo>
                  <a:lnTo>
                    <a:pt x="1513430" y="72626"/>
                  </a:lnTo>
                  <a:lnTo>
                    <a:pt x="1516362" y="67935"/>
                  </a:lnTo>
                  <a:lnTo>
                    <a:pt x="1518110" y="62668"/>
                  </a:lnTo>
                  <a:lnTo>
                    <a:pt x="1520456" y="57977"/>
                  </a:lnTo>
                  <a:lnTo>
                    <a:pt x="1521042" y="52124"/>
                  </a:lnTo>
                  <a:lnTo>
                    <a:pt x="1521042" y="41579"/>
                  </a:lnTo>
                  <a:lnTo>
                    <a:pt x="1495860" y="8785"/>
                  </a:lnTo>
                  <a:lnTo>
                    <a:pt x="1490582" y="6439"/>
                  </a:lnTo>
                  <a:lnTo>
                    <a:pt x="1484729" y="5853"/>
                  </a:lnTo>
                  <a:close/>
                </a:path>
                <a:path w="2306954" h="429259">
                  <a:moveTo>
                    <a:pt x="1508749" y="133535"/>
                  </a:moveTo>
                  <a:lnTo>
                    <a:pt x="1450175" y="133535"/>
                  </a:lnTo>
                  <a:lnTo>
                    <a:pt x="1450175" y="422866"/>
                  </a:lnTo>
                  <a:lnTo>
                    <a:pt x="1508749" y="422866"/>
                  </a:lnTo>
                  <a:lnTo>
                    <a:pt x="1508749" y="133535"/>
                  </a:lnTo>
                  <a:close/>
                </a:path>
                <a:path w="2306954" h="429259">
                  <a:moveTo>
                    <a:pt x="1615929" y="133535"/>
                  </a:moveTo>
                  <a:lnTo>
                    <a:pt x="1559114" y="133535"/>
                  </a:lnTo>
                  <a:lnTo>
                    <a:pt x="1559114" y="422866"/>
                  </a:lnTo>
                  <a:lnTo>
                    <a:pt x="1617102" y="422866"/>
                  </a:lnTo>
                  <a:lnTo>
                    <a:pt x="1617102" y="262976"/>
                  </a:lnTo>
                  <a:lnTo>
                    <a:pt x="1617439" y="253858"/>
                  </a:lnTo>
                  <a:lnTo>
                    <a:pt x="1629839" y="213485"/>
                  </a:lnTo>
                  <a:lnTo>
                    <a:pt x="1663949" y="183900"/>
                  </a:lnTo>
                  <a:lnTo>
                    <a:pt x="1694995" y="178046"/>
                  </a:lnTo>
                  <a:lnTo>
                    <a:pt x="1808387" y="178046"/>
                  </a:lnTo>
                  <a:lnTo>
                    <a:pt x="1805293" y="173366"/>
                  </a:lnTo>
                  <a:lnTo>
                    <a:pt x="1615929" y="173366"/>
                  </a:lnTo>
                  <a:lnTo>
                    <a:pt x="1615929" y="133535"/>
                  </a:lnTo>
                  <a:close/>
                </a:path>
                <a:path w="2306954" h="429259">
                  <a:moveTo>
                    <a:pt x="1808387" y="178046"/>
                  </a:moveTo>
                  <a:lnTo>
                    <a:pt x="1694995" y="178046"/>
                  </a:lnTo>
                  <a:lnTo>
                    <a:pt x="1711996" y="179712"/>
                  </a:lnTo>
                  <a:lnTo>
                    <a:pt x="1726913" y="183904"/>
                  </a:lnTo>
                  <a:lnTo>
                    <a:pt x="1758170" y="212266"/>
                  </a:lnTo>
                  <a:lnTo>
                    <a:pt x="1768794" y="259458"/>
                  </a:lnTo>
                  <a:lnTo>
                    <a:pt x="1768794" y="422866"/>
                  </a:lnTo>
                  <a:lnTo>
                    <a:pt x="1827357" y="422866"/>
                  </a:lnTo>
                  <a:lnTo>
                    <a:pt x="1827343" y="253858"/>
                  </a:lnTo>
                  <a:lnTo>
                    <a:pt x="1822996" y="214415"/>
                  </a:lnTo>
                  <a:lnTo>
                    <a:pt x="1809646" y="179951"/>
                  </a:lnTo>
                  <a:lnTo>
                    <a:pt x="1808387" y="178046"/>
                  </a:lnTo>
                  <a:close/>
                </a:path>
                <a:path w="2306954" h="429259">
                  <a:moveTo>
                    <a:pt x="1708461" y="127095"/>
                  </a:moveTo>
                  <a:lnTo>
                    <a:pt x="1668795" y="133535"/>
                  </a:lnTo>
                  <a:lnTo>
                    <a:pt x="1634158" y="153665"/>
                  </a:lnTo>
                  <a:lnTo>
                    <a:pt x="1615929" y="173366"/>
                  </a:lnTo>
                  <a:lnTo>
                    <a:pt x="1805293" y="173366"/>
                  </a:lnTo>
                  <a:lnTo>
                    <a:pt x="1778308" y="146273"/>
                  </a:lnTo>
                  <a:lnTo>
                    <a:pt x="1733799" y="129289"/>
                  </a:lnTo>
                  <a:lnTo>
                    <a:pt x="1708461" y="127095"/>
                  </a:lnTo>
                  <a:close/>
                </a:path>
                <a:path w="2306954" h="429259">
                  <a:moveTo>
                    <a:pt x="2155347" y="128268"/>
                  </a:moveTo>
                  <a:lnTo>
                    <a:pt x="2110464" y="134934"/>
                  </a:lnTo>
                  <a:lnTo>
                    <a:pt x="2070481" y="153832"/>
                  </a:lnTo>
                  <a:lnTo>
                    <a:pt x="2029808" y="194498"/>
                  </a:lnTo>
                  <a:lnTo>
                    <a:pt x="2010908" y="234224"/>
                  </a:lnTo>
                  <a:lnTo>
                    <a:pt x="2004242" y="278787"/>
                  </a:lnTo>
                  <a:lnTo>
                    <a:pt x="2005013" y="293786"/>
                  </a:lnTo>
                  <a:lnTo>
                    <a:pt x="2015949" y="337350"/>
                  </a:lnTo>
                  <a:lnTo>
                    <a:pt x="2048389" y="384870"/>
                  </a:lnTo>
                  <a:lnTo>
                    <a:pt x="2096197" y="417013"/>
                  </a:lnTo>
                  <a:lnTo>
                    <a:pt x="2140092" y="427961"/>
                  </a:lnTo>
                  <a:lnTo>
                    <a:pt x="2155347" y="428719"/>
                  </a:lnTo>
                  <a:lnTo>
                    <a:pt x="2170605" y="427961"/>
                  </a:lnTo>
                  <a:lnTo>
                    <a:pt x="2214508" y="417013"/>
                  </a:lnTo>
                  <a:lnTo>
                    <a:pt x="2262531" y="385086"/>
                  </a:lnTo>
                  <a:lnTo>
                    <a:pt x="2271041" y="374836"/>
                  </a:lnTo>
                  <a:lnTo>
                    <a:pt x="2155347" y="374836"/>
                  </a:lnTo>
                  <a:lnTo>
                    <a:pt x="2146030" y="374380"/>
                  </a:lnTo>
                  <a:lnTo>
                    <a:pt x="2109744" y="362696"/>
                  </a:lnTo>
                  <a:lnTo>
                    <a:pt x="2077597" y="331790"/>
                  </a:lnTo>
                  <a:lnTo>
                    <a:pt x="2062227" y="277691"/>
                  </a:lnTo>
                  <a:lnTo>
                    <a:pt x="2063984" y="258609"/>
                  </a:lnTo>
                  <a:lnTo>
                    <a:pt x="2082677" y="216578"/>
                  </a:lnTo>
                  <a:lnTo>
                    <a:pt x="2117862" y="189177"/>
                  </a:lnTo>
                  <a:lnTo>
                    <a:pt x="2154761" y="181565"/>
                  </a:lnTo>
                  <a:lnTo>
                    <a:pt x="2270246" y="181565"/>
                  </a:lnTo>
                  <a:lnTo>
                    <a:pt x="2262531" y="172189"/>
                  </a:lnTo>
                  <a:lnTo>
                    <a:pt x="2214508" y="139974"/>
                  </a:lnTo>
                  <a:lnTo>
                    <a:pt x="2170605" y="129026"/>
                  </a:lnTo>
                  <a:lnTo>
                    <a:pt x="2155347" y="128268"/>
                  </a:lnTo>
                  <a:close/>
                </a:path>
                <a:path w="2306954" h="429259">
                  <a:moveTo>
                    <a:pt x="2015949" y="0"/>
                  </a:moveTo>
                  <a:lnTo>
                    <a:pt x="2001897" y="0"/>
                  </a:lnTo>
                  <a:lnTo>
                    <a:pt x="1987757" y="337"/>
                  </a:lnTo>
                  <a:lnTo>
                    <a:pt x="1945668" y="5853"/>
                  </a:lnTo>
                  <a:lnTo>
                    <a:pt x="1910528" y="25182"/>
                  </a:lnTo>
                  <a:lnTo>
                    <a:pt x="1891785" y="60909"/>
                  </a:lnTo>
                  <a:lnTo>
                    <a:pt x="1886023" y="103080"/>
                  </a:lnTo>
                  <a:lnTo>
                    <a:pt x="1885932" y="133535"/>
                  </a:lnTo>
                  <a:lnTo>
                    <a:pt x="1834970" y="133535"/>
                  </a:lnTo>
                  <a:lnTo>
                    <a:pt x="1834970" y="185659"/>
                  </a:lnTo>
                  <a:lnTo>
                    <a:pt x="1885345" y="185659"/>
                  </a:lnTo>
                  <a:lnTo>
                    <a:pt x="1885345" y="422866"/>
                  </a:lnTo>
                  <a:lnTo>
                    <a:pt x="1942160" y="422866"/>
                  </a:lnTo>
                  <a:lnTo>
                    <a:pt x="1942160" y="185072"/>
                  </a:lnTo>
                  <a:lnTo>
                    <a:pt x="2010095" y="185072"/>
                  </a:lnTo>
                  <a:lnTo>
                    <a:pt x="2010095" y="132948"/>
                  </a:lnTo>
                  <a:lnTo>
                    <a:pt x="1942160" y="132948"/>
                  </a:lnTo>
                  <a:lnTo>
                    <a:pt x="1942279" y="108799"/>
                  </a:lnTo>
                  <a:lnTo>
                    <a:pt x="1948600" y="70280"/>
                  </a:lnTo>
                  <a:lnTo>
                    <a:pt x="1972610" y="55642"/>
                  </a:lnTo>
                  <a:lnTo>
                    <a:pt x="1980958" y="54533"/>
                  </a:lnTo>
                  <a:lnTo>
                    <a:pt x="1989305" y="53809"/>
                  </a:lnTo>
                  <a:lnTo>
                    <a:pt x="1997653" y="53415"/>
                  </a:lnTo>
                  <a:lnTo>
                    <a:pt x="2006001" y="53296"/>
                  </a:lnTo>
                  <a:lnTo>
                    <a:pt x="2015949" y="53296"/>
                  </a:lnTo>
                  <a:lnTo>
                    <a:pt x="2015949" y="0"/>
                  </a:lnTo>
                  <a:close/>
                </a:path>
                <a:path w="2306954" h="429259">
                  <a:moveTo>
                    <a:pt x="2270246" y="181565"/>
                  </a:moveTo>
                  <a:lnTo>
                    <a:pt x="2154761" y="181565"/>
                  </a:lnTo>
                  <a:lnTo>
                    <a:pt x="2164317" y="182094"/>
                  </a:lnTo>
                  <a:lnTo>
                    <a:pt x="2173651" y="183612"/>
                  </a:lnTo>
                  <a:lnTo>
                    <a:pt x="2214973" y="203428"/>
                  </a:lnTo>
                  <a:lnTo>
                    <a:pt x="2243686" y="246243"/>
                  </a:lnTo>
                  <a:lnTo>
                    <a:pt x="2248861" y="274513"/>
                  </a:lnTo>
                  <a:lnTo>
                    <a:pt x="2248330" y="288818"/>
                  </a:lnTo>
                  <a:lnTo>
                    <a:pt x="2233027" y="332377"/>
                  </a:lnTo>
                  <a:lnTo>
                    <a:pt x="2200366" y="363281"/>
                  </a:lnTo>
                  <a:lnTo>
                    <a:pt x="2155347" y="374836"/>
                  </a:lnTo>
                  <a:lnTo>
                    <a:pt x="2271041" y="374836"/>
                  </a:lnTo>
                  <a:lnTo>
                    <a:pt x="2294746" y="337350"/>
                  </a:lnTo>
                  <a:lnTo>
                    <a:pt x="2305698" y="293705"/>
                  </a:lnTo>
                  <a:lnTo>
                    <a:pt x="2306453" y="278787"/>
                  </a:lnTo>
                  <a:lnTo>
                    <a:pt x="2305682" y="263786"/>
                  </a:lnTo>
                  <a:lnTo>
                    <a:pt x="2303454" y="249060"/>
                  </a:lnTo>
                  <a:lnTo>
                    <a:pt x="2299787" y="234471"/>
                  </a:lnTo>
                  <a:lnTo>
                    <a:pt x="2294746" y="220213"/>
                  </a:lnTo>
                  <a:lnTo>
                    <a:pt x="2280888" y="194498"/>
                  </a:lnTo>
                  <a:lnTo>
                    <a:pt x="2270246" y="1815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6" name="object 6"/>
            <p:cNvGrpSpPr/>
            <p:nvPr/>
          </p:nvGrpSpPr>
          <p:grpSpPr>
            <a:xfrm>
              <a:off x="4667807" y="7608292"/>
              <a:ext cx="942975" cy="942975"/>
              <a:chOff x="4667807" y="7608292"/>
              <a:chExt cx="942975" cy="942975"/>
            </a:xfrm>
          </p:grpSpPr>
          <p:sp>
            <p:nvSpPr>
              <p:cNvPr id="7" name="object 7"/>
              <p:cNvSpPr/>
              <p:nvPr/>
            </p:nvSpPr>
            <p:spPr>
              <a:xfrm>
                <a:off x="4667807" y="7608292"/>
                <a:ext cx="942975" cy="942975"/>
              </a:xfrm>
              <a:custGeom>
                <a:avLst/>
                <a:gdLst/>
                <a:ahLst/>
                <a:cxnLst/>
                <a:rect l="l" t="t" r="r" b="b"/>
                <a:pathLst>
                  <a:path w="942975" h="942975">
                    <a:moveTo>
                      <a:pt x="831681" y="0"/>
                    </a:moveTo>
                    <a:lnTo>
                      <a:pt x="110698" y="0"/>
                    </a:lnTo>
                    <a:lnTo>
                      <a:pt x="67705" y="8731"/>
                    </a:lnTo>
                    <a:lnTo>
                      <a:pt x="32508" y="32508"/>
                    </a:lnTo>
                    <a:lnTo>
                      <a:pt x="8731" y="67705"/>
                    </a:lnTo>
                    <a:lnTo>
                      <a:pt x="0" y="110698"/>
                    </a:lnTo>
                    <a:lnTo>
                      <a:pt x="0" y="831681"/>
                    </a:lnTo>
                    <a:lnTo>
                      <a:pt x="8731" y="874678"/>
                    </a:lnTo>
                    <a:lnTo>
                      <a:pt x="32508" y="909875"/>
                    </a:lnTo>
                    <a:lnTo>
                      <a:pt x="67705" y="933649"/>
                    </a:lnTo>
                    <a:lnTo>
                      <a:pt x="110698" y="942379"/>
                    </a:lnTo>
                    <a:lnTo>
                      <a:pt x="831681" y="942379"/>
                    </a:lnTo>
                    <a:lnTo>
                      <a:pt x="874674" y="933649"/>
                    </a:lnTo>
                    <a:lnTo>
                      <a:pt x="909871" y="909875"/>
                    </a:lnTo>
                    <a:lnTo>
                      <a:pt x="933648" y="874678"/>
                    </a:lnTo>
                    <a:lnTo>
                      <a:pt x="942379" y="831681"/>
                    </a:lnTo>
                    <a:lnTo>
                      <a:pt x="942379" y="110698"/>
                    </a:lnTo>
                    <a:lnTo>
                      <a:pt x="933648" y="67705"/>
                    </a:lnTo>
                    <a:lnTo>
                      <a:pt x="909871" y="32508"/>
                    </a:lnTo>
                    <a:lnTo>
                      <a:pt x="874674" y="8731"/>
                    </a:lnTo>
                    <a:lnTo>
                      <a:pt x="831681" y="0"/>
                    </a:lnTo>
                    <a:close/>
                  </a:path>
                </a:pathLst>
              </a:custGeom>
              <a:solidFill>
                <a:srgbClr val="F5423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4924342" y="7865413"/>
                <a:ext cx="429895" cy="429259"/>
              </a:xfrm>
              <a:custGeom>
                <a:avLst/>
                <a:gdLst/>
                <a:ahLst/>
                <a:cxnLst/>
                <a:rect l="l" t="t" r="r" b="b"/>
                <a:pathLst>
                  <a:path w="429895" h="429259">
                    <a:moveTo>
                      <a:pt x="425212" y="307488"/>
                    </a:moveTo>
                    <a:lnTo>
                      <a:pt x="387140" y="307488"/>
                    </a:lnTo>
                    <a:lnTo>
                      <a:pt x="383632" y="311006"/>
                    </a:lnTo>
                    <a:lnTo>
                      <a:pt x="383632" y="383632"/>
                    </a:lnTo>
                    <a:lnTo>
                      <a:pt x="199135" y="383632"/>
                    </a:lnTo>
                    <a:lnTo>
                      <a:pt x="195617" y="387140"/>
                    </a:lnTo>
                    <a:lnTo>
                      <a:pt x="195617" y="425212"/>
                    </a:lnTo>
                    <a:lnTo>
                      <a:pt x="199135" y="428730"/>
                    </a:lnTo>
                    <a:lnTo>
                      <a:pt x="425212" y="428730"/>
                    </a:lnTo>
                    <a:lnTo>
                      <a:pt x="428730" y="425212"/>
                    </a:lnTo>
                    <a:lnTo>
                      <a:pt x="428730" y="311006"/>
                    </a:lnTo>
                    <a:lnTo>
                      <a:pt x="425212" y="307488"/>
                    </a:lnTo>
                    <a:close/>
                  </a:path>
                  <a:path w="429895" h="429259">
                    <a:moveTo>
                      <a:pt x="425798" y="0"/>
                    </a:moveTo>
                    <a:lnTo>
                      <a:pt x="312168" y="0"/>
                    </a:lnTo>
                    <a:lnTo>
                      <a:pt x="308660" y="3518"/>
                    </a:lnTo>
                    <a:lnTo>
                      <a:pt x="308074" y="7025"/>
                    </a:lnTo>
                    <a:lnTo>
                      <a:pt x="308074" y="40993"/>
                    </a:lnTo>
                    <a:lnTo>
                      <a:pt x="311582" y="44511"/>
                    </a:lnTo>
                    <a:lnTo>
                      <a:pt x="351413" y="44511"/>
                    </a:lnTo>
                    <a:lnTo>
                      <a:pt x="0" y="383045"/>
                    </a:lnTo>
                    <a:lnTo>
                      <a:pt x="0" y="424625"/>
                    </a:lnTo>
                    <a:lnTo>
                      <a:pt x="3518" y="428144"/>
                    </a:lnTo>
                    <a:lnTo>
                      <a:pt x="136467" y="428144"/>
                    </a:lnTo>
                    <a:lnTo>
                      <a:pt x="139974" y="424625"/>
                    </a:lnTo>
                    <a:lnTo>
                      <a:pt x="139974" y="386553"/>
                    </a:lnTo>
                    <a:lnTo>
                      <a:pt x="136467" y="383045"/>
                    </a:lnTo>
                    <a:lnTo>
                      <a:pt x="67348" y="383045"/>
                    </a:lnTo>
                    <a:lnTo>
                      <a:pt x="384218" y="77306"/>
                    </a:lnTo>
                    <a:lnTo>
                      <a:pt x="429316" y="77306"/>
                    </a:lnTo>
                    <a:lnTo>
                      <a:pt x="429316" y="3518"/>
                    </a:lnTo>
                    <a:lnTo>
                      <a:pt x="425798" y="0"/>
                    </a:lnTo>
                    <a:close/>
                  </a:path>
                  <a:path w="429895" h="429259">
                    <a:moveTo>
                      <a:pt x="248913" y="0"/>
                    </a:moveTo>
                    <a:lnTo>
                      <a:pt x="3518" y="0"/>
                    </a:lnTo>
                    <a:lnTo>
                      <a:pt x="0" y="3518"/>
                    </a:lnTo>
                    <a:lnTo>
                      <a:pt x="0" y="114792"/>
                    </a:lnTo>
                    <a:lnTo>
                      <a:pt x="3518" y="118310"/>
                    </a:lnTo>
                    <a:lnTo>
                      <a:pt x="41579" y="118310"/>
                    </a:lnTo>
                    <a:lnTo>
                      <a:pt x="45098" y="114792"/>
                    </a:lnTo>
                    <a:lnTo>
                      <a:pt x="45098" y="43925"/>
                    </a:lnTo>
                    <a:lnTo>
                      <a:pt x="248913" y="43925"/>
                    </a:lnTo>
                    <a:lnTo>
                      <a:pt x="252432" y="40417"/>
                    </a:lnTo>
                    <a:lnTo>
                      <a:pt x="252432" y="3518"/>
                    </a:lnTo>
                    <a:lnTo>
                      <a:pt x="248913" y="0"/>
                    </a:lnTo>
                    <a:close/>
                  </a:path>
                  <a:path w="429895" h="429259">
                    <a:moveTo>
                      <a:pt x="429316" y="77306"/>
                    </a:moveTo>
                    <a:lnTo>
                      <a:pt x="384218" y="77306"/>
                    </a:lnTo>
                    <a:lnTo>
                      <a:pt x="384218" y="113043"/>
                    </a:lnTo>
                    <a:lnTo>
                      <a:pt x="387726" y="116551"/>
                    </a:lnTo>
                    <a:lnTo>
                      <a:pt x="425798" y="116551"/>
                    </a:lnTo>
                    <a:lnTo>
                      <a:pt x="429316" y="113043"/>
                    </a:lnTo>
                    <a:lnTo>
                      <a:pt x="429316" y="77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1" name="object 11"/>
          <p:cNvGrpSpPr/>
          <p:nvPr/>
        </p:nvGrpSpPr>
        <p:grpSpPr>
          <a:xfrm>
            <a:off x="6595620" y="6560785"/>
            <a:ext cx="2299335" cy="942975"/>
            <a:chOff x="1570636" y="7608293"/>
            <a:chExt cx="2299335" cy="942975"/>
          </a:xfrm>
        </p:grpSpPr>
        <p:sp>
          <p:nvSpPr>
            <p:cNvPr id="12" name="object 12"/>
            <p:cNvSpPr/>
            <p:nvPr/>
          </p:nvSpPr>
          <p:spPr>
            <a:xfrm>
              <a:off x="1570636" y="7608293"/>
              <a:ext cx="2299335" cy="942975"/>
            </a:xfrm>
            <a:custGeom>
              <a:avLst/>
              <a:gdLst/>
              <a:ahLst/>
              <a:cxnLst/>
              <a:rect l="l" t="t" r="r" b="b"/>
              <a:pathLst>
                <a:path w="2299335" h="942975">
                  <a:moveTo>
                    <a:pt x="895836" y="0"/>
                  </a:moveTo>
                  <a:lnTo>
                    <a:pt x="836990" y="0"/>
                  </a:lnTo>
                  <a:lnTo>
                    <a:pt x="802855" y="23387"/>
                  </a:lnTo>
                  <a:lnTo>
                    <a:pt x="779267" y="52034"/>
                  </a:lnTo>
                  <a:lnTo>
                    <a:pt x="765696" y="83836"/>
                  </a:lnTo>
                  <a:lnTo>
                    <a:pt x="761607" y="116689"/>
                  </a:lnTo>
                  <a:lnTo>
                    <a:pt x="766470" y="148488"/>
                  </a:lnTo>
                  <a:lnTo>
                    <a:pt x="779751" y="177131"/>
                  </a:lnTo>
                  <a:lnTo>
                    <a:pt x="800919" y="200512"/>
                  </a:lnTo>
                  <a:lnTo>
                    <a:pt x="829442" y="216527"/>
                  </a:lnTo>
                  <a:lnTo>
                    <a:pt x="864787" y="223073"/>
                  </a:lnTo>
                  <a:lnTo>
                    <a:pt x="906422" y="218045"/>
                  </a:lnTo>
                  <a:lnTo>
                    <a:pt x="943525" y="195714"/>
                  </a:lnTo>
                  <a:lnTo>
                    <a:pt x="966923" y="163965"/>
                  </a:lnTo>
                  <a:lnTo>
                    <a:pt x="977117" y="126684"/>
                  </a:lnTo>
                  <a:lnTo>
                    <a:pt x="974606" y="87760"/>
                  </a:lnTo>
                  <a:lnTo>
                    <a:pt x="959889" y="51079"/>
                  </a:lnTo>
                  <a:lnTo>
                    <a:pt x="933466" y="20530"/>
                  </a:lnTo>
                  <a:lnTo>
                    <a:pt x="895836" y="0"/>
                  </a:lnTo>
                  <a:close/>
                </a:path>
                <a:path w="2299335" h="942975">
                  <a:moveTo>
                    <a:pt x="1594139" y="426013"/>
                  </a:moveTo>
                  <a:lnTo>
                    <a:pt x="1334961" y="426013"/>
                  </a:lnTo>
                  <a:lnTo>
                    <a:pt x="1415935" y="426112"/>
                  </a:lnTo>
                  <a:lnTo>
                    <a:pt x="1383676" y="469760"/>
                  </a:lnTo>
                  <a:lnTo>
                    <a:pt x="1349641" y="511832"/>
                  </a:lnTo>
                  <a:lnTo>
                    <a:pt x="1314508" y="552960"/>
                  </a:lnTo>
                  <a:lnTo>
                    <a:pt x="1278955" y="593781"/>
                  </a:lnTo>
                  <a:lnTo>
                    <a:pt x="1243661" y="634929"/>
                  </a:lnTo>
                  <a:lnTo>
                    <a:pt x="1209303" y="677036"/>
                  </a:lnTo>
                  <a:lnTo>
                    <a:pt x="1180653" y="709501"/>
                  </a:lnTo>
                  <a:lnTo>
                    <a:pt x="1151765" y="741906"/>
                  </a:lnTo>
                  <a:lnTo>
                    <a:pt x="1125900" y="775824"/>
                  </a:lnTo>
                  <a:lnTo>
                    <a:pt x="1106319" y="812831"/>
                  </a:lnTo>
                  <a:lnTo>
                    <a:pt x="1096284" y="854502"/>
                  </a:lnTo>
                  <a:lnTo>
                    <a:pt x="1099055" y="902412"/>
                  </a:lnTo>
                  <a:lnTo>
                    <a:pt x="1101621" y="916161"/>
                  </a:lnTo>
                  <a:lnTo>
                    <a:pt x="1109789" y="921062"/>
                  </a:lnTo>
                  <a:lnTo>
                    <a:pt x="1120637" y="921732"/>
                  </a:lnTo>
                  <a:lnTo>
                    <a:pt x="1131243" y="922788"/>
                  </a:lnTo>
                  <a:lnTo>
                    <a:pt x="1614830" y="921238"/>
                  </a:lnTo>
                  <a:lnTo>
                    <a:pt x="1615483" y="854502"/>
                  </a:lnTo>
                  <a:lnTo>
                    <a:pt x="1615687" y="830577"/>
                  </a:lnTo>
                  <a:lnTo>
                    <a:pt x="1615825" y="800352"/>
                  </a:lnTo>
                  <a:lnTo>
                    <a:pt x="1615446" y="785817"/>
                  </a:lnTo>
                  <a:lnTo>
                    <a:pt x="1305656" y="785808"/>
                  </a:lnTo>
                  <a:lnTo>
                    <a:pt x="1307372" y="776213"/>
                  </a:lnTo>
                  <a:lnTo>
                    <a:pt x="1311152" y="768992"/>
                  </a:lnTo>
                  <a:lnTo>
                    <a:pt x="1315959" y="763200"/>
                  </a:lnTo>
                  <a:lnTo>
                    <a:pt x="1320755" y="757893"/>
                  </a:lnTo>
                  <a:lnTo>
                    <a:pt x="1576821" y="448415"/>
                  </a:lnTo>
                  <a:lnTo>
                    <a:pt x="1584716" y="439326"/>
                  </a:lnTo>
                  <a:lnTo>
                    <a:pt x="1592138" y="429924"/>
                  </a:lnTo>
                  <a:lnTo>
                    <a:pt x="1594139" y="426013"/>
                  </a:lnTo>
                  <a:close/>
                </a:path>
                <a:path w="2299335" h="942975">
                  <a:moveTo>
                    <a:pt x="1530812" y="716198"/>
                  </a:moveTo>
                  <a:lnTo>
                    <a:pt x="1510085" y="717602"/>
                  </a:lnTo>
                  <a:lnTo>
                    <a:pt x="1496144" y="723773"/>
                  </a:lnTo>
                  <a:lnTo>
                    <a:pt x="1489233" y="736471"/>
                  </a:lnTo>
                  <a:lnTo>
                    <a:pt x="1489598" y="757453"/>
                  </a:lnTo>
                  <a:lnTo>
                    <a:pt x="1491047" y="766485"/>
                  </a:lnTo>
                  <a:lnTo>
                    <a:pt x="1490893" y="775708"/>
                  </a:lnTo>
                  <a:lnTo>
                    <a:pt x="1486272" y="782887"/>
                  </a:lnTo>
                  <a:lnTo>
                    <a:pt x="1474321" y="785787"/>
                  </a:lnTo>
                  <a:lnTo>
                    <a:pt x="1390161" y="785817"/>
                  </a:lnTo>
                  <a:lnTo>
                    <a:pt x="1615446" y="785817"/>
                  </a:lnTo>
                  <a:lnTo>
                    <a:pt x="1614561" y="751877"/>
                  </a:lnTo>
                  <a:lnTo>
                    <a:pt x="1605261" y="727220"/>
                  </a:lnTo>
                  <a:lnTo>
                    <a:pt x="1579989" y="718090"/>
                  </a:lnTo>
                  <a:lnTo>
                    <a:pt x="1530812" y="716198"/>
                  </a:lnTo>
                  <a:close/>
                </a:path>
                <a:path w="2299335" h="942975">
                  <a:moveTo>
                    <a:pt x="1140782" y="293006"/>
                  </a:moveTo>
                  <a:lnTo>
                    <a:pt x="1129082" y="294108"/>
                  </a:lnTo>
                  <a:lnTo>
                    <a:pt x="1121454" y="298002"/>
                  </a:lnTo>
                  <a:lnTo>
                    <a:pt x="1117400" y="305385"/>
                  </a:lnTo>
                  <a:lnTo>
                    <a:pt x="1116426" y="316953"/>
                  </a:lnTo>
                  <a:lnTo>
                    <a:pt x="1116804" y="337994"/>
                  </a:lnTo>
                  <a:lnTo>
                    <a:pt x="1116909" y="383753"/>
                  </a:lnTo>
                  <a:lnTo>
                    <a:pt x="1116816" y="400293"/>
                  </a:lnTo>
                  <a:lnTo>
                    <a:pt x="1116759" y="429924"/>
                  </a:lnTo>
                  <a:lnTo>
                    <a:pt x="1117883" y="470928"/>
                  </a:lnTo>
                  <a:lnTo>
                    <a:pt x="1126141" y="492933"/>
                  </a:lnTo>
                  <a:lnTo>
                    <a:pt x="1148561" y="501049"/>
                  </a:lnTo>
                  <a:lnTo>
                    <a:pt x="1192225" y="502225"/>
                  </a:lnTo>
                  <a:lnTo>
                    <a:pt x="1220930" y="501468"/>
                  </a:lnTo>
                  <a:lnTo>
                    <a:pt x="1235767" y="496098"/>
                  </a:lnTo>
                  <a:lnTo>
                    <a:pt x="1241587" y="481515"/>
                  </a:lnTo>
                  <a:lnTo>
                    <a:pt x="1243239" y="453117"/>
                  </a:lnTo>
                  <a:lnTo>
                    <a:pt x="1242804" y="444459"/>
                  </a:lnTo>
                  <a:lnTo>
                    <a:pt x="1242979" y="435781"/>
                  </a:lnTo>
                  <a:lnTo>
                    <a:pt x="1246760" y="429064"/>
                  </a:lnTo>
                  <a:lnTo>
                    <a:pt x="1257144" y="426290"/>
                  </a:lnTo>
                  <a:lnTo>
                    <a:pt x="1594139" y="426013"/>
                  </a:lnTo>
                  <a:lnTo>
                    <a:pt x="1597563" y="419319"/>
                  </a:lnTo>
                  <a:lnTo>
                    <a:pt x="1599469" y="406626"/>
                  </a:lnTo>
                  <a:lnTo>
                    <a:pt x="1599014" y="383753"/>
                  </a:lnTo>
                  <a:lnTo>
                    <a:pt x="1598905" y="372505"/>
                  </a:lnTo>
                  <a:lnTo>
                    <a:pt x="1598792" y="337994"/>
                  </a:lnTo>
                  <a:lnTo>
                    <a:pt x="1599008" y="315121"/>
                  </a:lnTo>
                  <a:lnTo>
                    <a:pt x="1597798" y="304545"/>
                  </a:lnTo>
                  <a:lnTo>
                    <a:pt x="1593642" y="297700"/>
                  </a:lnTo>
                  <a:lnTo>
                    <a:pt x="1586298" y="294023"/>
                  </a:lnTo>
                  <a:lnTo>
                    <a:pt x="1580433" y="293441"/>
                  </a:lnTo>
                  <a:lnTo>
                    <a:pt x="1333996" y="293441"/>
                  </a:lnTo>
                  <a:lnTo>
                    <a:pt x="1140782" y="293006"/>
                  </a:lnTo>
                  <a:close/>
                </a:path>
                <a:path w="2299335" h="942975">
                  <a:moveTo>
                    <a:pt x="1575522" y="292954"/>
                  </a:moveTo>
                  <a:lnTo>
                    <a:pt x="1333996" y="293441"/>
                  </a:lnTo>
                  <a:lnTo>
                    <a:pt x="1580433" y="293441"/>
                  </a:lnTo>
                  <a:lnTo>
                    <a:pt x="1575522" y="292954"/>
                  </a:lnTo>
                  <a:close/>
                </a:path>
                <a:path w="2299335" h="942975">
                  <a:moveTo>
                    <a:pt x="1055453" y="924868"/>
                  </a:moveTo>
                  <a:lnTo>
                    <a:pt x="939220" y="924868"/>
                  </a:lnTo>
                  <a:lnTo>
                    <a:pt x="988515" y="925015"/>
                  </a:lnTo>
                  <a:lnTo>
                    <a:pt x="1037769" y="927511"/>
                  </a:lnTo>
                  <a:lnTo>
                    <a:pt x="1045329" y="928149"/>
                  </a:lnTo>
                  <a:lnTo>
                    <a:pt x="1055517" y="925657"/>
                  </a:lnTo>
                  <a:lnTo>
                    <a:pt x="1055453" y="924868"/>
                  </a:lnTo>
                  <a:close/>
                </a:path>
                <a:path w="2299335" h="942975">
                  <a:moveTo>
                    <a:pt x="1055275" y="922694"/>
                  </a:moveTo>
                  <a:lnTo>
                    <a:pt x="791389" y="922694"/>
                  </a:lnTo>
                  <a:lnTo>
                    <a:pt x="840628" y="925290"/>
                  </a:lnTo>
                  <a:lnTo>
                    <a:pt x="889915" y="925487"/>
                  </a:lnTo>
                  <a:lnTo>
                    <a:pt x="939220" y="924868"/>
                  </a:lnTo>
                  <a:lnTo>
                    <a:pt x="1055453" y="924868"/>
                  </a:lnTo>
                  <a:lnTo>
                    <a:pt x="1055275" y="922694"/>
                  </a:lnTo>
                  <a:close/>
                </a:path>
                <a:path w="2299335" h="942975">
                  <a:moveTo>
                    <a:pt x="823294" y="293341"/>
                  </a:moveTo>
                  <a:lnTo>
                    <a:pt x="779170" y="294532"/>
                  </a:lnTo>
                  <a:lnTo>
                    <a:pt x="756509" y="302835"/>
                  </a:lnTo>
                  <a:lnTo>
                    <a:pt x="748155" y="325369"/>
                  </a:lnTo>
                  <a:lnTo>
                    <a:pt x="746951" y="369255"/>
                  </a:lnTo>
                  <a:lnTo>
                    <a:pt x="747822" y="401499"/>
                  </a:lnTo>
                  <a:lnTo>
                    <a:pt x="753992" y="418340"/>
                  </a:lnTo>
                  <a:lnTo>
                    <a:pt x="770749" y="424764"/>
                  </a:lnTo>
                  <a:lnTo>
                    <a:pt x="803378" y="425756"/>
                  </a:lnTo>
                  <a:lnTo>
                    <a:pt x="816628" y="426919"/>
                  </a:lnTo>
                  <a:lnTo>
                    <a:pt x="825070" y="431137"/>
                  </a:lnTo>
                  <a:lnTo>
                    <a:pt x="829478" y="439437"/>
                  </a:lnTo>
                  <a:lnTo>
                    <a:pt x="830623" y="452844"/>
                  </a:lnTo>
                  <a:lnTo>
                    <a:pt x="830063" y="507669"/>
                  </a:lnTo>
                  <a:lnTo>
                    <a:pt x="829947" y="536405"/>
                  </a:lnTo>
                  <a:lnTo>
                    <a:pt x="829933" y="672169"/>
                  </a:lnTo>
                  <a:lnTo>
                    <a:pt x="829995" y="727004"/>
                  </a:lnTo>
                  <a:lnTo>
                    <a:pt x="829121" y="760518"/>
                  </a:lnTo>
                  <a:lnTo>
                    <a:pt x="822916" y="777944"/>
                  </a:lnTo>
                  <a:lnTo>
                    <a:pt x="806028" y="784565"/>
                  </a:lnTo>
                  <a:lnTo>
                    <a:pt x="773107" y="785661"/>
                  </a:lnTo>
                  <a:lnTo>
                    <a:pt x="760691" y="786733"/>
                  </a:lnTo>
                  <a:lnTo>
                    <a:pt x="752206" y="790605"/>
                  </a:lnTo>
                  <a:lnTo>
                    <a:pt x="747511" y="798359"/>
                  </a:lnTo>
                  <a:lnTo>
                    <a:pt x="746469" y="811074"/>
                  </a:lnTo>
                  <a:lnTo>
                    <a:pt x="746908" y="830594"/>
                  </a:lnTo>
                  <a:lnTo>
                    <a:pt x="746624" y="850552"/>
                  </a:lnTo>
                  <a:lnTo>
                    <a:pt x="746051" y="869709"/>
                  </a:lnTo>
                  <a:lnTo>
                    <a:pt x="745547" y="889271"/>
                  </a:lnTo>
                  <a:lnTo>
                    <a:pt x="744099" y="912020"/>
                  </a:lnTo>
                  <a:lnTo>
                    <a:pt x="751081" y="922195"/>
                  </a:lnTo>
                  <a:lnTo>
                    <a:pt x="766757" y="924264"/>
                  </a:lnTo>
                  <a:lnTo>
                    <a:pt x="791389" y="922694"/>
                  </a:lnTo>
                  <a:lnTo>
                    <a:pt x="1055275" y="922694"/>
                  </a:lnTo>
                  <a:lnTo>
                    <a:pt x="1054763" y="916443"/>
                  </a:lnTo>
                  <a:lnTo>
                    <a:pt x="1055008" y="883519"/>
                  </a:lnTo>
                  <a:lnTo>
                    <a:pt x="1057867" y="850552"/>
                  </a:lnTo>
                  <a:lnTo>
                    <a:pt x="1058469" y="817652"/>
                  </a:lnTo>
                  <a:lnTo>
                    <a:pt x="1052232" y="786363"/>
                  </a:lnTo>
                  <a:lnTo>
                    <a:pt x="1016126" y="786363"/>
                  </a:lnTo>
                  <a:lnTo>
                    <a:pt x="991491" y="785746"/>
                  </a:lnTo>
                  <a:lnTo>
                    <a:pt x="978835" y="781241"/>
                  </a:lnTo>
                  <a:lnTo>
                    <a:pt x="974168" y="769031"/>
                  </a:lnTo>
                  <a:lnTo>
                    <a:pt x="973499" y="745296"/>
                  </a:lnTo>
                  <a:lnTo>
                    <a:pt x="973375" y="617333"/>
                  </a:lnTo>
                  <a:lnTo>
                    <a:pt x="973484" y="424764"/>
                  </a:lnTo>
                  <a:lnTo>
                    <a:pt x="973688" y="379745"/>
                  </a:lnTo>
                  <a:lnTo>
                    <a:pt x="974075" y="327529"/>
                  </a:lnTo>
                  <a:lnTo>
                    <a:pt x="972950" y="310839"/>
                  </a:lnTo>
                  <a:lnTo>
                    <a:pt x="968126" y="299649"/>
                  </a:lnTo>
                  <a:lnTo>
                    <a:pt x="958413" y="293962"/>
                  </a:lnTo>
                  <a:lnTo>
                    <a:pt x="882079" y="293962"/>
                  </a:lnTo>
                  <a:lnTo>
                    <a:pt x="823294" y="293341"/>
                  </a:lnTo>
                  <a:close/>
                </a:path>
                <a:path w="2299335" h="942975">
                  <a:moveTo>
                    <a:pt x="1051947" y="784928"/>
                  </a:moveTo>
                  <a:lnTo>
                    <a:pt x="1034040" y="785826"/>
                  </a:lnTo>
                  <a:lnTo>
                    <a:pt x="1025084" y="786201"/>
                  </a:lnTo>
                  <a:lnTo>
                    <a:pt x="1016126" y="786363"/>
                  </a:lnTo>
                  <a:lnTo>
                    <a:pt x="1052232" y="786363"/>
                  </a:lnTo>
                  <a:lnTo>
                    <a:pt x="1051947" y="784928"/>
                  </a:lnTo>
                  <a:close/>
                </a:path>
                <a:path w="2299335" h="942975">
                  <a:moveTo>
                    <a:pt x="940746" y="292682"/>
                  </a:moveTo>
                  <a:lnTo>
                    <a:pt x="911446" y="293854"/>
                  </a:lnTo>
                  <a:lnTo>
                    <a:pt x="882079" y="293962"/>
                  </a:lnTo>
                  <a:lnTo>
                    <a:pt x="958413" y="293962"/>
                  </a:lnTo>
                  <a:lnTo>
                    <a:pt x="957944" y="293687"/>
                  </a:lnTo>
                  <a:lnTo>
                    <a:pt x="940746" y="292682"/>
                  </a:lnTo>
                  <a:close/>
                </a:path>
                <a:path w="2299335" h="942975">
                  <a:moveTo>
                    <a:pt x="657857" y="831869"/>
                  </a:moveTo>
                  <a:lnTo>
                    <a:pt x="226767" y="831869"/>
                  </a:lnTo>
                  <a:lnTo>
                    <a:pt x="262256" y="869379"/>
                  </a:lnTo>
                  <a:lnTo>
                    <a:pt x="302426" y="898437"/>
                  </a:lnTo>
                  <a:lnTo>
                    <a:pt x="346190" y="918970"/>
                  </a:lnTo>
                  <a:lnTo>
                    <a:pt x="392460" y="930903"/>
                  </a:lnTo>
                  <a:lnTo>
                    <a:pt x="440150" y="934165"/>
                  </a:lnTo>
                  <a:lnTo>
                    <a:pt x="488172" y="928682"/>
                  </a:lnTo>
                  <a:lnTo>
                    <a:pt x="535439" y="914380"/>
                  </a:lnTo>
                  <a:lnTo>
                    <a:pt x="575006" y="896552"/>
                  </a:lnTo>
                  <a:lnTo>
                    <a:pt x="610412" y="874630"/>
                  </a:lnTo>
                  <a:lnTo>
                    <a:pt x="641652" y="849072"/>
                  </a:lnTo>
                  <a:lnTo>
                    <a:pt x="657857" y="831869"/>
                  </a:lnTo>
                  <a:close/>
                </a:path>
                <a:path w="2299335" h="942975">
                  <a:moveTo>
                    <a:pt x="207042" y="921482"/>
                  </a:moveTo>
                  <a:lnTo>
                    <a:pt x="99701" y="921482"/>
                  </a:lnTo>
                  <a:lnTo>
                    <a:pt x="149549" y="921501"/>
                  </a:lnTo>
                  <a:lnTo>
                    <a:pt x="199386" y="922149"/>
                  </a:lnTo>
                  <a:lnTo>
                    <a:pt x="207042" y="921482"/>
                  </a:lnTo>
                  <a:close/>
                </a:path>
                <a:path w="2299335" h="942975">
                  <a:moveTo>
                    <a:pt x="0" y="78468"/>
                  </a:moveTo>
                  <a:lnTo>
                    <a:pt x="0" y="215784"/>
                  </a:lnTo>
                  <a:lnTo>
                    <a:pt x="7600" y="220893"/>
                  </a:lnTo>
                  <a:lnTo>
                    <a:pt x="15854" y="223765"/>
                  </a:lnTo>
                  <a:lnTo>
                    <a:pt x="24565" y="225125"/>
                  </a:lnTo>
                  <a:lnTo>
                    <a:pt x="57165" y="227439"/>
                  </a:lnTo>
                  <a:lnTo>
                    <a:pt x="69399" y="232452"/>
                  </a:lnTo>
                  <a:lnTo>
                    <a:pt x="74006" y="244696"/>
                  </a:lnTo>
                  <a:lnTo>
                    <a:pt x="74751" y="268127"/>
                  </a:lnTo>
                  <a:lnTo>
                    <a:pt x="74810" y="303938"/>
                  </a:lnTo>
                  <a:lnTo>
                    <a:pt x="74933" y="684127"/>
                  </a:lnTo>
                  <a:lnTo>
                    <a:pt x="74807" y="718178"/>
                  </a:lnTo>
                  <a:lnTo>
                    <a:pt x="69081" y="767212"/>
                  </a:lnTo>
                  <a:lnTo>
                    <a:pt x="27025" y="775140"/>
                  </a:lnTo>
                  <a:lnTo>
                    <a:pt x="17473" y="776359"/>
                  </a:lnTo>
                  <a:lnTo>
                    <a:pt x="8380" y="779206"/>
                  </a:lnTo>
                  <a:lnTo>
                    <a:pt x="0" y="784677"/>
                  </a:lnTo>
                  <a:lnTo>
                    <a:pt x="0" y="921992"/>
                  </a:lnTo>
                  <a:lnTo>
                    <a:pt x="207042" y="921482"/>
                  </a:lnTo>
                  <a:lnTo>
                    <a:pt x="227029" y="894328"/>
                  </a:lnTo>
                  <a:lnTo>
                    <a:pt x="226458" y="880138"/>
                  </a:lnTo>
                  <a:lnTo>
                    <a:pt x="226427" y="865357"/>
                  </a:lnTo>
                  <a:lnTo>
                    <a:pt x="226635" y="849072"/>
                  </a:lnTo>
                  <a:lnTo>
                    <a:pt x="226767" y="831869"/>
                  </a:lnTo>
                  <a:lnTo>
                    <a:pt x="657857" y="831869"/>
                  </a:lnTo>
                  <a:lnTo>
                    <a:pt x="668723" y="820335"/>
                  </a:lnTo>
                  <a:lnTo>
                    <a:pt x="685499" y="797284"/>
                  </a:lnTo>
                  <a:lnTo>
                    <a:pt x="413945" y="797284"/>
                  </a:lnTo>
                  <a:lnTo>
                    <a:pt x="372759" y="793192"/>
                  </a:lnTo>
                  <a:lnTo>
                    <a:pt x="305048" y="765622"/>
                  </a:lnTo>
                  <a:lnTo>
                    <a:pt x="257193" y="718178"/>
                  </a:lnTo>
                  <a:lnTo>
                    <a:pt x="229566" y="658025"/>
                  </a:lnTo>
                  <a:lnTo>
                    <a:pt x="222538" y="592330"/>
                  </a:lnTo>
                  <a:lnTo>
                    <a:pt x="226863" y="559643"/>
                  </a:lnTo>
                  <a:lnTo>
                    <a:pt x="251427" y="499068"/>
                  </a:lnTo>
                  <a:lnTo>
                    <a:pt x="297516" y="450865"/>
                  </a:lnTo>
                  <a:lnTo>
                    <a:pt x="365500" y="422199"/>
                  </a:lnTo>
                  <a:lnTo>
                    <a:pt x="407820" y="417432"/>
                  </a:lnTo>
                  <a:lnTo>
                    <a:pt x="684531" y="417432"/>
                  </a:lnTo>
                  <a:lnTo>
                    <a:pt x="666879" y="393721"/>
                  </a:lnTo>
                  <a:lnTo>
                    <a:pt x="648725" y="374899"/>
                  </a:lnTo>
                  <a:lnTo>
                    <a:pt x="234589" y="374899"/>
                  </a:lnTo>
                  <a:lnTo>
                    <a:pt x="226747" y="369569"/>
                  </a:lnTo>
                  <a:lnTo>
                    <a:pt x="226656" y="317518"/>
                  </a:lnTo>
                  <a:lnTo>
                    <a:pt x="226547" y="281106"/>
                  </a:lnTo>
                  <a:lnTo>
                    <a:pt x="226453" y="213179"/>
                  </a:lnTo>
                  <a:lnTo>
                    <a:pt x="226686" y="160940"/>
                  </a:lnTo>
                  <a:lnTo>
                    <a:pt x="227375" y="108687"/>
                  </a:lnTo>
                  <a:lnTo>
                    <a:pt x="226095" y="93228"/>
                  </a:lnTo>
                  <a:lnTo>
                    <a:pt x="221003" y="83837"/>
                  </a:lnTo>
                  <a:lnTo>
                    <a:pt x="211278" y="79288"/>
                  </a:lnTo>
                  <a:lnTo>
                    <a:pt x="208127" y="79094"/>
                  </a:lnTo>
                  <a:lnTo>
                    <a:pt x="98065" y="79094"/>
                  </a:lnTo>
                  <a:lnTo>
                    <a:pt x="0" y="78468"/>
                  </a:lnTo>
                  <a:close/>
                </a:path>
                <a:path w="2299335" h="942975">
                  <a:moveTo>
                    <a:pt x="684531" y="417432"/>
                  </a:moveTo>
                  <a:lnTo>
                    <a:pt x="407820" y="417432"/>
                  </a:lnTo>
                  <a:lnTo>
                    <a:pt x="450482" y="421878"/>
                  </a:lnTo>
                  <a:lnTo>
                    <a:pt x="487692" y="432867"/>
                  </a:lnTo>
                  <a:lnTo>
                    <a:pt x="545884" y="471032"/>
                  </a:lnTo>
                  <a:lnTo>
                    <a:pt x="582661" y="525036"/>
                  </a:lnTo>
                  <a:lnTo>
                    <a:pt x="598286" y="587990"/>
                  </a:lnTo>
                  <a:lnTo>
                    <a:pt x="598250" y="620669"/>
                  </a:lnTo>
                  <a:lnTo>
                    <a:pt x="582644" y="684127"/>
                  </a:lnTo>
                  <a:lnTo>
                    <a:pt x="546548" y="739309"/>
                  </a:lnTo>
                  <a:lnTo>
                    <a:pt x="490227" y="779325"/>
                  </a:lnTo>
                  <a:lnTo>
                    <a:pt x="413945" y="797284"/>
                  </a:lnTo>
                  <a:lnTo>
                    <a:pt x="685499" y="797284"/>
                  </a:lnTo>
                  <a:lnTo>
                    <a:pt x="710339" y="755147"/>
                  </a:lnTo>
                  <a:lnTo>
                    <a:pt x="724876" y="719611"/>
                  </a:lnTo>
                  <a:lnTo>
                    <a:pt x="735228" y="682722"/>
                  </a:lnTo>
                  <a:lnTo>
                    <a:pt x="741390" y="644937"/>
                  </a:lnTo>
                  <a:lnTo>
                    <a:pt x="743359" y="606713"/>
                  </a:lnTo>
                  <a:lnTo>
                    <a:pt x="741130" y="568506"/>
                  </a:lnTo>
                  <a:lnTo>
                    <a:pt x="734699" y="530773"/>
                  </a:lnTo>
                  <a:lnTo>
                    <a:pt x="724063" y="493972"/>
                  </a:lnTo>
                  <a:lnTo>
                    <a:pt x="709217" y="458558"/>
                  </a:lnTo>
                  <a:lnTo>
                    <a:pt x="690157" y="424989"/>
                  </a:lnTo>
                  <a:lnTo>
                    <a:pt x="684531" y="417432"/>
                  </a:lnTo>
                  <a:close/>
                </a:path>
                <a:path w="2299335" h="942975">
                  <a:moveTo>
                    <a:pt x="401272" y="281106"/>
                  </a:moveTo>
                  <a:lnTo>
                    <a:pt x="356862" y="288289"/>
                  </a:lnTo>
                  <a:lnTo>
                    <a:pt x="314222" y="303938"/>
                  </a:lnTo>
                  <a:lnTo>
                    <a:pt x="274714" y="329010"/>
                  </a:lnTo>
                  <a:lnTo>
                    <a:pt x="239699" y="364460"/>
                  </a:lnTo>
                  <a:lnTo>
                    <a:pt x="234589" y="374899"/>
                  </a:lnTo>
                  <a:lnTo>
                    <a:pt x="648725" y="374899"/>
                  </a:lnTo>
                  <a:lnTo>
                    <a:pt x="607655" y="339916"/>
                  </a:lnTo>
                  <a:lnTo>
                    <a:pt x="571700" y="318292"/>
                  </a:lnTo>
                  <a:lnTo>
                    <a:pt x="531512" y="300797"/>
                  </a:lnTo>
                  <a:lnTo>
                    <a:pt x="489958" y="288316"/>
                  </a:lnTo>
                  <a:lnTo>
                    <a:pt x="446091" y="281434"/>
                  </a:lnTo>
                  <a:lnTo>
                    <a:pt x="401272" y="281106"/>
                  </a:lnTo>
                  <a:close/>
                </a:path>
                <a:path w="2299335" h="942975">
                  <a:moveTo>
                    <a:pt x="196098" y="78353"/>
                  </a:moveTo>
                  <a:lnTo>
                    <a:pt x="147090" y="79093"/>
                  </a:lnTo>
                  <a:lnTo>
                    <a:pt x="98065" y="79094"/>
                  </a:lnTo>
                  <a:lnTo>
                    <a:pt x="208127" y="79094"/>
                  </a:lnTo>
                  <a:lnTo>
                    <a:pt x="196098" y="78353"/>
                  </a:lnTo>
                  <a:close/>
                </a:path>
                <a:path w="2299335" h="942975">
                  <a:moveTo>
                    <a:pt x="1991339" y="281305"/>
                  </a:moveTo>
                  <a:lnTo>
                    <a:pt x="1928413" y="284152"/>
                  </a:lnTo>
                  <a:lnTo>
                    <a:pt x="1866711" y="297560"/>
                  </a:lnTo>
                  <a:lnTo>
                    <a:pt x="1808185" y="321014"/>
                  </a:lnTo>
                  <a:lnTo>
                    <a:pt x="1754791" y="354000"/>
                  </a:lnTo>
                  <a:lnTo>
                    <a:pt x="1708484" y="396002"/>
                  </a:lnTo>
                  <a:lnTo>
                    <a:pt x="1671218" y="446505"/>
                  </a:lnTo>
                  <a:lnTo>
                    <a:pt x="1644948" y="504994"/>
                  </a:lnTo>
                  <a:lnTo>
                    <a:pt x="1631628" y="570953"/>
                  </a:lnTo>
                  <a:lnTo>
                    <a:pt x="1630435" y="606573"/>
                  </a:lnTo>
                  <a:lnTo>
                    <a:pt x="1633212" y="643868"/>
                  </a:lnTo>
                  <a:lnTo>
                    <a:pt x="1640204" y="682773"/>
                  </a:lnTo>
                  <a:lnTo>
                    <a:pt x="1651656" y="723224"/>
                  </a:lnTo>
                  <a:lnTo>
                    <a:pt x="1670483" y="762834"/>
                  </a:lnTo>
                  <a:lnTo>
                    <a:pt x="1692186" y="798274"/>
                  </a:lnTo>
                  <a:lnTo>
                    <a:pt x="1716467" y="829621"/>
                  </a:lnTo>
                  <a:lnTo>
                    <a:pt x="1743027" y="856953"/>
                  </a:lnTo>
                  <a:lnTo>
                    <a:pt x="1801787" y="899881"/>
                  </a:lnTo>
                  <a:lnTo>
                    <a:pt x="1866075" y="927679"/>
                  </a:lnTo>
                  <a:lnTo>
                    <a:pt x="1933498" y="940967"/>
                  </a:lnTo>
                  <a:lnTo>
                    <a:pt x="1967637" y="942363"/>
                  </a:lnTo>
                  <a:lnTo>
                    <a:pt x="2001664" y="940366"/>
                  </a:lnTo>
                  <a:lnTo>
                    <a:pt x="2068182" y="926497"/>
                  </a:lnTo>
                  <a:lnTo>
                    <a:pt x="2130659" y="899981"/>
                  </a:lnTo>
                  <a:lnTo>
                    <a:pt x="2186704" y="861438"/>
                  </a:lnTo>
                  <a:lnTo>
                    <a:pt x="2233925" y="811490"/>
                  </a:lnTo>
                  <a:lnTo>
                    <a:pt x="2243281" y="797588"/>
                  </a:lnTo>
                  <a:lnTo>
                    <a:pt x="1963887" y="797588"/>
                  </a:lnTo>
                  <a:lnTo>
                    <a:pt x="1923503" y="793174"/>
                  </a:lnTo>
                  <a:lnTo>
                    <a:pt x="1857753" y="765165"/>
                  </a:lnTo>
                  <a:lnTo>
                    <a:pt x="1812072" y="717506"/>
                  </a:lnTo>
                  <a:lnTo>
                    <a:pt x="1786514" y="657312"/>
                  </a:lnTo>
                  <a:lnTo>
                    <a:pt x="1781133" y="591692"/>
                  </a:lnTo>
                  <a:lnTo>
                    <a:pt x="1786026" y="559071"/>
                  </a:lnTo>
                  <a:lnTo>
                    <a:pt x="1811011" y="498650"/>
                  </a:lnTo>
                  <a:lnTo>
                    <a:pt x="1856307" y="450585"/>
                  </a:lnTo>
                  <a:lnTo>
                    <a:pt x="1921968" y="421988"/>
                  </a:lnTo>
                  <a:lnTo>
                    <a:pt x="1962453" y="417212"/>
                  </a:lnTo>
                  <a:lnTo>
                    <a:pt x="2239804" y="417212"/>
                  </a:lnTo>
                  <a:lnTo>
                    <a:pt x="2237231" y="413006"/>
                  </a:lnTo>
                  <a:lnTo>
                    <a:pt x="2192990" y="361951"/>
                  </a:lnTo>
                  <a:lnTo>
                    <a:pt x="2141177" y="323776"/>
                  </a:lnTo>
                  <a:lnTo>
                    <a:pt x="2083745" y="297965"/>
                  </a:lnTo>
                  <a:lnTo>
                    <a:pt x="2022650" y="284003"/>
                  </a:lnTo>
                  <a:lnTo>
                    <a:pt x="1991339" y="281305"/>
                  </a:lnTo>
                  <a:close/>
                </a:path>
                <a:path w="2299335" h="942975">
                  <a:moveTo>
                    <a:pt x="2239804" y="417212"/>
                  </a:moveTo>
                  <a:lnTo>
                    <a:pt x="1962453" y="417212"/>
                  </a:lnTo>
                  <a:lnTo>
                    <a:pt x="2003767" y="422013"/>
                  </a:lnTo>
                  <a:lnTo>
                    <a:pt x="2039784" y="433371"/>
                  </a:lnTo>
                  <a:lnTo>
                    <a:pt x="2096041" y="472268"/>
                  </a:lnTo>
                  <a:lnTo>
                    <a:pt x="2131454" y="526928"/>
                  </a:lnTo>
                  <a:lnTo>
                    <a:pt x="2146252" y="590374"/>
                  </a:lnTo>
                  <a:lnTo>
                    <a:pt x="2145992" y="623213"/>
                  </a:lnTo>
                  <a:lnTo>
                    <a:pt x="2130298" y="686760"/>
                  </a:lnTo>
                  <a:lnTo>
                    <a:pt x="2094563" y="741655"/>
                  </a:lnTo>
                  <a:lnTo>
                    <a:pt x="2039016" y="780923"/>
                  </a:lnTo>
                  <a:lnTo>
                    <a:pt x="1963887" y="797588"/>
                  </a:lnTo>
                  <a:lnTo>
                    <a:pt x="2243281" y="797588"/>
                  </a:lnTo>
                  <a:lnTo>
                    <a:pt x="2269930" y="750757"/>
                  </a:lnTo>
                  <a:lnTo>
                    <a:pt x="2292327" y="679860"/>
                  </a:lnTo>
                  <a:lnTo>
                    <a:pt x="2297675" y="640794"/>
                  </a:lnTo>
                  <a:lnTo>
                    <a:pt x="2298725" y="599420"/>
                  </a:lnTo>
                  <a:lnTo>
                    <a:pt x="2295176" y="555815"/>
                  </a:lnTo>
                  <a:lnTo>
                    <a:pt x="2285117" y="514864"/>
                  </a:lnTo>
                  <a:lnTo>
                    <a:pt x="2271944" y="477455"/>
                  </a:lnTo>
                  <a:lnTo>
                    <a:pt x="2255901" y="443524"/>
                  </a:lnTo>
                  <a:lnTo>
                    <a:pt x="2239804" y="417212"/>
                  </a:lnTo>
                  <a:close/>
                </a:path>
              </a:pathLst>
            </a:custGeom>
            <a:solidFill>
              <a:srgbClr val="03A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21556" y="8107108"/>
              <a:ext cx="223281" cy="215836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08AE304-6DD1-41D3-A52C-32C793452D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9807" y="6541502"/>
            <a:ext cx="3267739" cy="9815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B12C4E-8B70-4A4C-A679-787606AA5A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92397" y="6477488"/>
            <a:ext cx="3261643" cy="11095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16AFA5-7BA4-4807-A700-F85E4BDB0F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97895" y="8409870"/>
            <a:ext cx="1371719" cy="22740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CF6E58-1210-4837-8A56-B8B82DF1E1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59964" y="9007329"/>
            <a:ext cx="2895851" cy="1079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6DDD848-E1E1-489C-92C1-C861750508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46165" y="9162791"/>
            <a:ext cx="3907875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0506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59224"/>
            <a:ext cx="15626715" cy="968375"/>
          </a:xfrm>
        </p:spPr>
        <p:txBody>
          <a:bodyPr/>
          <a:lstStyle/>
          <a:p>
            <a:r>
              <a:rPr lang="en-US" dirty="0" err="1"/>
              <a:t>TickChak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D82D8-8912-DBBE-C689-870B25EA0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063875"/>
            <a:ext cx="16496308" cy="5970865"/>
          </a:xfrm>
        </p:spPr>
        <p:txBody>
          <a:bodyPr/>
          <a:lstStyle/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A platform for selling event tickets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Offers a simple and easy way for artists and producers to create an event web presence and to start selling tickets for it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Fast growing profitable company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No marketing, all growth from word of mouth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However, they continue to grow mainly in their relatively small community and wanted to break out to the entire events market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0314D455-6ECE-4373-902C-C8A8A57BA0C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578961" y="701675"/>
            <a:ext cx="1375712" cy="227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0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59224"/>
            <a:ext cx="15626715" cy="968375"/>
          </a:xfrm>
        </p:spPr>
        <p:txBody>
          <a:bodyPr/>
          <a:lstStyle/>
          <a:p>
            <a:r>
              <a:rPr lang="en-US" dirty="0"/>
              <a:t>TickChak – Long Tail Idea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D82D8-8912-DBBE-C689-870B25EA0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063875"/>
            <a:ext cx="15962908" cy="4985980"/>
          </a:xfrm>
        </p:spPr>
        <p:txBody>
          <a:bodyPr/>
          <a:lstStyle/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Focus on the problem your customer is trying to solve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Who are the customers? Who is the audience? </a:t>
            </a:r>
          </a:p>
          <a:p>
            <a:pPr marL="1657350" lvl="2" indent="-742950">
              <a:spcAft>
                <a:spcPts val="2400"/>
              </a:spcAft>
              <a:buFont typeface="+mj-lt"/>
              <a:buAutoNum type="arabicPeriod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</a:rPr>
              <a:t>Artists, singers, performers, producers, venues (performance halls) </a:t>
            </a:r>
          </a:p>
          <a:p>
            <a:pPr marL="1657350" lvl="2" indent="-742950">
              <a:spcAft>
                <a:spcPts val="2400"/>
              </a:spcAft>
              <a:buFont typeface="+mj-lt"/>
              <a:buAutoNum type="arabicPeriod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</a:rPr>
              <a:t>Anybody who wants to buy tickets for a performance or an event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0314D455-6ECE-4373-902C-C8A8A57BA0C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578961" y="701675"/>
            <a:ext cx="1375712" cy="227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4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59224"/>
            <a:ext cx="15626715" cy="968375"/>
          </a:xfrm>
        </p:spPr>
        <p:txBody>
          <a:bodyPr/>
          <a:lstStyle/>
          <a:p>
            <a:r>
              <a:rPr lang="en-US" dirty="0"/>
              <a:t>TickChak – Long Tail Idea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D82D8-8912-DBBE-C689-870B25EA0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063875"/>
            <a:ext cx="17258308" cy="7017306"/>
          </a:xfrm>
        </p:spPr>
        <p:txBody>
          <a:bodyPr/>
          <a:lstStyle/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Built a robot to extract information about </a:t>
            </a:r>
            <a:r>
              <a:rPr lang="en-US" sz="4400" b="1" dirty="0">
                <a:latin typeface="Lato" panose="020F0502020204030203" pitchFamily="34" charset="0"/>
              </a:rPr>
              <a:t>events</a:t>
            </a:r>
            <a:r>
              <a:rPr lang="en-US" sz="4400" dirty="0">
                <a:latin typeface="Lato" panose="020F0502020204030203" pitchFamily="34" charset="0"/>
              </a:rPr>
              <a:t> from all ticket selling websites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The results comprise a database about events, from which we also created a database about singers, performers, producers and venues. 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A site listing ALL coming events and concerts in Israel, aggregated from all ticket agencies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When people search for an event by an artist or venue, Google will often present </a:t>
            </a:r>
            <a:r>
              <a:rPr lang="en-US" sz="4400" dirty="0" err="1">
                <a:latin typeface="Lato" panose="020F0502020204030203" pitchFamily="34" charset="0"/>
              </a:rPr>
              <a:t>TickChak’s</a:t>
            </a:r>
            <a:r>
              <a:rPr lang="en-US" sz="4400" dirty="0">
                <a:latin typeface="Lato" panose="020F0502020204030203" pitchFamily="34" charset="0"/>
              </a:rPr>
              <a:t> results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0314D455-6ECE-4373-902C-C8A8A57BA0C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578961" y="701675"/>
            <a:ext cx="1375712" cy="227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1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59224"/>
            <a:ext cx="15626715" cy="968375"/>
          </a:xfrm>
        </p:spPr>
        <p:txBody>
          <a:bodyPr/>
          <a:lstStyle/>
          <a:p>
            <a:r>
              <a:rPr lang="en-US" dirty="0"/>
              <a:t>TickChak – Long Tail Idea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D82D8-8912-DBBE-C689-870B25EA0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063875"/>
            <a:ext cx="17258308" cy="8740854"/>
          </a:xfrm>
        </p:spPr>
        <p:txBody>
          <a:bodyPr/>
          <a:lstStyle/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Over time, create an information page on each and every artist, singer or musician, detailing their current and past shows</a:t>
            </a:r>
          </a:p>
          <a:p>
            <a:pPr marL="1943100" lvl="3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Every concert or performance with its promotional material</a:t>
            </a:r>
          </a:p>
          <a:p>
            <a:pPr marL="1943100" lvl="3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Historical data </a:t>
            </a:r>
          </a:p>
          <a:p>
            <a:pPr marL="2857500" lvl="5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When they performed </a:t>
            </a:r>
          </a:p>
          <a:p>
            <a:pPr marL="2857500" lvl="5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Where they performed</a:t>
            </a:r>
          </a:p>
          <a:p>
            <a:pPr marL="2857500" lvl="5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How many people attended, based on venue size</a:t>
            </a:r>
          </a:p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And their aggregated audience – interesting, competitive gossip.  		People, and especially artists, care about their web presence 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en-US" sz="6700" dirty="0">
              <a:solidFill>
                <a:srgbClr val="000032"/>
              </a:solidFill>
              <a:latin typeface="Lato" panose="020F0502020204030203" pitchFamily="34" charset="0"/>
              <a:cs typeface="Lato Ligh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0314D455-6ECE-4373-902C-C8A8A57BA0C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578961" y="701675"/>
            <a:ext cx="1375712" cy="227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0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59224"/>
            <a:ext cx="15626715" cy="968375"/>
          </a:xfrm>
        </p:spPr>
        <p:txBody>
          <a:bodyPr/>
          <a:lstStyle/>
          <a:p>
            <a:r>
              <a:rPr lang="en-US" dirty="0"/>
              <a:t>TickChak – Small Proof of Concept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0314D455-6ECE-4373-902C-C8A8A57BA0C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578961" y="701675"/>
            <a:ext cx="1375712" cy="2272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0F4F85-2FA8-49B9-8724-72EFABA33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3550" y="2921644"/>
            <a:ext cx="6477001" cy="789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59224"/>
            <a:ext cx="15626715" cy="968375"/>
          </a:xfrm>
        </p:spPr>
        <p:txBody>
          <a:bodyPr/>
          <a:lstStyle/>
          <a:p>
            <a:r>
              <a:rPr lang="en-US" dirty="0" err="1"/>
              <a:t>TickChak</a:t>
            </a:r>
            <a:r>
              <a:rPr lang="en-US" dirty="0"/>
              <a:t> – Small Proof of Concept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0314D455-6ECE-4373-902C-C8A8A57BA0C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578961" y="701675"/>
            <a:ext cx="1375712" cy="2272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58E44D-A193-4C98-87F0-EA54C039D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5650" y="2835276"/>
            <a:ext cx="8430591" cy="75438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9CBE7DD-9EE2-4D7C-AC15-AA2076EFCE9E}"/>
              </a:ext>
            </a:extLst>
          </p:cNvPr>
          <p:cNvGrpSpPr/>
          <p:nvPr/>
        </p:nvGrpSpPr>
        <p:grpSpPr>
          <a:xfrm>
            <a:off x="1557932" y="3969210"/>
            <a:ext cx="8189318" cy="1421127"/>
            <a:chOff x="1557932" y="3969210"/>
            <a:chExt cx="8189318" cy="142112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40158E-9E64-46FA-B125-150F876AFFB1}"/>
                </a:ext>
              </a:extLst>
            </p:cNvPr>
            <p:cNvSpPr txBox="1"/>
            <p:nvPr/>
          </p:nvSpPr>
          <p:spPr>
            <a:xfrm>
              <a:off x="1557932" y="3969210"/>
              <a:ext cx="33887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000032"/>
                  </a:solidFill>
                  <a:latin typeface="Lato"/>
                </a:rPr>
                <a:t>1. Wikipedia 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366E4A1-99FF-439C-AFD9-3B17C2979163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4946650" y="4353931"/>
              <a:ext cx="4800600" cy="1036406"/>
            </a:xfrm>
            <a:prstGeom prst="straightConnector1">
              <a:avLst/>
            </a:prstGeom>
            <a:ln w="76200">
              <a:solidFill>
                <a:srgbClr val="FF6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0F24DC7-F8BD-6698-26CC-9AF648974FA4}"/>
              </a:ext>
            </a:extLst>
          </p:cNvPr>
          <p:cNvGrpSpPr/>
          <p:nvPr/>
        </p:nvGrpSpPr>
        <p:grpSpPr>
          <a:xfrm>
            <a:off x="1557932" y="5565070"/>
            <a:ext cx="8189318" cy="1421127"/>
            <a:chOff x="1557932" y="5565070"/>
            <a:chExt cx="8189318" cy="142112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B032C0C-3DA4-4102-8DA0-DB6B757B84FE}"/>
                </a:ext>
              </a:extLst>
            </p:cNvPr>
            <p:cNvSpPr txBox="1"/>
            <p:nvPr/>
          </p:nvSpPr>
          <p:spPr>
            <a:xfrm>
              <a:off x="1557932" y="5565070"/>
              <a:ext cx="33887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000032"/>
                  </a:solidFill>
                  <a:latin typeface="Lato"/>
                </a:rPr>
                <a:t>2. YouTube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0E43632-1034-4300-BB2D-E10F1B1A269A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>
              <a:off x="4946650" y="5949791"/>
              <a:ext cx="4800600" cy="1036406"/>
            </a:xfrm>
            <a:prstGeom prst="straightConnector1">
              <a:avLst/>
            </a:prstGeom>
            <a:ln w="76200">
              <a:solidFill>
                <a:srgbClr val="FF6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A4F108-0481-DC2D-DF40-15B1F8C7E352}"/>
              </a:ext>
            </a:extLst>
          </p:cNvPr>
          <p:cNvGrpSpPr/>
          <p:nvPr/>
        </p:nvGrpSpPr>
        <p:grpSpPr>
          <a:xfrm>
            <a:off x="1557932" y="8756789"/>
            <a:ext cx="8189318" cy="769441"/>
            <a:chOff x="1557932" y="8756789"/>
            <a:chExt cx="8189318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2789A24-D7A3-4EA3-9AB5-CD0848725017}"/>
                </a:ext>
              </a:extLst>
            </p:cNvPr>
            <p:cNvSpPr txBox="1"/>
            <p:nvPr/>
          </p:nvSpPr>
          <p:spPr>
            <a:xfrm>
              <a:off x="1557932" y="8756789"/>
              <a:ext cx="33887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000032"/>
                  </a:solidFill>
                  <a:latin typeface="Lato"/>
                </a:rPr>
                <a:t>4. </a:t>
              </a:r>
              <a:r>
                <a:rPr lang="en-US" sz="4400" dirty="0" err="1">
                  <a:solidFill>
                    <a:srgbClr val="000032"/>
                  </a:solidFill>
                  <a:latin typeface="Lato"/>
                </a:rPr>
                <a:t>TickChak</a:t>
              </a:r>
              <a:endParaRPr lang="en-US" sz="4400" dirty="0">
                <a:solidFill>
                  <a:srgbClr val="000032"/>
                </a:solidFill>
                <a:latin typeface="Lato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10ACAC7-FBB6-4CE6-B750-DED0F04E1B0B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4946650" y="9141510"/>
              <a:ext cx="4800600" cy="323165"/>
            </a:xfrm>
            <a:prstGeom prst="straightConnector1">
              <a:avLst/>
            </a:prstGeom>
            <a:ln w="76200">
              <a:solidFill>
                <a:srgbClr val="FF6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C98B14B-8B63-4B57-1E5E-816362033D82}"/>
              </a:ext>
            </a:extLst>
          </p:cNvPr>
          <p:cNvGrpSpPr/>
          <p:nvPr/>
        </p:nvGrpSpPr>
        <p:grpSpPr>
          <a:xfrm>
            <a:off x="1557932" y="7160930"/>
            <a:ext cx="8189318" cy="1061829"/>
            <a:chOff x="1557932" y="7160930"/>
            <a:chExt cx="8189318" cy="106182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B0C4F0-F263-403F-A7DC-1569DD658346}"/>
                </a:ext>
              </a:extLst>
            </p:cNvPr>
            <p:cNvSpPr txBox="1"/>
            <p:nvPr/>
          </p:nvSpPr>
          <p:spPr>
            <a:xfrm>
              <a:off x="1557932" y="7160930"/>
              <a:ext cx="33887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000032"/>
                  </a:solidFill>
                  <a:latin typeface="Lato"/>
                </a:rPr>
                <a:t>3. Facebook 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D9D0CD4-9D70-49DA-8863-EDF5D4453293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4946650" y="7545651"/>
              <a:ext cx="4800600" cy="677108"/>
            </a:xfrm>
            <a:prstGeom prst="straightConnector1">
              <a:avLst/>
            </a:prstGeom>
            <a:ln w="76200">
              <a:solidFill>
                <a:srgbClr val="FF6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541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59224"/>
            <a:ext cx="15626715" cy="968375"/>
          </a:xfrm>
        </p:spPr>
        <p:txBody>
          <a:bodyPr/>
          <a:lstStyle/>
          <a:p>
            <a:r>
              <a:rPr lang="en-US" dirty="0"/>
              <a:t>TickChak – Long Tail Idea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0314D455-6ECE-4373-902C-C8A8A57BA0C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578961" y="701675"/>
            <a:ext cx="1375712" cy="2272554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0C13E2B-B07F-4808-B4CB-73D700038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063875"/>
            <a:ext cx="16877308" cy="5663089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4400" b="1" dirty="0">
                <a:latin typeface="Lato" panose="020F0502020204030203" pitchFamily="34" charset="0"/>
              </a:rPr>
              <a:t>Long Tail User Engagement</a:t>
            </a:r>
          </a:p>
          <a:p>
            <a:pPr marL="1028700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People who search on Google for an upcoming event, will often get to the </a:t>
            </a:r>
            <a:r>
              <a:rPr lang="en-US" sz="4400" dirty="0" err="1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TickChak’s</a:t>
            </a: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 page of the artist</a:t>
            </a:r>
          </a:p>
          <a:p>
            <a:pPr marL="1028700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When clicking on “Purchase a ticket”, they will be directed to the original site selling tickets for that show</a:t>
            </a:r>
          </a:p>
          <a:p>
            <a:pPr marL="1028700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They will also be offered to sign up for an alert if that artist, or similar artists, conduct a show in their area</a:t>
            </a:r>
          </a:p>
        </p:txBody>
      </p:sp>
    </p:spTree>
    <p:extLst>
      <p:ext uri="{BB962C8B-B14F-4D97-AF65-F5344CB8AC3E}">
        <p14:creationId xmlns:p14="http://schemas.microsoft.com/office/powerpoint/2010/main" val="176711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59224"/>
            <a:ext cx="15626715" cy="968375"/>
          </a:xfrm>
        </p:spPr>
        <p:txBody>
          <a:bodyPr/>
          <a:lstStyle/>
          <a:p>
            <a:r>
              <a:rPr lang="en-US" dirty="0"/>
              <a:t>TickChak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591956" y="2578525"/>
            <a:ext cx="5855869" cy="45719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0314D455-6ECE-4373-902C-C8A8A57BA0C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578961" y="701675"/>
            <a:ext cx="1375712" cy="22725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EDF281-8EF6-4A0B-B90D-F9933C571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7322" y="396875"/>
            <a:ext cx="8614395" cy="67366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4D008A-CEB7-4ABC-AD7B-D840316D96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7322" y="7133539"/>
            <a:ext cx="8647712" cy="39313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96A975-FC1D-4F38-99B7-5901524994F7}"/>
              </a:ext>
            </a:extLst>
          </p:cNvPr>
          <p:cNvSpPr txBox="1"/>
          <p:nvPr/>
        </p:nvSpPr>
        <p:spPr>
          <a:xfrm>
            <a:off x="538581" y="3749675"/>
            <a:ext cx="58558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Lato "/>
              </a:rPr>
              <a:t>And, what’s in it for the artists?</a:t>
            </a:r>
          </a:p>
        </p:txBody>
      </p:sp>
    </p:spTree>
    <p:extLst>
      <p:ext uri="{BB962C8B-B14F-4D97-AF65-F5344CB8AC3E}">
        <p14:creationId xmlns:p14="http://schemas.microsoft.com/office/powerpoint/2010/main" val="250322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59224"/>
            <a:ext cx="15626715" cy="968375"/>
          </a:xfrm>
        </p:spPr>
        <p:txBody>
          <a:bodyPr/>
          <a:lstStyle/>
          <a:p>
            <a:r>
              <a:rPr lang="en-US" dirty="0"/>
              <a:t>TickChak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591956" y="2578525"/>
            <a:ext cx="5855869" cy="45719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0314D455-6ECE-4373-902C-C8A8A57BA0C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578961" y="701675"/>
            <a:ext cx="1375712" cy="22725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96A975-FC1D-4F38-99B7-5901524994F7}"/>
              </a:ext>
            </a:extLst>
          </p:cNvPr>
          <p:cNvSpPr txBox="1"/>
          <p:nvPr/>
        </p:nvSpPr>
        <p:spPr>
          <a:xfrm>
            <a:off x="538581" y="3749675"/>
            <a:ext cx="58558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Lato "/>
              </a:rPr>
              <a:t>And, what’s in it for the artists?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B388E5-DEB2-4FB1-BA23-CB49BEB04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3649" y="894325"/>
            <a:ext cx="9504903" cy="917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6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59224"/>
            <a:ext cx="15626715" cy="968375"/>
          </a:xfrm>
        </p:spPr>
        <p:txBody>
          <a:bodyPr/>
          <a:lstStyle/>
          <a:p>
            <a:r>
              <a:rPr lang="en-US" dirty="0"/>
              <a:t>TickChak – Long Tail Idea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0314D455-6ECE-4373-902C-C8A8A57BA0C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578961" y="701675"/>
            <a:ext cx="1375712" cy="2272554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0C13E2B-B07F-4808-B4CB-73D700038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063875"/>
            <a:ext cx="17791708" cy="7171194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4400" b="1" dirty="0">
                <a:latin typeface="Lato" panose="020F0502020204030203" pitchFamily="34" charset="0"/>
              </a:rPr>
              <a:t>And what’s in it for the artists? </a:t>
            </a:r>
          </a:p>
          <a:p>
            <a:pPr marL="1028700" lvl="1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People care about their web presence</a:t>
            </a:r>
          </a:p>
          <a:p>
            <a:pPr marL="1028700" lvl="1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Most artists don’t have a website or a well-maintained web presence</a:t>
            </a:r>
          </a:p>
          <a:p>
            <a:pPr marL="1028700" lvl="1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TickChak</a:t>
            </a: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 will offer artist to own and use the page as their main web presence by adding information, pictures and videos to the page </a:t>
            </a:r>
          </a:p>
          <a:p>
            <a:pPr marL="1028700" lvl="1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TickChak will take care of updating and maintaining the list of their events along with any content related to the shows</a:t>
            </a:r>
          </a:p>
          <a:p>
            <a:pPr marL="1028700" lvl="1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Obviously, they can use TickChak to sell tickets for their events</a:t>
            </a:r>
          </a:p>
        </p:txBody>
      </p:sp>
    </p:spTree>
    <p:extLst>
      <p:ext uri="{BB962C8B-B14F-4D97-AF65-F5344CB8AC3E}">
        <p14:creationId xmlns:p14="http://schemas.microsoft.com/office/powerpoint/2010/main" val="136019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F2E8E-706E-467F-BB32-9BD23C277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237915"/>
            <a:ext cx="16990615" cy="6278642"/>
          </a:xfrm>
        </p:spPr>
        <p:txBody>
          <a:bodyPr/>
          <a:lstStyle/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 "/>
                <a:ea typeface="Lato" panose="020F0502020204030203" pitchFamily="34" charset="0"/>
                <a:cs typeface="Lato" panose="020F0502020204030203" pitchFamily="34" charset="0"/>
              </a:rPr>
              <a:t>9 out of 10 startup companies fail.  Why fail if you can succeed?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 "/>
                <a:ea typeface="Lato" panose="020F0502020204030203" pitchFamily="34" charset="0"/>
                <a:cs typeface="Lato" panose="020F0502020204030203" pitchFamily="34" charset="0"/>
              </a:rPr>
              <a:t>VC funds need an exit within 7 - 10 years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 "/>
                <a:ea typeface="Lato" panose="020F0502020204030203" pitchFamily="34" charset="0"/>
                <a:cs typeface="Lato" panose="020F0502020204030203" pitchFamily="34" charset="0"/>
              </a:rPr>
              <a:t>A good exit means going public in the US, NYSE or Nasdaq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 "/>
                <a:ea typeface="Lato" panose="020F0502020204030203" pitchFamily="34" charset="0"/>
                <a:cs typeface="Lato" panose="020F0502020204030203" pitchFamily="34" charset="0"/>
              </a:rPr>
              <a:t>To go public the company needs to reach $100m in sales and be profitable – very hard to accomplish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 "/>
                <a:ea typeface="Lato" panose="020F0502020204030203" pitchFamily="34" charset="0"/>
                <a:cs typeface="Lato" panose="020F0502020204030203" pitchFamily="34" charset="0"/>
              </a:rPr>
              <a:t>In the last 10 years, 12,000 companies were founded in Israel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 "/>
                <a:ea typeface="Lato" panose="020F0502020204030203" pitchFamily="34" charset="0"/>
                <a:cs typeface="Lato" panose="020F0502020204030203" pitchFamily="34" charset="0"/>
              </a:rPr>
              <a:t>Only 68 went public – 1 out of 200 !!!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66FDBF6B-0C16-CEA8-535B-75A4EC6E9949}"/>
              </a:ext>
            </a:extLst>
          </p:cNvPr>
          <p:cNvSpPr txBox="1">
            <a:spLocks/>
          </p:cNvSpPr>
          <p:nvPr/>
        </p:nvSpPr>
        <p:spPr>
          <a:xfrm>
            <a:off x="1557932" y="1464478"/>
            <a:ext cx="15809318" cy="96308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 sz="6150" b="1" i="0">
                <a:solidFill>
                  <a:srgbClr val="000032"/>
                </a:solidFill>
                <a:latin typeface="Comfortaa"/>
                <a:ea typeface="+mj-ea"/>
                <a:cs typeface="Comfortaa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US" dirty="0"/>
              <a:t>A Quick Recap of Last Presentation </a:t>
            </a:r>
            <a:endParaRPr lang="en-US" spc="-1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94B0B8-5120-4ED1-685C-4CBFD8FA6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1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59224"/>
            <a:ext cx="15626715" cy="968375"/>
          </a:xfrm>
        </p:spPr>
        <p:txBody>
          <a:bodyPr/>
          <a:lstStyle/>
          <a:p>
            <a:r>
              <a:rPr lang="en-US" dirty="0"/>
              <a:t>TickChak – Long Tail Status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0314D455-6ECE-4373-902C-C8A8A57BA0C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578961" y="701675"/>
            <a:ext cx="1375712" cy="2272554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0C13E2B-B07F-4808-B4CB-73D700038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063875"/>
            <a:ext cx="16877308" cy="3631763"/>
          </a:xfrm>
        </p:spPr>
        <p:txBody>
          <a:bodyPr/>
          <a:lstStyle/>
          <a:p>
            <a:pPr marL="1028700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Launching soon</a:t>
            </a:r>
          </a:p>
          <a:p>
            <a:pPr marL="1943100" lvl="3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Data collection is ongoing</a:t>
            </a:r>
          </a:p>
          <a:p>
            <a:pPr marL="1943100" lvl="3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Building the site</a:t>
            </a:r>
          </a:p>
          <a:p>
            <a:pPr marL="1028700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Fairly small investment</a:t>
            </a:r>
          </a:p>
        </p:txBody>
      </p:sp>
    </p:spTree>
    <p:extLst>
      <p:ext uri="{BB962C8B-B14F-4D97-AF65-F5344CB8AC3E}">
        <p14:creationId xmlns:p14="http://schemas.microsoft.com/office/powerpoint/2010/main" val="97990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59224"/>
            <a:ext cx="15626715" cy="968375"/>
          </a:xfrm>
        </p:spPr>
        <p:txBody>
          <a:bodyPr/>
          <a:lstStyle/>
          <a:p>
            <a:r>
              <a:rPr lang="en-US" dirty="0"/>
              <a:t>BioForum - The Data Masters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6" name="object 4">
            <a:extLst>
              <a:ext uri="{FF2B5EF4-FFF2-40B4-BE49-F238E27FC236}">
                <a16:creationId xmlns:a16="http://schemas.microsoft.com/office/drawing/2014/main" id="{4CA1315F-B6F0-45CF-A01B-F65BA5CAA6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054238" y="1405036"/>
            <a:ext cx="2900435" cy="1076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812377-5CDB-43C7-AF71-E8DDE27B2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6041" y="3444875"/>
            <a:ext cx="13032019" cy="708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59224"/>
            <a:ext cx="15626715" cy="968375"/>
          </a:xfrm>
        </p:spPr>
        <p:txBody>
          <a:bodyPr/>
          <a:lstStyle/>
          <a:p>
            <a:r>
              <a:rPr lang="en-US" dirty="0" err="1"/>
              <a:t>BioForum</a:t>
            </a:r>
            <a:r>
              <a:rPr lang="en-US" dirty="0"/>
              <a:t> - The Data Masters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6" name="object 4">
            <a:extLst>
              <a:ext uri="{FF2B5EF4-FFF2-40B4-BE49-F238E27FC236}">
                <a16:creationId xmlns:a16="http://schemas.microsoft.com/office/drawing/2014/main" id="{4CA1315F-B6F0-45CF-A01B-F65BA5CAA6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054238" y="1405036"/>
            <a:ext cx="2900435" cy="1076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C11E6C-CAE1-4C39-AFE6-DC770748DC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7771" y="3216275"/>
            <a:ext cx="6630325" cy="74210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26FBB9-EFA0-AEF6-A08A-FAF0C49A2C68}"/>
              </a:ext>
            </a:extLst>
          </p:cNvPr>
          <p:cNvSpPr txBox="1"/>
          <p:nvPr/>
        </p:nvSpPr>
        <p:spPr>
          <a:xfrm>
            <a:off x="1212850" y="3216275"/>
            <a:ext cx="7620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4400" dirty="0">
                <a:latin typeface="Lato" panose="020F0502020204030203" pitchFamily="34" charset="0"/>
              </a:rPr>
              <a:t>A profitable, growing company, selling data services for clinical trials</a:t>
            </a:r>
          </a:p>
          <a:p>
            <a:pPr>
              <a:spcAft>
                <a:spcPts val="2400"/>
              </a:spcAft>
            </a:pPr>
            <a:r>
              <a:rPr lang="en-US" sz="4400" dirty="0">
                <a:latin typeface="Lato" panose="020F0502020204030203" pitchFamily="34" charset="0"/>
              </a:rPr>
              <a:t>Services include:</a:t>
            </a:r>
          </a:p>
          <a:p>
            <a:pPr marL="571500" lvl="7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Medical Writing</a:t>
            </a:r>
          </a:p>
          <a:p>
            <a:pPr marL="571500" lvl="5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Data Management</a:t>
            </a:r>
          </a:p>
          <a:p>
            <a:pPr marL="571500" lvl="5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Biostatistics &amp; Statistical Programing </a:t>
            </a:r>
          </a:p>
        </p:txBody>
      </p:sp>
    </p:spTree>
    <p:extLst>
      <p:ext uri="{BB962C8B-B14F-4D97-AF65-F5344CB8AC3E}">
        <p14:creationId xmlns:p14="http://schemas.microsoft.com/office/powerpoint/2010/main" val="62535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59224"/>
            <a:ext cx="15626715" cy="968375"/>
          </a:xfrm>
        </p:spPr>
        <p:txBody>
          <a:bodyPr/>
          <a:lstStyle/>
          <a:p>
            <a:r>
              <a:rPr lang="en-US" dirty="0" err="1"/>
              <a:t>BioForum</a:t>
            </a:r>
            <a:r>
              <a:rPr lang="en-US" dirty="0"/>
              <a:t> - The Data Masters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6" name="object 4">
            <a:extLst>
              <a:ext uri="{FF2B5EF4-FFF2-40B4-BE49-F238E27FC236}">
                <a16:creationId xmlns:a16="http://schemas.microsoft.com/office/drawing/2014/main" id="{4CA1315F-B6F0-45CF-A01B-F65BA5CAA6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054238" y="1405036"/>
            <a:ext cx="2900435" cy="1076751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B35E4D8-206E-4386-8FE1-157AF0FEA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481636"/>
            <a:ext cx="15962908" cy="5663089"/>
          </a:xfrm>
        </p:spPr>
        <p:txBody>
          <a:bodyPr/>
          <a:lstStyle/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About 150 employees, strong presence in Israel, low brand recognition outside of Israel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Marketing was based on word of mouth and LinkedIn campaigns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We were looking for a similar inbound marketing machine of long tail that our prospects will explore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Needed a database…. </a:t>
            </a:r>
          </a:p>
        </p:txBody>
      </p:sp>
    </p:spTree>
    <p:extLst>
      <p:ext uri="{BB962C8B-B14F-4D97-AF65-F5344CB8AC3E}">
        <p14:creationId xmlns:p14="http://schemas.microsoft.com/office/powerpoint/2010/main" val="10112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59224"/>
            <a:ext cx="15626715" cy="968375"/>
          </a:xfrm>
        </p:spPr>
        <p:txBody>
          <a:bodyPr/>
          <a:lstStyle/>
          <a:p>
            <a:r>
              <a:rPr lang="en-US" dirty="0"/>
              <a:t>ClinicalTrials.gov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1DA16F-BA80-4FAD-9E8D-077A1E4D0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2250" y="3045883"/>
            <a:ext cx="10240804" cy="7182852"/>
          </a:xfrm>
          <a:prstGeom prst="rect">
            <a:avLst/>
          </a:prstGeom>
        </p:spPr>
      </p:pic>
      <p:pic>
        <p:nvPicPr>
          <p:cNvPr id="5" name="object 4">
            <a:extLst>
              <a:ext uri="{FF2B5EF4-FFF2-40B4-BE49-F238E27FC236}">
                <a16:creationId xmlns:a16="http://schemas.microsoft.com/office/drawing/2014/main" id="{5C71B132-3465-44D3-AC80-223D5632F0F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054238" y="1405036"/>
            <a:ext cx="2900435" cy="10767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8AD7EF-FE74-4937-8CDC-07CDFDC728EB}"/>
              </a:ext>
            </a:extLst>
          </p:cNvPr>
          <p:cNvSpPr txBox="1"/>
          <p:nvPr/>
        </p:nvSpPr>
        <p:spPr>
          <a:xfrm>
            <a:off x="1557932" y="3467210"/>
            <a:ext cx="552231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Lato "/>
              </a:rPr>
              <a:t>This website is organized by trials.  One page per trial listing, among other data,  all hospitals where the trial is conducted </a:t>
            </a:r>
          </a:p>
        </p:txBody>
      </p:sp>
    </p:spTree>
    <p:extLst>
      <p:ext uri="{BB962C8B-B14F-4D97-AF65-F5344CB8AC3E}">
        <p14:creationId xmlns:p14="http://schemas.microsoft.com/office/powerpoint/2010/main" val="394418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59224"/>
            <a:ext cx="15626715" cy="968375"/>
          </a:xfrm>
        </p:spPr>
        <p:txBody>
          <a:bodyPr/>
          <a:lstStyle/>
          <a:p>
            <a:r>
              <a:rPr lang="en-US" dirty="0"/>
              <a:t>ClinicalTrials.gov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128DC0-6DB5-42EE-9922-B17384773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672" y="3002202"/>
            <a:ext cx="9702757" cy="7529273"/>
          </a:xfrm>
          <a:prstGeom prst="rect">
            <a:avLst/>
          </a:prstGeom>
        </p:spPr>
      </p:pic>
      <p:pic>
        <p:nvPicPr>
          <p:cNvPr id="6" name="object 4">
            <a:extLst>
              <a:ext uri="{FF2B5EF4-FFF2-40B4-BE49-F238E27FC236}">
                <a16:creationId xmlns:a16="http://schemas.microsoft.com/office/drawing/2014/main" id="{122FF41F-9724-4406-90C0-ADEDCCE8D1D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054238" y="1405036"/>
            <a:ext cx="2900435" cy="107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5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59224"/>
            <a:ext cx="15626715" cy="968375"/>
          </a:xfrm>
        </p:spPr>
        <p:txBody>
          <a:bodyPr/>
          <a:lstStyle/>
          <a:p>
            <a:r>
              <a:rPr lang="en-US" dirty="0"/>
              <a:t>Clinical Trial Hospital Selection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6" name="object 4">
            <a:extLst>
              <a:ext uri="{FF2B5EF4-FFF2-40B4-BE49-F238E27FC236}">
                <a16:creationId xmlns:a16="http://schemas.microsoft.com/office/drawing/2014/main" id="{4CA1315F-B6F0-45CF-A01B-F65BA5CAA6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054238" y="1405036"/>
            <a:ext cx="2900435" cy="1076751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B35E4D8-206E-4386-8FE1-157AF0FEA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41547" y="3140075"/>
            <a:ext cx="15962908" cy="7017306"/>
          </a:xfrm>
        </p:spPr>
        <p:txBody>
          <a:bodyPr/>
          <a:lstStyle/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The idea was to invert the data and organize it by hospitals, rather than by the trials themselves</a:t>
            </a:r>
          </a:p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Such a database is a tool to help pharma sponsors – BioForum prospects –  identify best hospitals for their specific trial, based on historical trial data</a:t>
            </a:r>
          </a:p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Searched on Google to find such tools</a:t>
            </a:r>
          </a:p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Did not find anything on Google  !!!</a:t>
            </a:r>
          </a:p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With the help of experts in the field found several companies offering sophisticated databases and research tools</a:t>
            </a:r>
          </a:p>
        </p:txBody>
      </p:sp>
    </p:spTree>
    <p:extLst>
      <p:ext uri="{BB962C8B-B14F-4D97-AF65-F5344CB8AC3E}">
        <p14:creationId xmlns:p14="http://schemas.microsoft.com/office/powerpoint/2010/main" val="231917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uiExpand="1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59224"/>
            <a:ext cx="15626715" cy="769441"/>
          </a:xfrm>
        </p:spPr>
        <p:txBody>
          <a:bodyPr/>
          <a:lstStyle/>
          <a:p>
            <a:r>
              <a:rPr lang="en-US" sz="5000" dirty="0"/>
              <a:t>Clinical Trial Hospital Selection Offerings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18" name="object 4">
            <a:extLst>
              <a:ext uri="{FF2B5EF4-FFF2-40B4-BE49-F238E27FC236}">
                <a16:creationId xmlns:a16="http://schemas.microsoft.com/office/drawing/2014/main" id="{F8EC187E-7815-4D6B-96E9-447AFE0E566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054238" y="1405036"/>
            <a:ext cx="2900435" cy="1076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A74521-3F4A-4B09-8A04-46F36CD7C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32" y="5228584"/>
            <a:ext cx="3834920" cy="80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7706DF6-914B-432F-AB85-696119D04C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1622" y="4740275"/>
            <a:ext cx="3230443" cy="1041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B9FFBF9-799E-4201-BE47-14E012A01C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0834" y="5171383"/>
            <a:ext cx="3950216" cy="9144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E3EF4F4-16E2-40FB-99AB-9BB0AE1133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32" y="7605394"/>
            <a:ext cx="4343400" cy="838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41F98B-2AD5-4956-8F49-FB2BCEDC59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522" y="7498713"/>
            <a:ext cx="3810008" cy="105156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100297B-E27C-4B71-8A81-729652A8EF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5721" y="7567293"/>
            <a:ext cx="4465329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5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6" name="object 4">
            <a:extLst>
              <a:ext uri="{FF2B5EF4-FFF2-40B4-BE49-F238E27FC236}">
                <a16:creationId xmlns:a16="http://schemas.microsoft.com/office/drawing/2014/main" id="{4CA1315F-B6F0-45CF-A01B-F65BA5CAA6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054238" y="1405036"/>
            <a:ext cx="2900435" cy="1076751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B35E4D8-206E-4386-8FE1-157AF0FEA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481636"/>
            <a:ext cx="17105908" cy="5970865"/>
          </a:xfrm>
        </p:spPr>
        <p:txBody>
          <a:bodyPr/>
          <a:lstStyle/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No such data is freely available on the web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Tool providers charge $30,000 - $50,000 per year to access the data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They even refused to give us trial access for a single day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en-US" sz="4400" dirty="0">
              <a:latin typeface="Lato" panose="020F0502020204030203" pitchFamily="34" charset="0"/>
            </a:endParaRP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Aha moment – What if we publish the information in a long tail fashion, one page per hospital – about 20,000 locations worldwide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B467E1-0A55-44C1-B775-50B1F531F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59224"/>
            <a:ext cx="15626715" cy="769441"/>
          </a:xfrm>
        </p:spPr>
        <p:txBody>
          <a:bodyPr/>
          <a:lstStyle/>
          <a:p>
            <a:r>
              <a:rPr lang="en-US" sz="5000" dirty="0"/>
              <a:t>Clinical Trial Hospital Selection Offerings</a:t>
            </a:r>
          </a:p>
        </p:txBody>
      </p:sp>
    </p:spTree>
    <p:extLst>
      <p:ext uri="{BB962C8B-B14F-4D97-AF65-F5344CB8AC3E}">
        <p14:creationId xmlns:p14="http://schemas.microsoft.com/office/powerpoint/2010/main" val="85511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59224"/>
            <a:ext cx="15626715" cy="968375"/>
          </a:xfrm>
        </p:spPr>
        <p:txBody>
          <a:bodyPr/>
          <a:lstStyle/>
          <a:p>
            <a:r>
              <a:rPr lang="en-US" dirty="0"/>
              <a:t>Clinical.Site: Business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D82D8-8912-DBBE-C689-870B25EA0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063875"/>
            <a:ext cx="16420108" cy="7145546"/>
          </a:xfrm>
        </p:spPr>
        <p:txBody>
          <a:bodyPr/>
          <a:lstStyle/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The birth of a new experiment and potentially a new company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Publish the data, organized by clinical trial hospitals / locations</a:t>
            </a:r>
          </a:p>
          <a:p>
            <a:pPr marL="57150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For each site show: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</a:rPr>
              <a:t>How many clinical trials were done each year  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</a:rPr>
              <a:t>How many trials were done with each sponsor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</a:rPr>
              <a:t>How many trials were phase I, phase II, or phase III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</a:rPr>
              <a:t>How many trials were conducted per condition / disease </a:t>
            </a:r>
          </a:p>
          <a:p>
            <a:pPr marL="1485900" lvl="2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</a:rPr>
              <a:t>Etc.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Free product – how do you make money?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6" name="object 7">
            <a:extLst>
              <a:ext uri="{FF2B5EF4-FFF2-40B4-BE49-F238E27FC236}">
                <a16:creationId xmlns:a16="http://schemas.microsoft.com/office/drawing/2014/main" id="{AD9B5BF6-B536-42E7-8921-6E928F5022B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046362" y="1559221"/>
            <a:ext cx="3908311" cy="76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0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57932" y="1464478"/>
            <a:ext cx="16647518" cy="95859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lang="en-US" spc="-25" dirty="0"/>
              <a:t>W</a:t>
            </a:r>
            <a:r>
              <a:rPr spc="-25" dirty="0"/>
              <a:t>hy </a:t>
            </a:r>
            <a:r>
              <a:rPr lang="en-US" dirty="0"/>
              <a:t>Did So F</a:t>
            </a:r>
            <a:r>
              <a:rPr dirty="0"/>
              <a:t>ew</a:t>
            </a:r>
            <a:r>
              <a:rPr spc="-120" dirty="0"/>
              <a:t> </a:t>
            </a:r>
            <a:r>
              <a:rPr lang="en-US" spc="-120" dirty="0"/>
              <a:t>Companies Go</a:t>
            </a:r>
            <a:r>
              <a:rPr spc="-120" dirty="0"/>
              <a:t> </a:t>
            </a:r>
            <a:r>
              <a:rPr lang="en-US" spc="-10" dirty="0"/>
              <a:t>P</a:t>
            </a:r>
            <a:r>
              <a:rPr spc="-10" dirty="0"/>
              <a:t>ublic</a:t>
            </a:r>
            <a:r>
              <a:rPr lang="en-US" spc="-10" dirty="0"/>
              <a:t>? </a:t>
            </a:r>
            <a:endParaRPr spc="-10" dirty="0"/>
          </a:p>
        </p:txBody>
      </p:sp>
      <p:sp>
        <p:nvSpPr>
          <p:cNvPr id="4" name="object 4"/>
          <p:cNvSpPr txBox="1"/>
          <p:nvPr/>
        </p:nvSpPr>
        <p:spPr>
          <a:xfrm>
            <a:off x="1557932" y="3334017"/>
            <a:ext cx="11389718" cy="59041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20"/>
              </a:spcBef>
              <a:tabLst>
                <a:tab pos="389890" algn="l"/>
              </a:tabLst>
            </a:pPr>
            <a:r>
              <a:rPr lang="en-US" sz="6000" b="1" dirty="0">
                <a:solidFill>
                  <a:srgbClr val="000032"/>
                </a:solidFill>
                <a:latin typeface="Lato" panose="020F0502020204030203" pitchFamily="34" charset="77"/>
                <a:ea typeface="+mj-ea"/>
                <a:cs typeface="Comfortaa"/>
              </a:rPr>
              <a:t>For</a:t>
            </a:r>
            <a:r>
              <a:rPr lang="en-US" sz="6000" dirty="0">
                <a:solidFill>
                  <a:srgbClr val="000032"/>
                </a:solidFill>
                <a:latin typeface="Lato" panose="020F0502020204030203" pitchFamily="34" charset="77"/>
                <a:cs typeface="Lato Light"/>
              </a:rPr>
              <a:t> </a:t>
            </a:r>
            <a:r>
              <a:rPr lang="en-US" sz="6000" b="1" dirty="0">
                <a:solidFill>
                  <a:srgbClr val="000032"/>
                </a:solidFill>
                <a:latin typeface="Lato" panose="020F0502020204030203" pitchFamily="34" charset="77"/>
                <a:ea typeface="+mj-ea"/>
                <a:cs typeface="Comfortaa"/>
              </a:rPr>
              <a:t>a company to go public it needs to have:</a:t>
            </a:r>
          </a:p>
          <a:p>
            <a:pPr marL="12065">
              <a:lnSpc>
                <a:spcPct val="100000"/>
              </a:lnSpc>
              <a:spcBef>
                <a:spcPts val="120"/>
              </a:spcBef>
              <a:tabLst>
                <a:tab pos="389890" algn="l"/>
              </a:tabLst>
            </a:pPr>
            <a:endParaRPr lang="en-US" sz="4100" dirty="0">
              <a:solidFill>
                <a:srgbClr val="000032"/>
              </a:solidFill>
              <a:latin typeface="Lato" panose="020F0502020204030203" pitchFamily="34" charset="0"/>
              <a:cs typeface="Lato Light"/>
            </a:endParaRPr>
          </a:p>
          <a:p>
            <a:pPr marL="583565" indent="-571500">
              <a:lnSpc>
                <a:spcPct val="100000"/>
              </a:lnSpc>
              <a:spcBef>
                <a:spcPts val="120"/>
              </a:spcBef>
              <a:buFont typeface="Arial" panose="020B0604020202020204" pitchFamily="34" charset="0"/>
              <a:buChar char="•"/>
              <a:tabLst>
                <a:tab pos="389890" algn="l"/>
              </a:tabLst>
            </a:pPr>
            <a:r>
              <a:rPr sz="4400" b="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Revenues</a:t>
            </a:r>
            <a:r>
              <a:rPr sz="4400" b="0" spc="-25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 </a:t>
            </a:r>
            <a:r>
              <a:rPr sz="4400" b="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of</a:t>
            </a:r>
            <a:r>
              <a:rPr sz="4400" b="0" spc="-2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 </a:t>
            </a:r>
            <a:r>
              <a:rPr sz="4400" b="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$100m</a:t>
            </a:r>
            <a:r>
              <a:rPr sz="4400" b="0" spc="-2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 </a:t>
            </a:r>
            <a:r>
              <a:rPr sz="4400" b="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and</a:t>
            </a:r>
            <a:r>
              <a:rPr sz="4400" b="0" spc="-15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 </a:t>
            </a:r>
            <a:r>
              <a:rPr sz="4400" b="0" spc="-25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up</a:t>
            </a:r>
            <a:endParaRPr sz="4400" dirty="0">
              <a:solidFill>
                <a:srgbClr val="000032"/>
              </a:solidFill>
              <a:latin typeface="Lato" panose="020F0502020204030203" pitchFamily="34" charset="0"/>
              <a:cs typeface="Lato Light"/>
            </a:endParaRPr>
          </a:p>
          <a:p>
            <a:pPr marL="685800" indent="-685800">
              <a:lnSpc>
                <a:spcPct val="100000"/>
              </a:lnSpc>
              <a:spcBef>
                <a:spcPts val="45"/>
              </a:spcBef>
              <a:buClr>
                <a:srgbClr val="000032"/>
              </a:buClr>
              <a:buFont typeface="Arial" panose="020B0604020202020204" pitchFamily="34" charset="0"/>
              <a:buChar char="•"/>
            </a:pPr>
            <a:endParaRPr sz="4400" dirty="0">
              <a:solidFill>
                <a:srgbClr val="000032"/>
              </a:solidFill>
              <a:latin typeface="Lato" panose="020F0502020204030203" pitchFamily="34" charset="0"/>
              <a:cs typeface="Lato Light"/>
            </a:endParaRPr>
          </a:p>
          <a:p>
            <a:pPr marL="583565" indent="-5715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89890" algn="l"/>
              </a:tabLst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Y</a:t>
            </a:r>
            <a:r>
              <a:rPr lang="en-US" sz="4400" b="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ear</a:t>
            </a:r>
            <a:r>
              <a:rPr lang="en-US" sz="4400" b="0" spc="-3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 </a:t>
            </a:r>
            <a:r>
              <a:rPr lang="en-US" sz="4400" b="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over</a:t>
            </a:r>
            <a:r>
              <a:rPr lang="en-US" sz="4400" b="0" spc="-3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 </a:t>
            </a:r>
            <a:r>
              <a:rPr lang="en-US" sz="4400" b="0" spc="-1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year </a:t>
            </a: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g</a:t>
            </a:r>
            <a:r>
              <a:rPr sz="4400" b="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rowth</a:t>
            </a:r>
            <a:r>
              <a:rPr sz="4400" b="0" spc="-45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 </a:t>
            </a:r>
            <a:r>
              <a:rPr sz="4400" b="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rate</a:t>
            </a:r>
            <a:r>
              <a:rPr sz="4400" b="0" spc="-3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 </a:t>
            </a:r>
            <a:r>
              <a:rPr sz="4400" b="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of</a:t>
            </a:r>
            <a:r>
              <a:rPr sz="4400" b="0" spc="-3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 </a:t>
            </a:r>
            <a:r>
              <a:rPr sz="4400" b="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20%</a:t>
            </a:r>
            <a:r>
              <a:rPr sz="4400" b="0" spc="-3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 </a:t>
            </a:r>
            <a:r>
              <a:rPr sz="4400" b="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or</a:t>
            </a:r>
            <a:r>
              <a:rPr sz="4400" b="0" spc="-3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 </a:t>
            </a:r>
            <a:r>
              <a:rPr sz="4400" b="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more</a:t>
            </a:r>
            <a:endParaRPr sz="4400" dirty="0">
              <a:solidFill>
                <a:srgbClr val="000032"/>
              </a:solidFill>
              <a:latin typeface="Lato" panose="020F0502020204030203" pitchFamily="34" charset="0"/>
              <a:cs typeface="Lato Light"/>
            </a:endParaRPr>
          </a:p>
          <a:p>
            <a:pPr marL="685800" indent="-685800">
              <a:lnSpc>
                <a:spcPct val="100000"/>
              </a:lnSpc>
              <a:spcBef>
                <a:spcPts val="45"/>
              </a:spcBef>
              <a:buClr>
                <a:srgbClr val="000032"/>
              </a:buClr>
              <a:buFont typeface="Arial" panose="020B0604020202020204" pitchFamily="34" charset="0"/>
              <a:buChar char="•"/>
            </a:pPr>
            <a:endParaRPr sz="4400" dirty="0">
              <a:solidFill>
                <a:srgbClr val="000032"/>
              </a:solidFill>
              <a:latin typeface="Lato" panose="020F0502020204030203" pitchFamily="34" charset="0"/>
              <a:cs typeface="Lato Light"/>
            </a:endParaRPr>
          </a:p>
          <a:p>
            <a:pPr marL="583565" indent="-571500">
              <a:lnSpc>
                <a:spcPct val="100000"/>
              </a:lnSpc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389890" algn="l"/>
              </a:tabLst>
            </a:pPr>
            <a:r>
              <a:rPr sz="4400" b="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Preferably</a:t>
            </a:r>
            <a:r>
              <a:rPr sz="4400" b="0" spc="-12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 </a:t>
            </a:r>
            <a:r>
              <a:rPr sz="4400" b="0" spc="-1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profitable</a:t>
            </a:r>
            <a:endParaRPr sz="4400" dirty="0">
              <a:solidFill>
                <a:srgbClr val="000032"/>
              </a:solidFill>
              <a:latin typeface="Lato" panose="020F0502020204030203" pitchFamily="34" charset="0"/>
              <a:cs typeface="Lato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E9D516-A8A2-43E9-B861-DBF54E8C9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59224"/>
            <a:ext cx="15626715" cy="968375"/>
          </a:xfrm>
        </p:spPr>
        <p:txBody>
          <a:bodyPr/>
          <a:lstStyle/>
          <a:p>
            <a:r>
              <a:rPr lang="en-US" dirty="0"/>
              <a:t>Clinical.Site: Business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D82D8-8912-DBBE-C689-870B25EA0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1957" y="2917542"/>
            <a:ext cx="5640694" cy="6350456"/>
          </a:xfrm>
        </p:spPr>
        <p:txBody>
          <a:bodyPr/>
          <a:lstStyle/>
          <a:p>
            <a:pPr marL="57150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Created mockups (with real data) on: </a:t>
            </a:r>
            <a:br>
              <a:rPr lang="en-US" sz="4400" dirty="0">
                <a:latin typeface="Lato" panose="020F0502020204030203" pitchFamily="34" charset="0"/>
              </a:rPr>
            </a:br>
            <a:endParaRPr lang="en-US" sz="4400" dirty="0">
              <a:latin typeface="Lato" panose="020F0502020204030203" pitchFamily="34" charset="0"/>
            </a:endParaRPr>
          </a:p>
          <a:p>
            <a:pPr marL="57150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 		Hadassah, </a:t>
            </a:r>
            <a:br>
              <a:rPr lang="en-US" sz="4400" dirty="0">
                <a:latin typeface="Lato" panose="020F0502020204030203" pitchFamily="34" charset="0"/>
              </a:rPr>
            </a:br>
            <a:r>
              <a:rPr lang="en-US" sz="4400" dirty="0">
                <a:latin typeface="Lato" panose="020F0502020204030203" pitchFamily="34" charset="0"/>
              </a:rPr>
              <a:t>		Ichilov, </a:t>
            </a:r>
            <a:br>
              <a:rPr lang="en-US" sz="4400" dirty="0">
                <a:latin typeface="Lato" panose="020F0502020204030203" pitchFamily="34" charset="0"/>
              </a:rPr>
            </a:br>
            <a:r>
              <a:rPr lang="en-US" sz="4400" dirty="0">
                <a:latin typeface="Lato" panose="020F0502020204030203" pitchFamily="34" charset="0"/>
              </a:rPr>
              <a:t>		Rambam, </a:t>
            </a:r>
            <a:br>
              <a:rPr lang="en-US" sz="4400" dirty="0">
                <a:latin typeface="Lato" panose="020F0502020204030203" pitchFamily="34" charset="0"/>
              </a:rPr>
            </a:br>
            <a:r>
              <a:rPr lang="en-US" sz="4400" dirty="0">
                <a:latin typeface="Lato" panose="020F0502020204030203" pitchFamily="34" charset="0"/>
              </a:rPr>
              <a:t>		Sheba, </a:t>
            </a:r>
            <a:br>
              <a:rPr lang="en-US" sz="4400" dirty="0">
                <a:latin typeface="Lato" panose="020F0502020204030203" pitchFamily="34" charset="0"/>
              </a:rPr>
            </a:br>
            <a:r>
              <a:rPr lang="en-US" sz="4400" dirty="0">
                <a:latin typeface="Lato" panose="020F0502020204030203" pitchFamily="34" charset="0"/>
              </a:rPr>
              <a:t>		Rabin</a:t>
            </a:r>
          </a:p>
          <a:p>
            <a:pPr>
              <a:spcAft>
                <a:spcPts val="1000"/>
              </a:spcAft>
            </a:pPr>
            <a:endParaRPr lang="en-US" sz="4400" dirty="0">
              <a:latin typeface="Lato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6" name="object 7">
            <a:extLst>
              <a:ext uri="{FF2B5EF4-FFF2-40B4-BE49-F238E27FC236}">
                <a16:creationId xmlns:a16="http://schemas.microsoft.com/office/drawing/2014/main" id="{AD9B5BF6-B536-42E7-8921-6E928F5022B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046362" y="1559221"/>
            <a:ext cx="3908311" cy="768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2733DB-56A9-4497-9149-718938E7C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9050" y="2917541"/>
            <a:ext cx="8001000" cy="790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3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59224"/>
            <a:ext cx="15626715" cy="968375"/>
          </a:xfrm>
        </p:spPr>
        <p:txBody>
          <a:bodyPr/>
          <a:lstStyle/>
          <a:p>
            <a:r>
              <a:rPr lang="en-US" dirty="0"/>
              <a:t>Clinical.Site: Business Model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6" name="object 7">
            <a:extLst>
              <a:ext uri="{FF2B5EF4-FFF2-40B4-BE49-F238E27FC236}">
                <a16:creationId xmlns:a16="http://schemas.microsoft.com/office/drawing/2014/main" id="{AD9B5BF6-B536-42E7-8921-6E928F5022B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046362" y="1559221"/>
            <a:ext cx="3908311" cy="7683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C9ECE2-E410-4EE0-82C6-51CD334E5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5249" y="3005265"/>
            <a:ext cx="11175226" cy="813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5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59224"/>
            <a:ext cx="15626715" cy="968375"/>
          </a:xfrm>
        </p:spPr>
        <p:txBody>
          <a:bodyPr/>
          <a:lstStyle/>
          <a:p>
            <a:r>
              <a:rPr lang="en-US" dirty="0"/>
              <a:t>Clinical.Site: Business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D82D8-8912-DBBE-C689-870B25EA0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1956" y="2917542"/>
            <a:ext cx="17397931" cy="6735177"/>
          </a:xfrm>
        </p:spPr>
        <p:txBody>
          <a:bodyPr/>
          <a:lstStyle/>
          <a:p>
            <a:pPr marL="57150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Sent them a teaser - five out of five responded to a meeting request</a:t>
            </a:r>
          </a:p>
          <a:p>
            <a:pPr marL="57150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They thought our data was lacking – wanted access to the database to correct it</a:t>
            </a:r>
          </a:p>
          <a:p>
            <a:pPr marL="57150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More importantly they wanted to add reasons why pharma sponsors should </a:t>
            </a:r>
            <a:r>
              <a:rPr lang="en-US" sz="4400" dirty="0" err="1">
                <a:latin typeface="Lato" panose="020F0502020204030203" pitchFamily="34" charset="0"/>
              </a:rPr>
              <a:t>choos</a:t>
            </a:r>
            <a:r>
              <a:rPr lang="en-US" sz="4400" dirty="0">
                <a:latin typeface="Lato" panose="020F0502020204030203" pitchFamily="34" charset="0"/>
              </a:rPr>
              <a:t> their hospital for clinical trials</a:t>
            </a:r>
          </a:p>
          <a:p>
            <a:pPr marL="57150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Turns out, clinical trials are an important source of income</a:t>
            </a:r>
          </a:p>
          <a:p>
            <a:pPr marL="57150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People care about their web presence  !!!</a:t>
            </a:r>
            <a:br>
              <a:rPr lang="en-US" sz="4400" dirty="0">
                <a:latin typeface="Lato" panose="020F0502020204030203" pitchFamily="34" charset="0"/>
              </a:rPr>
            </a:br>
            <a:endParaRPr lang="en-US" sz="4400" dirty="0">
              <a:latin typeface="Lato" panose="020F0502020204030203" pitchFamily="34" charset="0"/>
            </a:endParaRPr>
          </a:p>
          <a:p>
            <a:pPr marL="57150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Then…. They asked how much it will cost to manage their profile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6" name="object 7">
            <a:extLst>
              <a:ext uri="{FF2B5EF4-FFF2-40B4-BE49-F238E27FC236}">
                <a16:creationId xmlns:a16="http://schemas.microsoft.com/office/drawing/2014/main" id="{AD9B5BF6-B536-42E7-8921-6E928F5022B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046362" y="1559221"/>
            <a:ext cx="3908311" cy="76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1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59224"/>
            <a:ext cx="15626715" cy="968375"/>
          </a:xfrm>
        </p:spPr>
        <p:txBody>
          <a:bodyPr/>
          <a:lstStyle/>
          <a:p>
            <a:r>
              <a:rPr lang="en-US" dirty="0"/>
              <a:t>Clinical.Site: Business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D82D8-8912-DBBE-C689-870B25EA0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063875"/>
            <a:ext cx="14134108" cy="6340197"/>
          </a:xfrm>
        </p:spPr>
        <p:txBody>
          <a:bodyPr/>
          <a:lstStyle/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Guiding Principle:	Marketing First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cs typeface="Lato Light"/>
              </a:rPr>
              <a:t>Instead of building the company around your product idea, build your company around a marketing and branding strategy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Long Tail Marketing can lead to interesting ideas and business opportunities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We plan on using it for two purposes - marketing for BioForum, and a stand-alone product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4" name="object 4">
            <a:extLst>
              <a:ext uri="{FF2B5EF4-FFF2-40B4-BE49-F238E27FC236}">
                <a16:creationId xmlns:a16="http://schemas.microsoft.com/office/drawing/2014/main" id="{224A12C2-29EA-DC95-6736-B836B73FDCB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681450" y="772169"/>
            <a:ext cx="2273223" cy="843906"/>
          </a:xfrm>
          <a:prstGeom prst="rect">
            <a:avLst/>
          </a:prstGeom>
        </p:spPr>
      </p:pic>
      <p:pic>
        <p:nvPicPr>
          <p:cNvPr id="5" name="object 7">
            <a:extLst>
              <a:ext uri="{FF2B5EF4-FFF2-40B4-BE49-F238E27FC236}">
                <a16:creationId xmlns:a16="http://schemas.microsoft.com/office/drawing/2014/main" id="{3A1EF62C-3BA5-818A-B1C5-D0C8E3DADFD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110718" y="1768475"/>
            <a:ext cx="2843955" cy="55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7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59224"/>
            <a:ext cx="15626715" cy="968375"/>
          </a:xfrm>
        </p:spPr>
        <p:txBody>
          <a:bodyPr/>
          <a:lstStyle/>
          <a:p>
            <a:r>
              <a:rPr lang="en-US" dirty="0"/>
              <a:t>Clinical.Site: Business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D82D8-8912-DBBE-C689-870B25EA0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063875"/>
            <a:ext cx="16648708" cy="6955750"/>
          </a:xfrm>
        </p:spPr>
        <p:txBody>
          <a:bodyPr/>
          <a:lstStyle/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Plan on launching an MVP in Q1/2023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Investment so far of one man-year of an engineer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After MVP, plan on enriching the data with Principal Investigator data, Open Payments data, and more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Terra Incognita – we don’t know how it will evolve business wise – but given the minimal investment we are open for playing</a:t>
            </a:r>
          </a:p>
          <a:p>
            <a:pPr>
              <a:spcBef>
                <a:spcPts val="2400"/>
              </a:spcBef>
              <a:spcAft>
                <a:spcPts val="2400"/>
              </a:spcAft>
            </a:pPr>
            <a:r>
              <a:rPr lang="en-US" sz="4400" b="1" dirty="0">
                <a:latin typeface="Lato" panose="020F0502020204030203" pitchFamily="34" charset="0"/>
              </a:rPr>
              <a:t>Marketing First is your best FIRST STEP – it can start generating money before you build your main product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pic>
        <p:nvPicPr>
          <p:cNvPr id="5" name="object 4">
            <a:extLst>
              <a:ext uri="{FF2B5EF4-FFF2-40B4-BE49-F238E27FC236}">
                <a16:creationId xmlns:a16="http://schemas.microsoft.com/office/drawing/2014/main" id="{1A0DB91A-88BB-F139-806A-D5DB47E3400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681450" y="772169"/>
            <a:ext cx="2273223" cy="843906"/>
          </a:xfrm>
          <a:prstGeom prst="rect">
            <a:avLst/>
          </a:prstGeom>
        </p:spPr>
      </p:pic>
      <p:pic>
        <p:nvPicPr>
          <p:cNvPr id="6" name="object 7">
            <a:extLst>
              <a:ext uri="{FF2B5EF4-FFF2-40B4-BE49-F238E27FC236}">
                <a16:creationId xmlns:a16="http://schemas.microsoft.com/office/drawing/2014/main" id="{5A829509-C721-5706-7F1C-B42BA525C58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110718" y="1768475"/>
            <a:ext cx="2843955" cy="55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8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SmartUp</a:t>
            </a:r>
            <a:r>
              <a:rPr spc="5" dirty="0"/>
              <a:t> </a:t>
            </a:r>
            <a:r>
              <a:rPr spc="-10" dirty="0"/>
              <a:t>Academy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557932" y="3035110"/>
            <a:ext cx="14437718" cy="136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lang="en-US" sz="4400" b="1" dirty="0">
                <a:solidFill>
                  <a:srgbClr val="000032"/>
                </a:solidFill>
                <a:latin typeface="Lato "/>
                <a:cs typeface="Lato Light"/>
              </a:rPr>
              <a:t>A residency program to teach the profession of building successful companies.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985446-98E1-4E23-ACD8-139EE917C2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7" t="23526" r="18584" b="2735"/>
          <a:stretch/>
        </p:blipFill>
        <p:spPr>
          <a:xfrm>
            <a:off x="1557932" y="4748968"/>
            <a:ext cx="7133332" cy="4837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593091-6093-483A-A296-8BF3E5187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C8556BC-3318-4E40-B826-6BFB4685624A}"/>
              </a:ext>
            </a:extLst>
          </p:cNvPr>
          <p:cNvGrpSpPr/>
          <p:nvPr/>
        </p:nvGrpSpPr>
        <p:grpSpPr>
          <a:xfrm>
            <a:off x="15690850" y="1311275"/>
            <a:ext cx="3263823" cy="968375"/>
            <a:chOff x="1968299" y="3257400"/>
            <a:chExt cx="9374128" cy="2781300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8E471948-CF2F-4D23-B28E-1F3EECDD96B0}"/>
                </a:ext>
              </a:extLst>
            </p:cNvPr>
            <p:cNvSpPr/>
            <p:nvPr/>
          </p:nvSpPr>
          <p:spPr>
            <a:xfrm>
              <a:off x="1968299" y="3257400"/>
              <a:ext cx="2792730" cy="2781300"/>
            </a:xfrm>
            <a:custGeom>
              <a:avLst/>
              <a:gdLst/>
              <a:ahLst/>
              <a:cxnLst/>
              <a:rect l="l" t="t" r="r" b="b"/>
              <a:pathLst>
                <a:path w="2792729" h="2781300">
                  <a:moveTo>
                    <a:pt x="2508136" y="0"/>
                  </a:moveTo>
                  <a:lnTo>
                    <a:pt x="284555" y="0"/>
                  </a:lnTo>
                  <a:lnTo>
                    <a:pt x="237463" y="12700"/>
                  </a:lnTo>
                  <a:lnTo>
                    <a:pt x="193134" y="25400"/>
                  </a:lnTo>
                  <a:lnTo>
                    <a:pt x="152087" y="50800"/>
                  </a:lnTo>
                  <a:lnTo>
                    <a:pt x="114836" y="76200"/>
                  </a:lnTo>
                  <a:lnTo>
                    <a:pt x="81899" y="114300"/>
                  </a:lnTo>
                  <a:lnTo>
                    <a:pt x="53793" y="152400"/>
                  </a:lnTo>
                  <a:lnTo>
                    <a:pt x="31033" y="190500"/>
                  </a:lnTo>
                  <a:lnTo>
                    <a:pt x="14137" y="228600"/>
                  </a:lnTo>
                  <a:lnTo>
                    <a:pt x="3620" y="279400"/>
                  </a:lnTo>
                  <a:lnTo>
                    <a:pt x="0" y="330200"/>
                  </a:lnTo>
                  <a:lnTo>
                    <a:pt x="0" y="2463800"/>
                  </a:lnTo>
                  <a:lnTo>
                    <a:pt x="376" y="2463800"/>
                  </a:lnTo>
                  <a:lnTo>
                    <a:pt x="5972" y="2514600"/>
                  </a:lnTo>
                  <a:lnTo>
                    <a:pt x="17932" y="2565400"/>
                  </a:lnTo>
                  <a:lnTo>
                    <a:pt x="35782" y="2603500"/>
                  </a:lnTo>
                  <a:lnTo>
                    <a:pt x="59051" y="2641600"/>
                  </a:lnTo>
                  <a:lnTo>
                    <a:pt x="87264" y="2679700"/>
                  </a:lnTo>
                  <a:lnTo>
                    <a:pt x="119949" y="2705100"/>
                  </a:lnTo>
                  <a:lnTo>
                    <a:pt x="156633" y="2730500"/>
                  </a:lnTo>
                  <a:lnTo>
                    <a:pt x="196843" y="2755900"/>
                  </a:lnTo>
                  <a:lnTo>
                    <a:pt x="240105" y="2768600"/>
                  </a:lnTo>
                  <a:lnTo>
                    <a:pt x="285947" y="2781300"/>
                  </a:lnTo>
                  <a:lnTo>
                    <a:pt x="1327729" y="2781300"/>
                  </a:lnTo>
                  <a:lnTo>
                    <a:pt x="1327729" y="2438400"/>
                  </a:lnTo>
                  <a:lnTo>
                    <a:pt x="1062743" y="2438400"/>
                  </a:lnTo>
                  <a:lnTo>
                    <a:pt x="1048490" y="2425700"/>
                  </a:lnTo>
                  <a:lnTo>
                    <a:pt x="1037936" y="2400300"/>
                  </a:lnTo>
                  <a:lnTo>
                    <a:pt x="1033675" y="2400300"/>
                  </a:lnTo>
                  <a:lnTo>
                    <a:pt x="1032429" y="2387600"/>
                  </a:lnTo>
                  <a:lnTo>
                    <a:pt x="1030743" y="2387600"/>
                  </a:lnTo>
                  <a:lnTo>
                    <a:pt x="1030335" y="2374900"/>
                  </a:lnTo>
                  <a:lnTo>
                    <a:pt x="1029832" y="2374900"/>
                  </a:lnTo>
                  <a:lnTo>
                    <a:pt x="1029246" y="2362200"/>
                  </a:lnTo>
                  <a:lnTo>
                    <a:pt x="1023013" y="2311400"/>
                  </a:lnTo>
                  <a:lnTo>
                    <a:pt x="1013628" y="2260600"/>
                  </a:lnTo>
                  <a:lnTo>
                    <a:pt x="1001197" y="2222500"/>
                  </a:lnTo>
                  <a:lnTo>
                    <a:pt x="985826" y="2171700"/>
                  </a:lnTo>
                  <a:lnTo>
                    <a:pt x="967624" y="2120900"/>
                  </a:lnTo>
                  <a:lnTo>
                    <a:pt x="946696" y="2082800"/>
                  </a:lnTo>
                  <a:lnTo>
                    <a:pt x="923150" y="2044700"/>
                  </a:lnTo>
                  <a:lnTo>
                    <a:pt x="897092" y="1993900"/>
                  </a:lnTo>
                  <a:lnTo>
                    <a:pt x="868629" y="1955800"/>
                  </a:lnTo>
                  <a:lnTo>
                    <a:pt x="837869" y="1930400"/>
                  </a:lnTo>
                  <a:lnTo>
                    <a:pt x="804917" y="1892300"/>
                  </a:lnTo>
                  <a:lnTo>
                    <a:pt x="796498" y="1879600"/>
                  </a:lnTo>
                  <a:lnTo>
                    <a:pt x="788182" y="1879600"/>
                  </a:lnTo>
                  <a:lnTo>
                    <a:pt x="779965" y="1866900"/>
                  </a:lnTo>
                  <a:lnTo>
                    <a:pt x="771840" y="1854200"/>
                  </a:lnTo>
                  <a:lnTo>
                    <a:pt x="738865" y="1828800"/>
                  </a:lnTo>
                  <a:lnTo>
                    <a:pt x="707697" y="1790700"/>
                  </a:lnTo>
                  <a:lnTo>
                    <a:pt x="678409" y="1752600"/>
                  </a:lnTo>
                  <a:lnTo>
                    <a:pt x="651074" y="1714500"/>
                  </a:lnTo>
                  <a:lnTo>
                    <a:pt x="625765" y="1676400"/>
                  </a:lnTo>
                  <a:lnTo>
                    <a:pt x="602557" y="1638300"/>
                  </a:lnTo>
                  <a:lnTo>
                    <a:pt x="581521" y="1587500"/>
                  </a:lnTo>
                  <a:lnTo>
                    <a:pt x="563068" y="1549400"/>
                  </a:lnTo>
                  <a:lnTo>
                    <a:pt x="546850" y="1498600"/>
                  </a:lnTo>
                  <a:lnTo>
                    <a:pt x="532935" y="1460500"/>
                  </a:lnTo>
                  <a:lnTo>
                    <a:pt x="521395" y="1409700"/>
                  </a:lnTo>
                  <a:lnTo>
                    <a:pt x="512297" y="1358900"/>
                  </a:lnTo>
                  <a:lnTo>
                    <a:pt x="505713" y="1320800"/>
                  </a:lnTo>
                  <a:lnTo>
                    <a:pt x="501711" y="1270000"/>
                  </a:lnTo>
                  <a:lnTo>
                    <a:pt x="500361" y="1219200"/>
                  </a:lnTo>
                  <a:lnTo>
                    <a:pt x="501520" y="1168400"/>
                  </a:lnTo>
                  <a:lnTo>
                    <a:pt x="504955" y="1130300"/>
                  </a:lnTo>
                  <a:lnTo>
                    <a:pt x="510610" y="1079500"/>
                  </a:lnTo>
                  <a:lnTo>
                    <a:pt x="518424" y="1041400"/>
                  </a:lnTo>
                  <a:lnTo>
                    <a:pt x="526514" y="1003300"/>
                  </a:lnTo>
                  <a:lnTo>
                    <a:pt x="536017" y="965200"/>
                  </a:lnTo>
                  <a:lnTo>
                    <a:pt x="546907" y="927100"/>
                  </a:lnTo>
                  <a:lnTo>
                    <a:pt x="559155" y="901700"/>
                  </a:lnTo>
                  <a:lnTo>
                    <a:pt x="577059" y="850900"/>
                  </a:lnTo>
                  <a:lnTo>
                    <a:pt x="597133" y="812800"/>
                  </a:lnTo>
                  <a:lnTo>
                    <a:pt x="619308" y="774700"/>
                  </a:lnTo>
                  <a:lnTo>
                    <a:pt x="643514" y="736600"/>
                  </a:lnTo>
                  <a:lnTo>
                    <a:pt x="669681" y="698500"/>
                  </a:lnTo>
                  <a:lnTo>
                    <a:pt x="697739" y="660400"/>
                  </a:lnTo>
                  <a:lnTo>
                    <a:pt x="727618" y="622300"/>
                  </a:lnTo>
                  <a:lnTo>
                    <a:pt x="759248" y="584200"/>
                  </a:lnTo>
                  <a:lnTo>
                    <a:pt x="792560" y="558800"/>
                  </a:lnTo>
                  <a:lnTo>
                    <a:pt x="827484" y="520700"/>
                  </a:lnTo>
                  <a:lnTo>
                    <a:pt x="863949" y="495300"/>
                  </a:lnTo>
                  <a:lnTo>
                    <a:pt x="901886" y="469900"/>
                  </a:lnTo>
                  <a:lnTo>
                    <a:pt x="941225" y="444500"/>
                  </a:lnTo>
                  <a:lnTo>
                    <a:pt x="981896" y="419100"/>
                  </a:lnTo>
                  <a:lnTo>
                    <a:pt x="1023830" y="406400"/>
                  </a:lnTo>
                  <a:lnTo>
                    <a:pt x="1066955" y="381000"/>
                  </a:lnTo>
                  <a:lnTo>
                    <a:pt x="1202786" y="342900"/>
                  </a:lnTo>
                  <a:lnTo>
                    <a:pt x="1249981" y="330200"/>
                  </a:lnTo>
                  <a:lnTo>
                    <a:pt x="1298019" y="330200"/>
                  </a:lnTo>
                  <a:lnTo>
                    <a:pt x="1346830" y="317500"/>
                  </a:lnTo>
                  <a:lnTo>
                    <a:pt x="2791784" y="317500"/>
                  </a:lnTo>
                  <a:lnTo>
                    <a:pt x="2789069" y="279400"/>
                  </a:lnTo>
                  <a:lnTo>
                    <a:pt x="2778553" y="228600"/>
                  </a:lnTo>
                  <a:lnTo>
                    <a:pt x="2761658" y="190500"/>
                  </a:lnTo>
                  <a:lnTo>
                    <a:pt x="2738899" y="152400"/>
                  </a:lnTo>
                  <a:lnTo>
                    <a:pt x="2710793" y="114300"/>
                  </a:lnTo>
                  <a:lnTo>
                    <a:pt x="2677857" y="76200"/>
                  </a:lnTo>
                  <a:lnTo>
                    <a:pt x="2640607" y="50800"/>
                  </a:lnTo>
                  <a:lnTo>
                    <a:pt x="2599559" y="25400"/>
                  </a:lnTo>
                  <a:lnTo>
                    <a:pt x="2555230" y="12700"/>
                  </a:lnTo>
                  <a:lnTo>
                    <a:pt x="2508136" y="0"/>
                  </a:lnTo>
                  <a:close/>
                </a:path>
                <a:path w="2792729" h="2781300">
                  <a:moveTo>
                    <a:pt x="2155107" y="1219200"/>
                  </a:moveTo>
                  <a:lnTo>
                    <a:pt x="1953951" y="1219200"/>
                  </a:lnTo>
                  <a:lnTo>
                    <a:pt x="1975761" y="1231900"/>
                  </a:lnTo>
                  <a:lnTo>
                    <a:pt x="1990464" y="1257300"/>
                  </a:lnTo>
                  <a:lnTo>
                    <a:pt x="1995855" y="1282700"/>
                  </a:lnTo>
                  <a:lnTo>
                    <a:pt x="1992514" y="1308100"/>
                  </a:lnTo>
                  <a:lnTo>
                    <a:pt x="1983194" y="1320800"/>
                  </a:lnTo>
                  <a:lnTo>
                    <a:pt x="1968949" y="1346200"/>
                  </a:lnTo>
                  <a:lnTo>
                    <a:pt x="1950830" y="1346200"/>
                  </a:lnTo>
                  <a:lnTo>
                    <a:pt x="1925263" y="1358900"/>
                  </a:lnTo>
                  <a:lnTo>
                    <a:pt x="1875406" y="1384300"/>
                  </a:lnTo>
                  <a:lnTo>
                    <a:pt x="1827504" y="1409700"/>
                  </a:lnTo>
                  <a:lnTo>
                    <a:pt x="1781686" y="1435100"/>
                  </a:lnTo>
                  <a:lnTo>
                    <a:pt x="1759621" y="1460500"/>
                  </a:lnTo>
                  <a:lnTo>
                    <a:pt x="1738226" y="1473200"/>
                  </a:lnTo>
                  <a:lnTo>
                    <a:pt x="1717452" y="1498600"/>
                  </a:lnTo>
                  <a:lnTo>
                    <a:pt x="1697327" y="1511300"/>
                  </a:lnTo>
                  <a:lnTo>
                    <a:pt x="1677875" y="1524000"/>
                  </a:lnTo>
                  <a:lnTo>
                    <a:pt x="1659116" y="1549400"/>
                  </a:lnTo>
                  <a:lnTo>
                    <a:pt x="1641080" y="1574800"/>
                  </a:lnTo>
                  <a:lnTo>
                    <a:pt x="1623791" y="1587500"/>
                  </a:lnTo>
                  <a:lnTo>
                    <a:pt x="1607270" y="1612900"/>
                  </a:lnTo>
                  <a:lnTo>
                    <a:pt x="1591471" y="1638300"/>
                  </a:lnTo>
                  <a:lnTo>
                    <a:pt x="1576491" y="1663700"/>
                  </a:lnTo>
                  <a:lnTo>
                    <a:pt x="1562351" y="1676400"/>
                  </a:lnTo>
                  <a:lnTo>
                    <a:pt x="1536567" y="1727200"/>
                  </a:lnTo>
                  <a:lnTo>
                    <a:pt x="1514308" y="1778000"/>
                  </a:lnTo>
                  <a:lnTo>
                    <a:pt x="1498888" y="1828800"/>
                  </a:lnTo>
                  <a:lnTo>
                    <a:pt x="1493660" y="1841500"/>
                  </a:lnTo>
                  <a:lnTo>
                    <a:pt x="1483640" y="1879600"/>
                  </a:lnTo>
                  <a:lnTo>
                    <a:pt x="1478750" y="1892300"/>
                  </a:lnTo>
                  <a:lnTo>
                    <a:pt x="1474418" y="1905000"/>
                  </a:lnTo>
                  <a:lnTo>
                    <a:pt x="1470647" y="1930400"/>
                  </a:lnTo>
                  <a:lnTo>
                    <a:pt x="1467442" y="1943100"/>
                  </a:lnTo>
                  <a:lnTo>
                    <a:pt x="1466177" y="1955800"/>
                  </a:lnTo>
                  <a:lnTo>
                    <a:pt x="1465425" y="1968500"/>
                  </a:lnTo>
                  <a:lnTo>
                    <a:pt x="1465064" y="1981200"/>
                  </a:lnTo>
                  <a:lnTo>
                    <a:pt x="1464971" y="2781300"/>
                  </a:lnTo>
                  <a:lnTo>
                    <a:pt x="2508762" y="2781300"/>
                  </a:lnTo>
                  <a:lnTo>
                    <a:pt x="2556416" y="2768600"/>
                  </a:lnTo>
                  <a:lnTo>
                    <a:pt x="2601218" y="2755900"/>
                  </a:lnTo>
                  <a:lnTo>
                    <a:pt x="2642632" y="2730500"/>
                  </a:lnTo>
                  <a:lnTo>
                    <a:pt x="2680123" y="2705100"/>
                  </a:lnTo>
                  <a:lnTo>
                    <a:pt x="2713152" y="2667000"/>
                  </a:lnTo>
                  <a:lnTo>
                    <a:pt x="2741185" y="2628900"/>
                  </a:lnTo>
                  <a:lnTo>
                    <a:pt x="2763685" y="2590800"/>
                  </a:lnTo>
                  <a:lnTo>
                    <a:pt x="2776084" y="2552700"/>
                  </a:lnTo>
                  <a:lnTo>
                    <a:pt x="2785180" y="2527300"/>
                  </a:lnTo>
                  <a:lnTo>
                    <a:pt x="2790780" y="2489200"/>
                  </a:lnTo>
                  <a:lnTo>
                    <a:pt x="2792689" y="2451100"/>
                  </a:lnTo>
                  <a:lnTo>
                    <a:pt x="2792689" y="2438400"/>
                  </a:lnTo>
                  <a:lnTo>
                    <a:pt x="1667200" y="2438400"/>
                  </a:lnTo>
                  <a:lnTo>
                    <a:pt x="1645618" y="2425700"/>
                  </a:lnTo>
                  <a:lnTo>
                    <a:pt x="1630828" y="2400300"/>
                  </a:lnTo>
                  <a:lnTo>
                    <a:pt x="1624924" y="2374900"/>
                  </a:lnTo>
                  <a:lnTo>
                    <a:pt x="1625207" y="2362200"/>
                  </a:lnTo>
                  <a:lnTo>
                    <a:pt x="1625720" y="2362200"/>
                  </a:lnTo>
                  <a:lnTo>
                    <a:pt x="1626302" y="2349500"/>
                  </a:lnTo>
                  <a:lnTo>
                    <a:pt x="1626948" y="2349500"/>
                  </a:lnTo>
                  <a:lnTo>
                    <a:pt x="1627657" y="2336800"/>
                  </a:lnTo>
                  <a:lnTo>
                    <a:pt x="1633963" y="2286000"/>
                  </a:lnTo>
                  <a:lnTo>
                    <a:pt x="1642823" y="2235200"/>
                  </a:lnTo>
                  <a:lnTo>
                    <a:pt x="1654165" y="2197100"/>
                  </a:lnTo>
                  <a:lnTo>
                    <a:pt x="1667916" y="2146300"/>
                  </a:lnTo>
                  <a:lnTo>
                    <a:pt x="1684004" y="2108200"/>
                  </a:lnTo>
                  <a:lnTo>
                    <a:pt x="1702356" y="2057400"/>
                  </a:lnTo>
                  <a:lnTo>
                    <a:pt x="1725011" y="2019300"/>
                  </a:lnTo>
                  <a:lnTo>
                    <a:pt x="1750212" y="1968500"/>
                  </a:lnTo>
                  <a:lnTo>
                    <a:pt x="1777867" y="1930400"/>
                  </a:lnTo>
                  <a:lnTo>
                    <a:pt x="1807881" y="1879600"/>
                  </a:lnTo>
                  <a:lnTo>
                    <a:pt x="1840161" y="1841500"/>
                  </a:lnTo>
                  <a:lnTo>
                    <a:pt x="1874613" y="1803400"/>
                  </a:lnTo>
                  <a:lnTo>
                    <a:pt x="1892080" y="1790700"/>
                  </a:lnTo>
                  <a:lnTo>
                    <a:pt x="1910000" y="1778000"/>
                  </a:lnTo>
                  <a:lnTo>
                    <a:pt x="1928393" y="1752600"/>
                  </a:lnTo>
                  <a:lnTo>
                    <a:pt x="1947249" y="1739900"/>
                  </a:lnTo>
                  <a:lnTo>
                    <a:pt x="1979240" y="1701800"/>
                  </a:lnTo>
                  <a:lnTo>
                    <a:pt x="2008845" y="1663700"/>
                  </a:lnTo>
                  <a:lnTo>
                    <a:pt x="2036051" y="1625600"/>
                  </a:lnTo>
                  <a:lnTo>
                    <a:pt x="2060748" y="1587500"/>
                  </a:lnTo>
                  <a:lnTo>
                    <a:pt x="2082827" y="1536700"/>
                  </a:lnTo>
                  <a:lnTo>
                    <a:pt x="2102181" y="1498600"/>
                  </a:lnTo>
                  <a:lnTo>
                    <a:pt x="2118699" y="1447800"/>
                  </a:lnTo>
                  <a:lnTo>
                    <a:pt x="2132273" y="1409700"/>
                  </a:lnTo>
                  <a:lnTo>
                    <a:pt x="2142794" y="1358900"/>
                  </a:lnTo>
                  <a:lnTo>
                    <a:pt x="2150154" y="1308100"/>
                  </a:lnTo>
                  <a:lnTo>
                    <a:pt x="2152306" y="1282700"/>
                  </a:lnTo>
                  <a:lnTo>
                    <a:pt x="2153855" y="1257300"/>
                  </a:lnTo>
                  <a:lnTo>
                    <a:pt x="2154792" y="1244600"/>
                  </a:lnTo>
                  <a:lnTo>
                    <a:pt x="2155107" y="1219200"/>
                  </a:lnTo>
                  <a:close/>
                </a:path>
                <a:path w="2792729" h="2781300">
                  <a:moveTo>
                    <a:pt x="1537505" y="469900"/>
                  </a:moveTo>
                  <a:lnTo>
                    <a:pt x="1246632" y="469900"/>
                  </a:lnTo>
                  <a:lnTo>
                    <a:pt x="1152192" y="495300"/>
                  </a:lnTo>
                  <a:lnTo>
                    <a:pt x="1106899" y="520700"/>
                  </a:lnTo>
                  <a:lnTo>
                    <a:pt x="1063033" y="533400"/>
                  </a:lnTo>
                  <a:lnTo>
                    <a:pt x="1020699" y="558800"/>
                  </a:lnTo>
                  <a:lnTo>
                    <a:pt x="980002" y="584200"/>
                  </a:lnTo>
                  <a:lnTo>
                    <a:pt x="941050" y="609600"/>
                  </a:lnTo>
                  <a:lnTo>
                    <a:pt x="903947" y="635000"/>
                  </a:lnTo>
                  <a:lnTo>
                    <a:pt x="868799" y="673100"/>
                  </a:lnTo>
                  <a:lnTo>
                    <a:pt x="835712" y="711200"/>
                  </a:lnTo>
                  <a:lnTo>
                    <a:pt x="804792" y="736600"/>
                  </a:lnTo>
                  <a:lnTo>
                    <a:pt x="776145" y="774700"/>
                  </a:lnTo>
                  <a:lnTo>
                    <a:pt x="749877" y="825500"/>
                  </a:lnTo>
                  <a:lnTo>
                    <a:pt x="726093" y="863600"/>
                  </a:lnTo>
                  <a:lnTo>
                    <a:pt x="704900" y="901700"/>
                  </a:lnTo>
                  <a:lnTo>
                    <a:pt x="691212" y="939800"/>
                  </a:lnTo>
                  <a:lnTo>
                    <a:pt x="678981" y="965200"/>
                  </a:lnTo>
                  <a:lnTo>
                    <a:pt x="668247" y="1003300"/>
                  </a:lnTo>
                  <a:lnTo>
                    <a:pt x="659047" y="1041400"/>
                  </a:lnTo>
                  <a:lnTo>
                    <a:pt x="649761" y="1079500"/>
                  </a:lnTo>
                  <a:lnTo>
                    <a:pt x="643049" y="1130300"/>
                  </a:lnTo>
                  <a:lnTo>
                    <a:pt x="638963" y="1168400"/>
                  </a:lnTo>
                  <a:lnTo>
                    <a:pt x="637582" y="1219200"/>
                  </a:lnTo>
                  <a:lnTo>
                    <a:pt x="639375" y="1270000"/>
                  </a:lnTo>
                  <a:lnTo>
                    <a:pt x="644676" y="1320800"/>
                  </a:lnTo>
                  <a:lnTo>
                    <a:pt x="653369" y="1371600"/>
                  </a:lnTo>
                  <a:lnTo>
                    <a:pt x="665335" y="1422400"/>
                  </a:lnTo>
                  <a:lnTo>
                    <a:pt x="680458" y="1473200"/>
                  </a:lnTo>
                  <a:lnTo>
                    <a:pt x="698621" y="1511300"/>
                  </a:lnTo>
                  <a:lnTo>
                    <a:pt x="719707" y="1562100"/>
                  </a:lnTo>
                  <a:lnTo>
                    <a:pt x="743599" y="1600200"/>
                  </a:lnTo>
                  <a:lnTo>
                    <a:pt x="770179" y="1651000"/>
                  </a:lnTo>
                  <a:lnTo>
                    <a:pt x="799332" y="1689100"/>
                  </a:lnTo>
                  <a:lnTo>
                    <a:pt x="830939" y="1727200"/>
                  </a:lnTo>
                  <a:lnTo>
                    <a:pt x="864884" y="1765300"/>
                  </a:lnTo>
                  <a:lnTo>
                    <a:pt x="873658" y="1765300"/>
                  </a:lnTo>
                  <a:lnTo>
                    <a:pt x="882098" y="1778000"/>
                  </a:lnTo>
                  <a:lnTo>
                    <a:pt x="890436" y="1778000"/>
                  </a:lnTo>
                  <a:lnTo>
                    <a:pt x="898684" y="1790700"/>
                  </a:lnTo>
                  <a:lnTo>
                    <a:pt x="931631" y="1828800"/>
                  </a:lnTo>
                  <a:lnTo>
                    <a:pt x="962715" y="1854200"/>
                  </a:lnTo>
                  <a:lnTo>
                    <a:pt x="991926" y="1892300"/>
                  </a:lnTo>
                  <a:lnTo>
                    <a:pt x="1019191" y="1930400"/>
                  </a:lnTo>
                  <a:lnTo>
                    <a:pt x="1044438" y="1981200"/>
                  </a:lnTo>
                  <a:lnTo>
                    <a:pt x="1067593" y="2019300"/>
                  </a:lnTo>
                  <a:lnTo>
                    <a:pt x="1088584" y="2057400"/>
                  </a:lnTo>
                  <a:lnTo>
                    <a:pt x="1107591" y="2108200"/>
                  </a:lnTo>
                  <a:lnTo>
                    <a:pt x="1124215" y="2146300"/>
                  </a:lnTo>
                  <a:lnTo>
                    <a:pt x="1138379" y="2197100"/>
                  </a:lnTo>
                  <a:lnTo>
                    <a:pt x="1150007" y="2247900"/>
                  </a:lnTo>
                  <a:lnTo>
                    <a:pt x="1159022" y="2298700"/>
                  </a:lnTo>
                  <a:lnTo>
                    <a:pt x="1161596" y="2311400"/>
                  </a:lnTo>
                  <a:lnTo>
                    <a:pt x="1163821" y="2324100"/>
                  </a:lnTo>
                  <a:lnTo>
                    <a:pt x="1165699" y="2349500"/>
                  </a:lnTo>
                  <a:lnTo>
                    <a:pt x="1167231" y="2362200"/>
                  </a:lnTo>
                  <a:lnTo>
                    <a:pt x="1167618" y="2362200"/>
                  </a:lnTo>
                  <a:lnTo>
                    <a:pt x="1167807" y="2374900"/>
                  </a:lnTo>
                  <a:lnTo>
                    <a:pt x="1162437" y="2400300"/>
                  </a:lnTo>
                  <a:lnTo>
                    <a:pt x="1147734" y="2425700"/>
                  </a:lnTo>
                  <a:lnTo>
                    <a:pt x="1125924" y="2438400"/>
                  </a:lnTo>
                  <a:lnTo>
                    <a:pt x="1327729" y="2438400"/>
                  </a:lnTo>
                  <a:lnTo>
                    <a:pt x="1327729" y="1625600"/>
                  </a:lnTo>
                  <a:lnTo>
                    <a:pt x="1314412" y="1574800"/>
                  </a:lnTo>
                  <a:lnTo>
                    <a:pt x="1297884" y="1524000"/>
                  </a:lnTo>
                  <a:lnTo>
                    <a:pt x="1278267" y="1473200"/>
                  </a:lnTo>
                  <a:lnTo>
                    <a:pt x="1255685" y="1435100"/>
                  </a:lnTo>
                  <a:lnTo>
                    <a:pt x="1230259" y="1384300"/>
                  </a:lnTo>
                  <a:lnTo>
                    <a:pt x="1202112" y="1346200"/>
                  </a:lnTo>
                  <a:lnTo>
                    <a:pt x="1171367" y="1308100"/>
                  </a:lnTo>
                  <a:lnTo>
                    <a:pt x="1138146" y="1270000"/>
                  </a:lnTo>
                  <a:lnTo>
                    <a:pt x="1102572" y="1231900"/>
                  </a:lnTo>
                  <a:lnTo>
                    <a:pt x="1064766" y="1206500"/>
                  </a:lnTo>
                  <a:lnTo>
                    <a:pt x="1024852" y="1168400"/>
                  </a:lnTo>
                  <a:lnTo>
                    <a:pt x="982952" y="1143000"/>
                  </a:lnTo>
                  <a:lnTo>
                    <a:pt x="939188" y="1117600"/>
                  </a:lnTo>
                  <a:lnTo>
                    <a:pt x="893683" y="1104900"/>
                  </a:lnTo>
                  <a:lnTo>
                    <a:pt x="846560" y="1079500"/>
                  </a:lnTo>
                  <a:lnTo>
                    <a:pt x="845073" y="1079500"/>
                  </a:lnTo>
                  <a:lnTo>
                    <a:pt x="827300" y="1066800"/>
                  </a:lnTo>
                  <a:lnTo>
                    <a:pt x="813345" y="1054100"/>
                  </a:lnTo>
                  <a:lnTo>
                    <a:pt x="804226" y="1041400"/>
                  </a:lnTo>
                  <a:lnTo>
                    <a:pt x="800959" y="1016000"/>
                  </a:lnTo>
                  <a:lnTo>
                    <a:pt x="806352" y="990600"/>
                  </a:lnTo>
                  <a:lnTo>
                    <a:pt x="821058" y="965200"/>
                  </a:lnTo>
                  <a:lnTo>
                    <a:pt x="842872" y="952500"/>
                  </a:lnTo>
                  <a:lnTo>
                    <a:pt x="1327729" y="952500"/>
                  </a:lnTo>
                  <a:lnTo>
                    <a:pt x="1327729" y="838200"/>
                  </a:lnTo>
                  <a:lnTo>
                    <a:pt x="1333120" y="812800"/>
                  </a:lnTo>
                  <a:lnTo>
                    <a:pt x="1347822" y="787400"/>
                  </a:lnTo>
                  <a:lnTo>
                    <a:pt x="1369632" y="774700"/>
                  </a:lnTo>
                  <a:lnTo>
                    <a:pt x="2009259" y="774700"/>
                  </a:lnTo>
                  <a:lnTo>
                    <a:pt x="1991413" y="749300"/>
                  </a:lnTo>
                  <a:lnTo>
                    <a:pt x="1962620" y="711200"/>
                  </a:lnTo>
                  <a:lnTo>
                    <a:pt x="1931891" y="685800"/>
                  </a:lnTo>
                  <a:lnTo>
                    <a:pt x="1899313" y="647700"/>
                  </a:lnTo>
                  <a:lnTo>
                    <a:pt x="1864975" y="622300"/>
                  </a:lnTo>
                  <a:lnTo>
                    <a:pt x="1828966" y="596900"/>
                  </a:lnTo>
                  <a:lnTo>
                    <a:pt x="1791373" y="571500"/>
                  </a:lnTo>
                  <a:lnTo>
                    <a:pt x="1752284" y="546100"/>
                  </a:lnTo>
                  <a:lnTo>
                    <a:pt x="1711789" y="533400"/>
                  </a:lnTo>
                  <a:lnTo>
                    <a:pt x="1669976" y="508000"/>
                  </a:lnTo>
                  <a:lnTo>
                    <a:pt x="1582745" y="482600"/>
                  </a:lnTo>
                  <a:lnTo>
                    <a:pt x="1537505" y="469900"/>
                  </a:lnTo>
                  <a:close/>
                </a:path>
                <a:path w="2792729" h="2781300">
                  <a:moveTo>
                    <a:pt x="2791784" y="317500"/>
                  </a:moveTo>
                  <a:lnTo>
                    <a:pt x="1445458" y="317500"/>
                  </a:lnTo>
                  <a:lnTo>
                    <a:pt x="1493881" y="330200"/>
                  </a:lnTo>
                  <a:lnTo>
                    <a:pt x="1541544" y="330200"/>
                  </a:lnTo>
                  <a:lnTo>
                    <a:pt x="1588379" y="342900"/>
                  </a:lnTo>
                  <a:lnTo>
                    <a:pt x="1723236" y="381000"/>
                  </a:lnTo>
                  <a:lnTo>
                    <a:pt x="1766079" y="406400"/>
                  </a:lnTo>
                  <a:lnTo>
                    <a:pt x="1807753" y="419100"/>
                  </a:lnTo>
                  <a:lnTo>
                    <a:pt x="1848191" y="444500"/>
                  </a:lnTo>
                  <a:lnTo>
                    <a:pt x="1887323" y="469900"/>
                  </a:lnTo>
                  <a:lnTo>
                    <a:pt x="1925083" y="495300"/>
                  </a:lnTo>
                  <a:lnTo>
                    <a:pt x="1961402" y="520700"/>
                  </a:lnTo>
                  <a:lnTo>
                    <a:pt x="1996211" y="558800"/>
                  </a:lnTo>
                  <a:lnTo>
                    <a:pt x="2029443" y="584200"/>
                  </a:lnTo>
                  <a:lnTo>
                    <a:pt x="2061030" y="622300"/>
                  </a:lnTo>
                  <a:lnTo>
                    <a:pt x="2090902" y="647700"/>
                  </a:lnTo>
                  <a:lnTo>
                    <a:pt x="2118993" y="685800"/>
                  </a:lnTo>
                  <a:lnTo>
                    <a:pt x="2145234" y="723900"/>
                  </a:lnTo>
                  <a:lnTo>
                    <a:pt x="2169557" y="762000"/>
                  </a:lnTo>
                  <a:lnTo>
                    <a:pt x="2191894" y="800100"/>
                  </a:lnTo>
                  <a:lnTo>
                    <a:pt x="2212176" y="850900"/>
                  </a:lnTo>
                  <a:lnTo>
                    <a:pt x="2230336" y="889000"/>
                  </a:lnTo>
                  <a:lnTo>
                    <a:pt x="2246305" y="939800"/>
                  </a:lnTo>
                  <a:lnTo>
                    <a:pt x="2260015" y="977900"/>
                  </a:lnTo>
                  <a:lnTo>
                    <a:pt x="2271398" y="1028700"/>
                  </a:lnTo>
                  <a:lnTo>
                    <a:pt x="2280386" y="1066800"/>
                  </a:lnTo>
                  <a:lnTo>
                    <a:pt x="2286910" y="1117600"/>
                  </a:lnTo>
                  <a:lnTo>
                    <a:pt x="2290904" y="1168400"/>
                  </a:lnTo>
                  <a:lnTo>
                    <a:pt x="2292238" y="1206500"/>
                  </a:lnTo>
                  <a:lnTo>
                    <a:pt x="2292328" y="1219200"/>
                  </a:lnTo>
                  <a:lnTo>
                    <a:pt x="2292065" y="1244600"/>
                  </a:lnTo>
                  <a:lnTo>
                    <a:pt x="2291277" y="1257300"/>
                  </a:lnTo>
                  <a:lnTo>
                    <a:pt x="2289964" y="1282700"/>
                  </a:lnTo>
                  <a:lnTo>
                    <a:pt x="2288129" y="1308100"/>
                  </a:lnTo>
                  <a:lnTo>
                    <a:pt x="2281976" y="1358900"/>
                  </a:lnTo>
                  <a:lnTo>
                    <a:pt x="2273169" y="1397000"/>
                  </a:lnTo>
                  <a:lnTo>
                    <a:pt x="2261785" y="1447800"/>
                  </a:lnTo>
                  <a:lnTo>
                    <a:pt x="2247900" y="1498600"/>
                  </a:lnTo>
                  <a:lnTo>
                    <a:pt x="2231588" y="1536700"/>
                  </a:lnTo>
                  <a:lnTo>
                    <a:pt x="2212927" y="1587500"/>
                  </a:lnTo>
                  <a:lnTo>
                    <a:pt x="2190252" y="1638300"/>
                  </a:lnTo>
                  <a:lnTo>
                    <a:pt x="2165030" y="1676400"/>
                  </a:lnTo>
                  <a:lnTo>
                    <a:pt x="2137353" y="1727200"/>
                  </a:lnTo>
                  <a:lnTo>
                    <a:pt x="2107314" y="1765300"/>
                  </a:lnTo>
                  <a:lnTo>
                    <a:pt x="2075003" y="1803400"/>
                  </a:lnTo>
                  <a:lnTo>
                    <a:pt x="2040513" y="1841500"/>
                  </a:lnTo>
                  <a:lnTo>
                    <a:pt x="2023108" y="1854200"/>
                  </a:lnTo>
                  <a:lnTo>
                    <a:pt x="2005262" y="1879600"/>
                  </a:lnTo>
                  <a:lnTo>
                    <a:pt x="1986943" y="1892300"/>
                  </a:lnTo>
                  <a:lnTo>
                    <a:pt x="1968159" y="1905000"/>
                  </a:lnTo>
                  <a:lnTo>
                    <a:pt x="1936633" y="1943100"/>
                  </a:lnTo>
                  <a:lnTo>
                    <a:pt x="1907338" y="1981200"/>
                  </a:lnTo>
                  <a:lnTo>
                    <a:pt x="1880379" y="2019300"/>
                  </a:lnTo>
                  <a:lnTo>
                    <a:pt x="1855861" y="2057400"/>
                  </a:lnTo>
                  <a:lnTo>
                    <a:pt x="1833890" y="2108200"/>
                  </a:lnTo>
                  <a:lnTo>
                    <a:pt x="1814571" y="2146300"/>
                  </a:lnTo>
                  <a:lnTo>
                    <a:pt x="1798010" y="2197100"/>
                  </a:lnTo>
                  <a:lnTo>
                    <a:pt x="1784311" y="2235200"/>
                  </a:lnTo>
                  <a:lnTo>
                    <a:pt x="1773581" y="2286000"/>
                  </a:lnTo>
                  <a:lnTo>
                    <a:pt x="1765925" y="2336800"/>
                  </a:lnTo>
                  <a:lnTo>
                    <a:pt x="1764746" y="2349500"/>
                  </a:lnTo>
                  <a:lnTo>
                    <a:pt x="1763708" y="2362200"/>
                  </a:lnTo>
                  <a:lnTo>
                    <a:pt x="1762806" y="2362200"/>
                  </a:lnTo>
                  <a:lnTo>
                    <a:pt x="1762040" y="2374900"/>
                  </a:lnTo>
                  <a:lnTo>
                    <a:pt x="1761883" y="2374900"/>
                  </a:lnTo>
                  <a:lnTo>
                    <a:pt x="1761663" y="2387600"/>
                  </a:lnTo>
                  <a:lnTo>
                    <a:pt x="1759747" y="2387600"/>
                  </a:lnTo>
                  <a:lnTo>
                    <a:pt x="1750591" y="2413000"/>
                  </a:lnTo>
                  <a:lnTo>
                    <a:pt x="1735627" y="2425700"/>
                  </a:lnTo>
                  <a:lnTo>
                    <a:pt x="1716156" y="2438400"/>
                  </a:lnTo>
                  <a:lnTo>
                    <a:pt x="2792689" y="2438400"/>
                  </a:lnTo>
                  <a:lnTo>
                    <a:pt x="2792689" y="330200"/>
                  </a:lnTo>
                  <a:lnTo>
                    <a:pt x="2791784" y="317500"/>
                  </a:lnTo>
                  <a:close/>
                </a:path>
                <a:path w="2792729" h="2781300">
                  <a:moveTo>
                    <a:pt x="2009259" y="774700"/>
                  </a:moveTo>
                  <a:lnTo>
                    <a:pt x="1423065" y="774700"/>
                  </a:lnTo>
                  <a:lnTo>
                    <a:pt x="1434724" y="787400"/>
                  </a:lnTo>
                  <a:lnTo>
                    <a:pt x="1444877" y="787400"/>
                  </a:lnTo>
                  <a:lnTo>
                    <a:pt x="1453247" y="800100"/>
                  </a:lnTo>
                  <a:lnTo>
                    <a:pt x="1459573" y="812800"/>
                  </a:lnTo>
                  <a:lnTo>
                    <a:pt x="1463574" y="825500"/>
                  </a:lnTo>
                  <a:lnTo>
                    <a:pt x="1464971" y="838200"/>
                  </a:lnTo>
                  <a:lnTo>
                    <a:pt x="1464971" y="1574800"/>
                  </a:lnTo>
                  <a:lnTo>
                    <a:pt x="1494236" y="1536700"/>
                  </a:lnTo>
                  <a:lnTo>
                    <a:pt x="1525877" y="1498600"/>
                  </a:lnTo>
                  <a:lnTo>
                    <a:pt x="1559792" y="1460500"/>
                  </a:lnTo>
                  <a:lnTo>
                    <a:pt x="1595885" y="1422400"/>
                  </a:lnTo>
                  <a:lnTo>
                    <a:pt x="1634055" y="1384300"/>
                  </a:lnTo>
                  <a:lnTo>
                    <a:pt x="1674205" y="1346200"/>
                  </a:lnTo>
                  <a:lnTo>
                    <a:pt x="1716235" y="1320800"/>
                  </a:lnTo>
                  <a:lnTo>
                    <a:pt x="1760048" y="1295400"/>
                  </a:lnTo>
                  <a:lnTo>
                    <a:pt x="1805543" y="1270000"/>
                  </a:lnTo>
                  <a:lnTo>
                    <a:pt x="1852623" y="1244600"/>
                  </a:lnTo>
                  <a:lnTo>
                    <a:pt x="1902025" y="1219200"/>
                  </a:lnTo>
                  <a:lnTo>
                    <a:pt x="2155107" y="1219200"/>
                  </a:lnTo>
                  <a:lnTo>
                    <a:pt x="2155001" y="1206500"/>
                  </a:lnTo>
                  <a:lnTo>
                    <a:pt x="2153421" y="1168400"/>
                  </a:lnTo>
                  <a:lnTo>
                    <a:pt x="2148847" y="1117600"/>
                  </a:lnTo>
                  <a:lnTo>
                    <a:pt x="2141454" y="1079500"/>
                  </a:lnTo>
                  <a:lnTo>
                    <a:pt x="2131330" y="1028700"/>
                  </a:lnTo>
                  <a:lnTo>
                    <a:pt x="2118564" y="990600"/>
                  </a:lnTo>
                  <a:lnTo>
                    <a:pt x="2103243" y="939800"/>
                  </a:lnTo>
                  <a:lnTo>
                    <a:pt x="2085456" y="901700"/>
                  </a:lnTo>
                  <a:lnTo>
                    <a:pt x="2065291" y="863600"/>
                  </a:lnTo>
                  <a:lnTo>
                    <a:pt x="2042837" y="825500"/>
                  </a:lnTo>
                  <a:lnTo>
                    <a:pt x="2018182" y="787400"/>
                  </a:lnTo>
                  <a:lnTo>
                    <a:pt x="2009259" y="774700"/>
                  </a:lnTo>
                  <a:close/>
                </a:path>
                <a:path w="2792729" h="2781300">
                  <a:moveTo>
                    <a:pt x="1327729" y="952500"/>
                  </a:moveTo>
                  <a:lnTo>
                    <a:pt x="893187" y="952500"/>
                  </a:lnTo>
                  <a:lnTo>
                    <a:pt x="941001" y="965200"/>
                  </a:lnTo>
                  <a:lnTo>
                    <a:pt x="987427" y="990600"/>
                  </a:lnTo>
                  <a:lnTo>
                    <a:pt x="1032373" y="1016000"/>
                  </a:lnTo>
                  <a:lnTo>
                    <a:pt x="1075748" y="1041400"/>
                  </a:lnTo>
                  <a:lnTo>
                    <a:pt x="1117461" y="1066800"/>
                  </a:lnTo>
                  <a:lnTo>
                    <a:pt x="1157420" y="1104900"/>
                  </a:lnTo>
                  <a:lnTo>
                    <a:pt x="1195535" y="1130300"/>
                  </a:lnTo>
                  <a:lnTo>
                    <a:pt x="1231715" y="1168400"/>
                  </a:lnTo>
                  <a:lnTo>
                    <a:pt x="1265868" y="1206500"/>
                  </a:lnTo>
                  <a:lnTo>
                    <a:pt x="1297903" y="1244600"/>
                  </a:lnTo>
                  <a:lnTo>
                    <a:pt x="1327729" y="1282700"/>
                  </a:lnTo>
                  <a:lnTo>
                    <a:pt x="1327729" y="952500"/>
                  </a:lnTo>
                  <a:close/>
                </a:path>
                <a:path w="2792729" h="2781300">
                  <a:moveTo>
                    <a:pt x="1444217" y="457200"/>
                  </a:moveTo>
                  <a:lnTo>
                    <a:pt x="1345508" y="457200"/>
                  </a:lnTo>
                  <a:lnTo>
                    <a:pt x="1295569" y="469900"/>
                  </a:lnTo>
                  <a:lnTo>
                    <a:pt x="1491300" y="469900"/>
                  </a:lnTo>
                  <a:lnTo>
                    <a:pt x="1444217" y="457200"/>
                  </a:lnTo>
                  <a:close/>
                </a:path>
              </a:pathLst>
            </a:custGeom>
            <a:solidFill>
              <a:srgbClr val="FF6900"/>
            </a:solidFill>
            <a:ln>
              <a:solidFill>
                <a:srgbClr val="FF6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4">
              <a:extLst>
                <a:ext uri="{FF2B5EF4-FFF2-40B4-BE49-F238E27FC236}">
                  <a16:creationId xmlns:a16="http://schemas.microsoft.com/office/drawing/2014/main" id="{3E2683B1-AF8E-4E9E-B0B6-CDD9584E1A3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52296" y="3677448"/>
              <a:ext cx="5990131" cy="19297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179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D82D8-8912-DBBE-C689-870B25EA0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063875"/>
            <a:ext cx="16191508" cy="6647974"/>
          </a:xfrm>
        </p:spPr>
        <p:txBody>
          <a:bodyPr/>
          <a:lstStyle/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It is a residency program – you learn by building your own company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SmartUp becomes a co-founder in the company</a:t>
            </a:r>
            <a:br>
              <a:rPr lang="en-US" sz="4400" dirty="0">
                <a:latin typeface="Lato" panose="020F0502020204030203" pitchFamily="34" charset="0"/>
              </a:rPr>
            </a:br>
            <a:r>
              <a:rPr lang="en-US" sz="4400" dirty="0">
                <a:latin typeface="Lato" panose="020F0502020204030203" pitchFamily="34" charset="0"/>
              </a:rPr>
              <a:t>staying with it for years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SmartUp works with you in designing the strategy and executing it -  the devil is in the details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Weekly or bi-weekly management meetings with SmartUp staff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Seminars with other participants and SmartUp staff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BBED8A-5212-4677-BA1E-6ED856F2A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1A287C5-FD02-4D66-B12D-277607515DD1}"/>
              </a:ext>
            </a:extLst>
          </p:cNvPr>
          <p:cNvGrpSpPr/>
          <p:nvPr/>
        </p:nvGrpSpPr>
        <p:grpSpPr>
          <a:xfrm>
            <a:off x="15690850" y="1311275"/>
            <a:ext cx="3263823" cy="968375"/>
            <a:chOff x="1968299" y="3257400"/>
            <a:chExt cx="9374128" cy="2781300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995BA743-1D03-4505-B620-EEB07E982233}"/>
                </a:ext>
              </a:extLst>
            </p:cNvPr>
            <p:cNvSpPr/>
            <p:nvPr/>
          </p:nvSpPr>
          <p:spPr>
            <a:xfrm>
              <a:off x="1968299" y="3257400"/>
              <a:ext cx="2792730" cy="2781300"/>
            </a:xfrm>
            <a:custGeom>
              <a:avLst/>
              <a:gdLst/>
              <a:ahLst/>
              <a:cxnLst/>
              <a:rect l="l" t="t" r="r" b="b"/>
              <a:pathLst>
                <a:path w="2792729" h="2781300">
                  <a:moveTo>
                    <a:pt x="2508136" y="0"/>
                  </a:moveTo>
                  <a:lnTo>
                    <a:pt x="284555" y="0"/>
                  </a:lnTo>
                  <a:lnTo>
                    <a:pt x="237463" y="12700"/>
                  </a:lnTo>
                  <a:lnTo>
                    <a:pt x="193134" y="25400"/>
                  </a:lnTo>
                  <a:lnTo>
                    <a:pt x="152087" y="50800"/>
                  </a:lnTo>
                  <a:lnTo>
                    <a:pt x="114836" y="76200"/>
                  </a:lnTo>
                  <a:lnTo>
                    <a:pt x="81899" y="114300"/>
                  </a:lnTo>
                  <a:lnTo>
                    <a:pt x="53793" y="152400"/>
                  </a:lnTo>
                  <a:lnTo>
                    <a:pt x="31033" y="190500"/>
                  </a:lnTo>
                  <a:lnTo>
                    <a:pt x="14137" y="228600"/>
                  </a:lnTo>
                  <a:lnTo>
                    <a:pt x="3620" y="279400"/>
                  </a:lnTo>
                  <a:lnTo>
                    <a:pt x="0" y="330200"/>
                  </a:lnTo>
                  <a:lnTo>
                    <a:pt x="0" y="2463800"/>
                  </a:lnTo>
                  <a:lnTo>
                    <a:pt x="376" y="2463800"/>
                  </a:lnTo>
                  <a:lnTo>
                    <a:pt x="5972" y="2514600"/>
                  </a:lnTo>
                  <a:lnTo>
                    <a:pt x="17932" y="2565400"/>
                  </a:lnTo>
                  <a:lnTo>
                    <a:pt x="35782" y="2603500"/>
                  </a:lnTo>
                  <a:lnTo>
                    <a:pt x="59051" y="2641600"/>
                  </a:lnTo>
                  <a:lnTo>
                    <a:pt x="87264" y="2679700"/>
                  </a:lnTo>
                  <a:lnTo>
                    <a:pt x="119949" y="2705100"/>
                  </a:lnTo>
                  <a:lnTo>
                    <a:pt x="156633" y="2730500"/>
                  </a:lnTo>
                  <a:lnTo>
                    <a:pt x="196843" y="2755900"/>
                  </a:lnTo>
                  <a:lnTo>
                    <a:pt x="240105" y="2768600"/>
                  </a:lnTo>
                  <a:lnTo>
                    <a:pt x="285947" y="2781300"/>
                  </a:lnTo>
                  <a:lnTo>
                    <a:pt x="1327729" y="2781300"/>
                  </a:lnTo>
                  <a:lnTo>
                    <a:pt x="1327729" y="2438400"/>
                  </a:lnTo>
                  <a:lnTo>
                    <a:pt x="1062743" y="2438400"/>
                  </a:lnTo>
                  <a:lnTo>
                    <a:pt x="1048490" y="2425700"/>
                  </a:lnTo>
                  <a:lnTo>
                    <a:pt x="1037936" y="2400300"/>
                  </a:lnTo>
                  <a:lnTo>
                    <a:pt x="1033675" y="2400300"/>
                  </a:lnTo>
                  <a:lnTo>
                    <a:pt x="1032429" y="2387600"/>
                  </a:lnTo>
                  <a:lnTo>
                    <a:pt x="1030743" y="2387600"/>
                  </a:lnTo>
                  <a:lnTo>
                    <a:pt x="1030335" y="2374900"/>
                  </a:lnTo>
                  <a:lnTo>
                    <a:pt x="1029832" y="2374900"/>
                  </a:lnTo>
                  <a:lnTo>
                    <a:pt x="1029246" y="2362200"/>
                  </a:lnTo>
                  <a:lnTo>
                    <a:pt x="1023013" y="2311400"/>
                  </a:lnTo>
                  <a:lnTo>
                    <a:pt x="1013628" y="2260600"/>
                  </a:lnTo>
                  <a:lnTo>
                    <a:pt x="1001197" y="2222500"/>
                  </a:lnTo>
                  <a:lnTo>
                    <a:pt x="985826" y="2171700"/>
                  </a:lnTo>
                  <a:lnTo>
                    <a:pt x="967624" y="2120900"/>
                  </a:lnTo>
                  <a:lnTo>
                    <a:pt x="946696" y="2082800"/>
                  </a:lnTo>
                  <a:lnTo>
                    <a:pt x="923150" y="2044700"/>
                  </a:lnTo>
                  <a:lnTo>
                    <a:pt x="897092" y="1993900"/>
                  </a:lnTo>
                  <a:lnTo>
                    <a:pt x="868629" y="1955800"/>
                  </a:lnTo>
                  <a:lnTo>
                    <a:pt x="837869" y="1930400"/>
                  </a:lnTo>
                  <a:lnTo>
                    <a:pt x="804917" y="1892300"/>
                  </a:lnTo>
                  <a:lnTo>
                    <a:pt x="796498" y="1879600"/>
                  </a:lnTo>
                  <a:lnTo>
                    <a:pt x="788182" y="1879600"/>
                  </a:lnTo>
                  <a:lnTo>
                    <a:pt x="779965" y="1866900"/>
                  </a:lnTo>
                  <a:lnTo>
                    <a:pt x="771840" y="1854200"/>
                  </a:lnTo>
                  <a:lnTo>
                    <a:pt x="738865" y="1828800"/>
                  </a:lnTo>
                  <a:lnTo>
                    <a:pt x="707697" y="1790700"/>
                  </a:lnTo>
                  <a:lnTo>
                    <a:pt x="678409" y="1752600"/>
                  </a:lnTo>
                  <a:lnTo>
                    <a:pt x="651074" y="1714500"/>
                  </a:lnTo>
                  <a:lnTo>
                    <a:pt x="625765" y="1676400"/>
                  </a:lnTo>
                  <a:lnTo>
                    <a:pt x="602557" y="1638300"/>
                  </a:lnTo>
                  <a:lnTo>
                    <a:pt x="581521" y="1587500"/>
                  </a:lnTo>
                  <a:lnTo>
                    <a:pt x="563068" y="1549400"/>
                  </a:lnTo>
                  <a:lnTo>
                    <a:pt x="546850" y="1498600"/>
                  </a:lnTo>
                  <a:lnTo>
                    <a:pt x="532935" y="1460500"/>
                  </a:lnTo>
                  <a:lnTo>
                    <a:pt x="521395" y="1409700"/>
                  </a:lnTo>
                  <a:lnTo>
                    <a:pt x="512297" y="1358900"/>
                  </a:lnTo>
                  <a:lnTo>
                    <a:pt x="505713" y="1320800"/>
                  </a:lnTo>
                  <a:lnTo>
                    <a:pt x="501711" y="1270000"/>
                  </a:lnTo>
                  <a:lnTo>
                    <a:pt x="500361" y="1219200"/>
                  </a:lnTo>
                  <a:lnTo>
                    <a:pt x="501520" y="1168400"/>
                  </a:lnTo>
                  <a:lnTo>
                    <a:pt x="504955" y="1130300"/>
                  </a:lnTo>
                  <a:lnTo>
                    <a:pt x="510610" y="1079500"/>
                  </a:lnTo>
                  <a:lnTo>
                    <a:pt x="518424" y="1041400"/>
                  </a:lnTo>
                  <a:lnTo>
                    <a:pt x="526514" y="1003300"/>
                  </a:lnTo>
                  <a:lnTo>
                    <a:pt x="536017" y="965200"/>
                  </a:lnTo>
                  <a:lnTo>
                    <a:pt x="546907" y="927100"/>
                  </a:lnTo>
                  <a:lnTo>
                    <a:pt x="559155" y="901700"/>
                  </a:lnTo>
                  <a:lnTo>
                    <a:pt x="577059" y="850900"/>
                  </a:lnTo>
                  <a:lnTo>
                    <a:pt x="597133" y="812800"/>
                  </a:lnTo>
                  <a:lnTo>
                    <a:pt x="619308" y="774700"/>
                  </a:lnTo>
                  <a:lnTo>
                    <a:pt x="643514" y="736600"/>
                  </a:lnTo>
                  <a:lnTo>
                    <a:pt x="669681" y="698500"/>
                  </a:lnTo>
                  <a:lnTo>
                    <a:pt x="697739" y="660400"/>
                  </a:lnTo>
                  <a:lnTo>
                    <a:pt x="727618" y="622300"/>
                  </a:lnTo>
                  <a:lnTo>
                    <a:pt x="759248" y="584200"/>
                  </a:lnTo>
                  <a:lnTo>
                    <a:pt x="792560" y="558800"/>
                  </a:lnTo>
                  <a:lnTo>
                    <a:pt x="827484" y="520700"/>
                  </a:lnTo>
                  <a:lnTo>
                    <a:pt x="863949" y="495300"/>
                  </a:lnTo>
                  <a:lnTo>
                    <a:pt x="901886" y="469900"/>
                  </a:lnTo>
                  <a:lnTo>
                    <a:pt x="941225" y="444500"/>
                  </a:lnTo>
                  <a:lnTo>
                    <a:pt x="981896" y="419100"/>
                  </a:lnTo>
                  <a:lnTo>
                    <a:pt x="1023830" y="406400"/>
                  </a:lnTo>
                  <a:lnTo>
                    <a:pt x="1066955" y="381000"/>
                  </a:lnTo>
                  <a:lnTo>
                    <a:pt x="1202786" y="342900"/>
                  </a:lnTo>
                  <a:lnTo>
                    <a:pt x="1249981" y="330200"/>
                  </a:lnTo>
                  <a:lnTo>
                    <a:pt x="1298019" y="330200"/>
                  </a:lnTo>
                  <a:lnTo>
                    <a:pt x="1346830" y="317500"/>
                  </a:lnTo>
                  <a:lnTo>
                    <a:pt x="2791784" y="317500"/>
                  </a:lnTo>
                  <a:lnTo>
                    <a:pt x="2789069" y="279400"/>
                  </a:lnTo>
                  <a:lnTo>
                    <a:pt x="2778553" y="228600"/>
                  </a:lnTo>
                  <a:lnTo>
                    <a:pt x="2761658" y="190500"/>
                  </a:lnTo>
                  <a:lnTo>
                    <a:pt x="2738899" y="152400"/>
                  </a:lnTo>
                  <a:lnTo>
                    <a:pt x="2710793" y="114300"/>
                  </a:lnTo>
                  <a:lnTo>
                    <a:pt x="2677857" y="76200"/>
                  </a:lnTo>
                  <a:lnTo>
                    <a:pt x="2640607" y="50800"/>
                  </a:lnTo>
                  <a:lnTo>
                    <a:pt x="2599559" y="25400"/>
                  </a:lnTo>
                  <a:lnTo>
                    <a:pt x="2555230" y="12700"/>
                  </a:lnTo>
                  <a:lnTo>
                    <a:pt x="2508136" y="0"/>
                  </a:lnTo>
                  <a:close/>
                </a:path>
                <a:path w="2792729" h="2781300">
                  <a:moveTo>
                    <a:pt x="2155107" y="1219200"/>
                  </a:moveTo>
                  <a:lnTo>
                    <a:pt x="1953951" y="1219200"/>
                  </a:lnTo>
                  <a:lnTo>
                    <a:pt x="1975761" y="1231900"/>
                  </a:lnTo>
                  <a:lnTo>
                    <a:pt x="1990464" y="1257300"/>
                  </a:lnTo>
                  <a:lnTo>
                    <a:pt x="1995855" y="1282700"/>
                  </a:lnTo>
                  <a:lnTo>
                    <a:pt x="1992514" y="1308100"/>
                  </a:lnTo>
                  <a:lnTo>
                    <a:pt x="1983194" y="1320800"/>
                  </a:lnTo>
                  <a:lnTo>
                    <a:pt x="1968949" y="1346200"/>
                  </a:lnTo>
                  <a:lnTo>
                    <a:pt x="1950830" y="1346200"/>
                  </a:lnTo>
                  <a:lnTo>
                    <a:pt x="1925263" y="1358900"/>
                  </a:lnTo>
                  <a:lnTo>
                    <a:pt x="1875406" y="1384300"/>
                  </a:lnTo>
                  <a:lnTo>
                    <a:pt x="1827504" y="1409700"/>
                  </a:lnTo>
                  <a:lnTo>
                    <a:pt x="1781686" y="1435100"/>
                  </a:lnTo>
                  <a:lnTo>
                    <a:pt x="1759621" y="1460500"/>
                  </a:lnTo>
                  <a:lnTo>
                    <a:pt x="1738226" y="1473200"/>
                  </a:lnTo>
                  <a:lnTo>
                    <a:pt x="1717452" y="1498600"/>
                  </a:lnTo>
                  <a:lnTo>
                    <a:pt x="1697327" y="1511300"/>
                  </a:lnTo>
                  <a:lnTo>
                    <a:pt x="1677875" y="1524000"/>
                  </a:lnTo>
                  <a:lnTo>
                    <a:pt x="1659116" y="1549400"/>
                  </a:lnTo>
                  <a:lnTo>
                    <a:pt x="1641080" y="1574800"/>
                  </a:lnTo>
                  <a:lnTo>
                    <a:pt x="1623791" y="1587500"/>
                  </a:lnTo>
                  <a:lnTo>
                    <a:pt x="1607270" y="1612900"/>
                  </a:lnTo>
                  <a:lnTo>
                    <a:pt x="1591471" y="1638300"/>
                  </a:lnTo>
                  <a:lnTo>
                    <a:pt x="1576491" y="1663700"/>
                  </a:lnTo>
                  <a:lnTo>
                    <a:pt x="1562351" y="1676400"/>
                  </a:lnTo>
                  <a:lnTo>
                    <a:pt x="1536567" y="1727200"/>
                  </a:lnTo>
                  <a:lnTo>
                    <a:pt x="1514308" y="1778000"/>
                  </a:lnTo>
                  <a:lnTo>
                    <a:pt x="1498888" y="1828800"/>
                  </a:lnTo>
                  <a:lnTo>
                    <a:pt x="1493660" y="1841500"/>
                  </a:lnTo>
                  <a:lnTo>
                    <a:pt x="1483640" y="1879600"/>
                  </a:lnTo>
                  <a:lnTo>
                    <a:pt x="1478750" y="1892300"/>
                  </a:lnTo>
                  <a:lnTo>
                    <a:pt x="1474418" y="1905000"/>
                  </a:lnTo>
                  <a:lnTo>
                    <a:pt x="1470647" y="1930400"/>
                  </a:lnTo>
                  <a:lnTo>
                    <a:pt x="1467442" y="1943100"/>
                  </a:lnTo>
                  <a:lnTo>
                    <a:pt x="1466177" y="1955800"/>
                  </a:lnTo>
                  <a:lnTo>
                    <a:pt x="1465425" y="1968500"/>
                  </a:lnTo>
                  <a:lnTo>
                    <a:pt x="1465064" y="1981200"/>
                  </a:lnTo>
                  <a:lnTo>
                    <a:pt x="1464971" y="2781300"/>
                  </a:lnTo>
                  <a:lnTo>
                    <a:pt x="2508762" y="2781300"/>
                  </a:lnTo>
                  <a:lnTo>
                    <a:pt x="2556416" y="2768600"/>
                  </a:lnTo>
                  <a:lnTo>
                    <a:pt x="2601218" y="2755900"/>
                  </a:lnTo>
                  <a:lnTo>
                    <a:pt x="2642632" y="2730500"/>
                  </a:lnTo>
                  <a:lnTo>
                    <a:pt x="2680123" y="2705100"/>
                  </a:lnTo>
                  <a:lnTo>
                    <a:pt x="2713152" y="2667000"/>
                  </a:lnTo>
                  <a:lnTo>
                    <a:pt x="2741185" y="2628900"/>
                  </a:lnTo>
                  <a:lnTo>
                    <a:pt x="2763685" y="2590800"/>
                  </a:lnTo>
                  <a:lnTo>
                    <a:pt x="2776084" y="2552700"/>
                  </a:lnTo>
                  <a:lnTo>
                    <a:pt x="2785180" y="2527300"/>
                  </a:lnTo>
                  <a:lnTo>
                    <a:pt x="2790780" y="2489200"/>
                  </a:lnTo>
                  <a:lnTo>
                    <a:pt x="2792689" y="2451100"/>
                  </a:lnTo>
                  <a:lnTo>
                    <a:pt x="2792689" y="2438400"/>
                  </a:lnTo>
                  <a:lnTo>
                    <a:pt x="1667200" y="2438400"/>
                  </a:lnTo>
                  <a:lnTo>
                    <a:pt x="1645618" y="2425700"/>
                  </a:lnTo>
                  <a:lnTo>
                    <a:pt x="1630828" y="2400300"/>
                  </a:lnTo>
                  <a:lnTo>
                    <a:pt x="1624924" y="2374900"/>
                  </a:lnTo>
                  <a:lnTo>
                    <a:pt x="1625207" y="2362200"/>
                  </a:lnTo>
                  <a:lnTo>
                    <a:pt x="1625720" y="2362200"/>
                  </a:lnTo>
                  <a:lnTo>
                    <a:pt x="1626302" y="2349500"/>
                  </a:lnTo>
                  <a:lnTo>
                    <a:pt x="1626948" y="2349500"/>
                  </a:lnTo>
                  <a:lnTo>
                    <a:pt x="1627657" y="2336800"/>
                  </a:lnTo>
                  <a:lnTo>
                    <a:pt x="1633963" y="2286000"/>
                  </a:lnTo>
                  <a:lnTo>
                    <a:pt x="1642823" y="2235200"/>
                  </a:lnTo>
                  <a:lnTo>
                    <a:pt x="1654165" y="2197100"/>
                  </a:lnTo>
                  <a:lnTo>
                    <a:pt x="1667916" y="2146300"/>
                  </a:lnTo>
                  <a:lnTo>
                    <a:pt x="1684004" y="2108200"/>
                  </a:lnTo>
                  <a:lnTo>
                    <a:pt x="1702356" y="2057400"/>
                  </a:lnTo>
                  <a:lnTo>
                    <a:pt x="1725011" y="2019300"/>
                  </a:lnTo>
                  <a:lnTo>
                    <a:pt x="1750212" y="1968500"/>
                  </a:lnTo>
                  <a:lnTo>
                    <a:pt x="1777867" y="1930400"/>
                  </a:lnTo>
                  <a:lnTo>
                    <a:pt x="1807881" y="1879600"/>
                  </a:lnTo>
                  <a:lnTo>
                    <a:pt x="1840161" y="1841500"/>
                  </a:lnTo>
                  <a:lnTo>
                    <a:pt x="1874613" y="1803400"/>
                  </a:lnTo>
                  <a:lnTo>
                    <a:pt x="1892080" y="1790700"/>
                  </a:lnTo>
                  <a:lnTo>
                    <a:pt x="1910000" y="1778000"/>
                  </a:lnTo>
                  <a:lnTo>
                    <a:pt x="1928393" y="1752600"/>
                  </a:lnTo>
                  <a:lnTo>
                    <a:pt x="1947249" y="1739900"/>
                  </a:lnTo>
                  <a:lnTo>
                    <a:pt x="1979240" y="1701800"/>
                  </a:lnTo>
                  <a:lnTo>
                    <a:pt x="2008845" y="1663700"/>
                  </a:lnTo>
                  <a:lnTo>
                    <a:pt x="2036051" y="1625600"/>
                  </a:lnTo>
                  <a:lnTo>
                    <a:pt x="2060748" y="1587500"/>
                  </a:lnTo>
                  <a:lnTo>
                    <a:pt x="2082827" y="1536700"/>
                  </a:lnTo>
                  <a:lnTo>
                    <a:pt x="2102181" y="1498600"/>
                  </a:lnTo>
                  <a:lnTo>
                    <a:pt x="2118699" y="1447800"/>
                  </a:lnTo>
                  <a:lnTo>
                    <a:pt x="2132273" y="1409700"/>
                  </a:lnTo>
                  <a:lnTo>
                    <a:pt x="2142794" y="1358900"/>
                  </a:lnTo>
                  <a:lnTo>
                    <a:pt x="2150154" y="1308100"/>
                  </a:lnTo>
                  <a:lnTo>
                    <a:pt x="2152306" y="1282700"/>
                  </a:lnTo>
                  <a:lnTo>
                    <a:pt x="2153855" y="1257300"/>
                  </a:lnTo>
                  <a:lnTo>
                    <a:pt x="2154792" y="1244600"/>
                  </a:lnTo>
                  <a:lnTo>
                    <a:pt x="2155107" y="1219200"/>
                  </a:lnTo>
                  <a:close/>
                </a:path>
                <a:path w="2792729" h="2781300">
                  <a:moveTo>
                    <a:pt x="1537505" y="469900"/>
                  </a:moveTo>
                  <a:lnTo>
                    <a:pt x="1246632" y="469900"/>
                  </a:lnTo>
                  <a:lnTo>
                    <a:pt x="1152192" y="495300"/>
                  </a:lnTo>
                  <a:lnTo>
                    <a:pt x="1106899" y="520700"/>
                  </a:lnTo>
                  <a:lnTo>
                    <a:pt x="1063033" y="533400"/>
                  </a:lnTo>
                  <a:lnTo>
                    <a:pt x="1020699" y="558800"/>
                  </a:lnTo>
                  <a:lnTo>
                    <a:pt x="980002" y="584200"/>
                  </a:lnTo>
                  <a:lnTo>
                    <a:pt x="941050" y="609600"/>
                  </a:lnTo>
                  <a:lnTo>
                    <a:pt x="903947" y="635000"/>
                  </a:lnTo>
                  <a:lnTo>
                    <a:pt x="868799" y="673100"/>
                  </a:lnTo>
                  <a:lnTo>
                    <a:pt x="835712" y="711200"/>
                  </a:lnTo>
                  <a:lnTo>
                    <a:pt x="804792" y="736600"/>
                  </a:lnTo>
                  <a:lnTo>
                    <a:pt x="776145" y="774700"/>
                  </a:lnTo>
                  <a:lnTo>
                    <a:pt x="749877" y="825500"/>
                  </a:lnTo>
                  <a:lnTo>
                    <a:pt x="726093" y="863600"/>
                  </a:lnTo>
                  <a:lnTo>
                    <a:pt x="704900" y="901700"/>
                  </a:lnTo>
                  <a:lnTo>
                    <a:pt x="691212" y="939800"/>
                  </a:lnTo>
                  <a:lnTo>
                    <a:pt x="678981" y="965200"/>
                  </a:lnTo>
                  <a:lnTo>
                    <a:pt x="668247" y="1003300"/>
                  </a:lnTo>
                  <a:lnTo>
                    <a:pt x="659047" y="1041400"/>
                  </a:lnTo>
                  <a:lnTo>
                    <a:pt x="649761" y="1079500"/>
                  </a:lnTo>
                  <a:lnTo>
                    <a:pt x="643049" y="1130300"/>
                  </a:lnTo>
                  <a:lnTo>
                    <a:pt x="638963" y="1168400"/>
                  </a:lnTo>
                  <a:lnTo>
                    <a:pt x="637582" y="1219200"/>
                  </a:lnTo>
                  <a:lnTo>
                    <a:pt x="639375" y="1270000"/>
                  </a:lnTo>
                  <a:lnTo>
                    <a:pt x="644676" y="1320800"/>
                  </a:lnTo>
                  <a:lnTo>
                    <a:pt x="653369" y="1371600"/>
                  </a:lnTo>
                  <a:lnTo>
                    <a:pt x="665335" y="1422400"/>
                  </a:lnTo>
                  <a:lnTo>
                    <a:pt x="680458" y="1473200"/>
                  </a:lnTo>
                  <a:lnTo>
                    <a:pt x="698621" y="1511300"/>
                  </a:lnTo>
                  <a:lnTo>
                    <a:pt x="719707" y="1562100"/>
                  </a:lnTo>
                  <a:lnTo>
                    <a:pt x="743599" y="1600200"/>
                  </a:lnTo>
                  <a:lnTo>
                    <a:pt x="770179" y="1651000"/>
                  </a:lnTo>
                  <a:lnTo>
                    <a:pt x="799332" y="1689100"/>
                  </a:lnTo>
                  <a:lnTo>
                    <a:pt x="830939" y="1727200"/>
                  </a:lnTo>
                  <a:lnTo>
                    <a:pt x="864884" y="1765300"/>
                  </a:lnTo>
                  <a:lnTo>
                    <a:pt x="873658" y="1765300"/>
                  </a:lnTo>
                  <a:lnTo>
                    <a:pt x="882098" y="1778000"/>
                  </a:lnTo>
                  <a:lnTo>
                    <a:pt x="890436" y="1778000"/>
                  </a:lnTo>
                  <a:lnTo>
                    <a:pt x="898684" y="1790700"/>
                  </a:lnTo>
                  <a:lnTo>
                    <a:pt x="931631" y="1828800"/>
                  </a:lnTo>
                  <a:lnTo>
                    <a:pt x="962715" y="1854200"/>
                  </a:lnTo>
                  <a:lnTo>
                    <a:pt x="991926" y="1892300"/>
                  </a:lnTo>
                  <a:lnTo>
                    <a:pt x="1019191" y="1930400"/>
                  </a:lnTo>
                  <a:lnTo>
                    <a:pt x="1044438" y="1981200"/>
                  </a:lnTo>
                  <a:lnTo>
                    <a:pt x="1067593" y="2019300"/>
                  </a:lnTo>
                  <a:lnTo>
                    <a:pt x="1088584" y="2057400"/>
                  </a:lnTo>
                  <a:lnTo>
                    <a:pt x="1107591" y="2108200"/>
                  </a:lnTo>
                  <a:lnTo>
                    <a:pt x="1124215" y="2146300"/>
                  </a:lnTo>
                  <a:lnTo>
                    <a:pt x="1138379" y="2197100"/>
                  </a:lnTo>
                  <a:lnTo>
                    <a:pt x="1150007" y="2247900"/>
                  </a:lnTo>
                  <a:lnTo>
                    <a:pt x="1159022" y="2298700"/>
                  </a:lnTo>
                  <a:lnTo>
                    <a:pt x="1161596" y="2311400"/>
                  </a:lnTo>
                  <a:lnTo>
                    <a:pt x="1163821" y="2324100"/>
                  </a:lnTo>
                  <a:lnTo>
                    <a:pt x="1165699" y="2349500"/>
                  </a:lnTo>
                  <a:lnTo>
                    <a:pt x="1167231" y="2362200"/>
                  </a:lnTo>
                  <a:lnTo>
                    <a:pt x="1167618" y="2362200"/>
                  </a:lnTo>
                  <a:lnTo>
                    <a:pt x="1167807" y="2374900"/>
                  </a:lnTo>
                  <a:lnTo>
                    <a:pt x="1162437" y="2400300"/>
                  </a:lnTo>
                  <a:lnTo>
                    <a:pt x="1147734" y="2425700"/>
                  </a:lnTo>
                  <a:lnTo>
                    <a:pt x="1125924" y="2438400"/>
                  </a:lnTo>
                  <a:lnTo>
                    <a:pt x="1327729" y="2438400"/>
                  </a:lnTo>
                  <a:lnTo>
                    <a:pt x="1327729" y="1625600"/>
                  </a:lnTo>
                  <a:lnTo>
                    <a:pt x="1314412" y="1574800"/>
                  </a:lnTo>
                  <a:lnTo>
                    <a:pt x="1297884" y="1524000"/>
                  </a:lnTo>
                  <a:lnTo>
                    <a:pt x="1278267" y="1473200"/>
                  </a:lnTo>
                  <a:lnTo>
                    <a:pt x="1255685" y="1435100"/>
                  </a:lnTo>
                  <a:lnTo>
                    <a:pt x="1230259" y="1384300"/>
                  </a:lnTo>
                  <a:lnTo>
                    <a:pt x="1202112" y="1346200"/>
                  </a:lnTo>
                  <a:lnTo>
                    <a:pt x="1171367" y="1308100"/>
                  </a:lnTo>
                  <a:lnTo>
                    <a:pt x="1138146" y="1270000"/>
                  </a:lnTo>
                  <a:lnTo>
                    <a:pt x="1102572" y="1231900"/>
                  </a:lnTo>
                  <a:lnTo>
                    <a:pt x="1064766" y="1206500"/>
                  </a:lnTo>
                  <a:lnTo>
                    <a:pt x="1024852" y="1168400"/>
                  </a:lnTo>
                  <a:lnTo>
                    <a:pt x="982952" y="1143000"/>
                  </a:lnTo>
                  <a:lnTo>
                    <a:pt x="939188" y="1117600"/>
                  </a:lnTo>
                  <a:lnTo>
                    <a:pt x="893683" y="1104900"/>
                  </a:lnTo>
                  <a:lnTo>
                    <a:pt x="846560" y="1079500"/>
                  </a:lnTo>
                  <a:lnTo>
                    <a:pt x="845073" y="1079500"/>
                  </a:lnTo>
                  <a:lnTo>
                    <a:pt x="827300" y="1066800"/>
                  </a:lnTo>
                  <a:lnTo>
                    <a:pt x="813345" y="1054100"/>
                  </a:lnTo>
                  <a:lnTo>
                    <a:pt x="804226" y="1041400"/>
                  </a:lnTo>
                  <a:lnTo>
                    <a:pt x="800959" y="1016000"/>
                  </a:lnTo>
                  <a:lnTo>
                    <a:pt x="806352" y="990600"/>
                  </a:lnTo>
                  <a:lnTo>
                    <a:pt x="821058" y="965200"/>
                  </a:lnTo>
                  <a:lnTo>
                    <a:pt x="842872" y="952500"/>
                  </a:lnTo>
                  <a:lnTo>
                    <a:pt x="1327729" y="952500"/>
                  </a:lnTo>
                  <a:lnTo>
                    <a:pt x="1327729" y="838200"/>
                  </a:lnTo>
                  <a:lnTo>
                    <a:pt x="1333120" y="812800"/>
                  </a:lnTo>
                  <a:lnTo>
                    <a:pt x="1347822" y="787400"/>
                  </a:lnTo>
                  <a:lnTo>
                    <a:pt x="1369632" y="774700"/>
                  </a:lnTo>
                  <a:lnTo>
                    <a:pt x="2009259" y="774700"/>
                  </a:lnTo>
                  <a:lnTo>
                    <a:pt x="1991413" y="749300"/>
                  </a:lnTo>
                  <a:lnTo>
                    <a:pt x="1962620" y="711200"/>
                  </a:lnTo>
                  <a:lnTo>
                    <a:pt x="1931891" y="685800"/>
                  </a:lnTo>
                  <a:lnTo>
                    <a:pt x="1899313" y="647700"/>
                  </a:lnTo>
                  <a:lnTo>
                    <a:pt x="1864975" y="622300"/>
                  </a:lnTo>
                  <a:lnTo>
                    <a:pt x="1828966" y="596900"/>
                  </a:lnTo>
                  <a:lnTo>
                    <a:pt x="1791373" y="571500"/>
                  </a:lnTo>
                  <a:lnTo>
                    <a:pt x="1752284" y="546100"/>
                  </a:lnTo>
                  <a:lnTo>
                    <a:pt x="1711789" y="533400"/>
                  </a:lnTo>
                  <a:lnTo>
                    <a:pt x="1669976" y="508000"/>
                  </a:lnTo>
                  <a:lnTo>
                    <a:pt x="1582745" y="482600"/>
                  </a:lnTo>
                  <a:lnTo>
                    <a:pt x="1537505" y="469900"/>
                  </a:lnTo>
                  <a:close/>
                </a:path>
                <a:path w="2792729" h="2781300">
                  <a:moveTo>
                    <a:pt x="2791784" y="317500"/>
                  </a:moveTo>
                  <a:lnTo>
                    <a:pt x="1445458" y="317500"/>
                  </a:lnTo>
                  <a:lnTo>
                    <a:pt x="1493881" y="330200"/>
                  </a:lnTo>
                  <a:lnTo>
                    <a:pt x="1541544" y="330200"/>
                  </a:lnTo>
                  <a:lnTo>
                    <a:pt x="1588379" y="342900"/>
                  </a:lnTo>
                  <a:lnTo>
                    <a:pt x="1723236" y="381000"/>
                  </a:lnTo>
                  <a:lnTo>
                    <a:pt x="1766079" y="406400"/>
                  </a:lnTo>
                  <a:lnTo>
                    <a:pt x="1807753" y="419100"/>
                  </a:lnTo>
                  <a:lnTo>
                    <a:pt x="1848191" y="444500"/>
                  </a:lnTo>
                  <a:lnTo>
                    <a:pt x="1887323" y="469900"/>
                  </a:lnTo>
                  <a:lnTo>
                    <a:pt x="1925083" y="495300"/>
                  </a:lnTo>
                  <a:lnTo>
                    <a:pt x="1961402" y="520700"/>
                  </a:lnTo>
                  <a:lnTo>
                    <a:pt x="1996211" y="558800"/>
                  </a:lnTo>
                  <a:lnTo>
                    <a:pt x="2029443" y="584200"/>
                  </a:lnTo>
                  <a:lnTo>
                    <a:pt x="2061030" y="622300"/>
                  </a:lnTo>
                  <a:lnTo>
                    <a:pt x="2090902" y="647700"/>
                  </a:lnTo>
                  <a:lnTo>
                    <a:pt x="2118993" y="685800"/>
                  </a:lnTo>
                  <a:lnTo>
                    <a:pt x="2145234" y="723900"/>
                  </a:lnTo>
                  <a:lnTo>
                    <a:pt x="2169557" y="762000"/>
                  </a:lnTo>
                  <a:lnTo>
                    <a:pt x="2191894" y="800100"/>
                  </a:lnTo>
                  <a:lnTo>
                    <a:pt x="2212176" y="850900"/>
                  </a:lnTo>
                  <a:lnTo>
                    <a:pt x="2230336" y="889000"/>
                  </a:lnTo>
                  <a:lnTo>
                    <a:pt x="2246305" y="939800"/>
                  </a:lnTo>
                  <a:lnTo>
                    <a:pt x="2260015" y="977900"/>
                  </a:lnTo>
                  <a:lnTo>
                    <a:pt x="2271398" y="1028700"/>
                  </a:lnTo>
                  <a:lnTo>
                    <a:pt x="2280386" y="1066800"/>
                  </a:lnTo>
                  <a:lnTo>
                    <a:pt x="2286910" y="1117600"/>
                  </a:lnTo>
                  <a:lnTo>
                    <a:pt x="2290904" y="1168400"/>
                  </a:lnTo>
                  <a:lnTo>
                    <a:pt x="2292238" y="1206500"/>
                  </a:lnTo>
                  <a:lnTo>
                    <a:pt x="2292328" y="1219200"/>
                  </a:lnTo>
                  <a:lnTo>
                    <a:pt x="2292065" y="1244600"/>
                  </a:lnTo>
                  <a:lnTo>
                    <a:pt x="2291277" y="1257300"/>
                  </a:lnTo>
                  <a:lnTo>
                    <a:pt x="2289964" y="1282700"/>
                  </a:lnTo>
                  <a:lnTo>
                    <a:pt x="2288129" y="1308100"/>
                  </a:lnTo>
                  <a:lnTo>
                    <a:pt x="2281976" y="1358900"/>
                  </a:lnTo>
                  <a:lnTo>
                    <a:pt x="2273169" y="1397000"/>
                  </a:lnTo>
                  <a:lnTo>
                    <a:pt x="2261785" y="1447800"/>
                  </a:lnTo>
                  <a:lnTo>
                    <a:pt x="2247900" y="1498600"/>
                  </a:lnTo>
                  <a:lnTo>
                    <a:pt x="2231588" y="1536700"/>
                  </a:lnTo>
                  <a:lnTo>
                    <a:pt x="2212927" y="1587500"/>
                  </a:lnTo>
                  <a:lnTo>
                    <a:pt x="2190252" y="1638300"/>
                  </a:lnTo>
                  <a:lnTo>
                    <a:pt x="2165030" y="1676400"/>
                  </a:lnTo>
                  <a:lnTo>
                    <a:pt x="2137353" y="1727200"/>
                  </a:lnTo>
                  <a:lnTo>
                    <a:pt x="2107314" y="1765300"/>
                  </a:lnTo>
                  <a:lnTo>
                    <a:pt x="2075003" y="1803400"/>
                  </a:lnTo>
                  <a:lnTo>
                    <a:pt x="2040513" y="1841500"/>
                  </a:lnTo>
                  <a:lnTo>
                    <a:pt x="2023108" y="1854200"/>
                  </a:lnTo>
                  <a:lnTo>
                    <a:pt x="2005262" y="1879600"/>
                  </a:lnTo>
                  <a:lnTo>
                    <a:pt x="1986943" y="1892300"/>
                  </a:lnTo>
                  <a:lnTo>
                    <a:pt x="1968159" y="1905000"/>
                  </a:lnTo>
                  <a:lnTo>
                    <a:pt x="1936633" y="1943100"/>
                  </a:lnTo>
                  <a:lnTo>
                    <a:pt x="1907338" y="1981200"/>
                  </a:lnTo>
                  <a:lnTo>
                    <a:pt x="1880379" y="2019300"/>
                  </a:lnTo>
                  <a:lnTo>
                    <a:pt x="1855861" y="2057400"/>
                  </a:lnTo>
                  <a:lnTo>
                    <a:pt x="1833890" y="2108200"/>
                  </a:lnTo>
                  <a:lnTo>
                    <a:pt x="1814571" y="2146300"/>
                  </a:lnTo>
                  <a:lnTo>
                    <a:pt x="1798010" y="2197100"/>
                  </a:lnTo>
                  <a:lnTo>
                    <a:pt x="1784311" y="2235200"/>
                  </a:lnTo>
                  <a:lnTo>
                    <a:pt x="1773581" y="2286000"/>
                  </a:lnTo>
                  <a:lnTo>
                    <a:pt x="1765925" y="2336800"/>
                  </a:lnTo>
                  <a:lnTo>
                    <a:pt x="1764746" y="2349500"/>
                  </a:lnTo>
                  <a:lnTo>
                    <a:pt x="1763708" y="2362200"/>
                  </a:lnTo>
                  <a:lnTo>
                    <a:pt x="1762806" y="2362200"/>
                  </a:lnTo>
                  <a:lnTo>
                    <a:pt x="1762040" y="2374900"/>
                  </a:lnTo>
                  <a:lnTo>
                    <a:pt x="1761883" y="2374900"/>
                  </a:lnTo>
                  <a:lnTo>
                    <a:pt x="1761663" y="2387600"/>
                  </a:lnTo>
                  <a:lnTo>
                    <a:pt x="1759747" y="2387600"/>
                  </a:lnTo>
                  <a:lnTo>
                    <a:pt x="1750591" y="2413000"/>
                  </a:lnTo>
                  <a:lnTo>
                    <a:pt x="1735627" y="2425700"/>
                  </a:lnTo>
                  <a:lnTo>
                    <a:pt x="1716156" y="2438400"/>
                  </a:lnTo>
                  <a:lnTo>
                    <a:pt x="2792689" y="2438400"/>
                  </a:lnTo>
                  <a:lnTo>
                    <a:pt x="2792689" y="330200"/>
                  </a:lnTo>
                  <a:lnTo>
                    <a:pt x="2791784" y="317500"/>
                  </a:lnTo>
                  <a:close/>
                </a:path>
                <a:path w="2792729" h="2781300">
                  <a:moveTo>
                    <a:pt x="2009259" y="774700"/>
                  </a:moveTo>
                  <a:lnTo>
                    <a:pt x="1423065" y="774700"/>
                  </a:lnTo>
                  <a:lnTo>
                    <a:pt x="1434724" y="787400"/>
                  </a:lnTo>
                  <a:lnTo>
                    <a:pt x="1444877" y="787400"/>
                  </a:lnTo>
                  <a:lnTo>
                    <a:pt x="1453247" y="800100"/>
                  </a:lnTo>
                  <a:lnTo>
                    <a:pt x="1459573" y="812800"/>
                  </a:lnTo>
                  <a:lnTo>
                    <a:pt x="1463574" y="825500"/>
                  </a:lnTo>
                  <a:lnTo>
                    <a:pt x="1464971" y="838200"/>
                  </a:lnTo>
                  <a:lnTo>
                    <a:pt x="1464971" y="1574800"/>
                  </a:lnTo>
                  <a:lnTo>
                    <a:pt x="1494236" y="1536700"/>
                  </a:lnTo>
                  <a:lnTo>
                    <a:pt x="1525877" y="1498600"/>
                  </a:lnTo>
                  <a:lnTo>
                    <a:pt x="1559792" y="1460500"/>
                  </a:lnTo>
                  <a:lnTo>
                    <a:pt x="1595885" y="1422400"/>
                  </a:lnTo>
                  <a:lnTo>
                    <a:pt x="1634055" y="1384300"/>
                  </a:lnTo>
                  <a:lnTo>
                    <a:pt x="1674205" y="1346200"/>
                  </a:lnTo>
                  <a:lnTo>
                    <a:pt x="1716235" y="1320800"/>
                  </a:lnTo>
                  <a:lnTo>
                    <a:pt x="1760048" y="1295400"/>
                  </a:lnTo>
                  <a:lnTo>
                    <a:pt x="1805543" y="1270000"/>
                  </a:lnTo>
                  <a:lnTo>
                    <a:pt x="1852623" y="1244600"/>
                  </a:lnTo>
                  <a:lnTo>
                    <a:pt x="1902025" y="1219200"/>
                  </a:lnTo>
                  <a:lnTo>
                    <a:pt x="2155107" y="1219200"/>
                  </a:lnTo>
                  <a:lnTo>
                    <a:pt x="2155001" y="1206500"/>
                  </a:lnTo>
                  <a:lnTo>
                    <a:pt x="2153421" y="1168400"/>
                  </a:lnTo>
                  <a:lnTo>
                    <a:pt x="2148847" y="1117600"/>
                  </a:lnTo>
                  <a:lnTo>
                    <a:pt x="2141454" y="1079500"/>
                  </a:lnTo>
                  <a:lnTo>
                    <a:pt x="2131330" y="1028700"/>
                  </a:lnTo>
                  <a:lnTo>
                    <a:pt x="2118564" y="990600"/>
                  </a:lnTo>
                  <a:lnTo>
                    <a:pt x="2103243" y="939800"/>
                  </a:lnTo>
                  <a:lnTo>
                    <a:pt x="2085456" y="901700"/>
                  </a:lnTo>
                  <a:lnTo>
                    <a:pt x="2065291" y="863600"/>
                  </a:lnTo>
                  <a:lnTo>
                    <a:pt x="2042837" y="825500"/>
                  </a:lnTo>
                  <a:lnTo>
                    <a:pt x="2018182" y="787400"/>
                  </a:lnTo>
                  <a:lnTo>
                    <a:pt x="2009259" y="774700"/>
                  </a:lnTo>
                  <a:close/>
                </a:path>
                <a:path w="2792729" h="2781300">
                  <a:moveTo>
                    <a:pt x="1327729" y="952500"/>
                  </a:moveTo>
                  <a:lnTo>
                    <a:pt x="893187" y="952500"/>
                  </a:lnTo>
                  <a:lnTo>
                    <a:pt x="941001" y="965200"/>
                  </a:lnTo>
                  <a:lnTo>
                    <a:pt x="987427" y="990600"/>
                  </a:lnTo>
                  <a:lnTo>
                    <a:pt x="1032373" y="1016000"/>
                  </a:lnTo>
                  <a:lnTo>
                    <a:pt x="1075748" y="1041400"/>
                  </a:lnTo>
                  <a:lnTo>
                    <a:pt x="1117461" y="1066800"/>
                  </a:lnTo>
                  <a:lnTo>
                    <a:pt x="1157420" y="1104900"/>
                  </a:lnTo>
                  <a:lnTo>
                    <a:pt x="1195535" y="1130300"/>
                  </a:lnTo>
                  <a:lnTo>
                    <a:pt x="1231715" y="1168400"/>
                  </a:lnTo>
                  <a:lnTo>
                    <a:pt x="1265868" y="1206500"/>
                  </a:lnTo>
                  <a:lnTo>
                    <a:pt x="1297903" y="1244600"/>
                  </a:lnTo>
                  <a:lnTo>
                    <a:pt x="1327729" y="1282700"/>
                  </a:lnTo>
                  <a:lnTo>
                    <a:pt x="1327729" y="952500"/>
                  </a:lnTo>
                  <a:close/>
                </a:path>
                <a:path w="2792729" h="2781300">
                  <a:moveTo>
                    <a:pt x="1444217" y="457200"/>
                  </a:moveTo>
                  <a:lnTo>
                    <a:pt x="1345508" y="457200"/>
                  </a:lnTo>
                  <a:lnTo>
                    <a:pt x="1295569" y="469900"/>
                  </a:lnTo>
                  <a:lnTo>
                    <a:pt x="1491300" y="469900"/>
                  </a:lnTo>
                  <a:lnTo>
                    <a:pt x="1444217" y="457200"/>
                  </a:lnTo>
                  <a:close/>
                </a:path>
              </a:pathLst>
            </a:custGeom>
            <a:solidFill>
              <a:srgbClr val="FF6900"/>
            </a:solidFill>
            <a:ln>
              <a:solidFill>
                <a:srgbClr val="FF69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0" name="object 4">
              <a:extLst>
                <a:ext uri="{FF2B5EF4-FFF2-40B4-BE49-F238E27FC236}">
                  <a16:creationId xmlns:a16="http://schemas.microsoft.com/office/drawing/2014/main" id="{9AD74429-7B2F-4145-A440-447CEF56345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52296" y="3677448"/>
              <a:ext cx="5990131" cy="19297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530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5CA-DE1B-A211-37BB-369BCDB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64478"/>
            <a:ext cx="15626715" cy="830997"/>
          </a:xfrm>
        </p:spPr>
        <p:txBody>
          <a:bodyPr/>
          <a:lstStyle/>
          <a:p>
            <a:r>
              <a:rPr lang="en-US" sz="5200" dirty="0"/>
              <a:t>The SmartUp Way – Guiding Principles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D82D8-8912-DBBE-C689-870B25EA0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7932" y="2889800"/>
            <a:ext cx="17638118" cy="8079135"/>
          </a:xfrm>
        </p:spPr>
        <p:txBody>
          <a:bodyPr/>
          <a:lstStyle/>
          <a:p>
            <a:pPr marL="685800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Building a startup is complex, has many steps, </a:t>
            </a:r>
            <a:br>
              <a:rPr lang="en-US" sz="4400" dirty="0">
                <a:latin typeface="Lato" panose="020F0502020204030203" pitchFamily="34" charset="0"/>
              </a:rPr>
            </a:br>
            <a:r>
              <a:rPr lang="en-US" sz="4400" dirty="0">
                <a:latin typeface="Lato" panose="020F0502020204030203" pitchFamily="34" charset="0"/>
              </a:rPr>
              <a:t>and it takes a long time</a:t>
            </a:r>
          </a:p>
          <a:p>
            <a:pPr marL="685800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Follow up presentations </a:t>
            </a:r>
          </a:p>
          <a:p>
            <a:pPr marL="2057400" lvl="3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</a:rPr>
              <a:t>How to raise seed money </a:t>
            </a:r>
          </a:p>
          <a:p>
            <a:pPr marL="2057400" lvl="3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</a:rPr>
              <a:t>MVP ideation </a:t>
            </a:r>
          </a:p>
          <a:p>
            <a:pPr marL="2057400" lvl="3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</a:rPr>
              <a:t>Business Models </a:t>
            </a:r>
          </a:p>
          <a:p>
            <a:pPr marL="2057400" lvl="3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</a:rPr>
              <a:t>Pricing, packaging, and cashflow </a:t>
            </a:r>
          </a:p>
          <a:p>
            <a:pPr marL="2057400" lvl="3" indent="-6858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</a:rPr>
              <a:t>How to reach profitability and maintain it</a:t>
            </a:r>
          </a:p>
          <a:p>
            <a:pPr marL="2057400" lvl="3" indent="-6858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</a:rPr>
              <a:t>How to build your team</a:t>
            </a:r>
          </a:p>
          <a:p>
            <a:pPr lvl="6">
              <a:spcAft>
                <a:spcPts val="1800"/>
              </a:spcAft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</a:rPr>
              <a:t>			…….. And more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F31C4-E3FC-4819-A7A3-71391811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D6CC76-E720-4711-B55C-1D7B0821C5B5}"/>
              </a:ext>
            </a:extLst>
          </p:cNvPr>
          <p:cNvGrpSpPr/>
          <p:nvPr/>
        </p:nvGrpSpPr>
        <p:grpSpPr>
          <a:xfrm>
            <a:off x="15690850" y="1311275"/>
            <a:ext cx="3263823" cy="968375"/>
            <a:chOff x="1968299" y="3257400"/>
            <a:chExt cx="9374128" cy="2781300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0FB545ED-7C44-4E80-AD1D-E524DA11B884}"/>
                </a:ext>
              </a:extLst>
            </p:cNvPr>
            <p:cNvSpPr/>
            <p:nvPr/>
          </p:nvSpPr>
          <p:spPr>
            <a:xfrm>
              <a:off x="1968299" y="3257400"/>
              <a:ext cx="2792730" cy="2781300"/>
            </a:xfrm>
            <a:custGeom>
              <a:avLst/>
              <a:gdLst/>
              <a:ahLst/>
              <a:cxnLst/>
              <a:rect l="l" t="t" r="r" b="b"/>
              <a:pathLst>
                <a:path w="2792729" h="2781300">
                  <a:moveTo>
                    <a:pt x="2508136" y="0"/>
                  </a:moveTo>
                  <a:lnTo>
                    <a:pt x="284555" y="0"/>
                  </a:lnTo>
                  <a:lnTo>
                    <a:pt x="237463" y="12700"/>
                  </a:lnTo>
                  <a:lnTo>
                    <a:pt x="193134" y="25400"/>
                  </a:lnTo>
                  <a:lnTo>
                    <a:pt x="152087" y="50800"/>
                  </a:lnTo>
                  <a:lnTo>
                    <a:pt x="114836" y="76200"/>
                  </a:lnTo>
                  <a:lnTo>
                    <a:pt x="81899" y="114300"/>
                  </a:lnTo>
                  <a:lnTo>
                    <a:pt x="53793" y="152400"/>
                  </a:lnTo>
                  <a:lnTo>
                    <a:pt x="31033" y="190500"/>
                  </a:lnTo>
                  <a:lnTo>
                    <a:pt x="14137" y="228600"/>
                  </a:lnTo>
                  <a:lnTo>
                    <a:pt x="3620" y="279400"/>
                  </a:lnTo>
                  <a:lnTo>
                    <a:pt x="0" y="330200"/>
                  </a:lnTo>
                  <a:lnTo>
                    <a:pt x="0" y="2463800"/>
                  </a:lnTo>
                  <a:lnTo>
                    <a:pt x="376" y="2463800"/>
                  </a:lnTo>
                  <a:lnTo>
                    <a:pt x="5972" y="2514600"/>
                  </a:lnTo>
                  <a:lnTo>
                    <a:pt x="17932" y="2565400"/>
                  </a:lnTo>
                  <a:lnTo>
                    <a:pt x="35782" y="2603500"/>
                  </a:lnTo>
                  <a:lnTo>
                    <a:pt x="59051" y="2641600"/>
                  </a:lnTo>
                  <a:lnTo>
                    <a:pt x="87264" y="2679700"/>
                  </a:lnTo>
                  <a:lnTo>
                    <a:pt x="119949" y="2705100"/>
                  </a:lnTo>
                  <a:lnTo>
                    <a:pt x="156633" y="2730500"/>
                  </a:lnTo>
                  <a:lnTo>
                    <a:pt x="196843" y="2755900"/>
                  </a:lnTo>
                  <a:lnTo>
                    <a:pt x="240105" y="2768600"/>
                  </a:lnTo>
                  <a:lnTo>
                    <a:pt x="285947" y="2781300"/>
                  </a:lnTo>
                  <a:lnTo>
                    <a:pt x="1327729" y="2781300"/>
                  </a:lnTo>
                  <a:lnTo>
                    <a:pt x="1327729" y="2438400"/>
                  </a:lnTo>
                  <a:lnTo>
                    <a:pt x="1062743" y="2438400"/>
                  </a:lnTo>
                  <a:lnTo>
                    <a:pt x="1048490" y="2425700"/>
                  </a:lnTo>
                  <a:lnTo>
                    <a:pt x="1037936" y="2400300"/>
                  </a:lnTo>
                  <a:lnTo>
                    <a:pt x="1033675" y="2400300"/>
                  </a:lnTo>
                  <a:lnTo>
                    <a:pt x="1032429" y="2387600"/>
                  </a:lnTo>
                  <a:lnTo>
                    <a:pt x="1030743" y="2387600"/>
                  </a:lnTo>
                  <a:lnTo>
                    <a:pt x="1030335" y="2374900"/>
                  </a:lnTo>
                  <a:lnTo>
                    <a:pt x="1029832" y="2374900"/>
                  </a:lnTo>
                  <a:lnTo>
                    <a:pt x="1029246" y="2362200"/>
                  </a:lnTo>
                  <a:lnTo>
                    <a:pt x="1023013" y="2311400"/>
                  </a:lnTo>
                  <a:lnTo>
                    <a:pt x="1013628" y="2260600"/>
                  </a:lnTo>
                  <a:lnTo>
                    <a:pt x="1001197" y="2222500"/>
                  </a:lnTo>
                  <a:lnTo>
                    <a:pt x="985826" y="2171700"/>
                  </a:lnTo>
                  <a:lnTo>
                    <a:pt x="967624" y="2120900"/>
                  </a:lnTo>
                  <a:lnTo>
                    <a:pt x="946696" y="2082800"/>
                  </a:lnTo>
                  <a:lnTo>
                    <a:pt x="923150" y="2044700"/>
                  </a:lnTo>
                  <a:lnTo>
                    <a:pt x="897092" y="1993900"/>
                  </a:lnTo>
                  <a:lnTo>
                    <a:pt x="868629" y="1955800"/>
                  </a:lnTo>
                  <a:lnTo>
                    <a:pt x="837869" y="1930400"/>
                  </a:lnTo>
                  <a:lnTo>
                    <a:pt x="804917" y="1892300"/>
                  </a:lnTo>
                  <a:lnTo>
                    <a:pt x="796498" y="1879600"/>
                  </a:lnTo>
                  <a:lnTo>
                    <a:pt x="788182" y="1879600"/>
                  </a:lnTo>
                  <a:lnTo>
                    <a:pt x="779965" y="1866900"/>
                  </a:lnTo>
                  <a:lnTo>
                    <a:pt x="771840" y="1854200"/>
                  </a:lnTo>
                  <a:lnTo>
                    <a:pt x="738865" y="1828800"/>
                  </a:lnTo>
                  <a:lnTo>
                    <a:pt x="707697" y="1790700"/>
                  </a:lnTo>
                  <a:lnTo>
                    <a:pt x="678409" y="1752600"/>
                  </a:lnTo>
                  <a:lnTo>
                    <a:pt x="651074" y="1714500"/>
                  </a:lnTo>
                  <a:lnTo>
                    <a:pt x="625765" y="1676400"/>
                  </a:lnTo>
                  <a:lnTo>
                    <a:pt x="602557" y="1638300"/>
                  </a:lnTo>
                  <a:lnTo>
                    <a:pt x="581521" y="1587500"/>
                  </a:lnTo>
                  <a:lnTo>
                    <a:pt x="563068" y="1549400"/>
                  </a:lnTo>
                  <a:lnTo>
                    <a:pt x="546850" y="1498600"/>
                  </a:lnTo>
                  <a:lnTo>
                    <a:pt x="532935" y="1460500"/>
                  </a:lnTo>
                  <a:lnTo>
                    <a:pt x="521395" y="1409700"/>
                  </a:lnTo>
                  <a:lnTo>
                    <a:pt x="512297" y="1358900"/>
                  </a:lnTo>
                  <a:lnTo>
                    <a:pt x="505713" y="1320800"/>
                  </a:lnTo>
                  <a:lnTo>
                    <a:pt x="501711" y="1270000"/>
                  </a:lnTo>
                  <a:lnTo>
                    <a:pt x="500361" y="1219200"/>
                  </a:lnTo>
                  <a:lnTo>
                    <a:pt x="501520" y="1168400"/>
                  </a:lnTo>
                  <a:lnTo>
                    <a:pt x="504955" y="1130300"/>
                  </a:lnTo>
                  <a:lnTo>
                    <a:pt x="510610" y="1079500"/>
                  </a:lnTo>
                  <a:lnTo>
                    <a:pt x="518424" y="1041400"/>
                  </a:lnTo>
                  <a:lnTo>
                    <a:pt x="526514" y="1003300"/>
                  </a:lnTo>
                  <a:lnTo>
                    <a:pt x="536017" y="965200"/>
                  </a:lnTo>
                  <a:lnTo>
                    <a:pt x="546907" y="927100"/>
                  </a:lnTo>
                  <a:lnTo>
                    <a:pt x="559155" y="901700"/>
                  </a:lnTo>
                  <a:lnTo>
                    <a:pt x="577059" y="850900"/>
                  </a:lnTo>
                  <a:lnTo>
                    <a:pt x="597133" y="812800"/>
                  </a:lnTo>
                  <a:lnTo>
                    <a:pt x="619308" y="774700"/>
                  </a:lnTo>
                  <a:lnTo>
                    <a:pt x="643514" y="736600"/>
                  </a:lnTo>
                  <a:lnTo>
                    <a:pt x="669681" y="698500"/>
                  </a:lnTo>
                  <a:lnTo>
                    <a:pt x="697739" y="660400"/>
                  </a:lnTo>
                  <a:lnTo>
                    <a:pt x="727618" y="622300"/>
                  </a:lnTo>
                  <a:lnTo>
                    <a:pt x="759248" y="584200"/>
                  </a:lnTo>
                  <a:lnTo>
                    <a:pt x="792560" y="558800"/>
                  </a:lnTo>
                  <a:lnTo>
                    <a:pt x="827484" y="520700"/>
                  </a:lnTo>
                  <a:lnTo>
                    <a:pt x="863949" y="495300"/>
                  </a:lnTo>
                  <a:lnTo>
                    <a:pt x="901886" y="469900"/>
                  </a:lnTo>
                  <a:lnTo>
                    <a:pt x="941225" y="444500"/>
                  </a:lnTo>
                  <a:lnTo>
                    <a:pt x="981896" y="419100"/>
                  </a:lnTo>
                  <a:lnTo>
                    <a:pt x="1023830" y="406400"/>
                  </a:lnTo>
                  <a:lnTo>
                    <a:pt x="1066955" y="381000"/>
                  </a:lnTo>
                  <a:lnTo>
                    <a:pt x="1202786" y="342900"/>
                  </a:lnTo>
                  <a:lnTo>
                    <a:pt x="1249981" y="330200"/>
                  </a:lnTo>
                  <a:lnTo>
                    <a:pt x="1298019" y="330200"/>
                  </a:lnTo>
                  <a:lnTo>
                    <a:pt x="1346830" y="317500"/>
                  </a:lnTo>
                  <a:lnTo>
                    <a:pt x="2791784" y="317500"/>
                  </a:lnTo>
                  <a:lnTo>
                    <a:pt x="2789069" y="279400"/>
                  </a:lnTo>
                  <a:lnTo>
                    <a:pt x="2778553" y="228600"/>
                  </a:lnTo>
                  <a:lnTo>
                    <a:pt x="2761658" y="190500"/>
                  </a:lnTo>
                  <a:lnTo>
                    <a:pt x="2738899" y="152400"/>
                  </a:lnTo>
                  <a:lnTo>
                    <a:pt x="2710793" y="114300"/>
                  </a:lnTo>
                  <a:lnTo>
                    <a:pt x="2677857" y="76200"/>
                  </a:lnTo>
                  <a:lnTo>
                    <a:pt x="2640607" y="50800"/>
                  </a:lnTo>
                  <a:lnTo>
                    <a:pt x="2599559" y="25400"/>
                  </a:lnTo>
                  <a:lnTo>
                    <a:pt x="2555230" y="12700"/>
                  </a:lnTo>
                  <a:lnTo>
                    <a:pt x="2508136" y="0"/>
                  </a:lnTo>
                  <a:close/>
                </a:path>
                <a:path w="2792729" h="2781300">
                  <a:moveTo>
                    <a:pt x="2155107" y="1219200"/>
                  </a:moveTo>
                  <a:lnTo>
                    <a:pt x="1953951" y="1219200"/>
                  </a:lnTo>
                  <a:lnTo>
                    <a:pt x="1975761" y="1231900"/>
                  </a:lnTo>
                  <a:lnTo>
                    <a:pt x="1990464" y="1257300"/>
                  </a:lnTo>
                  <a:lnTo>
                    <a:pt x="1995855" y="1282700"/>
                  </a:lnTo>
                  <a:lnTo>
                    <a:pt x="1992514" y="1308100"/>
                  </a:lnTo>
                  <a:lnTo>
                    <a:pt x="1983194" y="1320800"/>
                  </a:lnTo>
                  <a:lnTo>
                    <a:pt x="1968949" y="1346200"/>
                  </a:lnTo>
                  <a:lnTo>
                    <a:pt x="1950830" y="1346200"/>
                  </a:lnTo>
                  <a:lnTo>
                    <a:pt x="1925263" y="1358900"/>
                  </a:lnTo>
                  <a:lnTo>
                    <a:pt x="1875406" y="1384300"/>
                  </a:lnTo>
                  <a:lnTo>
                    <a:pt x="1827504" y="1409700"/>
                  </a:lnTo>
                  <a:lnTo>
                    <a:pt x="1781686" y="1435100"/>
                  </a:lnTo>
                  <a:lnTo>
                    <a:pt x="1759621" y="1460500"/>
                  </a:lnTo>
                  <a:lnTo>
                    <a:pt x="1738226" y="1473200"/>
                  </a:lnTo>
                  <a:lnTo>
                    <a:pt x="1717452" y="1498600"/>
                  </a:lnTo>
                  <a:lnTo>
                    <a:pt x="1697327" y="1511300"/>
                  </a:lnTo>
                  <a:lnTo>
                    <a:pt x="1677875" y="1524000"/>
                  </a:lnTo>
                  <a:lnTo>
                    <a:pt x="1659116" y="1549400"/>
                  </a:lnTo>
                  <a:lnTo>
                    <a:pt x="1641080" y="1574800"/>
                  </a:lnTo>
                  <a:lnTo>
                    <a:pt x="1623791" y="1587500"/>
                  </a:lnTo>
                  <a:lnTo>
                    <a:pt x="1607270" y="1612900"/>
                  </a:lnTo>
                  <a:lnTo>
                    <a:pt x="1591471" y="1638300"/>
                  </a:lnTo>
                  <a:lnTo>
                    <a:pt x="1576491" y="1663700"/>
                  </a:lnTo>
                  <a:lnTo>
                    <a:pt x="1562351" y="1676400"/>
                  </a:lnTo>
                  <a:lnTo>
                    <a:pt x="1536567" y="1727200"/>
                  </a:lnTo>
                  <a:lnTo>
                    <a:pt x="1514308" y="1778000"/>
                  </a:lnTo>
                  <a:lnTo>
                    <a:pt x="1498888" y="1828800"/>
                  </a:lnTo>
                  <a:lnTo>
                    <a:pt x="1493660" y="1841500"/>
                  </a:lnTo>
                  <a:lnTo>
                    <a:pt x="1483640" y="1879600"/>
                  </a:lnTo>
                  <a:lnTo>
                    <a:pt x="1478750" y="1892300"/>
                  </a:lnTo>
                  <a:lnTo>
                    <a:pt x="1474418" y="1905000"/>
                  </a:lnTo>
                  <a:lnTo>
                    <a:pt x="1470647" y="1930400"/>
                  </a:lnTo>
                  <a:lnTo>
                    <a:pt x="1467442" y="1943100"/>
                  </a:lnTo>
                  <a:lnTo>
                    <a:pt x="1466177" y="1955800"/>
                  </a:lnTo>
                  <a:lnTo>
                    <a:pt x="1465425" y="1968500"/>
                  </a:lnTo>
                  <a:lnTo>
                    <a:pt x="1465064" y="1981200"/>
                  </a:lnTo>
                  <a:lnTo>
                    <a:pt x="1464971" y="2781300"/>
                  </a:lnTo>
                  <a:lnTo>
                    <a:pt x="2508762" y="2781300"/>
                  </a:lnTo>
                  <a:lnTo>
                    <a:pt x="2556416" y="2768600"/>
                  </a:lnTo>
                  <a:lnTo>
                    <a:pt x="2601218" y="2755900"/>
                  </a:lnTo>
                  <a:lnTo>
                    <a:pt x="2642632" y="2730500"/>
                  </a:lnTo>
                  <a:lnTo>
                    <a:pt x="2680123" y="2705100"/>
                  </a:lnTo>
                  <a:lnTo>
                    <a:pt x="2713152" y="2667000"/>
                  </a:lnTo>
                  <a:lnTo>
                    <a:pt x="2741185" y="2628900"/>
                  </a:lnTo>
                  <a:lnTo>
                    <a:pt x="2763685" y="2590800"/>
                  </a:lnTo>
                  <a:lnTo>
                    <a:pt x="2776084" y="2552700"/>
                  </a:lnTo>
                  <a:lnTo>
                    <a:pt x="2785180" y="2527300"/>
                  </a:lnTo>
                  <a:lnTo>
                    <a:pt x="2790780" y="2489200"/>
                  </a:lnTo>
                  <a:lnTo>
                    <a:pt x="2792689" y="2451100"/>
                  </a:lnTo>
                  <a:lnTo>
                    <a:pt x="2792689" y="2438400"/>
                  </a:lnTo>
                  <a:lnTo>
                    <a:pt x="1667200" y="2438400"/>
                  </a:lnTo>
                  <a:lnTo>
                    <a:pt x="1645618" y="2425700"/>
                  </a:lnTo>
                  <a:lnTo>
                    <a:pt x="1630828" y="2400300"/>
                  </a:lnTo>
                  <a:lnTo>
                    <a:pt x="1624924" y="2374900"/>
                  </a:lnTo>
                  <a:lnTo>
                    <a:pt x="1625207" y="2362200"/>
                  </a:lnTo>
                  <a:lnTo>
                    <a:pt x="1625720" y="2362200"/>
                  </a:lnTo>
                  <a:lnTo>
                    <a:pt x="1626302" y="2349500"/>
                  </a:lnTo>
                  <a:lnTo>
                    <a:pt x="1626948" y="2349500"/>
                  </a:lnTo>
                  <a:lnTo>
                    <a:pt x="1627657" y="2336800"/>
                  </a:lnTo>
                  <a:lnTo>
                    <a:pt x="1633963" y="2286000"/>
                  </a:lnTo>
                  <a:lnTo>
                    <a:pt x="1642823" y="2235200"/>
                  </a:lnTo>
                  <a:lnTo>
                    <a:pt x="1654165" y="2197100"/>
                  </a:lnTo>
                  <a:lnTo>
                    <a:pt x="1667916" y="2146300"/>
                  </a:lnTo>
                  <a:lnTo>
                    <a:pt x="1684004" y="2108200"/>
                  </a:lnTo>
                  <a:lnTo>
                    <a:pt x="1702356" y="2057400"/>
                  </a:lnTo>
                  <a:lnTo>
                    <a:pt x="1725011" y="2019300"/>
                  </a:lnTo>
                  <a:lnTo>
                    <a:pt x="1750212" y="1968500"/>
                  </a:lnTo>
                  <a:lnTo>
                    <a:pt x="1777867" y="1930400"/>
                  </a:lnTo>
                  <a:lnTo>
                    <a:pt x="1807881" y="1879600"/>
                  </a:lnTo>
                  <a:lnTo>
                    <a:pt x="1840161" y="1841500"/>
                  </a:lnTo>
                  <a:lnTo>
                    <a:pt x="1874613" y="1803400"/>
                  </a:lnTo>
                  <a:lnTo>
                    <a:pt x="1892080" y="1790700"/>
                  </a:lnTo>
                  <a:lnTo>
                    <a:pt x="1910000" y="1778000"/>
                  </a:lnTo>
                  <a:lnTo>
                    <a:pt x="1928393" y="1752600"/>
                  </a:lnTo>
                  <a:lnTo>
                    <a:pt x="1947249" y="1739900"/>
                  </a:lnTo>
                  <a:lnTo>
                    <a:pt x="1979240" y="1701800"/>
                  </a:lnTo>
                  <a:lnTo>
                    <a:pt x="2008845" y="1663700"/>
                  </a:lnTo>
                  <a:lnTo>
                    <a:pt x="2036051" y="1625600"/>
                  </a:lnTo>
                  <a:lnTo>
                    <a:pt x="2060748" y="1587500"/>
                  </a:lnTo>
                  <a:lnTo>
                    <a:pt x="2082827" y="1536700"/>
                  </a:lnTo>
                  <a:lnTo>
                    <a:pt x="2102181" y="1498600"/>
                  </a:lnTo>
                  <a:lnTo>
                    <a:pt x="2118699" y="1447800"/>
                  </a:lnTo>
                  <a:lnTo>
                    <a:pt x="2132273" y="1409700"/>
                  </a:lnTo>
                  <a:lnTo>
                    <a:pt x="2142794" y="1358900"/>
                  </a:lnTo>
                  <a:lnTo>
                    <a:pt x="2150154" y="1308100"/>
                  </a:lnTo>
                  <a:lnTo>
                    <a:pt x="2152306" y="1282700"/>
                  </a:lnTo>
                  <a:lnTo>
                    <a:pt x="2153855" y="1257300"/>
                  </a:lnTo>
                  <a:lnTo>
                    <a:pt x="2154792" y="1244600"/>
                  </a:lnTo>
                  <a:lnTo>
                    <a:pt x="2155107" y="1219200"/>
                  </a:lnTo>
                  <a:close/>
                </a:path>
                <a:path w="2792729" h="2781300">
                  <a:moveTo>
                    <a:pt x="1537505" y="469900"/>
                  </a:moveTo>
                  <a:lnTo>
                    <a:pt x="1246632" y="469900"/>
                  </a:lnTo>
                  <a:lnTo>
                    <a:pt x="1152192" y="495300"/>
                  </a:lnTo>
                  <a:lnTo>
                    <a:pt x="1106899" y="520700"/>
                  </a:lnTo>
                  <a:lnTo>
                    <a:pt x="1063033" y="533400"/>
                  </a:lnTo>
                  <a:lnTo>
                    <a:pt x="1020699" y="558800"/>
                  </a:lnTo>
                  <a:lnTo>
                    <a:pt x="980002" y="584200"/>
                  </a:lnTo>
                  <a:lnTo>
                    <a:pt x="941050" y="609600"/>
                  </a:lnTo>
                  <a:lnTo>
                    <a:pt x="903947" y="635000"/>
                  </a:lnTo>
                  <a:lnTo>
                    <a:pt x="868799" y="673100"/>
                  </a:lnTo>
                  <a:lnTo>
                    <a:pt x="835712" y="711200"/>
                  </a:lnTo>
                  <a:lnTo>
                    <a:pt x="804792" y="736600"/>
                  </a:lnTo>
                  <a:lnTo>
                    <a:pt x="776145" y="774700"/>
                  </a:lnTo>
                  <a:lnTo>
                    <a:pt x="749877" y="825500"/>
                  </a:lnTo>
                  <a:lnTo>
                    <a:pt x="726093" y="863600"/>
                  </a:lnTo>
                  <a:lnTo>
                    <a:pt x="704900" y="901700"/>
                  </a:lnTo>
                  <a:lnTo>
                    <a:pt x="691212" y="939800"/>
                  </a:lnTo>
                  <a:lnTo>
                    <a:pt x="678981" y="965200"/>
                  </a:lnTo>
                  <a:lnTo>
                    <a:pt x="668247" y="1003300"/>
                  </a:lnTo>
                  <a:lnTo>
                    <a:pt x="659047" y="1041400"/>
                  </a:lnTo>
                  <a:lnTo>
                    <a:pt x="649761" y="1079500"/>
                  </a:lnTo>
                  <a:lnTo>
                    <a:pt x="643049" y="1130300"/>
                  </a:lnTo>
                  <a:lnTo>
                    <a:pt x="638963" y="1168400"/>
                  </a:lnTo>
                  <a:lnTo>
                    <a:pt x="637582" y="1219200"/>
                  </a:lnTo>
                  <a:lnTo>
                    <a:pt x="639375" y="1270000"/>
                  </a:lnTo>
                  <a:lnTo>
                    <a:pt x="644676" y="1320800"/>
                  </a:lnTo>
                  <a:lnTo>
                    <a:pt x="653369" y="1371600"/>
                  </a:lnTo>
                  <a:lnTo>
                    <a:pt x="665335" y="1422400"/>
                  </a:lnTo>
                  <a:lnTo>
                    <a:pt x="680458" y="1473200"/>
                  </a:lnTo>
                  <a:lnTo>
                    <a:pt x="698621" y="1511300"/>
                  </a:lnTo>
                  <a:lnTo>
                    <a:pt x="719707" y="1562100"/>
                  </a:lnTo>
                  <a:lnTo>
                    <a:pt x="743599" y="1600200"/>
                  </a:lnTo>
                  <a:lnTo>
                    <a:pt x="770179" y="1651000"/>
                  </a:lnTo>
                  <a:lnTo>
                    <a:pt x="799332" y="1689100"/>
                  </a:lnTo>
                  <a:lnTo>
                    <a:pt x="830939" y="1727200"/>
                  </a:lnTo>
                  <a:lnTo>
                    <a:pt x="864884" y="1765300"/>
                  </a:lnTo>
                  <a:lnTo>
                    <a:pt x="873658" y="1765300"/>
                  </a:lnTo>
                  <a:lnTo>
                    <a:pt x="882098" y="1778000"/>
                  </a:lnTo>
                  <a:lnTo>
                    <a:pt x="890436" y="1778000"/>
                  </a:lnTo>
                  <a:lnTo>
                    <a:pt x="898684" y="1790700"/>
                  </a:lnTo>
                  <a:lnTo>
                    <a:pt x="931631" y="1828800"/>
                  </a:lnTo>
                  <a:lnTo>
                    <a:pt x="962715" y="1854200"/>
                  </a:lnTo>
                  <a:lnTo>
                    <a:pt x="991926" y="1892300"/>
                  </a:lnTo>
                  <a:lnTo>
                    <a:pt x="1019191" y="1930400"/>
                  </a:lnTo>
                  <a:lnTo>
                    <a:pt x="1044438" y="1981200"/>
                  </a:lnTo>
                  <a:lnTo>
                    <a:pt x="1067593" y="2019300"/>
                  </a:lnTo>
                  <a:lnTo>
                    <a:pt x="1088584" y="2057400"/>
                  </a:lnTo>
                  <a:lnTo>
                    <a:pt x="1107591" y="2108200"/>
                  </a:lnTo>
                  <a:lnTo>
                    <a:pt x="1124215" y="2146300"/>
                  </a:lnTo>
                  <a:lnTo>
                    <a:pt x="1138379" y="2197100"/>
                  </a:lnTo>
                  <a:lnTo>
                    <a:pt x="1150007" y="2247900"/>
                  </a:lnTo>
                  <a:lnTo>
                    <a:pt x="1159022" y="2298700"/>
                  </a:lnTo>
                  <a:lnTo>
                    <a:pt x="1161596" y="2311400"/>
                  </a:lnTo>
                  <a:lnTo>
                    <a:pt x="1163821" y="2324100"/>
                  </a:lnTo>
                  <a:lnTo>
                    <a:pt x="1165699" y="2349500"/>
                  </a:lnTo>
                  <a:lnTo>
                    <a:pt x="1167231" y="2362200"/>
                  </a:lnTo>
                  <a:lnTo>
                    <a:pt x="1167618" y="2362200"/>
                  </a:lnTo>
                  <a:lnTo>
                    <a:pt x="1167807" y="2374900"/>
                  </a:lnTo>
                  <a:lnTo>
                    <a:pt x="1162437" y="2400300"/>
                  </a:lnTo>
                  <a:lnTo>
                    <a:pt x="1147734" y="2425700"/>
                  </a:lnTo>
                  <a:lnTo>
                    <a:pt x="1125924" y="2438400"/>
                  </a:lnTo>
                  <a:lnTo>
                    <a:pt x="1327729" y="2438400"/>
                  </a:lnTo>
                  <a:lnTo>
                    <a:pt x="1327729" y="1625600"/>
                  </a:lnTo>
                  <a:lnTo>
                    <a:pt x="1314412" y="1574800"/>
                  </a:lnTo>
                  <a:lnTo>
                    <a:pt x="1297884" y="1524000"/>
                  </a:lnTo>
                  <a:lnTo>
                    <a:pt x="1278267" y="1473200"/>
                  </a:lnTo>
                  <a:lnTo>
                    <a:pt x="1255685" y="1435100"/>
                  </a:lnTo>
                  <a:lnTo>
                    <a:pt x="1230259" y="1384300"/>
                  </a:lnTo>
                  <a:lnTo>
                    <a:pt x="1202112" y="1346200"/>
                  </a:lnTo>
                  <a:lnTo>
                    <a:pt x="1171367" y="1308100"/>
                  </a:lnTo>
                  <a:lnTo>
                    <a:pt x="1138146" y="1270000"/>
                  </a:lnTo>
                  <a:lnTo>
                    <a:pt x="1102572" y="1231900"/>
                  </a:lnTo>
                  <a:lnTo>
                    <a:pt x="1064766" y="1206500"/>
                  </a:lnTo>
                  <a:lnTo>
                    <a:pt x="1024852" y="1168400"/>
                  </a:lnTo>
                  <a:lnTo>
                    <a:pt x="982952" y="1143000"/>
                  </a:lnTo>
                  <a:lnTo>
                    <a:pt x="939188" y="1117600"/>
                  </a:lnTo>
                  <a:lnTo>
                    <a:pt x="893683" y="1104900"/>
                  </a:lnTo>
                  <a:lnTo>
                    <a:pt x="846560" y="1079500"/>
                  </a:lnTo>
                  <a:lnTo>
                    <a:pt x="845073" y="1079500"/>
                  </a:lnTo>
                  <a:lnTo>
                    <a:pt x="827300" y="1066800"/>
                  </a:lnTo>
                  <a:lnTo>
                    <a:pt x="813345" y="1054100"/>
                  </a:lnTo>
                  <a:lnTo>
                    <a:pt x="804226" y="1041400"/>
                  </a:lnTo>
                  <a:lnTo>
                    <a:pt x="800959" y="1016000"/>
                  </a:lnTo>
                  <a:lnTo>
                    <a:pt x="806352" y="990600"/>
                  </a:lnTo>
                  <a:lnTo>
                    <a:pt x="821058" y="965200"/>
                  </a:lnTo>
                  <a:lnTo>
                    <a:pt x="842872" y="952500"/>
                  </a:lnTo>
                  <a:lnTo>
                    <a:pt x="1327729" y="952500"/>
                  </a:lnTo>
                  <a:lnTo>
                    <a:pt x="1327729" y="838200"/>
                  </a:lnTo>
                  <a:lnTo>
                    <a:pt x="1333120" y="812800"/>
                  </a:lnTo>
                  <a:lnTo>
                    <a:pt x="1347822" y="787400"/>
                  </a:lnTo>
                  <a:lnTo>
                    <a:pt x="1369632" y="774700"/>
                  </a:lnTo>
                  <a:lnTo>
                    <a:pt x="2009259" y="774700"/>
                  </a:lnTo>
                  <a:lnTo>
                    <a:pt x="1991413" y="749300"/>
                  </a:lnTo>
                  <a:lnTo>
                    <a:pt x="1962620" y="711200"/>
                  </a:lnTo>
                  <a:lnTo>
                    <a:pt x="1931891" y="685800"/>
                  </a:lnTo>
                  <a:lnTo>
                    <a:pt x="1899313" y="647700"/>
                  </a:lnTo>
                  <a:lnTo>
                    <a:pt x="1864975" y="622300"/>
                  </a:lnTo>
                  <a:lnTo>
                    <a:pt x="1828966" y="596900"/>
                  </a:lnTo>
                  <a:lnTo>
                    <a:pt x="1791373" y="571500"/>
                  </a:lnTo>
                  <a:lnTo>
                    <a:pt x="1752284" y="546100"/>
                  </a:lnTo>
                  <a:lnTo>
                    <a:pt x="1711789" y="533400"/>
                  </a:lnTo>
                  <a:lnTo>
                    <a:pt x="1669976" y="508000"/>
                  </a:lnTo>
                  <a:lnTo>
                    <a:pt x="1582745" y="482600"/>
                  </a:lnTo>
                  <a:lnTo>
                    <a:pt x="1537505" y="469900"/>
                  </a:lnTo>
                  <a:close/>
                </a:path>
                <a:path w="2792729" h="2781300">
                  <a:moveTo>
                    <a:pt x="2791784" y="317500"/>
                  </a:moveTo>
                  <a:lnTo>
                    <a:pt x="1445458" y="317500"/>
                  </a:lnTo>
                  <a:lnTo>
                    <a:pt x="1493881" y="330200"/>
                  </a:lnTo>
                  <a:lnTo>
                    <a:pt x="1541544" y="330200"/>
                  </a:lnTo>
                  <a:lnTo>
                    <a:pt x="1588379" y="342900"/>
                  </a:lnTo>
                  <a:lnTo>
                    <a:pt x="1723236" y="381000"/>
                  </a:lnTo>
                  <a:lnTo>
                    <a:pt x="1766079" y="406400"/>
                  </a:lnTo>
                  <a:lnTo>
                    <a:pt x="1807753" y="419100"/>
                  </a:lnTo>
                  <a:lnTo>
                    <a:pt x="1848191" y="444500"/>
                  </a:lnTo>
                  <a:lnTo>
                    <a:pt x="1887323" y="469900"/>
                  </a:lnTo>
                  <a:lnTo>
                    <a:pt x="1925083" y="495300"/>
                  </a:lnTo>
                  <a:lnTo>
                    <a:pt x="1961402" y="520700"/>
                  </a:lnTo>
                  <a:lnTo>
                    <a:pt x="1996211" y="558800"/>
                  </a:lnTo>
                  <a:lnTo>
                    <a:pt x="2029443" y="584200"/>
                  </a:lnTo>
                  <a:lnTo>
                    <a:pt x="2061030" y="622300"/>
                  </a:lnTo>
                  <a:lnTo>
                    <a:pt x="2090902" y="647700"/>
                  </a:lnTo>
                  <a:lnTo>
                    <a:pt x="2118993" y="685800"/>
                  </a:lnTo>
                  <a:lnTo>
                    <a:pt x="2145234" y="723900"/>
                  </a:lnTo>
                  <a:lnTo>
                    <a:pt x="2169557" y="762000"/>
                  </a:lnTo>
                  <a:lnTo>
                    <a:pt x="2191894" y="800100"/>
                  </a:lnTo>
                  <a:lnTo>
                    <a:pt x="2212176" y="850900"/>
                  </a:lnTo>
                  <a:lnTo>
                    <a:pt x="2230336" y="889000"/>
                  </a:lnTo>
                  <a:lnTo>
                    <a:pt x="2246305" y="939800"/>
                  </a:lnTo>
                  <a:lnTo>
                    <a:pt x="2260015" y="977900"/>
                  </a:lnTo>
                  <a:lnTo>
                    <a:pt x="2271398" y="1028700"/>
                  </a:lnTo>
                  <a:lnTo>
                    <a:pt x="2280386" y="1066800"/>
                  </a:lnTo>
                  <a:lnTo>
                    <a:pt x="2286910" y="1117600"/>
                  </a:lnTo>
                  <a:lnTo>
                    <a:pt x="2290904" y="1168400"/>
                  </a:lnTo>
                  <a:lnTo>
                    <a:pt x="2292238" y="1206500"/>
                  </a:lnTo>
                  <a:lnTo>
                    <a:pt x="2292328" y="1219200"/>
                  </a:lnTo>
                  <a:lnTo>
                    <a:pt x="2292065" y="1244600"/>
                  </a:lnTo>
                  <a:lnTo>
                    <a:pt x="2291277" y="1257300"/>
                  </a:lnTo>
                  <a:lnTo>
                    <a:pt x="2289964" y="1282700"/>
                  </a:lnTo>
                  <a:lnTo>
                    <a:pt x="2288129" y="1308100"/>
                  </a:lnTo>
                  <a:lnTo>
                    <a:pt x="2281976" y="1358900"/>
                  </a:lnTo>
                  <a:lnTo>
                    <a:pt x="2273169" y="1397000"/>
                  </a:lnTo>
                  <a:lnTo>
                    <a:pt x="2261785" y="1447800"/>
                  </a:lnTo>
                  <a:lnTo>
                    <a:pt x="2247900" y="1498600"/>
                  </a:lnTo>
                  <a:lnTo>
                    <a:pt x="2231588" y="1536700"/>
                  </a:lnTo>
                  <a:lnTo>
                    <a:pt x="2212927" y="1587500"/>
                  </a:lnTo>
                  <a:lnTo>
                    <a:pt x="2190252" y="1638300"/>
                  </a:lnTo>
                  <a:lnTo>
                    <a:pt x="2165030" y="1676400"/>
                  </a:lnTo>
                  <a:lnTo>
                    <a:pt x="2137353" y="1727200"/>
                  </a:lnTo>
                  <a:lnTo>
                    <a:pt x="2107314" y="1765300"/>
                  </a:lnTo>
                  <a:lnTo>
                    <a:pt x="2075003" y="1803400"/>
                  </a:lnTo>
                  <a:lnTo>
                    <a:pt x="2040513" y="1841500"/>
                  </a:lnTo>
                  <a:lnTo>
                    <a:pt x="2023108" y="1854200"/>
                  </a:lnTo>
                  <a:lnTo>
                    <a:pt x="2005262" y="1879600"/>
                  </a:lnTo>
                  <a:lnTo>
                    <a:pt x="1986943" y="1892300"/>
                  </a:lnTo>
                  <a:lnTo>
                    <a:pt x="1968159" y="1905000"/>
                  </a:lnTo>
                  <a:lnTo>
                    <a:pt x="1936633" y="1943100"/>
                  </a:lnTo>
                  <a:lnTo>
                    <a:pt x="1907338" y="1981200"/>
                  </a:lnTo>
                  <a:lnTo>
                    <a:pt x="1880379" y="2019300"/>
                  </a:lnTo>
                  <a:lnTo>
                    <a:pt x="1855861" y="2057400"/>
                  </a:lnTo>
                  <a:lnTo>
                    <a:pt x="1833890" y="2108200"/>
                  </a:lnTo>
                  <a:lnTo>
                    <a:pt x="1814571" y="2146300"/>
                  </a:lnTo>
                  <a:lnTo>
                    <a:pt x="1798010" y="2197100"/>
                  </a:lnTo>
                  <a:lnTo>
                    <a:pt x="1784311" y="2235200"/>
                  </a:lnTo>
                  <a:lnTo>
                    <a:pt x="1773581" y="2286000"/>
                  </a:lnTo>
                  <a:lnTo>
                    <a:pt x="1765925" y="2336800"/>
                  </a:lnTo>
                  <a:lnTo>
                    <a:pt x="1764746" y="2349500"/>
                  </a:lnTo>
                  <a:lnTo>
                    <a:pt x="1763708" y="2362200"/>
                  </a:lnTo>
                  <a:lnTo>
                    <a:pt x="1762806" y="2362200"/>
                  </a:lnTo>
                  <a:lnTo>
                    <a:pt x="1762040" y="2374900"/>
                  </a:lnTo>
                  <a:lnTo>
                    <a:pt x="1761883" y="2374900"/>
                  </a:lnTo>
                  <a:lnTo>
                    <a:pt x="1761663" y="2387600"/>
                  </a:lnTo>
                  <a:lnTo>
                    <a:pt x="1759747" y="2387600"/>
                  </a:lnTo>
                  <a:lnTo>
                    <a:pt x="1750591" y="2413000"/>
                  </a:lnTo>
                  <a:lnTo>
                    <a:pt x="1735627" y="2425700"/>
                  </a:lnTo>
                  <a:lnTo>
                    <a:pt x="1716156" y="2438400"/>
                  </a:lnTo>
                  <a:lnTo>
                    <a:pt x="2792689" y="2438400"/>
                  </a:lnTo>
                  <a:lnTo>
                    <a:pt x="2792689" y="330200"/>
                  </a:lnTo>
                  <a:lnTo>
                    <a:pt x="2791784" y="317500"/>
                  </a:lnTo>
                  <a:close/>
                </a:path>
                <a:path w="2792729" h="2781300">
                  <a:moveTo>
                    <a:pt x="2009259" y="774700"/>
                  </a:moveTo>
                  <a:lnTo>
                    <a:pt x="1423065" y="774700"/>
                  </a:lnTo>
                  <a:lnTo>
                    <a:pt x="1434724" y="787400"/>
                  </a:lnTo>
                  <a:lnTo>
                    <a:pt x="1444877" y="787400"/>
                  </a:lnTo>
                  <a:lnTo>
                    <a:pt x="1453247" y="800100"/>
                  </a:lnTo>
                  <a:lnTo>
                    <a:pt x="1459573" y="812800"/>
                  </a:lnTo>
                  <a:lnTo>
                    <a:pt x="1463574" y="825500"/>
                  </a:lnTo>
                  <a:lnTo>
                    <a:pt x="1464971" y="838200"/>
                  </a:lnTo>
                  <a:lnTo>
                    <a:pt x="1464971" y="1574800"/>
                  </a:lnTo>
                  <a:lnTo>
                    <a:pt x="1494236" y="1536700"/>
                  </a:lnTo>
                  <a:lnTo>
                    <a:pt x="1525877" y="1498600"/>
                  </a:lnTo>
                  <a:lnTo>
                    <a:pt x="1559792" y="1460500"/>
                  </a:lnTo>
                  <a:lnTo>
                    <a:pt x="1595885" y="1422400"/>
                  </a:lnTo>
                  <a:lnTo>
                    <a:pt x="1634055" y="1384300"/>
                  </a:lnTo>
                  <a:lnTo>
                    <a:pt x="1674205" y="1346200"/>
                  </a:lnTo>
                  <a:lnTo>
                    <a:pt x="1716235" y="1320800"/>
                  </a:lnTo>
                  <a:lnTo>
                    <a:pt x="1760048" y="1295400"/>
                  </a:lnTo>
                  <a:lnTo>
                    <a:pt x="1805543" y="1270000"/>
                  </a:lnTo>
                  <a:lnTo>
                    <a:pt x="1852623" y="1244600"/>
                  </a:lnTo>
                  <a:lnTo>
                    <a:pt x="1902025" y="1219200"/>
                  </a:lnTo>
                  <a:lnTo>
                    <a:pt x="2155107" y="1219200"/>
                  </a:lnTo>
                  <a:lnTo>
                    <a:pt x="2155001" y="1206500"/>
                  </a:lnTo>
                  <a:lnTo>
                    <a:pt x="2153421" y="1168400"/>
                  </a:lnTo>
                  <a:lnTo>
                    <a:pt x="2148847" y="1117600"/>
                  </a:lnTo>
                  <a:lnTo>
                    <a:pt x="2141454" y="1079500"/>
                  </a:lnTo>
                  <a:lnTo>
                    <a:pt x="2131330" y="1028700"/>
                  </a:lnTo>
                  <a:lnTo>
                    <a:pt x="2118564" y="990600"/>
                  </a:lnTo>
                  <a:lnTo>
                    <a:pt x="2103243" y="939800"/>
                  </a:lnTo>
                  <a:lnTo>
                    <a:pt x="2085456" y="901700"/>
                  </a:lnTo>
                  <a:lnTo>
                    <a:pt x="2065291" y="863600"/>
                  </a:lnTo>
                  <a:lnTo>
                    <a:pt x="2042837" y="825500"/>
                  </a:lnTo>
                  <a:lnTo>
                    <a:pt x="2018182" y="787400"/>
                  </a:lnTo>
                  <a:lnTo>
                    <a:pt x="2009259" y="774700"/>
                  </a:lnTo>
                  <a:close/>
                </a:path>
                <a:path w="2792729" h="2781300">
                  <a:moveTo>
                    <a:pt x="1327729" y="952500"/>
                  </a:moveTo>
                  <a:lnTo>
                    <a:pt x="893187" y="952500"/>
                  </a:lnTo>
                  <a:lnTo>
                    <a:pt x="941001" y="965200"/>
                  </a:lnTo>
                  <a:lnTo>
                    <a:pt x="987427" y="990600"/>
                  </a:lnTo>
                  <a:lnTo>
                    <a:pt x="1032373" y="1016000"/>
                  </a:lnTo>
                  <a:lnTo>
                    <a:pt x="1075748" y="1041400"/>
                  </a:lnTo>
                  <a:lnTo>
                    <a:pt x="1117461" y="1066800"/>
                  </a:lnTo>
                  <a:lnTo>
                    <a:pt x="1157420" y="1104900"/>
                  </a:lnTo>
                  <a:lnTo>
                    <a:pt x="1195535" y="1130300"/>
                  </a:lnTo>
                  <a:lnTo>
                    <a:pt x="1231715" y="1168400"/>
                  </a:lnTo>
                  <a:lnTo>
                    <a:pt x="1265868" y="1206500"/>
                  </a:lnTo>
                  <a:lnTo>
                    <a:pt x="1297903" y="1244600"/>
                  </a:lnTo>
                  <a:lnTo>
                    <a:pt x="1327729" y="1282700"/>
                  </a:lnTo>
                  <a:lnTo>
                    <a:pt x="1327729" y="952500"/>
                  </a:lnTo>
                  <a:close/>
                </a:path>
                <a:path w="2792729" h="2781300">
                  <a:moveTo>
                    <a:pt x="1444217" y="457200"/>
                  </a:moveTo>
                  <a:lnTo>
                    <a:pt x="1345508" y="457200"/>
                  </a:lnTo>
                  <a:lnTo>
                    <a:pt x="1295569" y="469900"/>
                  </a:lnTo>
                  <a:lnTo>
                    <a:pt x="1491300" y="469900"/>
                  </a:lnTo>
                  <a:lnTo>
                    <a:pt x="1444217" y="457200"/>
                  </a:lnTo>
                  <a:close/>
                </a:path>
              </a:pathLst>
            </a:custGeom>
            <a:solidFill>
              <a:srgbClr val="FF6900"/>
            </a:solidFill>
            <a:ln>
              <a:solidFill>
                <a:srgbClr val="FF6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4">
              <a:extLst>
                <a:ext uri="{FF2B5EF4-FFF2-40B4-BE49-F238E27FC236}">
                  <a16:creationId xmlns:a16="http://schemas.microsoft.com/office/drawing/2014/main" id="{848A5B27-21CE-4BD3-8D63-79A965772CF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52296" y="3677448"/>
              <a:ext cx="5990131" cy="19297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15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FA1A0-C6A6-0DDF-8F7D-BF2274A4E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SmartUp Academy For?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47C69-C321-13A9-32B7-AF2561540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530540"/>
            <a:ext cx="16990615" cy="5601533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4400" b="1" dirty="0">
                <a:latin typeface="Lato" panose="020F0502020204030203" pitchFamily="34" charset="0"/>
              </a:rPr>
              <a:t>The SmartUp Academy is intended for 5 different audiences:</a:t>
            </a:r>
            <a:endParaRPr lang="en-US" sz="4400" dirty="0">
              <a:latin typeface="Lato" panose="020F0502020204030203" pitchFamily="34" charset="0"/>
            </a:endParaRP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Founders - at any stage of their company creation journey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Companies that want to do better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People who want to be entrepreneurs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Investors who want to participate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People who just want to learn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9E7B6E-BA24-4603-A28B-D3CAE80B4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9988238-8BED-4C99-8791-9760F27DB3C7}"/>
              </a:ext>
            </a:extLst>
          </p:cNvPr>
          <p:cNvGrpSpPr/>
          <p:nvPr/>
        </p:nvGrpSpPr>
        <p:grpSpPr>
          <a:xfrm>
            <a:off x="15690850" y="1311275"/>
            <a:ext cx="3263823" cy="968375"/>
            <a:chOff x="1968299" y="3257400"/>
            <a:chExt cx="9374128" cy="2781300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64FBB253-AA33-4A66-AAC5-57AFFA9ABCA7}"/>
                </a:ext>
              </a:extLst>
            </p:cNvPr>
            <p:cNvSpPr/>
            <p:nvPr/>
          </p:nvSpPr>
          <p:spPr>
            <a:xfrm>
              <a:off x="1968299" y="3257400"/>
              <a:ext cx="2792730" cy="2781300"/>
            </a:xfrm>
            <a:custGeom>
              <a:avLst/>
              <a:gdLst/>
              <a:ahLst/>
              <a:cxnLst/>
              <a:rect l="l" t="t" r="r" b="b"/>
              <a:pathLst>
                <a:path w="2792729" h="2781300">
                  <a:moveTo>
                    <a:pt x="2508136" y="0"/>
                  </a:moveTo>
                  <a:lnTo>
                    <a:pt x="284555" y="0"/>
                  </a:lnTo>
                  <a:lnTo>
                    <a:pt x="237463" y="12700"/>
                  </a:lnTo>
                  <a:lnTo>
                    <a:pt x="193134" y="25400"/>
                  </a:lnTo>
                  <a:lnTo>
                    <a:pt x="152087" y="50800"/>
                  </a:lnTo>
                  <a:lnTo>
                    <a:pt x="114836" y="76200"/>
                  </a:lnTo>
                  <a:lnTo>
                    <a:pt x="81899" y="114300"/>
                  </a:lnTo>
                  <a:lnTo>
                    <a:pt x="53793" y="152400"/>
                  </a:lnTo>
                  <a:lnTo>
                    <a:pt x="31033" y="190500"/>
                  </a:lnTo>
                  <a:lnTo>
                    <a:pt x="14137" y="228600"/>
                  </a:lnTo>
                  <a:lnTo>
                    <a:pt x="3620" y="279400"/>
                  </a:lnTo>
                  <a:lnTo>
                    <a:pt x="0" y="330200"/>
                  </a:lnTo>
                  <a:lnTo>
                    <a:pt x="0" y="2463800"/>
                  </a:lnTo>
                  <a:lnTo>
                    <a:pt x="376" y="2463800"/>
                  </a:lnTo>
                  <a:lnTo>
                    <a:pt x="5972" y="2514600"/>
                  </a:lnTo>
                  <a:lnTo>
                    <a:pt x="17932" y="2565400"/>
                  </a:lnTo>
                  <a:lnTo>
                    <a:pt x="35782" y="2603500"/>
                  </a:lnTo>
                  <a:lnTo>
                    <a:pt x="59051" y="2641600"/>
                  </a:lnTo>
                  <a:lnTo>
                    <a:pt x="87264" y="2679700"/>
                  </a:lnTo>
                  <a:lnTo>
                    <a:pt x="119949" y="2705100"/>
                  </a:lnTo>
                  <a:lnTo>
                    <a:pt x="156633" y="2730500"/>
                  </a:lnTo>
                  <a:lnTo>
                    <a:pt x="196843" y="2755900"/>
                  </a:lnTo>
                  <a:lnTo>
                    <a:pt x="240105" y="2768600"/>
                  </a:lnTo>
                  <a:lnTo>
                    <a:pt x="285947" y="2781300"/>
                  </a:lnTo>
                  <a:lnTo>
                    <a:pt x="1327729" y="2781300"/>
                  </a:lnTo>
                  <a:lnTo>
                    <a:pt x="1327729" y="2438400"/>
                  </a:lnTo>
                  <a:lnTo>
                    <a:pt x="1062743" y="2438400"/>
                  </a:lnTo>
                  <a:lnTo>
                    <a:pt x="1048490" y="2425700"/>
                  </a:lnTo>
                  <a:lnTo>
                    <a:pt x="1037936" y="2400300"/>
                  </a:lnTo>
                  <a:lnTo>
                    <a:pt x="1033675" y="2400300"/>
                  </a:lnTo>
                  <a:lnTo>
                    <a:pt x="1032429" y="2387600"/>
                  </a:lnTo>
                  <a:lnTo>
                    <a:pt x="1030743" y="2387600"/>
                  </a:lnTo>
                  <a:lnTo>
                    <a:pt x="1030335" y="2374900"/>
                  </a:lnTo>
                  <a:lnTo>
                    <a:pt x="1029832" y="2374900"/>
                  </a:lnTo>
                  <a:lnTo>
                    <a:pt x="1029246" y="2362200"/>
                  </a:lnTo>
                  <a:lnTo>
                    <a:pt x="1023013" y="2311400"/>
                  </a:lnTo>
                  <a:lnTo>
                    <a:pt x="1013628" y="2260600"/>
                  </a:lnTo>
                  <a:lnTo>
                    <a:pt x="1001197" y="2222500"/>
                  </a:lnTo>
                  <a:lnTo>
                    <a:pt x="985826" y="2171700"/>
                  </a:lnTo>
                  <a:lnTo>
                    <a:pt x="967624" y="2120900"/>
                  </a:lnTo>
                  <a:lnTo>
                    <a:pt x="946696" y="2082800"/>
                  </a:lnTo>
                  <a:lnTo>
                    <a:pt x="923150" y="2044700"/>
                  </a:lnTo>
                  <a:lnTo>
                    <a:pt x="897092" y="1993900"/>
                  </a:lnTo>
                  <a:lnTo>
                    <a:pt x="868629" y="1955800"/>
                  </a:lnTo>
                  <a:lnTo>
                    <a:pt x="837869" y="1930400"/>
                  </a:lnTo>
                  <a:lnTo>
                    <a:pt x="804917" y="1892300"/>
                  </a:lnTo>
                  <a:lnTo>
                    <a:pt x="796498" y="1879600"/>
                  </a:lnTo>
                  <a:lnTo>
                    <a:pt x="788182" y="1879600"/>
                  </a:lnTo>
                  <a:lnTo>
                    <a:pt x="779965" y="1866900"/>
                  </a:lnTo>
                  <a:lnTo>
                    <a:pt x="771840" y="1854200"/>
                  </a:lnTo>
                  <a:lnTo>
                    <a:pt x="738865" y="1828800"/>
                  </a:lnTo>
                  <a:lnTo>
                    <a:pt x="707697" y="1790700"/>
                  </a:lnTo>
                  <a:lnTo>
                    <a:pt x="678409" y="1752600"/>
                  </a:lnTo>
                  <a:lnTo>
                    <a:pt x="651074" y="1714500"/>
                  </a:lnTo>
                  <a:lnTo>
                    <a:pt x="625765" y="1676400"/>
                  </a:lnTo>
                  <a:lnTo>
                    <a:pt x="602557" y="1638300"/>
                  </a:lnTo>
                  <a:lnTo>
                    <a:pt x="581521" y="1587500"/>
                  </a:lnTo>
                  <a:lnTo>
                    <a:pt x="563068" y="1549400"/>
                  </a:lnTo>
                  <a:lnTo>
                    <a:pt x="546850" y="1498600"/>
                  </a:lnTo>
                  <a:lnTo>
                    <a:pt x="532935" y="1460500"/>
                  </a:lnTo>
                  <a:lnTo>
                    <a:pt x="521395" y="1409700"/>
                  </a:lnTo>
                  <a:lnTo>
                    <a:pt x="512297" y="1358900"/>
                  </a:lnTo>
                  <a:lnTo>
                    <a:pt x="505713" y="1320800"/>
                  </a:lnTo>
                  <a:lnTo>
                    <a:pt x="501711" y="1270000"/>
                  </a:lnTo>
                  <a:lnTo>
                    <a:pt x="500361" y="1219200"/>
                  </a:lnTo>
                  <a:lnTo>
                    <a:pt x="501520" y="1168400"/>
                  </a:lnTo>
                  <a:lnTo>
                    <a:pt x="504955" y="1130300"/>
                  </a:lnTo>
                  <a:lnTo>
                    <a:pt x="510610" y="1079500"/>
                  </a:lnTo>
                  <a:lnTo>
                    <a:pt x="518424" y="1041400"/>
                  </a:lnTo>
                  <a:lnTo>
                    <a:pt x="526514" y="1003300"/>
                  </a:lnTo>
                  <a:lnTo>
                    <a:pt x="536017" y="965200"/>
                  </a:lnTo>
                  <a:lnTo>
                    <a:pt x="546907" y="927100"/>
                  </a:lnTo>
                  <a:lnTo>
                    <a:pt x="559155" y="901700"/>
                  </a:lnTo>
                  <a:lnTo>
                    <a:pt x="577059" y="850900"/>
                  </a:lnTo>
                  <a:lnTo>
                    <a:pt x="597133" y="812800"/>
                  </a:lnTo>
                  <a:lnTo>
                    <a:pt x="619308" y="774700"/>
                  </a:lnTo>
                  <a:lnTo>
                    <a:pt x="643514" y="736600"/>
                  </a:lnTo>
                  <a:lnTo>
                    <a:pt x="669681" y="698500"/>
                  </a:lnTo>
                  <a:lnTo>
                    <a:pt x="697739" y="660400"/>
                  </a:lnTo>
                  <a:lnTo>
                    <a:pt x="727618" y="622300"/>
                  </a:lnTo>
                  <a:lnTo>
                    <a:pt x="759248" y="584200"/>
                  </a:lnTo>
                  <a:lnTo>
                    <a:pt x="792560" y="558800"/>
                  </a:lnTo>
                  <a:lnTo>
                    <a:pt x="827484" y="520700"/>
                  </a:lnTo>
                  <a:lnTo>
                    <a:pt x="863949" y="495300"/>
                  </a:lnTo>
                  <a:lnTo>
                    <a:pt x="901886" y="469900"/>
                  </a:lnTo>
                  <a:lnTo>
                    <a:pt x="941225" y="444500"/>
                  </a:lnTo>
                  <a:lnTo>
                    <a:pt x="981896" y="419100"/>
                  </a:lnTo>
                  <a:lnTo>
                    <a:pt x="1023830" y="406400"/>
                  </a:lnTo>
                  <a:lnTo>
                    <a:pt x="1066955" y="381000"/>
                  </a:lnTo>
                  <a:lnTo>
                    <a:pt x="1202786" y="342900"/>
                  </a:lnTo>
                  <a:lnTo>
                    <a:pt x="1249981" y="330200"/>
                  </a:lnTo>
                  <a:lnTo>
                    <a:pt x="1298019" y="330200"/>
                  </a:lnTo>
                  <a:lnTo>
                    <a:pt x="1346830" y="317500"/>
                  </a:lnTo>
                  <a:lnTo>
                    <a:pt x="2791784" y="317500"/>
                  </a:lnTo>
                  <a:lnTo>
                    <a:pt x="2789069" y="279400"/>
                  </a:lnTo>
                  <a:lnTo>
                    <a:pt x="2778553" y="228600"/>
                  </a:lnTo>
                  <a:lnTo>
                    <a:pt x="2761658" y="190500"/>
                  </a:lnTo>
                  <a:lnTo>
                    <a:pt x="2738899" y="152400"/>
                  </a:lnTo>
                  <a:lnTo>
                    <a:pt x="2710793" y="114300"/>
                  </a:lnTo>
                  <a:lnTo>
                    <a:pt x="2677857" y="76200"/>
                  </a:lnTo>
                  <a:lnTo>
                    <a:pt x="2640607" y="50800"/>
                  </a:lnTo>
                  <a:lnTo>
                    <a:pt x="2599559" y="25400"/>
                  </a:lnTo>
                  <a:lnTo>
                    <a:pt x="2555230" y="12700"/>
                  </a:lnTo>
                  <a:lnTo>
                    <a:pt x="2508136" y="0"/>
                  </a:lnTo>
                  <a:close/>
                </a:path>
                <a:path w="2792729" h="2781300">
                  <a:moveTo>
                    <a:pt x="2155107" y="1219200"/>
                  </a:moveTo>
                  <a:lnTo>
                    <a:pt x="1953951" y="1219200"/>
                  </a:lnTo>
                  <a:lnTo>
                    <a:pt x="1975761" y="1231900"/>
                  </a:lnTo>
                  <a:lnTo>
                    <a:pt x="1990464" y="1257300"/>
                  </a:lnTo>
                  <a:lnTo>
                    <a:pt x="1995855" y="1282700"/>
                  </a:lnTo>
                  <a:lnTo>
                    <a:pt x="1992514" y="1308100"/>
                  </a:lnTo>
                  <a:lnTo>
                    <a:pt x="1983194" y="1320800"/>
                  </a:lnTo>
                  <a:lnTo>
                    <a:pt x="1968949" y="1346200"/>
                  </a:lnTo>
                  <a:lnTo>
                    <a:pt x="1950830" y="1346200"/>
                  </a:lnTo>
                  <a:lnTo>
                    <a:pt x="1925263" y="1358900"/>
                  </a:lnTo>
                  <a:lnTo>
                    <a:pt x="1875406" y="1384300"/>
                  </a:lnTo>
                  <a:lnTo>
                    <a:pt x="1827504" y="1409700"/>
                  </a:lnTo>
                  <a:lnTo>
                    <a:pt x="1781686" y="1435100"/>
                  </a:lnTo>
                  <a:lnTo>
                    <a:pt x="1759621" y="1460500"/>
                  </a:lnTo>
                  <a:lnTo>
                    <a:pt x="1738226" y="1473200"/>
                  </a:lnTo>
                  <a:lnTo>
                    <a:pt x="1717452" y="1498600"/>
                  </a:lnTo>
                  <a:lnTo>
                    <a:pt x="1697327" y="1511300"/>
                  </a:lnTo>
                  <a:lnTo>
                    <a:pt x="1677875" y="1524000"/>
                  </a:lnTo>
                  <a:lnTo>
                    <a:pt x="1659116" y="1549400"/>
                  </a:lnTo>
                  <a:lnTo>
                    <a:pt x="1641080" y="1574800"/>
                  </a:lnTo>
                  <a:lnTo>
                    <a:pt x="1623791" y="1587500"/>
                  </a:lnTo>
                  <a:lnTo>
                    <a:pt x="1607270" y="1612900"/>
                  </a:lnTo>
                  <a:lnTo>
                    <a:pt x="1591471" y="1638300"/>
                  </a:lnTo>
                  <a:lnTo>
                    <a:pt x="1576491" y="1663700"/>
                  </a:lnTo>
                  <a:lnTo>
                    <a:pt x="1562351" y="1676400"/>
                  </a:lnTo>
                  <a:lnTo>
                    <a:pt x="1536567" y="1727200"/>
                  </a:lnTo>
                  <a:lnTo>
                    <a:pt x="1514308" y="1778000"/>
                  </a:lnTo>
                  <a:lnTo>
                    <a:pt x="1498888" y="1828800"/>
                  </a:lnTo>
                  <a:lnTo>
                    <a:pt x="1493660" y="1841500"/>
                  </a:lnTo>
                  <a:lnTo>
                    <a:pt x="1483640" y="1879600"/>
                  </a:lnTo>
                  <a:lnTo>
                    <a:pt x="1478750" y="1892300"/>
                  </a:lnTo>
                  <a:lnTo>
                    <a:pt x="1474418" y="1905000"/>
                  </a:lnTo>
                  <a:lnTo>
                    <a:pt x="1470647" y="1930400"/>
                  </a:lnTo>
                  <a:lnTo>
                    <a:pt x="1467442" y="1943100"/>
                  </a:lnTo>
                  <a:lnTo>
                    <a:pt x="1466177" y="1955800"/>
                  </a:lnTo>
                  <a:lnTo>
                    <a:pt x="1465425" y="1968500"/>
                  </a:lnTo>
                  <a:lnTo>
                    <a:pt x="1465064" y="1981200"/>
                  </a:lnTo>
                  <a:lnTo>
                    <a:pt x="1464971" y="2781300"/>
                  </a:lnTo>
                  <a:lnTo>
                    <a:pt x="2508762" y="2781300"/>
                  </a:lnTo>
                  <a:lnTo>
                    <a:pt x="2556416" y="2768600"/>
                  </a:lnTo>
                  <a:lnTo>
                    <a:pt x="2601218" y="2755900"/>
                  </a:lnTo>
                  <a:lnTo>
                    <a:pt x="2642632" y="2730500"/>
                  </a:lnTo>
                  <a:lnTo>
                    <a:pt x="2680123" y="2705100"/>
                  </a:lnTo>
                  <a:lnTo>
                    <a:pt x="2713152" y="2667000"/>
                  </a:lnTo>
                  <a:lnTo>
                    <a:pt x="2741185" y="2628900"/>
                  </a:lnTo>
                  <a:lnTo>
                    <a:pt x="2763685" y="2590800"/>
                  </a:lnTo>
                  <a:lnTo>
                    <a:pt x="2776084" y="2552700"/>
                  </a:lnTo>
                  <a:lnTo>
                    <a:pt x="2785180" y="2527300"/>
                  </a:lnTo>
                  <a:lnTo>
                    <a:pt x="2790780" y="2489200"/>
                  </a:lnTo>
                  <a:lnTo>
                    <a:pt x="2792689" y="2451100"/>
                  </a:lnTo>
                  <a:lnTo>
                    <a:pt x="2792689" y="2438400"/>
                  </a:lnTo>
                  <a:lnTo>
                    <a:pt x="1667200" y="2438400"/>
                  </a:lnTo>
                  <a:lnTo>
                    <a:pt x="1645618" y="2425700"/>
                  </a:lnTo>
                  <a:lnTo>
                    <a:pt x="1630828" y="2400300"/>
                  </a:lnTo>
                  <a:lnTo>
                    <a:pt x="1624924" y="2374900"/>
                  </a:lnTo>
                  <a:lnTo>
                    <a:pt x="1625207" y="2362200"/>
                  </a:lnTo>
                  <a:lnTo>
                    <a:pt x="1625720" y="2362200"/>
                  </a:lnTo>
                  <a:lnTo>
                    <a:pt x="1626302" y="2349500"/>
                  </a:lnTo>
                  <a:lnTo>
                    <a:pt x="1626948" y="2349500"/>
                  </a:lnTo>
                  <a:lnTo>
                    <a:pt x="1627657" y="2336800"/>
                  </a:lnTo>
                  <a:lnTo>
                    <a:pt x="1633963" y="2286000"/>
                  </a:lnTo>
                  <a:lnTo>
                    <a:pt x="1642823" y="2235200"/>
                  </a:lnTo>
                  <a:lnTo>
                    <a:pt x="1654165" y="2197100"/>
                  </a:lnTo>
                  <a:lnTo>
                    <a:pt x="1667916" y="2146300"/>
                  </a:lnTo>
                  <a:lnTo>
                    <a:pt x="1684004" y="2108200"/>
                  </a:lnTo>
                  <a:lnTo>
                    <a:pt x="1702356" y="2057400"/>
                  </a:lnTo>
                  <a:lnTo>
                    <a:pt x="1725011" y="2019300"/>
                  </a:lnTo>
                  <a:lnTo>
                    <a:pt x="1750212" y="1968500"/>
                  </a:lnTo>
                  <a:lnTo>
                    <a:pt x="1777867" y="1930400"/>
                  </a:lnTo>
                  <a:lnTo>
                    <a:pt x="1807881" y="1879600"/>
                  </a:lnTo>
                  <a:lnTo>
                    <a:pt x="1840161" y="1841500"/>
                  </a:lnTo>
                  <a:lnTo>
                    <a:pt x="1874613" y="1803400"/>
                  </a:lnTo>
                  <a:lnTo>
                    <a:pt x="1892080" y="1790700"/>
                  </a:lnTo>
                  <a:lnTo>
                    <a:pt x="1910000" y="1778000"/>
                  </a:lnTo>
                  <a:lnTo>
                    <a:pt x="1928393" y="1752600"/>
                  </a:lnTo>
                  <a:lnTo>
                    <a:pt x="1947249" y="1739900"/>
                  </a:lnTo>
                  <a:lnTo>
                    <a:pt x="1979240" y="1701800"/>
                  </a:lnTo>
                  <a:lnTo>
                    <a:pt x="2008845" y="1663700"/>
                  </a:lnTo>
                  <a:lnTo>
                    <a:pt x="2036051" y="1625600"/>
                  </a:lnTo>
                  <a:lnTo>
                    <a:pt x="2060748" y="1587500"/>
                  </a:lnTo>
                  <a:lnTo>
                    <a:pt x="2082827" y="1536700"/>
                  </a:lnTo>
                  <a:lnTo>
                    <a:pt x="2102181" y="1498600"/>
                  </a:lnTo>
                  <a:lnTo>
                    <a:pt x="2118699" y="1447800"/>
                  </a:lnTo>
                  <a:lnTo>
                    <a:pt x="2132273" y="1409700"/>
                  </a:lnTo>
                  <a:lnTo>
                    <a:pt x="2142794" y="1358900"/>
                  </a:lnTo>
                  <a:lnTo>
                    <a:pt x="2150154" y="1308100"/>
                  </a:lnTo>
                  <a:lnTo>
                    <a:pt x="2152306" y="1282700"/>
                  </a:lnTo>
                  <a:lnTo>
                    <a:pt x="2153855" y="1257300"/>
                  </a:lnTo>
                  <a:lnTo>
                    <a:pt x="2154792" y="1244600"/>
                  </a:lnTo>
                  <a:lnTo>
                    <a:pt x="2155107" y="1219200"/>
                  </a:lnTo>
                  <a:close/>
                </a:path>
                <a:path w="2792729" h="2781300">
                  <a:moveTo>
                    <a:pt x="1537505" y="469900"/>
                  </a:moveTo>
                  <a:lnTo>
                    <a:pt x="1246632" y="469900"/>
                  </a:lnTo>
                  <a:lnTo>
                    <a:pt x="1152192" y="495300"/>
                  </a:lnTo>
                  <a:lnTo>
                    <a:pt x="1106899" y="520700"/>
                  </a:lnTo>
                  <a:lnTo>
                    <a:pt x="1063033" y="533400"/>
                  </a:lnTo>
                  <a:lnTo>
                    <a:pt x="1020699" y="558800"/>
                  </a:lnTo>
                  <a:lnTo>
                    <a:pt x="980002" y="584200"/>
                  </a:lnTo>
                  <a:lnTo>
                    <a:pt x="941050" y="609600"/>
                  </a:lnTo>
                  <a:lnTo>
                    <a:pt x="903947" y="635000"/>
                  </a:lnTo>
                  <a:lnTo>
                    <a:pt x="868799" y="673100"/>
                  </a:lnTo>
                  <a:lnTo>
                    <a:pt x="835712" y="711200"/>
                  </a:lnTo>
                  <a:lnTo>
                    <a:pt x="804792" y="736600"/>
                  </a:lnTo>
                  <a:lnTo>
                    <a:pt x="776145" y="774700"/>
                  </a:lnTo>
                  <a:lnTo>
                    <a:pt x="749877" y="825500"/>
                  </a:lnTo>
                  <a:lnTo>
                    <a:pt x="726093" y="863600"/>
                  </a:lnTo>
                  <a:lnTo>
                    <a:pt x="704900" y="901700"/>
                  </a:lnTo>
                  <a:lnTo>
                    <a:pt x="691212" y="939800"/>
                  </a:lnTo>
                  <a:lnTo>
                    <a:pt x="678981" y="965200"/>
                  </a:lnTo>
                  <a:lnTo>
                    <a:pt x="668247" y="1003300"/>
                  </a:lnTo>
                  <a:lnTo>
                    <a:pt x="659047" y="1041400"/>
                  </a:lnTo>
                  <a:lnTo>
                    <a:pt x="649761" y="1079500"/>
                  </a:lnTo>
                  <a:lnTo>
                    <a:pt x="643049" y="1130300"/>
                  </a:lnTo>
                  <a:lnTo>
                    <a:pt x="638963" y="1168400"/>
                  </a:lnTo>
                  <a:lnTo>
                    <a:pt x="637582" y="1219200"/>
                  </a:lnTo>
                  <a:lnTo>
                    <a:pt x="639375" y="1270000"/>
                  </a:lnTo>
                  <a:lnTo>
                    <a:pt x="644676" y="1320800"/>
                  </a:lnTo>
                  <a:lnTo>
                    <a:pt x="653369" y="1371600"/>
                  </a:lnTo>
                  <a:lnTo>
                    <a:pt x="665335" y="1422400"/>
                  </a:lnTo>
                  <a:lnTo>
                    <a:pt x="680458" y="1473200"/>
                  </a:lnTo>
                  <a:lnTo>
                    <a:pt x="698621" y="1511300"/>
                  </a:lnTo>
                  <a:lnTo>
                    <a:pt x="719707" y="1562100"/>
                  </a:lnTo>
                  <a:lnTo>
                    <a:pt x="743599" y="1600200"/>
                  </a:lnTo>
                  <a:lnTo>
                    <a:pt x="770179" y="1651000"/>
                  </a:lnTo>
                  <a:lnTo>
                    <a:pt x="799332" y="1689100"/>
                  </a:lnTo>
                  <a:lnTo>
                    <a:pt x="830939" y="1727200"/>
                  </a:lnTo>
                  <a:lnTo>
                    <a:pt x="864884" y="1765300"/>
                  </a:lnTo>
                  <a:lnTo>
                    <a:pt x="873658" y="1765300"/>
                  </a:lnTo>
                  <a:lnTo>
                    <a:pt x="882098" y="1778000"/>
                  </a:lnTo>
                  <a:lnTo>
                    <a:pt x="890436" y="1778000"/>
                  </a:lnTo>
                  <a:lnTo>
                    <a:pt x="898684" y="1790700"/>
                  </a:lnTo>
                  <a:lnTo>
                    <a:pt x="931631" y="1828800"/>
                  </a:lnTo>
                  <a:lnTo>
                    <a:pt x="962715" y="1854200"/>
                  </a:lnTo>
                  <a:lnTo>
                    <a:pt x="991926" y="1892300"/>
                  </a:lnTo>
                  <a:lnTo>
                    <a:pt x="1019191" y="1930400"/>
                  </a:lnTo>
                  <a:lnTo>
                    <a:pt x="1044438" y="1981200"/>
                  </a:lnTo>
                  <a:lnTo>
                    <a:pt x="1067593" y="2019300"/>
                  </a:lnTo>
                  <a:lnTo>
                    <a:pt x="1088584" y="2057400"/>
                  </a:lnTo>
                  <a:lnTo>
                    <a:pt x="1107591" y="2108200"/>
                  </a:lnTo>
                  <a:lnTo>
                    <a:pt x="1124215" y="2146300"/>
                  </a:lnTo>
                  <a:lnTo>
                    <a:pt x="1138379" y="2197100"/>
                  </a:lnTo>
                  <a:lnTo>
                    <a:pt x="1150007" y="2247900"/>
                  </a:lnTo>
                  <a:lnTo>
                    <a:pt x="1159022" y="2298700"/>
                  </a:lnTo>
                  <a:lnTo>
                    <a:pt x="1161596" y="2311400"/>
                  </a:lnTo>
                  <a:lnTo>
                    <a:pt x="1163821" y="2324100"/>
                  </a:lnTo>
                  <a:lnTo>
                    <a:pt x="1165699" y="2349500"/>
                  </a:lnTo>
                  <a:lnTo>
                    <a:pt x="1167231" y="2362200"/>
                  </a:lnTo>
                  <a:lnTo>
                    <a:pt x="1167618" y="2362200"/>
                  </a:lnTo>
                  <a:lnTo>
                    <a:pt x="1167807" y="2374900"/>
                  </a:lnTo>
                  <a:lnTo>
                    <a:pt x="1162437" y="2400300"/>
                  </a:lnTo>
                  <a:lnTo>
                    <a:pt x="1147734" y="2425700"/>
                  </a:lnTo>
                  <a:lnTo>
                    <a:pt x="1125924" y="2438400"/>
                  </a:lnTo>
                  <a:lnTo>
                    <a:pt x="1327729" y="2438400"/>
                  </a:lnTo>
                  <a:lnTo>
                    <a:pt x="1327729" y="1625600"/>
                  </a:lnTo>
                  <a:lnTo>
                    <a:pt x="1314412" y="1574800"/>
                  </a:lnTo>
                  <a:lnTo>
                    <a:pt x="1297884" y="1524000"/>
                  </a:lnTo>
                  <a:lnTo>
                    <a:pt x="1278267" y="1473200"/>
                  </a:lnTo>
                  <a:lnTo>
                    <a:pt x="1255685" y="1435100"/>
                  </a:lnTo>
                  <a:lnTo>
                    <a:pt x="1230259" y="1384300"/>
                  </a:lnTo>
                  <a:lnTo>
                    <a:pt x="1202112" y="1346200"/>
                  </a:lnTo>
                  <a:lnTo>
                    <a:pt x="1171367" y="1308100"/>
                  </a:lnTo>
                  <a:lnTo>
                    <a:pt x="1138146" y="1270000"/>
                  </a:lnTo>
                  <a:lnTo>
                    <a:pt x="1102572" y="1231900"/>
                  </a:lnTo>
                  <a:lnTo>
                    <a:pt x="1064766" y="1206500"/>
                  </a:lnTo>
                  <a:lnTo>
                    <a:pt x="1024852" y="1168400"/>
                  </a:lnTo>
                  <a:lnTo>
                    <a:pt x="982952" y="1143000"/>
                  </a:lnTo>
                  <a:lnTo>
                    <a:pt x="939188" y="1117600"/>
                  </a:lnTo>
                  <a:lnTo>
                    <a:pt x="893683" y="1104900"/>
                  </a:lnTo>
                  <a:lnTo>
                    <a:pt x="846560" y="1079500"/>
                  </a:lnTo>
                  <a:lnTo>
                    <a:pt x="845073" y="1079500"/>
                  </a:lnTo>
                  <a:lnTo>
                    <a:pt x="827300" y="1066800"/>
                  </a:lnTo>
                  <a:lnTo>
                    <a:pt x="813345" y="1054100"/>
                  </a:lnTo>
                  <a:lnTo>
                    <a:pt x="804226" y="1041400"/>
                  </a:lnTo>
                  <a:lnTo>
                    <a:pt x="800959" y="1016000"/>
                  </a:lnTo>
                  <a:lnTo>
                    <a:pt x="806352" y="990600"/>
                  </a:lnTo>
                  <a:lnTo>
                    <a:pt x="821058" y="965200"/>
                  </a:lnTo>
                  <a:lnTo>
                    <a:pt x="842872" y="952500"/>
                  </a:lnTo>
                  <a:lnTo>
                    <a:pt x="1327729" y="952500"/>
                  </a:lnTo>
                  <a:lnTo>
                    <a:pt x="1327729" y="838200"/>
                  </a:lnTo>
                  <a:lnTo>
                    <a:pt x="1333120" y="812800"/>
                  </a:lnTo>
                  <a:lnTo>
                    <a:pt x="1347822" y="787400"/>
                  </a:lnTo>
                  <a:lnTo>
                    <a:pt x="1369632" y="774700"/>
                  </a:lnTo>
                  <a:lnTo>
                    <a:pt x="2009259" y="774700"/>
                  </a:lnTo>
                  <a:lnTo>
                    <a:pt x="1991413" y="749300"/>
                  </a:lnTo>
                  <a:lnTo>
                    <a:pt x="1962620" y="711200"/>
                  </a:lnTo>
                  <a:lnTo>
                    <a:pt x="1931891" y="685800"/>
                  </a:lnTo>
                  <a:lnTo>
                    <a:pt x="1899313" y="647700"/>
                  </a:lnTo>
                  <a:lnTo>
                    <a:pt x="1864975" y="622300"/>
                  </a:lnTo>
                  <a:lnTo>
                    <a:pt x="1828966" y="596900"/>
                  </a:lnTo>
                  <a:lnTo>
                    <a:pt x="1791373" y="571500"/>
                  </a:lnTo>
                  <a:lnTo>
                    <a:pt x="1752284" y="546100"/>
                  </a:lnTo>
                  <a:lnTo>
                    <a:pt x="1711789" y="533400"/>
                  </a:lnTo>
                  <a:lnTo>
                    <a:pt x="1669976" y="508000"/>
                  </a:lnTo>
                  <a:lnTo>
                    <a:pt x="1582745" y="482600"/>
                  </a:lnTo>
                  <a:lnTo>
                    <a:pt x="1537505" y="469900"/>
                  </a:lnTo>
                  <a:close/>
                </a:path>
                <a:path w="2792729" h="2781300">
                  <a:moveTo>
                    <a:pt x="2791784" y="317500"/>
                  </a:moveTo>
                  <a:lnTo>
                    <a:pt x="1445458" y="317500"/>
                  </a:lnTo>
                  <a:lnTo>
                    <a:pt x="1493881" y="330200"/>
                  </a:lnTo>
                  <a:lnTo>
                    <a:pt x="1541544" y="330200"/>
                  </a:lnTo>
                  <a:lnTo>
                    <a:pt x="1588379" y="342900"/>
                  </a:lnTo>
                  <a:lnTo>
                    <a:pt x="1723236" y="381000"/>
                  </a:lnTo>
                  <a:lnTo>
                    <a:pt x="1766079" y="406400"/>
                  </a:lnTo>
                  <a:lnTo>
                    <a:pt x="1807753" y="419100"/>
                  </a:lnTo>
                  <a:lnTo>
                    <a:pt x="1848191" y="444500"/>
                  </a:lnTo>
                  <a:lnTo>
                    <a:pt x="1887323" y="469900"/>
                  </a:lnTo>
                  <a:lnTo>
                    <a:pt x="1925083" y="495300"/>
                  </a:lnTo>
                  <a:lnTo>
                    <a:pt x="1961402" y="520700"/>
                  </a:lnTo>
                  <a:lnTo>
                    <a:pt x="1996211" y="558800"/>
                  </a:lnTo>
                  <a:lnTo>
                    <a:pt x="2029443" y="584200"/>
                  </a:lnTo>
                  <a:lnTo>
                    <a:pt x="2061030" y="622300"/>
                  </a:lnTo>
                  <a:lnTo>
                    <a:pt x="2090902" y="647700"/>
                  </a:lnTo>
                  <a:lnTo>
                    <a:pt x="2118993" y="685800"/>
                  </a:lnTo>
                  <a:lnTo>
                    <a:pt x="2145234" y="723900"/>
                  </a:lnTo>
                  <a:lnTo>
                    <a:pt x="2169557" y="762000"/>
                  </a:lnTo>
                  <a:lnTo>
                    <a:pt x="2191894" y="800100"/>
                  </a:lnTo>
                  <a:lnTo>
                    <a:pt x="2212176" y="850900"/>
                  </a:lnTo>
                  <a:lnTo>
                    <a:pt x="2230336" y="889000"/>
                  </a:lnTo>
                  <a:lnTo>
                    <a:pt x="2246305" y="939800"/>
                  </a:lnTo>
                  <a:lnTo>
                    <a:pt x="2260015" y="977900"/>
                  </a:lnTo>
                  <a:lnTo>
                    <a:pt x="2271398" y="1028700"/>
                  </a:lnTo>
                  <a:lnTo>
                    <a:pt x="2280386" y="1066800"/>
                  </a:lnTo>
                  <a:lnTo>
                    <a:pt x="2286910" y="1117600"/>
                  </a:lnTo>
                  <a:lnTo>
                    <a:pt x="2290904" y="1168400"/>
                  </a:lnTo>
                  <a:lnTo>
                    <a:pt x="2292238" y="1206500"/>
                  </a:lnTo>
                  <a:lnTo>
                    <a:pt x="2292328" y="1219200"/>
                  </a:lnTo>
                  <a:lnTo>
                    <a:pt x="2292065" y="1244600"/>
                  </a:lnTo>
                  <a:lnTo>
                    <a:pt x="2291277" y="1257300"/>
                  </a:lnTo>
                  <a:lnTo>
                    <a:pt x="2289964" y="1282700"/>
                  </a:lnTo>
                  <a:lnTo>
                    <a:pt x="2288129" y="1308100"/>
                  </a:lnTo>
                  <a:lnTo>
                    <a:pt x="2281976" y="1358900"/>
                  </a:lnTo>
                  <a:lnTo>
                    <a:pt x="2273169" y="1397000"/>
                  </a:lnTo>
                  <a:lnTo>
                    <a:pt x="2261785" y="1447800"/>
                  </a:lnTo>
                  <a:lnTo>
                    <a:pt x="2247900" y="1498600"/>
                  </a:lnTo>
                  <a:lnTo>
                    <a:pt x="2231588" y="1536700"/>
                  </a:lnTo>
                  <a:lnTo>
                    <a:pt x="2212927" y="1587500"/>
                  </a:lnTo>
                  <a:lnTo>
                    <a:pt x="2190252" y="1638300"/>
                  </a:lnTo>
                  <a:lnTo>
                    <a:pt x="2165030" y="1676400"/>
                  </a:lnTo>
                  <a:lnTo>
                    <a:pt x="2137353" y="1727200"/>
                  </a:lnTo>
                  <a:lnTo>
                    <a:pt x="2107314" y="1765300"/>
                  </a:lnTo>
                  <a:lnTo>
                    <a:pt x="2075003" y="1803400"/>
                  </a:lnTo>
                  <a:lnTo>
                    <a:pt x="2040513" y="1841500"/>
                  </a:lnTo>
                  <a:lnTo>
                    <a:pt x="2023108" y="1854200"/>
                  </a:lnTo>
                  <a:lnTo>
                    <a:pt x="2005262" y="1879600"/>
                  </a:lnTo>
                  <a:lnTo>
                    <a:pt x="1986943" y="1892300"/>
                  </a:lnTo>
                  <a:lnTo>
                    <a:pt x="1968159" y="1905000"/>
                  </a:lnTo>
                  <a:lnTo>
                    <a:pt x="1936633" y="1943100"/>
                  </a:lnTo>
                  <a:lnTo>
                    <a:pt x="1907338" y="1981200"/>
                  </a:lnTo>
                  <a:lnTo>
                    <a:pt x="1880379" y="2019300"/>
                  </a:lnTo>
                  <a:lnTo>
                    <a:pt x="1855861" y="2057400"/>
                  </a:lnTo>
                  <a:lnTo>
                    <a:pt x="1833890" y="2108200"/>
                  </a:lnTo>
                  <a:lnTo>
                    <a:pt x="1814571" y="2146300"/>
                  </a:lnTo>
                  <a:lnTo>
                    <a:pt x="1798010" y="2197100"/>
                  </a:lnTo>
                  <a:lnTo>
                    <a:pt x="1784311" y="2235200"/>
                  </a:lnTo>
                  <a:lnTo>
                    <a:pt x="1773581" y="2286000"/>
                  </a:lnTo>
                  <a:lnTo>
                    <a:pt x="1765925" y="2336800"/>
                  </a:lnTo>
                  <a:lnTo>
                    <a:pt x="1764746" y="2349500"/>
                  </a:lnTo>
                  <a:lnTo>
                    <a:pt x="1763708" y="2362200"/>
                  </a:lnTo>
                  <a:lnTo>
                    <a:pt x="1762806" y="2362200"/>
                  </a:lnTo>
                  <a:lnTo>
                    <a:pt x="1762040" y="2374900"/>
                  </a:lnTo>
                  <a:lnTo>
                    <a:pt x="1761883" y="2374900"/>
                  </a:lnTo>
                  <a:lnTo>
                    <a:pt x="1761663" y="2387600"/>
                  </a:lnTo>
                  <a:lnTo>
                    <a:pt x="1759747" y="2387600"/>
                  </a:lnTo>
                  <a:lnTo>
                    <a:pt x="1750591" y="2413000"/>
                  </a:lnTo>
                  <a:lnTo>
                    <a:pt x="1735627" y="2425700"/>
                  </a:lnTo>
                  <a:lnTo>
                    <a:pt x="1716156" y="2438400"/>
                  </a:lnTo>
                  <a:lnTo>
                    <a:pt x="2792689" y="2438400"/>
                  </a:lnTo>
                  <a:lnTo>
                    <a:pt x="2792689" y="330200"/>
                  </a:lnTo>
                  <a:lnTo>
                    <a:pt x="2791784" y="317500"/>
                  </a:lnTo>
                  <a:close/>
                </a:path>
                <a:path w="2792729" h="2781300">
                  <a:moveTo>
                    <a:pt x="2009259" y="774700"/>
                  </a:moveTo>
                  <a:lnTo>
                    <a:pt x="1423065" y="774700"/>
                  </a:lnTo>
                  <a:lnTo>
                    <a:pt x="1434724" y="787400"/>
                  </a:lnTo>
                  <a:lnTo>
                    <a:pt x="1444877" y="787400"/>
                  </a:lnTo>
                  <a:lnTo>
                    <a:pt x="1453247" y="800100"/>
                  </a:lnTo>
                  <a:lnTo>
                    <a:pt x="1459573" y="812800"/>
                  </a:lnTo>
                  <a:lnTo>
                    <a:pt x="1463574" y="825500"/>
                  </a:lnTo>
                  <a:lnTo>
                    <a:pt x="1464971" y="838200"/>
                  </a:lnTo>
                  <a:lnTo>
                    <a:pt x="1464971" y="1574800"/>
                  </a:lnTo>
                  <a:lnTo>
                    <a:pt x="1494236" y="1536700"/>
                  </a:lnTo>
                  <a:lnTo>
                    <a:pt x="1525877" y="1498600"/>
                  </a:lnTo>
                  <a:lnTo>
                    <a:pt x="1559792" y="1460500"/>
                  </a:lnTo>
                  <a:lnTo>
                    <a:pt x="1595885" y="1422400"/>
                  </a:lnTo>
                  <a:lnTo>
                    <a:pt x="1634055" y="1384300"/>
                  </a:lnTo>
                  <a:lnTo>
                    <a:pt x="1674205" y="1346200"/>
                  </a:lnTo>
                  <a:lnTo>
                    <a:pt x="1716235" y="1320800"/>
                  </a:lnTo>
                  <a:lnTo>
                    <a:pt x="1760048" y="1295400"/>
                  </a:lnTo>
                  <a:lnTo>
                    <a:pt x="1805543" y="1270000"/>
                  </a:lnTo>
                  <a:lnTo>
                    <a:pt x="1852623" y="1244600"/>
                  </a:lnTo>
                  <a:lnTo>
                    <a:pt x="1902025" y="1219200"/>
                  </a:lnTo>
                  <a:lnTo>
                    <a:pt x="2155107" y="1219200"/>
                  </a:lnTo>
                  <a:lnTo>
                    <a:pt x="2155001" y="1206500"/>
                  </a:lnTo>
                  <a:lnTo>
                    <a:pt x="2153421" y="1168400"/>
                  </a:lnTo>
                  <a:lnTo>
                    <a:pt x="2148847" y="1117600"/>
                  </a:lnTo>
                  <a:lnTo>
                    <a:pt x="2141454" y="1079500"/>
                  </a:lnTo>
                  <a:lnTo>
                    <a:pt x="2131330" y="1028700"/>
                  </a:lnTo>
                  <a:lnTo>
                    <a:pt x="2118564" y="990600"/>
                  </a:lnTo>
                  <a:lnTo>
                    <a:pt x="2103243" y="939800"/>
                  </a:lnTo>
                  <a:lnTo>
                    <a:pt x="2085456" y="901700"/>
                  </a:lnTo>
                  <a:lnTo>
                    <a:pt x="2065291" y="863600"/>
                  </a:lnTo>
                  <a:lnTo>
                    <a:pt x="2042837" y="825500"/>
                  </a:lnTo>
                  <a:lnTo>
                    <a:pt x="2018182" y="787400"/>
                  </a:lnTo>
                  <a:lnTo>
                    <a:pt x="2009259" y="774700"/>
                  </a:lnTo>
                  <a:close/>
                </a:path>
                <a:path w="2792729" h="2781300">
                  <a:moveTo>
                    <a:pt x="1327729" y="952500"/>
                  </a:moveTo>
                  <a:lnTo>
                    <a:pt x="893187" y="952500"/>
                  </a:lnTo>
                  <a:lnTo>
                    <a:pt x="941001" y="965200"/>
                  </a:lnTo>
                  <a:lnTo>
                    <a:pt x="987427" y="990600"/>
                  </a:lnTo>
                  <a:lnTo>
                    <a:pt x="1032373" y="1016000"/>
                  </a:lnTo>
                  <a:lnTo>
                    <a:pt x="1075748" y="1041400"/>
                  </a:lnTo>
                  <a:lnTo>
                    <a:pt x="1117461" y="1066800"/>
                  </a:lnTo>
                  <a:lnTo>
                    <a:pt x="1157420" y="1104900"/>
                  </a:lnTo>
                  <a:lnTo>
                    <a:pt x="1195535" y="1130300"/>
                  </a:lnTo>
                  <a:lnTo>
                    <a:pt x="1231715" y="1168400"/>
                  </a:lnTo>
                  <a:lnTo>
                    <a:pt x="1265868" y="1206500"/>
                  </a:lnTo>
                  <a:lnTo>
                    <a:pt x="1297903" y="1244600"/>
                  </a:lnTo>
                  <a:lnTo>
                    <a:pt x="1327729" y="1282700"/>
                  </a:lnTo>
                  <a:lnTo>
                    <a:pt x="1327729" y="952500"/>
                  </a:lnTo>
                  <a:close/>
                </a:path>
                <a:path w="2792729" h="2781300">
                  <a:moveTo>
                    <a:pt x="1444217" y="457200"/>
                  </a:moveTo>
                  <a:lnTo>
                    <a:pt x="1345508" y="457200"/>
                  </a:lnTo>
                  <a:lnTo>
                    <a:pt x="1295569" y="469900"/>
                  </a:lnTo>
                  <a:lnTo>
                    <a:pt x="1491300" y="469900"/>
                  </a:lnTo>
                  <a:lnTo>
                    <a:pt x="1444217" y="457200"/>
                  </a:lnTo>
                  <a:close/>
                </a:path>
              </a:pathLst>
            </a:custGeom>
            <a:solidFill>
              <a:srgbClr val="FF6900"/>
            </a:solidFill>
            <a:ln>
              <a:solidFill>
                <a:srgbClr val="FF6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4">
              <a:extLst>
                <a:ext uri="{FF2B5EF4-FFF2-40B4-BE49-F238E27FC236}">
                  <a16:creationId xmlns:a16="http://schemas.microsoft.com/office/drawing/2014/main" id="{E3E26B4D-84CA-4B37-ADB8-BFFE5DF7FDB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52296" y="3677448"/>
              <a:ext cx="5990131" cy="19297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55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DC264-B0D1-E13B-49C2-8F838FBF6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64478"/>
            <a:ext cx="15626715" cy="940257"/>
          </a:xfrm>
        </p:spPr>
        <p:txBody>
          <a:bodyPr/>
          <a:lstStyle/>
          <a:p>
            <a:r>
              <a:rPr lang="en-US" dirty="0">
                <a:latin typeface="Comfortaa" panose="00000500000000000000" pitchFamily="2" charset="0"/>
                <a:cs typeface="Lato Light"/>
              </a:rPr>
              <a:t>Founders</a:t>
            </a:r>
            <a:endParaRPr lang="en-US" dirty="0">
              <a:latin typeface="Comfortaa" panose="000005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72B147-B69F-76AB-3303-BA735A499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035110"/>
            <a:ext cx="16990615" cy="6201698"/>
          </a:xfrm>
        </p:spPr>
        <p:txBody>
          <a:bodyPr/>
          <a:lstStyle/>
          <a:p>
            <a:pPr marL="12065">
              <a:spcAft>
                <a:spcPts val="2400"/>
              </a:spcAft>
              <a:tabLst>
                <a:tab pos="389890" algn="l"/>
                <a:tab pos="4053840" algn="l"/>
              </a:tabLst>
            </a:pPr>
            <a:r>
              <a:rPr lang="en-US" sz="4400" b="1" dirty="0">
                <a:latin typeface="Lato" panose="020F0502020204030203" pitchFamily="34" charset="0"/>
              </a:rPr>
              <a:t>Founders</a:t>
            </a:r>
            <a:r>
              <a:rPr lang="en-US" sz="4400" dirty="0">
                <a:latin typeface="Lato" panose="020F0502020204030203" pitchFamily="34" charset="0"/>
              </a:rPr>
              <a:t> - at any stage of their journey</a:t>
            </a:r>
          </a:p>
          <a:p>
            <a:pPr marL="571500" indent="-571500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You are an entrepreneur, with or without experience </a:t>
            </a:r>
          </a:p>
          <a:p>
            <a:pPr marL="571500" indent="-571500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You have a project you believe in </a:t>
            </a:r>
          </a:p>
          <a:p>
            <a:pPr marL="571500" indent="-571500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You work full-time on your project</a:t>
            </a:r>
          </a:p>
          <a:p>
            <a:pPr marL="571500" indent="-571500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You have or don’t have co-founders or a team </a:t>
            </a:r>
          </a:p>
          <a:p>
            <a:pPr marL="571500" indent="-571500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You have or don’t have a demo of your product</a:t>
            </a:r>
          </a:p>
          <a:p>
            <a:pPr marL="571500" indent="-571500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You need help taking it forward in a professional way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4DE1CD-01DA-4404-95B5-94CEE5605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7DC8EF4-A2EF-4AE9-BBD3-37CE596E8DA7}"/>
              </a:ext>
            </a:extLst>
          </p:cNvPr>
          <p:cNvGrpSpPr/>
          <p:nvPr/>
        </p:nvGrpSpPr>
        <p:grpSpPr>
          <a:xfrm>
            <a:off x="15690850" y="1311275"/>
            <a:ext cx="3263823" cy="968375"/>
            <a:chOff x="1968299" y="3257400"/>
            <a:chExt cx="9374128" cy="2781300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66386DBE-3F49-4B43-BC5A-64E91234CA96}"/>
                </a:ext>
              </a:extLst>
            </p:cNvPr>
            <p:cNvSpPr/>
            <p:nvPr/>
          </p:nvSpPr>
          <p:spPr>
            <a:xfrm>
              <a:off x="1968299" y="3257400"/>
              <a:ext cx="2792730" cy="2781300"/>
            </a:xfrm>
            <a:custGeom>
              <a:avLst/>
              <a:gdLst/>
              <a:ahLst/>
              <a:cxnLst/>
              <a:rect l="l" t="t" r="r" b="b"/>
              <a:pathLst>
                <a:path w="2792729" h="2781300">
                  <a:moveTo>
                    <a:pt x="2508136" y="0"/>
                  </a:moveTo>
                  <a:lnTo>
                    <a:pt x="284555" y="0"/>
                  </a:lnTo>
                  <a:lnTo>
                    <a:pt x="237463" y="12700"/>
                  </a:lnTo>
                  <a:lnTo>
                    <a:pt x="193134" y="25400"/>
                  </a:lnTo>
                  <a:lnTo>
                    <a:pt x="152087" y="50800"/>
                  </a:lnTo>
                  <a:lnTo>
                    <a:pt x="114836" y="76200"/>
                  </a:lnTo>
                  <a:lnTo>
                    <a:pt x="81899" y="114300"/>
                  </a:lnTo>
                  <a:lnTo>
                    <a:pt x="53793" y="152400"/>
                  </a:lnTo>
                  <a:lnTo>
                    <a:pt x="31033" y="190500"/>
                  </a:lnTo>
                  <a:lnTo>
                    <a:pt x="14137" y="228600"/>
                  </a:lnTo>
                  <a:lnTo>
                    <a:pt x="3620" y="279400"/>
                  </a:lnTo>
                  <a:lnTo>
                    <a:pt x="0" y="330200"/>
                  </a:lnTo>
                  <a:lnTo>
                    <a:pt x="0" y="2463800"/>
                  </a:lnTo>
                  <a:lnTo>
                    <a:pt x="376" y="2463800"/>
                  </a:lnTo>
                  <a:lnTo>
                    <a:pt x="5972" y="2514600"/>
                  </a:lnTo>
                  <a:lnTo>
                    <a:pt x="17932" y="2565400"/>
                  </a:lnTo>
                  <a:lnTo>
                    <a:pt x="35782" y="2603500"/>
                  </a:lnTo>
                  <a:lnTo>
                    <a:pt x="59051" y="2641600"/>
                  </a:lnTo>
                  <a:lnTo>
                    <a:pt x="87264" y="2679700"/>
                  </a:lnTo>
                  <a:lnTo>
                    <a:pt x="119949" y="2705100"/>
                  </a:lnTo>
                  <a:lnTo>
                    <a:pt x="156633" y="2730500"/>
                  </a:lnTo>
                  <a:lnTo>
                    <a:pt x="196843" y="2755900"/>
                  </a:lnTo>
                  <a:lnTo>
                    <a:pt x="240105" y="2768600"/>
                  </a:lnTo>
                  <a:lnTo>
                    <a:pt x="285947" y="2781300"/>
                  </a:lnTo>
                  <a:lnTo>
                    <a:pt x="1327729" y="2781300"/>
                  </a:lnTo>
                  <a:lnTo>
                    <a:pt x="1327729" y="2438400"/>
                  </a:lnTo>
                  <a:lnTo>
                    <a:pt x="1062743" y="2438400"/>
                  </a:lnTo>
                  <a:lnTo>
                    <a:pt x="1048490" y="2425700"/>
                  </a:lnTo>
                  <a:lnTo>
                    <a:pt x="1037936" y="2400300"/>
                  </a:lnTo>
                  <a:lnTo>
                    <a:pt x="1033675" y="2400300"/>
                  </a:lnTo>
                  <a:lnTo>
                    <a:pt x="1032429" y="2387600"/>
                  </a:lnTo>
                  <a:lnTo>
                    <a:pt x="1030743" y="2387600"/>
                  </a:lnTo>
                  <a:lnTo>
                    <a:pt x="1030335" y="2374900"/>
                  </a:lnTo>
                  <a:lnTo>
                    <a:pt x="1029832" y="2374900"/>
                  </a:lnTo>
                  <a:lnTo>
                    <a:pt x="1029246" y="2362200"/>
                  </a:lnTo>
                  <a:lnTo>
                    <a:pt x="1023013" y="2311400"/>
                  </a:lnTo>
                  <a:lnTo>
                    <a:pt x="1013628" y="2260600"/>
                  </a:lnTo>
                  <a:lnTo>
                    <a:pt x="1001197" y="2222500"/>
                  </a:lnTo>
                  <a:lnTo>
                    <a:pt x="985826" y="2171700"/>
                  </a:lnTo>
                  <a:lnTo>
                    <a:pt x="967624" y="2120900"/>
                  </a:lnTo>
                  <a:lnTo>
                    <a:pt x="946696" y="2082800"/>
                  </a:lnTo>
                  <a:lnTo>
                    <a:pt x="923150" y="2044700"/>
                  </a:lnTo>
                  <a:lnTo>
                    <a:pt x="897092" y="1993900"/>
                  </a:lnTo>
                  <a:lnTo>
                    <a:pt x="868629" y="1955800"/>
                  </a:lnTo>
                  <a:lnTo>
                    <a:pt x="837869" y="1930400"/>
                  </a:lnTo>
                  <a:lnTo>
                    <a:pt x="804917" y="1892300"/>
                  </a:lnTo>
                  <a:lnTo>
                    <a:pt x="796498" y="1879600"/>
                  </a:lnTo>
                  <a:lnTo>
                    <a:pt x="788182" y="1879600"/>
                  </a:lnTo>
                  <a:lnTo>
                    <a:pt x="779965" y="1866900"/>
                  </a:lnTo>
                  <a:lnTo>
                    <a:pt x="771840" y="1854200"/>
                  </a:lnTo>
                  <a:lnTo>
                    <a:pt x="738865" y="1828800"/>
                  </a:lnTo>
                  <a:lnTo>
                    <a:pt x="707697" y="1790700"/>
                  </a:lnTo>
                  <a:lnTo>
                    <a:pt x="678409" y="1752600"/>
                  </a:lnTo>
                  <a:lnTo>
                    <a:pt x="651074" y="1714500"/>
                  </a:lnTo>
                  <a:lnTo>
                    <a:pt x="625765" y="1676400"/>
                  </a:lnTo>
                  <a:lnTo>
                    <a:pt x="602557" y="1638300"/>
                  </a:lnTo>
                  <a:lnTo>
                    <a:pt x="581521" y="1587500"/>
                  </a:lnTo>
                  <a:lnTo>
                    <a:pt x="563068" y="1549400"/>
                  </a:lnTo>
                  <a:lnTo>
                    <a:pt x="546850" y="1498600"/>
                  </a:lnTo>
                  <a:lnTo>
                    <a:pt x="532935" y="1460500"/>
                  </a:lnTo>
                  <a:lnTo>
                    <a:pt x="521395" y="1409700"/>
                  </a:lnTo>
                  <a:lnTo>
                    <a:pt x="512297" y="1358900"/>
                  </a:lnTo>
                  <a:lnTo>
                    <a:pt x="505713" y="1320800"/>
                  </a:lnTo>
                  <a:lnTo>
                    <a:pt x="501711" y="1270000"/>
                  </a:lnTo>
                  <a:lnTo>
                    <a:pt x="500361" y="1219200"/>
                  </a:lnTo>
                  <a:lnTo>
                    <a:pt x="501520" y="1168400"/>
                  </a:lnTo>
                  <a:lnTo>
                    <a:pt x="504955" y="1130300"/>
                  </a:lnTo>
                  <a:lnTo>
                    <a:pt x="510610" y="1079500"/>
                  </a:lnTo>
                  <a:lnTo>
                    <a:pt x="518424" y="1041400"/>
                  </a:lnTo>
                  <a:lnTo>
                    <a:pt x="526514" y="1003300"/>
                  </a:lnTo>
                  <a:lnTo>
                    <a:pt x="536017" y="965200"/>
                  </a:lnTo>
                  <a:lnTo>
                    <a:pt x="546907" y="927100"/>
                  </a:lnTo>
                  <a:lnTo>
                    <a:pt x="559155" y="901700"/>
                  </a:lnTo>
                  <a:lnTo>
                    <a:pt x="577059" y="850900"/>
                  </a:lnTo>
                  <a:lnTo>
                    <a:pt x="597133" y="812800"/>
                  </a:lnTo>
                  <a:lnTo>
                    <a:pt x="619308" y="774700"/>
                  </a:lnTo>
                  <a:lnTo>
                    <a:pt x="643514" y="736600"/>
                  </a:lnTo>
                  <a:lnTo>
                    <a:pt x="669681" y="698500"/>
                  </a:lnTo>
                  <a:lnTo>
                    <a:pt x="697739" y="660400"/>
                  </a:lnTo>
                  <a:lnTo>
                    <a:pt x="727618" y="622300"/>
                  </a:lnTo>
                  <a:lnTo>
                    <a:pt x="759248" y="584200"/>
                  </a:lnTo>
                  <a:lnTo>
                    <a:pt x="792560" y="558800"/>
                  </a:lnTo>
                  <a:lnTo>
                    <a:pt x="827484" y="520700"/>
                  </a:lnTo>
                  <a:lnTo>
                    <a:pt x="863949" y="495300"/>
                  </a:lnTo>
                  <a:lnTo>
                    <a:pt x="901886" y="469900"/>
                  </a:lnTo>
                  <a:lnTo>
                    <a:pt x="941225" y="444500"/>
                  </a:lnTo>
                  <a:lnTo>
                    <a:pt x="981896" y="419100"/>
                  </a:lnTo>
                  <a:lnTo>
                    <a:pt x="1023830" y="406400"/>
                  </a:lnTo>
                  <a:lnTo>
                    <a:pt x="1066955" y="381000"/>
                  </a:lnTo>
                  <a:lnTo>
                    <a:pt x="1202786" y="342900"/>
                  </a:lnTo>
                  <a:lnTo>
                    <a:pt x="1249981" y="330200"/>
                  </a:lnTo>
                  <a:lnTo>
                    <a:pt x="1298019" y="330200"/>
                  </a:lnTo>
                  <a:lnTo>
                    <a:pt x="1346830" y="317500"/>
                  </a:lnTo>
                  <a:lnTo>
                    <a:pt x="2791784" y="317500"/>
                  </a:lnTo>
                  <a:lnTo>
                    <a:pt x="2789069" y="279400"/>
                  </a:lnTo>
                  <a:lnTo>
                    <a:pt x="2778553" y="228600"/>
                  </a:lnTo>
                  <a:lnTo>
                    <a:pt x="2761658" y="190500"/>
                  </a:lnTo>
                  <a:lnTo>
                    <a:pt x="2738899" y="152400"/>
                  </a:lnTo>
                  <a:lnTo>
                    <a:pt x="2710793" y="114300"/>
                  </a:lnTo>
                  <a:lnTo>
                    <a:pt x="2677857" y="76200"/>
                  </a:lnTo>
                  <a:lnTo>
                    <a:pt x="2640607" y="50800"/>
                  </a:lnTo>
                  <a:lnTo>
                    <a:pt x="2599559" y="25400"/>
                  </a:lnTo>
                  <a:lnTo>
                    <a:pt x="2555230" y="12700"/>
                  </a:lnTo>
                  <a:lnTo>
                    <a:pt x="2508136" y="0"/>
                  </a:lnTo>
                  <a:close/>
                </a:path>
                <a:path w="2792729" h="2781300">
                  <a:moveTo>
                    <a:pt x="2155107" y="1219200"/>
                  </a:moveTo>
                  <a:lnTo>
                    <a:pt x="1953951" y="1219200"/>
                  </a:lnTo>
                  <a:lnTo>
                    <a:pt x="1975761" y="1231900"/>
                  </a:lnTo>
                  <a:lnTo>
                    <a:pt x="1990464" y="1257300"/>
                  </a:lnTo>
                  <a:lnTo>
                    <a:pt x="1995855" y="1282700"/>
                  </a:lnTo>
                  <a:lnTo>
                    <a:pt x="1992514" y="1308100"/>
                  </a:lnTo>
                  <a:lnTo>
                    <a:pt x="1983194" y="1320800"/>
                  </a:lnTo>
                  <a:lnTo>
                    <a:pt x="1968949" y="1346200"/>
                  </a:lnTo>
                  <a:lnTo>
                    <a:pt x="1950830" y="1346200"/>
                  </a:lnTo>
                  <a:lnTo>
                    <a:pt x="1925263" y="1358900"/>
                  </a:lnTo>
                  <a:lnTo>
                    <a:pt x="1875406" y="1384300"/>
                  </a:lnTo>
                  <a:lnTo>
                    <a:pt x="1827504" y="1409700"/>
                  </a:lnTo>
                  <a:lnTo>
                    <a:pt x="1781686" y="1435100"/>
                  </a:lnTo>
                  <a:lnTo>
                    <a:pt x="1759621" y="1460500"/>
                  </a:lnTo>
                  <a:lnTo>
                    <a:pt x="1738226" y="1473200"/>
                  </a:lnTo>
                  <a:lnTo>
                    <a:pt x="1717452" y="1498600"/>
                  </a:lnTo>
                  <a:lnTo>
                    <a:pt x="1697327" y="1511300"/>
                  </a:lnTo>
                  <a:lnTo>
                    <a:pt x="1677875" y="1524000"/>
                  </a:lnTo>
                  <a:lnTo>
                    <a:pt x="1659116" y="1549400"/>
                  </a:lnTo>
                  <a:lnTo>
                    <a:pt x="1641080" y="1574800"/>
                  </a:lnTo>
                  <a:lnTo>
                    <a:pt x="1623791" y="1587500"/>
                  </a:lnTo>
                  <a:lnTo>
                    <a:pt x="1607270" y="1612900"/>
                  </a:lnTo>
                  <a:lnTo>
                    <a:pt x="1591471" y="1638300"/>
                  </a:lnTo>
                  <a:lnTo>
                    <a:pt x="1576491" y="1663700"/>
                  </a:lnTo>
                  <a:lnTo>
                    <a:pt x="1562351" y="1676400"/>
                  </a:lnTo>
                  <a:lnTo>
                    <a:pt x="1536567" y="1727200"/>
                  </a:lnTo>
                  <a:lnTo>
                    <a:pt x="1514308" y="1778000"/>
                  </a:lnTo>
                  <a:lnTo>
                    <a:pt x="1498888" y="1828800"/>
                  </a:lnTo>
                  <a:lnTo>
                    <a:pt x="1493660" y="1841500"/>
                  </a:lnTo>
                  <a:lnTo>
                    <a:pt x="1483640" y="1879600"/>
                  </a:lnTo>
                  <a:lnTo>
                    <a:pt x="1478750" y="1892300"/>
                  </a:lnTo>
                  <a:lnTo>
                    <a:pt x="1474418" y="1905000"/>
                  </a:lnTo>
                  <a:lnTo>
                    <a:pt x="1470647" y="1930400"/>
                  </a:lnTo>
                  <a:lnTo>
                    <a:pt x="1467442" y="1943100"/>
                  </a:lnTo>
                  <a:lnTo>
                    <a:pt x="1466177" y="1955800"/>
                  </a:lnTo>
                  <a:lnTo>
                    <a:pt x="1465425" y="1968500"/>
                  </a:lnTo>
                  <a:lnTo>
                    <a:pt x="1465064" y="1981200"/>
                  </a:lnTo>
                  <a:lnTo>
                    <a:pt x="1464971" y="2781300"/>
                  </a:lnTo>
                  <a:lnTo>
                    <a:pt x="2508762" y="2781300"/>
                  </a:lnTo>
                  <a:lnTo>
                    <a:pt x="2556416" y="2768600"/>
                  </a:lnTo>
                  <a:lnTo>
                    <a:pt x="2601218" y="2755900"/>
                  </a:lnTo>
                  <a:lnTo>
                    <a:pt x="2642632" y="2730500"/>
                  </a:lnTo>
                  <a:lnTo>
                    <a:pt x="2680123" y="2705100"/>
                  </a:lnTo>
                  <a:lnTo>
                    <a:pt x="2713152" y="2667000"/>
                  </a:lnTo>
                  <a:lnTo>
                    <a:pt x="2741185" y="2628900"/>
                  </a:lnTo>
                  <a:lnTo>
                    <a:pt x="2763685" y="2590800"/>
                  </a:lnTo>
                  <a:lnTo>
                    <a:pt x="2776084" y="2552700"/>
                  </a:lnTo>
                  <a:lnTo>
                    <a:pt x="2785180" y="2527300"/>
                  </a:lnTo>
                  <a:lnTo>
                    <a:pt x="2790780" y="2489200"/>
                  </a:lnTo>
                  <a:lnTo>
                    <a:pt x="2792689" y="2451100"/>
                  </a:lnTo>
                  <a:lnTo>
                    <a:pt x="2792689" y="2438400"/>
                  </a:lnTo>
                  <a:lnTo>
                    <a:pt x="1667200" y="2438400"/>
                  </a:lnTo>
                  <a:lnTo>
                    <a:pt x="1645618" y="2425700"/>
                  </a:lnTo>
                  <a:lnTo>
                    <a:pt x="1630828" y="2400300"/>
                  </a:lnTo>
                  <a:lnTo>
                    <a:pt x="1624924" y="2374900"/>
                  </a:lnTo>
                  <a:lnTo>
                    <a:pt x="1625207" y="2362200"/>
                  </a:lnTo>
                  <a:lnTo>
                    <a:pt x="1625720" y="2362200"/>
                  </a:lnTo>
                  <a:lnTo>
                    <a:pt x="1626302" y="2349500"/>
                  </a:lnTo>
                  <a:lnTo>
                    <a:pt x="1626948" y="2349500"/>
                  </a:lnTo>
                  <a:lnTo>
                    <a:pt x="1627657" y="2336800"/>
                  </a:lnTo>
                  <a:lnTo>
                    <a:pt x="1633963" y="2286000"/>
                  </a:lnTo>
                  <a:lnTo>
                    <a:pt x="1642823" y="2235200"/>
                  </a:lnTo>
                  <a:lnTo>
                    <a:pt x="1654165" y="2197100"/>
                  </a:lnTo>
                  <a:lnTo>
                    <a:pt x="1667916" y="2146300"/>
                  </a:lnTo>
                  <a:lnTo>
                    <a:pt x="1684004" y="2108200"/>
                  </a:lnTo>
                  <a:lnTo>
                    <a:pt x="1702356" y="2057400"/>
                  </a:lnTo>
                  <a:lnTo>
                    <a:pt x="1725011" y="2019300"/>
                  </a:lnTo>
                  <a:lnTo>
                    <a:pt x="1750212" y="1968500"/>
                  </a:lnTo>
                  <a:lnTo>
                    <a:pt x="1777867" y="1930400"/>
                  </a:lnTo>
                  <a:lnTo>
                    <a:pt x="1807881" y="1879600"/>
                  </a:lnTo>
                  <a:lnTo>
                    <a:pt x="1840161" y="1841500"/>
                  </a:lnTo>
                  <a:lnTo>
                    <a:pt x="1874613" y="1803400"/>
                  </a:lnTo>
                  <a:lnTo>
                    <a:pt x="1892080" y="1790700"/>
                  </a:lnTo>
                  <a:lnTo>
                    <a:pt x="1910000" y="1778000"/>
                  </a:lnTo>
                  <a:lnTo>
                    <a:pt x="1928393" y="1752600"/>
                  </a:lnTo>
                  <a:lnTo>
                    <a:pt x="1947249" y="1739900"/>
                  </a:lnTo>
                  <a:lnTo>
                    <a:pt x="1979240" y="1701800"/>
                  </a:lnTo>
                  <a:lnTo>
                    <a:pt x="2008845" y="1663700"/>
                  </a:lnTo>
                  <a:lnTo>
                    <a:pt x="2036051" y="1625600"/>
                  </a:lnTo>
                  <a:lnTo>
                    <a:pt x="2060748" y="1587500"/>
                  </a:lnTo>
                  <a:lnTo>
                    <a:pt x="2082827" y="1536700"/>
                  </a:lnTo>
                  <a:lnTo>
                    <a:pt x="2102181" y="1498600"/>
                  </a:lnTo>
                  <a:lnTo>
                    <a:pt x="2118699" y="1447800"/>
                  </a:lnTo>
                  <a:lnTo>
                    <a:pt x="2132273" y="1409700"/>
                  </a:lnTo>
                  <a:lnTo>
                    <a:pt x="2142794" y="1358900"/>
                  </a:lnTo>
                  <a:lnTo>
                    <a:pt x="2150154" y="1308100"/>
                  </a:lnTo>
                  <a:lnTo>
                    <a:pt x="2152306" y="1282700"/>
                  </a:lnTo>
                  <a:lnTo>
                    <a:pt x="2153855" y="1257300"/>
                  </a:lnTo>
                  <a:lnTo>
                    <a:pt x="2154792" y="1244600"/>
                  </a:lnTo>
                  <a:lnTo>
                    <a:pt x="2155107" y="1219200"/>
                  </a:lnTo>
                  <a:close/>
                </a:path>
                <a:path w="2792729" h="2781300">
                  <a:moveTo>
                    <a:pt x="1537505" y="469900"/>
                  </a:moveTo>
                  <a:lnTo>
                    <a:pt x="1246632" y="469900"/>
                  </a:lnTo>
                  <a:lnTo>
                    <a:pt x="1152192" y="495300"/>
                  </a:lnTo>
                  <a:lnTo>
                    <a:pt x="1106899" y="520700"/>
                  </a:lnTo>
                  <a:lnTo>
                    <a:pt x="1063033" y="533400"/>
                  </a:lnTo>
                  <a:lnTo>
                    <a:pt x="1020699" y="558800"/>
                  </a:lnTo>
                  <a:lnTo>
                    <a:pt x="980002" y="584200"/>
                  </a:lnTo>
                  <a:lnTo>
                    <a:pt x="941050" y="609600"/>
                  </a:lnTo>
                  <a:lnTo>
                    <a:pt x="903947" y="635000"/>
                  </a:lnTo>
                  <a:lnTo>
                    <a:pt x="868799" y="673100"/>
                  </a:lnTo>
                  <a:lnTo>
                    <a:pt x="835712" y="711200"/>
                  </a:lnTo>
                  <a:lnTo>
                    <a:pt x="804792" y="736600"/>
                  </a:lnTo>
                  <a:lnTo>
                    <a:pt x="776145" y="774700"/>
                  </a:lnTo>
                  <a:lnTo>
                    <a:pt x="749877" y="825500"/>
                  </a:lnTo>
                  <a:lnTo>
                    <a:pt x="726093" y="863600"/>
                  </a:lnTo>
                  <a:lnTo>
                    <a:pt x="704900" y="901700"/>
                  </a:lnTo>
                  <a:lnTo>
                    <a:pt x="691212" y="939800"/>
                  </a:lnTo>
                  <a:lnTo>
                    <a:pt x="678981" y="965200"/>
                  </a:lnTo>
                  <a:lnTo>
                    <a:pt x="668247" y="1003300"/>
                  </a:lnTo>
                  <a:lnTo>
                    <a:pt x="659047" y="1041400"/>
                  </a:lnTo>
                  <a:lnTo>
                    <a:pt x="649761" y="1079500"/>
                  </a:lnTo>
                  <a:lnTo>
                    <a:pt x="643049" y="1130300"/>
                  </a:lnTo>
                  <a:lnTo>
                    <a:pt x="638963" y="1168400"/>
                  </a:lnTo>
                  <a:lnTo>
                    <a:pt x="637582" y="1219200"/>
                  </a:lnTo>
                  <a:lnTo>
                    <a:pt x="639375" y="1270000"/>
                  </a:lnTo>
                  <a:lnTo>
                    <a:pt x="644676" y="1320800"/>
                  </a:lnTo>
                  <a:lnTo>
                    <a:pt x="653369" y="1371600"/>
                  </a:lnTo>
                  <a:lnTo>
                    <a:pt x="665335" y="1422400"/>
                  </a:lnTo>
                  <a:lnTo>
                    <a:pt x="680458" y="1473200"/>
                  </a:lnTo>
                  <a:lnTo>
                    <a:pt x="698621" y="1511300"/>
                  </a:lnTo>
                  <a:lnTo>
                    <a:pt x="719707" y="1562100"/>
                  </a:lnTo>
                  <a:lnTo>
                    <a:pt x="743599" y="1600200"/>
                  </a:lnTo>
                  <a:lnTo>
                    <a:pt x="770179" y="1651000"/>
                  </a:lnTo>
                  <a:lnTo>
                    <a:pt x="799332" y="1689100"/>
                  </a:lnTo>
                  <a:lnTo>
                    <a:pt x="830939" y="1727200"/>
                  </a:lnTo>
                  <a:lnTo>
                    <a:pt x="864884" y="1765300"/>
                  </a:lnTo>
                  <a:lnTo>
                    <a:pt x="873658" y="1765300"/>
                  </a:lnTo>
                  <a:lnTo>
                    <a:pt x="882098" y="1778000"/>
                  </a:lnTo>
                  <a:lnTo>
                    <a:pt x="890436" y="1778000"/>
                  </a:lnTo>
                  <a:lnTo>
                    <a:pt x="898684" y="1790700"/>
                  </a:lnTo>
                  <a:lnTo>
                    <a:pt x="931631" y="1828800"/>
                  </a:lnTo>
                  <a:lnTo>
                    <a:pt x="962715" y="1854200"/>
                  </a:lnTo>
                  <a:lnTo>
                    <a:pt x="991926" y="1892300"/>
                  </a:lnTo>
                  <a:lnTo>
                    <a:pt x="1019191" y="1930400"/>
                  </a:lnTo>
                  <a:lnTo>
                    <a:pt x="1044438" y="1981200"/>
                  </a:lnTo>
                  <a:lnTo>
                    <a:pt x="1067593" y="2019300"/>
                  </a:lnTo>
                  <a:lnTo>
                    <a:pt x="1088584" y="2057400"/>
                  </a:lnTo>
                  <a:lnTo>
                    <a:pt x="1107591" y="2108200"/>
                  </a:lnTo>
                  <a:lnTo>
                    <a:pt x="1124215" y="2146300"/>
                  </a:lnTo>
                  <a:lnTo>
                    <a:pt x="1138379" y="2197100"/>
                  </a:lnTo>
                  <a:lnTo>
                    <a:pt x="1150007" y="2247900"/>
                  </a:lnTo>
                  <a:lnTo>
                    <a:pt x="1159022" y="2298700"/>
                  </a:lnTo>
                  <a:lnTo>
                    <a:pt x="1161596" y="2311400"/>
                  </a:lnTo>
                  <a:lnTo>
                    <a:pt x="1163821" y="2324100"/>
                  </a:lnTo>
                  <a:lnTo>
                    <a:pt x="1165699" y="2349500"/>
                  </a:lnTo>
                  <a:lnTo>
                    <a:pt x="1167231" y="2362200"/>
                  </a:lnTo>
                  <a:lnTo>
                    <a:pt x="1167618" y="2362200"/>
                  </a:lnTo>
                  <a:lnTo>
                    <a:pt x="1167807" y="2374900"/>
                  </a:lnTo>
                  <a:lnTo>
                    <a:pt x="1162437" y="2400300"/>
                  </a:lnTo>
                  <a:lnTo>
                    <a:pt x="1147734" y="2425700"/>
                  </a:lnTo>
                  <a:lnTo>
                    <a:pt x="1125924" y="2438400"/>
                  </a:lnTo>
                  <a:lnTo>
                    <a:pt x="1327729" y="2438400"/>
                  </a:lnTo>
                  <a:lnTo>
                    <a:pt x="1327729" y="1625600"/>
                  </a:lnTo>
                  <a:lnTo>
                    <a:pt x="1314412" y="1574800"/>
                  </a:lnTo>
                  <a:lnTo>
                    <a:pt x="1297884" y="1524000"/>
                  </a:lnTo>
                  <a:lnTo>
                    <a:pt x="1278267" y="1473200"/>
                  </a:lnTo>
                  <a:lnTo>
                    <a:pt x="1255685" y="1435100"/>
                  </a:lnTo>
                  <a:lnTo>
                    <a:pt x="1230259" y="1384300"/>
                  </a:lnTo>
                  <a:lnTo>
                    <a:pt x="1202112" y="1346200"/>
                  </a:lnTo>
                  <a:lnTo>
                    <a:pt x="1171367" y="1308100"/>
                  </a:lnTo>
                  <a:lnTo>
                    <a:pt x="1138146" y="1270000"/>
                  </a:lnTo>
                  <a:lnTo>
                    <a:pt x="1102572" y="1231900"/>
                  </a:lnTo>
                  <a:lnTo>
                    <a:pt x="1064766" y="1206500"/>
                  </a:lnTo>
                  <a:lnTo>
                    <a:pt x="1024852" y="1168400"/>
                  </a:lnTo>
                  <a:lnTo>
                    <a:pt x="982952" y="1143000"/>
                  </a:lnTo>
                  <a:lnTo>
                    <a:pt x="939188" y="1117600"/>
                  </a:lnTo>
                  <a:lnTo>
                    <a:pt x="893683" y="1104900"/>
                  </a:lnTo>
                  <a:lnTo>
                    <a:pt x="846560" y="1079500"/>
                  </a:lnTo>
                  <a:lnTo>
                    <a:pt x="845073" y="1079500"/>
                  </a:lnTo>
                  <a:lnTo>
                    <a:pt x="827300" y="1066800"/>
                  </a:lnTo>
                  <a:lnTo>
                    <a:pt x="813345" y="1054100"/>
                  </a:lnTo>
                  <a:lnTo>
                    <a:pt x="804226" y="1041400"/>
                  </a:lnTo>
                  <a:lnTo>
                    <a:pt x="800959" y="1016000"/>
                  </a:lnTo>
                  <a:lnTo>
                    <a:pt x="806352" y="990600"/>
                  </a:lnTo>
                  <a:lnTo>
                    <a:pt x="821058" y="965200"/>
                  </a:lnTo>
                  <a:lnTo>
                    <a:pt x="842872" y="952500"/>
                  </a:lnTo>
                  <a:lnTo>
                    <a:pt x="1327729" y="952500"/>
                  </a:lnTo>
                  <a:lnTo>
                    <a:pt x="1327729" y="838200"/>
                  </a:lnTo>
                  <a:lnTo>
                    <a:pt x="1333120" y="812800"/>
                  </a:lnTo>
                  <a:lnTo>
                    <a:pt x="1347822" y="787400"/>
                  </a:lnTo>
                  <a:lnTo>
                    <a:pt x="1369632" y="774700"/>
                  </a:lnTo>
                  <a:lnTo>
                    <a:pt x="2009259" y="774700"/>
                  </a:lnTo>
                  <a:lnTo>
                    <a:pt x="1991413" y="749300"/>
                  </a:lnTo>
                  <a:lnTo>
                    <a:pt x="1962620" y="711200"/>
                  </a:lnTo>
                  <a:lnTo>
                    <a:pt x="1931891" y="685800"/>
                  </a:lnTo>
                  <a:lnTo>
                    <a:pt x="1899313" y="647700"/>
                  </a:lnTo>
                  <a:lnTo>
                    <a:pt x="1864975" y="622300"/>
                  </a:lnTo>
                  <a:lnTo>
                    <a:pt x="1828966" y="596900"/>
                  </a:lnTo>
                  <a:lnTo>
                    <a:pt x="1791373" y="571500"/>
                  </a:lnTo>
                  <a:lnTo>
                    <a:pt x="1752284" y="546100"/>
                  </a:lnTo>
                  <a:lnTo>
                    <a:pt x="1711789" y="533400"/>
                  </a:lnTo>
                  <a:lnTo>
                    <a:pt x="1669976" y="508000"/>
                  </a:lnTo>
                  <a:lnTo>
                    <a:pt x="1582745" y="482600"/>
                  </a:lnTo>
                  <a:lnTo>
                    <a:pt x="1537505" y="469900"/>
                  </a:lnTo>
                  <a:close/>
                </a:path>
                <a:path w="2792729" h="2781300">
                  <a:moveTo>
                    <a:pt x="2791784" y="317500"/>
                  </a:moveTo>
                  <a:lnTo>
                    <a:pt x="1445458" y="317500"/>
                  </a:lnTo>
                  <a:lnTo>
                    <a:pt x="1493881" y="330200"/>
                  </a:lnTo>
                  <a:lnTo>
                    <a:pt x="1541544" y="330200"/>
                  </a:lnTo>
                  <a:lnTo>
                    <a:pt x="1588379" y="342900"/>
                  </a:lnTo>
                  <a:lnTo>
                    <a:pt x="1723236" y="381000"/>
                  </a:lnTo>
                  <a:lnTo>
                    <a:pt x="1766079" y="406400"/>
                  </a:lnTo>
                  <a:lnTo>
                    <a:pt x="1807753" y="419100"/>
                  </a:lnTo>
                  <a:lnTo>
                    <a:pt x="1848191" y="444500"/>
                  </a:lnTo>
                  <a:lnTo>
                    <a:pt x="1887323" y="469900"/>
                  </a:lnTo>
                  <a:lnTo>
                    <a:pt x="1925083" y="495300"/>
                  </a:lnTo>
                  <a:lnTo>
                    <a:pt x="1961402" y="520700"/>
                  </a:lnTo>
                  <a:lnTo>
                    <a:pt x="1996211" y="558800"/>
                  </a:lnTo>
                  <a:lnTo>
                    <a:pt x="2029443" y="584200"/>
                  </a:lnTo>
                  <a:lnTo>
                    <a:pt x="2061030" y="622300"/>
                  </a:lnTo>
                  <a:lnTo>
                    <a:pt x="2090902" y="647700"/>
                  </a:lnTo>
                  <a:lnTo>
                    <a:pt x="2118993" y="685800"/>
                  </a:lnTo>
                  <a:lnTo>
                    <a:pt x="2145234" y="723900"/>
                  </a:lnTo>
                  <a:lnTo>
                    <a:pt x="2169557" y="762000"/>
                  </a:lnTo>
                  <a:lnTo>
                    <a:pt x="2191894" y="800100"/>
                  </a:lnTo>
                  <a:lnTo>
                    <a:pt x="2212176" y="850900"/>
                  </a:lnTo>
                  <a:lnTo>
                    <a:pt x="2230336" y="889000"/>
                  </a:lnTo>
                  <a:lnTo>
                    <a:pt x="2246305" y="939800"/>
                  </a:lnTo>
                  <a:lnTo>
                    <a:pt x="2260015" y="977900"/>
                  </a:lnTo>
                  <a:lnTo>
                    <a:pt x="2271398" y="1028700"/>
                  </a:lnTo>
                  <a:lnTo>
                    <a:pt x="2280386" y="1066800"/>
                  </a:lnTo>
                  <a:lnTo>
                    <a:pt x="2286910" y="1117600"/>
                  </a:lnTo>
                  <a:lnTo>
                    <a:pt x="2290904" y="1168400"/>
                  </a:lnTo>
                  <a:lnTo>
                    <a:pt x="2292238" y="1206500"/>
                  </a:lnTo>
                  <a:lnTo>
                    <a:pt x="2292328" y="1219200"/>
                  </a:lnTo>
                  <a:lnTo>
                    <a:pt x="2292065" y="1244600"/>
                  </a:lnTo>
                  <a:lnTo>
                    <a:pt x="2291277" y="1257300"/>
                  </a:lnTo>
                  <a:lnTo>
                    <a:pt x="2289964" y="1282700"/>
                  </a:lnTo>
                  <a:lnTo>
                    <a:pt x="2288129" y="1308100"/>
                  </a:lnTo>
                  <a:lnTo>
                    <a:pt x="2281976" y="1358900"/>
                  </a:lnTo>
                  <a:lnTo>
                    <a:pt x="2273169" y="1397000"/>
                  </a:lnTo>
                  <a:lnTo>
                    <a:pt x="2261785" y="1447800"/>
                  </a:lnTo>
                  <a:lnTo>
                    <a:pt x="2247900" y="1498600"/>
                  </a:lnTo>
                  <a:lnTo>
                    <a:pt x="2231588" y="1536700"/>
                  </a:lnTo>
                  <a:lnTo>
                    <a:pt x="2212927" y="1587500"/>
                  </a:lnTo>
                  <a:lnTo>
                    <a:pt x="2190252" y="1638300"/>
                  </a:lnTo>
                  <a:lnTo>
                    <a:pt x="2165030" y="1676400"/>
                  </a:lnTo>
                  <a:lnTo>
                    <a:pt x="2137353" y="1727200"/>
                  </a:lnTo>
                  <a:lnTo>
                    <a:pt x="2107314" y="1765300"/>
                  </a:lnTo>
                  <a:lnTo>
                    <a:pt x="2075003" y="1803400"/>
                  </a:lnTo>
                  <a:lnTo>
                    <a:pt x="2040513" y="1841500"/>
                  </a:lnTo>
                  <a:lnTo>
                    <a:pt x="2023108" y="1854200"/>
                  </a:lnTo>
                  <a:lnTo>
                    <a:pt x="2005262" y="1879600"/>
                  </a:lnTo>
                  <a:lnTo>
                    <a:pt x="1986943" y="1892300"/>
                  </a:lnTo>
                  <a:lnTo>
                    <a:pt x="1968159" y="1905000"/>
                  </a:lnTo>
                  <a:lnTo>
                    <a:pt x="1936633" y="1943100"/>
                  </a:lnTo>
                  <a:lnTo>
                    <a:pt x="1907338" y="1981200"/>
                  </a:lnTo>
                  <a:lnTo>
                    <a:pt x="1880379" y="2019300"/>
                  </a:lnTo>
                  <a:lnTo>
                    <a:pt x="1855861" y="2057400"/>
                  </a:lnTo>
                  <a:lnTo>
                    <a:pt x="1833890" y="2108200"/>
                  </a:lnTo>
                  <a:lnTo>
                    <a:pt x="1814571" y="2146300"/>
                  </a:lnTo>
                  <a:lnTo>
                    <a:pt x="1798010" y="2197100"/>
                  </a:lnTo>
                  <a:lnTo>
                    <a:pt x="1784311" y="2235200"/>
                  </a:lnTo>
                  <a:lnTo>
                    <a:pt x="1773581" y="2286000"/>
                  </a:lnTo>
                  <a:lnTo>
                    <a:pt x="1765925" y="2336800"/>
                  </a:lnTo>
                  <a:lnTo>
                    <a:pt x="1764746" y="2349500"/>
                  </a:lnTo>
                  <a:lnTo>
                    <a:pt x="1763708" y="2362200"/>
                  </a:lnTo>
                  <a:lnTo>
                    <a:pt x="1762806" y="2362200"/>
                  </a:lnTo>
                  <a:lnTo>
                    <a:pt x="1762040" y="2374900"/>
                  </a:lnTo>
                  <a:lnTo>
                    <a:pt x="1761883" y="2374900"/>
                  </a:lnTo>
                  <a:lnTo>
                    <a:pt x="1761663" y="2387600"/>
                  </a:lnTo>
                  <a:lnTo>
                    <a:pt x="1759747" y="2387600"/>
                  </a:lnTo>
                  <a:lnTo>
                    <a:pt x="1750591" y="2413000"/>
                  </a:lnTo>
                  <a:lnTo>
                    <a:pt x="1735627" y="2425700"/>
                  </a:lnTo>
                  <a:lnTo>
                    <a:pt x="1716156" y="2438400"/>
                  </a:lnTo>
                  <a:lnTo>
                    <a:pt x="2792689" y="2438400"/>
                  </a:lnTo>
                  <a:lnTo>
                    <a:pt x="2792689" y="330200"/>
                  </a:lnTo>
                  <a:lnTo>
                    <a:pt x="2791784" y="317500"/>
                  </a:lnTo>
                  <a:close/>
                </a:path>
                <a:path w="2792729" h="2781300">
                  <a:moveTo>
                    <a:pt x="2009259" y="774700"/>
                  </a:moveTo>
                  <a:lnTo>
                    <a:pt x="1423065" y="774700"/>
                  </a:lnTo>
                  <a:lnTo>
                    <a:pt x="1434724" y="787400"/>
                  </a:lnTo>
                  <a:lnTo>
                    <a:pt x="1444877" y="787400"/>
                  </a:lnTo>
                  <a:lnTo>
                    <a:pt x="1453247" y="800100"/>
                  </a:lnTo>
                  <a:lnTo>
                    <a:pt x="1459573" y="812800"/>
                  </a:lnTo>
                  <a:lnTo>
                    <a:pt x="1463574" y="825500"/>
                  </a:lnTo>
                  <a:lnTo>
                    <a:pt x="1464971" y="838200"/>
                  </a:lnTo>
                  <a:lnTo>
                    <a:pt x="1464971" y="1574800"/>
                  </a:lnTo>
                  <a:lnTo>
                    <a:pt x="1494236" y="1536700"/>
                  </a:lnTo>
                  <a:lnTo>
                    <a:pt x="1525877" y="1498600"/>
                  </a:lnTo>
                  <a:lnTo>
                    <a:pt x="1559792" y="1460500"/>
                  </a:lnTo>
                  <a:lnTo>
                    <a:pt x="1595885" y="1422400"/>
                  </a:lnTo>
                  <a:lnTo>
                    <a:pt x="1634055" y="1384300"/>
                  </a:lnTo>
                  <a:lnTo>
                    <a:pt x="1674205" y="1346200"/>
                  </a:lnTo>
                  <a:lnTo>
                    <a:pt x="1716235" y="1320800"/>
                  </a:lnTo>
                  <a:lnTo>
                    <a:pt x="1760048" y="1295400"/>
                  </a:lnTo>
                  <a:lnTo>
                    <a:pt x="1805543" y="1270000"/>
                  </a:lnTo>
                  <a:lnTo>
                    <a:pt x="1852623" y="1244600"/>
                  </a:lnTo>
                  <a:lnTo>
                    <a:pt x="1902025" y="1219200"/>
                  </a:lnTo>
                  <a:lnTo>
                    <a:pt x="2155107" y="1219200"/>
                  </a:lnTo>
                  <a:lnTo>
                    <a:pt x="2155001" y="1206500"/>
                  </a:lnTo>
                  <a:lnTo>
                    <a:pt x="2153421" y="1168400"/>
                  </a:lnTo>
                  <a:lnTo>
                    <a:pt x="2148847" y="1117600"/>
                  </a:lnTo>
                  <a:lnTo>
                    <a:pt x="2141454" y="1079500"/>
                  </a:lnTo>
                  <a:lnTo>
                    <a:pt x="2131330" y="1028700"/>
                  </a:lnTo>
                  <a:lnTo>
                    <a:pt x="2118564" y="990600"/>
                  </a:lnTo>
                  <a:lnTo>
                    <a:pt x="2103243" y="939800"/>
                  </a:lnTo>
                  <a:lnTo>
                    <a:pt x="2085456" y="901700"/>
                  </a:lnTo>
                  <a:lnTo>
                    <a:pt x="2065291" y="863600"/>
                  </a:lnTo>
                  <a:lnTo>
                    <a:pt x="2042837" y="825500"/>
                  </a:lnTo>
                  <a:lnTo>
                    <a:pt x="2018182" y="787400"/>
                  </a:lnTo>
                  <a:lnTo>
                    <a:pt x="2009259" y="774700"/>
                  </a:lnTo>
                  <a:close/>
                </a:path>
                <a:path w="2792729" h="2781300">
                  <a:moveTo>
                    <a:pt x="1327729" y="952500"/>
                  </a:moveTo>
                  <a:lnTo>
                    <a:pt x="893187" y="952500"/>
                  </a:lnTo>
                  <a:lnTo>
                    <a:pt x="941001" y="965200"/>
                  </a:lnTo>
                  <a:lnTo>
                    <a:pt x="987427" y="990600"/>
                  </a:lnTo>
                  <a:lnTo>
                    <a:pt x="1032373" y="1016000"/>
                  </a:lnTo>
                  <a:lnTo>
                    <a:pt x="1075748" y="1041400"/>
                  </a:lnTo>
                  <a:lnTo>
                    <a:pt x="1117461" y="1066800"/>
                  </a:lnTo>
                  <a:lnTo>
                    <a:pt x="1157420" y="1104900"/>
                  </a:lnTo>
                  <a:lnTo>
                    <a:pt x="1195535" y="1130300"/>
                  </a:lnTo>
                  <a:lnTo>
                    <a:pt x="1231715" y="1168400"/>
                  </a:lnTo>
                  <a:lnTo>
                    <a:pt x="1265868" y="1206500"/>
                  </a:lnTo>
                  <a:lnTo>
                    <a:pt x="1297903" y="1244600"/>
                  </a:lnTo>
                  <a:lnTo>
                    <a:pt x="1327729" y="1282700"/>
                  </a:lnTo>
                  <a:lnTo>
                    <a:pt x="1327729" y="952500"/>
                  </a:lnTo>
                  <a:close/>
                </a:path>
                <a:path w="2792729" h="2781300">
                  <a:moveTo>
                    <a:pt x="1444217" y="457200"/>
                  </a:moveTo>
                  <a:lnTo>
                    <a:pt x="1345508" y="457200"/>
                  </a:lnTo>
                  <a:lnTo>
                    <a:pt x="1295569" y="469900"/>
                  </a:lnTo>
                  <a:lnTo>
                    <a:pt x="1491300" y="469900"/>
                  </a:lnTo>
                  <a:lnTo>
                    <a:pt x="1444217" y="457200"/>
                  </a:lnTo>
                  <a:close/>
                </a:path>
              </a:pathLst>
            </a:custGeom>
            <a:solidFill>
              <a:srgbClr val="FF6900"/>
            </a:solidFill>
            <a:ln>
              <a:solidFill>
                <a:srgbClr val="FF6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4">
              <a:extLst>
                <a:ext uri="{FF2B5EF4-FFF2-40B4-BE49-F238E27FC236}">
                  <a16:creationId xmlns:a16="http://schemas.microsoft.com/office/drawing/2014/main" id="{5292DE8B-6BD2-4CC9-86BC-D0690D4AAA8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52296" y="3677448"/>
              <a:ext cx="5990131" cy="19297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948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E4703-D02E-4D07-B9C7-F0E1F2F91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64478"/>
            <a:ext cx="16952318" cy="968375"/>
          </a:xfrm>
        </p:spPr>
        <p:txBody>
          <a:bodyPr/>
          <a:lstStyle/>
          <a:p>
            <a:r>
              <a:rPr lang="en-US" dirty="0"/>
              <a:t>What’s Needed to Get to $100m in Sales?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D9324-FB32-4D50-9D44-64F1BB0E7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035110"/>
            <a:ext cx="17867908" cy="6368410"/>
          </a:xfrm>
        </p:spPr>
        <p:txBody>
          <a:bodyPr/>
          <a:lstStyle/>
          <a:p>
            <a:pPr>
              <a:spcAft>
                <a:spcPts val="3500"/>
              </a:spcAft>
            </a:pPr>
            <a:r>
              <a:rPr lang="en-US" sz="4800" b="1" dirty="0">
                <a:latin typeface="Lato" panose="020F0502020204030203" pitchFamily="34" charset="0"/>
              </a:rPr>
              <a:t>Let’s build a model - Assumptions:</a:t>
            </a:r>
            <a:endParaRPr lang="en-US" sz="1800" dirty="0">
              <a:latin typeface="Lato" panose="020F0502020204030203" pitchFamily="34" charset="0"/>
            </a:endParaRPr>
          </a:p>
          <a:p>
            <a:pPr marL="685800" indent="-685800">
              <a:spcAft>
                <a:spcPts val="35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SAAS product, $10,000 per year license </a:t>
            </a:r>
          </a:p>
          <a:p>
            <a:pPr marL="685800" indent="-685800">
              <a:spcAft>
                <a:spcPts val="35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Years 1 &amp; 2 product development – No sales</a:t>
            </a:r>
          </a:p>
          <a:p>
            <a:pPr marL="685800" indent="-685800">
              <a:spcAft>
                <a:spcPts val="35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Year 3, first 100 customers </a:t>
            </a:r>
          </a:p>
          <a:p>
            <a:pPr marL="685800" indent="-685800">
              <a:spcAft>
                <a:spcPts val="35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Year over year growth rate of 40% in number of new customers</a:t>
            </a:r>
          </a:p>
          <a:p>
            <a:pPr marL="685800" indent="-685800">
              <a:spcAft>
                <a:spcPts val="35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Perfect renewal rate of 100%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07B738-1E36-494B-ABE3-28655C46E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3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DC264-B0D1-E13B-49C2-8F838FBF6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64478"/>
            <a:ext cx="15626715" cy="830997"/>
          </a:xfrm>
        </p:spPr>
        <p:txBody>
          <a:bodyPr/>
          <a:lstStyle/>
          <a:p>
            <a:r>
              <a:rPr lang="en-US" sz="5400" dirty="0">
                <a:latin typeface="Comfortaa" panose="00000500000000000000" pitchFamily="2" charset="0"/>
                <a:cs typeface="Lato Light"/>
              </a:rPr>
              <a:t>Companies That Want to Do Better</a:t>
            </a:r>
            <a:endParaRPr lang="en-US" sz="6000" dirty="0">
              <a:latin typeface="Comfortaa" panose="000005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72B147-B69F-76AB-3303-BA735A499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035110"/>
            <a:ext cx="16990615" cy="6663363"/>
          </a:xfrm>
        </p:spPr>
        <p:txBody>
          <a:bodyPr/>
          <a:lstStyle/>
          <a:p>
            <a:pPr marL="583565" indent="-571500">
              <a:spcBef>
                <a:spcPts val="2500"/>
              </a:spcBef>
              <a:buFont typeface="Arial" panose="020B0604020202020204" pitchFamily="34" charset="0"/>
              <a:buChar char="•"/>
              <a:tabLst>
                <a:tab pos="389890" algn="l"/>
                <a:tab pos="4053840" algn="l"/>
              </a:tabLst>
            </a:pPr>
            <a:r>
              <a:rPr lang="en-US" sz="4400" dirty="0">
                <a:latin typeface="Lato" panose="020F0502020204030203" pitchFamily="34" charset="0"/>
              </a:rPr>
              <a:t>Your company is already established</a:t>
            </a:r>
          </a:p>
          <a:p>
            <a:pPr marL="583565" indent="-571500">
              <a:spcBef>
                <a:spcPts val="2500"/>
              </a:spcBef>
              <a:buFont typeface="Arial" panose="020B0604020202020204" pitchFamily="34" charset="0"/>
              <a:buChar char="•"/>
              <a:tabLst>
                <a:tab pos="389890" algn="l"/>
                <a:tab pos="4053840" algn="l"/>
              </a:tabLst>
            </a:pPr>
            <a:r>
              <a:rPr lang="en-US" sz="4400" dirty="0">
                <a:latin typeface="Lato" panose="020F0502020204030203" pitchFamily="34" charset="0"/>
              </a:rPr>
              <a:t>You have a team working</a:t>
            </a:r>
          </a:p>
          <a:p>
            <a:pPr marL="583565" indent="-571500">
              <a:spcBef>
                <a:spcPts val="2500"/>
              </a:spcBef>
              <a:buFont typeface="Arial" panose="020B0604020202020204" pitchFamily="34" charset="0"/>
              <a:buChar char="•"/>
              <a:tabLst>
                <a:tab pos="389890" algn="l"/>
                <a:tab pos="4053840" algn="l"/>
              </a:tabLst>
            </a:pPr>
            <a:r>
              <a:rPr lang="en-US" sz="4400" dirty="0">
                <a:latin typeface="Lato" panose="020F0502020204030203" pitchFamily="34" charset="0"/>
              </a:rPr>
              <a:t>You raised or didn’t raise money </a:t>
            </a:r>
          </a:p>
          <a:p>
            <a:pPr marL="583565" indent="-571500">
              <a:spcBef>
                <a:spcPts val="2500"/>
              </a:spcBef>
              <a:buFont typeface="Arial" panose="020B0604020202020204" pitchFamily="34" charset="0"/>
              <a:buChar char="•"/>
              <a:tabLst>
                <a:tab pos="389890" algn="l"/>
                <a:tab pos="4053840" algn="l"/>
              </a:tabLst>
            </a:pPr>
            <a:r>
              <a:rPr lang="en-US" sz="4400" dirty="0">
                <a:latin typeface="Lato" panose="020F0502020204030203" pitchFamily="34" charset="0"/>
              </a:rPr>
              <a:t>Preferably:</a:t>
            </a:r>
          </a:p>
          <a:p>
            <a:pPr marL="1497965" lvl="2" indent="-571500">
              <a:spcBef>
                <a:spcPts val="2500"/>
              </a:spcBef>
              <a:buFont typeface="Arial" panose="020B0604020202020204" pitchFamily="34" charset="0"/>
              <a:buChar char="•"/>
              <a:tabLst>
                <a:tab pos="389890" algn="l"/>
                <a:tab pos="4053840" algn="l"/>
              </a:tabLst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</a:rPr>
              <a:t>You have a product </a:t>
            </a:r>
          </a:p>
          <a:p>
            <a:pPr marL="1497965" lvl="2" indent="-571500">
              <a:spcBef>
                <a:spcPts val="2500"/>
              </a:spcBef>
              <a:buFont typeface="Arial" panose="020B0604020202020204" pitchFamily="34" charset="0"/>
              <a:buChar char="•"/>
              <a:tabLst>
                <a:tab pos="389890" algn="l"/>
                <a:tab pos="4053840" algn="l"/>
              </a:tabLst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</a:rPr>
              <a:t>You already have paying customers</a:t>
            </a:r>
          </a:p>
          <a:p>
            <a:pPr marL="1497965" lvl="2" indent="-571500">
              <a:spcBef>
                <a:spcPts val="2500"/>
              </a:spcBef>
              <a:buFont typeface="Arial" panose="020B0604020202020204" pitchFamily="34" charset="0"/>
              <a:buChar char="•"/>
              <a:tabLst>
                <a:tab pos="389890" algn="l"/>
                <a:tab pos="4053840" algn="l"/>
              </a:tabLst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</a:rPr>
              <a:t>You are profitable </a:t>
            </a: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  <a:sym typeface="Wingdings" panose="05000000000000000000" pitchFamily="2" charset="2"/>
              </a:rPr>
              <a:t></a:t>
            </a:r>
            <a:endParaRPr lang="en-US" sz="4400" dirty="0">
              <a:solidFill>
                <a:srgbClr val="000032"/>
              </a:solidFill>
              <a:latin typeface="Lato" panose="020F050202020403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2980C-6878-44B9-9C14-378901781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DB9AC2B-C8C2-437A-8902-99E5A0B892A1}"/>
              </a:ext>
            </a:extLst>
          </p:cNvPr>
          <p:cNvGrpSpPr/>
          <p:nvPr/>
        </p:nvGrpSpPr>
        <p:grpSpPr>
          <a:xfrm>
            <a:off x="15690850" y="1311275"/>
            <a:ext cx="3263823" cy="968375"/>
            <a:chOff x="1968299" y="3257400"/>
            <a:chExt cx="9374128" cy="2781300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9912AF7D-9DDE-4854-8BE5-2403E30209EC}"/>
                </a:ext>
              </a:extLst>
            </p:cNvPr>
            <p:cNvSpPr/>
            <p:nvPr/>
          </p:nvSpPr>
          <p:spPr>
            <a:xfrm>
              <a:off x="1968299" y="3257400"/>
              <a:ext cx="2792730" cy="2781300"/>
            </a:xfrm>
            <a:custGeom>
              <a:avLst/>
              <a:gdLst/>
              <a:ahLst/>
              <a:cxnLst/>
              <a:rect l="l" t="t" r="r" b="b"/>
              <a:pathLst>
                <a:path w="2792729" h="2781300">
                  <a:moveTo>
                    <a:pt x="2508136" y="0"/>
                  </a:moveTo>
                  <a:lnTo>
                    <a:pt x="284555" y="0"/>
                  </a:lnTo>
                  <a:lnTo>
                    <a:pt x="237463" y="12700"/>
                  </a:lnTo>
                  <a:lnTo>
                    <a:pt x="193134" y="25400"/>
                  </a:lnTo>
                  <a:lnTo>
                    <a:pt x="152087" y="50800"/>
                  </a:lnTo>
                  <a:lnTo>
                    <a:pt x="114836" y="76200"/>
                  </a:lnTo>
                  <a:lnTo>
                    <a:pt x="81899" y="114300"/>
                  </a:lnTo>
                  <a:lnTo>
                    <a:pt x="53793" y="152400"/>
                  </a:lnTo>
                  <a:lnTo>
                    <a:pt x="31033" y="190500"/>
                  </a:lnTo>
                  <a:lnTo>
                    <a:pt x="14137" y="228600"/>
                  </a:lnTo>
                  <a:lnTo>
                    <a:pt x="3620" y="279400"/>
                  </a:lnTo>
                  <a:lnTo>
                    <a:pt x="0" y="330200"/>
                  </a:lnTo>
                  <a:lnTo>
                    <a:pt x="0" y="2463800"/>
                  </a:lnTo>
                  <a:lnTo>
                    <a:pt x="376" y="2463800"/>
                  </a:lnTo>
                  <a:lnTo>
                    <a:pt x="5972" y="2514600"/>
                  </a:lnTo>
                  <a:lnTo>
                    <a:pt x="17932" y="2565400"/>
                  </a:lnTo>
                  <a:lnTo>
                    <a:pt x="35782" y="2603500"/>
                  </a:lnTo>
                  <a:lnTo>
                    <a:pt x="59051" y="2641600"/>
                  </a:lnTo>
                  <a:lnTo>
                    <a:pt x="87264" y="2679700"/>
                  </a:lnTo>
                  <a:lnTo>
                    <a:pt x="119949" y="2705100"/>
                  </a:lnTo>
                  <a:lnTo>
                    <a:pt x="156633" y="2730500"/>
                  </a:lnTo>
                  <a:lnTo>
                    <a:pt x="196843" y="2755900"/>
                  </a:lnTo>
                  <a:lnTo>
                    <a:pt x="240105" y="2768600"/>
                  </a:lnTo>
                  <a:lnTo>
                    <a:pt x="285947" y="2781300"/>
                  </a:lnTo>
                  <a:lnTo>
                    <a:pt x="1327729" y="2781300"/>
                  </a:lnTo>
                  <a:lnTo>
                    <a:pt x="1327729" y="2438400"/>
                  </a:lnTo>
                  <a:lnTo>
                    <a:pt x="1062743" y="2438400"/>
                  </a:lnTo>
                  <a:lnTo>
                    <a:pt x="1048490" y="2425700"/>
                  </a:lnTo>
                  <a:lnTo>
                    <a:pt x="1037936" y="2400300"/>
                  </a:lnTo>
                  <a:lnTo>
                    <a:pt x="1033675" y="2400300"/>
                  </a:lnTo>
                  <a:lnTo>
                    <a:pt x="1032429" y="2387600"/>
                  </a:lnTo>
                  <a:lnTo>
                    <a:pt x="1030743" y="2387600"/>
                  </a:lnTo>
                  <a:lnTo>
                    <a:pt x="1030335" y="2374900"/>
                  </a:lnTo>
                  <a:lnTo>
                    <a:pt x="1029832" y="2374900"/>
                  </a:lnTo>
                  <a:lnTo>
                    <a:pt x="1029246" y="2362200"/>
                  </a:lnTo>
                  <a:lnTo>
                    <a:pt x="1023013" y="2311400"/>
                  </a:lnTo>
                  <a:lnTo>
                    <a:pt x="1013628" y="2260600"/>
                  </a:lnTo>
                  <a:lnTo>
                    <a:pt x="1001197" y="2222500"/>
                  </a:lnTo>
                  <a:lnTo>
                    <a:pt x="985826" y="2171700"/>
                  </a:lnTo>
                  <a:lnTo>
                    <a:pt x="967624" y="2120900"/>
                  </a:lnTo>
                  <a:lnTo>
                    <a:pt x="946696" y="2082800"/>
                  </a:lnTo>
                  <a:lnTo>
                    <a:pt x="923150" y="2044700"/>
                  </a:lnTo>
                  <a:lnTo>
                    <a:pt x="897092" y="1993900"/>
                  </a:lnTo>
                  <a:lnTo>
                    <a:pt x="868629" y="1955800"/>
                  </a:lnTo>
                  <a:lnTo>
                    <a:pt x="837869" y="1930400"/>
                  </a:lnTo>
                  <a:lnTo>
                    <a:pt x="804917" y="1892300"/>
                  </a:lnTo>
                  <a:lnTo>
                    <a:pt x="796498" y="1879600"/>
                  </a:lnTo>
                  <a:lnTo>
                    <a:pt x="788182" y="1879600"/>
                  </a:lnTo>
                  <a:lnTo>
                    <a:pt x="779965" y="1866900"/>
                  </a:lnTo>
                  <a:lnTo>
                    <a:pt x="771840" y="1854200"/>
                  </a:lnTo>
                  <a:lnTo>
                    <a:pt x="738865" y="1828800"/>
                  </a:lnTo>
                  <a:lnTo>
                    <a:pt x="707697" y="1790700"/>
                  </a:lnTo>
                  <a:lnTo>
                    <a:pt x="678409" y="1752600"/>
                  </a:lnTo>
                  <a:lnTo>
                    <a:pt x="651074" y="1714500"/>
                  </a:lnTo>
                  <a:lnTo>
                    <a:pt x="625765" y="1676400"/>
                  </a:lnTo>
                  <a:lnTo>
                    <a:pt x="602557" y="1638300"/>
                  </a:lnTo>
                  <a:lnTo>
                    <a:pt x="581521" y="1587500"/>
                  </a:lnTo>
                  <a:lnTo>
                    <a:pt x="563068" y="1549400"/>
                  </a:lnTo>
                  <a:lnTo>
                    <a:pt x="546850" y="1498600"/>
                  </a:lnTo>
                  <a:lnTo>
                    <a:pt x="532935" y="1460500"/>
                  </a:lnTo>
                  <a:lnTo>
                    <a:pt x="521395" y="1409700"/>
                  </a:lnTo>
                  <a:lnTo>
                    <a:pt x="512297" y="1358900"/>
                  </a:lnTo>
                  <a:lnTo>
                    <a:pt x="505713" y="1320800"/>
                  </a:lnTo>
                  <a:lnTo>
                    <a:pt x="501711" y="1270000"/>
                  </a:lnTo>
                  <a:lnTo>
                    <a:pt x="500361" y="1219200"/>
                  </a:lnTo>
                  <a:lnTo>
                    <a:pt x="501520" y="1168400"/>
                  </a:lnTo>
                  <a:lnTo>
                    <a:pt x="504955" y="1130300"/>
                  </a:lnTo>
                  <a:lnTo>
                    <a:pt x="510610" y="1079500"/>
                  </a:lnTo>
                  <a:lnTo>
                    <a:pt x="518424" y="1041400"/>
                  </a:lnTo>
                  <a:lnTo>
                    <a:pt x="526514" y="1003300"/>
                  </a:lnTo>
                  <a:lnTo>
                    <a:pt x="536017" y="965200"/>
                  </a:lnTo>
                  <a:lnTo>
                    <a:pt x="546907" y="927100"/>
                  </a:lnTo>
                  <a:lnTo>
                    <a:pt x="559155" y="901700"/>
                  </a:lnTo>
                  <a:lnTo>
                    <a:pt x="577059" y="850900"/>
                  </a:lnTo>
                  <a:lnTo>
                    <a:pt x="597133" y="812800"/>
                  </a:lnTo>
                  <a:lnTo>
                    <a:pt x="619308" y="774700"/>
                  </a:lnTo>
                  <a:lnTo>
                    <a:pt x="643514" y="736600"/>
                  </a:lnTo>
                  <a:lnTo>
                    <a:pt x="669681" y="698500"/>
                  </a:lnTo>
                  <a:lnTo>
                    <a:pt x="697739" y="660400"/>
                  </a:lnTo>
                  <a:lnTo>
                    <a:pt x="727618" y="622300"/>
                  </a:lnTo>
                  <a:lnTo>
                    <a:pt x="759248" y="584200"/>
                  </a:lnTo>
                  <a:lnTo>
                    <a:pt x="792560" y="558800"/>
                  </a:lnTo>
                  <a:lnTo>
                    <a:pt x="827484" y="520700"/>
                  </a:lnTo>
                  <a:lnTo>
                    <a:pt x="863949" y="495300"/>
                  </a:lnTo>
                  <a:lnTo>
                    <a:pt x="901886" y="469900"/>
                  </a:lnTo>
                  <a:lnTo>
                    <a:pt x="941225" y="444500"/>
                  </a:lnTo>
                  <a:lnTo>
                    <a:pt x="981896" y="419100"/>
                  </a:lnTo>
                  <a:lnTo>
                    <a:pt x="1023830" y="406400"/>
                  </a:lnTo>
                  <a:lnTo>
                    <a:pt x="1066955" y="381000"/>
                  </a:lnTo>
                  <a:lnTo>
                    <a:pt x="1202786" y="342900"/>
                  </a:lnTo>
                  <a:lnTo>
                    <a:pt x="1249981" y="330200"/>
                  </a:lnTo>
                  <a:lnTo>
                    <a:pt x="1298019" y="330200"/>
                  </a:lnTo>
                  <a:lnTo>
                    <a:pt x="1346830" y="317500"/>
                  </a:lnTo>
                  <a:lnTo>
                    <a:pt x="2791784" y="317500"/>
                  </a:lnTo>
                  <a:lnTo>
                    <a:pt x="2789069" y="279400"/>
                  </a:lnTo>
                  <a:lnTo>
                    <a:pt x="2778553" y="228600"/>
                  </a:lnTo>
                  <a:lnTo>
                    <a:pt x="2761658" y="190500"/>
                  </a:lnTo>
                  <a:lnTo>
                    <a:pt x="2738899" y="152400"/>
                  </a:lnTo>
                  <a:lnTo>
                    <a:pt x="2710793" y="114300"/>
                  </a:lnTo>
                  <a:lnTo>
                    <a:pt x="2677857" y="76200"/>
                  </a:lnTo>
                  <a:lnTo>
                    <a:pt x="2640607" y="50800"/>
                  </a:lnTo>
                  <a:lnTo>
                    <a:pt x="2599559" y="25400"/>
                  </a:lnTo>
                  <a:lnTo>
                    <a:pt x="2555230" y="12700"/>
                  </a:lnTo>
                  <a:lnTo>
                    <a:pt x="2508136" y="0"/>
                  </a:lnTo>
                  <a:close/>
                </a:path>
                <a:path w="2792729" h="2781300">
                  <a:moveTo>
                    <a:pt x="2155107" y="1219200"/>
                  </a:moveTo>
                  <a:lnTo>
                    <a:pt x="1953951" y="1219200"/>
                  </a:lnTo>
                  <a:lnTo>
                    <a:pt x="1975761" y="1231900"/>
                  </a:lnTo>
                  <a:lnTo>
                    <a:pt x="1990464" y="1257300"/>
                  </a:lnTo>
                  <a:lnTo>
                    <a:pt x="1995855" y="1282700"/>
                  </a:lnTo>
                  <a:lnTo>
                    <a:pt x="1992514" y="1308100"/>
                  </a:lnTo>
                  <a:lnTo>
                    <a:pt x="1983194" y="1320800"/>
                  </a:lnTo>
                  <a:lnTo>
                    <a:pt x="1968949" y="1346200"/>
                  </a:lnTo>
                  <a:lnTo>
                    <a:pt x="1950830" y="1346200"/>
                  </a:lnTo>
                  <a:lnTo>
                    <a:pt x="1925263" y="1358900"/>
                  </a:lnTo>
                  <a:lnTo>
                    <a:pt x="1875406" y="1384300"/>
                  </a:lnTo>
                  <a:lnTo>
                    <a:pt x="1827504" y="1409700"/>
                  </a:lnTo>
                  <a:lnTo>
                    <a:pt x="1781686" y="1435100"/>
                  </a:lnTo>
                  <a:lnTo>
                    <a:pt x="1759621" y="1460500"/>
                  </a:lnTo>
                  <a:lnTo>
                    <a:pt x="1738226" y="1473200"/>
                  </a:lnTo>
                  <a:lnTo>
                    <a:pt x="1717452" y="1498600"/>
                  </a:lnTo>
                  <a:lnTo>
                    <a:pt x="1697327" y="1511300"/>
                  </a:lnTo>
                  <a:lnTo>
                    <a:pt x="1677875" y="1524000"/>
                  </a:lnTo>
                  <a:lnTo>
                    <a:pt x="1659116" y="1549400"/>
                  </a:lnTo>
                  <a:lnTo>
                    <a:pt x="1641080" y="1574800"/>
                  </a:lnTo>
                  <a:lnTo>
                    <a:pt x="1623791" y="1587500"/>
                  </a:lnTo>
                  <a:lnTo>
                    <a:pt x="1607270" y="1612900"/>
                  </a:lnTo>
                  <a:lnTo>
                    <a:pt x="1591471" y="1638300"/>
                  </a:lnTo>
                  <a:lnTo>
                    <a:pt x="1576491" y="1663700"/>
                  </a:lnTo>
                  <a:lnTo>
                    <a:pt x="1562351" y="1676400"/>
                  </a:lnTo>
                  <a:lnTo>
                    <a:pt x="1536567" y="1727200"/>
                  </a:lnTo>
                  <a:lnTo>
                    <a:pt x="1514308" y="1778000"/>
                  </a:lnTo>
                  <a:lnTo>
                    <a:pt x="1498888" y="1828800"/>
                  </a:lnTo>
                  <a:lnTo>
                    <a:pt x="1493660" y="1841500"/>
                  </a:lnTo>
                  <a:lnTo>
                    <a:pt x="1483640" y="1879600"/>
                  </a:lnTo>
                  <a:lnTo>
                    <a:pt x="1478750" y="1892300"/>
                  </a:lnTo>
                  <a:lnTo>
                    <a:pt x="1474418" y="1905000"/>
                  </a:lnTo>
                  <a:lnTo>
                    <a:pt x="1470647" y="1930400"/>
                  </a:lnTo>
                  <a:lnTo>
                    <a:pt x="1467442" y="1943100"/>
                  </a:lnTo>
                  <a:lnTo>
                    <a:pt x="1466177" y="1955800"/>
                  </a:lnTo>
                  <a:lnTo>
                    <a:pt x="1465425" y="1968500"/>
                  </a:lnTo>
                  <a:lnTo>
                    <a:pt x="1465064" y="1981200"/>
                  </a:lnTo>
                  <a:lnTo>
                    <a:pt x="1464971" y="2781300"/>
                  </a:lnTo>
                  <a:lnTo>
                    <a:pt x="2508762" y="2781300"/>
                  </a:lnTo>
                  <a:lnTo>
                    <a:pt x="2556416" y="2768600"/>
                  </a:lnTo>
                  <a:lnTo>
                    <a:pt x="2601218" y="2755900"/>
                  </a:lnTo>
                  <a:lnTo>
                    <a:pt x="2642632" y="2730500"/>
                  </a:lnTo>
                  <a:lnTo>
                    <a:pt x="2680123" y="2705100"/>
                  </a:lnTo>
                  <a:lnTo>
                    <a:pt x="2713152" y="2667000"/>
                  </a:lnTo>
                  <a:lnTo>
                    <a:pt x="2741185" y="2628900"/>
                  </a:lnTo>
                  <a:lnTo>
                    <a:pt x="2763685" y="2590800"/>
                  </a:lnTo>
                  <a:lnTo>
                    <a:pt x="2776084" y="2552700"/>
                  </a:lnTo>
                  <a:lnTo>
                    <a:pt x="2785180" y="2527300"/>
                  </a:lnTo>
                  <a:lnTo>
                    <a:pt x="2790780" y="2489200"/>
                  </a:lnTo>
                  <a:lnTo>
                    <a:pt x="2792689" y="2451100"/>
                  </a:lnTo>
                  <a:lnTo>
                    <a:pt x="2792689" y="2438400"/>
                  </a:lnTo>
                  <a:lnTo>
                    <a:pt x="1667200" y="2438400"/>
                  </a:lnTo>
                  <a:lnTo>
                    <a:pt x="1645618" y="2425700"/>
                  </a:lnTo>
                  <a:lnTo>
                    <a:pt x="1630828" y="2400300"/>
                  </a:lnTo>
                  <a:lnTo>
                    <a:pt x="1624924" y="2374900"/>
                  </a:lnTo>
                  <a:lnTo>
                    <a:pt x="1625207" y="2362200"/>
                  </a:lnTo>
                  <a:lnTo>
                    <a:pt x="1625720" y="2362200"/>
                  </a:lnTo>
                  <a:lnTo>
                    <a:pt x="1626302" y="2349500"/>
                  </a:lnTo>
                  <a:lnTo>
                    <a:pt x="1626948" y="2349500"/>
                  </a:lnTo>
                  <a:lnTo>
                    <a:pt x="1627657" y="2336800"/>
                  </a:lnTo>
                  <a:lnTo>
                    <a:pt x="1633963" y="2286000"/>
                  </a:lnTo>
                  <a:lnTo>
                    <a:pt x="1642823" y="2235200"/>
                  </a:lnTo>
                  <a:lnTo>
                    <a:pt x="1654165" y="2197100"/>
                  </a:lnTo>
                  <a:lnTo>
                    <a:pt x="1667916" y="2146300"/>
                  </a:lnTo>
                  <a:lnTo>
                    <a:pt x="1684004" y="2108200"/>
                  </a:lnTo>
                  <a:lnTo>
                    <a:pt x="1702356" y="2057400"/>
                  </a:lnTo>
                  <a:lnTo>
                    <a:pt x="1725011" y="2019300"/>
                  </a:lnTo>
                  <a:lnTo>
                    <a:pt x="1750212" y="1968500"/>
                  </a:lnTo>
                  <a:lnTo>
                    <a:pt x="1777867" y="1930400"/>
                  </a:lnTo>
                  <a:lnTo>
                    <a:pt x="1807881" y="1879600"/>
                  </a:lnTo>
                  <a:lnTo>
                    <a:pt x="1840161" y="1841500"/>
                  </a:lnTo>
                  <a:lnTo>
                    <a:pt x="1874613" y="1803400"/>
                  </a:lnTo>
                  <a:lnTo>
                    <a:pt x="1892080" y="1790700"/>
                  </a:lnTo>
                  <a:lnTo>
                    <a:pt x="1910000" y="1778000"/>
                  </a:lnTo>
                  <a:lnTo>
                    <a:pt x="1928393" y="1752600"/>
                  </a:lnTo>
                  <a:lnTo>
                    <a:pt x="1947249" y="1739900"/>
                  </a:lnTo>
                  <a:lnTo>
                    <a:pt x="1979240" y="1701800"/>
                  </a:lnTo>
                  <a:lnTo>
                    <a:pt x="2008845" y="1663700"/>
                  </a:lnTo>
                  <a:lnTo>
                    <a:pt x="2036051" y="1625600"/>
                  </a:lnTo>
                  <a:lnTo>
                    <a:pt x="2060748" y="1587500"/>
                  </a:lnTo>
                  <a:lnTo>
                    <a:pt x="2082827" y="1536700"/>
                  </a:lnTo>
                  <a:lnTo>
                    <a:pt x="2102181" y="1498600"/>
                  </a:lnTo>
                  <a:lnTo>
                    <a:pt x="2118699" y="1447800"/>
                  </a:lnTo>
                  <a:lnTo>
                    <a:pt x="2132273" y="1409700"/>
                  </a:lnTo>
                  <a:lnTo>
                    <a:pt x="2142794" y="1358900"/>
                  </a:lnTo>
                  <a:lnTo>
                    <a:pt x="2150154" y="1308100"/>
                  </a:lnTo>
                  <a:lnTo>
                    <a:pt x="2152306" y="1282700"/>
                  </a:lnTo>
                  <a:lnTo>
                    <a:pt x="2153855" y="1257300"/>
                  </a:lnTo>
                  <a:lnTo>
                    <a:pt x="2154792" y="1244600"/>
                  </a:lnTo>
                  <a:lnTo>
                    <a:pt x="2155107" y="1219200"/>
                  </a:lnTo>
                  <a:close/>
                </a:path>
                <a:path w="2792729" h="2781300">
                  <a:moveTo>
                    <a:pt x="1537505" y="469900"/>
                  </a:moveTo>
                  <a:lnTo>
                    <a:pt x="1246632" y="469900"/>
                  </a:lnTo>
                  <a:lnTo>
                    <a:pt x="1152192" y="495300"/>
                  </a:lnTo>
                  <a:lnTo>
                    <a:pt x="1106899" y="520700"/>
                  </a:lnTo>
                  <a:lnTo>
                    <a:pt x="1063033" y="533400"/>
                  </a:lnTo>
                  <a:lnTo>
                    <a:pt x="1020699" y="558800"/>
                  </a:lnTo>
                  <a:lnTo>
                    <a:pt x="980002" y="584200"/>
                  </a:lnTo>
                  <a:lnTo>
                    <a:pt x="941050" y="609600"/>
                  </a:lnTo>
                  <a:lnTo>
                    <a:pt x="903947" y="635000"/>
                  </a:lnTo>
                  <a:lnTo>
                    <a:pt x="868799" y="673100"/>
                  </a:lnTo>
                  <a:lnTo>
                    <a:pt x="835712" y="711200"/>
                  </a:lnTo>
                  <a:lnTo>
                    <a:pt x="804792" y="736600"/>
                  </a:lnTo>
                  <a:lnTo>
                    <a:pt x="776145" y="774700"/>
                  </a:lnTo>
                  <a:lnTo>
                    <a:pt x="749877" y="825500"/>
                  </a:lnTo>
                  <a:lnTo>
                    <a:pt x="726093" y="863600"/>
                  </a:lnTo>
                  <a:lnTo>
                    <a:pt x="704900" y="901700"/>
                  </a:lnTo>
                  <a:lnTo>
                    <a:pt x="691212" y="939800"/>
                  </a:lnTo>
                  <a:lnTo>
                    <a:pt x="678981" y="965200"/>
                  </a:lnTo>
                  <a:lnTo>
                    <a:pt x="668247" y="1003300"/>
                  </a:lnTo>
                  <a:lnTo>
                    <a:pt x="659047" y="1041400"/>
                  </a:lnTo>
                  <a:lnTo>
                    <a:pt x="649761" y="1079500"/>
                  </a:lnTo>
                  <a:lnTo>
                    <a:pt x="643049" y="1130300"/>
                  </a:lnTo>
                  <a:lnTo>
                    <a:pt x="638963" y="1168400"/>
                  </a:lnTo>
                  <a:lnTo>
                    <a:pt x="637582" y="1219200"/>
                  </a:lnTo>
                  <a:lnTo>
                    <a:pt x="639375" y="1270000"/>
                  </a:lnTo>
                  <a:lnTo>
                    <a:pt x="644676" y="1320800"/>
                  </a:lnTo>
                  <a:lnTo>
                    <a:pt x="653369" y="1371600"/>
                  </a:lnTo>
                  <a:lnTo>
                    <a:pt x="665335" y="1422400"/>
                  </a:lnTo>
                  <a:lnTo>
                    <a:pt x="680458" y="1473200"/>
                  </a:lnTo>
                  <a:lnTo>
                    <a:pt x="698621" y="1511300"/>
                  </a:lnTo>
                  <a:lnTo>
                    <a:pt x="719707" y="1562100"/>
                  </a:lnTo>
                  <a:lnTo>
                    <a:pt x="743599" y="1600200"/>
                  </a:lnTo>
                  <a:lnTo>
                    <a:pt x="770179" y="1651000"/>
                  </a:lnTo>
                  <a:lnTo>
                    <a:pt x="799332" y="1689100"/>
                  </a:lnTo>
                  <a:lnTo>
                    <a:pt x="830939" y="1727200"/>
                  </a:lnTo>
                  <a:lnTo>
                    <a:pt x="864884" y="1765300"/>
                  </a:lnTo>
                  <a:lnTo>
                    <a:pt x="873658" y="1765300"/>
                  </a:lnTo>
                  <a:lnTo>
                    <a:pt x="882098" y="1778000"/>
                  </a:lnTo>
                  <a:lnTo>
                    <a:pt x="890436" y="1778000"/>
                  </a:lnTo>
                  <a:lnTo>
                    <a:pt x="898684" y="1790700"/>
                  </a:lnTo>
                  <a:lnTo>
                    <a:pt x="931631" y="1828800"/>
                  </a:lnTo>
                  <a:lnTo>
                    <a:pt x="962715" y="1854200"/>
                  </a:lnTo>
                  <a:lnTo>
                    <a:pt x="991926" y="1892300"/>
                  </a:lnTo>
                  <a:lnTo>
                    <a:pt x="1019191" y="1930400"/>
                  </a:lnTo>
                  <a:lnTo>
                    <a:pt x="1044438" y="1981200"/>
                  </a:lnTo>
                  <a:lnTo>
                    <a:pt x="1067593" y="2019300"/>
                  </a:lnTo>
                  <a:lnTo>
                    <a:pt x="1088584" y="2057400"/>
                  </a:lnTo>
                  <a:lnTo>
                    <a:pt x="1107591" y="2108200"/>
                  </a:lnTo>
                  <a:lnTo>
                    <a:pt x="1124215" y="2146300"/>
                  </a:lnTo>
                  <a:lnTo>
                    <a:pt x="1138379" y="2197100"/>
                  </a:lnTo>
                  <a:lnTo>
                    <a:pt x="1150007" y="2247900"/>
                  </a:lnTo>
                  <a:lnTo>
                    <a:pt x="1159022" y="2298700"/>
                  </a:lnTo>
                  <a:lnTo>
                    <a:pt x="1161596" y="2311400"/>
                  </a:lnTo>
                  <a:lnTo>
                    <a:pt x="1163821" y="2324100"/>
                  </a:lnTo>
                  <a:lnTo>
                    <a:pt x="1165699" y="2349500"/>
                  </a:lnTo>
                  <a:lnTo>
                    <a:pt x="1167231" y="2362200"/>
                  </a:lnTo>
                  <a:lnTo>
                    <a:pt x="1167618" y="2362200"/>
                  </a:lnTo>
                  <a:lnTo>
                    <a:pt x="1167807" y="2374900"/>
                  </a:lnTo>
                  <a:lnTo>
                    <a:pt x="1162437" y="2400300"/>
                  </a:lnTo>
                  <a:lnTo>
                    <a:pt x="1147734" y="2425700"/>
                  </a:lnTo>
                  <a:lnTo>
                    <a:pt x="1125924" y="2438400"/>
                  </a:lnTo>
                  <a:lnTo>
                    <a:pt x="1327729" y="2438400"/>
                  </a:lnTo>
                  <a:lnTo>
                    <a:pt x="1327729" y="1625600"/>
                  </a:lnTo>
                  <a:lnTo>
                    <a:pt x="1314412" y="1574800"/>
                  </a:lnTo>
                  <a:lnTo>
                    <a:pt x="1297884" y="1524000"/>
                  </a:lnTo>
                  <a:lnTo>
                    <a:pt x="1278267" y="1473200"/>
                  </a:lnTo>
                  <a:lnTo>
                    <a:pt x="1255685" y="1435100"/>
                  </a:lnTo>
                  <a:lnTo>
                    <a:pt x="1230259" y="1384300"/>
                  </a:lnTo>
                  <a:lnTo>
                    <a:pt x="1202112" y="1346200"/>
                  </a:lnTo>
                  <a:lnTo>
                    <a:pt x="1171367" y="1308100"/>
                  </a:lnTo>
                  <a:lnTo>
                    <a:pt x="1138146" y="1270000"/>
                  </a:lnTo>
                  <a:lnTo>
                    <a:pt x="1102572" y="1231900"/>
                  </a:lnTo>
                  <a:lnTo>
                    <a:pt x="1064766" y="1206500"/>
                  </a:lnTo>
                  <a:lnTo>
                    <a:pt x="1024852" y="1168400"/>
                  </a:lnTo>
                  <a:lnTo>
                    <a:pt x="982952" y="1143000"/>
                  </a:lnTo>
                  <a:lnTo>
                    <a:pt x="939188" y="1117600"/>
                  </a:lnTo>
                  <a:lnTo>
                    <a:pt x="893683" y="1104900"/>
                  </a:lnTo>
                  <a:lnTo>
                    <a:pt x="846560" y="1079500"/>
                  </a:lnTo>
                  <a:lnTo>
                    <a:pt x="845073" y="1079500"/>
                  </a:lnTo>
                  <a:lnTo>
                    <a:pt x="827300" y="1066800"/>
                  </a:lnTo>
                  <a:lnTo>
                    <a:pt x="813345" y="1054100"/>
                  </a:lnTo>
                  <a:lnTo>
                    <a:pt x="804226" y="1041400"/>
                  </a:lnTo>
                  <a:lnTo>
                    <a:pt x="800959" y="1016000"/>
                  </a:lnTo>
                  <a:lnTo>
                    <a:pt x="806352" y="990600"/>
                  </a:lnTo>
                  <a:lnTo>
                    <a:pt x="821058" y="965200"/>
                  </a:lnTo>
                  <a:lnTo>
                    <a:pt x="842872" y="952500"/>
                  </a:lnTo>
                  <a:lnTo>
                    <a:pt x="1327729" y="952500"/>
                  </a:lnTo>
                  <a:lnTo>
                    <a:pt x="1327729" y="838200"/>
                  </a:lnTo>
                  <a:lnTo>
                    <a:pt x="1333120" y="812800"/>
                  </a:lnTo>
                  <a:lnTo>
                    <a:pt x="1347822" y="787400"/>
                  </a:lnTo>
                  <a:lnTo>
                    <a:pt x="1369632" y="774700"/>
                  </a:lnTo>
                  <a:lnTo>
                    <a:pt x="2009259" y="774700"/>
                  </a:lnTo>
                  <a:lnTo>
                    <a:pt x="1991413" y="749300"/>
                  </a:lnTo>
                  <a:lnTo>
                    <a:pt x="1962620" y="711200"/>
                  </a:lnTo>
                  <a:lnTo>
                    <a:pt x="1931891" y="685800"/>
                  </a:lnTo>
                  <a:lnTo>
                    <a:pt x="1899313" y="647700"/>
                  </a:lnTo>
                  <a:lnTo>
                    <a:pt x="1864975" y="622300"/>
                  </a:lnTo>
                  <a:lnTo>
                    <a:pt x="1828966" y="596900"/>
                  </a:lnTo>
                  <a:lnTo>
                    <a:pt x="1791373" y="571500"/>
                  </a:lnTo>
                  <a:lnTo>
                    <a:pt x="1752284" y="546100"/>
                  </a:lnTo>
                  <a:lnTo>
                    <a:pt x="1711789" y="533400"/>
                  </a:lnTo>
                  <a:lnTo>
                    <a:pt x="1669976" y="508000"/>
                  </a:lnTo>
                  <a:lnTo>
                    <a:pt x="1582745" y="482600"/>
                  </a:lnTo>
                  <a:lnTo>
                    <a:pt x="1537505" y="469900"/>
                  </a:lnTo>
                  <a:close/>
                </a:path>
                <a:path w="2792729" h="2781300">
                  <a:moveTo>
                    <a:pt x="2791784" y="317500"/>
                  </a:moveTo>
                  <a:lnTo>
                    <a:pt x="1445458" y="317500"/>
                  </a:lnTo>
                  <a:lnTo>
                    <a:pt x="1493881" y="330200"/>
                  </a:lnTo>
                  <a:lnTo>
                    <a:pt x="1541544" y="330200"/>
                  </a:lnTo>
                  <a:lnTo>
                    <a:pt x="1588379" y="342900"/>
                  </a:lnTo>
                  <a:lnTo>
                    <a:pt x="1723236" y="381000"/>
                  </a:lnTo>
                  <a:lnTo>
                    <a:pt x="1766079" y="406400"/>
                  </a:lnTo>
                  <a:lnTo>
                    <a:pt x="1807753" y="419100"/>
                  </a:lnTo>
                  <a:lnTo>
                    <a:pt x="1848191" y="444500"/>
                  </a:lnTo>
                  <a:lnTo>
                    <a:pt x="1887323" y="469900"/>
                  </a:lnTo>
                  <a:lnTo>
                    <a:pt x="1925083" y="495300"/>
                  </a:lnTo>
                  <a:lnTo>
                    <a:pt x="1961402" y="520700"/>
                  </a:lnTo>
                  <a:lnTo>
                    <a:pt x="1996211" y="558800"/>
                  </a:lnTo>
                  <a:lnTo>
                    <a:pt x="2029443" y="584200"/>
                  </a:lnTo>
                  <a:lnTo>
                    <a:pt x="2061030" y="622300"/>
                  </a:lnTo>
                  <a:lnTo>
                    <a:pt x="2090902" y="647700"/>
                  </a:lnTo>
                  <a:lnTo>
                    <a:pt x="2118993" y="685800"/>
                  </a:lnTo>
                  <a:lnTo>
                    <a:pt x="2145234" y="723900"/>
                  </a:lnTo>
                  <a:lnTo>
                    <a:pt x="2169557" y="762000"/>
                  </a:lnTo>
                  <a:lnTo>
                    <a:pt x="2191894" y="800100"/>
                  </a:lnTo>
                  <a:lnTo>
                    <a:pt x="2212176" y="850900"/>
                  </a:lnTo>
                  <a:lnTo>
                    <a:pt x="2230336" y="889000"/>
                  </a:lnTo>
                  <a:lnTo>
                    <a:pt x="2246305" y="939800"/>
                  </a:lnTo>
                  <a:lnTo>
                    <a:pt x="2260015" y="977900"/>
                  </a:lnTo>
                  <a:lnTo>
                    <a:pt x="2271398" y="1028700"/>
                  </a:lnTo>
                  <a:lnTo>
                    <a:pt x="2280386" y="1066800"/>
                  </a:lnTo>
                  <a:lnTo>
                    <a:pt x="2286910" y="1117600"/>
                  </a:lnTo>
                  <a:lnTo>
                    <a:pt x="2290904" y="1168400"/>
                  </a:lnTo>
                  <a:lnTo>
                    <a:pt x="2292238" y="1206500"/>
                  </a:lnTo>
                  <a:lnTo>
                    <a:pt x="2292328" y="1219200"/>
                  </a:lnTo>
                  <a:lnTo>
                    <a:pt x="2292065" y="1244600"/>
                  </a:lnTo>
                  <a:lnTo>
                    <a:pt x="2291277" y="1257300"/>
                  </a:lnTo>
                  <a:lnTo>
                    <a:pt x="2289964" y="1282700"/>
                  </a:lnTo>
                  <a:lnTo>
                    <a:pt x="2288129" y="1308100"/>
                  </a:lnTo>
                  <a:lnTo>
                    <a:pt x="2281976" y="1358900"/>
                  </a:lnTo>
                  <a:lnTo>
                    <a:pt x="2273169" y="1397000"/>
                  </a:lnTo>
                  <a:lnTo>
                    <a:pt x="2261785" y="1447800"/>
                  </a:lnTo>
                  <a:lnTo>
                    <a:pt x="2247900" y="1498600"/>
                  </a:lnTo>
                  <a:lnTo>
                    <a:pt x="2231588" y="1536700"/>
                  </a:lnTo>
                  <a:lnTo>
                    <a:pt x="2212927" y="1587500"/>
                  </a:lnTo>
                  <a:lnTo>
                    <a:pt x="2190252" y="1638300"/>
                  </a:lnTo>
                  <a:lnTo>
                    <a:pt x="2165030" y="1676400"/>
                  </a:lnTo>
                  <a:lnTo>
                    <a:pt x="2137353" y="1727200"/>
                  </a:lnTo>
                  <a:lnTo>
                    <a:pt x="2107314" y="1765300"/>
                  </a:lnTo>
                  <a:lnTo>
                    <a:pt x="2075003" y="1803400"/>
                  </a:lnTo>
                  <a:lnTo>
                    <a:pt x="2040513" y="1841500"/>
                  </a:lnTo>
                  <a:lnTo>
                    <a:pt x="2023108" y="1854200"/>
                  </a:lnTo>
                  <a:lnTo>
                    <a:pt x="2005262" y="1879600"/>
                  </a:lnTo>
                  <a:lnTo>
                    <a:pt x="1986943" y="1892300"/>
                  </a:lnTo>
                  <a:lnTo>
                    <a:pt x="1968159" y="1905000"/>
                  </a:lnTo>
                  <a:lnTo>
                    <a:pt x="1936633" y="1943100"/>
                  </a:lnTo>
                  <a:lnTo>
                    <a:pt x="1907338" y="1981200"/>
                  </a:lnTo>
                  <a:lnTo>
                    <a:pt x="1880379" y="2019300"/>
                  </a:lnTo>
                  <a:lnTo>
                    <a:pt x="1855861" y="2057400"/>
                  </a:lnTo>
                  <a:lnTo>
                    <a:pt x="1833890" y="2108200"/>
                  </a:lnTo>
                  <a:lnTo>
                    <a:pt x="1814571" y="2146300"/>
                  </a:lnTo>
                  <a:lnTo>
                    <a:pt x="1798010" y="2197100"/>
                  </a:lnTo>
                  <a:lnTo>
                    <a:pt x="1784311" y="2235200"/>
                  </a:lnTo>
                  <a:lnTo>
                    <a:pt x="1773581" y="2286000"/>
                  </a:lnTo>
                  <a:lnTo>
                    <a:pt x="1765925" y="2336800"/>
                  </a:lnTo>
                  <a:lnTo>
                    <a:pt x="1764746" y="2349500"/>
                  </a:lnTo>
                  <a:lnTo>
                    <a:pt x="1763708" y="2362200"/>
                  </a:lnTo>
                  <a:lnTo>
                    <a:pt x="1762806" y="2362200"/>
                  </a:lnTo>
                  <a:lnTo>
                    <a:pt x="1762040" y="2374900"/>
                  </a:lnTo>
                  <a:lnTo>
                    <a:pt x="1761883" y="2374900"/>
                  </a:lnTo>
                  <a:lnTo>
                    <a:pt x="1761663" y="2387600"/>
                  </a:lnTo>
                  <a:lnTo>
                    <a:pt x="1759747" y="2387600"/>
                  </a:lnTo>
                  <a:lnTo>
                    <a:pt x="1750591" y="2413000"/>
                  </a:lnTo>
                  <a:lnTo>
                    <a:pt x="1735627" y="2425700"/>
                  </a:lnTo>
                  <a:lnTo>
                    <a:pt x="1716156" y="2438400"/>
                  </a:lnTo>
                  <a:lnTo>
                    <a:pt x="2792689" y="2438400"/>
                  </a:lnTo>
                  <a:lnTo>
                    <a:pt x="2792689" y="330200"/>
                  </a:lnTo>
                  <a:lnTo>
                    <a:pt x="2791784" y="317500"/>
                  </a:lnTo>
                  <a:close/>
                </a:path>
                <a:path w="2792729" h="2781300">
                  <a:moveTo>
                    <a:pt x="2009259" y="774700"/>
                  </a:moveTo>
                  <a:lnTo>
                    <a:pt x="1423065" y="774700"/>
                  </a:lnTo>
                  <a:lnTo>
                    <a:pt x="1434724" y="787400"/>
                  </a:lnTo>
                  <a:lnTo>
                    <a:pt x="1444877" y="787400"/>
                  </a:lnTo>
                  <a:lnTo>
                    <a:pt x="1453247" y="800100"/>
                  </a:lnTo>
                  <a:lnTo>
                    <a:pt x="1459573" y="812800"/>
                  </a:lnTo>
                  <a:lnTo>
                    <a:pt x="1463574" y="825500"/>
                  </a:lnTo>
                  <a:lnTo>
                    <a:pt x="1464971" y="838200"/>
                  </a:lnTo>
                  <a:lnTo>
                    <a:pt x="1464971" y="1574800"/>
                  </a:lnTo>
                  <a:lnTo>
                    <a:pt x="1494236" y="1536700"/>
                  </a:lnTo>
                  <a:lnTo>
                    <a:pt x="1525877" y="1498600"/>
                  </a:lnTo>
                  <a:lnTo>
                    <a:pt x="1559792" y="1460500"/>
                  </a:lnTo>
                  <a:lnTo>
                    <a:pt x="1595885" y="1422400"/>
                  </a:lnTo>
                  <a:lnTo>
                    <a:pt x="1634055" y="1384300"/>
                  </a:lnTo>
                  <a:lnTo>
                    <a:pt x="1674205" y="1346200"/>
                  </a:lnTo>
                  <a:lnTo>
                    <a:pt x="1716235" y="1320800"/>
                  </a:lnTo>
                  <a:lnTo>
                    <a:pt x="1760048" y="1295400"/>
                  </a:lnTo>
                  <a:lnTo>
                    <a:pt x="1805543" y="1270000"/>
                  </a:lnTo>
                  <a:lnTo>
                    <a:pt x="1852623" y="1244600"/>
                  </a:lnTo>
                  <a:lnTo>
                    <a:pt x="1902025" y="1219200"/>
                  </a:lnTo>
                  <a:lnTo>
                    <a:pt x="2155107" y="1219200"/>
                  </a:lnTo>
                  <a:lnTo>
                    <a:pt x="2155001" y="1206500"/>
                  </a:lnTo>
                  <a:lnTo>
                    <a:pt x="2153421" y="1168400"/>
                  </a:lnTo>
                  <a:lnTo>
                    <a:pt x="2148847" y="1117600"/>
                  </a:lnTo>
                  <a:lnTo>
                    <a:pt x="2141454" y="1079500"/>
                  </a:lnTo>
                  <a:lnTo>
                    <a:pt x="2131330" y="1028700"/>
                  </a:lnTo>
                  <a:lnTo>
                    <a:pt x="2118564" y="990600"/>
                  </a:lnTo>
                  <a:lnTo>
                    <a:pt x="2103243" y="939800"/>
                  </a:lnTo>
                  <a:lnTo>
                    <a:pt x="2085456" y="901700"/>
                  </a:lnTo>
                  <a:lnTo>
                    <a:pt x="2065291" y="863600"/>
                  </a:lnTo>
                  <a:lnTo>
                    <a:pt x="2042837" y="825500"/>
                  </a:lnTo>
                  <a:lnTo>
                    <a:pt x="2018182" y="787400"/>
                  </a:lnTo>
                  <a:lnTo>
                    <a:pt x="2009259" y="774700"/>
                  </a:lnTo>
                  <a:close/>
                </a:path>
                <a:path w="2792729" h="2781300">
                  <a:moveTo>
                    <a:pt x="1327729" y="952500"/>
                  </a:moveTo>
                  <a:lnTo>
                    <a:pt x="893187" y="952500"/>
                  </a:lnTo>
                  <a:lnTo>
                    <a:pt x="941001" y="965200"/>
                  </a:lnTo>
                  <a:lnTo>
                    <a:pt x="987427" y="990600"/>
                  </a:lnTo>
                  <a:lnTo>
                    <a:pt x="1032373" y="1016000"/>
                  </a:lnTo>
                  <a:lnTo>
                    <a:pt x="1075748" y="1041400"/>
                  </a:lnTo>
                  <a:lnTo>
                    <a:pt x="1117461" y="1066800"/>
                  </a:lnTo>
                  <a:lnTo>
                    <a:pt x="1157420" y="1104900"/>
                  </a:lnTo>
                  <a:lnTo>
                    <a:pt x="1195535" y="1130300"/>
                  </a:lnTo>
                  <a:lnTo>
                    <a:pt x="1231715" y="1168400"/>
                  </a:lnTo>
                  <a:lnTo>
                    <a:pt x="1265868" y="1206500"/>
                  </a:lnTo>
                  <a:lnTo>
                    <a:pt x="1297903" y="1244600"/>
                  </a:lnTo>
                  <a:lnTo>
                    <a:pt x="1327729" y="1282700"/>
                  </a:lnTo>
                  <a:lnTo>
                    <a:pt x="1327729" y="952500"/>
                  </a:lnTo>
                  <a:close/>
                </a:path>
                <a:path w="2792729" h="2781300">
                  <a:moveTo>
                    <a:pt x="1444217" y="457200"/>
                  </a:moveTo>
                  <a:lnTo>
                    <a:pt x="1345508" y="457200"/>
                  </a:lnTo>
                  <a:lnTo>
                    <a:pt x="1295569" y="469900"/>
                  </a:lnTo>
                  <a:lnTo>
                    <a:pt x="1491300" y="469900"/>
                  </a:lnTo>
                  <a:lnTo>
                    <a:pt x="1444217" y="457200"/>
                  </a:lnTo>
                  <a:close/>
                </a:path>
              </a:pathLst>
            </a:custGeom>
            <a:solidFill>
              <a:srgbClr val="FF6900"/>
            </a:solidFill>
            <a:ln>
              <a:solidFill>
                <a:srgbClr val="FF6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4">
              <a:extLst>
                <a:ext uri="{FF2B5EF4-FFF2-40B4-BE49-F238E27FC236}">
                  <a16:creationId xmlns:a16="http://schemas.microsoft.com/office/drawing/2014/main" id="{EBC637C0-3C6B-4C41-8213-7567855D6AF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52296" y="3677448"/>
              <a:ext cx="5990131" cy="19297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292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DC264-B0D1-E13B-49C2-8F838FBF6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64478"/>
            <a:ext cx="15626715" cy="830997"/>
          </a:xfrm>
        </p:spPr>
        <p:txBody>
          <a:bodyPr/>
          <a:lstStyle/>
          <a:p>
            <a:r>
              <a:rPr lang="en-US" sz="5400" dirty="0">
                <a:latin typeface="Comfortaa" panose="00000500000000000000" pitchFamily="2" charset="0"/>
              </a:rPr>
              <a:t>People Who Want to be </a:t>
            </a:r>
            <a:r>
              <a:rPr lang="en-US" sz="4800" dirty="0">
                <a:latin typeface="Comfortaa" panose="00000500000000000000" pitchFamily="2" charset="0"/>
              </a:rPr>
              <a:t>E</a:t>
            </a:r>
            <a:r>
              <a:rPr lang="en-US" sz="4800" dirty="0">
                <a:latin typeface="Comfortaa" panose="00000500000000000000" pitchFamily="2" charset="0"/>
                <a:cs typeface="Lato Light"/>
              </a:rPr>
              <a:t>ntrepreneurs</a:t>
            </a:r>
            <a:endParaRPr lang="en-US" sz="5400" dirty="0">
              <a:latin typeface="Comfortaa" panose="000005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72B147-B69F-76AB-3303-BA735A499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035110"/>
            <a:ext cx="16990615" cy="4985980"/>
          </a:xfrm>
        </p:spPr>
        <p:txBody>
          <a:bodyPr/>
          <a:lstStyle/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You have a dream of some day starting your own startup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You have, or you don’t have, ideas for a product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You are currently working full time in engineering, marketing, product or any other high-tech position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You want to learn how to build a company, while working at one of the SmartUp companies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45013E-E150-481C-81F3-960A7FD01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326D3C6-7D06-4845-974C-DE1827265D41}"/>
              </a:ext>
            </a:extLst>
          </p:cNvPr>
          <p:cNvGrpSpPr/>
          <p:nvPr/>
        </p:nvGrpSpPr>
        <p:grpSpPr>
          <a:xfrm>
            <a:off x="15690850" y="1311275"/>
            <a:ext cx="3263823" cy="968375"/>
            <a:chOff x="1968299" y="3257400"/>
            <a:chExt cx="9374128" cy="2781300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2DC53F6B-EE2C-41FA-A463-3F564C6E02AF}"/>
                </a:ext>
              </a:extLst>
            </p:cNvPr>
            <p:cNvSpPr/>
            <p:nvPr/>
          </p:nvSpPr>
          <p:spPr>
            <a:xfrm>
              <a:off x="1968299" y="3257400"/>
              <a:ext cx="2792730" cy="2781300"/>
            </a:xfrm>
            <a:custGeom>
              <a:avLst/>
              <a:gdLst/>
              <a:ahLst/>
              <a:cxnLst/>
              <a:rect l="l" t="t" r="r" b="b"/>
              <a:pathLst>
                <a:path w="2792729" h="2781300">
                  <a:moveTo>
                    <a:pt x="2508136" y="0"/>
                  </a:moveTo>
                  <a:lnTo>
                    <a:pt x="284555" y="0"/>
                  </a:lnTo>
                  <a:lnTo>
                    <a:pt x="237463" y="12700"/>
                  </a:lnTo>
                  <a:lnTo>
                    <a:pt x="193134" y="25400"/>
                  </a:lnTo>
                  <a:lnTo>
                    <a:pt x="152087" y="50800"/>
                  </a:lnTo>
                  <a:lnTo>
                    <a:pt x="114836" y="76200"/>
                  </a:lnTo>
                  <a:lnTo>
                    <a:pt x="81899" y="114300"/>
                  </a:lnTo>
                  <a:lnTo>
                    <a:pt x="53793" y="152400"/>
                  </a:lnTo>
                  <a:lnTo>
                    <a:pt x="31033" y="190500"/>
                  </a:lnTo>
                  <a:lnTo>
                    <a:pt x="14137" y="228600"/>
                  </a:lnTo>
                  <a:lnTo>
                    <a:pt x="3620" y="279400"/>
                  </a:lnTo>
                  <a:lnTo>
                    <a:pt x="0" y="330200"/>
                  </a:lnTo>
                  <a:lnTo>
                    <a:pt x="0" y="2463800"/>
                  </a:lnTo>
                  <a:lnTo>
                    <a:pt x="376" y="2463800"/>
                  </a:lnTo>
                  <a:lnTo>
                    <a:pt x="5972" y="2514600"/>
                  </a:lnTo>
                  <a:lnTo>
                    <a:pt x="17932" y="2565400"/>
                  </a:lnTo>
                  <a:lnTo>
                    <a:pt x="35782" y="2603500"/>
                  </a:lnTo>
                  <a:lnTo>
                    <a:pt x="59051" y="2641600"/>
                  </a:lnTo>
                  <a:lnTo>
                    <a:pt x="87264" y="2679700"/>
                  </a:lnTo>
                  <a:lnTo>
                    <a:pt x="119949" y="2705100"/>
                  </a:lnTo>
                  <a:lnTo>
                    <a:pt x="156633" y="2730500"/>
                  </a:lnTo>
                  <a:lnTo>
                    <a:pt x="196843" y="2755900"/>
                  </a:lnTo>
                  <a:lnTo>
                    <a:pt x="240105" y="2768600"/>
                  </a:lnTo>
                  <a:lnTo>
                    <a:pt x="285947" y="2781300"/>
                  </a:lnTo>
                  <a:lnTo>
                    <a:pt x="1327729" y="2781300"/>
                  </a:lnTo>
                  <a:lnTo>
                    <a:pt x="1327729" y="2438400"/>
                  </a:lnTo>
                  <a:lnTo>
                    <a:pt x="1062743" y="2438400"/>
                  </a:lnTo>
                  <a:lnTo>
                    <a:pt x="1048490" y="2425700"/>
                  </a:lnTo>
                  <a:lnTo>
                    <a:pt x="1037936" y="2400300"/>
                  </a:lnTo>
                  <a:lnTo>
                    <a:pt x="1033675" y="2400300"/>
                  </a:lnTo>
                  <a:lnTo>
                    <a:pt x="1032429" y="2387600"/>
                  </a:lnTo>
                  <a:lnTo>
                    <a:pt x="1030743" y="2387600"/>
                  </a:lnTo>
                  <a:lnTo>
                    <a:pt x="1030335" y="2374900"/>
                  </a:lnTo>
                  <a:lnTo>
                    <a:pt x="1029832" y="2374900"/>
                  </a:lnTo>
                  <a:lnTo>
                    <a:pt x="1029246" y="2362200"/>
                  </a:lnTo>
                  <a:lnTo>
                    <a:pt x="1023013" y="2311400"/>
                  </a:lnTo>
                  <a:lnTo>
                    <a:pt x="1013628" y="2260600"/>
                  </a:lnTo>
                  <a:lnTo>
                    <a:pt x="1001197" y="2222500"/>
                  </a:lnTo>
                  <a:lnTo>
                    <a:pt x="985826" y="2171700"/>
                  </a:lnTo>
                  <a:lnTo>
                    <a:pt x="967624" y="2120900"/>
                  </a:lnTo>
                  <a:lnTo>
                    <a:pt x="946696" y="2082800"/>
                  </a:lnTo>
                  <a:lnTo>
                    <a:pt x="923150" y="2044700"/>
                  </a:lnTo>
                  <a:lnTo>
                    <a:pt x="897092" y="1993900"/>
                  </a:lnTo>
                  <a:lnTo>
                    <a:pt x="868629" y="1955800"/>
                  </a:lnTo>
                  <a:lnTo>
                    <a:pt x="837869" y="1930400"/>
                  </a:lnTo>
                  <a:lnTo>
                    <a:pt x="804917" y="1892300"/>
                  </a:lnTo>
                  <a:lnTo>
                    <a:pt x="796498" y="1879600"/>
                  </a:lnTo>
                  <a:lnTo>
                    <a:pt x="788182" y="1879600"/>
                  </a:lnTo>
                  <a:lnTo>
                    <a:pt x="779965" y="1866900"/>
                  </a:lnTo>
                  <a:lnTo>
                    <a:pt x="771840" y="1854200"/>
                  </a:lnTo>
                  <a:lnTo>
                    <a:pt x="738865" y="1828800"/>
                  </a:lnTo>
                  <a:lnTo>
                    <a:pt x="707697" y="1790700"/>
                  </a:lnTo>
                  <a:lnTo>
                    <a:pt x="678409" y="1752600"/>
                  </a:lnTo>
                  <a:lnTo>
                    <a:pt x="651074" y="1714500"/>
                  </a:lnTo>
                  <a:lnTo>
                    <a:pt x="625765" y="1676400"/>
                  </a:lnTo>
                  <a:lnTo>
                    <a:pt x="602557" y="1638300"/>
                  </a:lnTo>
                  <a:lnTo>
                    <a:pt x="581521" y="1587500"/>
                  </a:lnTo>
                  <a:lnTo>
                    <a:pt x="563068" y="1549400"/>
                  </a:lnTo>
                  <a:lnTo>
                    <a:pt x="546850" y="1498600"/>
                  </a:lnTo>
                  <a:lnTo>
                    <a:pt x="532935" y="1460500"/>
                  </a:lnTo>
                  <a:lnTo>
                    <a:pt x="521395" y="1409700"/>
                  </a:lnTo>
                  <a:lnTo>
                    <a:pt x="512297" y="1358900"/>
                  </a:lnTo>
                  <a:lnTo>
                    <a:pt x="505713" y="1320800"/>
                  </a:lnTo>
                  <a:lnTo>
                    <a:pt x="501711" y="1270000"/>
                  </a:lnTo>
                  <a:lnTo>
                    <a:pt x="500361" y="1219200"/>
                  </a:lnTo>
                  <a:lnTo>
                    <a:pt x="501520" y="1168400"/>
                  </a:lnTo>
                  <a:lnTo>
                    <a:pt x="504955" y="1130300"/>
                  </a:lnTo>
                  <a:lnTo>
                    <a:pt x="510610" y="1079500"/>
                  </a:lnTo>
                  <a:lnTo>
                    <a:pt x="518424" y="1041400"/>
                  </a:lnTo>
                  <a:lnTo>
                    <a:pt x="526514" y="1003300"/>
                  </a:lnTo>
                  <a:lnTo>
                    <a:pt x="536017" y="965200"/>
                  </a:lnTo>
                  <a:lnTo>
                    <a:pt x="546907" y="927100"/>
                  </a:lnTo>
                  <a:lnTo>
                    <a:pt x="559155" y="901700"/>
                  </a:lnTo>
                  <a:lnTo>
                    <a:pt x="577059" y="850900"/>
                  </a:lnTo>
                  <a:lnTo>
                    <a:pt x="597133" y="812800"/>
                  </a:lnTo>
                  <a:lnTo>
                    <a:pt x="619308" y="774700"/>
                  </a:lnTo>
                  <a:lnTo>
                    <a:pt x="643514" y="736600"/>
                  </a:lnTo>
                  <a:lnTo>
                    <a:pt x="669681" y="698500"/>
                  </a:lnTo>
                  <a:lnTo>
                    <a:pt x="697739" y="660400"/>
                  </a:lnTo>
                  <a:lnTo>
                    <a:pt x="727618" y="622300"/>
                  </a:lnTo>
                  <a:lnTo>
                    <a:pt x="759248" y="584200"/>
                  </a:lnTo>
                  <a:lnTo>
                    <a:pt x="792560" y="558800"/>
                  </a:lnTo>
                  <a:lnTo>
                    <a:pt x="827484" y="520700"/>
                  </a:lnTo>
                  <a:lnTo>
                    <a:pt x="863949" y="495300"/>
                  </a:lnTo>
                  <a:lnTo>
                    <a:pt x="901886" y="469900"/>
                  </a:lnTo>
                  <a:lnTo>
                    <a:pt x="941225" y="444500"/>
                  </a:lnTo>
                  <a:lnTo>
                    <a:pt x="981896" y="419100"/>
                  </a:lnTo>
                  <a:lnTo>
                    <a:pt x="1023830" y="406400"/>
                  </a:lnTo>
                  <a:lnTo>
                    <a:pt x="1066955" y="381000"/>
                  </a:lnTo>
                  <a:lnTo>
                    <a:pt x="1202786" y="342900"/>
                  </a:lnTo>
                  <a:lnTo>
                    <a:pt x="1249981" y="330200"/>
                  </a:lnTo>
                  <a:lnTo>
                    <a:pt x="1298019" y="330200"/>
                  </a:lnTo>
                  <a:lnTo>
                    <a:pt x="1346830" y="317500"/>
                  </a:lnTo>
                  <a:lnTo>
                    <a:pt x="2791784" y="317500"/>
                  </a:lnTo>
                  <a:lnTo>
                    <a:pt x="2789069" y="279400"/>
                  </a:lnTo>
                  <a:lnTo>
                    <a:pt x="2778553" y="228600"/>
                  </a:lnTo>
                  <a:lnTo>
                    <a:pt x="2761658" y="190500"/>
                  </a:lnTo>
                  <a:lnTo>
                    <a:pt x="2738899" y="152400"/>
                  </a:lnTo>
                  <a:lnTo>
                    <a:pt x="2710793" y="114300"/>
                  </a:lnTo>
                  <a:lnTo>
                    <a:pt x="2677857" y="76200"/>
                  </a:lnTo>
                  <a:lnTo>
                    <a:pt x="2640607" y="50800"/>
                  </a:lnTo>
                  <a:lnTo>
                    <a:pt x="2599559" y="25400"/>
                  </a:lnTo>
                  <a:lnTo>
                    <a:pt x="2555230" y="12700"/>
                  </a:lnTo>
                  <a:lnTo>
                    <a:pt x="2508136" y="0"/>
                  </a:lnTo>
                  <a:close/>
                </a:path>
                <a:path w="2792729" h="2781300">
                  <a:moveTo>
                    <a:pt x="2155107" y="1219200"/>
                  </a:moveTo>
                  <a:lnTo>
                    <a:pt x="1953951" y="1219200"/>
                  </a:lnTo>
                  <a:lnTo>
                    <a:pt x="1975761" y="1231900"/>
                  </a:lnTo>
                  <a:lnTo>
                    <a:pt x="1990464" y="1257300"/>
                  </a:lnTo>
                  <a:lnTo>
                    <a:pt x="1995855" y="1282700"/>
                  </a:lnTo>
                  <a:lnTo>
                    <a:pt x="1992514" y="1308100"/>
                  </a:lnTo>
                  <a:lnTo>
                    <a:pt x="1983194" y="1320800"/>
                  </a:lnTo>
                  <a:lnTo>
                    <a:pt x="1968949" y="1346200"/>
                  </a:lnTo>
                  <a:lnTo>
                    <a:pt x="1950830" y="1346200"/>
                  </a:lnTo>
                  <a:lnTo>
                    <a:pt x="1925263" y="1358900"/>
                  </a:lnTo>
                  <a:lnTo>
                    <a:pt x="1875406" y="1384300"/>
                  </a:lnTo>
                  <a:lnTo>
                    <a:pt x="1827504" y="1409700"/>
                  </a:lnTo>
                  <a:lnTo>
                    <a:pt x="1781686" y="1435100"/>
                  </a:lnTo>
                  <a:lnTo>
                    <a:pt x="1759621" y="1460500"/>
                  </a:lnTo>
                  <a:lnTo>
                    <a:pt x="1738226" y="1473200"/>
                  </a:lnTo>
                  <a:lnTo>
                    <a:pt x="1717452" y="1498600"/>
                  </a:lnTo>
                  <a:lnTo>
                    <a:pt x="1697327" y="1511300"/>
                  </a:lnTo>
                  <a:lnTo>
                    <a:pt x="1677875" y="1524000"/>
                  </a:lnTo>
                  <a:lnTo>
                    <a:pt x="1659116" y="1549400"/>
                  </a:lnTo>
                  <a:lnTo>
                    <a:pt x="1641080" y="1574800"/>
                  </a:lnTo>
                  <a:lnTo>
                    <a:pt x="1623791" y="1587500"/>
                  </a:lnTo>
                  <a:lnTo>
                    <a:pt x="1607270" y="1612900"/>
                  </a:lnTo>
                  <a:lnTo>
                    <a:pt x="1591471" y="1638300"/>
                  </a:lnTo>
                  <a:lnTo>
                    <a:pt x="1576491" y="1663700"/>
                  </a:lnTo>
                  <a:lnTo>
                    <a:pt x="1562351" y="1676400"/>
                  </a:lnTo>
                  <a:lnTo>
                    <a:pt x="1536567" y="1727200"/>
                  </a:lnTo>
                  <a:lnTo>
                    <a:pt x="1514308" y="1778000"/>
                  </a:lnTo>
                  <a:lnTo>
                    <a:pt x="1498888" y="1828800"/>
                  </a:lnTo>
                  <a:lnTo>
                    <a:pt x="1493660" y="1841500"/>
                  </a:lnTo>
                  <a:lnTo>
                    <a:pt x="1483640" y="1879600"/>
                  </a:lnTo>
                  <a:lnTo>
                    <a:pt x="1478750" y="1892300"/>
                  </a:lnTo>
                  <a:lnTo>
                    <a:pt x="1474418" y="1905000"/>
                  </a:lnTo>
                  <a:lnTo>
                    <a:pt x="1470647" y="1930400"/>
                  </a:lnTo>
                  <a:lnTo>
                    <a:pt x="1467442" y="1943100"/>
                  </a:lnTo>
                  <a:lnTo>
                    <a:pt x="1466177" y="1955800"/>
                  </a:lnTo>
                  <a:lnTo>
                    <a:pt x="1465425" y="1968500"/>
                  </a:lnTo>
                  <a:lnTo>
                    <a:pt x="1465064" y="1981200"/>
                  </a:lnTo>
                  <a:lnTo>
                    <a:pt x="1464971" y="2781300"/>
                  </a:lnTo>
                  <a:lnTo>
                    <a:pt x="2508762" y="2781300"/>
                  </a:lnTo>
                  <a:lnTo>
                    <a:pt x="2556416" y="2768600"/>
                  </a:lnTo>
                  <a:lnTo>
                    <a:pt x="2601218" y="2755900"/>
                  </a:lnTo>
                  <a:lnTo>
                    <a:pt x="2642632" y="2730500"/>
                  </a:lnTo>
                  <a:lnTo>
                    <a:pt x="2680123" y="2705100"/>
                  </a:lnTo>
                  <a:lnTo>
                    <a:pt x="2713152" y="2667000"/>
                  </a:lnTo>
                  <a:lnTo>
                    <a:pt x="2741185" y="2628900"/>
                  </a:lnTo>
                  <a:lnTo>
                    <a:pt x="2763685" y="2590800"/>
                  </a:lnTo>
                  <a:lnTo>
                    <a:pt x="2776084" y="2552700"/>
                  </a:lnTo>
                  <a:lnTo>
                    <a:pt x="2785180" y="2527300"/>
                  </a:lnTo>
                  <a:lnTo>
                    <a:pt x="2790780" y="2489200"/>
                  </a:lnTo>
                  <a:lnTo>
                    <a:pt x="2792689" y="2451100"/>
                  </a:lnTo>
                  <a:lnTo>
                    <a:pt x="2792689" y="2438400"/>
                  </a:lnTo>
                  <a:lnTo>
                    <a:pt x="1667200" y="2438400"/>
                  </a:lnTo>
                  <a:lnTo>
                    <a:pt x="1645618" y="2425700"/>
                  </a:lnTo>
                  <a:lnTo>
                    <a:pt x="1630828" y="2400300"/>
                  </a:lnTo>
                  <a:lnTo>
                    <a:pt x="1624924" y="2374900"/>
                  </a:lnTo>
                  <a:lnTo>
                    <a:pt x="1625207" y="2362200"/>
                  </a:lnTo>
                  <a:lnTo>
                    <a:pt x="1625720" y="2362200"/>
                  </a:lnTo>
                  <a:lnTo>
                    <a:pt x="1626302" y="2349500"/>
                  </a:lnTo>
                  <a:lnTo>
                    <a:pt x="1626948" y="2349500"/>
                  </a:lnTo>
                  <a:lnTo>
                    <a:pt x="1627657" y="2336800"/>
                  </a:lnTo>
                  <a:lnTo>
                    <a:pt x="1633963" y="2286000"/>
                  </a:lnTo>
                  <a:lnTo>
                    <a:pt x="1642823" y="2235200"/>
                  </a:lnTo>
                  <a:lnTo>
                    <a:pt x="1654165" y="2197100"/>
                  </a:lnTo>
                  <a:lnTo>
                    <a:pt x="1667916" y="2146300"/>
                  </a:lnTo>
                  <a:lnTo>
                    <a:pt x="1684004" y="2108200"/>
                  </a:lnTo>
                  <a:lnTo>
                    <a:pt x="1702356" y="2057400"/>
                  </a:lnTo>
                  <a:lnTo>
                    <a:pt x="1725011" y="2019300"/>
                  </a:lnTo>
                  <a:lnTo>
                    <a:pt x="1750212" y="1968500"/>
                  </a:lnTo>
                  <a:lnTo>
                    <a:pt x="1777867" y="1930400"/>
                  </a:lnTo>
                  <a:lnTo>
                    <a:pt x="1807881" y="1879600"/>
                  </a:lnTo>
                  <a:lnTo>
                    <a:pt x="1840161" y="1841500"/>
                  </a:lnTo>
                  <a:lnTo>
                    <a:pt x="1874613" y="1803400"/>
                  </a:lnTo>
                  <a:lnTo>
                    <a:pt x="1892080" y="1790700"/>
                  </a:lnTo>
                  <a:lnTo>
                    <a:pt x="1910000" y="1778000"/>
                  </a:lnTo>
                  <a:lnTo>
                    <a:pt x="1928393" y="1752600"/>
                  </a:lnTo>
                  <a:lnTo>
                    <a:pt x="1947249" y="1739900"/>
                  </a:lnTo>
                  <a:lnTo>
                    <a:pt x="1979240" y="1701800"/>
                  </a:lnTo>
                  <a:lnTo>
                    <a:pt x="2008845" y="1663700"/>
                  </a:lnTo>
                  <a:lnTo>
                    <a:pt x="2036051" y="1625600"/>
                  </a:lnTo>
                  <a:lnTo>
                    <a:pt x="2060748" y="1587500"/>
                  </a:lnTo>
                  <a:lnTo>
                    <a:pt x="2082827" y="1536700"/>
                  </a:lnTo>
                  <a:lnTo>
                    <a:pt x="2102181" y="1498600"/>
                  </a:lnTo>
                  <a:lnTo>
                    <a:pt x="2118699" y="1447800"/>
                  </a:lnTo>
                  <a:lnTo>
                    <a:pt x="2132273" y="1409700"/>
                  </a:lnTo>
                  <a:lnTo>
                    <a:pt x="2142794" y="1358900"/>
                  </a:lnTo>
                  <a:lnTo>
                    <a:pt x="2150154" y="1308100"/>
                  </a:lnTo>
                  <a:lnTo>
                    <a:pt x="2152306" y="1282700"/>
                  </a:lnTo>
                  <a:lnTo>
                    <a:pt x="2153855" y="1257300"/>
                  </a:lnTo>
                  <a:lnTo>
                    <a:pt x="2154792" y="1244600"/>
                  </a:lnTo>
                  <a:lnTo>
                    <a:pt x="2155107" y="1219200"/>
                  </a:lnTo>
                  <a:close/>
                </a:path>
                <a:path w="2792729" h="2781300">
                  <a:moveTo>
                    <a:pt x="1537505" y="469900"/>
                  </a:moveTo>
                  <a:lnTo>
                    <a:pt x="1246632" y="469900"/>
                  </a:lnTo>
                  <a:lnTo>
                    <a:pt x="1152192" y="495300"/>
                  </a:lnTo>
                  <a:lnTo>
                    <a:pt x="1106899" y="520700"/>
                  </a:lnTo>
                  <a:lnTo>
                    <a:pt x="1063033" y="533400"/>
                  </a:lnTo>
                  <a:lnTo>
                    <a:pt x="1020699" y="558800"/>
                  </a:lnTo>
                  <a:lnTo>
                    <a:pt x="980002" y="584200"/>
                  </a:lnTo>
                  <a:lnTo>
                    <a:pt x="941050" y="609600"/>
                  </a:lnTo>
                  <a:lnTo>
                    <a:pt x="903947" y="635000"/>
                  </a:lnTo>
                  <a:lnTo>
                    <a:pt x="868799" y="673100"/>
                  </a:lnTo>
                  <a:lnTo>
                    <a:pt x="835712" y="711200"/>
                  </a:lnTo>
                  <a:lnTo>
                    <a:pt x="804792" y="736600"/>
                  </a:lnTo>
                  <a:lnTo>
                    <a:pt x="776145" y="774700"/>
                  </a:lnTo>
                  <a:lnTo>
                    <a:pt x="749877" y="825500"/>
                  </a:lnTo>
                  <a:lnTo>
                    <a:pt x="726093" y="863600"/>
                  </a:lnTo>
                  <a:lnTo>
                    <a:pt x="704900" y="901700"/>
                  </a:lnTo>
                  <a:lnTo>
                    <a:pt x="691212" y="939800"/>
                  </a:lnTo>
                  <a:lnTo>
                    <a:pt x="678981" y="965200"/>
                  </a:lnTo>
                  <a:lnTo>
                    <a:pt x="668247" y="1003300"/>
                  </a:lnTo>
                  <a:lnTo>
                    <a:pt x="659047" y="1041400"/>
                  </a:lnTo>
                  <a:lnTo>
                    <a:pt x="649761" y="1079500"/>
                  </a:lnTo>
                  <a:lnTo>
                    <a:pt x="643049" y="1130300"/>
                  </a:lnTo>
                  <a:lnTo>
                    <a:pt x="638963" y="1168400"/>
                  </a:lnTo>
                  <a:lnTo>
                    <a:pt x="637582" y="1219200"/>
                  </a:lnTo>
                  <a:lnTo>
                    <a:pt x="639375" y="1270000"/>
                  </a:lnTo>
                  <a:lnTo>
                    <a:pt x="644676" y="1320800"/>
                  </a:lnTo>
                  <a:lnTo>
                    <a:pt x="653369" y="1371600"/>
                  </a:lnTo>
                  <a:lnTo>
                    <a:pt x="665335" y="1422400"/>
                  </a:lnTo>
                  <a:lnTo>
                    <a:pt x="680458" y="1473200"/>
                  </a:lnTo>
                  <a:lnTo>
                    <a:pt x="698621" y="1511300"/>
                  </a:lnTo>
                  <a:lnTo>
                    <a:pt x="719707" y="1562100"/>
                  </a:lnTo>
                  <a:lnTo>
                    <a:pt x="743599" y="1600200"/>
                  </a:lnTo>
                  <a:lnTo>
                    <a:pt x="770179" y="1651000"/>
                  </a:lnTo>
                  <a:lnTo>
                    <a:pt x="799332" y="1689100"/>
                  </a:lnTo>
                  <a:lnTo>
                    <a:pt x="830939" y="1727200"/>
                  </a:lnTo>
                  <a:lnTo>
                    <a:pt x="864884" y="1765300"/>
                  </a:lnTo>
                  <a:lnTo>
                    <a:pt x="873658" y="1765300"/>
                  </a:lnTo>
                  <a:lnTo>
                    <a:pt x="882098" y="1778000"/>
                  </a:lnTo>
                  <a:lnTo>
                    <a:pt x="890436" y="1778000"/>
                  </a:lnTo>
                  <a:lnTo>
                    <a:pt x="898684" y="1790700"/>
                  </a:lnTo>
                  <a:lnTo>
                    <a:pt x="931631" y="1828800"/>
                  </a:lnTo>
                  <a:lnTo>
                    <a:pt x="962715" y="1854200"/>
                  </a:lnTo>
                  <a:lnTo>
                    <a:pt x="991926" y="1892300"/>
                  </a:lnTo>
                  <a:lnTo>
                    <a:pt x="1019191" y="1930400"/>
                  </a:lnTo>
                  <a:lnTo>
                    <a:pt x="1044438" y="1981200"/>
                  </a:lnTo>
                  <a:lnTo>
                    <a:pt x="1067593" y="2019300"/>
                  </a:lnTo>
                  <a:lnTo>
                    <a:pt x="1088584" y="2057400"/>
                  </a:lnTo>
                  <a:lnTo>
                    <a:pt x="1107591" y="2108200"/>
                  </a:lnTo>
                  <a:lnTo>
                    <a:pt x="1124215" y="2146300"/>
                  </a:lnTo>
                  <a:lnTo>
                    <a:pt x="1138379" y="2197100"/>
                  </a:lnTo>
                  <a:lnTo>
                    <a:pt x="1150007" y="2247900"/>
                  </a:lnTo>
                  <a:lnTo>
                    <a:pt x="1159022" y="2298700"/>
                  </a:lnTo>
                  <a:lnTo>
                    <a:pt x="1161596" y="2311400"/>
                  </a:lnTo>
                  <a:lnTo>
                    <a:pt x="1163821" y="2324100"/>
                  </a:lnTo>
                  <a:lnTo>
                    <a:pt x="1165699" y="2349500"/>
                  </a:lnTo>
                  <a:lnTo>
                    <a:pt x="1167231" y="2362200"/>
                  </a:lnTo>
                  <a:lnTo>
                    <a:pt x="1167618" y="2362200"/>
                  </a:lnTo>
                  <a:lnTo>
                    <a:pt x="1167807" y="2374900"/>
                  </a:lnTo>
                  <a:lnTo>
                    <a:pt x="1162437" y="2400300"/>
                  </a:lnTo>
                  <a:lnTo>
                    <a:pt x="1147734" y="2425700"/>
                  </a:lnTo>
                  <a:lnTo>
                    <a:pt x="1125924" y="2438400"/>
                  </a:lnTo>
                  <a:lnTo>
                    <a:pt x="1327729" y="2438400"/>
                  </a:lnTo>
                  <a:lnTo>
                    <a:pt x="1327729" y="1625600"/>
                  </a:lnTo>
                  <a:lnTo>
                    <a:pt x="1314412" y="1574800"/>
                  </a:lnTo>
                  <a:lnTo>
                    <a:pt x="1297884" y="1524000"/>
                  </a:lnTo>
                  <a:lnTo>
                    <a:pt x="1278267" y="1473200"/>
                  </a:lnTo>
                  <a:lnTo>
                    <a:pt x="1255685" y="1435100"/>
                  </a:lnTo>
                  <a:lnTo>
                    <a:pt x="1230259" y="1384300"/>
                  </a:lnTo>
                  <a:lnTo>
                    <a:pt x="1202112" y="1346200"/>
                  </a:lnTo>
                  <a:lnTo>
                    <a:pt x="1171367" y="1308100"/>
                  </a:lnTo>
                  <a:lnTo>
                    <a:pt x="1138146" y="1270000"/>
                  </a:lnTo>
                  <a:lnTo>
                    <a:pt x="1102572" y="1231900"/>
                  </a:lnTo>
                  <a:lnTo>
                    <a:pt x="1064766" y="1206500"/>
                  </a:lnTo>
                  <a:lnTo>
                    <a:pt x="1024852" y="1168400"/>
                  </a:lnTo>
                  <a:lnTo>
                    <a:pt x="982952" y="1143000"/>
                  </a:lnTo>
                  <a:lnTo>
                    <a:pt x="939188" y="1117600"/>
                  </a:lnTo>
                  <a:lnTo>
                    <a:pt x="893683" y="1104900"/>
                  </a:lnTo>
                  <a:lnTo>
                    <a:pt x="846560" y="1079500"/>
                  </a:lnTo>
                  <a:lnTo>
                    <a:pt x="845073" y="1079500"/>
                  </a:lnTo>
                  <a:lnTo>
                    <a:pt x="827300" y="1066800"/>
                  </a:lnTo>
                  <a:lnTo>
                    <a:pt x="813345" y="1054100"/>
                  </a:lnTo>
                  <a:lnTo>
                    <a:pt x="804226" y="1041400"/>
                  </a:lnTo>
                  <a:lnTo>
                    <a:pt x="800959" y="1016000"/>
                  </a:lnTo>
                  <a:lnTo>
                    <a:pt x="806352" y="990600"/>
                  </a:lnTo>
                  <a:lnTo>
                    <a:pt x="821058" y="965200"/>
                  </a:lnTo>
                  <a:lnTo>
                    <a:pt x="842872" y="952500"/>
                  </a:lnTo>
                  <a:lnTo>
                    <a:pt x="1327729" y="952500"/>
                  </a:lnTo>
                  <a:lnTo>
                    <a:pt x="1327729" y="838200"/>
                  </a:lnTo>
                  <a:lnTo>
                    <a:pt x="1333120" y="812800"/>
                  </a:lnTo>
                  <a:lnTo>
                    <a:pt x="1347822" y="787400"/>
                  </a:lnTo>
                  <a:lnTo>
                    <a:pt x="1369632" y="774700"/>
                  </a:lnTo>
                  <a:lnTo>
                    <a:pt x="2009259" y="774700"/>
                  </a:lnTo>
                  <a:lnTo>
                    <a:pt x="1991413" y="749300"/>
                  </a:lnTo>
                  <a:lnTo>
                    <a:pt x="1962620" y="711200"/>
                  </a:lnTo>
                  <a:lnTo>
                    <a:pt x="1931891" y="685800"/>
                  </a:lnTo>
                  <a:lnTo>
                    <a:pt x="1899313" y="647700"/>
                  </a:lnTo>
                  <a:lnTo>
                    <a:pt x="1864975" y="622300"/>
                  </a:lnTo>
                  <a:lnTo>
                    <a:pt x="1828966" y="596900"/>
                  </a:lnTo>
                  <a:lnTo>
                    <a:pt x="1791373" y="571500"/>
                  </a:lnTo>
                  <a:lnTo>
                    <a:pt x="1752284" y="546100"/>
                  </a:lnTo>
                  <a:lnTo>
                    <a:pt x="1711789" y="533400"/>
                  </a:lnTo>
                  <a:lnTo>
                    <a:pt x="1669976" y="508000"/>
                  </a:lnTo>
                  <a:lnTo>
                    <a:pt x="1582745" y="482600"/>
                  </a:lnTo>
                  <a:lnTo>
                    <a:pt x="1537505" y="469900"/>
                  </a:lnTo>
                  <a:close/>
                </a:path>
                <a:path w="2792729" h="2781300">
                  <a:moveTo>
                    <a:pt x="2791784" y="317500"/>
                  </a:moveTo>
                  <a:lnTo>
                    <a:pt x="1445458" y="317500"/>
                  </a:lnTo>
                  <a:lnTo>
                    <a:pt x="1493881" y="330200"/>
                  </a:lnTo>
                  <a:lnTo>
                    <a:pt x="1541544" y="330200"/>
                  </a:lnTo>
                  <a:lnTo>
                    <a:pt x="1588379" y="342900"/>
                  </a:lnTo>
                  <a:lnTo>
                    <a:pt x="1723236" y="381000"/>
                  </a:lnTo>
                  <a:lnTo>
                    <a:pt x="1766079" y="406400"/>
                  </a:lnTo>
                  <a:lnTo>
                    <a:pt x="1807753" y="419100"/>
                  </a:lnTo>
                  <a:lnTo>
                    <a:pt x="1848191" y="444500"/>
                  </a:lnTo>
                  <a:lnTo>
                    <a:pt x="1887323" y="469900"/>
                  </a:lnTo>
                  <a:lnTo>
                    <a:pt x="1925083" y="495300"/>
                  </a:lnTo>
                  <a:lnTo>
                    <a:pt x="1961402" y="520700"/>
                  </a:lnTo>
                  <a:lnTo>
                    <a:pt x="1996211" y="558800"/>
                  </a:lnTo>
                  <a:lnTo>
                    <a:pt x="2029443" y="584200"/>
                  </a:lnTo>
                  <a:lnTo>
                    <a:pt x="2061030" y="622300"/>
                  </a:lnTo>
                  <a:lnTo>
                    <a:pt x="2090902" y="647700"/>
                  </a:lnTo>
                  <a:lnTo>
                    <a:pt x="2118993" y="685800"/>
                  </a:lnTo>
                  <a:lnTo>
                    <a:pt x="2145234" y="723900"/>
                  </a:lnTo>
                  <a:lnTo>
                    <a:pt x="2169557" y="762000"/>
                  </a:lnTo>
                  <a:lnTo>
                    <a:pt x="2191894" y="800100"/>
                  </a:lnTo>
                  <a:lnTo>
                    <a:pt x="2212176" y="850900"/>
                  </a:lnTo>
                  <a:lnTo>
                    <a:pt x="2230336" y="889000"/>
                  </a:lnTo>
                  <a:lnTo>
                    <a:pt x="2246305" y="939800"/>
                  </a:lnTo>
                  <a:lnTo>
                    <a:pt x="2260015" y="977900"/>
                  </a:lnTo>
                  <a:lnTo>
                    <a:pt x="2271398" y="1028700"/>
                  </a:lnTo>
                  <a:lnTo>
                    <a:pt x="2280386" y="1066800"/>
                  </a:lnTo>
                  <a:lnTo>
                    <a:pt x="2286910" y="1117600"/>
                  </a:lnTo>
                  <a:lnTo>
                    <a:pt x="2290904" y="1168400"/>
                  </a:lnTo>
                  <a:lnTo>
                    <a:pt x="2292238" y="1206500"/>
                  </a:lnTo>
                  <a:lnTo>
                    <a:pt x="2292328" y="1219200"/>
                  </a:lnTo>
                  <a:lnTo>
                    <a:pt x="2292065" y="1244600"/>
                  </a:lnTo>
                  <a:lnTo>
                    <a:pt x="2291277" y="1257300"/>
                  </a:lnTo>
                  <a:lnTo>
                    <a:pt x="2289964" y="1282700"/>
                  </a:lnTo>
                  <a:lnTo>
                    <a:pt x="2288129" y="1308100"/>
                  </a:lnTo>
                  <a:lnTo>
                    <a:pt x="2281976" y="1358900"/>
                  </a:lnTo>
                  <a:lnTo>
                    <a:pt x="2273169" y="1397000"/>
                  </a:lnTo>
                  <a:lnTo>
                    <a:pt x="2261785" y="1447800"/>
                  </a:lnTo>
                  <a:lnTo>
                    <a:pt x="2247900" y="1498600"/>
                  </a:lnTo>
                  <a:lnTo>
                    <a:pt x="2231588" y="1536700"/>
                  </a:lnTo>
                  <a:lnTo>
                    <a:pt x="2212927" y="1587500"/>
                  </a:lnTo>
                  <a:lnTo>
                    <a:pt x="2190252" y="1638300"/>
                  </a:lnTo>
                  <a:lnTo>
                    <a:pt x="2165030" y="1676400"/>
                  </a:lnTo>
                  <a:lnTo>
                    <a:pt x="2137353" y="1727200"/>
                  </a:lnTo>
                  <a:lnTo>
                    <a:pt x="2107314" y="1765300"/>
                  </a:lnTo>
                  <a:lnTo>
                    <a:pt x="2075003" y="1803400"/>
                  </a:lnTo>
                  <a:lnTo>
                    <a:pt x="2040513" y="1841500"/>
                  </a:lnTo>
                  <a:lnTo>
                    <a:pt x="2023108" y="1854200"/>
                  </a:lnTo>
                  <a:lnTo>
                    <a:pt x="2005262" y="1879600"/>
                  </a:lnTo>
                  <a:lnTo>
                    <a:pt x="1986943" y="1892300"/>
                  </a:lnTo>
                  <a:lnTo>
                    <a:pt x="1968159" y="1905000"/>
                  </a:lnTo>
                  <a:lnTo>
                    <a:pt x="1936633" y="1943100"/>
                  </a:lnTo>
                  <a:lnTo>
                    <a:pt x="1907338" y="1981200"/>
                  </a:lnTo>
                  <a:lnTo>
                    <a:pt x="1880379" y="2019300"/>
                  </a:lnTo>
                  <a:lnTo>
                    <a:pt x="1855861" y="2057400"/>
                  </a:lnTo>
                  <a:lnTo>
                    <a:pt x="1833890" y="2108200"/>
                  </a:lnTo>
                  <a:lnTo>
                    <a:pt x="1814571" y="2146300"/>
                  </a:lnTo>
                  <a:lnTo>
                    <a:pt x="1798010" y="2197100"/>
                  </a:lnTo>
                  <a:lnTo>
                    <a:pt x="1784311" y="2235200"/>
                  </a:lnTo>
                  <a:lnTo>
                    <a:pt x="1773581" y="2286000"/>
                  </a:lnTo>
                  <a:lnTo>
                    <a:pt x="1765925" y="2336800"/>
                  </a:lnTo>
                  <a:lnTo>
                    <a:pt x="1764746" y="2349500"/>
                  </a:lnTo>
                  <a:lnTo>
                    <a:pt x="1763708" y="2362200"/>
                  </a:lnTo>
                  <a:lnTo>
                    <a:pt x="1762806" y="2362200"/>
                  </a:lnTo>
                  <a:lnTo>
                    <a:pt x="1762040" y="2374900"/>
                  </a:lnTo>
                  <a:lnTo>
                    <a:pt x="1761883" y="2374900"/>
                  </a:lnTo>
                  <a:lnTo>
                    <a:pt x="1761663" y="2387600"/>
                  </a:lnTo>
                  <a:lnTo>
                    <a:pt x="1759747" y="2387600"/>
                  </a:lnTo>
                  <a:lnTo>
                    <a:pt x="1750591" y="2413000"/>
                  </a:lnTo>
                  <a:lnTo>
                    <a:pt x="1735627" y="2425700"/>
                  </a:lnTo>
                  <a:lnTo>
                    <a:pt x="1716156" y="2438400"/>
                  </a:lnTo>
                  <a:lnTo>
                    <a:pt x="2792689" y="2438400"/>
                  </a:lnTo>
                  <a:lnTo>
                    <a:pt x="2792689" y="330200"/>
                  </a:lnTo>
                  <a:lnTo>
                    <a:pt x="2791784" y="317500"/>
                  </a:lnTo>
                  <a:close/>
                </a:path>
                <a:path w="2792729" h="2781300">
                  <a:moveTo>
                    <a:pt x="2009259" y="774700"/>
                  </a:moveTo>
                  <a:lnTo>
                    <a:pt x="1423065" y="774700"/>
                  </a:lnTo>
                  <a:lnTo>
                    <a:pt x="1434724" y="787400"/>
                  </a:lnTo>
                  <a:lnTo>
                    <a:pt x="1444877" y="787400"/>
                  </a:lnTo>
                  <a:lnTo>
                    <a:pt x="1453247" y="800100"/>
                  </a:lnTo>
                  <a:lnTo>
                    <a:pt x="1459573" y="812800"/>
                  </a:lnTo>
                  <a:lnTo>
                    <a:pt x="1463574" y="825500"/>
                  </a:lnTo>
                  <a:lnTo>
                    <a:pt x="1464971" y="838200"/>
                  </a:lnTo>
                  <a:lnTo>
                    <a:pt x="1464971" y="1574800"/>
                  </a:lnTo>
                  <a:lnTo>
                    <a:pt x="1494236" y="1536700"/>
                  </a:lnTo>
                  <a:lnTo>
                    <a:pt x="1525877" y="1498600"/>
                  </a:lnTo>
                  <a:lnTo>
                    <a:pt x="1559792" y="1460500"/>
                  </a:lnTo>
                  <a:lnTo>
                    <a:pt x="1595885" y="1422400"/>
                  </a:lnTo>
                  <a:lnTo>
                    <a:pt x="1634055" y="1384300"/>
                  </a:lnTo>
                  <a:lnTo>
                    <a:pt x="1674205" y="1346200"/>
                  </a:lnTo>
                  <a:lnTo>
                    <a:pt x="1716235" y="1320800"/>
                  </a:lnTo>
                  <a:lnTo>
                    <a:pt x="1760048" y="1295400"/>
                  </a:lnTo>
                  <a:lnTo>
                    <a:pt x="1805543" y="1270000"/>
                  </a:lnTo>
                  <a:lnTo>
                    <a:pt x="1852623" y="1244600"/>
                  </a:lnTo>
                  <a:lnTo>
                    <a:pt x="1902025" y="1219200"/>
                  </a:lnTo>
                  <a:lnTo>
                    <a:pt x="2155107" y="1219200"/>
                  </a:lnTo>
                  <a:lnTo>
                    <a:pt x="2155001" y="1206500"/>
                  </a:lnTo>
                  <a:lnTo>
                    <a:pt x="2153421" y="1168400"/>
                  </a:lnTo>
                  <a:lnTo>
                    <a:pt x="2148847" y="1117600"/>
                  </a:lnTo>
                  <a:lnTo>
                    <a:pt x="2141454" y="1079500"/>
                  </a:lnTo>
                  <a:lnTo>
                    <a:pt x="2131330" y="1028700"/>
                  </a:lnTo>
                  <a:lnTo>
                    <a:pt x="2118564" y="990600"/>
                  </a:lnTo>
                  <a:lnTo>
                    <a:pt x="2103243" y="939800"/>
                  </a:lnTo>
                  <a:lnTo>
                    <a:pt x="2085456" y="901700"/>
                  </a:lnTo>
                  <a:lnTo>
                    <a:pt x="2065291" y="863600"/>
                  </a:lnTo>
                  <a:lnTo>
                    <a:pt x="2042837" y="825500"/>
                  </a:lnTo>
                  <a:lnTo>
                    <a:pt x="2018182" y="787400"/>
                  </a:lnTo>
                  <a:lnTo>
                    <a:pt x="2009259" y="774700"/>
                  </a:lnTo>
                  <a:close/>
                </a:path>
                <a:path w="2792729" h="2781300">
                  <a:moveTo>
                    <a:pt x="1327729" y="952500"/>
                  </a:moveTo>
                  <a:lnTo>
                    <a:pt x="893187" y="952500"/>
                  </a:lnTo>
                  <a:lnTo>
                    <a:pt x="941001" y="965200"/>
                  </a:lnTo>
                  <a:lnTo>
                    <a:pt x="987427" y="990600"/>
                  </a:lnTo>
                  <a:lnTo>
                    <a:pt x="1032373" y="1016000"/>
                  </a:lnTo>
                  <a:lnTo>
                    <a:pt x="1075748" y="1041400"/>
                  </a:lnTo>
                  <a:lnTo>
                    <a:pt x="1117461" y="1066800"/>
                  </a:lnTo>
                  <a:lnTo>
                    <a:pt x="1157420" y="1104900"/>
                  </a:lnTo>
                  <a:lnTo>
                    <a:pt x="1195535" y="1130300"/>
                  </a:lnTo>
                  <a:lnTo>
                    <a:pt x="1231715" y="1168400"/>
                  </a:lnTo>
                  <a:lnTo>
                    <a:pt x="1265868" y="1206500"/>
                  </a:lnTo>
                  <a:lnTo>
                    <a:pt x="1297903" y="1244600"/>
                  </a:lnTo>
                  <a:lnTo>
                    <a:pt x="1327729" y="1282700"/>
                  </a:lnTo>
                  <a:lnTo>
                    <a:pt x="1327729" y="952500"/>
                  </a:lnTo>
                  <a:close/>
                </a:path>
                <a:path w="2792729" h="2781300">
                  <a:moveTo>
                    <a:pt x="1444217" y="457200"/>
                  </a:moveTo>
                  <a:lnTo>
                    <a:pt x="1345508" y="457200"/>
                  </a:lnTo>
                  <a:lnTo>
                    <a:pt x="1295569" y="469900"/>
                  </a:lnTo>
                  <a:lnTo>
                    <a:pt x="1491300" y="469900"/>
                  </a:lnTo>
                  <a:lnTo>
                    <a:pt x="1444217" y="457200"/>
                  </a:lnTo>
                  <a:close/>
                </a:path>
              </a:pathLst>
            </a:custGeom>
            <a:solidFill>
              <a:srgbClr val="FF6900"/>
            </a:solidFill>
            <a:ln>
              <a:solidFill>
                <a:srgbClr val="FF6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4">
              <a:extLst>
                <a:ext uri="{FF2B5EF4-FFF2-40B4-BE49-F238E27FC236}">
                  <a16:creationId xmlns:a16="http://schemas.microsoft.com/office/drawing/2014/main" id="{7E1B2CCD-1151-455D-A5AB-2257AD729EB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52296" y="3677448"/>
              <a:ext cx="5990131" cy="19297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706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DC264-B0D1-E13B-49C2-8F838FBF6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Interested Investors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72B147-B69F-76AB-3303-BA735A499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035110"/>
            <a:ext cx="16990615" cy="3349635"/>
          </a:xfrm>
        </p:spPr>
        <p:txBody>
          <a:bodyPr/>
          <a:lstStyle/>
          <a:p>
            <a:pPr marL="583565" indent="-571500">
              <a:spcBef>
                <a:spcPts val="2500"/>
              </a:spcBef>
              <a:buFont typeface="Arial" panose="020B0604020202020204" pitchFamily="34" charset="0"/>
              <a:buChar char="•"/>
              <a:tabLst>
                <a:tab pos="389890" algn="l"/>
                <a:tab pos="4053840" algn="l"/>
              </a:tabLst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</a:rPr>
              <a:t>You are a professional VC fund, or an angel investor</a:t>
            </a:r>
          </a:p>
          <a:p>
            <a:pPr marL="583565" indent="-571500">
              <a:spcBef>
                <a:spcPts val="2500"/>
              </a:spcBef>
              <a:buFont typeface="Arial" panose="020B0604020202020204" pitchFamily="34" charset="0"/>
              <a:buChar char="•"/>
              <a:tabLst>
                <a:tab pos="389890" algn="l"/>
                <a:tab pos="4053840" algn="l"/>
              </a:tabLst>
            </a:pPr>
            <a:r>
              <a:rPr lang="en-US" sz="4400" dirty="0">
                <a:latin typeface="Lato" panose="020F0502020204030203" pitchFamily="34" charset="0"/>
              </a:rPr>
              <a:t>You are interested in having early access to SmartUp companies</a:t>
            </a:r>
          </a:p>
          <a:p>
            <a:pPr marL="583565" indent="-571500">
              <a:spcBef>
                <a:spcPts val="2500"/>
              </a:spcBef>
              <a:buFont typeface="Arial" panose="020B0604020202020204" pitchFamily="34" charset="0"/>
              <a:buChar char="•"/>
              <a:tabLst>
                <a:tab pos="389890" algn="l"/>
                <a:tab pos="4053840" algn="l"/>
              </a:tabLst>
            </a:pPr>
            <a:r>
              <a:rPr lang="en-US" sz="4400" dirty="0">
                <a:solidFill>
                  <a:srgbClr val="000032"/>
                </a:solidFill>
                <a:latin typeface="Lato" panose="020F0502020204030203" pitchFamily="34" charset="0"/>
              </a:rPr>
              <a:t>You want to explore innovative return on investment strategies for companies that aim to be profitable, and need more time</a:t>
            </a:r>
            <a:endParaRPr lang="he-IL" sz="4400" dirty="0">
              <a:solidFill>
                <a:srgbClr val="000032"/>
              </a:solidFill>
              <a:latin typeface="Lato" panose="020F050202020403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D24729-1187-43F3-A4B3-35FDE0FF7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637476A-4D88-41EC-BCED-F889468FAC9C}"/>
              </a:ext>
            </a:extLst>
          </p:cNvPr>
          <p:cNvGrpSpPr/>
          <p:nvPr/>
        </p:nvGrpSpPr>
        <p:grpSpPr>
          <a:xfrm>
            <a:off x="15690850" y="1311275"/>
            <a:ext cx="3263823" cy="968375"/>
            <a:chOff x="1968299" y="3257400"/>
            <a:chExt cx="9374128" cy="2781300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A049CDD0-7A19-4251-8919-CBB542BC81F8}"/>
                </a:ext>
              </a:extLst>
            </p:cNvPr>
            <p:cNvSpPr/>
            <p:nvPr/>
          </p:nvSpPr>
          <p:spPr>
            <a:xfrm>
              <a:off x="1968299" y="3257400"/>
              <a:ext cx="2792730" cy="2781300"/>
            </a:xfrm>
            <a:custGeom>
              <a:avLst/>
              <a:gdLst/>
              <a:ahLst/>
              <a:cxnLst/>
              <a:rect l="l" t="t" r="r" b="b"/>
              <a:pathLst>
                <a:path w="2792729" h="2781300">
                  <a:moveTo>
                    <a:pt x="2508136" y="0"/>
                  </a:moveTo>
                  <a:lnTo>
                    <a:pt x="284555" y="0"/>
                  </a:lnTo>
                  <a:lnTo>
                    <a:pt x="237463" y="12700"/>
                  </a:lnTo>
                  <a:lnTo>
                    <a:pt x="193134" y="25400"/>
                  </a:lnTo>
                  <a:lnTo>
                    <a:pt x="152087" y="50800"/>
                  </a:lnTo>
                  <a:lnTo>
                    <a:pt x="114836" y="76200"/>
                  </a:lnTo>
                  <a:lnTo>
                    <a:pt x="81899" y="114300"/>
                  </a:lnTo>
                  <a:lnTo>
                    <a:pt x="53793" y="152400"/>
                  </a:lnTo>
                  <a:lnTo>
                    <a:pt x="31033" y="190500"/>
                  </a:lnTo>
                  <a:lnTo>
                    <a:pt x="14137" y="228600"/>
                  </a:lnTo>
                  <a:lnTo>
                    <a:pt x="3620" y="279400"/>
                  </a:lnTo>
                  <a:lnTo>
                    <a:pt x="0" y="330200"/>
                  </a:lnTo>
                  <a:lnTo>
                    <a:pt x="0" y="2463800"/>
                  </a:lnTo>
                  <a:lnTo>
                    <a:pt x="376" y="2463800"/>
                  </a:lnTo>
                  <a:lnTo>
                    <a:pt x="5972" y="2514600"/>
                  </a:lnTo>
                  <a:lnTo>
                    <a:pt x="17932" y="2565400"/>
                  </a:lnTo>
                  <a:lnTo>
                    <a:pt x="35782" y="2603500"/>
                  </a:lnTo>
                  <a:lnTo>
                    <a:pt x="59051" y="2641600"/>
                  </a:lnTo>
                  <a:lnTo>
                    <a:pt x="87264" y="2679700"/>
                  </a:lnTo>
                  <a:lnTo>
                    <a:pt x="119949" y="2705100"/>
                  </a:lnTo>
                  <a:lnTo>
                    <a:pt x="156633" y="2730500"/>
                  </a:lnTo>
                  <a:lnTo>
                    <a:pt x="196843" y="2755900"/>
                  </a:lnTo>
                  <a:lnTo>
                    <a:pt x="240105" y="2768600"/>
                  </a:lnTo>
                  <a:lnTo>
                    <a:pt x="285947" y="2781300"/>
                  </a:lnTo>
                  <a:lnTo>
                    <a:pt x="1327729" y="2781300"/>
                  </a:lnTo>
                  <a:lnTo>
                    <a:pt x="1327729" y="2438400"/>
                  </a:lnTo>
                  <a:lnTo>
                    <a:pt x="1062743" y="2438400"/>
                  </a:lnTo>
                  <a:lnTo>
                    <a:pt x="1048490" y="2425700"/>
                  </a:lnTo>
                  <a:lnTo>
                    <a:pt x="1037936" y="2400300"/>
                  </a:lnTo>
                  <a:lnTo>
                    <a:pt x="1033675" y="2400300"/>
                  </a:lnTo>
                  <a:lnTo>
                    <a:pt x="1032429" y="2387600"/>
                  </a:lnTo>
                  <a:lnTo>
                    <a:pt x="1030743" y="2387600"/>
                  </a:lnTo>
                  <a:lnTo>
                    <a:pt x="1030335" y="2374900"/>
                  </a:lnTo>
                  <a:lnTo>
                    <a:pt x="1029832" y="2374900"/>
                  </a:lnTo>
                  <a:lnTo>
                    <a:pt x="1029246" y="2362200"/>
                  </a:lnTo>
                  <a:lnTo>
                    <a:pt x="1023013" y="2311400"/>
                  </a:lnTo>
                  <a:lnTo>
                    <a:pt x="1013628" y="2260600"/>
                  </a:lnTo>
                  <a:lnTo>
                    <a:pt x="1001197" y="2222500"/>
                  </a:lnTo>
                  <a:lnTo>
                    <a:pt x="985826" y="2171700"/>
                  </a:lnTo>
                  <a:lnTo>
                    <a:pt x="967624" y="2120900"/>
                  </a:lnTo>
                  <a:lnTo>
                    <a:pt x="946696" y="2082800"/>
                  </a:lnTo>
                  <a:lnTo>
                    <a:pt x="923150" y="2044700"/>
                  </a:lnTo>
                  <a:lnTo>
                    <a:pt x="897092" y="1993900"/>
                  </a:lnTo>
                  <a:lnTo>
                    <a:pt x="868629" y="1955800"/>
                  </a:lnTo>
                  <a:lnTo>
                    <a:pt x="837869" y="1930400"/>
                  </a:lnTo>
                  <a:lnTo>
                    <a:pt x="804917" y="1892300"/>
                  </a:lnTo>
                  <a:lnTo>
                    <a:pt x="796498" y="1879600"/>
                  </a:lnTo>
                  <a:lnTo>
                    <a:pt x="788182" y="1879600"/>
                  </a:lnTo>
                  <a:lnTo>
                    <a:pt x="779965" y="1866900"/>
                  </a:lnTo>
                  <a:lnTo>
                    <a:pt x="771840" y="1854200"/>
                  </a:lnTo>
                  <a:lnTo>
                    <a:pt x="738865" y="1828800"/>
                  </a:lnTo>
                  <a:lnTo>
                    <a:pt x="707697" y="1790700"/>
                  </a:lnTo>
                  <a:lnTo>
                    <a:pt x="678409" y="1752600"/>
                  </a:lnTo>
                  <a:lnTo>
                    <a:pt x="651074" y="1714500"/>
                  </a:lnTo>
                  <a:lnTo>
                    <a:pt x="625765" y="1676400"/>
                  </a:lnTo>
                  <a:lnTo>
                    <a:pt x="602557" y="1638300"/>
                  </a:lnTo>
                  <a:lnTo>
                    <a:pt x="581521" y="1587500"/>
                  </a:lnTo>
                  <a:lnTo>
                    <a:pt x="563068" y="1549400"/>
                  </a:lnTo>
                  <a:lnTo>
                    <a:pt x="546850" y="1498600"/>
                  </a:lnTo>
                  <a:lnTo>
                    <a:pt x="532935" y="1460500"/>
                  </a:lnTo>
                  <a:lnTo>
                    <a:pt x="521395" y="1409700"/>
                  </a:lnTo>
                  <a:lnTo>
                    <a:pt x="512297" y="1358900"/>
                  </a:lnTo>
                  <a:lnTo>
                    <a:pt x="505713" y="1320800"/>
                  </a:lnTo>
                  <a:lnTo>
                    <a:pt x="501711" y="1270000"/>
                  </a:lnTo>
                  <a:lnTo>
                    <a:pt x="500361" y="1219200"/>
                  </a:lnTo>
                  <a:lnTo>
                    <a:pt x="501520" y="1168400"/>
                  </a:lnTo>
                  <a:lnTo>
                    <a:pt x="504955" y="1130300"/>
                  </a:lnTo>
                  <a:lnTo>
                    <a:pt x="510610" y="1079500"/>
                  </a:lnTo>
                  <a:lnTo>
                    <a:pt x="518424" y="1041400"/>
                  </a:lnTo>
                  <a:lnTo>
                    <a:pt x="526514" y="1003300"/>
                  </a:lnTo>
                  <a:lnTo>
                    <a:pt x="536017" y="965200"/>
                  </a:lnTo>
                  <a:lnTo>
                    <a:pt x="546907" y="927100"/>
                  </a:lnTo>
                  <a:lnTo>
                    <a:pt x="559155" y="901700"/>
                  </a:lnTo>
                  <a:lnTo>
                    <a:pt x="577059" y="850900"/>
                  </a:lnTo>
                  <a:lnTo>
                    <a:pt x="597133" y="812800"/>
                  </a:lnTo>
                  <a:lnTo>
                    <a:pt x="619308" y="774700"/>
                  </a:lnTo>
                  <a:lnTo>
                    <a:pt x="643514" y="736600"/>
                  </a:lnTo>
                  <a:lnTo>
                    <a:pt x="669681" y="698500"/>
                  </a:lnTo>
                  <a:lnTo>
                    <a:pt x="697739" y="660400"/>
                  </a:lnTo>
                  <a:lnTo>
                    <a:pt x="727618" y="622300"/>
                  </a:lnTo>
                  <a:lnTo>
                    <a:pt x="759248" y="584200"/>
                  </a:lnTo>
                  <a:lnTo>
                    <a:pt x="792560" y="558800"/>
                  </a:lnTo>
                  <a:lnTo>
                    <a:pt x="827484" y="520700"/>
                  </a:lnTo>
                  <a:lnTo>
                    <a:pt x="863949" y="495300"/>
                  </a:lnTo>
                  <a:lnTo>
                    <a:pt x="901886" y="469900"/>
                  </a:lnTo>
                  <a:lnTo>
                    <a:pt x="941225" y="444500"/>
                  </a:lnTo>
                  <a:lnTo>
                    <a:pt x="981896" y="419100"/>
                  </a:lnTo>
                  <a:lnTo>
                    <a:pt x="1023830" y="406400"/>
                  </a:lnTo>
                  <a:lnTo>
                    <a:pt x="1066955" y="381000"/>
                  </a:lnTo>
                  <a:lnTo>
                    <a:pt x="1202786" y="342900"/>
                  </a:lnTo>
                  <a:lnTo>
                    <a:pt x="1249981" y="330200"/>
                  </a:lnTo>
                  <a:lnTo>
                    <a:pt x="1298019" y="330200"/>
                  </a:lnTo>
                  <a:lnTo>
                    <a:pt x="1346830" y="317500"/>
                  </a:lnTo>
                  <a:lnTo>
                    <a:pt x="2791784" y="317500"/>
                  </a:lnTo>
                  <a:lnTo>
                    <a:pt x="2789069" y="279400"/>
                  </a:lnTo>
                  <a:lnTo>
                    <a:pt x="2778553" y="228600"/>
                  </a:lnTo>
                  <a:lnTo>
                    <a:pt x="2761658" y="190500"/>
                  </a:lnTo>
                  <a:lnTo>
                    <a:pt x="2738899" y="152400"/>
                  </a:lnTo>
                  <a:lnTo>
                    <a:pt x="2710793" y="114300"/>
                  </a:lnTo>
                  <a:lnTo>
                    <a:pt x="2677857" y="76200"/>
                  </a:lnTo>
                  <a:lnTo>
                    <a:pt x="2640607" y="50800"/>
                  </a:lnTo>
                  <a:lnTo>
                    <a:pt x="2599559" y="25400"/>
                  </a:lnTo>
                  <a:lnTo>
                    <a:pt x="2555230" y="12700"/>
                  </a:lnTo>
                  <a:lnTo>
                    <a:pt x="2508136" y="0"/>
                  </a:lnTo>
                  <a:close/>
                </a:path>
                <a:path w="2792729" h="2781300">
                  <a:moveTo>
                    <a:pt x="2155107" y="1219200"/>
                  </a:moveTo>
                  <a:lnTo>
                    <a:pt x="1953951" y="1219200"/>
                  </a:lnTo>
                  <a:lnTo>
                    <a:pt x="1975761" y="1231900"/>
                  </a:lnTo>
                  <a:lnTo>
                    <a:pt x="1990464" y="1257300"/>
                  </a:lnTo>
                  <a:lnTo>
                    <a:pt x="1995855" y="1282700"/>
                  </a:lnTo>
                  <a:lnTo>
                    <a:pt x="1992514" y="1308100"/>
                  </a:lnTo>
                  <a:lnTo>
                    <a:pt x="1983194" y="1320800"/>
                  </a:lnTo>
                  <a:lnTo>
                    <a:pt x="1968949" y="1346200"/>
                  </a:lnTo>
                  <a:lnTo>
                    <a:pt x="1950830" y="1346200"/>
                  </a:lnTo>
                  <a:lnTo>
                    <a:pt x="1925263" y="1358900"/>
                  </a:lnTo>
                  <a:lnTo>
                    <a:pt x="1875406" y="1384300"/>
                  </a:lnTo>
                  <a:lnTo>
                    <a:pt x="1827504" y="1409700"/>
                  </a:lnTo>
                  <a:lnTo>
                    <a:pt x="1781686" y="1435100"/>
                  </a:lnTo>
                  <a:lnTo>
                    <a:pt x="1759621" y="1460500"/>
                  </a:lnTo>
                  <a:lnTo>
                    <a:pt x="1738226" y="1473200"/>
                  </a:lnTo>
                  <a:lnTo>
                    <a:pt x="1717452" y="1498600"/>
                  </a:lnTo>
                  <a:lnTo>
                    <a:pt x="1697327" y="1511300"/>
                  </a:lnTo>
                  <a:lnTo>
                    <a:pt x="1677875" y="1524000"/>
                  </a:lnTo>
                  <a:lnTo>
                    <a:pt x="1659116" y="1549400"/>
                  </a:lnTo>
                  <a:lnTo>
                    <a:pt x="1641080" y="1574800"/>
                  </a:lnTo>
                  <a:lnTo>
                    <a:pt x="1623791" y="1587500"/>
                  </a:lnTo>
                  <a:lnTo>
                    <a:pt x="1607270" y="1612900"/>
                  </a:lnTo>
                  <a:lnTo>
                    <a:pt x="1591471" y="1638300"/>
                  </a:lnTo>
                  <a:lnTo>
                    <a:pt x="1576491" y="1663700"/>
                  </a:lnTo>
                  <a:lnTo>
                    <a:pt x="1562351" y="1676400"/>
                  </a:lnTo>
                  <a:lnTo>
                    <a:pt x="1536567" y="1727200"/>
                  </a:lnTo>
                  <a:lnTo>
                    <a:pt x="1514308" y="1778000"/>
                  </a:lnTo>
                  <a:lnTo>
                    <a:pt x="1498888" y="1828800"/>
                  </a:lnTo>
                  <a:lnTo>
                    <a:pt x="1493660" y="1841500"/>
                  </a:lnTo>
                  <a:lnTo>
                    <a:pt x="1483640" y="1879600"/>
                  </a:lnTo>
                  <a:lnTo>
                    <a:pt x="1478750" y="1892300"/>
                  </a:lnTo>
                  <a:lnTo>
                    <a:pt x="1474418" y="1905000"/>
                  </a:lnTo>
                  <a:lnTo>
                    <a:pt x="1470647" y="1930400"/>
                  </a:lnTo>
                  <a:lnTo>
                    <a:pt x="1467442" y="1943100"/>
                  </a:lnTo>
                  <a:lnTo>
                    <a:pt x="1466177" y="1955800"/>
                  </a:lnTo>
                  <a:lnTo>
                    <a:pt x="1465425" y="1968500"/>
                  </a:lnTo>
                  <a:lnTo>
                    <a:pt x="1465064" y="1981200"/>
                  </a:lnTo>
                  <a:lnTo>
                    <a:pt x="1464971" y="2781300"/>
                  </a:lnTo>
                  <a:lnTo>
                    <a:pt x="2508762" y="2781300"/>
                  </a:lnTo>
                  <a:lnTo>
                    <a:pt x="2556416" y="2768600"/>
                  </a:lnTo>
                  <a:lnTo>
                    <a:pt x="2601218" y="2755900"/>
                  </a:lnTo>
                  <a:lnTo>
                    <a:pt x="2642632" y="2730500"/>
                  </a:lnTo>
                  <a:lnTo>
                    <a:pt x="2680123" y="2705100"/>
                  </a:lnTo>
                  <a:lnTo>
                    <a:pt x="2713152" y="2667000"/>
                  </a:lnTo>
                  <a:lnTo>
                    <a:pt x="2741185" y="2628900"/>
                  </a:lnTo>
                  <a:lnTo>
                    <a:pt x="2763685" y="2590800"/>
                  </a:lnTo>
                  <a:lnTo>
                    <a:pt x="2776084" y="2552700"/>
                  </a:lnTo>
                  <a:lnTo>
                    <a:pt x="2785180" y="2527300"/>
                  </a:lnTo>
                  <a:lnTo>
                    <a:pt x="2790780" y="2489200"/>
                  </a:lnTo>
                  <a:lnTo>
                    <a:pt x="2792689" y="2451100"/>
                  </a:lnTo>
                  <a:lnTo>
                    <a:pt x="2792689" y="2438400"/>
                  </a:lnTo>
                  <a:lnTo>
                    <a:pt x="1667200" y="2438400"/>
                  </a:lnTo>
                  <a:lnTo>
                    <a:pt x="1645618" y="2425700"/>
                  </a:lnTo>
                  <a:lnTo>
                    <a:pt x="1630828" y="2400300"/>
                  </a:lnTo>
                  <a:lnTo>
                    <a:pt x="1624924" y="2374900"/>
                  </a:lnTo>
                  <a:lnTo>
                    <a:pt x="1625207" y="2362200"/>
                  </a:lnTo>
                  <a:lnTo>
                    <a:pt x="1625720" y="2362200"/>
                  </a:lnTo>
                  <a:lnTo>
                    <a:pt x="1626302" y="2349500"/>
                  </a:lnTo>
                  <a:lnTo>
                    <a:pt x="1626948" y="2349500"/>
                  </a:lnTo>
                  <a:lnTo>
                    <a:pt x="1627657" y="2336800"/>
                  </a:lnTo>
                  <a:lnTo>
                    <a:pt x="1633963" y="2286000"/>
                  </a:lnTo>
                  <a:lnTo>
                    <a:pt x="1642823" y="2235200"/>
                  </a:lnTo>
                  <a:lnTo>
                    <a:pt x="1654165" y="2197100"/>
                  </a:lnTo>
                  <a:lnTo>
                    <a:pt x="1667916" y="2146300"/>
                  </a:lnTo>
                  <a:lnTo>
                    <a:pt x="1684004" y="2108200"/>
                  </a:lnTo>
                  <a:lnTo>
                    <a:pt x="1702356" y="2057400"/>
                  </a:lnTo>
                  <a:lnTo>
                    <a:pt x="1725011" y="2019300"/>
                  </a:lnTo>
                  <a:lnTo>
                    <a:pt x="1750212" y="1968500"/>
                  </a:lnTo>
                  <a:lnTo>
                    <a:pt x="1777867" y="1930400"/>
                  </a:lnTo>
                  <a:lnTo>
                    <a:pt x="1807881" y="1879600"/>
                  </a:lnTo>
                  <a:lnTo>
                    <a:pt x="1840161" y="1841500"/>
                  </a:lnTo>
                  <a:lnTo>
                    <a:pt x="1874613" y="1803400"/>
                  </a:lnTo>
                  <a:lnTo>
                    <a:pt x="1892080" y="1790700"/>
                  </a:lnTo>
                  <a:lnTo>
                    <a:pt x="1910000" y="1778000"/>
                  </a:lnTo>
                  <a:lnTo>
                    <a:pt x="1928393" y="1752600"/>
                  </a:lnTo>
                  <a:lnTo>
                    <a:pt x="1947249" y="1739900"/>
                  </a:lnTo>
                  <a:lnTo>
                    <a:pt x="1979240" y="1701800"/>
                  </a:lnTo>
                  <a:lnTo>
                    <a:pt x="2008845" y="1663700"/>
                  </a:lnTo>
                  <a:lnTo>
                    <a:pt x="2036051" y="1625600"/>
                  </a:lnTo>
                  <a:lnTo>
                    <a:pt x="2060748" y="1587500"/>
                  </a:lnTo>
                  <a:lnTo>
                    <a:pt x="2082827" y="1536700"/>
                  </a:lnTo>
                  <a:lnTo>
                    <a:pt x="2102181" y="1498600"/>
                  </a:lnTo>
                  <a:lnTo>
                    <a:pt x="2118699" y="1447800"/>
                  </a:lnTo>
                  <a:lnTo>
                    <a:pt x="2132273" y="1409700"/>
                  </a:lnTo>
                  <a:lnTo>
                    <a:pt x="2142794" y="1358900"/>
                  </a:lnTo>
                  <a:lnTo>
                    <a:pt x="2150154" y="1308100"/>
                  </a:lnTo>
                  <a:lnTo>
                    <a:pt x="2152306" y="1282700"/>
                  </a:lnTo>
                  <a:lnTo>
                    <a:pt x="2153855" y="1257300"/>
                  </a:lnTo>
                  <a:lnTo>
                    <a:pt x="2154792" y="1244600"/>
                  </a:lnTo>
                  <a:lnTo>
                    <a:pt x="2155107" y="1219200"/>
                  </a:lnTo>
                  <a:close/>
                </a:path>
                <a:path w="2792729" h="2781300">
                  <a:moveTo>
                    <a:pt x="1537505" y="469900"/>
                  </a:moveTo>
                  <a:lnTo>
                    <a:pt x="1246632" y="469900"/>
                  </a:lnTo>
                  <a:lnTo>
                    <a:pt x="1152192" y="495300"/>
                  </a:lnTo>
                  <a:lnTo>
                    <a:pt x="1106899" y="520700"/>
                  </a:lnTo>
                  <a:lnTo>
                    <a:pt x="1063033" y="533400"/>
                  </a:lnTo>
                  <a:lnTo>
                    <a:pt x="1020699" y="558800"/>
                  </a:lnTo>
                  <a:lnTo>
                    <a:pt x="980002" y="584200"/>
                  </a:lnTo>
                  <a:lnTo>
                    <a:pt x="941050" y="609600"/>
                  </a:lnTo>
                  <a:lnTo>
                    <a:pt x="903947" y="635000"/>
                  </a:lnTo>
                  <a:lnTo>
                    <a:pt x="868799" y="673100"/>
                  </a:lnTo>
                  <a:lnTo>
                    <a:pt x="835712" y="711200"/>
                  </a:lnTo>
                  <a:lnTo>
                    <a:pt x="804792" y="736600"/>
                  </a:lnTo>
                  <a:lnTo>
                    <a:pt x="776145" y="774700"/>
                  </a:lnTo>
                  <a:lnTo>
                    <a:pt x="749877" y="825500"/>
                  </a:lnTo>
                  <a:lnTo>
                    <a:pt x="726093" y="863600"/>
                  </a:lnTo>
                  <a:lnTo>
                    <a:pt x="704900" y="901700"/>
                  </a:lnTo>
                  <a:lnTo>
                    <a:pt x="691212" y="939800"/>
                  </a:lnTo>
                  <a:lnTo>
                    <a:pt x="678981" y="965200"/>
                  </a:lnTo>
                  <a:lnTo>
                    <a:pt x="668247" y="1003300"/>
                  </a:lnTo>
                  <a:lnTo>
                    <a:pt x="659047" y="1041400"/>
                  </a:lnTo>
                  <a:lnTo>
                    <a:pt x="649761" y="1079500"/>
                  </a:lnTo>
                  <a:lnTo>
                    <a:pt x="643049" y="1130300"/>
                  </a:lnTo>
                  <a:lnTo>
                    <a:pt x="638963" y="1168400"/>
                  </a:lnTo>
                  <a:lnTo>
                    <a:pt x="637582" y="1219200"/>
                  </a:lnTo>
                  <a:lnTo>
                    <a:pt x="639375" y="1270000"/>
                  </a:lnTo>
                  <a:lnTo>
                    <a:pt x="644676" y="1320800"/>
                  </a:lnTo>
                  <a:lnTo>
                    <a:pt x="653369" y="1371600"/>
                  </a:lnTo>
                  <a:lnTo>
                    <a:pt x="665335" y="1422400"/>
                  </a:lnTo>
                  <a:lnTo>
                    <a:pt x="680458" y="1473200"/>
                  </a:lnTo>
                  <a:lnTo>
                    <a:pt x="698621" y="1511300"/>
                  </a:lnTo>
                  <a:lnTo>
                    <a:pt x="719707" y="1562100"/>
                  </a:lnTo>
                  <a:lnTo>
                    <a:pt x="743599" y="1600200"/>
                  </a:lnTo>
                  <a:lnTo>
                    <a:pt x="770179" y="1651000"/>
                  </a:lnTo>
                  <a:lnTo>
                    <a:pt x="799332" y="1689100"/>
                  </a:lnTo>
                  <a:lnTo>
                    <a:pt x="830939" y="1727200"/>
                  </a:lnTo>
                  <a:lnTo>
                    <a:pt x="864884" y="1765300"/>
                  </a:lnTo>
                  <a:lnTo>
                    <a:pt x="873658" y="1765300"/>
                  </a:lnTo>
                  <a:lnTo>
                    <a:pt x="882098" y="1778000"/>
                  </a:lnTo>
                  <a:lnTo>
                    <a:pt x="890436" y="1778000"/>
                  </a:lnTo>
                  <a:lnTo>
                    <a:pt x="898684" y="1790700"/>
                  </a:lnTo>
                  <a:lnTo>
                    <a:pt x="931631" y="1828800"/>
                  </a:lnTo>
                  <a:lnTo>
                    <a:pt x="962715" y="1854200"/>
                  </a:lnTo>
                  <a:lnTo>
                    <a:pt x="991926" y="1892300"/>
                  </a:lnTo>
                  <a:lnTo>
                    <a:pt x="1019191" y="1930400"/>
                  </a:lnTo>
                  <a:lnTo>
                    <a:pt x="1044438" y="1981200"/>
                  </a:lnTo>
                  <a:lnTo>
                    <a:pt x="1067593" y="2019300"/>
                  </a:lnTo>
                  <a:lnTo>
                    <a:pt x="1088584" y="2057400"/>
                  </a:lnTo>
                  <a:lnTo>
                    <a:pt x="1107591" y="2108200"/>
                  </a:lnTo>
                  <a:lnTo>
                    <a:pt x="1124215" y="2146300"/>
                  </a:lnTo>
                  <a:lnTo>
                    <a:pt x="1138379" y="2197100"/>
                  </a:lnTo>
                  <a:lnTo>
                    <a:pt x="1150007" y="2247900"/>
                  </a:lnTo>
                  <a:lnTo>
                    <a:pt x="1159022" y="2298700"/>
                  </a:lnTo>
                  <a:lnTo>
                    <a:pt x="1161596" y="2311400"/>
                  </a:lnTo>
                  <a:lnTo>
                    <a:pt x="1163821" y="2324100"/>
                  </a:lnTo>
                  <a:lnTo>
                    <a:pt x="1165699" y="2349500"/>
                  </a:lnTo>
                  <a:lnTo>
                    <a:pt x="1167231" y="2362200"/>
                  </a:lnTo>
                  <a:lnTo>
                    <a:pt x="1167618" y="2362200"/>
                  </a:lnTo>
                  <a:lnTo>
                    <a:pt x="1167807" y="2374900"/>
                  </a:lnTo>
                  <a:lnTo>
                    <a:pt x="1162437" y="2400300"/>
                  </a:lnTo>
                  <a:lnTo>
                    <a:pt x="1147734" y="2425700"/>
                  </a:lnTo>
                  <a:lnTo>
                    <a:pt x="1125924" y="2438400"/>
                  </a:lnTo>
                  <a:lnTo>
                    <a:pt x="1327729" y="2438400"/>
                  </a:lnTo>
                  <a:lnTo>
                    <a:pt x="1327729" y="1625600"/>
                  </a:lnTo>
                  <a:lnTo>
                    <a:pt x="1314412" y="1574800"/>
                  </a:lnTo>
                  <a:lnTo>
                    <a:pt x="1297884" y="1524000"/>
                  </a:lnTo>
                  <a:lnTo>
                    <a:pt x="1278267" y="1473200"/>
                  </a:lnTo>
                  <a:lnTo>
                    <a:pt x="1255685" y="1435100"/>
                  </a:lnTo>
                  <a:lnTo>
                    <a:pt x="1230259" y="1384300"/>
                  </a:lnTo>
                  <a:lnTo>
                    <a:pt x="1202112" y="1346200"/>
                  </a:lnTo>
                  <a:lnTo>
                    <a:pt x="1171367" y="1308100"/>
                  </a:lnTo>
                  <a:lnTo>
                    <a:pt x="1138146" y="1270000"/>
                  </a:lnTo>
                  <a:lnTo>
                    <a:pt x="1102572" y="1231900"/>
                  </a:lnTo>
                  <a:lnTo>
                    <a:pt x="1064766" y="1206500"/>
                  </a:lnTo>
                  <a:lnTo>
                    <a:pt x="1024852" y="1168400"/>
                  </a:lnTo>
                  <a:lnTo>
                    <a:pt x="982952" y="1143000"/>
                  </a:lnTo>
                  <a:lnTo>
                    <a:pt x="939188" y="1117600"/>
                  </a:lnTo>
                  <a:lnTo>
                    <a:pt x="893683" y="1104900"/>
                  </a:lnTo>
                  <a:lnTo>
                    <a:pt x="846560" y="1079500"/>
                  </a:lnTo>
                  <a:lnTo>
                    <a:pt x="845073" y="1079500"/>
                  </a:lnTo>
                  <a:lnTo>
                    <a:pt x="827300" y="1066800"/>
                  </a:lnTo>
                  <a:lnTo>
                    <a:pt x="813345" y="1054100"/>
                  </a:lnTo>
                  <a:lnTo>
                    <a:pt x="804226" y="1041400"/>
                  </a:lnTo>
                  <a:lnTo>
                    <a:pt x="800959" y="1016000"/>
                  </a:lnTo>
                  <a:lnTo>
                    <a:pt x="806352" y="990600"/>
                  </a:lnTo>
                  <a:lnTo>
                    <a:pt x="821058" y="965200"/>
                  </a:lnTo>
                  <a:lnTo>
                    <a:pt x="842872" y="952500"/>
                  </a:lnTo>
                  <a:lnTo>
                    <a:pt x="1327729" y="952500"/>
                  </a:lnTo>
                  <a:lnTo>
                    <a:pt x="1327729" y="838200"/>
                  </a:lnTo>
                  <a:lnTo>
                    <a:pt x="1333120" y="812800"/>
                  </a:lnTo>
                  <a:lnTo>
                    <a:pt x="1347822" y="787400"/>
                  </a:lnTo>
                  <a:lnTo>
                    <a:pt x="1369632" y="774700"/>
                  </a:lnTo>
                  <a:lnTo>
                    <a:pt x="2009259" y="774700"/>
                  </a:lnTo>
                  <a:lnTo>
                    <a:pt x="1991413" y="749300"/>
                  </a:lnTo>
                  <a:lnTo>
                    <a:pt x="1962620" y="711200"/>
                  </a:lnTo>
                  <a:lnTo>
                    <a:pt x="1931891" y="685800"/>
                  </a:lnTo>
                  <a:lnTo>
                    <a:pt x="1899313" y="647700"/>
                  </a:lnTo>
                  <a:lnTo>
                    <a:pt x="1864975" y="622300"/>
                  </a:lnTo>
                  <a:lnTo>
                    <a:pt x="1828966" y="596900"/>
                  </a:lnTo>
                  <a:lnTo>
                    <a:pt x="1791373" y="571500"/>
                  </a:lnTo>
                  <a:lnTo>
                    <a:pt x="1752284" y="546100"/>
                  </a:lnTo>
                  <a:lnTo>
                    <a:pt x="1711789" y="533400"/>
                  </a:lnTo>
                  <a:lnTo>
                    <a:pt x="1669976" y="508000"/>
                  </a:lnTo>
                  <a:lnTo>
                    <a:pt x="1582745" y="482600"/>
                  </a:lnTo>
                  <a:lnTo>
                    <a:pt x="1537505" y="469900"/>
                  </a:lnTo>
                  <a:close/>
                </a:path>
                <a:path w="2792729" h="2781300">
                  <a:moveTo>
                    <a:pt x="2791784" y="317500"/>
                  </a:moveTo>
                  <a:lnTo>
                    <a:pt x="1445458" y="317500"/>
                  </a:lnTo>
                  <a:lnTo>
                    <a:pt x="1493881" y="330200"/>
                  </a:lnTo>
                  <a:lnTo>
                    <a:pt x="1541544" y="330200"/>
                  </a:lnTo>
                  <a:lnTo>
                    <a:pt x="1588379" y="342900"/>
                  </a:lnTo>
                  <a:lnTo>
                    <a:pt x="1723236" y="381000"/>
                  </a:lnTo>
                  <a:lnTo>
                    <a:pt x="1766079" y="406400"/>
                  </a:lnTo>
                  <a:lnTo>
                    <a:pt x="1807753" y="419100"/>
                  </a:lnTo>
                  <a:lnTo>
                    <a:pt x="1848191" y="444500"/>
                  </a:lnTo>
                  <a:lnTo>
                    <a:pt x="1887323" y="469900"/>
                  </a:lnTo>
                  <a:lnTo>
                    <a:pt x="1925083" y="495300"/>
                  </a:lnTo>
                  <a:lnTo>
                    <a:pt x="1961402" y="520700"/>
                  </a:lnTo>
                  <a:lnTo>
                    <a:pt x="1996211" y="558800"/>
                  </a:lnTo>
                  <a:lnTo>
                    <a:pt x="2029443" y="584200"/>
                  </a:lnTo>
                  <a:lnTo>
                    <a:pt x="2061030" y="622300"/>
                  </a:lnTo>
                  <a:lnTo>
                    <a:pt x="2090902" y="647700"/>
                  </a:lnTo>
                  <a:lnTo>
                    <a:pt x="2118993" y="685800"/>
                  </a:lnTo>
                  <a:lnTo>
                    <a:pt x="2145234" y="723900"/>
                  </a:lnTo>
                  <a:lnTo>
                    <a:pt x="2169557" y="762000"/>
                  </a:lnTo>
                  <a:lnTo>
                    <a:pt x="2191894" y="800100"/>
                  </a:lnTo>
                  <a:lnTo>
                    <a:pt x="2212176" y="850900"/>
                  </a:lnTo>
                  <a:lnTo>
                    <a:pt x="2230336" y="889000"/>
                  </a:lnTo>
                  <a:lnTo>
                    <a:pt x="2246305" y="939800"/>
                  </a:lnTo>
                  <a:lnTo>
                    <a:pt x="2260015" y="977900"/>
                  </a:lnTo>
                  <a:lnTo>
                    <a:pt x="2271398" y="1028700"/>
                  </a:lnTo>
                  <a:lnTo>
                    <a:pt x="2280386" y="1066800"/>
                  </a:lnTo>
                  <a:lnTo>
                    <a:pt x="2286910" y="1117600"/>
                  </a:lnTo>
                  <a:lnTo>
                    <a:pt x="2290904" y="1168400"/>
                  </a:lnTo>
                  <a:lnTo>
                    <a:pt x="2292238" y="1206500"/>
                  </a:lnTo>
                  <a:lnTo>
                    <a:pt x="2292328" y="1219200"/>
                  </a:lnTo>
                  <a:lnTo>
                    <a:pt x="2292065" y="1244600"/>
                  </a:lnTo>
                  <a:lnTo>
                    <a:pt x="2291277" y="1257300"/>
                  </a:lnTo>
                  <a:lnTo>
                    <a:pt x="2289964" y="1282700"/>
                  </a:lnTo>
                  <a:lnTo>
                    <a:pt x="2288129" y="1308100"/>
                  </a:lnTo>
                  <a:lnTo>
                    <a:pt x="2281976" y="1358900"/>
                  </a:lnTo>
                  <a:lnTo>
                    <a:pt x="2273169" y="1397000"/>
                  </a:lnTo>
                  <a:lnTo>
                    <a:pt x="2261785" y="1447800"/>
                  </a:lnTo>
                  <a:lnTo>
                    <a:pt x="2247900" y="1498600"/>
                  </a:lnTo>
                  <a:lnTo>
                    <a:pt x="2231588" y="1536700"/>
                  </a:lnTo>
                  <a:lnTo>
                    <a:pt x="2212927" y="1587500"/>
                  </a:lnTo>
                  <a:lnTo>
                    <a:pt x="2190252" y="1638300"/>
                  </a:lnTo>
                  <a:lnTo>
                    <a:pt x="2165030" y="1676400"/>
                  </a:lnTo>
                  <a:lnTo>
                    <a:pt x="2137353" y="1727200"/>
                  </a:lnTo>
                  <a:lnTo>
                    <a:pt x="2107314" y="1765300"/>
                  </a:lnTo>
                  <a:lnTo>
                    <a:pt x="2075003" y="1803400"/>
                  </a:lnTo>
                  <a:lnTo>
                    <a:pt x="2040513" y="1841500"/>
                  </a:lnTo>
                  <a:lnTo>
                    <a:pt x="2023108" y="1854200"/>
                  </a:lnTo>
                  <a:lnTo>
                    <a:pt x="2005262" y="1879600"/>
                  </a:lnTo>
                  <a:lnTo>
                    <a:pt x="1986943" y="1892300"/>
                  </a:lnTo>
                  <a:lnTo>
                    <a:pt x="1968159" y="1905000"/>
                  </a:lnTo>
                  <a:lnTo>
                    <a:pt x="1936633" y="1943100"/>
                  </a:lnTo>
                  <a:lnTo>
                    <a:pt x="1907338" y="1981200"/>
                  </a:lnTo>
                  <a:lnTo>
                    <a:pt x="1880379" y="2019300"/>
                  </a:lnTo>
                  <a:lnTo>
                    <a:pt x="1855861" y="2057400"/>
                  </a:lnTo>
                  <a:lnTo>
                    <a:pt x="1833890" y="2108200"/>
                  </a:lnTo>
                  <a:lnTo>
                    <a:pt x="1814571" y="2146300"/>
                  </a:lnTo>
                  <a:lnTo>
                    <a:pt x="1798010" y="2197100"/>
                  </a:lnTo>
                  <a:lnTo>
                    <a:pt x="1784311" y="2235200"/>
                  </a:lnTo>
                  <a:lnTo>
                    <a:pt x="1773581" y="2286000"/>
                  </a:lnTo>
                  <a:lnTo>
                    <a:pt x="1765925" y="2336800"/>
                  </a:lnTo>
                  <a:lnTo>
                    <a:pt x="1764746" y="2349500"/>
                  </a:lnTo>
                  <a:lnTo>
                    <a:pt x="1763708" y="2362200"/>
                  </a:lnTo>
                  <a:lnTo>
                    <a:pt x="1762806" y="2362200"/>
                  </a:lnTo>
                  <a:lnTo>
                    <a:pt x="1762040" y="2374900"/>
                  </a:lnTo>
                  <a:lnTo>
                    <a:pt x="1761883" y="2374900"/>
                  </a:lnTo>
                  <a:lnTo>
                    <a:pt x="1761663" y="2387600"/>
                  </a:lnTo>
                  <a:lnTo>
                    <a:pt x="1759747" y="2387600"/>
                  </a:lnTo>
                  <a:lnTo>
                    <a:pt x="1750591" y="2413000"/>
                  </a:lnTo>
                  <a:lnTo>
                    <a:pt x="1735627" y="2425700"/>
                  </a:lnTo>
                  <a:lnTo>
                    <a:pt x="1716156" y="2438400"/>
                  </a:lnTo>
                  <a:lnTo>
                    <a:pt x="2792689" y="2438400"/>
                  </a:lnTo>
                  <a:lnTo>
                    <a:pt x="2792689" y="330200"/>
                  </a:lnTo>
                  <a:lnTo>
                    <a:pt x="2791784" y="317500"/>
                  </a:lnTo>
                  <a:close/>
                </a:path>
                <a:path w="2792729" h="2781300">
                  <a:moveTo>
                    <a:pt x="2009259" y="774700"/>
                  </a:moveTo>
                  <a:lnTo>
                    <a:pt x="1423065" y="774700"/>
                  </a:lnTo>
                  <a:lnTo>
                    <a:pt x="1434724" y="787400"/>
                  </a:lnTo>
                  <a:lnTo>
                    <a:pt x="1444877" y="787400"/>
                  </a:lnTo>
                  <a:lnTo>
                    <a:pt x="1453247" y="800100"/>
                  </a:lnTo>
                  <a:lnTo>
                    <a:pt x="1459573" y="812800"/>
                  </a:lnTo>
                  <a:lnTo>
                    <a:pt x="1463574" y="825500"/>
                  </a:lnTo>
                  <a:lnTo>
                    <a:pt x="1464971" y="838200"/>
                  </a:lnTo>
                  <a:lnTo>
                    <a:pt x="1464971" y="1574800"/>
                  </a:lnTo>
                  <a:lnTo>
                    <a:pt x="1494236" y="1536700"/>
                  </a:lnTo>
                  <a:lnTo>
                    <a:pt x="1525877" y="1498600"/>
                  </a:lnTo>
                  <a:lnTo>
                    <a:pt x="1559792" y="1460500"/>
                  </a:lnTo>
                  <a:lnTo>
                    <a:pt x="1595885" y="1422400"/>
                  </a:lnTo>
                  <a:lnTo>
                    <a:pt x="1634055" y="1384300"/>
                  </a:lnTo>
                  <a:lnTo>
                    <a:pt x="1674205" y="1346200"/>
                  </a:lnTo>
                  <a:lnTo>
                    <a:pt x="1716235" y="1320800"/>
                  </a:lnTo>
                  <a:lnTo>
                    <a:pt x="1760048" y="1295400"/>
                  </a:lnTo>
                  <a:lnTo>
                    <a:pt x="1805543" y="1270000"/>
                  </a:lnTo>
                  <a:lnTo>
                    <a:pt x="1852623" y="1244600"/>
                  </a:lnTo>
                  <a:lnTo>
                    <a:pt x="1902025" y="1219200"/>
                  </a:lnTo>
                  <a:lnTo>
                    <a:pt x="2155107" y="1219200"/>
                  </a:lnTo>
                  <a:lnTo>
                    <a:pt x="2155001" y="1206500"/>
                  </a:lnTo>
                  <a:lnTo>
                    <a:pt x="2153421" y="1168400"/>
                  </a:lnTo>
                  <a:lnTo>
                    <a:pt x="2148847" y="1117600"/>
                  </a:lnTo>
                  <a:lnTo>
                    <a:pt x="2141454" y="1079500"/>
                  </a:lnTo>
                  <a:lnTo>
                    <a:pt x="2131330" y="1028700"/>
                  </a:lnTo>
                  <a:lnTo>
                    <a:pt x="2118564" y="990600"/>
                  </a:lnTo>
                  <a:lnTo>
                    <a:pt x="2103243" y="939800"/>
                  </a:lnTo>
                  <a:lnTo>
                    <a:pt x="2085456" y="901700"/>
                  </a:lnTo>
                  <a:lnTo>
                    <a:pt x="2065291" y="863600"/>
                  </a:lnTo>
                  <a:lnTo>
                    <a:pt x="2042837" y="825500"/>
                  </a:lnTo>
                  <a:lnTo>
                    <a:pt x="2018182" y="787400"/>
                  </a:lnTo>
                  <a:lnTo>
                    <a:pt x="2009259" y="774700"/>
                  </a:lnTo>
                  <a:close/>
                </a:path>
                <a:path w="2792729" h="2781300">
                  <a:moveTo>
                    <a:pt x="1327729" y="952500"/>
                  </a:moveTo>
                  <a:lnTo>
                    <a:pt x="893187" y="952500"/>
                  </a:lnTo>
                  <a:lnTo>
                    <a:pt x="941001" y="965200"/>
                  </a:lnTo>
                  <a:lnTo>
                    <a:pt x="987427" y="990600"/>
                  </a:lnTo>
                  <a:lnTo>
                    <a:pt x="1032373" y="1016000"/>
                  </a:lnTo>
                  <a:lnTo>
                    <a:pt x="1075748" y="1041400"/>
                  </a:lnTo>
                  <a:lnTo>
                    <a:pt x="1117461" y="1066800"/>
                  </a:lnTo>
                  <a:lnTo>
                    <a:pt x="1157420" y="1104900"/>
                  </a:lnTo>
                  <a:lnTo>
                    <a:pt x="1195535" y="1130300"/>
                  </a:lnTo>
                  <a:lnTo>
                    <a:pt x="1231715" y="1168400"/>
                  </a:lnTo>
                  <a:lnTo>
                    <a:pt x="1265868" y="1206500"/>
                  </a:lnTo>
                  <a:lnTo>
                    <a:pt x="1297903" y="1244600"/>
                  </a:lnTo>
                  <a:lnTo>
                    <a:pt x="1327729" y="1282700"/>
                  </a:lnTo>
                  <a:lnTo>
                    <a:pt x="1327729" y="952500"/>
                  </a:lnTo>
                  <a:close/>
                </a:path>
                <a:path w="2792729" h="2781300">
                  <a:moveTo>
                    <a:pt x="1444217" y="457200"/>
                  </a:moveTo>
                  <a:lnTo>
                    <a:pt x="1345508" y="457200"/>
                  </a:lnTo>
                  <a:lnTo>
                    <a:pt x="1295569" y="469900"/>
                  </a:lnTo>
                  <a:lnTo>
                    <a:pt x="1491300" y="469900"/>
                  </a:lnTo>
                  <a:lnTo>
                    <a:pt x="1444217" y="457200"/>
                  </a:lnTo>
                  <a:close/>
                </a:path>
              </a:pathLst>
            </a:custGeom>
            <a:solidFill>
              <a:srgbClr val="FF6900"/>
            </a:solidFill>
            <a:ln>
              <a:solidFill>
                <a:srgbClr val="FF6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4">
              <a:extLst>
                <a:ext uri="{FF2B5EF4-FFF2-40B4-BE49-F238E27FC236}">
                  <a16:creationId xmlns:a16="http://schemas.microsoft.com/office/drawing/2014/main" id="{61DF8308-C2A5-472E-81F0-D49FAC78CE7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52296" y="3677448"/>
              <a:ext cx="5990131" cy="19297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104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DC264-B0D1-E13B-49C2-8F838FBF6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64478"/>
            <a:ext cx="15626715" cy="923330"/>
          </a:xfrm>
        </p:spPr>
        <p:txBody>
          <a:bodyPr/>
          <a:lstStyle/>
          <a:p>
            <a:r>
              <a:rPr lang="en-US" sz="6000" dirty="0">
                <a:latin typeface="Comfortaa" panose="00000500000000000000" pitchFamily="2" charset="0"/>
              </a:rPr>
              <a:t>People Who Just Want to Learn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72B147-B69F-76AB-3303-BA735A499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035110"/>
            <a:ext cx="16990615" cy="3631763"/>
          </a:xfrm>
        </p:spPr>
        <p:txBody>
          <a:bodyPr/>
          <a:lstStyle/>
          <a:p>
            <a:pPr marL="583565" indent="-571500">
              <a:spcAft>
                <a:spcPts val="2400"/>
              </a:spcAft>
              <a:buFont typeface="Arial" panose="020B0604020202020204" pitchFamily="34" charset="0"/>
              <a:buChar char="•"/>
              <a:tabLst>
                <a:tab pos="389890" algn="l"/>
                <a:tab pos="4053840" algn="l"/>
              </a:tabLst>
            </a:pPr>
            <a:r>
              <a:rPr lang="en-US" sz="4400" dirty="0">
                <a:latin typeface="Lato" panose="020F0502020204030203" pitchFamily="34" charset="0"/>
              </a:rPr>
              <a:t>You want to come to our presentations</a:t>
            </a:r>
          </a:p>
          <a:p>
            <a:pPr marL="583565" indent="-571500">
              <a:spcAft>
                <a:spcPts val="2400"/>
              </a:spcAft>
              <a:buFont typeface="Arial" panose="020B0604020202020204" pitchFamily="34" charset="0"/>
              <a:buChar char="•"/>
              <a:tabLst>
                <a:tab pos="389890" algn="l"/>
                <a:tab pos="4053840" algn="l"/>
              </a:tabLst>
            </a:pPr>
            <a:r>
              <a:rPr lang="en-US" sz="4400" dirty="0">
                <a:latin typeface="Lato" panose="020F0502020204030203" pitchFamily="34" charset="0"/>
              </a:rPr>
              <a:t>You want to receive materials that we publish </a:t>
            </a:r>
          </a:p>
          <a:p>
            <a:pPr marL="583565" indent="-571500">
              <a:spcAft>
                <a:spcPts val="2400"/>
              </a:spcAft>
              <a:buFont typeface="Arial" panose="020B0604020202020204" pitchFamily="34" charset="0"/>
              <a:buChar char="•"/>
              <a:tabLst>
                <a:tab pos="389890" algn="l"/>
                <a:tab pos="4053840" algn="l"/>
              </a:tabLst>
            </a:pPr>
            <a:r>
              <a:rPr lang="en-US" sz="4400" dirty="0">
                <a:latin typeface="Lato" panose="020F0502020204030203" pitchFamily="34" charset="0"/>
              </a:rPr>
              <a:t>You want to participate in some meetings</a:t>
            </a:r>
          </a:p>
          <a:p>
            <a:pPr marL="583565" indent="-571500">
              <a:spcAft>
                <a:spcPts val="2400"/>
              </a:spcAft>
              <a:buFont typeface="Arial" panose="020B0604020202020204" pitchFamily="34" charset="0"/>
              <a:buChar char="•"/>
              <a:tabLst>
                <a:tab pos="389890" algn="l"/>
                <a:tab pos="4053840" algn="l"/>
              </a:tabLst>
            </a:pPr>
            <a:r>
              <a:rPr lang="en-US" sz="4400" dirty="0">
                <a:latin typeface="Lato" panose="020F0502020204030203" pitchFamily="34" charset="0"/>
              </a:rPr>
              <a:t>You want to join our mailing list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B3A6B2-149E-4EA4-BE08-06157744D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2993210-A305-4483-B696-933233D73065}"/>
              </a:ext>
            </a:extLst>
          </p:cNvPr>
          <p:cNvGrpSpPr/>
          <p:nvPr/>
        </p:nvGrpSpPr>
        <p:grpSpPr>
          <a:xfrm>
            <a:off x="15690850" y="1311275"/>
            <a:ext cx="3263823" cy="968375"/>
            <a:chOff x="1968299" y="3257400"/>
            <a:chExt cx="9374128" cy="2781300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A55DBCD8-BEE2-43F8-B90A-EBEF5B976CFB}"/>
                </a:ext>
              </a:extLst>
            </p:cNvPr>
            <p:cNvSpPr/>
            <p:nvPr/>
          </p:nvSpPr>
          <p:spPr>
            <a:xfrm>
              <a:off x="1968299" y="3257400"/>
              <a:ext cx="2792730" cy="2781300"/>
            </a:xfrm>
            <a:custGeom>
              <a:avLst/>
              <a:gdLst/>
              <a:ahLst/>
              <a:cxnLst/>
              <a:rect l="l" t="t" r="r" b="b"/>
              <a:pathLst>
                <a:path w="2792729" h="2781300">
                  <a:moveTo>
                    <a:pt x="2508136" y="0"/>
                  </a:moveTo>
                  <a:lnTo>
                    <a:pt x="284555" y="0"/>
                  </a:lnTo>
                  <a:lnTo>
                    <a:pt x="237463" y="12700"/>
                  </a:lnTo>
                  <a:lnTo>
                    <a:pt x="193134" y="25400"/>
                  </a:lnTo>
                  <a:lnTo>
                    <a:pt x="152087" y="50800"/>
                  </a:lnTo>
                  <a:lnTo>
                    <a:pt x="114836" y="76200"/>
                  </a:lnTo>
                  <a:lnTo>
                    <a:pt x="81899" y="114300"/>
                  </a:lnTo>
                  <a:lnTo>
                    <a:pt x="53793" y="152400"/>
                  </a:lnTo>
                  <a:lnTo>
                    <a:pt x="31033" y="190500"/>
                  </a:lnTo>
                  <a:lnTo>
                    <a:pt x="14137" y="228600"/>
                  </a:lnTo>
                  <a:lnTo>
                    <a:pt x="3620" y="279400"/>
                  </a:lnTo>
                  <a:lnTo>
                    <a:pt x="0" y="330200"/>
                  </a:lnTo>
                  <a:lnTo>
                    <a:pt x="0" y="2463800"/>
                  </a:lnTo>
                  <a:lnTo>
                    <a:pt x="376" y="2463800"/>
                  </a:lnTo>
                  <a:lnTo>
                    <a:pt x="5972" y="2514600"/>
                  </a:lnTo>
                  <a:lnTo>
                    <a:pt x="17932" y="2565400"/>
                  </a:lnTo>
                  <a:lnTo>
                    <a:pt x="35782" y="2603500"/>
                  </a:lnTo>
                  <a:lnTo>
                    <a:pt x="59051" y="2641600"/>
                  </a:lnTo>
                  <a:lnTo>
                    <a:pt x="87264" y="2679700"/>
                  </a:lnTo>
                  <a:lnTo>
                    <a:pt x="119949" y="2705100"/>
                  </a:lnTo>
                  <a:lnTo>
                    <a:pt x="156633" y="2730500"/>
                  </a:lnTo>
                  <a:lnTo>
                    <a:pt x="196843" y="2755900"/>
                  </a:lnTo>
                  <a:lnTo>
                    <a:pt x="240105" y="2768600"/>
                  </a:lnTo>
                  <a:lnTo>
                    <a:pt x="285947" y="2781300"/>
                  </a:lnTo>
                  <a:lnTo>
                    <a:pt x="1327729" y="2781300"/>
                  </a:lnTo>
                  <a:lnTo>
                    <a:pt x="1327729" y="2438400"/>
                  </a:lnTo>
                  <a:lnTo>
                    <a:pt x="1062743" y="2438400"/>
                  </a:lnTo>
                  <a:lnTo>
                    <a:pt x="1048490" y="2425700"/>
                  </a:lnTo>
                  <a:lnTo>
                    <a:pt x="1037936" y="2400300"/>
                  </a:lnTo>
                  <a:lnTo>
                    <a:pt x="1033675" y="2400300"/>
                  </a:lnTo>
                  <a:lnTo>
                    <a:pt x="1032429" y="2387600"/>
                  </a:lnTo>
                  <a:lnTo>
                    <a:pt x="1030743" y="2387600"/>
                  </a:lnTo>
                  <a:lnTo>
                    <a:pt x="1030335" y="2374900"/>
                  </a:lnTo>
                  <a:lnTo>
                    <a:pt x="1029832" y="2374900"/>
                  </a:lnTo>
                  <a:lnTo>
                    <a:pt x="1029246" y="2362200"/>
                  </a:lnTo>
                  <a:lnTo>
                    <a:pt x="1023013" y="2311400"/>
                  </a:lnTo>
                  <a:lnTo>
                    <a:pt x="1013628" y="2260600"/>
                  </a:lnTo>
                  <a:lnTo>
                    <a:pt x="1001197" y="2222500"/>
                  </a:lnTo>
                  <a:lnTo>
                    <a:pt x="985826" y="2171700"/>
                  </a:lnTo>
                  <a:lnTo>
                    <a:pt x="967624" y="2120900"/>
                  </a:lnTo>
                  <a:lnTo>
                    <a:pt x="946696" y="2082800"/>
                  </a:lnTo>
                  <a:lnTo>
                    <a:pt x="923150" y="2044700"/>
                  </a:lnTo>
                  <a:lnTo>
                    <a:pt x="897092" y="1993900"/>
                  </a:lnTo>
                  <a:lnTo>
                    <a:pt x="868629" y="1955800"/>
                  </a:lnTo>
                  <a:lnTo>
                    <a:pt x="837869" y="1930400"/>
                  </a:lnTo>
                  <a:lnTo>
                    <a:pt x="804917" y="1892300"/>
                  </a:lnTo>
                  <a:lnTo>
                    <a:pt x="796498" y="1879600"/>
                  </a:lnTo>
                  <a:lnTo>
                    <a:pt x="788182" y="1879600"/>
                  </a:lnTo>
                  <a:lnTo>
                    <a:pt x="779965" y="1866900"/>
                  </a:lnTo>
                  <a:lnTo>
                    <a:pt x="771840" y="1854200"/>
                  </a:lnTo>
                  <a:lnTo>
                    <a:pt x="738865" y="1828800"/>
                  </a:lnTo>
                  <a:lnTo>
                    <a:pt x="707697" y="1790700"/>
                  </a:lnTo>
                  <a:lnTo>
                    <a:pt x="678409" y="1752600"/>
                  </a:lnTo>
                  <a:lnTo>
                    <a:pt x="651074" y="1714500"/>
                  </a:lnTo>
                  <a:lnTo>
                    <a:pt x="625765" y="1676400"/>
                  </a:lnTo>
                  <a:lnTo>
                    <a:pt x="602557" y="1638300"/>
                  </a:lnTo>
                  <a:lnTo>
                    <a:pt x="581521" y="1587500"/>
                  </a:lnTo>
                  <a:lnTo>
                    <a:pt x="563068" y="1549400"/>
                  </a:lnTo>
                  <a:lnTo>
                    <a:pt x="546850" y="1498600"/>
                  </a:lnTo>
                  <a:lnTo>
                    <a:pt x="532935" y="1460500"/>
                  </a:lnTo>
                  <a:lnTo>
                    <a:pt x="521395" y="1409700"/>
                  </a:lnTo>
                  <a:lnTo>
                    <a:pt x="512297" y="1358900"/>
                  </a:lnTo>
                  <a:lnTo>
                    <a:pt x="505713" y="1320800"/>
                  </a:lnTo>
                  <a:lnTo>
                    <a:pt x="501711" y="1270000"/>
                  </a:lnTo>
                  <a:lnTo>
                    <a:pt x="500361" y="1219200"/>
                  </a:lnTo>
                  <a:lnTo>
                    <a:pt x="501520" y="1168400"/>
                  </a:lnTo>
                  <a:lnTo>
                    <a:pt x="504955" y="1130300"/>
                  </a:lnTo>
                  <a:lnTo>
                    <a:pt x="510610" y="1079500"/>
                  </a:lnTo>
                  <a:lnTo>
                    <a:pt x="518424" y="1041400"/>
                  </a:lnTo>
                  <a:lnTo>
                    <a:pt x="526514" y="1003300"/>
                  </a:lnTo>
                  <a:lnTo>
                    <a:pt x="536017" y="965200"/>
                  </a:lnTo>
                  <a:lnTo>
                    <a:pt x="546907" y="927100"/>
                  </a:lnTo>
                  <a:lnTo>
                    <a:pt x="559155" y="901700"/>
                  </a:lnTo>
                  <a:lnTo>
                    <a:pt x="577059" y="850900"/>
                  </a:lnTo>
                  <a:lnTo>
                    <a:pt x="597133" y="812800"/>
                  </a:lnTo>
                  <a:lnTo>
                    <a:pt x="619308" y="774700"/>
                  </a:lnTo>
                  <a:lnTo>
                    <a:pt x="643514" y="736600"/>
                  </a:lnTo>
                  <a:lnTo>
                    <a:pt x="669681" y="698500"/>
                  </a:lnTo>
                  <a:lnTo>
                    <a:pt x="697739" y="660400"/>
                  </a:lnTo>
                  <a:lnTo>
                    <a:pt x="727618" y="622300"/>
                  </a:lnTo>
                  <a:lnTo>
                    <a:pt x="759248" y="584200"/>
                  </a:lnTo>
                  <a:lnTo>
                    <a:pt x="792560" y="558800"/>
                  </a:lnTo>
                  <a:lnTo>
                    <a:pt x="827484" y="520700"/>
                  </a:lnTo>
                  <a:lnTo>
                    <a:pt x="863949" y="495300"/>
                  </a:lnTo>
                  <a:lnTo>
                    <a:pt x="901886" y="469900"/>
                  </a:lnTo>
                  <a:lnTo>
                    <a:pt x="941225" y="444500"/>
                  </a:lnTo>
                  <a:lnTo>
                    <a:pt x="981896" y="419100"/>
                  </a:lnTo>
                  <a:lnTo>
                    <a:pt x="1023830" y="406400"/>
                  </a:lnTo>
                  <a:lnTo>
                    <a:pt x="1066955" y="381000"/>
                  </a:lnTo>
                  <a:lnTo>
                    <a:pt x="1202786" y="342900"/>
                  </a:lnTo>
                  <a:lnTo>
                    <a:pt x="1249981" y="330200"/>
                  </a:lnTo>
                  <a:lnTo>
                    <a:pt x="1298019" y="330200"/>
                  </a:lnTo>
                  <a:lnTo>
                    <a:pt x="1346830" y="317500"/>
                  </a:lnTo>
                  <a:lnTo>
                    <a:pt x="2791784" y="317500"/>
                  </a:lnTo>
                  <a:lnTo>
                    <a:pt x="2789069" y="279400"/>
                  </a:lnTo>
                  <a:lnTo>
                    <a:pt x="2778553" y="228600"/>
                  </a:lnTo>
                  <a:lnTo>
                    <a:pt x="2761658" y="190500"/>
                  </a:lnTo>
                  <a:lnTo>
                    <a:pt x="2738899" y="152400"/>
                  </a:lnTo>
                  <a:lnTo>
                    <a:pt x="2710793" y="114300"/>
                  </a:lnTo>
                  <a:lnTo>
                    <a:pt x="2677857" y="76200"/>
                  </a:lnTo>
                  <a:lnTo>
                    <a:pt x="2640607" y="50800"/>
                  </a:lnTo>
                  <a:lnTo>
                    <a:pt x="2599559" y="25400"/>
                  </a:lnTo>
                  <a:lnTo>
                    <a:pt x="2555230" y="12700"/>
                  </a:lnTo>
                  <a:lnTo>
                    <a:pt x="2508136" y="0"/>
                  </a:lnTo>
                  <a:close/>
                </a:path>
                <a:path w="2792729" h="2781300">
                  <a:moveTo>
                    <a:pt x="2155107" y="1219200"/>
                  </a:moveTo>
                  <a:lnTo>
                    <a:pt x="1953951" y="1219200"/>
                  </a:lnTo>
                  <a:lnTo>
                    <a:pt x="1975761" y="1231900"/>
                  </a:lnTo>
                  <a:lnTo>
                    <a:pt x="1990464" y="1257300"/>
                  </a:lnTo>
                  <a:lnTo>
                    <a:pt x="1995855" y="1282700"/>
                  </a:lnTo>
                  <a:lnTo>
                    <a:pt x="1992514" y="1308100"/>
                  </a:lnTo>
                  <a:lnTo>
                    <a:pt x="1983194" y="1320800"/>
                  </a:lnTo>
                  <a:lnTo>
                    <a:pt x="1968949" y="1346200"/>
                  </a:lnTo>
                  <a:lnTo>
                    <a:pt x="1950830" y="1346200"/>
                  </a:lnTo>
                  <a:lnTo>
                    <a:pt x="1925263" y="1358900"/>
                  </a:lnTo>
                  <a:lnTo>
                    <a:pt x="1875406" y="1384300"/>
                  </a:lnTo>
                  <a:lnTo>
                    <a:pt x="1827504" y="1409700"/>
                  </a:lnTo>
                  <a:lnTo>
                    <a:pt x="1781686" y="1435100"/>
                  </a:lnTo>
                  <a:lnTo>
                    <a:pt x="1759621" y="1460500"/>
                  </a:lnTo>
                  <a:lnTo>
                    <a:pt x="1738226" y="1473200"/>
                  </a:lnTo>
                  <a:lnTo>
                    <a:pt x="1717452" y="1498600"/>
                  </a:lnTo>
                  <a:lnTo>
                    <a:pt x="1697327" y="1511300"/>
                  </a:lnTo>
                  <a:lnTo>
                    <a:pt x="1677875" y="1524000"/>
                  </a:lnTo>
                  <a:lnTo>
                    <a:pt x="1659116" y="1549400"/>
                  </a:lnTo>
                  <a:lnTo>
                    <a:pt x="1641080" y="1574800"/>
                  </a:lnTo>
                  <a:lnTo>
                    <a:pt x="1623791" y="1587500"/>
                  </a:lnTo>
                  <a:lnTo>
                    <a:pt x="1607270" y="1612900"/>
                  </a:lnTo>
                  <a:lnTo>
                    <a:pt x="1591471" y="1638300"/>
                  </a:lnTo>
                  <a:lnTo>
                    <a:pt x="1576491" y="1663700"/>
                  </a:lnTo>
                  <a:lnTo>
                    <a:pt x="1562351" y="1676400"/>
                  </a:lnTo>
                  <a:lnTo>
                    <a:pt x="1536567" y="1727200"/>
                  </a:lnTo>
                  <a:lnTo>
                    <a:pt x="1514308" y="1778000"/>
                  </a:lnTo>
                  <a:lnTo>
                    <a:pt x="1498888" y="1828800"/>
                  </a:lnTo>
                  <a:lnTo>
                    <a:pt x="1493660" y="1841500"/>
                  </a:lnTo>
                  <a:lnTo>
                    <a:pt x="1483640" y="1879600"/>
                  </a:lnTo>
                  <a:lnTo>
                    <a:pt x="1478750" y="1892300"/>
                  </a:lnTo>
                  <a:lnTo>
                    <a:pt x="1474418" y="1905000"/>
                  </a:lnTo>
                  <a:lnTo>
                    <a:pt x="1470647" y="1930400"/>
                  </a:lnTo>
                  <a:lnTo>
                    <a:pt x="1467442" y="1943100"/>
                  </a:lnTo>
                  <a:lnTo>
                    <a:pt x="1466177" y="1955800"/>
                  </a:lnTo>
                  <a:lnTo>
                    <a:pt x="1465425" y="1968500"/>
                  </a:lnTo>
                  <a:lnTo>
                    <a:pt x="1465064" y="1981200"/>
                  </a:lnTo>
                  <a:lnTo>
                    <a:pt x="1464971" y="2781300"/>
                  </a:lnTo>
                  <a:lnTo>
                    <a:pt x="2508762" y="2781300"/>
                  </a:lnTo>
                  <a:lnTo>
                    <a:pt x="2556416" y="2768600"/>
                  </a:lnTo>
                  <a:lnTo>
                    <a:pt x="2601218" y="2755900"/>
                  </a:lnTo>
                  <a:lnTo>
                    <a:pt x="2642632" y="2730500"/>
                  </a:lnTo>
                  <a:lnTo>
                    <a:pt x="2680123" y="2705100"/>
                  </a:lnTo>
                  <a:lnTo>
                    <a:pt x="2713152" y="2667000"/>
                  </a:lnTo>
                  <a:lnTo>
                    <a:pt x="2741185" y="2628900"/>
                  </a:lnTo>
                  <a:lnTo>
                    <a:pt x="2763685" y="2590800"/>
                  </a:lnTo>
                  <a:lnTo>
                    <a:pt x="2776084" y="2552700"/>
                  </a:lnTo>
                  <a:lnTo>
                    <a:pt x="2785180" y="2527300"/>
                  </a:lnTo>
                  <a:lnTo>
                    <a:pt x="2790780" y="2489200"/>
                  </a:lnTo>
                  <a:lnTo>
                    <a:pt x="2792689" y="2451100"/>
                  </a:lnTo>
                  <a:lnTo>
                    <a:pt x="2792689" y="2438400"/>
                  </a:lnTo>
                  <a:lnTo>
                    <a:pt x="1667200" y="2438400"/>
                  </a:lnTo>
                  <a:lnTo>
                    <a:pt x="1645618" y="2425700"/>
                  </a:lnTo>
                  <a:lnTo>
                    <a:pt x="1630828" y="2400300"/>
                  </a:lnTo>
                  <a:lnTo>
                    <a:pt x="1624924" y="2374900"/>
                  </a:lnTo>
                  <a:lnTo>
                    <a:pt x="1625207" y="2362200"/>
                  </a:lnTo>
                  <a:lnTo>
                    <a:pt x="1625720" y="2362200"/>
                  </a:lnTo>
                  <a:lnTo>
                    <a:pt x="1626302" y="2349500"/>
                  </a:lnTo>
                  <a:lnTo>
                    <a:pt x="1626948" y="2349500"/>
                  </a:lnTo>
                  <a:lnTo>
                    <a:pt x="1627657" y="2336800"/>
                  </a:lnTo>
                  <a:lnTo>
                    <a:pt x="1633963" y="2286000"/>
                  </a:lnTo>
                  <a:lnTo>
                    <a:pt x="1642823" y="2235200"/>
                  </a:lnTo>
                  <a:lnTo>
                    <a:pt x="1654165" y="2197100"/>
                  </a:lnTo>
                  <a:lnTo>
                    <a:pt x="1667916" y="2146300"/>
                  </a:lnTo>
                  <a:lnTo>
                    <a:pt x="1684004" y="2108200"/>
                  </a:lnTo>
                  <a:lnTo>
                    <a:pt x="1702356" y="2057400"/>
                  </a:lnTo>
                  <a:lnTo>
                    <a:pt x="1725011" y="2019300"/>
                  </a:lnTo>
                  <a:lnTo>
                    <a:pt x="1750212" y="1968500"/>
                  </a:lnTo>
                  <a:lnTo>
                    <a:pt x="1777867" y="1930400"/>
                  </a:lnTo>
                  <a:lnTo>
                    <a:pt x="1807881" y="1879600"/>
                  </a:lnTo>
                  <a:lnTo>
                    <a:pt x="1840161" y="1841500"/>
                  </a:lnTo>
                  <a:lnTo>
                    <a:pt x="1874613" y="1803400"/>
                  </a:lnTo>
                  <a:lnTo>
                    <a:pt x="1892080" y="1790700"/>
                  </a:lnTo>
                  <a:lnTo>
                    <a:pt x="1910000" y="1778000"/>
                  </a:lnTo>
                  <a:lnTo>
                    <a:pt x="1928393" y="1752600"/>
                  </a:lnTo>
                  <a:lnTo>
                    <a:pt x="1947249" y="1739900"/>
                  </a:lnTo>
                  <a:lnTo>
                    <a:pt x="1979240" y="1701800"/>
                  </a:lnTo>
                  <a:lnTo>
                    <a:pt x="2008845" y="1663700"/>
                  </a:lnTo>
                  <a:lnTo>
                    <a:pt x="2036051" y="1625600"/>
                  </a:lnTo>
                  <a:lnTo>
                    <a:pt x="2060748" y="1587500"/>
                  </a:lnTo>
                  <a:lnTo>
                    <a:pt x="2082827" y="1536700"/>
                  </a:lnTo>
                  <a:lnTo>
                    <a:pt x="2102181" y="1498600"/>
                  </a:lnTo>
                  <a:lnTo>
                    <a:pt x="2118699" y="1447800"/>
                  </a:lnTo>
                  <a:lnTo>
                    <a:pt x="2132273" y="1409700"/>
                  </a:lnTo>
                  <a:lnTo>
                    <a:pt x="2142794" y="1358900"/>
                  </a:lnTo>
                  <a:lnTo>
                    <a:pt x="2150154" y="1308100"/>
                  </a:lnTo>
                  <a:lnTo>
                    <a:pt x="2152306" y="1282700"/>
                  </a:lnTo>
                  <a:lnTo>
                    <a:pt x="2153855" y="1257300"/>
                  </a:lnTo>
                  <a:lnTo>
                    <a:pt x="2154792" y="1244600"/>
                  </a:lnTo>
                  <a:lnTo>
                    <a:pt x="2155107" y="1219200"/>
                  </a:lnTo>
                  <a:close/>
                </a:path>
                <a:path w="2792729" h="2781300">
                  <a:moveTo>
                    <a:pt x="1537505" y="469900"/>
                  </a:moveTo>
                  <a:lnTo>
                    <a:pt x="1246632" y="469900"/>
                  </a:lnTo>
                  <a:lnTo>
                    <a:pt x="1152192" y="495300"/>
                  </a:lnTo>
                  <a:lnTo>
                    <a:pt x="1106899" y="520700"/>
                  </a:lnTo>
                  <a:lnTo>
                    <a:pt x="1063033" y="533400"/>
                  </a:lnTo>
                  <a:lnTo>
                    <a:pt x="1020699" y="558800"/>
                  </a:lnTo>
                  <a:lnTo>
                    <a:pt x="980002" y="584200"/>
                  </a:lnTo>
                  <a:lnTo>
                    <a:pt x="941050" y="609600"/>
                  </a:lnTo>
                  <a:lnTo>
                    <a:pt x="903947" y="635000"/>
                  </a:lnTo>
                  <a:lnTo>
                    <a:pt x="868799" y="673100"/>
                  </a:lnTo>
                  <a:lnTo>
                    <a:pt x="835712" y="711200"/>
                  </a:lnTo>
                  <a:lnTo>
                    <a:pt x="804792" y="736600"/>
                  </a:lnTo>
                  <a:lnTo>
                    <a:pt x="776145" y="774700"/>
                  </a:lnTo>
                  <a:lnTo>
                    <a:pt x="749877" y="825500"/>
                  </a:lnTo>
                  <a:lnTo>
                    <a:pt x="726093" y="863600"/>
                  </a:lnTo>
                  <a:lnTo>
                    <a:pt x="704900" y="901700"/>
                  </a:lnTo>
                  <a:lnTo>
                    <a:pt x="691212" y="939800"/>
                  </a:lnTo>
                  <a:lnTo>
                    <a:pt x="678981" y="965200"/>
                  </a:lnTo>
                  <a:lnTo>
                    <a:pt x="668247" y="1003300"/>
                  </a:lnTo>
                  <a:lnTo>
                    <a:pt x="659047" y="1041400"/>
                  </a:lnTo>
                  <a:lnTo>
                    <a:pt x="649761" y="1079500"/>
                  </a:lnTo>
                  <a:lnTo>
                    <a:pt x="643049" y="1130300"/>
                  </a:lnTo>
                  <a:lnTo>
                    <a:pt x="638963" y="1168400"/>
                  </a:lnTo>
                  <a:lnTo>
                    <a:pt x="637582" y="1219200"/>
                  </a:lnTo>
                  <a:lnTo>
                    <a:pt x="639375" y="1270000"/>
                  </a:lnTo>
                  <a:lnTo>
                    <a:pt x="644676" y="1320800"/>
                  </a:lnTo>
                  <a:lnTo>
                    <a:pt x="653369" y="1371600"/>
                  </a:lnTo>
                  <a:lnTo>
                    <a:pt x="665335" y="1422400"/>
                  </a:lnTo>
                  <a:lnTo>
                    <a:pt x="680458" y="1473200"/>
                  </a:lnTo>
                  <a:lnTo>
                    <a:pt x="698621" y="1511300"/>
                  </a:lnTo>
                  <a:lnTo>
                    <a:pt x="719707" y="1562100"/>
                  </a:lnTo>
                  <a:lnTo>
                    <a:pt x="743599" y="1600200"/>
                  </a:lnTo>
                  <a:lnTo>
                    <a:pt x="770179" y="1651000"/>
                  </a:lnTo>
                  <a:lnTo>
                    <a:pt x="799332" y="1689100"/>
                  </a:lnTo>
                  <a:lnTo>
                    <a:pt x="830939" y="1727200"/>
                  </a:lnTo>
                  <a:lnTo>
                    <a:pt x="864884" y="1765300"/>
                  </a:lnTo>
                  <a:lnTo>
                    <a:pt x="873658" y="1765300"/>
                  </a:lnTo>
                  <a:lnTo>
                    <a:pt x="882098" y="1778000"/>
                  </a:lnTo>
                  <a:lnTo>
                    <a:pt x="890436" y="1778000"/>
                  </a:lnTo>
                  <a:lnTo>
                    <a:pt x="898684" y="1790700"/>
                  </a:lnTo>
                  <a:lnTo>
                    <a:pt x="931631" y="1828800"/>
                  </a:lnTo>
                  <a:lnTo>
                    <a:pt x="962715" y="1854200"/>
                  </a:lnTo>
                  <a:lnTo>
                    <a:pt x="991926" y="1892300"/>
                  </a:lnTo>
                  <a:lnTo>
                    <a:pt x="1019191" y="1930400"/>
                  </a:lnTo>
                  <a:lnTo>
                    <a:pt x="1044438" y="1981200"/>
                  </a:lnTo>
                  <a:lnTo>
                    <a:pt x="1067593" y="2019300"/>
                  </a:lnTo>
                  <a:lnTo>
                    <a:pt x="1088584" y="2057400"/>
                  </a:lnTo>
                  <a:lnTo>
                    <a:pt x="1107591" y="2108200"/>
                  </a:lnTo>
                  <a:lnTo>
                    <a:pt x="1124215" y="2146300"/>
                  </a:lnTo>
                  <a:lnTo>
                    <a:pt x="1138379" y="2197100"/>
                  </a:lnTo>
                  <a:lnTo>
                    <a:pt x="1150007" y="2247900"/>
                  </a:lnTo>
                  <a:lnTo>
                    <a:pt x="1159022" y="2298700"/>
                  </a:lnTo>
                  <a:lnTo>
                    <a:pt x="1161596" y="2311400"/>
                  </a:lnTo>
                  <a:lnTo>
                    <a:pt x="1163821" y="2324100"/>
                  </a:lnTo>
                  <a:lnTo>
                    <a:pt x="1165699" y="2349500"/>
                  </a:lnTo>
                  <a:lnTo>
                    <a:pt x="1167231" y="2362200"/>
                  </a:lnTo>
                  <a:lnTo>
                    <a:pt x="1167618" y="2362200"/>
                  </a:lnTo>
                  <a:lnTo>
                    <a:pt x="1167807" y="2374900"/>
                  </a:lnTo>
                  <a:lnTo>
                    <a:pt x="1162437" y="2400300"/>
                  </a:lnTo>
                  <a:lnTo>
                    <a:pt x="1147734" y="2425700"/>
                  </a:lnTo>
                  <a:lnTo>
                    <a:pt x="1125924" y="2438400"/>
                  </a:lnTo>
                  <a:lnTo>
                    <a:pt x="1327729" y="2438400"/>
                  </a:lnTo>
                  <a:lnTo>
                    <a:pt x="1327729" y="1625600"/>
                  </a:lnTo>
                  <a:lnTo>
                    <a:pt x="1314412" y="1574800"/>
                  </a:lnTo>
                  <a:lnTo>
                    <a:pt x="1297884" y="1524000"/>
                  </a:lnTo>
                  <a:lnTo>
                    <a:pt x="1278267" y="1473200"/>
                  </a:lnTo>
                  <a:lnTo>
                    <a:pt x="1255685" y="1435100"/>
                  </a:lnTo>
                  <a:lnTo>
                    <a:pt x="1230259" y="1384300"/>
                  </a:lnTo>
                  <a:lnTo>
                    <a:pt x="1202112" y="1346200"/>
                  </a:lnTo>
                  <a:lnTo>
                    <a:pt x="1171367" y="1308100"/>
                  </a:lnTo>
                  <a:lnTo>
                    <a:pt x="1138146" y="1270000"/>
                  </a:lnTo>
                  <a:lnTo>
                    <a:pt x="1102572" y="1231900"/>
                  </a:lnTo>
                  <a:lnTo>
                    <a:pt x="1064766" y="1206500"/>
                  </a:lnTo>
                  <a:lnTo>
                    <a:pt x="1024852" y="1168400"/>
                  </a:lnTo>
                  <a:lnTo>
                    <a:pt x="982952" y="1143000"/>
                  </a:lnTo>
                  <a:lnTo>
                    <a:pt x="939188" y="1117600"/>
                  </a:lnTo>
                  <a:lnTo>
                    <a:pt x="893683" y="1104900"/>
                  </a:lnTo>
                  <a:lnTo>
                    <a:pt x="846560" y="1079500"/>
                  </a:lnTo>
                  <a:lnTo>
                    <a:pt x="845073" y="1079500"/>
                  </a:lnTo>
                  <a:lnTo>
                    <a:pt x="827300" y="1066800"/>
                  </a:lnTo>
                  <a:lnTo>
                    <a:pt x="813345" y="1054100"/>
                  </a:lnTo>
                  <a:lnTo>
                    <a:pt x="804226" y="1041400"/>
                  </a:lnTo>
                  <a:lnTo>
                    <a:pt x="800959" y="1016000"/>
                  </a:lnTo>
                  <a:lnTo>
                    <a:pt x="806352" y="990600"/>
                  </a:lnTo>
                  <a:lnTo>
                    <a:pt x="821058" y="965200"/>
                  </a:lnTo>
                  <a:lnTo>
                    <a:pt x="842872" y="952500"/>
                  </a:lnTo>
                  <a:lnTo>
                    <a:pt x="1327729" y="952500"/>
                  </a:lnTo>
                  <a:lnTo>
                    <a:pt x="1327729" y="838200"/>
                  </a:lnTo>
                  <a:lnTo>
                    <a:pt x="1333120" y="812800"/>
                  </a:lnTo>
                  <a:lnTo>
                    <a:pt x="1347822" y="787400"/>
                  </a:lnTo>
                  <a:lnTo>
                    <a:pt x="1369632" y="774700"/>
                  </a:lnTo>
                  <a:lnTo>
                    <a:pt x="2009259" y="774700"/>
                  </a:lnTo>
                  <a:lnTo>
                    <a:pt x="1991413" y="749300"/>
                  </a:lnTo>
                  <a:lnTo>
                    <a:pt x="1962620" y="711200"/>
                  </a:lnTo>
                  <a:lnTo>
                    <a:pt x="1931891" y="685800"/>
                  </a:lnTo>
                  <a:lnTo>
                    <a:pt x="1899313" y="647700"/>
                  </a:lnTo>
                  <a:lnTo>
                    <a:pt x="1864975" y="622300"/>
                  </a:lnTo>
                  <a:lnTo>
                    <a:pt x="1828966" y="596900"/>
                  </a:lnTo>
                  <a:lnTo>
                    <a:pt x="1791373" y="571500"/>
                  </a:lnTo>
                  <a:lnTo>
                    <a:pt x="1752284" y="546100"/>
                  </a:lnTo>
                  <a:lnTo>
                    <a:pt x="1711789" y="533400"/>
                  </a:lnTo>
                  <a:lnTo>
                    <a:pt x="1669976" y="508000"/>
                  </a:lnTo>
                  <a:lnTo>
                    <a:pt x="1582745" y="482600"/>
                  </a:lnTo>
                  <a:lnTo>
                    <a:pt x="1537505" y="469900"/>
                  </a:lnTo>
                  <a:close/>
                </a:path>
                <a:path w="2792729" h="2781300">
                  <a:moveTo>
                    <a:pt x="2791784" y="317500"/>
                  </a:moveTo>
                  <a:lnTo>
                    <a:pt x="1445458" y="317500"/>
                  </a:lnTo>
                  <a:lnTo>
                    <a:pt x="1493881" y="330200"/>
                  </a:lnTo>
                  <a:lnTo>
                    <a:pt x="1541544" y="330200"/>
                  </a:lnTo>
                  <a:lnTo>
                    <a:pt x="1588379" y="342900"/>
                  </a:lnTo>
                  <a:lnTo>
                    <a:pt x="1723236" y="381000"/>
                  </a:lnTo>
                  <a:lnTo>
                    <a:pt x="1766079" y="406400"/>
                  </a:lnTo>
                  <a:lnTo>
                    <a:pt x="1807753" y="419100"/>
                  </a:lnTo>
                  <a:lnTo>
                    <a:pt x="1848191" y="444500"/>
                  </a:lnTo>
                  <a:lnTo>
                    <a:pt x="1887323" y="469900"/>
                  </a:lnTo>
                  <a:lnTo>
                    <a:pt x="1925083" y="495300"/>
                  </a:lnTo>
                  <a:lnTo>
                    <a:pt x="1961402" y="520700"/>
                  </a:lnTo>
                  <a:lnTo>
                    <a:pt x="1996211" y="558800"/>
                  </a:lnTo>
                  <a:lnTo>
                    <a:pt x="2029443" y="584200"/>
                  </a:lnTo>
                  <a:lnTo>
                    <a:pt x="2061030" y="622300"/>
                  </a:lnTo>
                  <a:lnTo>
                    <a:pt x="2090902" y="647700"/>
                  </a:lnTo>
                  <a:lnTo>
                    <a:pt x="2118993" y="685800"/>
                  </a:lnTo>
                  <a:lnTo>
                    <a:pt x="2145234" y="723900"/>
                  </a:lnTo>
                  <a:lnTo>
                    <a:pt x="2169557" y="762000"/>
                  </a:lnTo>
                  <a:lnTo>
                    <a:pt x="2191894" y="800100"/>
                  </a:lnTo>
                  <a:lnTo>
                    <a:pt x="2212176" y="850900"/>
                  </a:lnTo>
                  <a:lnTo>
                    <a:pt x="2230336" y="889000"/>
                  </a:lnTo>
                  <a:lnTo>
                    <a:pt x="2246305" y="939800"/>
                  </a:lnTo>
                  <a:lnTo>
                    <a:pt x="2260015" y="977900"/>
                  </a:lnTo>
                  <a:lnTo>
                    <a:pt x="2271398" y="1028700"/>
                  </a:lnTo>
                  <a:lnTo>
                    <a:pt x="2280386" y="1066800"/>
                  </a:lnTo>
                  <a:lnTo>
                    <a:pt x="2286910" y="1117600"/>
                  </a:lnTo>
                  <a:lnTo>
                    <a:pt x="2290904" y="1168400"/>
                  </a:lnTo>
                  <a:lnTo>
                    <a:pt x="2292238" y="1206500"/>
                  </a:lnTo>
                  <a:lnTo>
                    <a:pt x="2292328" y="1219200"/>
                  </a:lnTo>
                  <a:lnTo>
                    <a:pt x="2292065" y="1244600"/>
                  </a:lnTo>
                  <a:lnTo>
                    <a:pt x="2291277" y="1257300"/>
                  </a:lnTo>
                  <a:lnTo>
                    <a:pt x="2289964" y="1282700"/>
                  </a:lnTo>
                  <a:lnTo>
                    <a:pt x="2288129" y="1308100"/>
                  </a:lnTo>
                  <a:lnTo>
                    <a:pt x="2281976" y="1358900"/>
                  </a:lnTo>
                  <a:lnTo>
                    <a:pt x="2273169" y="1397000"/>
                  </a:lnTo>
                  <a:lnTo>
                    <a:pt x="2261785" y="1447800"/>
                  </a:lnTo>
                  <a:lnTo>
                    <a:pt x="2247900" y="1498600"/>
                  </a:lnTo>
                  <a:lnTo>
                    <a:pt x="2231588" y="1536700"/>
                  </a:lnTo>
                  <a:lnTo>
                    <a:pt x="2212927" y="1587500"/>
                  </a:lnTo>
                  <a:lnTo>
                    <a:pt x="2190252" y="1638300"/>
                  </a:lnTo>
                  <a:lnTo>
                    <a:pt x="2165030" y="1676400"/>
                  </a:lnTo>
                  <a:lnTo>
                    <a:pt x="2137353" y="1727200"/>
                  </a:lnTo>
                  <a:lnTo>
                    <a:pt x="2107314" y="1765300"/>
                  </a:lnTo>
                  <a:lnTo>
                    <a:pt x="2075003" y="1803400"/>
                  </a:lnTo>
                  <a:lnTo>
                    <a:pt x="2040513" y="1841500"/>
                  </a:lnTo>
                  <a:lnTo>
                    <a:pt x="2023108" y="1854200"/>
                  </a:lnTo>
                  <a:lnTo>
                    <a:pt x="2005262" y="1879600"/>
                  </a:lnTo>
                  <a:lnTo>
                    <a:pt x="1986943" y="1892300"/>
                  </a:lnTo>
                  <a:lnTo>
                    <a:pt x="1968159" y="1905000"/>
                  </a:lnTo>
                  <a:lnTo>
                    <a:pt x="1936633" y="1943100"/>
                  </a:lnTo>
                  <a:lnTo>
                    <a:pt x="1907338" y="1981200"/>
                  </a:lnTo>
                  <a:lnTo>
                    <a:pt x="1880379" y="2019300"/>
                  </a:lnTo>
                  <a:lnTo>
                    <a:pt x="1855861" y="2057400"/>
                  </a:lnTo>
                  <a:lnTo>
                    <a:pt x="1833890" y="2108200"/>
                  </a:lnTo>
                  <a:lnTo>
                    <a:pt x="1814571" y="2146300"/>
                  </a:lnTo>
                  <a:lnTo>
                    <a:pt x="1798010" y="2197100"/>
                  </a:lnTo>
                  <a:lnTo>
                    <a:pt x="1784311" y="2235200"/>
                  </a:lnTo>
                  <a:lnTo>
                    <a:pt x="1773581" y="2286000"/>
                  </a:lnTo>
                  <a:lnTo>
                    <a:pt x="1765925" y="2336800"/>
                  </a:lnTo>
                  <a:lnTo>
                    <a:pt x="1764746" y="2349500"/>
                  </a:lnTo>
                  <a:lnTo>
                    <a:pt x="1763708" y="2362200"/>
                  </a:lnTo>
                  <a:lnTo>
                    <a:pt x="1762806" y="2362200"/>
                  </a:lnTo>
                  <a:lnTo>
                    <a:pt x="1762040" y="2374900"/>
                  </a:lnTo>
                  <a:lnTo>
                    <a:pt x="1761883" y="2374900"/>
                  </a:lnTo>
                  <a:lnTo>
                    <a:pt x="1761663" y="2387600"/>
                  </a:lnTo>
                  <a:lnTo>
                    <a:pt x="1759747" y="2387600"/>
                  </a:lnTo>
                  <a:lnTo>
                    <a:pt x="1750591" y="2413000"/>
                  </a:lnTo>
                  <a:lnTo>
                    <a:pt x="1735627" y="2425700"/>
                  </a:lnTo>
                  <a:lnTo>
                    <a:pt x="1716156" y="2438400"/>
                  </a:lnTo>
                  <a:lnTo>
                    <a:pt x="2792689" y="2438400"/>
                  </a:lnTo>
                  <a:lnTo>
                    <a:pt x="2792689" y="330200"/>
                  </a:lnTo>
                  <a:lnTo>
                    <a:pt x="2791784" y="317500"/>
                  </a:lnTo>
                  <a:close/>
                </a:path>
                <a:path w="2792729" h="2781300">
                  <a:moveTo>
                    <a:pt x="2009259" y="774700"/>
                  </a:moveTo>
                  <a:lnTo>
                    <a:pt x="1423065" y="774700"/>
                  </a:lnTo>
                  <a:lnTo>
                    <a:pt x="1434724" y="787400"/>
                  </a:lnTo>
                  <a:lnTo>
                    <a:pt x="1444877" y="787400"/>
                  </a:lnTo>
                  <a:lnTo>
                    <a:pt x="1453247" y="800100"/>
                  </a:lnTo>
                  <a:lnTo>
                    <a:pt x="1459573" y="812800"/>
                  </a:lnTo>
                  <a:lnTo>
                    <a:pt x="1463574" y="825500"/>
                  </a:lnTo>
                  <a:lnTo>
                    <a:pt x="1464971" y="838200"/>
                  </a:lnTo>
                  <a:lnTo>
                    <a:pt x="1464971" y="1574800"/>
                  </a:lnTo>
                  <a:lnTo>
                    <a:pt x="1494236" y="1536700"/>
                  </a:lnTo>
                  <a:lnTo>
                    <a:pt x="1525877" y="1498600"/>
                  </a:lnTo>
                  <a:lnTo>
                    <a:pt x="1559792" y="1460500"/>
                  </a:lnTo>
                  <a:lnTo>
                    <a:pt x="1595885" y="1422400"/>
                  </a:lnTo>
                  <a:lnTo>
                    <a:pt x="1634055" y="1384300"/>
                  </a:lnTo>
                  <a:lnTo>
                    <a:pt x="1674205" y="1346200"/>
                  </a:lnTo>
                  <a:lnTo>
                    <a:pt x="1716235" y="1320800"/>
                  </a:lnTo>
                  <a:lnTo>
                    <a:pt x="1760048" y="1295400"/>
                  </a:lnTo>
                  <a:lnTo>
                    <a:pt x="1805543" y="1270000"/>
                  </a:lnTo>
                  <a:lnTo>
                    <a:pt x="1852623" y="1244600"/>
                  </a:lnTo>
                  <a:lnTo>
                    <a:pt x="1902025" y="1219200"/>
                  </a:lnTo>
                  <a:lnTo>
                    <a:pt x="2155107" y="1219200"/>
                  </a:lnTo>
                  <a:lnTo>
                    <a:pt x="2155001" y="1206500"/>
                  </a:lnTo>
                  <a:lnTo>
                    <a:pt x="2153421" y="1168400"/>
                  </a:lnTo>
                  <a:lnTo>
                    <a:pt x="2148847" y="1117600"/>
                  </a:lnTo>
                  <a:lnTo>
                    <a:pt x="2141454" y="1079500"/>
                  </a:lnTo>
                  <a:lnTo>
                    <a:pt x="2131330" y="1028700"/>
                  </a:lnTo>
                  <a:lnTo>
                    <a:pt x="2118564" y="990600"/>
                  </a:lnTo>
                  <a:lnTo>
                    <a:pt x="2103243" y="939800"/>
                  </a:lnTo>
                  <a:lnTo>
                    <a:pt x="2085456" y="901700"/>
                  </a:lnTo>
                  <a:lnTo>
                    <a:pt x="2065291" y="863600"/>
                  </a:lnTo>
                  <a:lnTo>
                    <a:pt x="2042837" y="825500"/>
                  </a:lnTo>
                  <a:lnTo>
                    <a:pt x="2018182" y="787400"/>
                  </a:lnTo>
                  <a:lnTo>
                    <a:pt x="2009259" y="774700"/>
                  </a:lnTo>
                  <a:close/>
                </a:path>
                <a:path w="2792729" h="2781300">
                  <a:moveTo>
                    <a:pt x="1327729" y="952500"/>
                  </a:moveTo>
                  <a:lnTo>
                    <a:pt x="893187" y="952500"/>
                  </a:lnTo>
                  <a:lnTo>
                    <a:pt x="941001" y="965200"/>
                  </a:lnTo>
                  <a:lnTo>
                    <a:pt x="987427" y="990600"/>
                  </a:lnTo>
                  <a:lnTo>
                    <a:pt x="1032373" y="1016000"/>
                  </a:lnTo>
                  <a:lnTo>
                    <a:pt x="1075748" y="1041400"/>
                  </a:lnTo>
                  <a:lnTo>
                    <a:pt x="1117461" y="1066800"/>
                  </a:lnTo>
                  <a:lnTo>
                    <a:pt x="1157420" y="1104900"/>
                  </a:lnTo>
                  <a:lnTo>
                    <a:pt x="1195535" y="1130300"/>
                  </a:lnTo>
                  <a:lnTo>
                    <a:pt x="1231715" y="1168400"/>
                  </a:lnTo>
                  <a:lnTo>
                    <a:pt x="1265868" y="1206500"/>
                  </a:lnTo>
                  <a:lnTo>
                    <a:pt x="1297903" y="1244600"/>
                  </a:lnTo>
                  <a:lnTo>
                    <a:pt x="1327729" y="1282700"/>
                  </a:lnTo>
                  <a:lnTo>
                    <a:pt x="1327729" y="952500"/>
                  </a:lnTo>
                  <a:close/>
                </a:path>
                <a:path w="2792729" h="2781300">
                  <a:moveTo>
                    <a:pt x="1444217" y="457200"/>
                  </a:moveTo>
                  <a:lnTo>
                    <a:pt x="1345508" y="457200"/>
                  </a:lnTo>
                  <a:lnTo>
                    <a:pt x="1295569" y="469900"/>
                  </a:lnTo>
                  <a:lnTo>
                    <a:pt x="1491300" y="469900"/>
                  </a:lnTo>
                  <a:lnTo>
                    <a:pt x="1444217" y="457200"/>
                  </a:lnTo>
                  <a:close/>
                </a:path>
              </a:pathLst>
            </a:custGeom>
            <a:solidFill>
              <a:srgbClr val="FF6900"/>
            </a:solidFill>
            <a:ln>
              <a:solidFill>
                <a:srgbClr val="FF6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4">
              <a:extLst>
                <a:ext uri="{FF2B5EF4-FFF2-40B4-BE49-F238E27FC236}">
                  <a16:creationId xmlns:a16="http://schemas.microsoft.com/office/drawing/2014/main" id="{7201CD7E-87CE-4AE4-A2D4-C0DFAFC8F93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52296" y="3677448"/>
              <a:ext cx="5990131" cy="19297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633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DC264-B0D1-E13B-49C2-8F838FBF6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64478"/>
            <a:ext cx="15626715" cy="1015663"/>
          </a:xfrm>
        </p:spPr>
        <p:txBody>
          <a:bodyPr/>
          <a:lstStyle/>
          <a:p>
            <a:r>
              <a:rPr lang="en-US" sz="6600" dirty="0">
                <a:latin typeface="Comfortaa" panose="00000500000000000000" pitchFamily="2" charset="0"/>
              </a:rPr>
              <a:t>How to Apply?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72B147-B69F-76AB-3303-BA735A499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42" y="3035110"/>
            <a:ext cx="16990615" cy="1354217"/>
          </a:xfrm>
        </p:spPr>
        <p:txBody>
          <a:bodyPr/>
          <a:lstStyle/>
          <a:p>
            <a:pPr marL="583565" indent="-571500">
              <a:spcAft>
                <a:spcPts val="2400"/>
              </a:spcAft>
              <a:buFont typeface="Arial" panose="020B0604020202020204" pitchFamily="34" charset="0"/>
              <a:buChar char="•"/>
              <a:tabLst>
                <a:tab pos="389890" algn="l"/>
                <a:tab pos="4053840" algn="l"/>
              </a:tabLst>
            </a:pPr>
            <a:r>
              <a:rPr lang="en-US" sz="4400" dirty="0">
                <a:latin typeface="Lato" panose="020F0502020204030203" pitchFamily="34" charset="0"/>
              </a:rPr>
              <a:t>Go to our website   </a:t>
            </a:r>
            <a:r>
              <a:rPr lang="en-US" sz="4400" dirty="0">
                <a:solidFill>
                  <a:srgbClr val="004B9B"/>
                </a:solidFill>
                <a:latin typeface="Lato" panose="020F050202020403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www.smartupacademy.org</a:t>
            </a:r>
            <a:r>
              <a:rPr lang="en-US" sz="4400" dirty="0">
                <a:solidFill>
                  <a:srgbClr val="004B9B"/>
                </a:solidFill>
                <a:latin typeface="Lato" panose="020F0502020204030203" pitchFamily="34" charset="0"/>
              </a:rPr>
              <a:t> </a:t>
            </a:r>
            <a:br>
              <a:rPr lang="en-US" sz="4400" dirty="0">
                <a:latin typeface="Lato" panose="020F0502020204030203" pitchFamily="34" charset="0"/>
              </a:rPr>
            </a:br>
            <a:r>
              <a:rPr lang="en-US" sz="4400" dirty="0">
                <a:latin typeface="Lato" panose="020F0502020204030203" pitchFamily="34" charset="0"/>
              </a:rPr>
              <a:t>click on </a:t>
            </a:r>
            <a:r>
              <a:rPr lang="en-US" sz="4400" b="1" dirty="0">
                <a:latin typeface="Lato" panose="020F0502020204030203" pitchFamily="34" charset="0"/>
              </a:rPr>
              <a:t>“Join” </a:t>
            </a:r>
            <a:r>
              <a:rPr lang="en-US" sz="4400" dirty="0">
                <a:latin typeface="Lato" panose="020F0502020204030203" pitchFamily="34" charset="0"/>
              </a:rPr>
              <a:t>and fill out a form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FA37A-0532-44FC-A148-917AA183F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8E03D-D9BB-49F6-B3B5-294D3CDE24D3}"/>
              </a:ext>
            </a:extLst>
          </p:cNvPr>
          <p:cNvGrpSpPr/>
          <p:nvPr/>
        </p:nvGrpSpPr>
        <p:grpSpPr>
          <a:xfrm>
            <a:off x="15690850" y="1311275"/>
            <a:ext cx="3263823" cy="968375"/>
            <a:chOff x="1968299" y="3257400"/>
            <a:chExt cx="9374128" cy="2781300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C5456F49-1DDA-49DD-9E2C-96F40BA09F0E}"/>
                </a:ext>
              </a:extLst>
            </p:cNvPr>
            <p:cNvSpPr/>
            <p:nvPr/>
          </p:nvSpPr>
          <p:spPr>
            <a:xfrm>
              <a:off x="1968299" y="3257400"/>
              <a:ext cx="2792730" cy="2781300"/>
            </a:xfrm>
            <a:custGeom>
              <a:avLst/>
              <a:gdLst/>
              <a:ahLst/>
              <a:cxnLst/>
              <a:rect l="l" t="t" r="r" b="b"/>
              <a:pathLst>
                <a:path w="2792729" h="2781300">
                  <a:moveTo>
                    <a:pt x="2508136" y="0"/>
                  </a:moveTo>
                  <a:lnTo>
                    <a:pt x="284555" y="0"/>
                  </a:lnTo>
                  <a:lnTo>
                    <a:pt x="237463" y="12700"/>
                  </a:lnTo>
                  <a:lnTo>
                    <a:pt x="193134" y="25400"/>
                  </a:lnTo>
                  <a:lnTo>
                    <a:pt x="152087" y="50800"/>
                  </a:lnTo>
                  <a:lnTo>
                    <a:pt x="114836" y="76200"/>
                  </a:lnTo>
                  <a:lnTo>
                    <a:pt x="81899" y="114300"/>
                  </a:lnTo>
                  <a:lnTo>
                    <a:pt x="53793" y="152400"/>
                  </a:lnTo>
                  <a:lnTo>
                    <a:pt x="31033" y="190500"/>
                  </a:lnTo>
                  <a:lnTo>
                    <a:pt x="14137" y="228600"/>
                  </a:lnTo>
                  <a:lnTo>
                    <a:pt x="3620" y="279400"/>
                  </a:lnTo>
                  <a:lnTo>
                    <a:pt x="0" y="330200"/>
                  </a:lnTo>
                  <a:lnTo>
                    <a:pt x="0" y="2463800"/>
                  </a:lnTo>
                  <a:lnTo>
                    <a:pt x="376" y="2463800"/>
                  </a:lnTo>
                  <a:lnTo>
                    <a:pt x="5972" y="2514600"/>
                  </a:lnTo>
                  <a:lnTo>
                    <a:pt x="17932" y="2565400"/>
                  </a:lnTo>
                  <a:lnTo>
                    <a:pt x="35782" y="2603500"/>
                  </a:lnTo>
                  <a:lnTo>
                    <a:pt x="59051" y="2641600"/>
                  </a:lnTo>
                  <a:lnTo>
                    <a:pt x="87264" y="2679700"/>
                  </a:lnTo>
                  <a:lnTo>
                    <a:pt x="119949" y="2705100"/>
                  </a:lnTo>
                  <a:lnTo>
                    <a:pt x="156633" y="2730500"/>
                  </a:lnTo>
                  <a:lnTo>
                    <a:pt x="196843" y="2755900"/>
                  </a:lnTo>
                  <a:lnTo>
                    <a:pt x="240105" y="2768600"/>
                  </a:lnTo>
                  <a:lnTo>
                    <a:pt x="285947" y="2781300"/>
                  </a:lnTo>
                  <a:lnTo>
                    <a:pt x="1327729" y="2781300"/>
                  </a:lnTo>
                  <a:lnTo>
                    <a:pt x="1327729" y="2438400"/>
                  </a:lnTo>
                  <a:lnTo>
                    <a:pt x="1062743" y="2438400"/>
                  </a:lnTo>
                  <a:lnTo>
                    <a:pt x="1048490" y="2425700"/>
                  </a:lnTo>
                  <a:lnTo>
                    <a:pt x="1037936" y="2400300"/>
                  </a:lnTo>
                  <a:lnTo>
                    <a:pt x="1033675" y="2400300"/>
                  </a:lnTo>
                  <a:lnTo>
                    <a:pt x="1032429" y="2387600"/>
                  </a:lnTo>
                  <a:lnTo>
                    <a:pt x="1030743" y="2387600"/>
                  </a:lnTo>
                  <a:lnTo>
                    <a:pt x="1030335" y="2374900"/>
                  </a:lnTo>
                  <a:lnTo>
                    <a:pt x="1029832" y="2374900"/>
                  </a:lnTo>
                  <a:lnTo>
                    <a:pt x="1029246" y="2362200"/>
                  </a:lnTo>
                  <a:lnTo>
                    <a:pt x="1023013" y="2311400"/>
                  </a:lnTo>
                  <a:lnTo>
                    <a:pt x="1013628" y="2260600"/>
                  </a:lnTo>
                  <a:lnTo>
                    <a:pt x="1001197" y="2222500"/>
                  </a:lnTo>
                  <a:lnTo>
                    <a:pt x="985826" y="2171700"/>
                  </a:lnTo>
                  <a:lnTo>
                    <a:pt x="967624" y="2120900"/>
                  </a:lnTo>
                  <a:lnTo>
                    <a:pt x="946696" y="2082800"/>
                  </a:lnTo>
                  <a:lnTo>
                    <a:pt x="923150" y="2044700"/>
                  </a:lnTo>
                  <a:lnTo>
                    <a:pt x="897092" y="1993900"/>
                  </a:lnTo>
                  <a:lnTo>
                    <a:pt x="868629" y="1955800"/>
                  </a:lnTo>
                  <a:lnTo>
                    <a:pt x="837869" y="1930400"/>
                  </a:lnTo>
                  <a:lnTo>
                    <a:pt x="804917" y="1892300"/>
                  </a:lnTo>
                  <a:lnTo>
                    <a:pt x="796498" y="1879600"/>
                  </a:lnTo>
                  <a:lnTo>
                    <a:pt x="788182" y="1879600"/>
                  </a:lnTo>
                  <a:lnTo>
                    <a:pt x="779965" y="1866900"/>
                  </a:lnTo>
                  <a:lnTo>
                    <a:pt x="771840" y="1854200"/>
                  </a:lnTo>
                  <a:lnTo>
                    <a:pt x="738865" y="1828800"/>
                  </a:lnTo>
                  <a:lnTo>
                    <a:pt x="707697" y="1790700"/>
                  </a:lnTo>
                  <a:lnTo>
                    <a:pt x="678409" y="1752600"/>
                  </a:lnTo>
                  <a:lnTo>
                    <a:pt x="651074" y="1714500"/>
                  </a:lnTo>
                  <a:lnTo>
                    <a:pt x="625765" y="1676400"/>
                  </a:lnTo>
                  <a:lnTo>
                    <a:pt x="602557" y="1638300"/>
                  </a:lnTo>
                  <a:lnTo>
                    <a:pt x="581521" y="1587500"/>
                  </a:lnTo>
                  <a:lnTo>
                    <a:pt x="563068" y="1549400"/>
                  </a:lnTo>
                  <a:lnTo>
                    <a:pt x="546850" y="1498600"/>
                  </a:lnTo>
                  <a:lnTo>
                    <a:pt x="532935" y="1460500"/>
                  </a:lnTo>
                  <a:lnTo>
                    <a:pt x="521395" y="1409700"/>
                  </a:lnTo>
                  <a:lnTo>
                    <a:pt x="512297" y="1358900"/>
                  </a:lnTo>
                  <a:lnTo>
                    <a:pt x="505713" y="1320800"/>
                  </a:lnTo>
                  <a:lnTo>
                    <a:pt x="501711" y="1270000"/>
                  </a:lnTo>
                  <a:lnTo>
                    <a:pt x="500361" y="1219200"/>
                  </a:lnTo>
                  <a:lnTo>
                    <a:pt x="501520" y="1168400"/>
                  </a:lnTo>
                  <a:lnTo>
                    <a:pt x="504955" y="1130300"/>
                  </a:lnTo>
                  <a:lnTo>
                    <a:pt x="510610" y="1079500"/>
                  </a:lnTo>
                  <a:lnTo>
                    <a:pt x="518424" y="1041400"/>
                  </a:lnTo>
                  <a:lnTo>
                    <a:pt x="526514" y="1003300"/>
                  </a:lnTo>
                  <a:lnTo>
                    <a:pt x="536017" y="965200"/>
                  </a:lnTo>
                  <a:lnTo>
                    <a:pt x="546907" y="927100"/>
                  </a:lnTo>
                  <a:lnTo>
                    <a:pt x="559155" y="901700"/>
                  </a:lnTo>
                  <a:lnTo>
                    <a:pt x="577059" y="850900"/>
                  </a:lnTo>
                  <a:lnTo>
                    <a:pt x="597133" y="812800"/>
                  </a:lnTo>
                  <a:lnTo>
                    <a:pt x="619308" y="774700"/>
                  </a:lnTo>
                  <a:lnTo>
                    <a:pt x="643514" y="736600"/>
                  </a:lnTo>
                  <a:lnTo>
                    <a:pt x="669681" y="698500"/>
                  </a:lnTo>
                  <a:lnTo>
                    <a:pt x="697739" y="660400"/>
                  </a:lnTo>
                  <a:lnTo>
                    <a:pt x="727618" y="622300"/>
                  </a:lnTo>
                  <a:lnTo>
                    <a:pt x="759248" y="584200"/>
                  </a:lnTo>
                  <a:lnTo>
                    <a:pt x="792560" y="558800"/>
                  </a:lnTo>
                  <a:lnTo>
                    <a:pt x="827484" y="520700"/>
                  </a:lnTo>
                  <a:lnTo>
                    <a:pt x="863949" y="495300"/>
                  </a:lnTo>
                  <a:lnTo>
                    <a:pt x="901886" y="469900"/>
                  </a:lnTo>
                  <a:lnTo>
                    <a:pt x="941225" y="444500"/>
                  </a:lnTo>
                  <a:lnTo>
                    <a:pt x="981896" y="419100"/>
                  </a:lnTo>
                  <a:lnTo>
                    <a:pt x="1023830" y="406400"/>
                  </a:lnTo>
                  <a:lnTo>
                    <a:pt x="1066955" y="381000"/>
                  </a:lnTo>
                  <a:lnTo>
                    <a:pt x="1202786" y="342900"/>
                  </a:lnTo>
                  <a:lnTo>
                    <a:pt x="1249981" y="330200"/>
                  </a:lnTo>
                  <a:lnTo>
                    <a:pt x="1298019" y="330200"/>
                  </a:lnTo>
                  <a:lnTo>
                    <a:pt x="1346830" y="317500"/>
                  </a:lnTo>
                  <a:lnTo>
                    <a:pt x="2791784" y="317500"/>
                  </a:lnTo>
                  <a:lnTo>
                    <a:pt x="2789069" y="279400"/>
                  </a:lnTo>
                  <a:lnTo>
                    <a:pt x="2778553" y="228600"/>
                  </a:lnTo>
                  <a:lnTo>
                    <a:pt x="2761658" y="190500"/>
                  </a:lnTo>
                  <a:lnTo>
                    <a:pt x="2738899" y="152400"/>
                  </a:lnTo>
                  <a:lnTo>
                    <a:pt x="2710793" y="114300"/>
                  </a:lnTo>
                  <a:lnTo>
                    <a:pt x="2677857" y="76200"/>
                  </a:lnTo>
                  <a:lnTo>
                    <a:pt x="2640607" y="50800"/>
                  </a:lnTo>
                  <a:lnTo>
                    <a:pt x="2599559" y="25400"/>
                  </a:lnTo>
                  <a:lnTo>
                    <a:pt x="2555230" y="12700"/>
                  </a:lnTo>
                  <a:lnTo>
                    <a:pt x="2508136" y="0"/>
                  </a:lnTo>
                  <a:close/>
                </a:path>
                <a:path w="2792729" h="2781300">
                  <a:moveTo>
                    <a:pt x="2155107" y="1219200"/>
                  </a:moveTo>
                  <a:lnTo>
                    <a:pt x="1953951" y="1219200"/>
                  </a:lnTo>
                  <a:lnTo>
                    <a:pt x="1975761" y="1231900"/>
                  </a:lnTo>
                  <a:lnTo>
                    <a:pt x="1990464" y="1257300"/>
                  </a:lnTo>
                  <a:lnTo>
                    <a:pt x="1995855" y="1282700"/>
                  </a:lnTo>
                  <a:lnTo>
                    <a:pt x="1992514" y="1308100"/>
                  </a:lnTo>
                  <a:lnTo>
                    <a:pt x="1983194" y="1320800"/>
                  </a:lnTo>
                  <a:lnTo>
                    <a:pt x="1968949" y="1346200"/>
                  </a:lnTo>
                  <a:lnTo>
                    <a:pt x="1950830" y="1346200"/>
                  </a:lnTo>
                  <a:lnTo>
                    <a:pt x="1925263" y="1358900"/>
                  </a:lnTo>
                  <a:lnTo>
                    <a:pt x="1875406" y="1384300"/>
                  </a:lnTo>
                  <a:lnTo>
                    <a:pt x="1827504" y="1409700"/>
                  </a:lnTo>
                  <a:lnTo>
                    <a:pt x="1781686" y="1435100"/>
                  </a:lnTo>
                  <a:lnTo>
                    <a:pt x="1759621" y="1460500"/>
                  </a:lnTo>
                  <a:lnTo>
                    <a:pt x="1738226" y="1473200"/>
                  </a:lnTo>
                  <a:lnTo>
                    <a:pt x="1717452" y="1498600"/>
                  </a:lnTo>
                  <a:lnTo>
                    <a:pt x="1697327" y="1511300"/>
                  </a:lnTo>
                  <a:lnTo>
                    <a:pt x="1677875" y="1524000"/>
                  </a:lnTo>
                  <a:lnTo>
                    <a:pt x="1659116" y="1549400"/>
                  </a:lnTo>
                  <a:lnTo>
                    <a:pt x="1641080" y="1574800"/>
                  </a:lnTo>
                  <a:lnTo>
                    <a:pt x="1623791" y="1587500"/>
                  </a:lnTo>
                  <a:lnTo>
                    <a:pt x="1607270" y="1612900"/>
                  </a:lnTo>
                  <a:lnTo>
                    <a:pt x="1591471" y="1638300"/>
                  </a:lnTo>
                  <a:lnTo>
                    <a:pt x="1576491" y="1663700"/>
                  </a:lnTo>
                  <a:lnTo>
                    <a:pt x="1562351" y="1676400"/>
                  </a:lnTo>
                  <a:lnTo>
                    <a:pt x="1536567" y="1727200"/>
                  </a:lnTo>
                  <a:lnTo>
                    <a:pt x="1514308" y="1778000"/>
                  </a:lnTo>
                  <a:lnTo>
                    <a:pt x="1498888" y="1828800"/>
                  </a:lnTo>
                  <a:lnTo>
                    <a:pt x="1493660" y="1841500"/>
                  </a:lnTo>
                  <a:lnTo>
                    <a:pt x="1483640" y="1879600"/>
                  </a:lnTo>
                  <a:lnTo>
                    <a:pt x="1478750" y="1892300"/>
                  </a:lnTo>
                  <a:lnTo>
                    <a:pt x="1474418" y="1905000"/>
                  </a:lnTo>
                  <a:lnTo>
                    <a:pt x="1470647" y="1930400"/>
                  </a:lnTo>
                  <a:lnTo>
                    <a:pt x="1467442" y="1943100"/>
                  </a:lnTo>
                  <a:lnTo>
                    <a:pt x="1466177" y="1955800"/>
                  </a:lnTo>
                  <a:lnTo>
                    <a:pt x="1465425" y="1968500"/>
                  </a:lnTo>
                  <a:lnTo>
                    <a:pt x="1465064" y="1981200"/>
                  </a:lnTo>
                  <a:lnTo>
                    <a:pt x="1464971" y="2781300"/>
                  </a:lnTo>
                  <a:lnTo>
                    <a:pt x="2508762" y="2781300"/>
                  </a:lnTo>
                  <a:lnTo>
                    <a:pt x="2556416" y="2768600"/>
                  </a:lnTo>
                  <a:lnTo>
                    <a:pt x="2601218" y="2755900"/>
                  </a:lnTo>
                  <a:lnTo>
                    <a:pt x="2642632" y="2730500"/>
                  </a:lnTo>
                  <a:lnTo>
                    <a:pt x="2680123" y="2705100"/>
                  </a:lnTo>
                  <a:lnTo>
                    <a:pt x="2713152" y="2667000"/>
                  </a:lnTo>
                  <a:lnTo>
                    <a:pt x="2741185" y="2628900"/>
                  </a:lnTo>
                  <a:lnTo>
                    <a:pt x="2763685" y="2590800"/>
                  </a:lnTo>
                  <a:lnTo>
                    <a:pt x="2776084" y="2552700"/>
                  </a:lnTo>
                  <a:lnTo>
                    <a:pt x="2785180" y="2527300"/>
                  </a:lnTo>
                  <a:lnTo>
                    <a:pt x="2790780" y="2489200"/>
                  </a:lnTo>
                  <a:lnTo>
                    <a:pt x="2792689" y="2451100"/>
                  </a:lnTo>
                  <a:lnTo>
                    <a:pt x="2792689" y="2438400"/>
                  </a:lnTo>
                  <a:lnTo>
                    <a:pt x="1667200" y="2438400"/>
                  </a:lnTo>
                  <a:lnTo>
                    <a:pt x="1645618" y="2425700"/>
                  </a:lnTo>
                  <a:lnTo>
                    <a:pt x="1630828" y="2400300"/>
                  </a:lnTo>
                  <a:lnTo>
                    <a:pt x="1624924" y="2374900"/>
                  </a:lnTo>
                  <a:lnTo>
                    <a:pt x="1625207" y="2362200"/>
                  </a:lnTo>
                  <a:lnTo>
                    <a:pt x="1625720" y="2362200"/>
                  </a:lnTo>
                  <a:lnTo>
                    <a:pt x="1626302" y="2349500"/>
                  </a:lnTo>
                  <a:lnTo>
                    <a:pt x="1626948" y="2349500"/>
                  </a:lnTo>
                  <a:lnTo>
                    <a:pt x="1627657" y="2336800"/>
                  </a:lnTo>
                  <a:lnTo>
                    <a:pt x="1633963" y="2286000"/>
                  </a:lnTo>
                  <a:lnTo>
                    <a:pt x="1642823" y="2235200"/>
                  </a:lnTo>
                  <a:lnTo>
                    <a:pt x="1654165" y="2197100"/>
                  </a:lnTo>
                  <a:lnTo>
                    <a:pt x="1667916" y="2146300"/>
                  </a:lnTo>
                  <a:lnTo>
                    <a:pt x="1684004" y="2108200"/>
                  </a:lnTo>
                  <a:lnTo>
                    <a:pt x="1702356" y="2057400"/>
                  </a:lnTo>
                  <a:lnTo>
                    <a:pt x="1725011" y="2019300"/>
                  </a:lnTo>
                  <a:lnTo>
                    <a:pt x="1750212" y="1968500"/>
                  </a:lnTo>
                  <a:lnTo>
                    <a:pt x="1777867" y="1930400"/>
                  </a:lnTo>
                  <a:lnTo>
                    <a:pt x="1807881" y="1879600"/>
                  </a:lnTo>
                  <a:lnTo>
                    <a:pt x="1840161" y="1841500"/>
                  </a:lnTo>
                  <a:lnTo>
                    <a:pt x="1874613" y="1803400"/>
                  </a:lnTo>
                  <a:lnTo>
                    <a:pt x="1892080" y="1790700"/>
                  </a:lnTo>
                  <a:lnTo>
                    <a:pt x="1910000" y="1778000"/>
                  </a:lnTo>
                  <a:lnTo>
                    <a:pt x="1928393" y="1752600"/>
                  </a:lnTo>
                  <a:lnTo>
                    <a:pt x="1947249" y="1739900"/>
                  </a:lnTo>
                  <a:lnTo>
                    <a:pt x="1979240" y="1701800"/>
                  </a:lnTo>
                  <a:lnTo>
                    <a:pt x="2008845" y="1663700"/>
                  </a:lnTo>
                  <a:lnTo>
                    <a:pt x="2036051" y="1625600"/>
                  </a:lnTo>
                  <a:lnTo>
                    <a:pt x="2060748" y="1587500"/>
                  </a:lnTo>
                  <a:lnTo>
                    <a:pt x="2082827" y="1536700"/>
                  </a:lnTo>
                  <a:lnTo>
                    <a:pt x="2102181" y="1498600"/>
                  </a:lnTo>
                  <a:lnTo>
                    <a:pt x="2118699" y="1447800"/>
                  </a:lnTo>
                  <a:lnTo>
                    <a:pt x="2132273" y="1409700"/>
                  </a:lnTo>
                  <a:lnTo>
                    <a:pt x="2142794" y="1358900"/>
                  </a:lnTo>
                  <a:lnTo>
                    <a:pt x="2150154" y="1308100"/>
                  </a:lnTo>
                  <a:lnTo>
                    <a:pt x="2152306" y="1282700"/>
                  </a:lnTo>
                  <a:lnTo>
                    <a:pt x="2153855" y="1257300"/>
                  </a:lnTo>
                  <a:lnTo>
                    <a:pt x="2154792" y="1244600"/>
                  </a:lnTo>
                  <a:lnTo>
                    <a:pt x="2155107" y="1219200"/>
                  </a:lnTo>
                  <a:close/>
                </a:path>
                <a:path w="2792729" h="2781300">
                  <a:moveTo>
                    <a:pt x="1537505" y="469900"/>
                  </a:moveTo>
                  <a:lnTo>
                    <a:pt x="1246632" y="469900"/>
                  </a:lnTo>
                  <a:lnTo>
                    <a:pt x="1152192" y="495300"/>
                  </a:lnTo>
                  <a:lnTo>
                    <a:pt x="1106899" y="520700"/>
                  </a:lnTo>
                  <a:lnTo>
                    <a:pt x="1063033" y="533400"/>
                  </a:lnTo>
                  <a:lnTo>
                    <a:pt x="1020699" y="558800"/>
                  </a:lnTo>
                  <a:lnTo>
                    <a:pt x="980002" y="584200"/>
                  </a:lnTo>
                  <a:lnTo>
                    <a:pt x="941050" y="609600"/>
                  </a:lnTo>
                  <a:lnTo>
                    <a:pt x="903947" y="635000"/>
                  </a:lnTo>
                  <a:lnTo>
                    <a:pt x="868799" y="673100"/>
                  </a:lnTo>
                  <a:lnTo>
                    <a:pt x="835712" y="711200"/>
                  </a:lnTo>
                  <a:lnTo>
                    <a:pt x="804792" y="736600"/>
                  </a:lnTo>
                  <a:lnTo>
                    <a:pt x="776145" y="774700"/>
                  </a:lnTo>
                  <a:lnTo>
                    <a:pt x="749877" y="825500"/>
                  </a:lnTo>
                  <a:lnTo>
                    <a:pt x="726093" y="863600"/>
                  </a:lnTo>
                  <a:lnTo>
                    <a:pt x="704900" y="901700"/>
                  </a:lnTo>
                  <a:lnTo>
                    <a:pt x="691212" y="939800"/>
                  </a:lnTo>
                  <a:lnTo>
                    <a:pt x="678981" y="965200"/>
                  </a:lnTo>
                  <a:lnTo>
                    <a:pt x="668247" y="1003300"/>
                  </a:lnTo>
                  <a:lnTo>
                    <a:pt x="659047" y="1041400"/>
                  </a:lnTo>
                  <a:lnTo>
                    <a:pt x="649761" y="1079500"/>
                  </a:lnTo>
                  <a:lnTo>
                    <a:pt x="643049" y="1130300"/>
                  </a:lnTo>
                  <a:lnTo>
                    <a:pt x="638963" y="1168400"/>
                  </a:lnTo>
                  <a:lnTo>
                    <a:pt x="637582" y="1219200"/>
                  </a:lnTo>
                  <a:lnTo>
                    <a:pt x="639375" y="1270000"/>
                  </a:lnTo>
                  <a:lnTo>
                    <a:pt x="644676" y="1320800"/>
                  </a:lnTo>
                  <a:lnTo>
                    <a:pt x="653369" y="1371600"/>
                  </a:lnTo>
                  <a:lnTo>
                    <a:pt x="665335" y="1422400"/>
                  </a:lnTo>
                  <a:lnTo>
                    <a:pt x="680458" y="1473200"/>
                  </a:lnTo>
                  <a:lnTo>
                    <a:pt x="698621" y="1511300"/>
                  </a:lnTo>
                  <a:lnTo>
                    <a:pt x="719707" y="1562100"/>
                  </a:lnTo>
                  <a:lnTo>
                    <a:pt x="743599" y="1600200"/>
                  </a:lnTo>
                  <a:lnTo>
                    <a:pt x="770179" y="1651000"/>
                  </a:lnTo>
                  <a:lnTo>
                    <a:pt x="799332" y="1689100"/>
                  </a:lnTo>
                  <a:lnTo>
                    <a:pt x="830939" y="1727200"/>
                  </a:lnTo>
                  <a:lnTo>
                    <a:pt x="864884" y="1765300"/>
                  </a:lnTo>
                  <a:lnTo>
                    <a:pt x="873658" y="1765300"/>
                  </a:lnTo>
                  <a:lnTo>
                    <a:pt x="882098" y="1778000"/>
                  </a:lnTo>
                  <a:lnTo>
                    <a:pt x="890436" y="1778000"/>
                  </a:lnTo>
                  <a:lnTo>
                    <a:pt x="898684" y="1790700"/>
                  </a:lnTo>
                  <a:lnTo>
                    <a:pt x="931631" y="1828800"/>
                  </a:lnTo>
                  <a:lnTo>
                    <a:pt x="962715" y="1854200"/>
                  </a:lnTo>
                  <a:lnTo>
                    <a:pt x="991926" y="1892300"/>
                  </a:lnTo>
                  <a:lnTo>
                    <a:pt x="1019191" y="1930400"/>
                  </a:lnTo>
                  <a:lnTo>
                    <a:pt x="1044438" y="1981200"/>
                  </a:lnTo>
                  <a:lnTo>
                    <a:pt x="1067593" y="2019300"/>
                  </a:lnTo>
                  <a:lnTo>
                    <a:pt x="1088584" y="2057400"/>
                  </a:lnTo>
                  <a:lnTo>
                    <a:pt x="1107591" y="2108200"/>
                  </a:lnTo>
                  <a:lnTo>
                    <a:pt x="1124215" y="2146300"/>
                  </a:lnTo>
                  <a:lnTo>
                    <a:pt x="1138379" y="2197100"/>
                  </a:lnTo>
                  <a:lnTo>
                    <a:pt x="1150007" y="2247900"/>
                  </a:lnTo>
                  <a:lnTo>
                    <a:pt x="1159022" y="2298700"/>
                  </a:lnTo>
                  <a:lnTo>
                    <a:pt x="1161596" y="2311400"/>
                  </a:lnTo>
                  <a:lnTo>
                    <a:pt x="1163821" y="2324100"/>
                  </a:lnTo>
                  <a:lnTo>
                    <a:pt x="1165699" y="2349500"/>
                  </a:lnTo>
                  <a:lnTo>
                    <a:pt x="1167231" y="2362200"/>
                  </a:lnTo>
                  <a:lnTo>
                    <a:pt x="1167618" y="2362200"/>
                  </a:lnTo>
                  <a:lnTo>
                    <a:pt x="1167807" y="2374900"/>
                  </a:lnTo>
                  <a:lnTo>
                    <a:pt x="1162437" y="2400300"/>
                  </a:lnTo>
                  <a:lnTo>
                    <a:pt x="1147734" y="2425700"/>
                  </a:lnTo>
                  <a:lnTo>
                    <a:pt x="1125924" y="2438400"/>
                  </a:lnTo>
                  <a:lnTo>
                    <a:pt x="1327729" y="2438400"/>
                  </a:lnTo>
                  <a:lnTo>
                    <a:pt x="1327729" y="1625600"/>
                  </a:lnTo>
                  <a:lnTo>
                    <a:pt x="1314412" y="1574800"/>
                  </a:lnTo>
                  <a:lnTo>
                    <a:pt x="1297884" y="1524000"/>
                  </a:lnTo>
                  <a:lnTo>
                    <a:pt x="1278267" y="1473200"/>
                  </a:lnTo>
                  <a:lnTo>
                    <a:pt x="1255685" y="1435100"/>
                  </a:lnTo>
                  <a:lnTo>
                    <a:pt x="1230259" y="1384300"/>
                  </a:lnTo>
                  <a:lnTo>
                    <a:pt x="1202112" y="1346200"/>
                  </a:lnTo>
                  <a:lnTo>
                    <a:pt x="1171367" y="1308100"/>
                  </a:lnTo>
                  <a:lnTo>
                    <a:pt x="1138146" y="1270000"/>
                  </a:lnTo>
                  <a:lnTo>
                    <a:pt x="1102572" y="1231900"/>
                  </a:lnTo>
                  <a:lnTo>
                    <a:pt x="1064766" y="1206500"/>
                  </a:lnTo>
                  <a:lnTo>
                    <a:pt x="1024852" y="1168400"/>
                  </a:lnTo>
                  <a:lnTo>
                    <a:pt x="982952" y="1143000"/>
                  </a:lnTo>
                  <a:lnTo>
                    <a:pt x="939188" y="1117600"/>
                  </a:lnTo>
                  <a:lnTo>
                    <a:pt x="893683" y="1104900"/>
                  </a:lnTo>
                  <a:lnTo>
                    <a:pt x="846560" y="1079500"/>
                  </a:lnTo>
                  <a:lnTo>
                    <a:pt x="845073" y="1079500"/>
                  </a:lnTo>
                  <a:lnTo>
                    <a:pt x="827300" y="1066800"/>
                  </a:lnTo>
                  <a:lnTo>
                    <a:pt x="813345" y="1054100"/>
                  </a:lnTo>
                  <a:lnTo>
                    <a:pt x="804226" y="1041400"/>
                  </a:lnTo>
                  <a:lnTo>
                    <a:pt x="800959" y="1016000"/>
                  </a:lnTo>
                  <a:lnTo>
                    <a:pt x="806352" y="990600"/>
                  </a:lnTo>
                  <a:lnTo>
                    <a:pt x="821058" y="965200"/>
                  </a:lnTo>
                  <a:lnTo>
                    <a:pt x="842872" y="952500"/>
                  </a:lnTo>
                  <a:lnTo>
                    <a:pt x="1327729" y="952500"/>
                  </a:lnTo>
                  <a:lnTo>
                    <a:pt x="1327729" y="838200"/>
                  </a:lnTo>
                  <a:lnTo>
                    <a:pt x="1333120" y="812800"/>
                  </a:lnTo>
                  <a:lnTo>
                    <a:pt x="1347822" y="787400"/>
                  </a:lnTo>
                  <a:lnTo>
                    <a:pt x="1369632" y="774700"/>
                  </a:lnTo>
                  <a:lnTo>
                    <a:pt x="2009259" y="774700"/>
                  </a:lnTo>
                  <a:lnTo>
                    <a:pt x="1991413" y="749300"/>
                  </a:lnTo>
                  <a:lnTo>
                    <a:pt x="1962620" y="711200"/>
                  </a:lnTo>
                  <a:lnTo>
                    <a:pt x="1931891" y="685800"/>
                  </a:lnTo>
                  <a:lnTo>
                    <a:pt x="1899313" y="647700"/>
                  </a:lnTo>
                  <a:lnTo>
                    <a:pt x="1864975" y="622300"/>
                  </a:lnTo>
                  <a:lnTo>
                    <a:pt x="1828966" y="596900"/>
                  </a:lnTo>
                  <a:lnTo>
                    <a:pt x="1791373" y="571500"/>
                  </a:lnTo>
                  <a:lnTo>
                    <a:pt x="1752284" y="546100"/>
                  </a:lnTo>
                  <a:lnTo>
                    <a:pt x="1711789" y="533400"/>
                  </a:lnTo>
                  <a:lnTo>
                    <a:pt x="1669976" y="508000"/>
                  </a:lnTo>
                  <a:lnTo>
                    <a:pt x="1582745" y="482600"/>
                  </a:lnTo>
                  <a:lnTo>
                    <a:pt x="1537505" y="469900"/>
                  </a:lnTo>
                  <a:close/>
                </a:path>
                <a:path w="2792729" h="2781300">
                  <a:moveTo>
                    <a:pt x="2791784" y="317500"/>
                  </a:moveTo>
                  <a:lnTo>
                    <a:pt x="1445458" y="317500"/>
                  </a:lnTo>
                  <a:lnTo>
                    <a:pt x="1493881" y="330200"/>
                  </a:lnTo>
                  <a:lnTo>
                    <a:pt x="1541544" y="330200"/>
                  </a:lnTo>
                  <a:lnTo>
                    <a:pt x="1588379" y="342900"/>
                  </a:lnTo>
                  <a:lnTo>
                    <a:pt x="1723236" y="381000"/>
                  </a:lnTo>
                  <a:lnTo>
                    <a:pt x="1766079" y="406400"/>
                  </a:lnTo>
                  <a:lnTo>
                    <a:pt x="1807753" y="419100"/>
                  </a:lnTo>
                  <a:lnTo>
                    <a:pt x="1848191" y="444500"/>
                  </a:lnTo>
                  <a:lnTo>
                    <a:pt x="1887323" y="469900"/>
                  </a:lnTo>
                  <a:lnTo>
                    <a:pt x="1925083" y="495300"/>
                  </a:lnTo>
                  <a:lnTo>
                    <a:pt x="1961402" y="520700"/>
                  </a:lnTo>
                  <a:lnTo>
                    <a:pt x="1996211" y="558800"/>
                  </a:lnTo>
                  <a:lnTo>
                    <a:pt x="2029443" y="584200"/>
                  </a:lnTo>
                  <a:lnTo>
                    <a:pt x="2061030" y="622300"/>
                  </a:lnTo>
                  <a:lnTo>
                    <a:pt x="2090902" y="647700"/>
                  </a:lnTo>
                  <a:lnTo>
                    <a:pt x="2118993" y="685800"/>
                  </a:lnTo>
                  <a:lnTo>
                    <a:pt x="2145234" y="723900"/>
                  </a:lnTo>
                  <a:lnTo>
                    <a:pt x="2169557" y="762000"/>
                  </a:lnTo>
                  <a:lnTo>
                    <a:pt x="2191894" y="800100"/>
                  </a:lnTo>
                  <a:lnTo>
                    <a:pt x="2212176" y="850900"/>
                  </a:lnTo>
                  <a:lnTo>
                    <a:pt x="2230336" y="889000"/>
                  </a:lnTo>
                  <a:lnTo>
                    <a:pt x="2246305" y="939800"/>
                  </a:lnTo>
                  <a:lnTo>
                    <a:pt x="2260015" y="977900"/>
                  </a:lnTo>
                  <a:lnTo>
                    <a:pt x="2271398" y="1028700"/>
                  </a:lnTo>
                  <a:lnTo>
                    <a:pt x="2280386" y="1066800"/>
                  </a:lnTo>
                  <a:lnTo>
                    <a:pt x="2286910" y="1117600"/>
                  </a:lnTo>
                  <a:lnTo>
                    <a:pt x="2290904" y="1168400"/>
                  </a:lnTo>
                  <a:lnTo>
                    <a:pt x="2292238" y="1206500"/>
                  </a:lnTo>
                  <a:lnTo>
                    <a:pt x="2292328" y="1219200"/>
                  </a:lnTo>
                  <a:lnTo>
                    <a:pt x="2292065" y="1244600"/>
                  </a:lnTo>
                  <a:lnTo>
                    <a:pt x="2291277" y="1257300"/>
                  </a:lnTo>
                  <a:lnTo>
                    <a:pt x="2289964" y="1282700"/>
                  </a:lnTo>
                  <a:lnTo>
                    <a:pt x="2288129" y="1308100"/>
                  </a:lnTo>
                  <a:lnTo>
                    <a:pt x="2281976" y="1358900"/>
                  </a:lnTo>
                  <a:lnTo>
                    <a:pt x="2273169" y="1397000"/>
                  </a:lnTo>
                  <a:lnTo>
                    <a:pt x="2261785" y="1447800"/>
                  </a:lnTo>
                  <a:lnTo>
                    <a:pt x="2247900" y="1498600"/>
                  </a:lnTo>
                  <a:lnTo>
                    <a:pt x="2231588" y="1536700"/>
                  </a:lnTo>
                  <a:lnTo>
                    <a:pt x="2212927" y="1587500"/>
                  </a:lnTo>
                  <a:lnTo>
                    <a:pt x="2190252" y="1638300"/>
                  </a:lnTo>
                  <a:lnTo>
                    <a:pt x="2165030" y="1676400"/>
                  </a:lnTo>
                  <a:lnTo>
                    <a:pt x="2137353" y="1727200"/>
                  </a:lnTo>
                  <a:lnTo>
                    <a:pt x="2107314" y="1765300"/>
                  </a:lnTo>
                  <a:lnTo>
                    <a:pt x="2075003" y="1803400"/>
                  </a:lnTo>
                  <a:lnTo>
                    <a:pt x="2040513" y="1841500"/>
                  </a:lnTo>
                  <a:lnTo>
                    <a:pt x="2023108" y="1854200"/>
                  </a:lnTo>
                  <a:lnTo>
                    <a:pt x="2005262" y="1879600"/>
                  </a:lnTo>
                  <a:lnTo>
                    <a:pt x="1986943" y="1892300"/>
                  </a:lnTo>
                  <a:lnTo>
                    <a:pt x="1968159" y="1905000"/>
                  </a:lnTo>
                  <a:lnTo>
                    <a:pt x="1936633" y="1943100"/>
                  </a:lnTo>
                  <a:lnTo>
                    <a:pt x="1907338" y="1981200"/>
                  </a:lnTo>
                  <a:lnTo>
                    <a:pt x="1880379" y="2019300"/>
                  </a:lnTo>
                  <a:lnTo>
                    <a:pt x="1855861" y="2057400"/>
                  </a:lnTo>
                  <a:lnTo>
                    <a:pt x="1833890" y="2108200"/>
                  </a:lnTo>
                  <a:lnTo>
                    <a:pt x="1814571" y="2146300"/>
                  </a:lnTo>
                  <a:lnTo>
                    <a:pt x="1798010" y="2197100"/>
                  </a:lnTo>
                  <a:lnTo>
                    <a:pt x="1784311" y="2235200"/>
                  </a:lnTo>
                  <a:lnTo>
                    <a:pt x="1773581" y="2286000"/>
                  </a:lnTo>
                  <a:lnTo>
                    <a:pt x="1765925" y="2336800"/>
                  </a:lnTo>
                  <a:lnTo>
                    <a:pt x="1764746" y="2349500"/>
                  </a:lnTo>
                  <a:lnTo>
                    <a:pt x="1763708" y="2362200"/>
                  </a:lnTo>
                  <a:lnTo>
                    <a:pt x="1762806" y="2362200"/>
                  </a:lnTo>
                  <a:lnTo>
                    <a:pt x="1762040" y="2374900"/>
                  </a:lnTo>
                  <a:lnTo>
                    <a:pt x="1761883" y="2374900"/>
                  </a:lnTo>
                  <a:lnTo>
                    <a:pt x="1761663" y="2387600"/>
                  </a:lnTo>
                  <a:lnTo>
                    <a:pt x="1759747" y="2387600"/>
                  </a:lnTo>
                  <a:lnTo>
                    <a:pt x="1750591" y="2413000"/>
                  </a:lnTo>
                  <a:lnTo>
                    <a:pt x="1735627" y="2425700"/>
                  </a:lnTo>
                  <a:lnTo>
                    <a:pt x="1716156" y="2438400"/>
                  </a:lnTo>
                  <a:lnTo>
                    <a:pt x="2792689" y="2438400"/>
                  </a:lnTo>
                  <a:lnTo>
                    <a:pt x="2792689" y="330200"/>
                  </a:lnTo>
                  <a:lnTo>
                    <a:pt x="2791784" y="317500"/>
                  </a:lnTo>
                  <a:close/>
                </a:path>
                <a:path w="2792729" h="2781300">
                  <a:moveTo>
                    <a:pt x="2009259" y="774700"/>
                  </a:moveTo>
                  <a:lnTo>
                    <a:pt x="1423065" y="774700"/>
                  </a:lnTo>
                  <a:lnTo>
                    <a:pt x="1434724" y="787400"/>
                  </a:lnTo>
                  <a:lnTo>
                    <a:pt x="1444877" y="787400"/>
                  </a:lnTo>
                  <a:lnTo>
                    <a:pt x="1453247" y="800100"/>
                  </a:lnTo>
                  <a:lnTo>
                    <a:pt x="1459573" y="812800"/>
                  </a:lnTo>
                  <a:lnTo>
                    <a:pt x="1463574" y="825500"/>
                  </a:lnTo>
                  <a:lnTo>
                    <a:pt x="1464971" y="838200"/>
                  </a:lnTo>
                  <a:lnTo>
                    <a:pt x="1464971" y="1574800"/>
                  </a:lnTo>
                  <a:lnTo>
                    <a:pt x="1494236" y="1536700"/>
                  </a:lnTo>
                  <a:lnTo>
                    <a:pt x="1525877" y="1498600"/>
                  </a:lnTo>
                  <a:lnTo>
                    <a:pt x="1559792" y="1460500"/>
                  </a:lnTo>
                  <a:lnTo>
                    <a:pt x="1595885" y="1422400"/>
                  </a:lnTo>
                  <a:lnTo>
                    <a:pt x="1634055" y="1384300"/>
                  </a:lnTo>
                  <a:lnTo>
                    <a:pt x="1674205" y="1346200"/>
                  </a:lnTo>
                  <a:lnTo>
                    <a:pt x="1716235" y="1320800"/>
                  </a:lnTo>
                  <a:lnTo>
                    <a:pt x="1760048" y="1295400"/>
                  </a:lnTo>
                  <a:lnTo>
                    <a:pt x="1805543" y="1270000"/>
                  </a:lnTo>
                  <a:lnTo>
                    <a:pt x="1852623" y="1244600"/>
                  </a:lnTo>
                  <a:lnTo>
                    <a:pt x="1902025" y="1219200"/>
                  </a:lnTo>
                  <a:lnTo>
                    <a:pt x="2155107" y="1219200"/>
                  </a:lnTo>
                  <a:lnTo>
                    <a:pt x="2155001" y="1206500"/>
                  </a:lnTo>
                  <a:lnTo>
                    <a:pt x="2153421" y="1168400"/>
                  </a:lnTo>
                  <a:lnTo>
                    <a:pt x="2148847" y="1117600"/>
                  </a:lnTo>
                  <a:lnTo>
                    <a:pt x="2141454" y="1079500"/>
                  </a:lnTo>
                  <a:lnTo>
                    <a:pt x="2131330" y="1028700"/>
                  </a:lnTo>
                  <a:lnTo>
                    <a:pt x="2118564" y="990600"/>
                  </a:lnTo>
                  <a:lnTo>
                    <a:pt x="2103243" y="939800"/>
                  </a:lnTo>
                  <a:lnTo>
                    <a:pt x="2085456" y="901700"/>
                  </a:lnTo>
                  <a:lnTo>
                    <a:pt x="2065291" y="863600"/>
                  </a:lnTo>
                  <a:lnTo>
                    <a:pt x="2042837" y="825500"/>
                  </a:lnTo>
                  <a:lnTo>
                    <a:pt x="2018182" y="787400"/>
                  </a:lnTo>
                  <a:lnTo>
                    <a:pt x="2009259" y="774700"/>
                  </a:lnTo>
                  <a:close/>
                </a:path>
                <a:path w="2792729" h="2781300">
                  <a:moveTo>
                    <a:pt x="1327729" y="952500"/>
                  </a:moveTo>
                  <a:lnTo>
                    <a:pt x="893187" y="952500"/>
                  </a:lnTo>
                  <a:lnTo>
                    <a:pt x="941001" y="965200"/>
                  </a:lnTo>
                  <a:lnTo>
                    <a:pt x="987427" y="990600"/>
                  </a:lnTo>
                  <a:lnTo>
                    <a:pt x="1032373" y="1016000"/>
                  </a:lnTo>
                  <a:lnTo>
                    <a:pt x="1075748" y="1041400"/>
                  </a:lnTo>
                  <a:lnTo>
                    <a:pt x="1117461" y="1066800"/>
                  </a:lnTo>
                  <a:lnTo>
                    <a:pt x="1157420" y="1104900"/>
                  </a:lnTo>
                  <a:lnTo>
                    <a:pt x="1195535" y="1130300"/>
                  </a:lnTo>
                  <a:lnTo>
                    <a:pt x="1231715" y="1168400"/>
                  </a:lnTo>
                  <a:lnTo>
                    <a:pt x="1265868" y="1206500"/>
                  </a:lnTo>
                  <a:lnTo>
                    <a:pt x="1297903" y="1244600"/>
                  </a:lnTo>
                  <a:lnTo>
                    <a:pt x="1327729" y="1282700"/>
                  </a:lnTo>
                  <a:lnTo>
                    <a:pt x="1327729" y="952500"/>
                  </a:lnTo>
                  <a:close/>
                </a:path>
                <a:path w="2792729" h="2781300">
                  <a:moveTo>
                    <a:pt x="1444217" y="457200"/>
                  </a:moveTo>
                  <a:lnTo>
                    <a:pt x="1345508" y="457200"/>
                  </a:lnTo>
                  <a:lnTo>
                    <a:pt x="1295569" y="469900"/>
                  </a:lnTo>
                  <a:lnTo>
                    <a:pt x="1491300" y="469900"/>
                  </a:lnTo>
                  <a:lnTo>
                    <a:pt x="1444217" y="457200"/>
                  </a:lnTo>
                  <a:close/>
                </a:path>
              </a:pathLst>
            </a:custGeom>
            <a:solidFill>
              <a:srgbClr val="FF6900"/>
            </a:solidFill>
            <a:ln>
              <a:solidFill>
                <a:srgbClr val="FF6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4">
              <a:extLst>
                <a:ext uri="{FF2B5EF4-FFF2-40B4-BE49-F238E27FC236}">
                  <a16:creationId xmlns:a16="http://schemas.microsoft.com/office/drawing/2014/main" id="{9290976C-DEB5-4798-94C4-ABF6518110A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52296" y="3677448"/>
              <a:ext cx="5990131" cy="19297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590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46574-680E-431B-C3F3-63CC90D62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64478"/>
            <a:ext cx="15626715" cy="1015663"/>
          </a:xfrm>
        </p:spPr>
        <p:txBody>
          <a:bodyPr/>
          <a:lstStyle/>
          <a:p>
            <a:r>
              <a:rPr lang="en-US" sz="6600" dirty="0"/>
              <a:t>Summary of the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623F7-FF62-8151-BA0D-4CC6BE4C8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135" y="3444875"/>
            <a:ext cx="17451694" cy="6278642"/>
          </a:xfrm>
        </p:spPr>
        <p:txBody>
          <a:bodyPr/>
          <a:lstStyle/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Change the company objective from an Exit to Profitability  (cash)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Profitable companies have a higher likelihood for a lucrative exit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Profitable companies can and do pay dividends to the founders without an Exit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You don’t need to be the first to market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You don’t need to dominate a huge market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You don’t need a grandiose, sophisticated, disruptive product vision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9660A2-88ED-462F-A432-318EE7820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CFEC0F5-9576-42C5-81ED-6D1AAC84141C}"/>
              </a:ext>
            </a:extLst>
          </p:cNvPr>
          <p:cNvGrpSpPr/>
          <p:nvPr/>
        </p:nvGrpSpPr>
        <p:grpSpPr>
          <a:xfrm>
            <a:off x="15690850" y="1311275"/>
            <a:ext cx="3263823" cy="968375"/>
            <a:chOff x="1968299" y="3257400"/>
            <a:chExt cx="9374128" cy="2781300"/>
          </a:xfrm>
        </p:grpSpPr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EA5251FB-07C1-48CC-BAB2-7FFA9E21BF45}"/>
                </a:ext>
              </a:extLst>
            </p:cNvPr>
            <p:cNvSpPr/>
            <p:nvPr/>
          </p:nvSpPr>
          <p:spPr>
            <a:xfrm>
              <a:off x="1968299" y="3257400"/>
              <a:ext cx="2792730" cy="2781300"/>
            </a:xfrm>
            <a:custGeom>
              <a:avLst/>
              <a:gdLst/>
              <a:ahLst/>
              <a:cxnLst/>
              <a:rect l="l" t="t" r="r" b="b"/>
              <a:pathLst>
                <a:path w="2792729" h="2781300">
                  <a:moveTo>
                    <a:pt x="2508136" y="0"/>
                  </a:moveTo>
                  <a:lnTo>
                    <a:pt x="284555" y="0"/>
                  </a:lnTo>
                  <a:lnTo>
                    <a:pt x="237463" y="12700"/>
                  </a:lnTo>
                  <a:lnTo>
                    <a:pt x="193134" y="25400"/>
                  </a:lnTo>
                  <a:lnTo>
                    <a:pt x="152087" y="50800"/>
                  </a:lnTo>
                  <a:lnTo>
                    <a:pt x="114836" y="76200"/>
                  </a:lnTo>
                  <a:lnTo>
                    <a:pt x="81899" y="114300"/>
                  </a:lnTo>
                  <a:lnTo>
                    <a:pt x="53793" y="152400"/>
                  </a:lnTo>
                  <a:lnTo>
                    <a:pt x="31033" y="190500"/>
                  </a:lnTo>
                  <a:lnTo>
                    <a:pt x="14137" y="228600"/>
                  </a:lnTo>
                  <a:lnTo>
                    <a:pt x="3620" y="279400"/>
                  </a:lnTo>
                  <a:lnTo>
                    <a:pt x="0" y="330200"/>
                  </a:lnTo>
                  <a:lnTo>
                    <a:pt x="0" y="2463800"/>
                  </a:lnTo>
                  <a:lnTo>
                    <a:pt x="376" y="2463800"/>
                  </a:lnTo>
                  <a:lnTo>
                    <a:pt x="5972" y="2514600"/>
                  </a:lnTo>
                  <a:lnTo>
                    <a:pt x="17932" y="2565400"/>
                  </a:lnTo>
                  <a:lnTo>
                    <a:pt x="35782" y="2603500"/>
                  </a:lnTo>
                  <a:lnTo>
                    <a:pt x="59051" y="2641600"/>
                  </a:lnTo>
                  <a:lnTo>
                    <a:pt x="87264" y="2679700"/>
                  </a:lnTo>
                  <a:lnTo>
                    <a:pt x="119949" y="2705100"/>
                  </a:lnTo>
                  <a:lnTo>
                    <a:pt x="156633" y="2730500"/>
                  </a:lnTo>
                  <a:lnTo>
                    <a:pt x="196843" y="2755900"/>
                  </a:lnTo>
                  <a:lnTo>
                    <a:pt x="240105" y="2768600"/>
                  </a:lnTo>
                  <a:lnTo>
                    <a:pt x="285947" y="2781300"/>
                  </a:lnTo>
                  <a:lnTo>
                    <a:pt x="1327729" y="2781300"/>
                  </a:lnTo>
                  <a:lnTo>
                    <a:pt x="1327729" y="2438400"/>
                  </a:lnTo>
                  <a:lnTo>
                    <a:pt x="1062743" y="2438400"/>
                  </a:lnTo>
                  <a:lnTo>
                    <a:pt x="1048490" y="2425700"/>
                  </a:lnTo>
                  <a:lnTo>
                    <a:pt x="1037936" y="2400300"/>
                  </a:lnTo>
                  <a:lnTo>
                    <a:pt x="1033675" y="2400300"/>
                  </a:lnTo>
                  <a:lnTo>
                    <a:pt x="1032429" y="2387600"/>
                  </a:lnTo>
                  <a:lnTo>
                    <a:pt x="1030743" y="2387600"/>
                  </a:lnTo>
                  <a:lnTo>
                    <a:pt x="1030335" y="2374900"/>
                  </a:lnTo>
                  <a:lnTo>
                    <a:pt x="1029832" y="2374900"/>
                  </a:lnTo>
                  <a:lnTo>
                    <a:pt x="1029246" y="2362200"/>
                  </a:lnTo>
                  <a:lnTo>
                    <a:pt x="1023013" y="2311400"/>
                  </a:lnTo>
                  <a:lnTo>
                    <a:pt x="1013628" y="2260600"/>
                  </a:lnTo>
                  <a:lnTo>
                    <a:pt x="1001197" y="2222500"/>
                  </a:lnTo>
                  <a:lnTo>
                    <a:pt x="985826" y="2171700"/>
                  </a:lnTo>
                  <a:lnTo>
                    <a:pt x="967624" y="2120900"/>
                  </a:lnTo>
                  <a:lnTo>
                    <a:pt x="946696" y="2082800"/>
                  </a:lnTo>
                  <a:lnTo>
                    <a:pt x="923150" y="2044700"/>
                  </a:lnTo>
                  <a:lnTo>
                    <a:pt x="897092" y="1993900"/>
                  </a:lnTo>
                  <a:lnTo>
                    <a:pt x="868629" y="1955800"/>
                  </a:lnTo>
                  <a:lnTo>
                    <a:pt x="837869" y="1930400"/>
                  </a:lnTo>
                  <a:lnTo>
                    <a:pt x="804917" y="1892300"/>
                  </a:lnTo>
                  <a:lnTo>
                    <a:pt x="796498" y="1879600"/>
                  </a:lnTo>
                  <a:lnTo>
                    <a:pt x="788182" y="1879600"/>
                  </a:lnTo>
                  <a:lnTo>
                    <a:pt x="779965" y="1866900"/>
                  </a:lnTo>
                  <a:lnTo>
                    <a:pt x="771840" y="1854200"/>
                  </a:lnTo>
                  <a:lnTo>
                    <a:pt x="738865" y="1828800"/>
                  </a:lnTo>
                  <a:lnTo>
                    <a:pt x="707697" y="1790700"/>
                  </a:lnTo>
                  <a:lnTo>
                    <a:pt x="678409" y="1752600"/>
                  </a:lnTo>
                  <a:lnTo>
                    <a:pt x="651074" y="1714500"/>
                  </a:lnTo>
                  <a:lnTo>
                    <a:pt x="625765" y="1676400"/>
                  </a:lnTo>
                  <a:lnTo>
                    <a:pt x="602557" y="1638300"/>
                  </a:lnTo>
                  <a:lnTo>
                    <a:pt x="581521" y="1587500"/>
                  </a:lnTo>
                  <a:lnTo>
                    <a:pt x="563068" y="1549400"/>
                  </a:lnTo>
                  <a:lnTo>
                    <a:pt x="546850" y="1498600"/>
                  </a:lnTo>
                  <a:lnTo>
                    <a:pt x="532935" y="1460500"/>
                  </a:lnTo>
                  <a:lnTo>
                    <a:pt x="521395" y="1409700"/>
                  </a:lnTo>
                  <a:lnTo>
                    <a:pt x="512297" y="1358900"/>
                  </a:lnTo>
                  <a:lnTo>
                    <a:pt x="505713" y="1320800"/>
                  </a:lnTo>
                  <a:lnTo>
                    <a:pt x="501711" y="1270000"/>
                  </a:lnTo>
                  <a:lnTo>
                    <a:pt x="500361" y="1219200"/>
                  </a:lnTo>
                  <a:lnTo>
                    <a:pt x="501520" y="1168400"/>
                  </a:lnTo>
                  <a:lnTo>
                    <a:pt x="504955" y="1130300"/>
                  </a:lnTo>
                  <a:lnTo>
                    <a:pt x="510610" y="1079500"/>
                  </a:lnTo>
                  <a:lnTo>
                    <a:pt x="518424" y="1041400"/>
                  </a:lnTo>
                  <a:lnTo>
                    <a:pt x="526514" y="1003300"/>
                  </a:lnTo>
                  <a:lnTo>
                    <a:pt x="536017" y="965200"/>
                  </a:lnTo>
                  <a:lnTo>
                    <a:pt x="546907" y="927100"/>
                  </a:lnTo>
                  <a:lnTo>
                    <a:pt x="559155" y="901700"/>
                  </a:lnTo>
                  <a:lnTo>
                    <a:pt x="577059" y="850900"/>
                  </a:lnTo>
                  <a:lnTo>
                    <a:pt x="597133" y="812800"/>
                  </a:lnTo>
                  <a:lnTo>
                    <a:pt x="619308" y="774700"/>
                  </a:lnTo>
                  <a:lnTo>
                    <a:pt x="643514" y="736600"/>
                  </a:lnTo>
                  <a:lnTo>
                    <a:pt x="669681" y="698500"/>
                  </a:lnTo>
                  <a:lnTo>
                    <a:pt x="697739" y="660400"/>
                  </a:lnTo>
                  <a:lnTo>
                    <a:pt x="727618" y="622300"/>
                  </a:lnTo>
                  <a:lnTo>
                    <a:pt x="759248" y="584200"/>
                  </a:lnTo>
                  <a:lnTo>
                    <a:pt x="792560" y="558800"/>
                  </a:lnTo>
                  <a:lnTo>
                    <a:pt x="827484" y="520700"/>
                  </a:lnTo>
                  <a:lnTo>
                    <a:pt x="863949" y="495300"/>
                  </a:lnTo>
                  <a:lnTo>
                    <a:pt x="901886" y="469900"/>
                  </a:lnTo>
                  <a:lnTo>
                    <a:pt x="941225" y="444500"/>
                  </a:lnTo>
                  <a:lnTo>
                    <a:pt x="981896" y="419100"/>
                  </a:lnTo>
                  <a:lnTo>
                    <a:pt x="1023830" y="406400"/>
                  </a:lnTo>
                  <a:lnTo>
                    <a:pt x="1066955" y="381000"/>
                  </a:lnTo>
                  <a:lnTo>
                    <a:pt x="1202786" y="342900"/>
                  </a:lnTo>
                  <a:lnTo>
                    <a:pt x="1249981" y="330200"/>
                  </a:lnTo>
                  <a:lnTo>
                    <a:pt x="1298019" y="330200"/>
                  </a:lnTo>
                  <a:lnTo>
                    <a:pt x="1346830" y="317500"/>
                  </a:lnTo>
                  <a:lnTo>
                    <a:pt x="2791784" y="317500"/>
                  </a:lnTo>
                  <a:lnTo>
                    <a:pt x="2789069" y="279400"/>
                  </a:lnTo>
                  <a:lnTo>
                    <a:pt x="2778553" y="228600"/>
                  </a:lnTo>
                  <a:lnTo>
                    <a:pt x="2761658" y="190500"/>
                  </a:lnTo>
                  <a:lnTo>
                    <a:pt x="2738899" y="152400"/>
                  </a:lnTo>
                  <a:lnTo>
                    <a:pt x="2710793" y="114300"/>
                  </a:lnTo>
                  <a:lnTo>
                    <a:pt x="2677857" y="76200"/>
                  </a:lnTo>
                  <a:lnTo>
                    <a:pt x="2640607" y="50800"/>
                  </a:lnTo>
                  <a:lnTo>
                    <a:pt x="2599559" y="25400"/>
                  </a:lnTo>
                  <a:lnTo>
                    <a:pt x="2555230" y="12700"/>
                  </a:lnTo>
                  <a:lnTo>
                    <a:pt x="2508136" y="0"/>
                  </a:lnTo>
                  <a:close/>
                </a:path>
                <a:path w="2792729" h="2781300">
                  <a:moveTo>
                    <a:pt x="2155107" y="1219200"/>
                  </a:moveTo>
                  <a:lnTo>
                    <a:pt x="1953951" y="1219200"/>
                  </a:lnTo>
                  <a:lnTo>
                    <a:pt x="1975761" y="1231900"/>
                  </a:lnTo>
                  <a:lnTo>
                    <a:pt x="1990464" y="1257300"/>
                  </a:lnTo>
                  <a:lnTo>
                    <a:pt x="1995855" y="1282700"/>
                  </a:lnTo>
                  <a:lnTo>
                    <a:pt x="1992514" y="1308100"/>
                  </a:lnTo>
                  <a:lnTo>
                    <a:pt x="1983194" y="1320800"/>
                  </a:lnTo>
                  <a:lnTo>
                    <a:pt x="1968949" y="1346200"/>
                  </a:lnTo>
                  <a:lnTo>
                    <a:pt x="1950830" y="1346200"/>
                  </a:lnTo>
                  <a:lnTo>
                    <a:pt x="1925263" y="1358900"/>
                  </a:lnTo>
                  <a:lnTo>
                    <a:pt x="1875406" y="1384300"/>
                  </a:lnTo>
                  <a:lnTo>
                    <a:pt x="1827504" y="1409700"/>
                  </a:lnTo>
                  <a:lnTo>
                    <a:pt x="1781686" y="1435100"/>
                  </a:lnTo>
                  <a:lnTo>
                    <a:pt x="1759621" y="1460500"/>
                  </a:lnTo>
                  <a:lnTo>
                    <a:pt x="1738226" y="1473200"/>
                  </a:lnTo>
                  <a:lnTo>
                    <a:pt x="1717452" y="1498600"/>
                  </a:lnTo>
                  <a:lnTo>
                    <a:pt x="1697327" y="1511300"/>
                  </a:lnTo>
                  <a:lnTo>
                    <a:pt x="1677875" y="1524000"/>
                  </a:lnTo>
                  <a:lnTo>
                    <a:pt x="1659116" y="1549400"/>
                  </a:lnTo>
                  <a:lnTo>
                    <a:pt x="1641080" y="1574800"/>
                  </a:lnTo>
                  <a:lnTo>
                    <a:pt x="1623791" y="1587500"/>
                  </a:lnTo>
                  <a:lnTo>
                    <a:pt x="1607270" y="1612900"/>
                  </a:lnTo>
                  <a:lnTo>
                    <a:pt x="1591471" y="1638300"/>
                  </a:lnTo>
                  <a:lnTo>
                    <a:pt x="1576491" y="1663700"/>
                  </a:lnTo>
                  <a:lnTo>
                    <a:pt x="1562351" y="1676400"/>
                  </a:lnTo>
                  <a:lnTo>
                    <a:pt x="1536567" y="1727200"/>
                  </a:lnTo>
                  <a:lnTo>
                    <a:pt x="1514308" y="1778000"/>
                  </a:lnTo>
                  <a:lnTo>
                    <a:pt x="1498888" y="1828800"/>
                  </a:lnTo>
                  <a:lnTo>
                    <a:pt x="1493660" y="1841500"/>
                  </a:lnTo>
                  <a:lnTo>
                    <a:pt x="1483640" y="1879600"/>
                  </a:lnTo>
                  <a:lnTo>
                    <a:pt x="1478750" y="1892300"/>
                  </a:lnTo>
                  <a:lnTo>
                    <a:pt x="1474418" y="1905000"/>
                  </a:lnTo>
                  <a:lnTo>
                    <a:pt x="1470647" y="1930400"/>
                  </a:lnTo>
                  <a:lnTo>
                    <a:pt x="1467442" y="1943100"/>
                  </a:lnTo>
                  <a:lnTo>
                    <a:pt x="1466177" y="1955800"/>
                  </a:lnTo>
                  <a:lnTo>
                    <a:pt x="1465425" y="1968500"/>
                  </a:lnTo>
                  <a:lnTo>
                    <a:pt x="1465064" y="1981200"/>
                  </a:lnTo>
                  <a:lnTo>
                    <a:pt x="1464971" y="2781300"/>
                  </a:lnTo>
                  <a:lnTo>
                    <a:pt x="2508762" y="2781300"/>
                  </a:lnTo>
                  <a:lnTo>
                    <a:pt x="2556416" y="2768600"/>
                  </a:lnTo>
                  <a:lnTo>
                    <a:pt x="2601218" y="2755900"/>
                  </a:lnTo>
                  <a:lnTo>
                    <a:pt x="2642632" y="2730500"/>
                  </a:lnTo>
                  <a:lnTo>
                    <a:pt x="2680123" y="2705100"/>
                  </a:lnTo>
                  <a:lnTo>
                    <a:pt x="2713152" y="2667000"/>
                  </a:lnTo>
                  <a:lnTo>
                    <a:pt x="2741185" y="2628900"/>
                  </a:lnTo>
                  <a:lnTo>
                    <a:pt x="2763685" y="2590800"/>
                  </a:lnTo>
                  <a:lnTo>
                    <a:pt x="2776084" y="2552700"/>
                  </a:lnTo>
                  <a:lnTo>
                    <a:pt x="2785180" y="2527300"/>
                  </a:lnTo>
                  <a:lnTo>
                    <a:pt x="2790780" y="2489200"/>
                  </a:lnTo>
                  <a:lnTo>
                    <a:pt x="2792689" y="2451100"/>
                  </a:lnTo>
                  <a:lnTo>
                    <a:pt x="2792689" y="2438400"/>
                  </a:lnTo>
                  <a:lnTo>
                    <a:pt x="1667200" y="2438400"/>
                  </a:lnTo>
                  <a:lnTo>
                    <a:pt x="1645618" y="2425700"/>
                  </a:lnTo>
                  <a:lnTo>
                    <a:pt x="1630828" y="2400300"/>
                  </a:lnTo>
                  <a:lnTo>
                    <a:pt x="1624924" y="2374900"/>
                  </a:lnTo>
                  <a:lnTo>
                    <a:pt x="1625207" y="2362200"/>
                  </a:lnTo>
                  <a:lnTo>
                    <a:pt x="1625720" y="2362200"/>
                  </a:lnTo>
                  <a:lnTo>
                    <a:pt x="1626302" y="2349500"/>
                  </a:lnTo>
                  <a:lnTo>
                    <a:pt x="1626948" y="2349500"/>
                  </a:lnTo>
                  <a:lnTo>
                    <a:pt x="1627657" y="2336800"/>
                  </a:lnTo>
                  <a:lnTo>
                    <a:pt x="1633963" y="2286000"/>
                  </a:lnTo>
                  <a:lnTo>
                    <a:pt x="1642823" y="2235200"/>
                  </a:lnTo>
                  <a:lnTo>
                    <a:pt x="1654165" y="2197100"/>
                  </a:lnTo>
                  <a:lnTo>
                    <a:pt x="1667916" y="2146300"/>
                  </a:lnTo>
                  <a:lnTo>
                    <a:pt x="1684004" y="2108200"/>
                  </a:lnTo>
                  <a:lnTo>
                    <a:pt x="1702356" y="2057400"/>
                  </a:lnTo>
                  <a:lnTo>
                    <a:pt x="1725011" y="2019300"/>
                  </a:lnTo>
                  <a:lnTo>
                    <a:pt x="1750212" y="1968500"/>
                  </a:lnTo>
                  <a:lnTo>
                    <a:pt x="1777867" y="1930400"/>
                  </a:lnTo>
                  <a:lnTo>
                    <a:pt x="1807881" y="1879600"/>
                  </a:lnTo>
                  <a:lnTo>
                    <a:pt x="1840161" y="1841500"/>
                  </a:lnTo>
                  <a:lnTo>
                    <a:pt x="1874613" y="1803400"/>
                  </a:lnTo>
                  <a:lnTo>
                    <a:pt x="1892080" y="1790700"/>
                  </a:lnTo>
                  <a:lnTo>
                    <a:pt x="1910000" y="1778000"/>
                  </a:lnTo>
                  <a:lnTo>
                    <a:pt x="1928393" y="1752600"/>
                  </a:lnTo>
                  <a:lnTo>
                    <a:pt x="1947249" y="1739900"/>
                  </a:lnTo>
                  <a:lnTo>
                    <a:pt x="1979240" y="1701800"/>
                  </a:lnTo>
                  <a:lnTo>
                    <a:pt x="2008845" y="1663700"/>
                  </a:lnTo>
                  <a:lnTo>
                    <a:pt x="2036051" y="1625600"/>
                  </a:lnTo>
                  <a:lnTo>
                    <a:pt x="2060748" y="1587500"/>
                  </a:lnTo>
                  <a:lnTo>
                    <a:pt x="2082827" y="1536700"/>
                  </a:lnTo>
                  <a:lnTo>
                    <a:pt x="2102181" y="1498600"/>
                  </a:lnTo>
                  <a:lnTo>
                    <a:pt x="2118699" y="1447800"/>
                  </a:lnTo>
                  <a:lnTo>
                    <a:pt x="2132273" y="1409700"/>
                  </a:lnTo>
                  <a:lnTo>
                    <a:pt x="2142794" y="1358900"/>
                  </a:lnTo>
                  <a:lnTo>
                    <a:pt x="2150154" y="1308100"/>
                  </a:lnTo>
                  <a:lnTo>
                    <a:pt x="2152306" y="1282700"/>
                  </a:lnTo>
                  <a:lnTo>
                    <a:pt x="2153855" y="1257300"/>
                  </a:lnTo>
                  <a:lnTo>
                    <a:pt x="2154792" y="1244600"/>
                  </a:lnTo>
                  <a:lnTo>
                    <a:pt x="2155107" y="1219200"/>
                  </a:lnTo>
                  <a:close/>
                </a:path>
                <a:path w="2792729" h="2781300">
                  <a:moveTo>
                    <a:pt x="1537505" y="469900"/>
                  </a:moveTo>
                  <a:lnTo>
                    <a:pt x="1246632" y="469900"/>
                  </a:lnTo>
                  <a:lnTo>
                    <a:pt x="1152192" y="495300"/>
                  </a:lnTo>
                  <a:lnTo>
                    <a:pt x="1106899" y="520700"/>
                  </a:lnTo>
                  <a:lnTo>
                    <a:pt x="1063033" y="533400"/>
                  </a:lnTo>
                  <a:lnTo>
                    <a:pt x="1020699" y="558800"/>
                  </a:lnTo>
                  <a:lnTo>
                    <a:pt x="980002" y="584200"/>
                  </a:lnTo>
                  <a:lnTo>
                    <a:pt x="941050" y="609600"/>
                  </a:lnTo>
                  <a:lnTo>
                    <a:pt x="903947" y="635000"/>
                  </a:lnTo>
                  <a:lnTo>
                    <a:pt x="868799" y="673100"/>
                  </a:lnTo>
                  <a:lnTo>
                    <a:pt x="835712" y="711200"/>
                  </a:lnTo>
                  <a:lnTo>
                    <a:pt x="804792" y="736600"/>
                  </a:lnTo>
                  <a:lnTo>
                    <a:pt x="776145" y="774700"/>
                  </a:lnTo>
                  <a:lnTo>
                    <a:pt x="749877" y="825500"/>
                  </a:lnTo>
                  <a:lnTo>
                    <a:pt x="726093" y="863600"/>
                  </a:lnTo>
                  <a:lnTo>
                    <a:pt x="704900" y="901700"/>
                  </a:lnTo>
                  <a:lnTo>
                    <a:pt x="691212" y="939800"/>
                  </a:lnTo>
                  <a:lnTo>
                    <a:pt x="678981" y="965200"/>
                  </a:lnTo>
                  <a:lnTo>
                    <a:pt x="668247" y="1003300"/>
                  </a:lnTo>
                  <a:lnTo>
                    <a:pt x="659047" y="1041400"/>
                  </a:lnTo>
                  <a:lnTo>
                    <a:pt x="649761" y="1079500"/>
                  </a:lnTo>
                  <a:lnTo>
                    <a:pt x="643049" y="1130300"/>
                  </a:lnTo>
                  <a:lnTo>
                    <a:pt x="638963" y="1168400"/>
                  </a:lnTo>
                  <a:lnTo>
                    <a:pt x="637582" y="1219200"/>
                  </a:lnTo>
                  <a:lnTo>
                    <a:pt x="639375" y="1270000"/>
                  </a:lnTo>
                  <a:lnTo>
                    <a:pt x="644676" y="1320800"/>
                  </a:lnTo>
                  <a:lnTo>
                    <a:pt x="653369" y="1371600"/>
                  </a:lnTo>
                  <a:lnTo>
                    <a:pt x="665335" y="1422400"/>
                  </a:lnTo>
                  <a:lnTo>
                    <a:pt x="680458" y="1473200"/>
                  </a:lnTo>
                  <a:lnTo>
                    <a:pt x="698621" y="1511300"/>
                  </a:lnTo>
                  <a:lnTo>
                    <a:pt x="719707" y="1562100"/>
                  </a:lnTo>
                  <a:lnTo>
                    <a:pt x="743599" y="1600200"/>
                  </a:lnTo>
                  <a:lnTo>
                    <a:pt x="770179" y="1651000"/>
                  </a:lnTo>
                  <a:lnTo>
                    <a:pt x="799332" y="1689100"/>
                  </a:lnTo>
                  <a:lnTo>
                    <a:pt x="830939" y="1727200"/>
                  </a:lnTo>
                  <a:lnTo>
                    <a:pt x="864884" y="1765300"/>
                  </a:lnTo>
                  <a:lnTo>
                    <a:pt x="873658" y="1765300"/>
                  </a:lnTo>
                  <a:lnTo>
                    <a:pt x="882098" y="1778000"/>
                  </a:lnTo>
                  <a:lnTo>
                    <a:pt x="890436" y="1778000"/>
                  </a:lnTo>
                  <a:lnTo>
                    <a:pt x="898684" y="1790700"/>
                  </a:lnTo>
                  <a:lnTo>
                    <a:pt x="931631" y="1828800"/>
                  </a:lnTo>
                  <a:lnTo>
                    <a:pt x="962715" y="1854200"/>
                  </a:lnTo>
                  <a:lnTo>
                    <a:pt x="991926" y="1892300"/>
                  </a:lnTo>
                  <a:lnTo>
                    <a:pt x="1019191" y="1930400"/>
                  </a:lnTo>
                  <a:lnTo>
                    <a:pt x="1044438" y="1981200"/>
                  </a:lnTo>
                  <a:lnTo>
                    <a:pt x="1067593" y="2019300"/>
                  </a:lnTo>
                  <a:lnTo>
                    <a:pt x="1088584" y="2057400"/>
                  </a:lnTo>
                  <a:lnTo>
                    <a:pt x="1107591" y="2108200"/>
                  </a:lnTo>
                  <a:lnTo>
                    <a:pt x="1124215" y="2146300"/>
                  </a:lnTo>
                  <a:lnTo>
                    <a:pt x="1138379" y="2197100"/>
                  </a:lnTo>
                  <a:lnTo>
                    <a:pt x="1150007" y="2247900"/>
                  </a:lnTo>
                  <a:lnTo>
                    <a:pt x="1159022" y="2298700"/>
                  </a:lnTo>
                  <a:lnTo>
                    <a:pt x="1161596" y="2311400"/>
                  </a:lnTo>
                  <a:lnTo>
                    <a:pt x="1163821" y="2324100"/>
                  </a:lnTo>
                  <a:lnTo>
                    <a:pt x="1165699" y="2349500"/>
                  </a:lnTo>
                  <a:lnTo>
                    <a:pt x="1167231" y="2362200"/>
                  </a:lnTo>
                  <a:lnTo>
                    <a:pt x="1167618" y="2362200"/>
                  </a:lnTo>
                  <a:lnTo>
                    <a:pt x="1167807" y="2374900"/>
                  </a:lnTo>
                  <a:lnTo>
                    <a:pt x="1162437" y="2400300"/>
                  </a:lnTo>
                  <a:lnTo>
                    <a:pt x="1147734" y="2425700"/>
                  </a:lnTo>
                  <a:lnTo>
                    <a:pt x="1125924" y="2438400"/>
                  </a:lnTo>
                  <a:lnTo>
                    <a:pt x="1327729" y="2438400"/>
                  </a:lnTo>
                  <a:lnTo>
                    <a:pt x="1327729" y="1625600"/>
                  </a:lnTo>
                  <a:lnTo>
                    <a:pt x="1314412" y="1574800"/>
                  </a:lnTo>
                  <a:lnTo>
                    <a:pt x="1297884" y="1524000"/>
                  </a:lnTo>
                  <a:lnTo>
                    <a:pt x="1278267" y="1473200"/>
                  </a:lnTo>
                  <a:lnTo>
                    <a:pt x="1255685" y="1435100"/>
                  </a:lnTo>
                  <a:lnTo>
                    <a:pt x="1230259" y="1384300"/>
                  </a:lnTo>
                  <a:lnTo>
                    <a:pt x="1202112" y="1346200"/>
                  </a:lnTo>
                  <a:lnTo>
                    <a:pt x="1171367" y="1308100"/>
                  </a:lnTo>
                  <a:lnTo>
                    <a:pt x="1138146" y="1270000"/>
                  </a:lnTo>
                  <a:lnTo>
                    <a:pt x="1102572" y="1231900"/>
                  </a:lnTo>
                  <a:lnTo>
                    <a:pt x="1064766" y="1206500"/>
                  </a:lnTo>
                  <a:lnTo>
                    <a:pt x="1024852" y="1168400"/>
                  </a:lnTo>
                  <a:lnTo>
                    <a:pt x="982952" y="1143000"/>
                  </a:lnTo>
                  <a:lnTo>
                    <a:pt x="939188" y="1117600"/>
                  </a:lnTo>
                  <a:lnTo>
                    <a:pt x="893683" y="1104900"/>
                  </a:lnTo>
                  <a:lnTo>
                    <a:pt x="846560" y="1079500"/>
                  </a:lnTo>
                  <a:lnTo>
                    <a:pt x="845073" y="1079500"/>
                  </a:lnTo>
                  <a:lnTo>
                    <a:pt x="827300" y="1066800"/>
                  </a:lnTo>
                  <a:lnTo>
                    <a:pt x="813345" y="1054100"/>
                  </a:lnTo>
                  <a:lnTo>
                    <a:pt x="804226" y="1041400"/>
                  </a:lnTo>
                  <a:lnTo>
                    <a:pt x="800959" y="1016000"/>
                  </a:lnTo>
                  <a:lnTo>
                    <a:pt x="806352" y="990600"/>
                  </a:lnTo>
                  <a:lnTo>
                    <a:pt x="821058" y="965200"/>
                  </a:lnTo>
                  <a:lnTo>
                    <a:pt x="842872" y="952500"/>
                  </a:lnTo>
                  <a:lnTo>
                    <a:pt x="1327729" y="952500"/>
                  </a:lnTo>
                  <a:lnTo>
                    <a:pt x="1327729" y="838200"/>
                  </a:lnTo>
                  <a:lnTo>
                    <a:pt x="1333120" y="812800"/>
                  </a:lnTo>
                  <a:lnTo>
                    <a:pt x="1347822" y="787400"/>
                  </a:lnTo>
                  <a:lnTo>
                    <a:pt x="1369632" y="774700"/>
                  </a:lnTo>
                  <a:lnTo>
                    <a:pt x="2009259" y="774700"/>
                  </a:lnTo>
                  <a:lnTo>
                    <a:pt x="1991413" y="749300"/>
                  </a:lnTo>
                  <a:lnTo>
                    <a:pt x="1962620" y="711200"/>
                  </a:lnTo>
                  <a:lnTo>
                    <a:pt x="1931891" y="685800"/>
                  </a:lnTo>
                  <a:lnTo>
                    <a:pt x="1899313" y="647700"/>
                  </a:lnTo>
                  <a:lnTo>
                    <a:pt x="1864975" y="622300"/>
                  </a:lnTo>
                  <a:lnTo>
                    <a:pt x="1828966" y="596900"/>
                  </a:lnTo>
                  <a:lnTo>
                    <a:pt x="1791373" y="571500"/>
                  </a:lnTo>
                  <a:lnTo>
                    <a:pt x="1752284" y="546100"/>
                  </a:lnTo>
                  <a:lnTo>
                    <a:pt x="1711789" y="533400"/>
                  </a:lnTo>
                  <a:lnTo>
                    <a:pt x="1669976" y="508000"/>
                  </a:lnTo>
                  <a:lnTo>
                    <a:pt x="1582745" y="482600"/>
                  </a:lnTo>
                  <a:lnTo>
                    <a:pt x="1537505" y="469900"/>
                  </a:lnTo>
                  <a:close/>
                </a:path>
                <a:path w="2792729" h="2781300">
                  <a:moveTo>
                    <a:pt x="2791784" y="317500"/>
                  </a:moveTo>
                  <a:lnTo>
                    <a:pt x="1445458" y="317500"/>
                  </a:lnTo>
                  <a:lnTo>
                    <a:pt x="1493881" y="330200"/>
                  </a:lnTo>
                  <a:lnTo>
                    <a:pt x="1541544" y="330200"/>
                  </a:lnTo>
                  <a:lnTo>
                    <a:pt x="1588379" y="342900"/>
                  </a:lnTo>
                  <a:lnTo>
                    <a:pt x="1723236" y="381000"/>
                  </a:lnTo>
                  <a:lnTo>
                    <a:pt x="1766079" y="406400"/>
                  </a:lnTo>
                  <a:lnTo>
                    <a:pt x="1807753" y="419100"/>
                  </a:lnTo>
                  <a:lnTo>
                    <a:pt x="1848191" y="444500"/>
                  </a:lnTo>
                  <a:lnTo>
                    <a:pt x="1887323" y="469900"/>
                  </a:lnTo>
                  <a:lnTo>
                    <a:pt x="1925083" y="495300"/>
                  </a:lnTo>
                  <a:lnTo>
                    <a:pt x="1961402" y="520700"/>
                  </a:lnTo>
                  <a:lnTo>
                    <a:pt x="1996211" y="558800"/>
                  </a:lnTo>
                  <a:lnTo>
                    <a:pt x="2029443" y="584200"/>
                  </a:lnTo>
                  <a:lnTo>
                    <a:pt x="2061030" y="622300"/>
                  </a:lnTo>
                  <a:lnTo>
                    <a:pt x="2090902" y="647700"/>
                  </a:lnTo>
                  <a:lnTo>
                    <a:pt x="2118993" y="685800"/>
                  </a:lnTo>
                  <a:lnTo>
                    <a:pt x="2145234" y="723900"/>
                  </a:lnTo>
                  <a:lnTo>
                    <a:pt x="2169557" y="762000"/>
                  </a:lnTo>
                  <a:lnTo>
                    <a:pt x="2191894" y="800100"/>
                  </a:lnTo>
                  <a:lnTo>
                    <a:pt x="2212176" y="850900"/>
                  </a:lnTo>
                  <a:lnTo>
                    <a:pt x="2230336" y="889000"/>
                  </a:lnTo>
                  <a:lnTo>
                    <a:pt x="2246305" y="939800"/>
                  </a:lnTo>
                  <a:lnTo>
                    <a:pt x="2260015" y="977900"/>
                  </a:lnTo>
                  <a:lnTo>
                    <a:pt x="2271398" y="1028700"/>
                  </a:lnTo>
                  <a:lnTo>
                    <a:pt x="2280386" y="1066800"/>
                  </a:lnTo>
                  <a:lnTo>
                    <a:pt x="2286910" y="1117600"/>
                  </a:lnTo>
                  <a:lnTo>
                    <a:pt x="2290904" y="1168400"/>
                  </a:lnTo>
                  <a:lnTo>
                    <a:pt x="2292238" y="1206500"/>
                  </a:lnTo>
                  <a:lnTo>
                    <a:pt x="2292328" y="1219200"/>
                  </a:lnTo>
                  <a:lnTo>
                    <a:pt x="2292065" y="1244600"/>
                  </a:lnTo>
                  <a:lnTo>
                    <a:pt x="2291277" y="1257300"/>
                  </a:lnTo>
                  <a:lnTo>
                    <a:pt x="2289964" y="1282700"/>
                  </a:lnTo>
                  <a:lnTo>
                    <a:pt x="2288129" y="1308100"/>
                  </a:lnTo>
                  <a:lnTo>
                    <a:pt x="2281976" y="1358900"/>
                  </a:lnTo>
                  <a:lnTo>
                    <a:pt x="2273169" y="1397000"/>
                  </a:lnTo>
                  <a:lnTo>
                    <a:pt x="2261785" y="1447800"/>
                  </a:lnTo>
                  <a:lnTo>
                    <a:pt x="2247900" y="1498600"/>
                  </a:lnTo>
                  <a:lnTo>
                    <a:pt x="2231588" y="1536700"/>
                  </a:lnTo>
                  <a:lnTo>
                    <a:pt x="2212927" y="1587500"/>
                  </a:lnTo>
                  <a:lnTo>
                    <a:pt x="2190252" y="1638300"/>
                  </a:lnTo>
                  <a:lnTo>
                    <a:pt x="2165030" y="1676400"/>
                  </a:lnTo>
                  <a:lnTo>
                    <a:pt x="2137353" y="1727200"/>
                  </a:lnTo>
                  <a:lnTo>
                    <a:pt x="2107314" y="1765300"/>
                  </a:lnTo>
                  <a:lnTo>
                    <a:pt x="2075003" y="1803400"/>
                  </a:lnTo>
                  <a:lnTo>
                    <a:pt x="2040513" y="1841500"/>
                  </a:lnTo>
                  <a:lnTo>
                    <a:pt x="2023108" y="1854200"/>
                  </a:lnTo>
                  <a:lnTo>
                    <a:pt x="2005262" y="1879600"/>
                  </a:lnTo>
                  <a:lnTo>
                    <a:pt x="1986943" y="1892300"/>
                  </a:lnTo>
                  <a:lnTo>
                    <a:pt x="1968159" y="1905000"/>
                  </a:lnTo>
                  <a:lnTo>
                    <a:pt x="1936633" y="1943100"/>
                  </a:lnTo>
                  <a:lnTo>
                    <a:pt x="1907338" y="1981200"/>
                  </a:lnTo>
                  <a:lnTo>
                    <a:pt x="1880379" y="2019300"/>
                  </a:lnTo>
                  <a:lnTo>
                    <a:pt x="1855861" y="2057400"/>
                  </a:lnTo>
                  <a:lnTo>
                    <a:pt x="1833890" y="2108200"/>
                  </a:lnTo>
                  <a:lnTo>
                    <a:pt x="1814571" y="2146300"/>
                  </a:lnTo>
                  <a:lnTo>
                    <a:pt x="1798010" y="2197100"/>
                  </a:lnTo>
                  <a:lnTo>
                    <a:pt x="1784311" y="2235200"/>
                  </a:lnTo>
                  <a:lnTo>
                    <a:pt x="1773581" y="2286000"/>
                  </a:lnTo>
                  <a:lnTo>
                    <a:pt x="1765925" y="2336800"/>
                  </a:lnTo>
                  <a:lnTo>
                    <a:pt x="1764746" y="2349500"/>
                  </a:lnTo>
                  <a:lnTo>
                    <a:pt x="1763708" y="2362200"/>
                  </a:lnTo>
                  <a:lnTo>
                    <a:pt x="1762806" y="2362200"/>
                  </a:lnTo>
                  <a:lnTo>
                    <a:pt x="1762040" y="2374900"/>
                  </a:lnTo>
                  <a:lnTo>
                    <a:pt x="1761883" y="2374900"/>
                  </a:lnTo>
                  <a:lnTo>
                    <a:pt x="1761663" y="2387600"/>
                  </a:lnTo>
                  <a:lnTo>
                    <a:pt x="1759747" y="2387600"/>
                  </a:lnTo>
                  <a:lnTo>
                    <a:pt x="1750591" y="2413000"/>
                  </a:lnTo>
                  <a:lnTo>
                    <a:pt x="1735627" y="2425700"/>
                  </a:lnTo>
                  <a:lnTo>
                    <a:pt x="1716156" y="2438400"/>
                  </a:lnTo>
                  <a:lnTo>
                    <a:pt x="2792689" y="2438400"/>
                  </a:lnTo>
                  <a:lnTo>
                    <a:pt x="2792689" y="330200"/>
                  </a:lnTo>
                  <a:lnTo>
                    <a:pt x="2791784" y="317500"/>
                  </a:lnTo>
                  <a:close/>
                </a:path>
                <a:path w="2792729" h="2781300">
                  <a:moveTo>
                    <a:pt x="2009259" y="774700"/>
                  </a:moveTo>
                  <a:lnTo>
                    <a:pt x="1423065" y="774700"/>
                  </a:lnTo>
                  <a:lnTo>
                    <a:pt x="1434724" y="787400"/>
                  </a:lnTo>
                  <a:lnTo>
                    <a:pt x="1444877" y="787400"/>
                  </a:lnTo>
                  <a:lnTo>
                    <a:pt x="1453247" y="800100"/>
                  </a:lnTo>
                  <a:lnTo>
                    <a:pt x="1459573" y="812800"/>
                  </a:lnTo>
                  <a:lnTo>
                    <a:pt x="1463574" y="825500"/>
                  </a:lnTo>
                  <a:lnTo>
                    <a:pt x="1464971" y="838200"/>
                  </a:lnTo>
                  <a:lnTo>
                    <a:pt x="1464971" y="1574800"/>
                  </a:lnTo>
                  <a:lnTo>
                    <a:pt x="1494236" y="1536700"/>
                  </a:lnTo>
                  <a:lnTo>
                    <a:pt x="1525877" y="1498600"/>
                  </a:lnTo>
                  <a:lnTo>
                    <a:pt x="1559792" y="1460500"/>
                  </a:lnTo>
                  <a:lnTo>
                    <a:pt x="1595885" y="1422400"/>
                  </a:lnTo>
                  <a:lnTo>
                    <a:pt x="1634055" y="1384300"/>
                  </a:lnTo>
                  <a:lnTo>
                    <a:pt x="1674205" y="1346200"/>
                  </a:lnTo>
                  <a:lnTo>
                    <a:pt x="1716235" y="1320800"/>
                  </a:lnTo>
                  <a:lnTo>
                    <a:pt x="1760048" y="1295400"/>
                  </a:lnTo>
                  <a:lnTo>
                    <a:pt x="1805543" y="1270000"/>
                  </a:lnTo>
                  <a:lnTo>
                    <a:pt x="1852623" y="1244600"/>
                  </a:lnTo>
                  <a:lnTo>
                    <a:pt x="1902025" y="1219200"/>
                  </a:lnTo>
                  <a:lnTo>
                    <a:pt x="2155107" y="1219200"/>
                  </a:lnTo>
                  <a:lnTo>
                    <a:pt x="2155001" y="1206500"/>
                  </a:lnTo>
                  <a:lnTo>
                    <a:pt x="2153421" y="1168400"/>
                  </a:lnTo>
                  <a:lnTo>
                    <a:pt x="2148847" y="1117600"/>
                  </a:lnTo>
                  <a:lnTo>
                    <a:pt x="2141454" y="1079500"/>
                  </a:lnTo>
                  <a:lnTo>
                    <a:pt x="2131330" y="1028700"/>
                  </a:lnTo>
                  <a:lnTo>
                    <a:pt x="2118564" y="990600"/>
                  </a:lnTo>
                  <a:lnTo>
                    <a:pt x="2103243" y="939800"/>
                  </a:lnTo>
                  <a:lnTo>
                    <a:pt x="2085456" y="901700"/>
                  </a:lnTo>
                  <a:lnTo>
                    <a:pt x="2065291" y="863600"/>
                  </a:lnTo>
                  <a:lnTo>
                    <a:pt x="2042837" y="825500"/>
                  </a:lnTo>
                  <a:lnTo>
                    <a:pt x="2018182" y="787400"/>
                  </a:lnTo>
                  <a:lnTo>
                    <a:pt x="2009259" y="774700"/>
                  </a:lnTo>
                  <a:close/>
                </a:path>
                <a:path w="2792729" h="2781300">
                  <a:moveTo>
                    <a:pt x="1327729" y="952500"/>
                  </a:moveTo>
                  <a:lnTo>
                    <a:pt x="893187" y="952500"/>
                  </a:lnTo>
                  <a:lnTo>
                    <a:pt x="941001" y="965200"/>
                  </a:lnTo>
                  <a:lnTo>
                    <a:pt x="987427" y="990600"/>
                  </a:lnTo>
                  <a:lnTo>
                    <a:pt x="1032373" y="1016000"/>
                  </a:lnTo>
                  <a:lnTo>
                    <a:pt x="1075748" y="1041400"/>
                  </a:lnTo>
                  <a:lnTo>
                    <a:pt x="1117461" y="1066800"/>
                  </a:lnTo>
                  <a:lnTo>
                    <a:pt x="1157420" y="1104900"/>
                  </a:lnTo>
                  <a:lnTo>
                    <a:pt x="1195535" y="1130300"/>
                  </a:lnTo>
                  <a:lnTo>
                    <a:pt x="1231715" y="1168400"/>
                  </a:lnTo>
                  <a:lnTo>
                    <a:pt x="1265868" y="1206500"/>
                  </a:lnTo>
                  <a:lnTo>
                    <a:pt x="1297903" y="1244600"/>
                  </a:lnTo>
                  <a:lnTo>
                    <a:pt x="1327729" y="1282700"/>
                  </a:lnTo>
                  <a:lnTo>
                    <a:pt x="1327729" y="952500"/>
                  </a:lnTo>
                  <a:close/>
                </a:path>
                <a:path w="2792729" h="2781300">
                  <a:moveTo>
                    <a:pt x="1444217" y="457200"/>
                  </a:moveTo>
                  <a:lnTo>
                    <a:pt x="1345508" y="457200"/>
                  </a:lnTo>
                  <a:lnTo>
                    <a:pt x="1295569" y="469900"/>
                  </a:lnTo>
                  <a:lnTo>
                    <a:pt x="1491300" y="469900"/>
                  </a:lnTo>
                  <a:lnTo>
                    <a:pt x="1444217" y="457200"/>
                  </a:lnTo>
                  <a:close/>
                </a:path>
              </a:pathLst>
            </a:custGeom>
            <a:solidFill>
              <a:srgbClr val="FF6900"/>
            </a:solidFill>
            <a:ln>
              <a:solidFill>
                <a:srgbClr val="FF6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4">
              <a:extLst>
                <a:ext uri="{FF2B5EF4-FFF2-40B4-BE49-F238E27FC236}">
                  <a16:creationId xmlns:a16="http://schemas.microsoft.com/office/drawing/2014/main" id="{96A1A638-6DDD-40CA-ABE4-11A462A34E1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52296" y="3677448"/>
              <a:ext cx="5990131" cy="19297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479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DC264-B0D1-E13B-49C2-8F838FBF6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32" y="1464478"/>
            <a:ext cx="15626715" cy="1015663"/>
          </a:xfrm>
        </p:spPr>
        <p:txBody>
          <a:bodyPr/>
          <a:lstStyle/>
          <a:p>
            <a:r>
              <a:rPr lang="en-US" sz="6600" dirty="0">
                <a:latin typeface="Comfortaa" panose="00000500000000000000" pitchFamily="2" charset="0"/>
              </a:rPr>
              <a:t>Summary of the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72B147-B69F-76AB-3303-BA735A499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7932" y="3140075"/>
            <a:ext cx="11465918" cy="7017306"/>
          </a:xfrm>
        </p:spPr>
        <p:txBody>
          <a:bodyPr/>
          <a:lstStyle/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“The journey of a thousand miles begins with one step”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The first step is a website with a </a:t>
            </a:r>
            <a:br>
              <a:rPr lang="en-US" sz="4400" dirty="0">
                <a:latin typeface="Lato" panose="020F0502020204030203" pitchFamily="34" charset="0"/>
              </a:rPr>
            </a:br>
            <a:r>
              <a:rPr lang="en-US" sz="4400" dirty="0">
                <a:latin typeface="Lato" panose="020F0502020204030203" pitchFamily="34" charset="0"/>
              </a:rPr>
              <a:t>“long tail” strategy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</a:rPr>
              <a:t>Start building your brand and have your prospects come to you, before you build your product.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Building a startup company is a profession and it can be taught and practiced</a:t>
            </a:r>
            <a:endParaRPr lang="en-US" sz="4400" dirty="0">
              <a:latin typeface="Lato" panose="020F050202020403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FA37A-0532-44FC-A148-917AA183F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8E03D-D9BB-49F6-B3B5-294D3CDE24D3}"/>
              </a:ext>
            </a:extLst>
          </p:cNvPr>
          <p:cNvGrpSpPr/>
          <p:nvPr/>
        </p:nvGrpSpPr>
        <p:grpSpPr>
          <a:xfrm>
            <a:off x="15690850" y="1311275"/>
            <a:ext cx="3263823" cy="968375"/>
            <a:chOff x="1968299" y="3257400"/>
            <a:chExt cx="9374128" cy="2781300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C5456F49-1DDA-49DD-9E2C-96F40BA09F0E}"/>
                </a:ext>
              </a:extLst>
            </p:cNvPr>
            <p:cNvSpPr/>
            <p:nvPr/>
          </p:nvSpPr>
          <p:spPr>
            <a:xfrm>
              <a:off x="1968299" y="3257400"/>
              <a:ext cx="2792730" cy="2781300"/>
            </a:xfrm>
            <a:custGeom>
              <a:avLst/>
              <a:gdLst/>
              <a:ahLst/>
              <a:cxnLst/>
              <a:rect l="l" t="t" r="r" b="b"/>
              <a:pathLst>
                <a:path w="2792729" h="2781300">
                  <a:moveTo>
                    <a:pt x="2508136" y="0"/>
                  </a:moveTo>
                  <a:lnTo>
                    <a:pt x="284555" y="0"/>
                  </a:lnTo>
                  <a:lnTo>
                    <a:pt x="237463" y="12700"/>
                  </a:lnTo>
                  <a:lnTo>
                    <a:pt x="193134" y="25400"/>
                  </a:lnTo>
                  <a:lnTo>
                    <a:pt x="152087" y="50800"/>
                  </a:lnTo>
                  <a:lnTo>
                    <a:pt x="114836" y="76200"/>
                  </a:lnTo>
                  <a:lnTo>
                    <a:pt x="81899" y="114300"/>
                  </a:lnTo>
                  <a:lnTo>
                    <a:pt x="53793" y="152400"/>
                  </a:lnTo>
                  <a:lnTo>
                    <a:pt x="31033" y="190500"/>
                  </a:lnTo>
                  <a:lnTo>
                    <a:pt x="14137" y="228600"/>
                  </a:lnTo>
                  <a:lnTo>
                    <a:pt x="3620" y="279400"/>
                  </a:lnTo>
                  <a:lnTo>
                    <a:pt x="0" y="330200"/>
                  </a:lnTo>
                  <a:lnTo>
                    <a:pt x="0" y="2463800"/>
                  </a:lnTo>
                  <a:lnTo>
                    <a:pt x="376" y="2463800"/>
                  </a:lnTo>
                  <a:lnTo>
                    <a:pt x="5972" y="2514600"/>
                  </a:lnTo>
                  <a:lnTo>
                    <a:pt x="17932" y="2565400"/>
                  </a:lnTo>
                  <a:lnTo>
                    <a:pt x="35782" y="2603500"/>
                  </a:lnTo>
                  <a:lnTo>
                    <a:pt x="59051" y="2641600"/>
                  </a:lnTo>
                  <a:lnTo>
                    <a:pt x="87264" y="2679700"/>
                  </a:lnTo>
                  <a:lnTo>
                    <a:pt x="119949" y="2705100"/>
                  </a:lnTo>
                  <a:lnTo>
                    <a:pt x="156633" y="2730500"/>
                  </a:lnTo>
                  <a:lnTo>
                    <a:pt x="196843" y="2755900"/>
                  </a:lnTo>
                  <a:lnTo>
                    <a:pt x="240105" y="2768600"/>
                  </a:lnTo>
                  <a:lnTo>
                    <a:pt x="285947" y="2781300"/>
                  </a:lnTo>
                  <a:lnTo>
                    <a:pt x="1327729" y="2781300"/>
                  </a:lnTo>
                  <a:lnTo>
                    <a:pt x="1327729" y="2438400"/>
                  </a:lnTo>
                  <a:lnTo>
                    <a:pt x="1062743" y="2438400"/>
                  </a:lnTo>
                  <a:lnTo>
                    <a:pt x="1048490" y="2425700"/>
                  </a:lnTo>
                  <a:lnTo>
                    <a:pt x="1037936" y="2400300"/>
                  </a:lnTo>
                  <a:lnTo>
                    <a:pt x="1033675" y="2400300"/>
                  </a:lnTo>
                  <a:lnTo>
                    <a:pt x="1032429" y="2387600"/>
                  </a:lnTo>
                  <a:lnTo>
                    <a:pt x="1030743" y="2387600"/>
                  </a:lnTo>
                  <a:lnTo>
                    <a:pt x="1030335" y="2374900"/>
                  </a:lnTo>
                  <a:lnTo>
                    <a:pt x="1029832" y="2374900"/>
                  </a:lnTo>
                  <a:lnTo>
                    <a:pt x="1029246" y="2362200"/>
                  </a:lnTo>
                  <a:lnTo>
                    <a:pt x="1023013" y="2311400"/>
                  </a:lnTo>
                  <a:lnTo>
                    <a:pt x="1013628" y="2260600"/>
                  </a:lnTo>
                  <a:lnTo>
                    <a:pt x="1001197" y="2222500"/>
                  </a:lnTo>
                  <a:lnTo>
                    <a:pt x="985826" y="2171700"/>
                  </a:lnTo>
                  <a:lnTo>
                    <a:pt x="967624" y="2120900"/>
                  </a:lnTo>
                  <a:lnTo>
                    <a:pt x="946696" y="2082800"/>
                  </a:lnTo>
                  <a:lnTo>
                    <a:pt x="923150" y="2044700"/>
                  </a:lnTo>
                  <a:lnTo>
                    <a:pt x="897092" y="1993900"/>
                  </a:lnTo>
                  <a:lnTo>
                    <a:pt x="868629" y="1955800"/>
                  </a:lnTo>
                  <a:lnTo>
                    <a:pt x="837869" y="1930400"/>
                  </a:lnTo>
                  <a:lnTo>
                    <a:pt x="804917" y="1892300"/>
                  </a:lnTo>
                  <a:lnTo>
                    <a:pt x="796498" y="1879600"/>
                  </a:lnTo>
                  <a:lnTo>
                    <a:pt x="788182" y="1879600"/>
                  </a:lnTo>
                  <a:lnTo>
                    <a:pt x="779965" y="1866900"/>
                  </a:lnTo>
                  <a:lnTo>
                    <a:pt x="771840" y="1854200"/>
                  </a:lnTo>
                  <a:lnTo>
                    <a:pt x="738865" y="1828800"/>
                  </a:lnTo>
                  <a:lnTo>
                    <a:pt x="707697" y="1790700"/>
                  </a:lnTo>
                  <a:lnTo>
                    <a:pt x="678409" y="1752600"/>
                  </a:lnTo>
                  <a:lnTo>
                    <a:pt x="651074" y="1714500"/>
                  </a:lnTo>
                  <a:lnTo>
                    <a:pt x="625765" y="1676400"/>
                  </a:lnTo>
                  <a:lnTo>
                    <a:pt x="602557" y="1638300"/>
                  </a:lnTo>
                  <a:lnTo>
                    <a:pt x="581521" y="1587500"/>
                  </a:lnTo>
                  <a:lnTo>
                    <a:pt x="563068" y="1549400"/>
                  </a:lnTo>
                  <a:lnTo>
                    <a:pt x="546850" y="1498600"/>
                  </a:lnTo>
                  <a:lnTo>
                    <a:pt x="532935" y="1460500"/>
                  </a:lnTo>
                  <a:lnTo>
                    <a:pt x="521395" y="1409700"/>
                  </a:lnTo>
                  <a:lnTo>
                    <a:pt x="512297" y="1358900"/>
                  </a:lnTo>
                  <a:lnTo>
                    <a:pt x="505713" y="1320800"/>
                  </a:lnTo>
                  <a:lnTo>
                    <a:pt x="501711" y="1270000"/>
                  </a:lnTo>
                  <a:lnTo>
                    <a:pt x="500361" y="1219200"/>
                  </a:lnTo>
                  <a:lnTo>
                    <a:pt x="501520" y="1168400"/>
                  </a:lnTo>
                  <a:lnTo>
                    <a:pt x="504955" y="1130300"/>
                  </a:lnTo>
                  <a:lnTo>
                    <a:pt x="510610" y="1079500"/>
                  </a:lnTo>
                  <a:lnTo>
                    <a:pt x="518424" y="1041400"/>
                  </a:lnTo>
                  <a:lnTo>
                    <a:pt x="526514" y="1003300"/>
                  </a:lnTo>
                  <a:lnTo>
                    <a:pt x="536017" y="965200"/>
                  </a:lnTo>
                  <a:lnTo>
                    <a:pt x="546907" y="927100"/>
                  </a:lnTo>
                  <a:lnTo>
                    <a:pt x="559155" y="901700"/>
                  </a:lnTo>
                  <a:lnTo>
                    <a:pt x="577059" y="850900"/>
                  </a:lnTo>
                  <a:lnTo>
                    <a:pt x="597133" y="812800"/>
                  </a:lnTo>
                  <a:lnTo>
                    <a:pt x="619308" y="774700"/>
                  </a:lnTo>
                  <a:lnTo>
                    <a:pt x="643514" y="736600"/>
                  </a:lnTo>
                  <a:lnTo>
                    <a:pt x="669681" y="698500"/>
                  </a:lnTo>
                  <a:lnTo>
                    <a:pt x="697739" y="660400"/>
                  </a:lnTo>
                  <a:lnTo>
                    <a:pt x="727618" y="622300"/>
                  </a:lnTo>
                  <a:lnTo>
                    <a:pt x="759248" y="584200"/>
                  </a:lnTo>
                  <a:lnTo>
                    <a:pt x="792560" y="558800"/>
                  </a:lnTo>
                  <a:lnTo>
                    <a:pt x="827484" y="520700"/>
                  </a:lnTo>
                  <a:lnTo>
                    <a:pt x="863949" y="495300"/>
                  </a:lnTo>
                  <a:lnTo>
                    <a:pt x="901886" y="469900"/>
                  </a:lnTo>
                  <a:lnTo>
                    <a:pt x="941225" y="444500"/>
                  </a:lnTo>
                  <a:lnTo>
                    <a:pt x="981896" y="419100"/>
                  </a:lnTo>
                  <a:lnTo>
                    <a:pt x="1023830" y="406400"/>
                  </a:lnTo>
                  <a:lnTo>
                    <a:pt x="1066955" y="381000"/>
                  </a:lnTo>
                  <a:lnTo>
                    <a:pt x="1202786" y="342900"/>
                  </a:lnTo>
                  <a:lnTo>
                    <a:pt x="1249981" y="330200"/>
                  </a:lnTo>
                  <a:lnTo>
                    <a:pt x="1298019" y="330200"/>
                  </a:lnTo>
                  <a:lnTo>
                    <a:pt x="1346830" y="317500"/>
                  </a:lnTo>
                  <a:lnTo>
                    <a:pt x="2791784" y="317500"/>
                  </a:lnTo>
                  <a:lnTo>
                    <a:pt x="2789069" y="279400"/>
                  </a:lnTo>
                  <a:lnTo>
                    <a:pt x="2778553" y="228600"/>
                  </a:lnTo>
                  <a:lnTo>
                    <a:pt x="2761658" y="190500"/>
                  </a:lnTo>
                  <a:lnTo>
                    <a:pt x="2738899" y="152400"/>
                  </a:lnTo>
                  <a:lnTo>
                    <a:pt x="2710793" y="114300"/>
                  </a:lnTo>
                  <a:lnTo>
                    <a:pt x="2677857" y="76200"/>
                  </a:lnTo>
                  <a:lnTo>
                    <a:pt x="2640607" y="50800"/>
                  </a:lnTo>
                  <a:lnTo>
                    <a:pt x="2599559" y="25400"/>
                  </a:lnTo>
                  <a:lnTo>
                    <a:pt x="2555230" y="12700"/>
                  </a:lnTo>
                  <a:lnTo>
                    <a:pt x="2508136" y="0"/>
                  </a:lnTo>
                  <a:close/>
                </a:path>
                <a:path w="2792729" h="2781300">
                  <a:moveTo>
                    <a:pt x="2155107" y="1219200"/>
                  </a:moveTo>
                  <a:lnTo>
                    <a:pt x="1953951" y="1219200"/>
                  </a:lnTo>
                  <a:lnTo>
                    <a:pt x="1975761" y="1231900"/>
                  </a:lnTo>
                  <a:lnTo>
                    <a:pt x="1990464" y="1257300"/>
                  </a:lnTo>
                  <a:lnTo>
                    <a:pt x="1995855" y="1282700"/>
                  </a:lnTo>
                  <a:lnTo>
                    <a:pt x="1992514" y="1308100"/>
                  </a:lnTo>
                  <a:lnTo>
                    <a:pt x="1983194" y="1320800"/>
                  </a:lnTo>
                  <a:lnTo>
                    <a:pt x="1968949" y="1346200"/>
                  </a:lnTo>
                  <a:lnTo>
                    <a:pt x="1950830" y="1346200"/>
                  </a:lnTo>
                  <a:lnTo>
                    <a:pt x="1925263" y="1358900"/>
                  </a:lnTo>
                  <a:lnTo>
                    <a:pt x="1875406" y="1384300"/>
                  </a:lnTo>
                  <a:lnTo>
                    <a:pt x="1827504" y="1409700"/>
                  </a:lnTo>
                  <a:lnTo>
                    <a:pt x="1781686" y="1435100"/>
                  </a:lnTo>
                  <a:lnTo>
                    <a:pt x="1759621" y="1460500"/>
                  </a:lnTo>
                  <a:lnTo>
                    <a:pt x="1738226" y="1473200"/>
                  </a:lnTo>
                  <a:lnTo>
                    <a:pt x="1717452" y="1498600"/>
                  </a:lnTo>
                  <a:lnTo>
                    <a:pt x="1697327" y="1511300"/>
                  </a:lnTo>
                  <a:lnTo>
                    <a:pt x="1677875" y="1524000"/>
                  </a:lnTo>
                  <a:lnTo>
                    <a:pt x="1659116" y="1549400"/>
                  </a:lnTo>
                  <a:lnTo>
                    <a:pt x="1641080" y="1574800"/>
                  </a:lnTo>
                  <a:lnTo>
                    <a:pt x="1623791" y="1587500"/>
                  </a:lnTo>
                  <a:lnTo>
                    <a:pt x="1607270" y="1612900"/>
                  </a:lnTo>
                  <a:lnTo>
                    <a:pt x="1591471" y="1638300"/>
                  </a:lnTo>
                  <a:lnTo>
                    <a:pt x="1576491" y="1663700"/>
                  </a:lnTo>
                  <a:lnTo>
                    <a:pt x="1562351" y="1676400"/>
                  </a:lnTo>
                  <a:lnTo>
                    <a:pt x="1536567" y="1727200"/>
                  </a:lnTo>
                  <a:lnTo>
                    <a:pt x="1514308" y="1778000"/>
                  </a:lnTo>
                  <a:lnTo>
                    <a:pt x="1498888" y="1828800"/>
                  </a:lnTo>
                  <a:lnTo>
                    <a:pt x="1493660" y="1841500"/>
                  </a:lnTo>
                  <a:lnTo>
                    <a:pt x="1483640" y="1879600"/>
                  </a:lnTo>
                  <a:lnTo>
                    <a:pt x="1478750" y="1892300"/>
                  </a:lnTo>
                  <a:lnTo>
                    <a:pt x="1474418" y="1905000"/>
                  </a:lnTo>
                  <a:lnTo>
                    <a:pt x="1470647" y="1930400"/>
                  </a:lnTo>
                  <a:lnTo>
                    <a:pt x="1467442" y="1943100"/>
                  </a:lnTo>
                  <a:lnTo>
                    <a:pt x="1466177" y="1955800"/>
                  </a:lnTo>
                  <a:lnTo>
                    <a:pt x="1465425" y="1968500"/>
                  </a:lnTo>
                  <a:lnTo>
                    <a:pt x="1465064" y="1981200"/>
                  </a:lnTo>
                  <a:lnTo>
                    <a:pt x="1464971" y="2781300"/>
                  </a:lnTo>
                  <a:lnTo>
                    <a:pt x="2508762" y="2781300"/>
                  </a:lnTo>
                  <a:lnTo>
                    <a:pt x="2556416" y="2768600"/>
                  </a:lnTo>
                  <a:lnTo>
                    <a:pt x="2601218" y="2755900"/>
                  </a:lnTo>
                  <a:lnTo>
                    <a:pt x="2642632" y="2730500"/>
                  </a:lnTo>
                  <a:lnTo>
                    <a:pt x="2680123" y="2705100"/>
                  </a:lnTo>
                  <a:lnTo>
                    <a:pt x="2713152" y="2667000"/>
                  </a:lnTo>
                  <a:lnTo>
                    <a:pt x="2741185" y="2628900"/>
                  </a:lnTo>
                  <a:lnTo>
                    <a:pt x="2763685" y="2590800"/>
                  </a:lnTo>
                  <a:lnTo>
                    <a:pt x="2776084" y="2552700"/>
                  </a:lnTo>
                  <a:lnTo>
                    <a:pt x="2785180" y="2527300"/>
                  </a:lnTo>
                  <a:lnTo>
                    <a:pt x="2790780" y="2489200"/>
                  </a:lnTo>
                  <a:lnTo>
                    <a:pt x="2792689" y="2451100"/>
                  </a:lnTo>
                  <a:lnTo>
                    <a:pt x="2792689" y="2438400"/>
                  </a:lnTo>
                  <a:lnTo>
                    <a:pt x="1667200" y="2438400"/>
                  </a:lnTo>
                  <a:lnTo>
                    <a:pt x="1645618" y="2425700"/>
                  </a:lnTo>
                  <a:lnTo>
                    <a:pt x="1630828" y="2400300"/>
                  </a:lnTo>
                  <a:lnTo>
                    <a:pt x="1624924" y="2374900"/>
                  </a:lnTo>
                  <a:lnTo>
                    <a:pt x="1625207" y="2362200"/>
                  </a:lnTo>
                  <a:lnTo>
                    <a:pt x="1625720" y="2362200"/>
                  </a:lnTo>
                  <a:lnTo>
                    <a:pt x="1626302" y="2349500"/>
                  </a:lnTo>
                  <a:lnTo>
                    <a:pt x="1626948" y="2349500"/>
                  </a:lnTo>
                  <a:lnTo>
                    <a:pt x="1627657" y="2336800"/>
                  </a:lnTo>
                  <a:lnTo>
                    <a:pt x="1633963" y="2286000"/>
                  </a:lnTo>
                  <a:lnTo>
                    <a:pt x="1642823" y="2235200"/>
                  </a:lnTo>
                  <a:lnTo>
                    <a:pt x="1654165" y="2197100"/>
                  </a:lnTo>
                  <a:lnTo>
                    <a:pt x="1667916" y="2146300"/>
                  </a:lnTo>
                  <a:lnTo>
                    <a:pt x="1684004" y="2108200"/>
                  </a:lnTo>
                  <a:lnTo>
                    <a:pt x="1702356" y="2057400"/>
                  </a:lnTo>
                  <a:lnTo>
                    <a:pt x="1725011" y="2019300"/>
                  </a:lnTo>
                  <a:lnTo>
                    <a:pt x="1750212" y="1968500"/>
                  </a:lnTo>
                  <a:lnTo>
                    <a:pt x="1777867" y="1930400"/>
                  </a:lnTo>
                  <a:lnTo>
                    <a:pt x="1807881" y="1879600"/>
                  </a:lnTo>
                  <a:lnTo>
                    <a:pt x="1840161" y="1841500"/>
                  </a:lnTo>
                  <a:lnTo>
                    <a:pt x="1874613" y="1803400"/>
                  </a:lnTo>
                  <a:lnTo>
                    <a:pt x="1892080" y="1790700"/>
                  </a:lnTo>
                  <a:lnTo>
                    <a:pt x="1910000" y="1778000"/>
                  </a:lnTo>
                  <a:lnTo>
                    <a:pt x="1928393" y="1752600"/>
                  </a:lnTo>
                  <a:lnTo>
                    <a:pt x="1947249" y="1739900"/>
                  </a:lnTo>
                  <a:lnTo>
                    <a:pt x="1979240" y="1701800"/>
                  </a:lnTo>
                  <a:lnTo>
                    <a:pt x="2008845" y="1663700"/>
                  </a:lnTo>
                  <a:lnTo>
                    <a:pt x="2036051" y="1625600"/>
                  </a:lnTo>
                  <a:lnTo>
                    <a:pt x="2060748" y="1587500"/>
                  </a:lnTo>
                  <a:lnTo>
                    <a:pt x="2082827" y="1536700"/>
                  </a:lnTo>
                  <a:lnTo>
                    <a:pt x="2102181" y="1498600"/>
                  </a:lnTo>
                  <a:lnTo>
                    <a:pt x="2118699" y="1447800"/>
                  </a:lnTo>
                  <a:lnTo>
                    <a:pt x="2132273" y="1409700"/>
                  </a:lnTo>
                  <a:lnTo>
                    <a:pt x="2142794" y="1358900"/>
                  </a:lnTo>
                  <a:lnTo>
                    <a:pt x="2150154" y="1308100"/>
                  </a:lnTo>
                  <a:lnTo>
                    <a:pt x="2152306" y="1282700"/>
                  </a:lnTo>
                  <a:lnTo>
                    <a:pt x="2153855" y="1257300"/>
                  </a:lnTo>
                  <a:lnTo>
                    <a:pt x="2154792" y="1244600"/>
                  </a:lnTo>
                  <a:lnTo>
                    <a:pt x="2155107" y="1219200"/>
                  </a:lnTo>
                  <a:close/>
                </a:path>
                <a:path w="2792729" h="2781300">
                  <a:moveTo>
                    <a:pt x="1537505" y="469900"/>
                  </a:moveTo>
                  <a:lnTo>
                    <a:pt x="1246632" y="469900"/>
                  </a:lnTo>
                  <a:lnTo>
                    <a:pt x="1152192" y="495300"/>
                  </a:lnTo>
                  <a:lnTo>
                    <a:pt x="1106899" y="520700"/>
                  </a:lnTo>
                  <a:lnTo>
                    <a:pt x="1063033" y="533400"/>
                  </a:lnTo>
                  <a:lnTo>
                    <a:pt x="1020699" y="558800"/>
                  </a:lnTo>
                  <a:lnTo>
                    <a:pt x="980002" y="584200"/>
                  </a:lnTo>
                  <a:lnTo>
                    <a:pt x="941050" y="609600"/>
                  </a:lnTo>
                  <a:lnTo>
                    <a:pt x="903947" y="635000"/>
                  </a:lnTo>
                  <a:lnTo>
                    <a:pt x="868799" y="673100"/>
                  </a:lnTo>
                  <a:lnTo>
                    <a:pt x="835712" y="711200"/>
                  </a:lnTo>
                  <a:lnTo>
                    <a:pt x="804792" y="736600"/>
                  </a:lnTo>
                  <a:lnTo>
                    <a:pt x="776145" y="774700"/>
                  </a:lnTo>
                  <a:lnTo>
                    <a:pt x="749877" y="825500"/>
                  </a:lnTo>
                  <a:lnTo>
                    <a:pt x="726093" y="863600"/>
                  </a:lnTo>
                  <a:lnTo>
                    <a:pt x="704900" y="901700"/>
                  </a:lnTo>
                  <a:lnTo>
                    <a:pt x="691212" y="939800"/>
                  </a:lnTo>
                  <a:lnTo>
                    <a:pt x="678981" y="965200"/>
                  </a:lnTo>
                  <a:lnTo>
                    <a:pt x="668247" y="1003300"/>
                  </a:lnTo>
                  <a:lnTo>
                    <a:pt x="659047" y="1041400"/>
                  </a:lnTo>
                  <a:lnTo>
                    <a:pt x="649761" y="1079500"/>
                  </a:lnTo>
                  <a:lnTo>
                    <a:pt x="643049" y="1130300"/>
                  </a:lnTo>
                  <a:lnTo>
                    <a:pt x="638963" y="1168400"/>
                  </a:lnTo>
                  <a:lnTo>
                    <a:pt x="637582" y="1219200"/>
                  </a:lnTo>
                  <a:lnTo>
                    <a:pt x="639375" y="1270000"/>
                  </a:lnTo>
                  <a:lnTo>
                    <a:pt x="644676" y="1320800"/>
                  </a:lnTo>
                  <a:lnTo>
                    <a:pt x="653369" y="1371600"/>
                  </a:lnTo>
                  <a:lnTo>
                    <a:pt x="665335" y="1422400"/>
                  </a:lnTo>
                  <a:lnTo>
                    <a:pt x="680458" y="1473200"/>
                  </a:lnTo>
                  <a:lnTo>
                    <a:pt x="698621" y="1511300"/>
                  </a:lnTo>
                  <a:lnTo>
                    <a:pt x="719707" y="1562100"/>
                  </a:lnTo>
                  <a:lnTo>
                    <a:pt x="743599" y="1600200"/>
                  </a:lnTo>
                  <a:lnTo>
                    <a:pt x="770179" y="1651000"/>
                  </a:lnTo>
                  <a:lnTo>
                    <a:pt x="799332" y="1689100"/>
                  </a:lnTo>
                  <a:lnTo>
                    <a:pt x="830939" y="1727200"/>
                  </a:lnTo>
                  <a:lnTo>
                    <a:pt x="864884" y="1765300"/>
                  </a:lnTo>
                  <a:lnTo>
                    <a:pt x="873658" y="1765300"/>
                  </a:lnTo>
                  <a:lnTo>
                    <a:pt x="882098" y="1778000"/>
                  </a:lnTo>
                  <a:lnTo>
                    <a:pt x="890436" y="1778000"/>
                  </a:lnTo>
                  <a:lnTo>
                    <a:pt x="898684" y="1790700"/>
                  </a:lnTo>
                  <a:lnTo>
                    <a:pt x="931631" y="1828800"/>
                  </a:lnTo>
                  <a:lnTo>
                    <a:pt x="962715" y="1854200"/>
                  </a:lnTo>
                  <a:lnTo>
                    <a:pt x="991926" y="1892300"/>
                  </a:lnTo>
                  <a:lnTo>
                    <a:pt x="1019191" y="1930400"/>
                  </a:lnTo>
                  <a:lnTo>
                    <a:pt x="1044438" y="1981200"/>
                  </a:lnTo>
                  <a:lnTo>
                    <a:pt x="1067593" y="2019300"/>
                  </a:lnTo>
                  <a:lnTo>
                    <a:pt x="1088584" y="2057400"/>
                  </a:lnTo>
                  <a:lnTo>
                    <a:pt x="1107591" y="2108200"/>
                  </a:lnTo>
                  <a:lnTo>
                    <a:pt x="1124215" y="2146300"/>
                  </a:lnTo>
                  <a:lnTo>
                    <a:pt x="1138379" y="2197100"/>
                  </a:lnTo>
                  <a:lnTo>
                    <a:pt x="1150007" y="2247900"/>
                  </a:lnTo>
                  <a:lnTo>
                    <a:pt x="1159022" y="2298700"/>
                  </a:lnTo>
                  <a:lnTo>
                    <a:pt x="1161596" y="2311400"/>
                  </a:lnTo>
                  <a:lnTo>
                    <a:pt x="1163821" y="2324100"/>
                  </a:lnTo>
                  <a:lnTo>
                    <a:pt x="1165699" y="2349500"/>
                  </a:lnTo>
                  <a:lnTo>
                    <a:pt x="1167231" y="2362200"/>
                  </a:lnTo>
                  <a:lnTo>
                    <a:pt x="1167618" y="2362200"/>
                  </a:lnTo>
                  <a:lnTo>
                    <a:pt x="1167807" y="2374900"/>
                  </a:lnTo>
                  <a:lnTo>
                    <a:pt x="1162437" y="2400300"/>
                  </a:lnTo>
                  <a:lnTo>
                    <a:pt x="1147734" y="2425700"/>
                  </a:lnTo>
                  <a:lnTo>
                    <a:pt x="1125924" y="2438400"/>
                  </a:lnTo>
                  <a:lnTo>
                    <a:pt x="1327729" y="2438400"/>
                  </a:lnTo>
                  <a:lnTo>
                    <a:pt x="1327729" y="1625600"/>
                  </a:lnTo>
                  <a:lnTo>
                    <a:pt x="1314412" y="1574800"/>
                  </a:lnTo>
                  <a:lnTo>
                    <a:pt x="1297884" y="1524000"/>
                  </a:lnTo>
                  <a:lnTo>
                    <a:pt x="1278267" y="1473200"/>
                  </a:lnTo>
                  <a:lnTo>
                    <a:pt x="1255685" y="1435100"/>
                  </a:lnTo>
                  <a:lnTo>
                    <a:pt x="1230259" y="1384300"/>
                  </a:lnTo>
                  <a:lnTo>
                    <a:pt x="1202112" y="1346200"/>
                  </a:lnTo>
                  <a:lnTo>
                    <a:pt x="1171367" y="1308100"/>
                  </a:lnTo>
                  <a:lnTo>
                    <a:pt x="1138146" y="1270000"/>
                  </a:lnTo>
                  <a:lnTo>
                    <a:pt x="1102572" y="1231900"/>
                  </a:lnTo>
                  <a:lnTo>
                    <a:pt x="1064766" y="1206500"/>
                  </a:lnTo>
                  <a:lnTo>
                    <a:pt x="1024852" y="1168400"/>
                  </a:lnTo>
                  <a:lnTo>
                    <a:pt x="982952" y="1143000"/>
                  </a:lnTo>
                  <a:lnTo>
                    <a:pt x="939188" y="1117600"/>
                  </a:lnTo>
                  <a:lnTo>
                    <a:pt x="893683" y="1104900"/>
                  </a:lnTo>
                  <a:lnTo>
                    <a:pt x="846560" y="1079500"/>
                  </a:lnTo>
                  <a:lnTo>
                    <a:pt x="845073" y="1079500"/>
                  </a:lnTo>
                  <a:lnTo>
                    <a:pt x="827300" y="1066800"/>
                  </a:lnTo>
                  <a:lnTo>
                    <a:pt x="813345" y="1054100"/>
                  </a:lnTo>
                  <a:lnTo>
                    <a:pt x="804226" y="1041400"/>
                  </a:lnTo>
                  <a:lnTo>
                    <a:pt x="800959" y="1016000"/>
                  </a:lnTo>
                  <a:lnTo>
                    <a:pt x="806352" y="990600"/>
                  </a:lnTo>
                  <a:lnTo>
                    <a:pt x="821058" y="965200"/>
                  </a:lnTo>
                  <a:lnTo>
                    <a:pt x="842872" y="952500"/>
                  </a:lnTo>
                  <a:lnTo>
                    <a:pt x="1327729" y="952500"/>
                  </a:lnTo>
                  <a:lnTo>
                    <a:pt x="1327729" y="838200"/>
                  </a:lnTo>
                  <a:lnTo>
                    <a:pt x="1333120" y="812800"/>
                  </a:lnTo>
                  <a:lnTo>
                    <a:pt x="1347822" y="787400"/>
                  </a:lnTo>
                  <a:lnTo>
                    <a:pt x="1369632" y="774700"/>
                  </a:lnTo>
                  <a:lnTo>
                    <a:pt x="2009259" y="774700"/>
                  </a:lnTo>
                  <a:lnTo>
                    <a:pt x="1991413" y="749300"/>
                  </a:lnTo>
                  <a:lnTo>
                    <a:pt x="1962620" y="711200"/>
                  </a:lnTo>
                  <a:lnTo>
                    <a:pt x="1931891" y="685800"/>
                  </a:lnTo>
                  <a:lnTo>
                    <a:pt x="1899313" y="647700"/>
                  </a:lnTo>
                  <a:lnTo>
                    <a:pt x="1864975" y="622300"/>
                  </a:lnTo>
                  <a:lnTo>
                    <a:pt x="1828966" y="596900"/>
                  </a:lnTo>
                  <a:lnTo>
                    <a:pt x="1791373" y="571500"/>
                  </a:lnTo>
                  <a:lnTo>
                    <a:pt x="1752284" y="546100"/>
                  </a:lnTo>
                  <a:lnTo>
                    <a:pt x="1711789" y="533400"/>
                  </a:lnTo>
                  <a:lnTo>
                    <a:pt x="1669976" y="508000"/>
                  </a:lnTo>
                  <a:lnTo>
                    <a:pt x="1582745" y="482600"/>
                  </a:lnTo>
                  <a:lnTo>
                    <a:pt x="1537505" y="469900"/>
                  </a:lnTo>
                  <a:close/>
                </a:path>
                <a:path w="2792729" h="2781300">
                  <a:moveTo>
                    <a:pt x="2791784" y="317500"/>
                  </a:moveTo>
                  <a:lnTo>
                    <a:pt x="1445458" y="317500"/>
                  </a:lnTo>
                  <a:lnTo>
                    <a:pt x="1493881" y="330200"/>
                  </a:lnTo>
                  <a:lnTo>
                    <a:pt x="1541544" y="330200"/>
                  </a:lnTo>
                  <a:lnTo>
                    <a:pt x="1588379" y="342900"/>
                  </a:lnTo>
                  <a:lnTo>
                    <a:pt x="1723236" y="381000"/>
                  </a:lnTo>
                  <a:lnTo>
                    <a:pt x="1766079" y="406400"/>
                  </a:lnTo>
                  <a:lnTo>
                    <a:pt x="1807753" y="419100"/>
                  </a:lnTo>
                  <a:lnTo>
                    <a:pt x="1848191" y="444500"/>
                  </a:lnTo>
                  <a:lnTo>
                    <a:pt x="1887323" y="469900"/>
                  </a:lnTo>
                  <a:lnTo>
                    <a:pt x="1925083" y="495300"/>
                  </a:lnTo>
                  <a:lnTo>
                    <a:pt x="1961402" y="520700"/>
                  </a:lnTo>
                  <a:lnTo>
                    <a:pt x="1996211" y="558800"/>
                  </a:lnTo>
                  <a:lnTo>
                    <a:pt x="2029443" y="584200"/>
                  </a:lnTo>
                  <a:lnTo>
                    <a:pt x="2061030" y="622300"/>
                  </a:lnTo>
                  <a:lnTo>
                    <a:pt x="2090902" y="647700"/>
                  </a:lnTo>
                  <a:lnTo>
                    <a:pt x="2118993" y="685800"/>
                  </a:lnTo>
                  <a:lnTo>
                    <a:pt x="2145234" y="723900"/>
                  </a:lnTo>
                  <a:lnTo>
                    <a:pt x="2169557" y="762000"/>
                  </a:lnTo>
                  <a:lnTo>
                    <a:pt x="2191894" y="800100"/>
                  </a:lnTo>
                  <a:lnTo>
                    <a:pt x="2212176" y="850900"/>
                  </a:lnTo>
                  <a:lnTo>
                    <a:pt x="2230336" y="889000"/>
                  </a:lnTo>
                  <a:lnTo>
                    <a:pt x="2246305" y="939800"/>
                  </a:lnTo>
                  <a:lnTo>
                    <a:pt x="2260015" y="977900"/>
                  </a:lnTo>
                  <a:lnTo>
                    <a:pt x="2271398" y="1028700"/>
                  </a:lnTo>
                  <a:lnTo>
                    <a:pt x="2280386" y="1066800"/>
                  </a:lnTo>
                  <a:lnTo>
                    <a:pt x="2286910" y="1117600"/>
                  </a:lnTo>
                  <a:lnTo>
                    <a:pt x="2290904" y="1168400"/>
                  </a:lnTo>
                  <a:lnTo>
                    <a:pt x="2292238" y="1206500"/>
                  </a:lnTo>
                  <a:lnTo>
                    <a:pt x="2292328" y="1219200"/>
                  </a:lnTo>
                  <a:lnTo>
                    <a:pt x="2292065" y="1244600"/>
                  </a:lnTo>
                  <a:lnTo>
                    <a:pt x="2291277" y="1257300"/>
                  </a:lnTo>
                  <a:lnTo>
                    <a:pt x="2289964" y="1282700"/>
                  </a:lnTo>
                  <a:lnTo>
                    <a:pt x="2288129" y="1308100"/>
                  </a:lnTo>
                  <a:lnTo>
                    <a:pt x="2281976" y="1358900"/>
                  </a:lnTo>
                  <a:lnTo>
                    <a:pt x="2273169" y="1397000"/>
                  </a:lnTo>
                  <a:lnTo>
                    <a:pt x="2261785" y="1447800"/>
                  </a:lnTo>
                  <a:lnTo>
                    <a:pt x="2247900" y="1498600"/>
                  </a:lnTo>
                  <a:lnTo>
                    <a:pt x="2231588" y="1536700"/>
                  </a:lnTo>
                  <a:lnTo>
                    <a:pt x="2212927" y="1587500"/>
                  </a:lnTo>
                  <a:lnTo>
                    <a:pt x="2190252" y="1638300"/>
                  </a:lnTo>
                  <a:lnTo>
                    <a:pt x="2165030" y="1676400"/>
                  </a:lnTo>
                  <a:lnTo>
                    <a:pt x="2137353" y="1727200"/>
                  </a:lnTo>
                  <a:lnTo>
                    <a:pt x="2107314" y="1765300"/>
                  </a:lnTo>
                  <a:lnTo>
                    <a:pt x="2075003" y="1803400"/>
                  </a:lnTo>
                  <a:lnTo>
                    <a:pt x="2040513" y="1841500"/>
                  </a:lnTo>
                  <a:lnTo>
                    <a:pt x="2023108" y="1854200"/>
                  </a:lnTo>
                  <a:lnTo>
                    <a:pt x="2005262" y="1879600"/>
                  </a:lnTo>
                  <a:lnTo>
                    <a:pt x="1986943" y="1892300"/>
                  </a:lnTo>
                  <a:lnTo>
                    <a:pt x="1968159" y="1905000"/>
                  </a:lnTo>
                  <a:lnTo>
                    <a:pt x="1936633" y="1943100"/>
                  </a:lnTo>
                  <a:lnTo>
                    <a:pt x="1907338" y="1981200"/>
                  </a:lnTo>
                  <a:lnTo>
                    <a:pt x="1880379" y="2019300"/>
                  </a:lnTo>
                  <a:lnTo>
                    <a:pt x="1855861" y="2057400"/>
                  </a:lnTo>
                  <a:lnTo>
                    <a:pt x="1833890" y="2108200"/>
                  </a:lnTo>
                  <a:lnTo>
                    <a:pt x="1814571" y="2146300"/>
                  </a:lnTo>
                  <a:lnTo>
                    <a:pt x="1798010" y="2197100"/>
                  </a:lnTo>
                  <a:lnTo>
                    <a:pt x="1784311" y="2235200"/>
                  </a:lnTo>
                  <a:lnTo>
                    <a:pt x="1773581" y="2286000"/>
                  </a:lnTo>
                  <a:lnTo>
                    <a:pt x="1765925" y="2336800"/>
                  </a:lnTo>
                  <a:lnTo>
                    <a:pt x="1764746" y="2349500"/>
                  </a:lnTo>
                  <a:lnTo>
                    <a:pt x="1763708" y="2362200"/>
                  </a:lnTo>
                  <a:lnTo>
                    <a:pt x="1762806" y="2362200"/>
                  </a:lnTo>
                  <a:lnTo>
                    <a:pt x="1762040" y="2374900"/>
                  </a:lnTo>
                  <a:lnTo>
                    <a:pt x="1761883" y="2374900"/>
                  </a:lnTo>
                  <a:lnTo>
                    <a:pt x="1761663" y="2387600"/>
                  </a:lnTo>
                  <a:lnTo>
                    <a:pt x="1759747" y="2387600"/>
                  </a:lnTo>
                  <a:lnTo>
                    <a:pt x="1750591" y="2413000"/>
                  </a:lnTo>
                  <a:lnTo>
                    <a:pt x="1735627" y="2425700"/>
                  </a:lnTo>
                  <a:lnTo>
                    <a:pt x="1716156" y="2438400"/>
                  </a:lnTo>
                  <a:lnTo>
                    <a:pt x="2792689" y="2438400"/>
                  </a:lnTo>
                  <a:lnTo>
                    <a:pt x="2792689" y="330200"/>
                  </a:lnTo>
                  <a:lnTo>
                    <a:pt x="2791784" y="317500"/>
                  </a:lnTo>
                  <a:close/>
                </a:path>
                <a:path w="2792729" h="2781300">
                  <a:moveTo>
                    <a:pt x="2009259" y="774700"/>
                  </a:moveTo>
                  <a:lnTo>
                    <a:pt x="1423065" y="774700"/>
                  </a:lnTo>
                  <a:lnTo>
                    <a:pt x="1434724" y="787400"/>
                  </a:lnTo>
                  <a:lnTo>
                    <a:pt x="1444877" y="787400"/>
                  </a:lnTo>
                  <a:lnTo>
                    <a:pt x="1453247" y="800100"/>
                  </a:lnTo>
                  <a:lnTo>
                    <a:pt x="1459573" y="812800"/>
                  </a:lnTo>
                  <a:lnTo>
                    <a:pt x="1463574" y="825500"/>
                  </a:lnTo>
                  <a:lnTo>
                    <a:pt x="1464971" y="838200"/>
                  </a:lnTo>
                  <a:lnTo>
                    <a:pt x="1464971" y="1574800"/>
                  </a:lnTo>
                  <a:lnTo>
                    <a:pt x="1494236" y="1536700"/>
                  </a:lnTo>
                  <a:lnTo>
                    <a:pt x="1525877" y="1498600"/>
                  </a:lnTo>
                  <a:lnTo>
                    <a:pt x="1559792" y="1460500"/>
                  </a:lnTo>
                  <a:lnTo>
                    <a:pt x="1595885" y="1422400"/>
                  </a:lnTo>
                  <a:lnTo>
                    <a:pt x="1634055" y="1384300"/>
                  </a:lnTo>
                  <a:lnTo>
                    <a:pt x="1674205" y="1346200"/>
                  </a:lnTo>
                  <a:lnTo>
                    <a:pt x="1716235" y="1320800"/>
                  </a:lnTo>
                  <a:lnTo>
                    <a:pt x="1760048" y="1295400"/>
                  </a:lnTo>
                  <a:lnTo>
                    <a:pt x="1805543" y="1270000"/>
                  </a:lnTo>
                  <a:lnTo>
                    <a:pt x="1852623" y="1244600"/>
                  </a:lnTo>
                  <a:lnTo>
                    <a:pt x="1902025" y="1219200"/>
                  </a:lnTo>
                  <a:lnTo>
                    <a:pt x="2155107" y="1219200"/>
                  </a:lnTo>
                  <a:lnTo>
                    <a:pt x="2155001" y="1206500"/>
                  </a:lnTo>
                  <a:lnTo>
                    <a:pt x="2153421" y="1168400"/>
                  </a:lnTo>
                  <a:lnTo>
                    <a:pt x="2148847" y="1117600"/>
                  </a:lnTo>
                  <a:lnTo>
                    <a:pt x="2141454" y="1079500"/>
                  </a:lnTo>
                  <a:lnTo>
                    <a:pt x="2131330" y="1028700"/>
                  </a:lnTo>
                  <a:lnTo>
                    <a:pt x="2118564" y="990600"/>
                  </a:lnTo>
                  <a:lnTo>
                    <a:pt x="2103243" y="939800"/>
                  </a:lnTo>
                  <a:lnTo>
                    <a:pt x="2085456" y="901700"/>
                  </a:lnTo>
                  <a:lnTo>
                    <a:pt x="2065291" y="863600"/>
                  </a:lnTo>
                  <a:lnTo>
                    <a:pt x="2042837" y="825500"/>
                  </a:lnTo>
                  <a:lnTo>
                    <a:pt x="2018182" y="787400"/>
                  </a:lnTo>
                  <a:lnTo>
                    <a:pt x="2009259" y="774700"/>
                  </a:lnTo>
                  <a:close/>
                </a:path>
                <a:path w="2792729" h="2781300">
                  <a:moveTo>
                    <a:pt x="1327729" y="952500"/>
                  </a:moveTo>
                  <a:lnTo>
                    <a:pt x="893187" y="952500"/>
                  </a:lnTo>
                  <a:lnTo>
                    <a:pt x="941001" y="965200"/>
                  </a:lnTo>
                  <a:lnTo>
                    <a:pt x="987427" y="990600"/>
                  </a:lnTo>
                  <a:lnTo>
                    <a:pt x="1032373" y="1016000"/>
                  </a:lnTo>
                  <a:lnTo>
                    <a:pt x="1075748" y="1041400"/>
                  </a:lnTo>
                  <a:lnTo>
                    <a:pt x="1117461" y="1066800"/>
                  </a:lnTo>
                  <a:lnTo>
                    <a:pt x="1157420" y="1104900"/>
                  </a:lnTo>
                  <a:lnTo>
                    <a:pt x="1195535" y="1130300"/>
                  </a:lnTo>
                  <a:lnTo>
                    <a:pt x="1231715" y="1168400"/>
                  </a:lnTo>
                  <a:lnTo>
                    <a:pt x="1265868" y="1206500"/>
                  </a:lnTo>
                  <a:lnTo>
                    <a:pt x="1297903" y="1244600"/>
                  </a:lnTo>
                  <a:lnTo>
                    <a:pt x="1327729" y="1282700"/>
                  </a:lnTo>
                  <a:lnTo>
                    <a:pt x="1327729" y="952500"/>
                  </a:lnTo>
                  <a:close/>
                </a:path>
                <a:path w="2792729" h="2781300">
                  <a:moveTo>
                    <a:pt x="1444217" y="457200"/>
                  </a:moveTo>
                  <a:lnTo>
                    <a:pt x="1345508" y="457200"/>
                  </a:lnTo>
                  <a:lnTo>
                    <a:pt x="1295569" y="469900"/>
                  </a:lnTo>
                  <a:lnTo>
                    <a:pt x="1491300" y="469900"/>
                  </a:lnTo>
                  <a:lnTo>
                    <a:pt x="1444217" y="457200"/>
                  </a:lnTo>
                  <a:close/>
                </a:path>
              </a:pathLst>
            </a:custGeom>
            <a:solidFill>
              <a:srgbClr val="FF6900"/>
            </a:solidFill>
            <a:ln>
              <a:solidFill>
                <a:srgbClr val="FF6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4">
              <a:extLst>
                <a:ext uri="{FF2B5EF4-FFF2-40B4-BE49-F238E27FC236}">
                  <a16:creationId xmlns:a16="http://schemas.microsoft.com/office/drawing/2014/main" id="{9290976C-DEB5-4798-94C4-ABF6518110A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52296" y="3677448"/>
              <a:ext cx="5990131" cy="1929773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DA69919-6CE7-B516-E39E-C6BF5E6BE6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2" t="2979" r="12161" b="3103"/>
          <a:stretch/>
        </p:blipFill>
        <p:spPr>
          <a:xfrm>
            <a:off x="12642850" y="3825875"/>
            <a:ext cx="6817753" cy="4495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371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EEC435A-5F4B-401D-92E9-5EFA3AF401CD}"/>
              </a:ext>
            </a:extLst>
          </p:cNvPr>
          <p:cNvGrpSpPr/>
          <p:nvPr/>
        </p:nvGrpSpPr>
        <p:grpSpPr>
          <a:xfrm>
            <a:off x="1570053" y="3781277"/>
            <a:ext cx="3077204" cy="4640409"/>
            <a:chOff x="1570053" y="3781277"/>
            <a:chExt cx="3077204" cy="4640409"/>
          </a:xfrm>
        </p:grpSpPr>
        <p:sp>
          <p:nvSpPr>
            <p:cNvPr id="9" name="object 9"/>
            <p:cNvSpPr txBox="1"/>
            <p:nvPr/>
          </p:nvSpPr>
          <p:spPr>
            <a:xfrm>
              <a:off x="2110559" y="7688896"/>
              <a:ext cx="1997075" cy="732790"/>
            </a:xfrm>
            <a:prstGeom prst="rect">
              <a:avLst/>
            </a:prstGeom>
          </p:spPr>
          <p:txBody>
            <a:bodyPr vert="horz" wrap="square" lIns="0" tIns="9271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730"/>
                </a:spcBef>
              </a:pPr>
              <a:r>
                <a:rPr sz="2050" b="1" spc="-10" dirty="0">
                  <a:solidFill>
                    <a:srgbClr val="004B9B"/>
                  </a:solidFill>
                  <a:latin typeface="Comfortaa"/>
                  <a:cs typeface="Comfortaa"/>
                </a:rPr>
                <a:t>Yonatan</a:t>
              </a:r>
              <a:r>
                <a:rPr sz="2050" b="1" spc="-150" dirty="0">
                  <a:solidFill>
                    <a:srgbClr val="004B9B"/>
                  </a:solidFill>
                  <a:latin typeface="Comfortaa"/>
                  <a:cs typeface="Comfortaa"/>
                </a:rPr>
                <a:t> </a:t>
              </a:r>
              <a:r>
                <a:rPr sz="2050" b="1" spc="-10" dirty="0">
                  <a:solidFill>
                    <a:srgbClr val="004B9B"/>
                  </a:solidFill>
                  <a:latin typeface="Comfortaa"/>
                  <a:cs typeface="Comfortaa"/>
                </a:rPr>
                <a:t>Stern</a:t>
              </a:r>
              <a:endParaRPr sz="2050" dirty="0">
                <a:latin typeface="Comfortaa Medium"/>
                <a:cs typeface="Comfortaa Medium"/>
              </a:endParaRPr>
            </a:p>
            <a:p>
              <a:pPr algn="ctr">
                <a:lnSpc>
                  <a:spcPct val="100000"/>
                </a:lnSpc>
                <a:spcBef>
                  <a:spcPts val="495"/>
                </a:spcBef>
              </a:pPr>
              <a:r>
                <a:rPr sz="1650" b="0" spc="-10" dirty="0">
                  <a:solidFill>
                    <a:srgbClr val="000032"/>
                  </a:solidFill>
                  <a:latin typeface="Lato Light"/>
                  <a:cs typeface="Lato Light"/>
                </a:rPr>
                <a:t>Founder</a:t>
              </a:r>
              <a:endParaRPr sz="1650" dirty="0">
                <a:latin typeface="Lato Light"/>
                <a:cs typeface="Lato Light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0E537C5-8E67-48C9-9B2A-649D9A56F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2" t="3920" r="20696" b="4777"/>
            <a:stretch/>
          </p:blipFill>
          <p:spPr>
            <a:xfrm>
              <a:off x="1570053" y="3781277"/>
              <a:ext cx="3077204" cy="3745977"/>
            </a:xfrm>
            <a:prstGeom prst="round2DiagRect">
              <a:avLst>
                <a:gd name="adj1" fmla="val 34591"/>
                <a:gd name="adj2" fmla="val 0"/>
              </a:avLst>
            </a:prstGeom>
            <a:ln w="88900" cap="sq">
              <a:noFill/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The</a:t>
            </a:r>
            <a:r>
              <a:rPr spc="5" dirty="0"/>
              <a:t> </a:t>
            </a:r>
            <a:r>
              <a:rPr dirty="0"/>
              <a:t>SmartUp</a:t>
            </a:r>
            <a:r>
              <a:rPr spc="5" dirty="0"/>
              <a:t> </a:t>
            </a:r>
            <a:r>
              <a:rPr spc="-950" dirty="0"/>
              <a:t>T</a:t>
            </a:r>
            <a:r>
              <a:rPr spc="-145" dirty="0"/>
              <a:t>e</a:t>
            </a:r>
            <a:r>
              <a:rPr spc="-20" dirty="0"/>
              <a:t>am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ED434E-F38E-4C1A-BAED-80CCBCE077E8}"/>
              </a:ext>
            </a:extLst>
          </p:cNvPr>
          <p:cNvGrpSpPr/>
          <p:nvPr/>
        </p:nvGrpSpPr>
        <p:grpSpPr>
          <a:xfrm>
            <a:off x="5042532" y="3781277"/>
            <a:ext cx="3077204" cy="4640409"/>
            <a:chOff x="5042532" y="3781277"/>
            <a:chExt cx="3077204" cy="4640409"/>
          </a:xfrm>
        </p:grpSpPr>
        <p:sp>
          <p:nvSpPr>
            <p:cNvPr id="10" name="object 10"/>
            <p:cNvSpPr txBox="1"/>
            <p:nvPr/>
          </p:nvSpPr>
          <p:spPr>
            <a:xfrm>
              <a:off x="5722681" y="7688896"/>
              <a:ext cx="1715770" cy="732790"/>
            </a:xfrm>
            <a:prstGeom prst="rect">
              <a:avLst/>
            </a:prstGeom>
          </p:spPr>
          <p:txBody>
            <a:bodyPr vert="horz" wrap="square" lIns="0" tIns="9271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730"/>
                </a:spcBef>
              </a:pPr>
              <a:r>
                <a:rPr sz="2050" b="1" dirty="0">
                  <a:solidFill>
                    <a:srgbClr val="004B9B"/>
                  </a:solidFill>
                  <a:latin typeface="Comfortaa"/>
                  <a:cs typeface="Comfortaa"/>
                </a:rPr>
                <a:t>Libby</a:t>
              </a:r>
              <a:r>
                <a:rPr sz="2050" b="1" spc="-75" dirty="0">
                  <a:solidFill>
                    <a:srgbClr val="004B9B"/>
                  </a:solidFill>
                  <a:latin typeface="Comfortaa"/>
                  <a:cs typeface="Comfortaa"/>
                </a:rPr>
                <a:t> </a:t>
              </a:r>
              <a:r>
                <a:rPr sz="2050" b="1" spc="-10" dirty="0">
                  <a:solidFill>
                    <a:srgbClr val="004B9B"/>
                  </a:solidFill>
                  <a:latin typeface="Comfortaa"/>
                  <a:cs typeface="Comfortaa"/>
                </a:rPr>
                <a:t>Molad</a:t>
              </a:r>
              <a:endParaRPr sz="2050" dirty="0">
                <a:latin typeface="Comfortaa Medium"/>
                <a:cs typeface="Comfortaa Medium"/>
              </a:endParaRPr>
            </a:p>
            <a:p>
              <a:pPr algn="ctr">
                <a:lnSpc>
                  <a:spcPct val="100000"/>
                </a:lnSpc>
                <a:spcBef>
                  <a:spcPts val="495"/>
                </a:spcBef>
              </a:pPr>
              <a:r>
                <a:rPr sz="1650" b="0" spc="-25" dirty="0">
                  <a:solidFill>
                    <a:srgbClr val="000032"/>
                  </a:solidFill>
                  <a:latin typeface="Lato Light"/>
                  <a:cs typeface="Lato Light"/>
                </a:rPr>
                <a:t>COO</a:t>
              </a:r>
              <a:endParaRPr sz="1650" dirty="0">
                <a:latin typeface="Lato Light"/>
                <a:cs typeface="Lato Light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EE3ADEB-57BC-41B8-997B-BAD0F8B71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65" t="4987" r="28845" b="33390"/>
            <a:stretch/>
          </p:blipFill>
          <p:spPr>
            <a:xfrm>
              <a:off x="5042532" y="3781277"/>
              <a:ext cx="3077204" cy="3745977"/>
            </a:xfrm>
            <a:prstGeom prst="round2DiagRect">
              <a:avLst>
                <a:gd name="adj1" fmla="val 34591"/>
                <a:gd name="adj2" fmla="val 0"/>
              </a:avLst>
            </a:prstGeom>
            <a:ln w="88900" cap="sq">
              <a:noFill/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5B6F0E3-FA14-4C7B-8B50-56A015E49578}"/>
              </a:ext>
            </a:extLst>
          </p:cNvPr>
          <p:cNvGrpSpPr/>
          <p:nvPr/>
        </p:nvGrpSpPr>
        <p:grpSpPr>
          <a:xfrm>
            <a:off x="8522010" y="3772455"/>
            <a:ext cx="3077204" cy="4649231"/>
            <a:chOff x="8522010" y="3772455"/>
            <a:chExt cx="3077204" cy="4649231"/>
          </a:xfrm>
        </p:grpSpPr>
        <p:sp>
          <p:nvSpPr>
            <p:cNvPr id="11" name="object 11"/>
            <p:cNvSpPr txBox="1"/>
            <p:nvPr/>
          </p:nvSpPr>
          <p:spPr>
            <a:xfrm>
              <a:off x="8522010" y="7688896"/>
              <a:ext cx="3060700" cy="732790"/>
            </a:xfrm>
            <a:prstGeom prst="rect">
              <a:avLst/>
            </a:prstGeom>
          </p:spPr>
          <p:txBody>
            <a:bodyPr vert="horz" wrap="square" lIns="0" tIns="9271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730"/>
                </a:spcBef>
              </a:pPr>
              <a:r>
                <a:rPr sz="2050" b="1" dirty="0">
                  <a:solidFill>
                    <a:srgbClr val="004B9B"/>
                  </a:solidFill>
                  <a:latin typeface="Comfortaa"/>
                  <a:cs typeface="Comfortaa"/>
                </a:rPr>
                <a:t>Ayala</a:t>
              </a:r>
              <a:r>
                <a:rPr sz="2050" b="1" spc="-55" dirty="0">
                  <a:solidFill>
                    <a:srgbClr val="004B9B"/>
                  </a:solidFill>
                  <a:latin typeface="Comfortaa"/>
                  <a:cs typeface="Comfortaa"/>
                </a:rPr>
                <a:t> </a:t>
              </a:r>
              <a:r>
                <a:rPr sz="2050" b="1" dirty="0">
                  <a:solidFill>
                    <a:srgbClr val="004B9B"/>
                  </a:solidFill>
                  <a:latin typeface="Comfortaa"/>
                  <a:cs typeface="Comfortaa"/>
                </a:rPr>
                <a:t>Dinur</a:t>
              </a:r>
              <a:r>
                <a:rPr sz="2050" b="1" spc="-55" dirty="0">
                  <a:solidFill>
                    <a:srgbClr val="004B9B"/>
                  </a:solidFill>
                  <a:latin typeface="Comfortaa"/>
                  <a:cs typeface="Comfortaa"/>
                </a:rPr>
                <a:t> </a:t>
              </a:r>
              <a:r>
                <a:rPr sz="2050" b="1" spc="-20" dirty="0">
                  <a:solidFill>
                    <a:srgbClr val="004B9B"/>
                  </a:solidFill>
                  <a:latin typeface="Comfortaa"/>
                  <a:cs typeface="Comfortaa"/>
                </a:rPr>
                <a:t>Turgeman</a:t>
              </a:r>
              <a:endParaRPr sz="2050">
                <a:latin typeface="Comfortaa Medium"/>
                <a:cs typeface="Comfortaa Medium"/>
              </a:endParaRPr>
            </a:p>
            <a:p>
              <a:pPr algn="ctr">
                <a:lnSpc>
                  <a:spcPct val="100000"/>
                </a:lnSpc>
                <a:spcBef>
                  <a:spcPts val="495"/>
                </a:spcBef>
              </a:pPr>
              <a:r>
                <a:rPr sz="1650" b="0" spc="-25" dirty="0">
                  <a:solidFill>
                    <a:srgbClr val="000032"/>
                  </a:solidFill>
                  <a:latin typeface="Lato Light"/>
                  <a:cs typeface="Lato Light"/>
                </a:rPr>
                <a:t>CFO</a:t>
              </a:r>
              <a:endParaRPr sz="1650">
                <a:latin typeface="Lato Light"/>
                <a:cs typeface="Lato Light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46DC987-E2F5-4BC9-8A61-E9AB22DFC3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1" t="5376" r="22790" b="12257"/>
            <a:stretch/>
          </p:blipFill>
          <p:spPr>
            <a:xfrm>
              <a:off x="8522010" y="3772455"/>
              <a:ext cx="3077204" cy="3745977"/>
            </a:xfrm>
            <a:prstGeom prst="round2DiagRect">
              <a:avLst>
                <a:gd name="adj1" fmla="val 34591"/>
                <a:gd name="adj2" fmla="val 0"/>
              </a:avLst>
            </a:prstGeom>
            <a:ln w="88900" cap="sq">
              <a:noFill/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CF85D591-2E9B-40DB-8B71-D2C51192A4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55C167A-2AF8-42BB-8B42-F8FFA990E891}"/>
              </a:ext>
            </a:extLst>
          </p:cNvPr>
          <p:cNvGrpSpPr/>
          <p:nvPr/>
        </p:nvGrpSpPr>
        <p:grpSpPr>
          <a:xfrm>
            <a:off x="15690850" y="1311275"/>
            <a:ext cx="3263823" cy="968375"/>
            <a:chOff x="1968299" y="3257400"/>
            <a:chExt cx="9374128" cy="2781300"/>
          </a:xfrm>
        </p:grpSpPr>
        <p:sp>
          <p:nvSpPr>
            <p:cNvPr id="26" name="object 3">
              <a:extLst>
                <a:ext uri="{FF2B5EF4-FFF2-40B4-BE49-F238E27FC236}">
                  <a16:creationId xmlns:a16="http://schemas.microsoft.com/office/drawing/2014/main" id="{C7CEE06E-0AAE-4CC1-B311-B245EB24FAFC}"/>
                </a:ext>
              </a:extLst>
            </p:cNvPr>
            <p:cNvSpPr/>
            <p:nvPr/>
          </p:nvSpPr>
          <p:spPr>
            <a:xfrm>
              <a:off x="1968299" y="3257400"/>
              <a:ext cx="2792730" cy="2781300"/>
            </a:xfrm>
            <a:custGeom>
              <a:avLst/>
              <a:gdLst/>
              <a:ahLst/>
              <a:cxnLst/>
              <a:rect l="l" t="t" r="r" b="b"/>
              <a:pathLst>
                <a:path w="2792729" h="2781300">
                  <a:moveTo>
                    <a:pt x="2508136" y="0"/>
                  </a:moveTo>
                  <a:lnTo>
                    <a:pt x="284555" y="0"/>
                  </a:lnTo>
                  <a:lnTo>
                    <a:pt x="237463" y="12700"/>
                  </a:lnTo>
                  <a:lnTo>
                    <a:pt x="193134" y="25400"/>
                  </a:lnTo>
                  <a:lnTo>
                    <a:pt x="152087" y="50800"/>
                  </a:lnTo>
                  <a:lnTo>
                    <a:pt x="114836" y="76200"/>
                  </a:lnTo>
                  <a:lnTo>
                    <a:pt x="81899" y="114300"/>
                  </a:lnTo>
                  <a:lnTo>
                    <a:pt x="53793" y="152400"/>
                  </a:lnTo>
                  <a:lnTo>
                    <a:pt x="31033" y="190500"/>
                  </a:lnTo>
                  <a:lnTo>
                    <a:pt x="14137" y="228600"/>
                  </a:lnTo>
                  <a:lnTo>
                    <a:pt x="3620" y="279400"/>
                  </a:lnTo>
                  <a:lnTo>
                    <a:pt x="0" y="330200"/>
                  </a:lnTo>
                  <a:lnTo>
                    <a:pt x="0" y="2463800"/>
                  </a:lnTo>
                  <a:lnTo>
                    <a:pt x="376" y="2463800"/>
                  </a:lnTo>
                  <a:lnTo>
                    <a:pt x="5972" y="2514600"/>
                  </a:lnTo>
                  <a:lnTo>
                    <a:pt x="17932" y="2565400"/>
                  </a:lnTo>
                  <a:lnTo>
                    <a:pt x="35782" y="2603500"/>
                  </a:lnTo>
                  <a:lnTo>
                    <a:pt x="59051" y="2641600"/>
                  </a:lnTo>
                  <a:lnTo>
                    <a:pt x="87264" y="2679700"/>
                  </a:lnTo>
                  <a:lnTo>
                    <a:pt x="119949" y="2705100"/>
                  </a:lnTo>
                  <a:lnTo>
                    <a:pt x="156633" y="2730500"/>
                  </a:lnTo>
                  <a:lnTo>
                    <a:pt x="196843" y="2755900"/>
                  </a:lnTo>
                  <a:lnTo>
                    <a:pt x="240105" y="2768600"/>
                  </a:lnTo>
                  <a:lnTo>
                    <a:pt x="285947" y="2781300"/>
                  </a:lnTo>
                  <a:lnTo>
                    <a:pt x="1327729" y="2781300"/>
                  </a:lnTo>
                  <a:lnTo>
                    <a:pt x="1327729" y="2438400"/>
                  </a:lnTo>
                  <a:lnTo>
                    <a:pt x="1062743" y="2438400"/>
                  </a:lnTo>
                  <a:lnTo>
                    <a:pt x="1048490" y="2425700"/>
                  </a:lnTo>
                  <a:lnTo>
                    <a:pt x="1037936" y="2400300"/>
                  </a:lnTo>
                  <a:lnTo>
                    <a:pt x="1033675" y="2400300"/>
                  </a:lnTo>
                  <a:lnTo>
                    <a:pt x="1032429" y="2387600"/>
                  </a:lnTo>
                  <a:lnTo>
                    <a:pt x="1030743" y="2387600"/>
                  </a:lnTo>
                  <a:lnTo>
                    <a:pt x="1030335" y="2374900"/>
                  </a:lnTo>
                  <a:lnTo>
                    <a:pt x="1029832" y="2374900"/>
                  </a:lnTo>
                  <a:lnTo>
                    <a:pt x="1029246" y="2362200"/>
                  </a:lnTo>
                  <a:lnTo>
                    <a:pt x="1023013" y="2311400"/>
                  </a:lnTo>
                  <a:lnTo>
                    <a:pt x="1013628" y="2260600"/>
                  </a:lnTo>
                  <a:lnTo>
                    <a:pt x="1001197" y="2222500"/>
                  </a:lnTo>
                  <a:lnTo>
                    <a:pt x="985826" y="2171700"/>
                  </a:lnTo>
                  <a:lnTo>
                    <a:pt x="967624" y="2120900"/>
                  </a:lnTo>
                  <a:lnTo>
                    <a:pt x="946696" y="2082800"/>
                  </a:lnTo>
                  <a:lnTo>
                    <a:pt x="923150" y="2044700"/>
                  </a:lnTo>
                  <a:lnTo>
                    <a:pt x="897092" y="1993900"/>
                  </a:lnTo>
                  <a:lnTo>
                    <a:pt x="868629" y="1955800"/>
                  </a:lnTo>
                  <a:lnTo>
                    <a:pt x="837869" y="1930400"/>
                  </a:lnTo>
                  <a:lnTo>
                    <a:pt x="804917" y="1892300"/>
                  </a:lnTo>
                  <a:lnTo>
                    <a:pt x="796498" y="1879600"/>
                  </a:lnTo>
                  <a:lnTo>
                    <a:pt x="788182" y="1879600"/>
                  </a:lnTo>
                  <a:lnTo>
                    <a:pt x="779965" y="1866900"/>
                  </a:lnTo>
                  <a:lnTo>
                    <a:pt x="771840" y="1854200"/>
                  </a:lnTo>
                  <a:lnTo>
                    <a:pt x="738865" y="1828800"/>
                  </a:lnTo>
                  <a:lnTo>
                    <a:pt x="707697" y="1790700"/>
                  </a:lnTo>
                  <a:lnTo>
                    <a:pt x="678409" y="1752600"/>
                  </a:lnTo>
                  <a:lnTo>
                    <a:pt x="651074" y="1714500"/>
                  </a:lnTo>
                  <a:lnTo>
                    <a:pt x="625765" y="1676400"/>
                  </a:lnTo>
                  <a:lnTo>
                    <a:pt x="602557" y="1638300"/>
                  </a:lnTo>
                  <a:lnTo>
                    <a:pt x="581521" y="1587500"/>
                  </a:lnTo>
                  <a:lnTo>
                    <a:pt x="563068" y="1549400"/>
                  </a:lnTo>
                  <a:lnTo>
                    <a:pt x="546850" y="1498600"/>
                  </a:lnTo>
                  <a:lnTo>
                    <a:pt x="532935" y="1460500"/>
                  </a:lnTo>
                  <a:lnTo>
                    <a:pt x="521395" y="1409700"/>
                  </a:lnTo>
                  <a:lnTo>
                    <a:pt x="512297" y="1358900"/>
                  </a:lnTo>
                  <a:lnTo>
                    <a:pt x="505713" y="1320800"/>
                  </a:lnTo>
                  <a:lnTo>
                    <a:pt x="501711" y="1270000"/>
                  </a:lnTo>
                  <a:lnTo>
                    <a:pt x="500361" y="1219200"/>
                  </a:lnTo>
                  <a:lnTo>
                    <a:pt x="501520" y="1168400"/>
                  </a:lnTo>
                  <a:lnTo>
                    <a:pt x="504955" y="1130300"/>
                  </a:lnTo>
                  <a:lnTo>
                    <a:pt x="510610" y="1079500"/>
                  </a:lnTo>
                  <a:lnTo>
                    <a:pt x="518424" y="1041400"/>
                  </a:lnTo>
                  <a:lnTo>
                    <a:pt x="526514" y="1003300"/>
                  </a:lnTo>
                  <a:lnTo>
                    <a:pt x="536017" y="965200"/>
                  </a:lnTo>
                  <a:lnTo>
                    <a:pt x="546907" y="927100"/>
                  </a:lnTo>
                  <a:lnTo>
                    <a:pt x="559155" y="901700"/>
                  </a:lnTo>
                  <a:lnTo>
                    <a:pt x="577059" y="850900"/>
                  </a:lnTo>
                  <a:lnTo>
                    <a:pt x="597133" y="812800"/>
                  </a:lnTo>
                  <a:lnTo>
                    <a:pt x="619308" y="774700"/>
                  </a:lnTo>
                  <a:lnTo>
                    <a:pt x="643514" y="736600"/>
                  </a:lnTo>
                  <a:lnTo>
                    <a:pt x="669681" y="698500"/>
                  </a:lnTo>
                  <a:lnTo>
                    <a:pt x="697739" y="660400"/>
                  </a:lnTo>
                  <a:lnTo>
                    <a:pt x="727618" y="622300"/>
                  </a:lnTo>
                  <a:lnTo>
                    <a:pt x="759248" y="584200"/>
                  </a:lnTo>
                  <a:lnTo>
                    <a:pt x="792560" y="558800"/>
                  </a:lnTo>
                  <a:lnTo>
                    <a:pt x="827484" y="520700"/>
                  </a:lnTo>
                  <a:lnTo>
                    <a:pt x="863949" y="495300"/>
                  </a:lnTo>
                  <a:lnTo>
                    <a:pt x="901886" y="469900"/>
                  </a:lnTo>
                  <a:lnTo>
                    <a:pt x="941225" y="444500"/>
                  </a:lnTo>
                  <a:lnTo>
                    <a:pt x="981896" y="419100"/>
                  </a:lnTo>
                  <a:lnTo>
                    <a:pt x="1023830" y="406400"/>
                  </a:lnTo>
                  <a:lnTo>
                    <a:pt x="1066955" y="381000"/>
                  </a:lnTo>
                  <a:lnTo>
                    <a:pt x="1202786" y="342900"/>
                  </a:lnTo>
                  <a:lnTo>
                    <a:pt x="1249981" y="330200"/>
                  </a:lnTo>
                  <a:lnTo>
                    <a:pt x="1298019" y="330200"/>
                  </a:lnTo>
                  <a:lnTo>
                    <a:pt x="1346830" y="317500"/>
                  </a:lnTo>
                  <a:lnTo>
                    <a:pt x="2791784" y="317500"/>
                  </a:lnTo>
                  <a:lnTo>
                    <a:pt x="2789069" y="279400"/>
                  </a:lnTo>
                  <a:lnTo>
                    <a:pt x="2778553" y="228600"/>
                  </a:lnTo>
                  <a:lnTo>
                    <a:pt x="2761658" y="190500"/>
                  </a:lnTo>
                  <a:lnTo>
                    <a:pt x="2738899" y="152400"/>
                  </a:lnTo>
                  <a:lnTo>
                    <a:pt x="2710793" y="114300"/>
                  </a:lnTo>
                  <a:lnTo>
                    <a:pt x="2677857" y="76200"/>
                  </a:lnTo>
                  <a:lnTo>
                    <a:pt x="2640607" y="50800"/>
                  </a:lnTo>
                  <a:lnTo>
                    <a:pt x="2599559" y="25400"/>
                  </a:lnTo>
                  <a:lnTo>
                    <a:pt x="2555230" y="12700"/>
                  </a:lnTo>
                  <a:lnTo>
                    <a:pt x="2508136" y="0"/>
                  </a:lnTo>
                  <a:close/>
                </a:path>
                <a:path w="2792729" h="2781300">
                  <a:moveTo>
                    <a:pt x="2155107" y="1219200"/>
                  </a:moveTo>
                  <a:lnTo>
                    <a:pt x="1953951" y="1219200"/>
                  </a:lnTo>
                  <a:lnTo>
                    <a:pt x="1975761" y="1231900"/>
                  </a:lnTo>
                  <a:lnTo>
                    <a:pt x="1990464" y="1257300"/>
                  </a:lnTo>
                  <a:lnTo>
                    <a:pt x="1995855" y="1282700"/>
                  </a:lnTo>
                  <a:lnTo>
                    <a:pt x="1992514" y="1308100"/>
                  </a:lnTo>
                  <a:lnTo>
                    <a:pt x="1983194" y="1320800"/>
                  </a:lnTo>
                  <a:lnTo>
                    <a:pt x="1968949" y="1346200"/>
                  </a:lnTo>
                  <a:lnTo>
                    <a:pt x="1950830" y="1346200"/>
                  </a:lnTo>
                  <a:lnTo>
                    <a:pt x="1925263" y="1358900"/>
                  </a:lnTo>
                  <a:lnTo>
                    <a:pt x="1875406" y="1384300"/>
                  </a:lnTo>
                  <a:lnTo>
                    <a:pt x="1827504" y="1409700"/>
                  </a:lnTo>
                  <a:lnTo>
                    <a:pt x="1781686" y="1435100"/>
                  </a:lnTo>
                  <a:lnTo>
                    <a:pt x="1759621" y="1460500"/>
                  </a:lnTo>
                  <a:lnTo>
                    <a:pt x="1738226" y="1473200"/>
                  </a:lnTo>
                  <a:lnTo>
                    <a:pt x="1717452" y="1498600"/>
                  </a:lnTo>
                  <a:lnTo>
                    <a:pt x="1697327" y="1511300"/>
                  </a:lnTo>
                  <a:lnTo>
                    <a:pt x="1677875" y="1524000"/>
                  </a:lnTo>
                  <a:lnTo>
                    <a:pt x="1659116" y="1549400"/>
                  </a:lnTo>
                  <a:lnTo>
                    <a:pt x="1641080" y="1574800"/>
                  </a:lnTo>
                  <a:lnTo>
                    <a:pt x="1623791" y="1587500"/>
                  </a:lnTo>
                  <a:lnTo>
                    <a:pt x="1607270" y="1612900"/>
                  </a:lnTo>
                  <a:lnTo>
                    <a:pt x="1591471" y="1638300"/>
                  </a:lnTo>
                  <a:lnTo>
                    <a:pt x="1576491" y="1663700"/>
                  </a:lnTo>
                  <a:lnTo>
                    <a:pt x="1562351" y="1676400"/>
                  </a:lnTo>
                  <a:lnTo>
                    <a:pt x="1536567" y="1727200"/>
                  </a:lnTo>
                  <a:lnTo>
                    <a:pt x="1514308" y="1778000"/>
                  </a:lnTo>
                  <a:lnTo>
                    <a:pt x="1498888" y="1828800"/>
                  </a:lnTo>
                  <a:lnTo>
                    <a:pt x="1493660" y="1841500"/>
                  </a:lnTo>
                  <a:lnTo>
                    <a:pt x="1483640" y="1879600"/>
                  </a:lnTo>
                  <a:lnTo>
                    <a:pt x="1478750" y="1892300"/>
                  </a:lnTo>
                  <a:lnTo>
                    <a:pt x="1474418" y="1905000"/>
                  </a:lnTo>
                  <a:lnTo>
                    <a:pt x="1470647" y="1930400"/>
                  </a:lnTo>
                  <a:lnTo>
                    <a:pt x="1467442" y="1943100"/>
                  </a:lnTo>
                  <a:lnTo>
                    <a:pt x="1466177" y="1955800"/>
                  </a:lnTo>
                  <a:lnTo>
                    <a:pt x="1465425" y="1968500"/>
                  </a:lnTo>
                  <a:lnTo>
                    <a:pt x="1465064" y="1981200"/>
                  </a:lnTo>
                  <a:lnTo>
                    <a:pt x="1464971" y="2781300"/>
                  </a:lnTo>
                  <a:lnTo>
                    <a:pt x="2508762" y="2781300"/>
                  </a:lnTo>
                  <a:lnTo>
                    <a:pt x="2556416" y="2768600"/>
                  </a:lnTo>
                  <a:lnTo>
                    <a:pt x="2601218" y="2755900"/>
                  </a:lnTo>
                  <a:lnTo>
                    <a:pt x="2642632" y="2730500"/>
                  </a:lnTo>
                  <a:lnTo>
                    <a:pt x="2680123" y="2705100"/>
                  </a:lnTo>
                  <a:lnTo>
                    <a:pt x="2713152" y="2667000"/>
                  </a:lnTo>
                  <a:lnTo>
                    <a:pt x="2741185" y="2628900"/>
                  </a:lnTo>
                  <a:lnTo>
                    <a:pt x="2763685" y="2590800"/>
                  </a:lnTo>
                  <a:lnTo>
                    <a:pt x="2776084" y="2552700"/>
                  </a:lnTo>
                  <a:lnTo>
                    <a:pt x="2785180" y="2527300"/>
                  </a:lnTo>
                  <a:lnTo>
                    <a:pt x="2790780" y="2489200"/>
                  </a:lnTo>
                  <a:lnTo>
                    <a:pt x="2792689" y="2451100"/>
                  </a:lnTo>
                  <a:lnTo>
                    <a:pt x="2792689" y="2438400"/>
                  </a:lnTo>
                  <a:lnTo>
                    <a:pt x="1667200" y="2438400"/>
                  </a:lnTo>
                  <a:lnTo>
                    <a:pt x="1645618" y="2425700"/>
                  </a:lnTo>
                  <a:lnTo>
                    <a:pt x="1630828" y="2400300"/>
                  </a:lnTo>
                  <a:lnTo>
                    <a:pt x="1624924" y="2374900"/>
                  </a:lnTo>
                  <a:lnTo>
                    <a:pt x="1625207" y="2362200"/>
                  </a:lnTo>
                  <a:lnTo>
                    <a:pt x="1625720" y="2362200"/>
                  </a:lnTo>
                  <a:lnTo>
                    <a:pt x="1626302" y="2349500"/>
                  </a:lnTo>
                  <a:lnTo>
                    <a:pt x="1626948" y="2349500"/>
                  </a:lnTo>
                  <a:lnTo>
                    <a:pt x="1627657" y="2336800"/>
                  </a:lnTo>
                  <a:lnTo>
                    <a:pt x="1633963" y="2286000"/>
                  </a:lnTo>
                  <a:lnTo>
                    <a:pt x="1642823" y="2235200"/>
                  </a:lnTo>
                  <a:lnTo>
                    <a:pt x="1654165" y="2197100"/>
                  </a:lnTo>
                  <a:lnTo>
                    <a:pt x="1667916" y="2146300"/>
                  </a:lnTo>
                  <a:lnTo>
                    <a:pt x="1684004" y="2108200"/>
                  </a:lnTo>
                  <a:lnTo>
                    <a:pt x="1702356" y="2057400"/>
                  </a:lnTo>
                  <a:lnTo>
                    <a:pt x="1725011" y="2019300"/>
                  </a:lnTo>
                  <a:lnTo>
                    <a:pt x="1750212" y="1968500"/>
                  </a:lnTo>
                  <a:lnTo>
                    <a:pt x="1777867" y="1930400"/>
                  </a:lnTo>
                  <a:lnTo>
                    <a:pt x="1807881" y="1879600"/>
                  </a:lnTo>
                  <a:lnTo>
                    <a:pt x="1840161" y="1841500"/>
                  </a:lnTo>
                  <a:lnTo>
                    <a:pt x="1874613" y="1803400"/>
                  </a:lnTo>
                  <a:lnTo>
                    <a:pt x="1892080" y="1790700"/>
                  </a:lnTo>
                  <a:lnTo>
                    <a:pt x="1910000" y="1778000"/>
                  </a:lnTo>
                  <a:lnTo>
                    <a:pt x="1928393" y="1752600"/>
                  </a:lnTo>
                  <a:lnTo>
                    <a:pt x="1947249" y="1739900"/>
                  </a:lnTo>
                  <a:lnTo>
                    <a:pt x="1979240" y="1701800"/>
                  </a:lnTo>
                  <a:lnTo>
                    <a:pt x="2008845" y="1663700"/>
                  </a:lnTo>
                  <a:lnTo>
                    <a:pt x="2036051" y="1625600"/>
                  </a:lnTo>
                  <a:lnTo>
                    <a:pt x="2060748" y="1587500"/>
                  </a:lnTo>
                  <a:lnTo>
                    <a:pt x="2082827" y="1536700"/>
                  </a:lnTo>
                  <a:lnTo>
                    <a:pt x="2102181" y="1498600"/>
                  </a:lnTo>
                  <a:lnTo>
                    <a:pt x="2118699" y="1447800"/>
                  </a:lnTo>
                  <a:lnTo>
                    <a:pt x="2132273" y="1409700"/>
                  </a:lnTo>
                  <a:lnTo>
                    <a:pt x="2142794" y="1358900"/>
                  </a:lnTo>
                  <a:lnTo>
                    <a:pt x="2150154" y="1308100"/>
                  </a:lnTo>
                  <a:lnTo>
                    <a:pt x="2152306" y="1282700"/>
                  </a:lnTo>
                  <a:lnTo>
                    <a:pt x="2153855" y="1257300"/>
                  </a:lnTo>
                  <a:lnTo>
                    <a:pt x="2154792" y="1244600"/>
                  </a:lnTo>
                  <a:lnTo>
                    <a:pt x="2155107" y="1219200"/>
                  </a:lnTo>
                  <a:close/>
                </a:path>
                <a:path w="2792729" h="2781300">
                  <a:moveTo>
                    <a:pt x="1537505" y="469900"/>
                  </a:moveTo>
                  <a:lnTo>
                    <a:pt x="1246632" y="469900"/>
                  </a:lnTo>
                  <a:lnTo>
                    <a:pt x="1152192" y="495300"/>
                  </a:lnTo>
                  <a:lnTo>
                    <a:pt x="1106899" y="520700"/>
                  </a:lnTo>
                  <a:lnTo>
                    <a:pt x="1063033" y="533400"/>
                  </a:lnTo>
                  <a:lnTo>
                    <a:pt x="1020699" y="558800"/>
                  </a:lnTo>
                  <a:lnTo>
                    <a:pt x="980002" y="584200"/>
                  </a:lnTo>
                  <a:lnTo>
                    <a:pt x="941050" y="609600"/>
                  </a:lnTo>
                  <a:lnTo>
                    <a:pt x="903947" y="635000"/>
                  </a:lnTo>
                  <a:lnTo>
                    <a:pt x="868799" y="673100"/>
                  </a:lnTo>
                  <a:lnTo>
                    <a:pt x="835712" y="711200"/>
                  </a:lnTo>
                  <a:lnTo>
                    <a:pt x="804792" y="736600"/>
                  </a:lnTo>
                  <a:lnTo>
                    <a:pt x="776145" y="774700"/>
                  </a:lnTo>
                  <a:lnTo>
                    <a:pt x="749877" y="825500"/>
                  </a:lnTo>
                  <a:lnTo>
                    <a:pt x="726093" y="863600"/>
                  </a:lnTo>
                  <a:lnTo>
                    <a:pt x="704900" y="901700"/>
                  </a:lnTo>
                  <a:lnTo>
                    <a:pt x="691212" y="939800"/>
                  </a:lnTo>
                  <a:lnTo>
                    <a:pt x="678981" y="965200"/>
                  </a:lnTo>
                  <a:lnTo>
                    <a:pt x="668247" y="1003300"/>
                  </a:lnTo>
                  <a:lnTo>
                    <a:pt x="659047" y="1041400"/>
                  </a:lnTo>
                  <a:lnTo>
                    <a:pt x="649761" y="1079500"/>
                  </a:lnTo>
                  <a:lnTo>
                    <a:pt x="643049" y="1130300"/>
                  </a:lnTo>
                  <a:lnTo>
                    <a:pt x="638963" y="1168400"/>
                  </a:lnTo>
                  <a:lnTo>
                    <a:pt x="637582" y="1219200"/>
                  </a:lnTo>
                  <a:lnTo>
                    <a:pt x="639375" y="1270000"/>
                  </a:lnTo>
                  <a:lnTo>
                    <a:pt x="644676" y="1320800"/>
                  </a:lnTo>
                  <a:lnTo>
                    <a:pt x="653369" y="1371600"/>
                  </a:lnTo>
                  <a:lnTo>
                    <a:pt x="665335" y="1422400"/>
                  </a:lnTo>
                  <a:lnTo>
                    <a:pt x="680458" y="1473200"/>
                  </a:lnTo>
                  <a:lnTo>
                    <a:pt x="698621" y="1511300"/>
                  </a:lnTo>
                  <a:lnTo>
                    <a:pt x="719707" y="1562100"/>
                  </a:lnTo>
                  <a:lnTo>
                    <a:pt x="743599" y="1600200"/>
                  </a:lnTo>
                  <a:lnTo>
                    <a:pt x="770179" y="1651000"/>
                  </a:lnTo>
                  <a:lnTo>
                    <a:pt x="799332" y="1689100"/>
                  </a:lnTo>
                  <a:lnTo>
                    <a:pt x="830939" y="1727200"/>
                  </a:lnTo>
                  <a:lnTo>
                    <a:pt x="864884" y="1765300"/>
                  </a:lnTo>
                  <a:lnTo>
                    <a:pt x="873658" y="1765300"/>
                  </a:lnTo>
                  <a:lnTo>
                    <a:pt x="882098" y="1778000"/>
                  </a:lnTo>
                  <a:lnTo>
                    <a:pt x="890436" y="1778000"/>
                  </a:lnTo>
                  <a:lnTo>
                    <a:pt x="898684" y="1790700"/>
                  </a:lnTo>
                  <a:lnTo>
                    <a:pt x="931631" y="1828800"/>
                  </a:lnTo>
                  <a:lnTo>
                    <a:pt x="962715" y="1854200"/>
                  </a:lnTo>
                  <a:lnTo>
                    <a:pt x="991926" y="1892300"/>
                  </a:lnTo>
                  <a:lnTo>
                    <a:pt x="1019191" y="1930400"/>
                  </a:lnTo>
                  <a:lnTo>
                    <a:pt x="1044438" y="1981200"/>
                  </a:lnTo>
                  <a:lnTo>
                    <a:pt x="1067593" y="2019300"/>
                  </a:lnTo>
                  <a:lnTo>
                    <a:pt x="1088584" y="2057400"/>
                  </a:lnTo>
                  <a:lnTo>
                    <a:pt x="1107591" y="2108200"/>
                  </a:lnTo>
                  <a:lnTo>
                    <a:pt x="1124215" y="2146300"/>
                  </a:lnTo>
                  <a:lnTo>
                    <a:pt x="1138379" y="2197100"/>
                  </a:lnTo>
                  <a:lnTo>
                    <a:pt x="1150007" y="2247900"/>
                  </a:lnTo>
                  <a:lnTo>
                    <a:pt x="1159022" y="2298700"/>
                  </a:lnTo>
                  <a:lnTo>
                    <a:pt x="1161596" y="2311400"/>
                  </a:lnTo>
                  <a:lnTo>
                    <a:pt x="1163821" y="2324100"/>
                  </a:lnTo>
                  <a:lnTo>
                    <a:pt x="1165699" y="2349500"/>
                  </a:lnTo>
                  <a:lnTo>
                    <a:pt x="1167231" y="2362200"/>
                  </a:lnTo>
                  <a:lnTo>
                    <a:pt x="1167618" y="2362200"/>
                  </a:lnTo>
                  <a:lnTo>
                    <a:pt x="1167807" y="2374900"/>
                  </a:lnTo>
                  <a:lnTo>
                    <a:pt x="1162437" y="2400300"/>
                  </a:lnTo>
                  <a:lnTo>
                    <a:pt x="1147734" y="2425700"/>
                  </a:lnTo>
                  <a:lnTo>
                    <a:pt x="1125924" y="2438400"/>
                  </a:lnTo>
                  <a:lnTo>
                    <a:pt x="1327729" y="2438400"/>
                  </a:lnTo>
                  <a:lnTo>
                    <a:pt x="1327729" y="1625600"/>
                  </a:lnTo>
                  <a:lnTo>
                    <a:pt x="1314412" y="1574800"/>
                  </a:lnTo>
                  <a:lnTo>
                    <a:pt x="1297884" y="1524000"/>
                  </a:lnTo>
                  <a:lnTo>
                    <a:pt x="1278267" y="1473200"/>
                  </a:lnTo>
                  <a:lnTo>
                    <a:pt x="1255685" y="1435100"/>
                  </a:lnTo>
                  <a:lnTo>
                    <a:pt x="1230259" y="1384300"/>
                  </a:lnTo>
                  <a:lnTo>
                    <a:pt x="1202112" y="1346200"/>
                  </a:lnTo>
                  <a:lnTo>
                    <a:pt x="1171367" y="1308100"/>
                  </a:lnTo>
                  <a:lnTo>
                    <a:pt x="1138146" y="1270000"/>
                  </a:lnTo>
                  <a:lnTo>
                    <a:pt x="1102572" y="1231900"/>
                  </a:lnTo>
                  <a:lnTo>
                    <a:pt x="1064766" y="1206500"/>
                  </a:lnTo>
                  <a:lnTo>
                    <a:pt x="1024852" y="1168400"/>
                  </a:lnTo>
                  <a:lnTo>
                    <a:pt x="982952" y="1143000"/>
                  </a:lnTo>
                  <a:lnTo>
                    <a:pt x="939188" y="1117600"/>
                  </a:lnTo>
                  <a:lnTo>
                    <a:pt x="893683" y="1104900"/>
                  </a:lnTo>
                  <a:lnTo>
                    <a:pt x="846560" y="1079500"/>
                  </a:lnTo>
                  <a:lnTo>
                    <a:pt x="845073" y="1079500"/>
                  </a:lnTo>
                  <a:lnTo>
                    <a:pt x="827300" y="1066800"/>
                  </a:lnTo>
                  <a:lnTo>
                    <a:pt x="813345" y="1054100"/>
                  </a:lnTo>
                  <a:lnTo>
                    <a:pt x="804226" y="1041400"/>
                  </a:lnTo>
                  <a:lnTo>
                    <a:pt x="800959" y="1016000"/>
                  </a:lnTo>
                  <a:lnTo>
                    <a:pt x="806352" y="990600"/>
                  </a:lnTo>
                  <a:lnTo>
                    <a:pt x="821058" y="965200"/>
                  </a:lnTo>
                  <a:lnTo>
                    <a:pt x="842872" y="952500"/>
                  </a:lnTo>
                  <a:lnTo>
                    <a:pt x="1327729" y="952500"/>
                  </a:lnTo>
                  <a:lnTo>
                    <a:pt x="1327729" y="838200"/>
                  </a:lnTo>
                  <a:lnTo>
                    <a:pt x="1333120" y="812800"/>
                  </a:lnTo>
                  <a:lnTo>
                    <a:pt x="1347822" y="787400"/>
                  </a:lnTo>
                  <a:lnTo>
                    <a:pt x="1369632" y="774700"/>
                  </a:lnTo>
                  <a:lnTo>
                    <a:pt x="2009259" y="774700"/>
                  </a:lnTo>
                  <a:lnTo>
                    <a:pt x="1991413" y="749300"/>
                  </a:lnTo>
                  <a:lnTo>
                    <a:pt x="1962620" y="711200"/>
                  </a:lnTo>
                  <a:lnTo>
                    <a:pt x="1931891" y="685800"/>
                  </a:lnTo>
                  <a:lnTo>
                    <a:pt x="1899313" y="647700"/>
                  </a:lnTo>
                  <a:lnTo>
                    <a:pt x="1864975" y="622300"/>
                  </a:lnTo>
                  <a:lnTo>
                    <a:pt x="1828966" y="596900"/>
                  </a:lnTo>
                  <a:lnTo>
                    <a:pt x="1791373" y="571500"/>
                  </a:lnTo>
                  <a:lnTo>
                    <a:pt x="1752284" y="546100"/>
                  </a:lnTo>
                  <a:lnTo>
                    <a:pt x="1711789" y="533400"/>
                  </a:lnTo>
                  <a:lnTo>
                    <a:pt x="1669976" y="508000"/>
                  </a:lnTo>
                  <a:lnTo>
                    <a:pt x="1582745" y="482600"/>
                  </a:lnTo>
                  <a:lnTo>
                    <a:pt x="1537505" y="469900"/>
                  </a:lnTo>
                  <a:close/>
                </a:path>
                <a:path w="2792729" h="2781300">
                  <a:moveTo>
                    <a:pt x="2791784" y="317500"/>
                  </a:moveTo>
                  <a:lnTo>
                    <a:pt x="1445458" y="317500"/>
                  </a:lnTo>
                  <a:lnTo>
                    <a:pt x="1493881" y="330200"/>
                  </a:lnTo>
                  <a:lnTo>
                    <a:pt x="1541544" y="330200"/>
                  </a:lnTo>
                  <a:lnTo>
                    <a:pt x="1588379" y="342900"/>
                  </a:lnTo>
                  <a:lnTo>
                    <a:pt x="1723236" y="381000"/>
                  </a:lnTo>
                  <a:lnTo>
                    <a:pt x="1766079" y="406400"/>
                  </a:lnTo>
                  <a:lnTo>
                    <a:pt x="1807753" y="419100"/>
                  </a:lnTo>
                  <a:lnTo>
                    <a:pt x="1848191" y="444500"/>
                  </a:lnTo>
                  <a:lnTo>
                    <a:pt x="1887323" y="469900"/>
                  </a:lnTo>
                  <a:lnTo>
                    <a:pt x="1925083" y="495300"/>
                  </a:lnTo>
                  <a:lnTo>
                    <a:pt x="1961402" y="520700"/>
                  </a:lnTo>
                  <a:lnTo>
                    <a:pt x="1996211" y="558800"/>
                  </a:lnTo>
                  <a:lnTo>
                    <a:pt x="2029443" y="584200"/>
                  </a:lnTo>
                  <a:lnTo>
                    <a:pt x="2061030" y="622300"/>
                  </a:lnTo>
                  <a:lnTo>
                    <a:pt x="2090902" y="647700"/>
                  </a:lnTo>
                  <a:lnTo>
                    <a:pt x="2118993" y="685800"/>
                  </a:lnTo>
                  <a:lnTo>
                    <a:pt x="2145234" y="723900"/>
                  </a:lnTo>
                  <a:lnTo>
                    <a:pt x="2169557" y="762000"/>
                  </a:lnTo>
                  <a:lnTo>
                    <a:pt x="2191894" y="800100"/>
                  </a:lnTo>
                  <a:lnTo>
                    <a:pt x="2212176" y="850900"/>
                  </a:lnTo>
                  <a:lnTo>
                    <a:pt x="2230336" y="889000"/>
                  </a:lnTo>
                  <a:lnTo>
                    <a:pt x="2246305" y="939800"/>
                  </a:lnTo>
                  <a:lnTo>
                    <a:pt x="2260015" y="977900"/>
                  </a:lnTo>
                  <a:lnTo>
                    <a:pt x="2271398" y="1028700"/>
                  </a:lnTo>
                  <a:lnTo>
                    <a:pt x="2280386" y="1066800"/>
                  </a:lnTo>
                  <a:lnTo>
                    <a:pt x="2286910" y="1117600"/>
                  </a:lnTo>
                  <a:lnTo>
                    <a:pt x="2290904" y="1168400"/>
                  </a:lnTo>
                  <a:lnTo>
                    <a:pt x="2292238" y="1206500"/>
                  </a:lnTo>
                  <a:lnTo>
                    <a:pt x="2292328" y="1219200"/>
                  </a:lnTo>
                  <a:lnTo>
                    <a:pt x="2292065" y="1244600"/>
                  </a:lnTo>
                  <a:lnTo>
                    <a:pt x="2291277" y="1257300"/>
                  </a:lnTo>
                  <a:lnTo>
                    <a:pt x="2289964" y="1282700"/>
                  </a:lnTo>
                  <a:lnTo>
                    <a:pt x="2288129" y="1308100"/>
                  </a:lnTo>
                  <a:lnTo>
                    <a:pt x="2281976" y="1358900"/>
                  </a:lnTo>
                  <a:lnTo>
                    <a:pt x="2273169" y="1397000"/>
                  </a:lnTo>
                  <a:lnTo>
                    <a:pt x="2261785" y="1447800"/>
                  </a:lnTo>
                  <a:lnTo>
                    <a:pt x="2247900" y="1498600"/>
                  </a:lnTo>
                  <a:lnTo>
                    <a:pt x="2231588" y="1536700"/>
                  </a:lnTo>
                  <a:lnTo>
                    <a:pt x="2212927" y="1587500"/>
                  </a:lnTo>
                  <a:lnTo>
                    <a:pt x="2190252" y="1638300"/>
                  </a:lnTo>
                  <a:lnTo>
                    <a:pt x="2165030" y="1676400"/>
                  </a:lnTo>
                  <a:lnTo>
                    <a:pt x="2137353" y="1727200"/>
                  </a:lnTo>
                  <a:lnTo>
                    <a:pt x="2107314" y="1765300"/>
                  </a:lnTo>
                  <a:lnTo>
                    <a:pt x="2075003" y="1803400"/>
                  </a:lnTo>
                  <a:lnTo>
                    <a:pt x="2040513" y="1841500"/>
                  </a:lnTo>
                  <a:lnTo>
                    <a:pt x="2023108" y="1854200"/>
                  </a:lnTo>
                  <a:lnTo>
                    <a:pt x="2005262" y="1879600"/>
                  </a:lnTo>
                  <a:lnTo>
                    <a:pt x="1986943" y="1892300"/>
                  </a:lnTo>
                  <a:lnTo>
                    <a:pt x="1968159" y="1905000"/>
                  </a:lnTo>
                  <a:lnTo>
                    <a:pt x="1936633" y="1943100"/>
                  </a:lnTo>
                  <a:lnTo>
                    <a:pt x="1907338" y="1981200"/>
                  </a:lnTo>
                  <a:lnTo>
                    <a:pt x="1880379" y="2019300"/>
                  </a:lnTo>
                  <a:lnTo>
                    <a:pt x="1855861" y="2057400"/>
                  </a:lnTo>
                  <a:lnTo>
                    <a:pt x="1833890" y="2108200"/>
                  </a:lnTo>
                  <a:lnTo>
                    <a:pt x="1814571" y="2146300"/>
                  </a:lnTo>
                  <a:lnTo>
                    <a:pt x="1798010" y="2197100"/>
                  </a:lnTo>
                  <a:lnTo>
                    <a:pt x="1784311" y="2235200"/>
                  </a:lnTo>
                  <a:lnTo>
                    <a:pt x="1773581" y="2286000"/>
                  </a:lnTo>
                  <a:lnTo>
                    <a:pt x="1765925" y="2336800"/>
                  </a:lnTo>
                  <a:lnTo>
                    <a:pt x="1764746" y="2349500"/>
                  </a:lnTo>
                  <a:lnTo>
                    <a:pt x="1763708" y="2362200"/>
                  </a:lnTo>
                  <a:lnTo>
                    <a:pt x="1762806" y="2362200"/>
                  </a:lnTo>
                  <a:lnTo>
                    <a:pt x="1762040" y="2374900"/>
                  </a:lnTo>
                  <a:lnTo>
                    <a:pt x="1761883" y="2374900"/>
                  </a:lnTo>
                  <a:lnTo>
                    <a:pt x="1761663" y="2387600"/>
                  </a:lnTo>
                  <a:lnTo>
                    <a:pt x="1759747" y="2387600"/>
                  </a:lnTo>
                  <a:lnTo>
                    <a:pt x="1750591" y="2413000"/>
                  </a:lnTo>
                  <a:lnTo>
                    <a:pt x="1735627" y="2425700"/>
                  </a:lnTo>
                  <a:lnTo>
                    <a:pt x="1716156" y="2438400"/>
                  </a:lnTo>
                  <a:lnTo>
                    <a:pt x="2792689" y="2438400"/>
                  </a:lnTo>
                  <a:lnTo>
                    <a:pt x="2792689" y="330200"/>
                  </a:lnTo>
                  <a:lnTo>
                    <a:pt x="2791784" y="317500"/>
                  </a:lnTo>
                  <a:close/>
                </a:path>
                <a:path w="2792729" h="2781300">
                  <a:moveTo>
                    <a:pt x="2009259" y="774700"/>
                  </a:moveTo>
                  <a:lnTo>
                    <a:pt x="1423065" y="774700"/>
                  </a:lnTo>
                  <a:lnTo>
                    <a:pt x="1434724" y="787400"/>
                  </a:lnTo>
                  <a:lnTo>
                    <a:pt x="1444877" y="787400"/>
                  </a:lnTo>
                  <a:lnTo>
                    <a:pt x="1453247" y="800100"/>
                  </a:lnTo>
                  <a:lnTo>
                    <a:pt x="1459573" y="812800"/>
                  </a:lnTo>
                  <a:lnTo>
                    <a:pt x="1463574" y="825500"/>
                  </a:lnTo>
                  <a:lnTo>
                    <a:pt x="1464971" y="838200"/>
                  </a:lnTo>
                  <a:lnTo>
                    <a:pt x="1464971" y="1574800"/>
                  </a:lnTo>
                  <a:lnTo>
                    <a:pt x="1494236" y="1536700"/>
                  </a:lnTo>
                  <a:lnTo>
                    <a:pt x="1525877" y="1498600"/>
                  </a:lnTo>
                  <a:lnTo>
                    <a:pt x="1559792" y="1460500"/>
                  </a:lnTo>
                  <a:lnTo>
                    <a:pt x="1595885" y="1422400"/>
                  </a:lnTo>
                  <a:lnTo>
                    <a:pt x="1634055" y="1384300"/>
                  </a:lnTo>
                  <a:lnTo>
                    <a:pt x="1674205" y="1346200"/>
                  </a:lnTo>
                  <a:lnTo>
                    <a:pt x="1716235" y="1320800"/>
                  </a:lnTo>
                  <a:lnTo>
                    <a:pt x="1760048" y="1295400"/>
                  </a:lnTo>
                  <a:lnTo>
                    <a:pt x="1805543" y="1270000"/>
                  </a:lnTo>
                  <a:lnTo>
                    <a:pt x="1852623" y="1244600"/>
                  </a:lnTo>
                  <a:lnTo>
                    <a:pt x="1902025" y="1219200"/>
                  </a:lnTo>
                  <a:lnTo>
                    <a:pt x="2155107" y="1219200"/>
                  </a:lnTo>
                  <a:lnTo>
                    <a:pt x="2155001" y="1206500"/>
                  </a:lnTo>
                  <a:lnTo>
                    <a:pt x="2153421" y="1168400"/>
                  </a:lnTo>
                  <a:lnTo>
                    <a:pt x="2148847" y="1117600"/>
                  </a:lnTo>
                  <a:lnTo>
                    <a:pt x="2141454" y="1079500"/>
                  </a:lnTo>
                  <a:lnTo>
                    <a:pt x="2131330" y="1028700"/>
                  </a:lnTo>
                  <a:lnTo>
                    <a:pt x="2118564" y="990600"/>
                  </a:lnTo>
                  <a:lnTo>
                    <a:pt x="2103243" y="939800"/>
                  </a:lnTo>
                  <a:lnTo>
                    <a:pt x="2085456" y="901700"/>
                  </a:lnTo>
                  <a:lnTo>
                    <a:pt x="2065291" y="863600"/>
                  </a:lnTo>
                  <a:lnTo>
                    <a:pt x="2042837" y="825500"/>
                  </a:lnTo>
                  <a:lnTo>
                    <a:pt x="2018182" y="787400"/>
                  </a:lnTo>
                  <a:lnTo>
                    <a:pt x="2009259" y="774700"/>
                  </a:lnTo>
                  <a:close/>
                </a:path>
                <a:path w="2792729" h="2781300">
                  <a:moveTo>
                    <a:pt x="1327729" y="952500"/>
                  </a:moveTo>
                  <a:lnTo>
                    <a:pt x="893187" y="952500"/>
                  </a:lnTo>
                  <a:lnTo>
                    <a:pt x="941001" y="965200"/>
                  </a:lnTo>
                  <a:lnTo>
                    <a:pt x="987427" y="990600"/>
                  </a:lnTo>
                  <a:lnTo>
                    <a:pt x="1032373" y="1016000"/>
                  </a:lnTo>
                  <a:lnTo>
                    <a:pt x="1075748" y="1041400"/>
                  </a:lnTo>
                  <a:lnTo>
                    <a:pt x="1117461" y="1066800"/>
                  </a:lnTo>
                  <a:lnTo>
                    <a:pt x="1157420" y="1104900"/>
                  </a:lnTo>
                  <a:lnTo>
                    <a:pt x="1195535" y="1130300"/>
                  </a:lnTo>
                  <a:lnTo>
                    <a:pt x="1231715" y="1168400"/>
                  </a:lnTo>
                  <a:lnTo>
                    <a:pt x="1265868" y="1206500"/>
                  </a:lnTo>
                  <a:lnTo>
                    <a:pt x="1297903" y="1244600"/>
                  </a:lnTo>
                  <a:lnTo>
                    <a:pt x="1327729" y="1282700"/>
                  </a:lnTo>
                  <a:lnTo>
                    <a:pt x="1327729" y="952500"/>
                  </a:lnTo>
                  <a:close/>
                </a:path>
                <a:path w="2792729" h="2781300">
                  <a:moveTo>
                    <a:pt x="1444217" y="457200"/>
                  </a:moveTo>
                  <a:lnTo>
                    <a:pt x="1345508" y="457200"/>
                  </a:lnTo>
                  <a:lnTo>
                    <a:pt x="1295569" y="469900"/>
                  </a:lnTo>
                  <a:lnTo>
                    <a:pt x="1491300" y="469900"/>
                  </a:lnTo>
                  <a:lnTo>
                    <a:pt x="1444217" y="457200"/>
                  </a:lnTo>
                  <a:close/>
                </a:path>
              </a:pathLst>
            </a:custGeom>
            <a:solidFill>
              <a:srgbClr val="FF6900"/>
            </a:solidFill>
            <a:ln>
              <a:solidFill>
                <a:srgbClr val="FF6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4">
              <a:extLst>
                <a:ext uri="{FF2B5EF4-FFF2-40B4-BE49-F238E27FC236}">
                  <a16:creationId xmlns:a16="http://schemas.microsoft.com/office/drawing/2014/main" id="{B21F5DB9-0B81-45A2-90F7-D5FA7C823BB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52296" y="3677448"/>
              <a:ext cx="5990131" cy="192977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9F0551A8-50B9-4B7B-8534-48B098522DE8}"/>
              </a:ext>
            </a:extLst>
          </p:cNvPr>
          <p:cNvGrpSpPr/>
          <p:nvPr/>
        </p:nvGrpSpPr>
        <p:grpSpPr>
          <a:xfrm>
            <a:off x="5042532" y="3781277"/>
            <a:ext cx="3077209" cy="4634742"/>
            <a:chOff x="15456837" y="3781276"/>
            <a:chExt cx="3077209" cy="4634742"/>
          </a:xfrm>
        </p:grpSpPr>
        <p:sp>
          <p:nvSpPr>
            <p:cNvPr id="33" name="object 12">
              <a:extLst>
                <a:ext uri="{FF2B5EF4-FFF2-40B4-BE49-F238E27FC236}">
                  <a16:creationId xmlns:a16="http://schemas.microsoft.com/office/drawing/2014/main" id="{EE556A31-73B3-4D88-B51D-0953D687898D}"/>
                </a:ext>
              </a:extLst>
            </p:cNvPr>
            <p:cNvSpPr txBox="1"/>
            <p:nvPr/>
          </p:nvSpPr>
          <p:spPr>
            <a:xfrm>
              <a:off x="15456837" y="7688896"/>
              <a:ext cx="3077209" cy="727122"/>
            </a:xfrm>
            <a:prstGeom prst="rect">
              <a:avLst/>
            </a:prstGeom>
          </p:spPr>
          <p:txBody>
            <a:bodyPr vert="horz" wrap="square" lIns="0" tIns="9271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730"/>
                </a:spcBef>
              </a:pPr>
              <a:r>
                <a:rPr lang="en-US" sz="2050" b="1" spc="-10" dirty="0" err="1">
                  <a:solidFill>
                    <a:srgbClr val="004B9B"/>
                  </a:solidFill>
                  <a:latin typeface="Comfortaa"/>
                  <a:cs typeface="Comfortaa"/>
                </a:rPr>
                <a:t>Batya</a:t>
              </a:r>
              <a:r>
                <a:rPr lang="en-US" sz="2050" b="1" spc="-10" dirty="0">
                  <a:solidFill>
                    <a:srgbClr val="004B9B"/>
                  </a:solidFill>
                  <a:latin typeface="Comfortaa"/>
                  <a:cs typeface="Comfortaa"/>
                </a:rPr>
                <a:t> Feldman</a:t>
              </a:r>
              <a:endParaRPr sz="2050" dirty="0">
                <a:latin typeface="Comfortaa Medium"/>
                <a:cs typeface="Comfortaa Medium"/>
              </a:endParaRPr>
            </a:p>
            <a:p>
              <a:pPr algn="ctr">
                <a:lnSpc>
                  <a:spcPct val="100000"/>
                </a:lnSpc>
                <a:spcBef>
                  <a:spcPts val="495"/>
                </a:spcBef>
              </a:pPr>
              <a:r>
                <a:rPr lang="en-US" sz="1650" b="0" dirty="0">
                  <a:solidFill>
                    <a:srgbClr val="000032"/>
                  </a:solidFill>
                  <a:latin typeface="Lato Light"/>
                  <a:cs typeface="Lato Light"/>
                </a:rPr>
                <a:t>Content Writer </a:t>
              </a:r>
              <a:r>
                <a:rPr lang="he-IL" sz="1650" b="0" dirty="0">
                  <a:solidFill>
                    <a:srgbClr val="000032"/>
                  </a:solidFill>
                  <a:latin typeface="Lato Light"/>
                  <a:cs typeface="Lato Light"/>
                </a:rPr>
                <a:t>&amp;</a:t>
              </a:r>
              <a:r>
                <a:rPr lang="en-US" sz="1650" b="0" dirty="0">
                  <a:solidFill>
                    <a:srgbClr val="000032"/>
                  </a:solidFill>
                  <a:latin typeface="Lato Light"/>
                  <a:cs typeface="Lato Light"/>
                </a:rPr>
                <a:t> Researcher</a:t>
              </a:r>
              <a:endParaRPr sz="1650" dirty="0">
                <a:latin typeface="Lato Light"/>
                <a:cs typeface="Lato Light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154F6D0-510E-46C5-80AC-9597950440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93" t="8969" r="29449" b="11194"/>
            <a:stretch/>
          </p:blipFill>
          <p:spPr>
            <a:xfrm>
              <a:off x="15456837" y="3781276"/>
              <a:ext cx="3077204" cy="3745977"/>
            </a:xfrm>
            <a:prstGeom prst="round2DiagRect">
              <a:avLst>
                <a:gd name="adj1" fmla="val 34591"/>
                <a:gd name="adj2" fmla="val 0"/>
              </a:avLst>
            </a:prstGeom>
            <a:ln w="88900" cap="sq">
              <a:noFill/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5100350-3654-48EC-B99F-6A23FDC68429}"/>
              </a:ext>
            </a:extLst>
          </p:cNvPr>
          <p:cNvGrpSpPr/>
          <p:nvPr/>
        </p:nvGrpSpPr>
        <p:grpSpPr>
          <a:xfrm>
            <a:off x="1570053" y="3781277"/>
            <a:ext cx="3077204" cy="4640410"/>
            <a:chOff x="11984358" y="3781276"/>
            <a:chExt cx="3077204" cy="4640410"/>
          </a:xfrm>
        </p:grpSpPr>
        <p:sp>
          <p:nvSpPr>
            <p:cNvPr id="30" name="object 13">
              <a:extLst>
                <a:ext uri="{FF2B5EF4-FFF2-40B4-BE49-F238E27FC236}">
                  <a16:creationId xmlns:a16="http://schemas.microsoft.com/office/drawing/2014/main" id="{B68CF26C-41AC-44C1-A8A4-DF49AE84DDBB}"/>
                </a:ext>
              </a:extLst>
            </p:cNvPr>
            <p:cNvSpPr txBox="1"/>
            <p:nvPr/>
          </p:nvSpPr>
          <p:spPr>
            <a:xfrm>
              <a:off x="12060873" y="7688896"/>
              <a:ext cx="2924175" cy="732790"/>
            </a:xfrm>
            <a:prstGeom prst="rect">
              <a:avLst/>
            </a:prstGeom>
          </p:spPr>
          <p:txBody>
            <a:bodyPr vert="horz" wrap="square" lIns="0" tIns="92710" rIns="0" bIns="0" rtlCol="0">
              <a:spAutoFit/>
            </a:bodyPr>
            <a:lstStyle/>
            <a:p>
              <a:pPr marL="1270" algn="ctr">
                <a:lnSpc>
                  <a:spcPct val="100000"/>
                </a:lnSpc>
                <a:spcBef>
                  <a:spcPts val="730"/>
                </a:spcBef>
              </a:pPr>
              <a:r>
                <a:rPr sz="2050" b="1" dirty="0">
                  <a:solidFill>
                    <a:srgbClr val="004B9B"/>
                  </a:solidFill>
                  <a:latin typeface="Comfortaa"/>
                  <a:cs typeface="Comfortaa"/>
                </a:rPr>
                <a:t>Alex</a:t>
              </a:r>
              <a:r>
                <a:rPr sz="2050" b="1" spc="-130" dirty="0">
                  <a:solidFill>
                    <a:srgbClr val="004B9B"/>
                  </a:solidFill>
                  <a:latin typeface="Comfortaa"/>
                  <a:cs typeface="Comfortaa"/>
                </a:rPr>
                <a:t> </a:t>
              </a:r>
              <a:r>
                <a:rPr sz="2050" b="1" spc="-10" dirty="0">
                  <a:solidFill>
                    <a:srgbClr val="004B9B"/>
                  </a:solidFill>
                  <a:latin typeface="Comfortaa"/>
                  <a:cs typeface="Comfortaa"/>
                </a:rPr>
                <a:t>Yermakov</a:t>
              </a:r>
              <a:endParaRPr sz="2050" dirty="0">
                <a:latin typeface="Comfortaa Medium"/>
                <a:cs typeface="Comfortaa Medium"/>
              </a:endParaRPr>
            </a:p>
            <a:p>
              <a:pPr algn="ctr">
                <a:lnSpc>
                  <a:spcPct val="100000"/>
                </a:lnSpc>
                <a:spcBef>
                  <a:spcPts val="495"/>
                </a:spcBef>
              </a:pPr>
              <a:r>
                <a:rPr sz="1650" b="0" spc="-10" dirty="0">
                  <a:solidFill>
                    <a:srgbClr val="000032"/>
                  </a:solidFill>
                  <a:latin typeface="Lato Light"/>
                  <a:cs typeface="Lato Light"/>
                </a:rPr>
                <a:t>Software</a:t>
              </a:r>
              <a:r>
                <a:rPr sz="1650" b="0" spc="-40" dirty="0">
                  <a:solidFill>
                    <a:srgbClr val="000032"/>
                  </a:solidFill>
                  <a:latin typeface="Lato Light"/>
                  <a:cs typeface="Lato Light"/>
                </a:rPr>
                <a:t> </a:t>
              </a:r>
              <a:r>
                <a:rPr sz="1650" b="0" dirty="0">
                  <a:solidFill>
                    <a:srgbClr val="000032"/>
                  </a:solidFill>
                  <a:latin typeface="Lato Light"/>
                  <a:cs typeface="Lato Light"/>
                </a:rPr>
                <a:t>Engineer</a:t>
              </a:r>
              <a:r>
                <a:rPr sz="1650" b="0" spc="-35" dirty="0">
                  <a:solidFill>
                    <a:srgbClr val="000032"/>
                  </a:solidFill>
                  <a:latin typeface="Lato Light"/>
                  <a:cs typeface="Lato Light"/>
                </a:rPr>
                <a:t> </a:t>
              </a:r>
              <a:r>
                <a:rPr sz="1650" b="0" dirty="0">
                  <a:solidFill>
                    <a:srgbClr val="000032"/>
                  </a:solidFill>
                  <a:latin typeface="Lato Light"/>
                  <a:cs typeface="Lato Light"/>
                </a:rPr>
                <a:t>&amp;</a:t>
              </a:r>
              <a:r>
                <a:rPr sz="1650" b="0" spc="-35" dirty="0">
                  <a:solidFill>
                    <a:srgbClr val="000032"/>
                  </a:solidFill>
                  <a:latin typeface="Lato Light"/>
                  <a:cs typeface="Lato Light"/>
                </a:rPr>
                <a:t> </a:t>
              </a:r>
              <a:r>
                <a:rPr sz="1650" b="0" spc="-10" dirty="0">
                  <a:solidFill>
                    <a:srgbClr val="000032"/>
                  </a:solidFill>
                  <a:latin typeface="Lato Light"/>
                  <a:cs typeface="Lato Light"/>
                </a:rPr>
                <a:t>Researcher</a:t>
              </a:r>
              <a:endParaRPr sz="1650" dirty="0">
                <a:latin typeface="Lato Light"/>
                <a:cs typeface="Lato Light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0AC7247-AB7A-49A1-A579-A0E9D3AF53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95" t="4117" r="18603"/>
            <a:stretch/>
          </p:blipFill>
          <p:spPr>
            <a:xfrm>
              <a:off x="11984358" y="3781276"/>
              <a:ext cx="3077204" cy="3745977"/>
            </a:xfrm>
            <a:prstGeom prst="round2DiagRect">
              <a:avLst>
                <a:gd name="adj1" fmla="val 34591"/>
                <a:gd name="adj2" fmla="val 0"/>
              </a:avLst>
            </a:prstGeom>
            <a:ln w="88900" cap="sq">
              <a:noFill/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18E210-019C-49CA-9D8B-2328E4BFD7AE}"/>
              </a:ext>
            </a:extLst>
          </p:cNvPr>
          <p:cNvGrpSpPr/>
          <p:nvPr/>
        </p:nvGrpSpPr>
        <p:grpSpPr>
          <a:xfrm>
            <a:off x="8522010" y="3772455"/>
            <a:ext cx="3077204" cy="4634742"/>
            <a:chOff x="11984358" y="3781276"/>
            <a:chExt cx="3077204" cy="4634742"/>
          </a:xfrm>
        </p:grpSpPr>
        <p:sp>
          <p:nvSpPr>
            <p:cNvPr id="23" name="object 13">
              <a:extLst>
                <a:ext uri="{FF2B5EF4-FFF2-40B4-BE49-F238E27FC236}">
                  <a16:creationId xmlns:a16="http://schemas.microsoft.com/office/drawing/2014/main" id="{693587FF-6C8B-4BF7-BB15-1D0E55F5FC25}"/>
                </a:ext>
              </a:extLst>
            </p:cNvPr>
            <p:cNvSpPr txBox="1"/>
            <p:nvPr/>
          </p:nvSpPr>
          <p:spPr>
            <a:xfrm>
              <a:off x="12060873" y="7688896"/>
              <a:ext cx="2924175" cy="727122"/>
            </a:xfrm>
            <a:prstGeom prst="rect">
              <a:avLst/>
            </a:prstGeom>
          </p:spPr>
          <p:txBody>
            <a:bodyPr vert="horz" wrap="square" lIns="0" tIns="92710" rIns="0" bIns="0" rtlCol="0">
              <a:spAutoFit/>
            </a:bodyPr>
            <a:lstStyle/>
            <a:p>
              <a:pPr marL="1270" algn="ctr">
                <a:lnSpc>
                  <a:spcPct val="100000"/>
                </a:lnSpc>
                <a:spcBef>
                  <a:spcPts val="730"/>
                </a:spcBef>
              </a:pPr>
              <a:r>
                <a:rPr lang="en-US" sz="2050" b="1" dirty="0">
                  <a:solidFill>
                    <a:srgbClr val="004B9B"/>
                  </a:solidFill>
                  <a:latin typeface="Comfortaa"/>
                  <a:cs typeface="Comfortaa"/>
                </a:rPr>
                <a:t>Ruthie </a:t>
              </a:r>
              <a:r>
                <a:rPr lang="en-US" sz="2050" b="1" dirty="0" err="1">
                  <a:solidFill>
                    <a:srgbClr val="004B9B"/>
                  </a:solidFill>
                  <a:latin typeface="Comfortaa"/>
                  <a:cs typeface="Comfortaa"/>
                </a:rPr>
                <a:t>Surujon</a:t>
              </a:r>
              <a:endParaRPr lang="en-US" sz="2050" dirty="0">
                <a:latin typeface="Comfortaa Medium"/>
                <a:cs typeface="Comfortaa Medium"/>
              </a:endParaRPr>
            </a:p>
            <a:p>
              <a:pPr algn="ctr">
                <a:lnSpc>
                  <a:spcPct val="100000"/>
                </a:lnSpc>
                <a:spcBef>
                  <a:spcPts val="495"/>
                </a:spcBef>
              </a:pPr>
              <a:r>
                <a:rPr lang="en-US" sz="1650" b="0" spc="-10" dirty="0">
                  <a:solidFill>
                    <a:srgbClr val="000032"/>
                  </a:solidFill>
                  <a:latin typeface="Lato Light"/>
                  <a:cs typeface="Lato Light"/>
                </a:rPr>
                <a:t>Curriculum Developer</a:t>
              </a:r>
              <a:endParaRPr lang="en-US" sz="1650" dirty="0">
                <a:latin typeface="Lato Light"/>
                <a:cs typeface="Lato Light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5EC9575-ED75-4A73-81CF-6B14DF62C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4" t="9293" r="1761" b="8404"/>
            <a:stretch/>
          </p:blipFill>
          <p:spPr>
            <a:xfrm>
              <a:off x="11984358" y="3781276"/>
              <a:ext cx="3077204" cy="3745977"/>
            </a:xfrm>
            <a:prstGeom prst="round2DiagRect">
              <a:avLst>
                <a:gd name="adj1" fmla="val 34591"/>
                <a:gd name="adj2" fmla="val 0"/>
              </a:avLst>
            </a:prstGeom>
            <a:ln w="88900" cap="sq">
              <a:noFill/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The</a:t>
            </a:r>
            <a:r>
              <a:rPr spc="5" dirty="0"/>
              <a:t> </a:t>
            </a:r>
            <a:r>
              <a:rPr dirty="0"/>
              <a:t>SmartUp</a:t>
            </a:r>
            <a:r>
              <a:rPr spc="5" dirty="0"/>
              <a:t> </a:t>
            </a:r>
            <a:r>
              <a:rPr spc="-950" dirty="0"/>
              <a:t>T</a:t>
            </a:r>
            <a:r>
              <a:rPr spc="-145" dirty="0"/>
              <a:t>e</a:t>
            </a:r>
            <a:r>
              <a:rPr spc="-20" dirty="0"/>
              <a:t>am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6E27A1E-AFF0-449A-A868-E1FA9A1DE521}"/>
              </a:ext>
            </a:extLst>
          </p:cNvPr>
          <p:cNvGrpSpPr/>
          <p:nvPr/>
        </p:nvGrpSpPr>
        <p:grpSpPr>
          <a:xfrm>
            <a:off x="11984358" y="3781276"/>
            <a:ext cx="3077204" cy="4640410"/>
            <a:chOff x="11984358" y="3781276"/>
            <a:chExt cx="3077204" cy="4640410"/>
          </a:xfrm>
        </p:grpSpPr>
        <p:sp>
          <p:nvSpPr>
            <p:cNvPr id="13" name="object 13"/>
            <p:cNvSpPr txBox="1"/>
            <p:nvPr/>
          </p:nvSpPr>
          <p:spPr>
            <a:xfrm>
              <a:off x="12060873" y="7688896"/>
              <a:ext cx="2924175" cy="732790"/>
            </a:xfrm>
            <a:prstGeom prst="rect">
              <a:avLst/>
            </a:prstGeom>
          </p:spPr>
          <p:txBody>
            <a:bodyPr vert="horz" wrap="square" lIns="0" tIns="92710" rIns="0" bIns="0" rtlCol="0">
              <a:spAutoFit/>
            </a:bodyPr>
            <a:lstStyle/>
            <a:p>
              <a:pPr marL="1270" algn="ctr">
                <a:lnSpc>
                  <a:spcPct val="100000"/>
                </a:lnSpc>
                <a:spcBef>
                  <a:spcPts val="730"/>
                </a:spcBef>
              </a:pPr>
              <a:r>
                <a:rPr lang="en-US" sz="2050" b="1" dirty="0">
                  <a:solidFill>
                    <a:srgbClr val="004B9B"/>
                  </a:solidFill>
                  <a:latin typeface="Comfortaa"/>
                  <a:cs typeface="Comfortaa"/>
                </a:rPr>
                <a:t>Dr. </a:t>
              </a:r>
              <a:r>
                <a:rPr lang="en-US" sz="2050" b="1" dirty="0" err="1">
                  <a:solidFill>
                    <a:srgbClr val="004B9B"/>
                  </a:solidFill>
                  <a:latin typeface="Comfortaa"/>
                  <a:cs typeface="Comfortaa"/>
                </a:rPr>
                <a:t>Renana</a:t>
              </a:r>
              <a:r>
                <a:rPr lang="en-US" sz="2050" b="1" dirty="0">
                  <a:solidFill>
                    <a:srgbClr val="004B9B"/>
                  </a:solidFill>
                  <a:latin typeface="Comfortaa"/>
                  <a:cs typeface="Comfortaa"/>
                </a:rPr>
                <a:t> </a:t>
              </a:r>
              <a:r>
                <a:rPr lang="en-US" sz="2050" b="1" dirty="0" err="1">
                  <a:solidFill>
                    <a:srgbClr val="004B9B"/>
                  </a:solidFill>
                  <a:latin typeface="Comfortaa"/>
                  <a:cs typeface="Comfortaa"/>
                </a:rPr>
                <a:t>Leviani</a:t>
              </a:r>
              <a:endParaRPr sz="2050" dirty="0">
                <a:latin typeface="Comfortaa Medium"/>
                <a:cs typeface="Comfortaa Medium"/>
              </a:endParaRPr>
            </a:p>
            <a:p>
              <a:pPr algn="ctr">
                <a:lnSpc>
                  <a:spcPct val="100000"/>
                </a:lnSpc>
                <a:spcBef>
                  <a:spcPts val="495"/>
                </a:spcBef>
              </a:pPr>
              <a:r>
                <a:rPr lang="en-US" sz="1650" b="0" spc="-10" dirty="0">
                  <a:solidFill>
                    <a:srgbClr val="000032"/>
                  </a:solidFill>
                  <a:latin typeface="Lato Light"/>
                  <a:cs typeface="Lato Light"/>
                </a:rPr>
                <a:t>Marketing Manager</a:t>
              </a:r>
              <a:endParaRPr sz="1650" dirty="0">
                <a:latin typeface="Lato Light"/>
                <a:cs typeface="Lato Light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789C3DA-1AFB-4557-B9A6-453C84117C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60" t="11750" r="17460" b="-208"/>
            <a:stretch/>
          </p:blipFill>
          <p:spPr>
            <a:xfrm>
              <a:off x="11984358" y="3781276"/>
              <a:ext cx="3077204" cy="3745977"/>
            </a:xfrm>
            <a:prstGeom prst="round2DiagRect">
              <a:avLst>
                <a:gd name="adj1" fmla="val 34591"/>
                <a:gd name="adj2" fmla="val 0"/>
              </a:avLst>
            </a:prstGeom>
            <a:ln w="88900" cap="sq">
              <a:noFill/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CF85D591-2E9B-40DB-8B71-D2C51192A4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55C167A-2AF8-42BB-8B42-F8FFA990E891}"/>
              </a:ext>
            </a:extLst>
          </p:cNvPr>
          <p:cNvGrpSpPr/>
          <p:nvPr/>
        </p:nvGrpSpPr>
        <p:grpSpPr>
          <a:xfrm>
            <a:off x="15690850" y="1311275"/>
            <a:ext cx="3263823" cy="968375"/>
            <a:chOff x="1968299" y="3257400"/>
            <a:chExt cx="9374128" cy="2781300"/>
          </a:xfrm>
        </p:grpSpPr>
        <p:sp>
          <p:nvSpPr>
            <p:cNvPr id="26" name="object 3">
              <a:extLst>
                <a:ext uri="{FF2B5EF4-FFF2-40B4-BE49-F238E27FC236}">
                  <a16:creationId xmlns:a16="http://schemas.microsoft.com/office/drawing/2014/main" id="{C7CEE06E-0AAE-4CC1-B311-B245EB24FAFC}"/>
                </a:ext>
              </a:extLst>
            </p:cNvPr>
            <p:cNvSpPr/>
            <p:nvPr/>
          </p:nvSpPr>
          <p:spPr>
            <a:xfrm>
              <a:off x="1968299" y="3257400"/>
              <a:ext cx="2792730" cy="2781300"/>
            </a:xfrm>
            <a:custGeom>
              <a:avLst/>
              <a:gdLst/>
              <a:ahLst/>
              <a:cxnLst/>
              <a:rect l="l" t="t" r="r" b="b"/>
              <a:pathLst>
                <a:path w="2792729" h="2781300">
                  <a:moveTo>
                    <a:pt x="2508136" y="0"/>
                  </a:moveTo>
                  <a:lnTo>
                    <a:pt x="284555" y="0"/>
                  </a:lnTo>
                  <a:lnTo>
                    <a:pt x="237463" y="12700"/>
                  </a:lnTo>
                  <a:lnTo>
                    <a:pt x="193134" y="25400"/>
                  </a:lnTo>
                  <a:lnTo>
                    <a:pt x="152087" y="50800"/>
                  </a:lnTo>
                  <a:lnTo>
                    <a:pt x="114836" y="76200"/>
                  </a:lnTo>
                  <a:lnTo>
                    <a:pt x="81899" y="114300"/>
                  </a:lnTo>
                  <a:lnTo>
                    <a:pt x="53793" y="152400"/>
                  </a:lnTo>
                  <a:lnTo>
                    <a:pt x="31033" y="190500"/>
                  </a:lnTo>
                  <a:lnTo>
                    <a:pt x="14137" y="228600"/>
                  </a:lnTo>
                  <a:lnTo>
                    <a:pt x="3620" y="279400"/>
                  </a:lnTo>
                  <a:lnTo>
                    <a:pt x="0" y="330200"/>
                  </a:lnTo>
                  <a:lnTo>
                    <a:pt x="0" y="2463800"/>
                  </a:lnTo>
                  <a:lnTo>
                    <a:pt x="376" y="2463800"/>
                  </a:lnTo>
                  <a:lnTo>
                    <a:pt x="5972" y="2514600"/>
                  </a:lnTo>
                  <a:lnTo>
                    <a:pt x="17932" y="2565400"/>
                  </a:lnTo>
                  <a:lnTo>
                    <a:pt x="35782" y="2603500"/>
                  </a:lnTo>
                  <a:lnTo>
                    <a:pt x="59051" y="2641600"/>
                  </a:lnTo>
                  <a:lnTo>
                    <a:pt x="87264" y="2679700"/>
                  </a:lnTo>
                  <a:lnTo>
                    <a:pt x="119949" y="2705100"/>
                  </a:lnTo>
                  <a:lnTo>
                    <a:pt x="156633" y="2730500"/>
                  </a:lnTo>
                  <a:lnTo>
                    <a:pt x="196843" y="2755900"/>
                  </a:lnTo>
                  <a:lnTo>
                    <a:pt x="240105" y="2768600"/>
                  </a:lnTo>
                  <a:lnTo>
                    <a:pt x="285947" y="2781300"/>
                  </a:lnTo>
                  <a:lnTo>
                    <a:pt x="1327729" y="2781300"/>
                  </a:lnTo>
                  <a:lnTo>
                    <a:pt x="1327729" y="2438400"/>
                  </a:lnTo>
                  <a:lnTo>
                    <a:pt x="1062743" y="2438400"/>
                  </a:lnTo>
                  <a:lnTo>
                    <a:pt x="1048490" y="2425700"/>
                  </a:lnTo>
                  <a:lnTo>
                    <a:pt x="1037936" y="2400300"/>
                  </a:lnTo>
                  <a:lnTo>
                    <a:pt x="1033675" y="2400300"/>
                  </a:lnTo>
                  <a:lnTo>
                    <a:pt x="1032429" y="2387600"/>
                  </a:lnTo>
                  <a:lnTo>
                    <a:pt x="1030743" y="2387600"/>
                  </a:lnTo>
                  <a:lnTo>
                    <a:pt x="1030335" y="2374900"/>
                  </a:lnTo>
                  <a:lnTo>
                    <a:pt x="1029832" y="2374900"/>
                  </a:lnTo>
                  <a:lnTo>
                    <a:pt x="1029246" y="2362200"/>
                  </a:lnTo>
                  <a:lnTo>
                    <a:pt x="1023013" y="2311400"/>
                  </a:lnTo>
                  <a:lnTo>
                    <a:pt x="1013628" y="2260600"/>
                  </a:lnTo>
                  <a:lnTo>
                    <a:pt x="1001197" y="2222500"/>
                  </a:lnTo>
                  <a:lnTo>
                    <a:pt x="985826" y="2171700"/>
                  </a:lnTo>
                  <a:lnTo>
                    <a:pt x="967624" y="2120900"/>
                  </a:lnTo>
                  <a:lnTo>
                    <a:pt x="946696" y="2082800"/>
                  </a:lnTo>
                  <a:lnTo>
                    <a:pt x="923150" y="2044700"/>
                  </a:lnTo>
                  <a:lnTo>
                    <a:pt x="897092" y="1993900"/>
                  </a:lnTo>
                  <a:lnTo>
                    <a:pt x="868629" y="1955800"/>
                  </a:lnTo>
                  <a:lnTo>
                    <a:pt x="837869" y="1930400"/>
                  </a:lnTo>
                  <a:lnTo>
                    <a:pt x="804917" y="1892300"/>
                  </a:lnTo>
                  <a:lnTo>
                    <a:pt x="796498" y="1879600"/>
                  </a:lnTo>
                  <a:lnTo>
                    <a:pt x="788182" y="1879600"/>
                  </a:lnTo>
                  <a:lnTo>
                    <a:pt x="779965" y="1866900"/>
                  </a:lnTo>
                  <a:lnTo>
                    <a:pt x="771840" y="1854200"/>
                  </a:lnTo>
                  <a:lnTo>
                    <a:pt x="738865" y="1828800"/>
                  </a:lnTo>
                  <a:lnTo>
                    <a:pt x="707697" y="1790700"/>
                  </a:lnTo>
                  <a:lnTo>
                    <a:pt x="678409" y="1752600"/>
                  </a:lnTo>
                  <a:lnTo>
                    <a:pt x="651074" y="1714500"/>
                  </a:lnTo>
                  <a:lnTo>
                    <a:pt x="625765" y="1676400"/>
                  </a:lnTo>
                  <a:lnTo>
                    <a:pt x="602557" y="1638300"/>
                  </a:lnTo>
                  <a:lnTo>
                    <a:pt x="581521" y="1587500"/>
                  </a:lnTo>
                  <a:lnTo>
                    <a:pt x="563068" y="1549400"/>
                  </a:lnTo>
                  <a:lnTo>
                    <a:pt x="546850" y="1498600"/>
                  </a:lnTo>
                  <a:lnTo>
                    <a:pt x="532935" y="1460500"/>
                  </a:lnTo>
                  <a:lnTo>
                    <a:pt x="521395" y="1409700"/>
                  </a:lnTo>
                  <a:lnTo>
                    <a:pt x="512297" y="1358900"/>
                  </a:lnTo>
                  <a:lnTo>
                    <a:pt x="505713" y="1320800"/>
                  </a:lnTo>
                  <a:lnTo>
                    <a:pt x="501711" y="1270000"/>
                  </a:lnTo>
                  <a:lnTo>
                    <a:pt x="500361" y="1219200"/>
                  </a:lnTo>
                  <a:lnTo>
                    <a:pt x="501520" y="1168400"/>
                  </a:lnTo>
                  <a:lnTo>
                    <a:pt x="504955" y="1130300"/>
                  </a:lnTo>
                  <a:lnTo>
                    <a:pt x="510610" y="1079500"/>
                  </a:lnTo>
                  <a:lnTo>
                    <a:pt x="518424" y="1041400"/>
                  </a:lnTo>
                  <a:lnTo>
                    <a:pt x="526514" y="1003300"/>
                  </a:lnTo>
                  <a:lnTo>
                    <a:pt x="536017" y="965200"/>
                  </a:lnTo>
                  <a:lnTo>
                    <a:pt x="546907" y="927100"/>
                  </a:lnTo>
                  <a:lnTo>
                    <a:pt x="559155" y="901700"/>
                  </a:lnTo>
                  <a:lnTo>
                    <a:pt x="577059" y="850900"/>
                  </a:lnTo>
                  <a:lnTo>
                    <a:pt x="597133" y="812800"/>
                  </a:lnTo>
                  <a:lnTo>
                    <a:pt x="619308" y="774700"/>
                  </a:lnTo>
                  <a:lnTo>
                    <a:pt x="643514" y="736600"/>
                  </a:lnTo>
                  <a:lnTo>
                    <a:pt x="669681" y="698500"/>
                  </a:lnTo>
                  <a:lnTo>
                    <a:pt x="697739" y="660400"/>
                  </a:lnTo>
                  <a:lnTo>
                    <a:pt x="727618" y="622300"/>
                  </a:lnTo>
                  <a:lnTo>
                    <a:pt x="759248" y="584200"/>
                  </a:lnTo>
                  <a:lnTo>
                    <a:pt x="792560" y="558800"/>
                  </a:lnTo>
                  <a:lnTo>
                    <a:pt x="827484" y="520700"/>
                  </a:lnTo>
                  <a:lnTo>
                    <a:pt x="863949" y="495300"/>
                  </a:lnTo>
                  <a:lnTo>
                    <a:pt x="901886" y="469900"/>
                  </a:lnTo>
                  <a:lnTo>
                    <a:pt x="941225" y="444500"/>
                  </a:lnTo>
                  <a:lnTo>
                    <a:pt x="981896" y="419100"/>
                  </a:lnTo>
                  <a:lnTo>
                    <a:pt x="1023830" y="406400"/>
                  </a:lnTo>
                  <a:lnTo>
                    <a:pt x="1066955" y="381000"/>
                  </a:lnTo>
                  <a:lnTo>
                    <a:pt x="1202786" y="342900"/>
                  </a:lnTo>
                  <a:lnTo>
                    <a:pt x="1249981" y="330200"/>
                  </a:lnTo>
                  <a:lnTo>
                    <a:pt x="1298019" y="330200"/>
                  </a:lnTo>
                  <a:lnTo>
                    <a:pt x="1346830" y="317500"/>
                  </a:lnTo>
                  <a:lnTo>
                    <a:pt x="2791784" y="317500"/>
                  </a:lnTo>
                  <a:lnTo>
                    <a:pt x="2789069" y="279400"/>
                  </a:lnTo>
                  <a:lnTo>
                    <a:pt x="2778553" y="228600"/>
                  </a:lnTo>
                  <a:lnTo>
                    <a:pt x="2761658" y="190500"/>
                  </a:lnTo>
                  <a:lnTo>
                    <a:pt x="2738899" y="152400"/>
                  </a:lnTo>
                  <a:lnTo>
                    <a:pt x="2710793" y="114300"/>
                  </a:lnTo>
                  <a:lnTo>
                    <a:pt x="2677857" y="76200"/>
                  </a:lnTo>
                  <a:lnTo>
                    <a:pt x="2640607" y="50800"/>
                  </a:lnTo>
                  <a:lnTo>
                    <a:pt x="2599559" y="25400"/>
                  </a:lnTo>
                  <a:lnTo>
                    <a:pt x="2555230" y="12700"/>
                  </a:lnTo>
                  <a:lnTo>
                    <a:pt x="2508136" y="0"/>
                  </a:lnTo>
                  <a:close/>
                </a:path>
                <a:path w="2792729" h="2781300">
                  <a:moveTo>
                    <a:pt x="2155107" y="1219200"/>
                  </a:moveTo>
                  <a:lnTo>
                    <a:pt x="1953951" y="1219200"/>
                  </a:lnTo>
                  <a:lnTo>
                    <a:pt x="1975761" y="1231900"/>
                  </a:lnTo>
                  <a:lnTo>
                    <a:pt x="1990464" y="1257300"/>
                  </a:lnTo>
                  <a:lnTo>
                    <a:pt x="1995855" y="1282700"/>
                  </a:lnTo>
                  <a:lnTo>
                    <a:pt x="1992514" y="1308100"/>
                  </a:lnTo>
                  <a:lnTo>
                    <a:pt x="1983194" y="1320800"/>
                  </a:lnTo>
                  <a:lnTo>
                    <a:pt x="1968949" y="1346200"/>
                  </a:lnTo>
                  <a:lnTo>
                    <a:pt x="1950830" y="1346200"/>
                  </a:lnTo>
                  <a:lnTo>
                    <a:pt x="1925263" y="1358900"/>
                  </a:lnTo>
                  <a:lnTo>
                    <a:pt x="1875406" y="1384300"/>
                  </a:lnTo>
                  <a:lnTo>
                    <a:pt x="1827504" y="1409700"/>
                  </a:lnTo>
                  <a:lnTo>
                    <a:pt x="1781686" y="1435100"/>
                  </a:lnTo>
                  <a:lnTo>
                    <a:pt x="1759621" y="1460500"/>
                  </a:lnTo>
                  <a:lnTo>
                    <a:pt x="1738226" y="1473200"/>
                  </a:lnTo>
                  <a:lnTo>
                    <a:pt x="1717452" y="1498600"/>
                  </a:lnTo>
                  <a:lnTo>
                    <a:pt x="1697327" y="1511300"/>
                  </a:lnTo>
                  <a:lnTo>
                    <a:pt x="1677875" y="1524000"/>
                  </a:lnTo>
                  <a:lnTo>
                    <a:pt x="1659116" y="1549400"/>
                  </a:lnTo>
                  <a:lnTo>
                    <a:pt x="1641080" y="1574800"/>
                  </a:lnTo>
                  <a:lnTo>
                    <a:pt x="1623791" y="1587500"/>
                  </a:lnTo>
                  <a:lnTo>
                    <a:pt x="1607270" y="1612900"/>
                  </a:lnTo>
                  <a:lnTo>
                    <a:pt x="1591471" y="1638300"/>
                  </a:lnTo>
                  <a:lnTo>
                    <a:pt x="1576491" y="1663700"/>
                  </a:lnTo>
                  <a:lnTo>
                    <a:pt x="1562351" y="1676400"/>
                  </a:lnTo>
                  <a:lnTo>
                    <a:pt x="1536567" y="1727200"/>
                  </a:lnTo>
                  <a:lnTo>
                    <a:pt x="1514308" y="1778000"/>
                  </a:lnTo>
                  <a:lnTo>
                    <a:pt x="1498888" y="1828800"/>
                  </a:lnTo>
                  <a:lnTo>
                    <a:pt x="1493660" y="1841500"/>
                  </a:lnTo>
                  <a:lnTo>
                    <a:pt x="1483640" y="1879600"/>
                  </a:lnTo>
                  <a:lnTo>
                    <a:pt x="1478750" y="1892300"/>
                  </a:lnTo>
                  <a:lnTo>
                    <a:pt x="1474418" y="1905000"/>
                  </a:lnTo>
                  <a:lnTo>
                    <a:pt x="1470647" y="1930400"/>
                  </a:lnTo>
                  <a:lnTo>
                    <a:pt x="1467442" y="1943100"/>
                  </a:lnTo>
                  <a:lnTo>
                    <a:pt x="1466177" y="1955800"/>
                  </a:lnTo>
                  <a:lnTo>
                    <a:pt x="1465425" y="1968500"/>
                  </a:lnTo>
                  <a:lnTo>
                    <a:pt x="1465064" y="1981200"/>
                  </a:lnTo>
                  <a:lnTo>
                    <a:pt x="1464971" y="2781300"/>
                  </a:lnTo>
                  <a:lnTo>
                    <a:pt x="2508762" y="2781300"/>
                  </a:lnTo>
                  <a:lnTo>
                    <a:pt x="2556416" y="2768600"/>
                  </a:lnTo>
                  <a:lnTo>
                    <a:pt x="2601218" y="2755900"/>
                  </a:lnTo>
                  <a:lnTo>
                    <a:pt x="2642632" y="2730500"/>
                  </a:lnTo>
                  <a:lnTo>
                    <a:pt x="2680123" y="2705100"/>
                  </a:lnTo>
                  <a:lnTo>
                    <a:pt x="2713152" y="2667000"/>
                  </a:lnTo>
                  <a:lnTo>
                    <a:pt x="2741185" y="2628900"/>
                  </a:lnTo>
                  <a:lnTo>
                    <a:pt x="2763685" y="2590800"/>
                  </a:lnTo>
                  <a:lnTo>
                    <a:pt x="2776084" y="2552700"/>
                  </a:lnTo>
                  <a:lnTo>
                    <a:pt x="2785180" y="2527300"/>
                  </a:lnTo>
                  <a:lnTo>
                    <a:pt x="2790780" y="2489200"/>
                  </a:lnTo>
                  <a:lnTo>
                    <a:pt x="2792689" y="2451100"/>
                  </a:lnTo>
                  <a:lnTo>
                    <a:pt x="2792689" y="2438400"/>
                  </a:lnTo>
                  <a:lnTo>
                    <a:pt x="1667200" y="2438400"/>
                  </a:lnTo>
                  <a:lnTo>
                    <a:pt x="1645618" y="2425700"/>
                  </a:lnTo>
                  <a:lnTo>
                    <a:pt x="1630828" y="2400300"/>
                  </a:lnTo>
                  <a:lnTo>
                    <a:pt x="1624924" y="2374900"/>
                  </a:lnTo>
                  <a:lnTo>
                    <a:pt x="1625207" y="2362200"/>
                  </a:lnTo>
                  <a:lnTo>
                    <a:pt x="1625720" y="2362200"/>
                  </a:lnTo>
                  <a:lnTo>
                    <a:pt x="1626302" y="2349500"/>
                  </a:lnTo>
                  <a:lnTo>
                    <a:pt x="1626948" y="2349500"/>
                  </a:lnTo>
                  <a:lnTo>
                    <a:pt x="1627657" y="2336800"/>
                  </a:lnTo>
                  <a:lnTo>
                    <a:pt x="1633963" y="2286000"/>
                  </a:lnTo>
                  <a:lnTo>
                    <a:pt x="1642823" y="2235200"/>
                  </a:lnTo>
                  <a:lnTo>
                    <a:pt x="1654165" y="2197100"/>
                  </a:lnTo>
                  <a:lnTo>
                    <a:pt x="1667916" y="2146300"/>
                  </a:lnTo>
                  <a:lnTo>
                    <a:pt x="1684004" y="2108200"/>
                  </a:lnTo>
                  <a:lnTo>
                    <a:pt x="1702356" y="2057400"/>
                  </a:lnTo>
                  <a:lnTo>
                    <a:pt x="1725011" y="2019300"/>
                  </a:lnTo>
                  <a:lnTo>
                    <a:pt x="1750212" y="1968500"/>
                  </a:lnTo>
                  <a:lnTo>
                    <a:pt x="1777867" y="1930400"/>
                  </a:lnTo>
                  <a:lnTo>
                    <a:pt x="1807881" y="1879600"/>
                  </a:lnTo>
                  <a:lnTo>
                    <a:pt x="1840161" y="1841500"/>
                  </a:lnTo>
                  <a:lnTo>
                    <a:pt x="1874613" y="1803400"/>
                  </a:lnTo>
                  <a:lnTo>
                    <a:pt x="1892080" y="1790700"/>
                  </a:lnTo>
                  <a:lnTo>
                    <a:pt x="1910000" y="1778000"/>
                  </a:lnTo>
                  <a:lnTo>
                    <a:pt x="1928393" y="1752600"/>
                  </a:lnTo>
                  <a:lnTo>
                    <a:pt x="1947249" y="1739900"/>
                  </a:lnTo>
                  <a:lnTo>
                    <a:pt x="1979240" y="1701800"/>
                  </a:lnTo>
                  <a:lnTo>
                    <a:pt x="2008845" y="1663700"/>
                  </a:lnTo>
                  <a:lnTo>
                    <a:pt x="2036051" y="1625600"/>
                  </a:lnTo>
                  <a:lnTo>
                    <a:pt x="2060748" y="1587500"/>
                  </a:lnTo>
                  <a:lnTo>
                    <a:pt x="2082827" y="1536700"/>
                  </a:lnTo>
                  <a:lnTo>
                    <a:pt x="2102181" y="1498600"/>
                  </a:lnTo>
                  <a:lnTo>
                    <a:pt x="2118699" y="1447800"/>
                  </a:lnTo>
                  <a:lnTo>
                    <a:pt x="2132273" y="1409700"/>
                  </a:lnTo>
                  <a:lnTo>
                    <a:pt x="2142794" y="1358900"/>
                  </a:lnTo>
                  <a:lnTo>
                    <a:pt x="2150154" y="1308100"/>
                  </a:lnTo>
                  <a:lnTo>
                    <a:pt x="2152306" y="1282700"/>
                  </a:lnTo>
                  <a:lnTo>
                    <a:pt x="2153855" y="1257300"/>
                  </a:lnTo>
                  <a:lnTo>
                    <a:pt x="2154792" y="1244600"/>
                  </a:lnTo>
                  <a:lnTo>
                    <a:pt x="2155107" y="1219200"/>
                  </a:lnTo>
                  <a:close/>
                </a:path>
                <a:path w="2792729" h="2781300">
                  <a:moveTo>
                    <a:pt x="1537505" y="469900"/>
                  </a:moveTo>
                  <a:lnTo>
                    <a:pt x="1246632" y="469900"/>
                  </a:lnTo>
                  <a:lnTo>
                    <a:pt x="1152192" y="495300"/>
                  </a:lnTo>
                  <a:lnTo>
                    <a:pt x="1106899" y="520700"/>
                  </a:lnTo>
                  <a:lnTo>
                    <a:pt x="1063033" y="533400"/>
                  </a:lnTo>
                  <a:lnTo>
                    <a:pt x="1020699" y="558800"/>
                  </a:lnTo>
                  <a:lnTo>
                    <a:pt x="980002" y="584200"/>
                  </a:lnTo>
                  <a:lnTo>
                    <a:pt x="941050" y="609600"/>
                  </a:lnTo>
                  <a:lnTo>
                    <a:pt x="903947" y="635000"/>
                  </a:lnTo>
                  <a:lnTo>
                    <a:pt x="868799" y="673100"/>
                  </a:lnTo>
                  <a:lnTo>
                    <a:pt x="835712" y="711200"/>
                  </a:lnTo>
                  <a:lnTo>
                    <a:pt x="804792" y="736600"/>
                  </a:lnTo>
                  <a:lnTo>
                    <a:pt x="776145" y="774700"/>
                  </a:lnTo>
                  <a:lnTo>
                    <a:pt x="749877" y="825500"/>
                  </a:lnTo>
                  <a:lnTo>
                    <a:pt x="726093" y="863600"/>
                  </a:lnTo>
                  <a:lnTo>
                    <a:pt x="704900" y="901700"/>
                  </a:lnTo>
                  <a:lnTo>
                    <a:pt x="691212" y="939800"/>
                  </a:lnTo>
                  <a:lnTo>
                    <a:pt x="678981" y="965200"/>
                  </a:lnTo>
                  <a:lnTo>
                    <a:pt x="668247" y="1003300"/>
                  </a:lnTo>
                  <a:lnTo>
                    <a:pt x="659047" y="1041400"/>
                  </a:lnTo>
                  <a:lnTo>
                    <a:pt x="649761" y="1079500"/>
                  </a:lnTo>
                  <a:lnTo>
                    <a:pt x="643049" y="1130300"/>
                  </a:lnTo>
                  <a:lnTo>
                    <a:pt x="638963" y="1168400"/>
                  </a:lnTo>
                  <a:lnTo>
                    <a:pt x="637582" y="1219200"/>
                  </a:lnTo>
                  <a:lnTo>
                    <a:pt x="639375" y="1270000"/>
                  </a:lnTo>
                  <a:lnTo>
                    <a:pt x="644676" y="1320800"/>
                  </a:lnTo>
                  <a:lnTo>
                    <a:pt x="653369" y="1371600"/>
                  </a:lnTo>
                  <a:lnTo>
                    <a:pt x="665335" y="1422400"/>
                  </a:lnTo>
                  <a:lnTo>
                    <a:pt x="680458" y="1473200"/>
                  </a:lnTo>
                  <a:lnTo>
                    <a:pt x="698621" y="1511300"/>
                  </a:lnTo>
                  <a:lnTo>
                    <a:pt x="719707" y="1562100"/>
                  </a:lnTo>
                  <a:lnTo>
                    <a:pt x="743599" y="1600200"/>
                  </a:lnTo>
                  <a:lnTo>
                    <a:pt x="770179" y="1651000"/>
                  </a:lnTo>
                  <a:lnTo>
                    <a:pt x="799332" y="1689100"/>
                  </a:lnTo>
                  <a:lnTo>
                    <a:pt x="830939" y="1727200"/>
                  </a:lnTo>
                  <a:lnTo>
                    <a:pt x="864884" y="1765300"/>
                  </a:lnTo>
                  <a:lnTo>
                    <a:pt x="873658" y="1765300"/>
                  </a:lnTo>
                  <a:lnTo>
                    <a:pt x="882098" y="1778000"/>
                  </a:lnTo>
                  <a:lnTo>
                    <a:pt x="890436" y="1778000"/>
                  </a:lnTo>
                  <a:lnTo>
                    <a:pt x="898684" y="1790700"/>
                  </a:lnTo>
                  <a:lnTo>
                    <a:pt x="931631" y="1828800"/>
                  </a:lnTo>
                  <a:lnTo>
                    <a:pt x="962715" y="1854200"/>
                  </a:lnTo>
                  <a:lnTo>
                    <a:pt x="991926" y="1892300"/>
                  </a:lnTo>
                  <a:lnTo>
                    <a:pt x="1019191" y="1930400"/>
                  </a:lnTo>
                  <a:lnTo>
                    <a:pt x="1044438" y="1981200"/>
                  </a:lnTo>
                  <a:lnTo>
                    <a:pt x="1067593" y="2019300"/>
                  </a:lnTo>
                  <a:lnTo>
                    <a:pt x="1088584" y="2057400"/>
                  </a:lnTo>
                  <a:lnTo>
                    <a:pt x="1107591" y="2108200"/>
                  </a:lnTo>
                  <a:lnTo>
                    <a:pt x="1124215" y="2146300"/>
                  </a:lnTo>
                  <a:lnTo>
                    <a:pt x="1138379" y="2197100"/>
                  </a:lnTo>
                  <a:lnTo>
                    <a:pt x="1150007" y="2247900"/>
                  </a:lnTo>
                  <a:lnTo>
                    <a:pt x="1159022" y="2298700"/>
                  </a:lnTo>
                  <a:lnTo>
                    <a:pt x="1161596" y="2311400"/>
                  </a:lnTo>
                  <a:lnTo>
                    <a:pt x="1163821" y="2324100"/>
                  </a:lnTo>
                  <a:lnTo>
                    <a:pt x="1165699" y="2349500"/>
                  </a:lnTo>
                  <a:lnTo>
                    <a:pt x="1167231" y="2362200"/>
                  </a:lnTo>
                  <a:lnTo>
                    <a:pt x="1167618" y="2362200"/>
                  </a:lnTo>
                  <a:lnTo>
                    <a:pt x="1167807" y="2374900"/>
                  </a:lnTo>
                  <a:lnTo>
                    <a:pt x="1162437" y="2400300"/>
                  </a:lnTo>
                  <a:lnTo>
                    <a:pt x="1147734" y="2425700"/>
                  </a:lnTo>
                  <a:lnTo>
                    <a:pt x="1125924" y="2438400"/>
                  </a:lnTo>
                  <a:lnTo>
                    <a:pt x="1327729" y="2438400"/>
                  </a:lnTo>
                  <a:lnTo>
                    <a:pt x="1327729" y="1625600"/>
                  </a:lnTo>
                  <a:lnTo>
                    <a:pt x="1314412" y="1574800"/>
                  </a:lnTo>
                  <a:lnTo>
                    <a:pt x="1297884" y="1524000"/>
                  </a:lnTo>
                  <a:lnTo>
                    <a:pt x="1278267" y="1473200"/>
                  </a:lnTo>
                  <a:lnTo>
                    <a:pt x="1255685" y="1435100"/>
                  </a:lnTo>
                  <a:lnTo>
                    <a:pt x="1230259" y="1384300"/>
                  </a:lnTo>
                  <a:lnTo>
                    <a:pt x="1202112" y="1346200"/>
                  </a:lnTo>
                  <a:lnTo>
                    <a:pt x="1171367" y="1308100"/>
                  </a:lnTo>
                  <a:lnTo>
                    <a:pt x="1138146" y="1270000"/>
                  </a:lnTo>
                  <a:lnTo>
                    <a:pt x="1102572" y="1231900"/>
                  </a:lnTo>
                  <a:lnTo>
                    <a:pt x="1064766" y="1206500"/>
                  </a:lnTo>
                  <a:lnTo>
                    <a:pt x="1024852" y="1168400"/>
                  </a:lnTo>
                  <a:lnTo>
                    <a:pt x="982952" y="1143000"/>
                  </a:lnTo>
                  <a:lnTo>
                    <a:pt x="939188" y="1117600"/>
                  </a:lnTo>
                  <a:lnTo>
                    <a:pt x="893683" y="1104900"/>
                  </a:lnTo>
                  <a:lnTo>
                    <a:pt x="846560" y="1079500"/>
                  </a:lnTo>
                  <a:lnTo>
                    <a:pt x="845073" y="1079500"/>
                  </a:lnTo>
                  <a:lnTo>
                    <a:pt x="827300" y="1066800"/>
                  </a:lnTo>
                  <a:lnTo>
                    <a:pt x="813345" y="1054100"/>
                  </a:lnTo>
                  <a:lnTo>
                    <a:pt x="804226" y="1041400"/>
                  </a:lnTo>
                  <a:lnTo>
                    <a:pt x="800959" y="1016000"/>
                  </a:lnTo>
                  <a:lnTo>
                    <a:pt x="806352" y="990600"/>
                  </a:lnTo>
                  <a:lnTo>
                    <a:pt x="821058" y="965200"/>
                  </a:lnTo>
                  <a:lnTo>
                    <a:pt x="842872" y="952500"/>
                  </a:lnTo>
                  <a:lnTo>
                    <a:pt x="1327729" y="952500"/>
                  </a:lnTo>
                  <a:lnTo>
                    <a:pt x="1327729" y="838200"/>
                  </a:lnTo>
                  <a:lnTo>
                    <a:pt x="1333120" y="812800"/>
                  </a:lnTo>
                  <a:lnTo>
                    <a:pt x="1347822" y="787400"/>
                  </a:lnTo>
                  <a:lnTo>
                    <a:pt x="1369632" y="774700"/>
                  </a:lnTo>
                  <a:lnTo>
                    <a:pt x="2009259" y="774700"/>
                  </a:lnTo>
                  <a:lnTo>
                    <a:pt x="1991413" y="749300"/>
                  </a:lnTo>
                  <a:lnTo>
                    <a:pt x="1962620" y="711200"/>
                  </a:lnTo>
                  <a:lnTo>
                    <a:pt x="1931891" y="685800"/>
                  </a:lnTo>
                  <a:lnTo>
                    <a:pt x="1899313" y="647700"/>
                  </a:lnTo>
                  <a:lnTo>
                    <a:pt x="1864975" y="622300"/>
                  </a:lnTo>
                  <a:lnTo>
                    <a:pt x="1828966" y="596900"/>
                  </a:lnTo>
                  <a:lnTo>
                    <a:pt x="1791373" y="571500"/>
                  </a:lnTo>
                  <a:lnTo>
                    <a:pt x="1752284" y="546100"/>
                  </a:lnTo>
                  <a:lnTo>
                    <a:pt x="1711789" y="533400"/>
                  </a:lnTo>
                  <a:lnTo>
                    <a:pt x="1669976" y="508000"/>
                  </a:lnTo>
                  <a:lnTo>
                    <a:pt x="1582745" y="482600"/>
                  </a:lnTo>
                  <a:lnTo>
                    <a:pt x="1537505" y="469900"/>
                  </a:lnTo>
                  <a:close/>
                </a:path>
                <a:path w="2792729" h="2781300">
                  <a:moveTo>
                    <a:pt x="2791784" y="317500"/>
                  </a:moveTo>
                  <a:lnTo>
                    <a:pt x="1445458" y="317500"/>
                  </a:lnTo>
                  <a:lnTo>
                    <a:pt x="1493881" y="330200"/>
                  </a:lnTo>
                  <a:lnTo>
                    <a:pt x="1541544" y="330200"/>
                  </a:lnTo>
                  <a:lnTo>
                    <a:pt x="1588379" y="342900"/>
                  </a:lnTo>
                  <a:lnTo>
                    <a:pt x="1723236" y="381000"/>
                  </a:lnTo>
                  <a:lnTo>
                    <a:pt x="1766079" y="406400"/>
                  </a:lnTo>
                  <a:lnTo>
                    <a:pt x="1807753" y="419100"/>
                  </a:lnTo>
                  <a:lnTo>
                    <a:pt x="1848191" y="444500"/>
                  </a:lnTo>
                  <a:lnTo>
                    <a:pt x="1887323" y="469900"/>
                  </a:lnTo>
                  <a:lnTo>
                    <a:pt x="1925083" y="495300"/>
                  </a:lnTo>
                  <a:lnTo>
                    <a:pt x="1961402" y="520700"/>
                  </a:lnTo>
                  <a:lnTo>
                    <a:pt x="1996211" y="558800"/>
                  </a:lnTo>
                  <a:lnTo>
                    <a:pt x="2029443" y="584200"/>
                  </a:lnTo>
                  <a:lnTo>
                    <a:pt x="2061030" y="622300"/>
                  </a:lnTo>
                  <a:lnTo>
                    <a:pt x="2090902" y="647700"/>
                  </a:lnTo>
                  <a:lnTo>
                    <a:pt x="2118993" y="685800"/>
                  </a:lnTo>
                  <a:lnTo>
                    <a:pt x="2145234" y="723900"/>
                  </a:lnTo>
                  <a:lnTo>
                    <a:pt x="2169557" y="762000"/>
                  </a:lnTo>
                  <a:lnTo>
                    <a:pt x="2191894" y="800100"/>
                  </a:lnTo>
                  <a:lnTo>
                    <a:pt x="2212176" y="850900"/>
                  </a:lnTo>
                  <a:lnTo>
                    <a:pt x="2230336" y="889000"/>
                  </a:lnTo>
                  <a:lnTo>
                    <a:pt x="2246305" y="939800"/>
                  </a:lnTo>
                  <a:lnTo>
                    <a:pt x="2260015" y="977900"/>
                  </a:lnTo>
                  <a:lnTo>
                    <a:pt x="2271398" y="1028700"/>
                  </a:lnTo>
                  <a:lnTo>
                    <a:pt x="2280386" y="1066800"/>
                  </a:lnTo>
                  <a:lnTo>
                    <a:pt x="2286910" y="1117600"/>
                  </a:lnTo>
                  <a:lnTo>
                    <a:pt x="2290904" y="1168400"/>
                  </a:lnTo>
                  <a:lnTo>
                    <a:pt x="2292238" y="1206500"/>
                  </a:lnTo>
                  <a:lnTo>
                    <a:pt x="2292328" y="1219200"/>
                  </a:lnTo>
                  <a:lnTo>
                    <a:pt x="2292065" y="1244600"/>
                  </a:lnTo>
                  <a:lnTo>
                    <a:pt x="2291277" y="1257300"/>
                  </a:lnTo>
                  <a:lnTo>
                    <a:pt x="2289964" y="1282700"/>
                  </a:lnTo>
                  <a:lnTo>
                    <a:pt x="2288129" y="1308100"/>
                  </a:lnTo>
                  <a:lnTo>
                    <a:pt x="2281976" y="1358900"/>
                  </a:lnTo>
                  <a:lnTo>
                    <a:pt x="2273169" y="1397000"/>
                  </a:lnTo>
                  <a:lnTo>
                    <a:pt x="2261785" y="1447800"/>
                  </a:lnTo>
                  <a:lnTo>
                    <a:pt x="2247900" y="1498600"/>
                  </a:lnTo>
                  <a:lnTo>
                    <a:pt x="2231588" y="1536700"/>
                  </a:lnTo>
                  <a:lnTo>
                    <a:pt x="2212927" y="1587500"/>
                  </a:lnTo>
                  <a:lnTo>
                    <a:pt x="2190252" y="1638300"/>
                  </a:lnTo>
                  <a:lnTo>
                    <a:pt x="2165030" y="1676400"/>
                  </a:lnTo>
                  <a:lnTo>
                    <a:pt x="2137353" y="1727200"/>
                  </a:lnTo>
                  <a:lnTo>
                    <a:pt x="2107314" y="1765300"/>
                  </a:lnTo>
                  <a:lnTo>
                    <a:pt x="2075003" y="1803400"/>
                  </a:lnTo>
                  <a:lnTo>
                    <a:pt x="2040513" y="1841500"/>
                  </a:lnTo>
                  <a:lnTo>
                    <a:pt x="2023108" y="1854200"/>
                  </a:lnTo>
                  <a:lnTo>
                    <a:pt x="2005262" y="1879600"/>
                  </a:lnTo>
                  <a:lnTo>
                    <a:pt x="1986943" y="1892300"/>
                  </a:lnTo>
                  <a:lnTo>
                    <a:pt x="1968159" y="1905000"/>
                  </a:lnTo>
                  <a:lnTo>
                    <a:pt x="1936633" y="1943100"/>
                  </a:lnTo>
                  <a:lnTo>
                    <a:pt x="1907338" y="1981200"/>
                  </a:lnTo>
                  <a:lnTo>
                    <a:pt x="1880379" y="2019300"/>
                  </a:lnTo>
                  <a:lnTo>
                    <a:pt x="1855861" y="2057400"/>
                  </a:lnTo>
                  <a:lnTo>
                    <a:pt x="1833890" y="2108200"/>
                  </a:lnTo>
                  <a:lnTo>
                    <a:pt x="1814571" y="2146300"/>
                  </a:lnTo>
                  <a:lnTo>
                    <a:pt x="1798010" y="2197100"/>
                  </a:lnTo>
                  <a:lnTo>
                    <a:pt x="1784311" y="2235200"/>
                  </a:lnTo>
                  <a:lnTo>
                    <a:pt x="1773581" y="2286000"/>
                  </a:lnTo>
                  <a:lnTo>
                    <a:pt x="1765925" y="2336800"/>
                  </a:lnTo>
                  <a:lnTo>
                    <a:pt x="1764746" y="2349500"/>
                  </a:lnTo>
                  <a:lnTo>
                    <a:pt x="1763708" y="2362200"/>
                  </a:lnTo>
                  <a:lnTo>
                    <a:pt x="1762806" y="2362200"/>
                  </a:lnTo>
                  <a:lnTo>
                    <a:pt x="1762040" y="2374900"/>
                  </a:lnTo>
                  <a:lnTo>
                    <a:pt x="1761883" y="2374900"/>
                  </a:lnTo>
                  <a:lnTo>
                    <a:pt x="1761663" y="2387600"/>
                  </a:lnTo>
                  <a:lnTo>
                    <a:pt x="1759747" y="2387600"/>
                  </a:lnTo>
                  <a:lnTo>
                    <a:pt x="1750591" y="2413000"/>
                  </a:lnTo>
                  <a:lnTo>
                    <a:pt x="1735627" y="2425700"/>
                  </a:lnTo>
                  <a:lnTo>
                    <a:pt x="1716156" y="2438400"/>
                  </a:lnTo>
                  <a:lnTo>
                    <a:pt x="2792689" y="2438400"/>
                  </a:lnTo>
                  <a:lnTo>
                    <a:pt x="2792689" y="330200"/>
                  </a:lnTo>
                  <a:lnTo>
                    <a:pt x="2791784" y="317500"/>
                  </a:lnTo>
                  <a:close/>
                </a:path>
                <a:path w="2792729" h="2781300">
                  <a:moveTo>
                    <a:pt x="2009259" y="774700"/>
                  </a:moveTo>
                  <a:lnTo>
                    <a:pt x="1423065" y="774700"/>
                  </a:lnTo>
                  <a:lnTo>
                    <a:pt x="1434724" y="787400"/>
                  </a:lnTo>
                  <a:lnTo>
                    <a:pt x="1444877" y="787400"/>
                  </a:lnTo>
                  <a:lnTo>
                    <a:pt x="1453247" y="800100"/>
                  </a:lnTo>
                  <a:lnTo>
                    <a:pt x="1459573" y="812800"/>
                  </a:lnTo>
                  <a:lnTo>
                    <a:pt x="1463574" y="825500"/>
                  </a:lnTo>
                  <a:lnTo>
                    <a:pt x="1464971" y="838200"/>
                  </a:lnTo>
                  <a:lnTo>
                    <a:pt x="1464971" y="1574800"/>
                  </a:lnTo>
                  <a:lnTo>
                    <a:pt x="1494236" y="1536700"/>
                  </a:lnTo>
                  <a:lnTo>
                    <a:pt x="1525877" y="1498600"/>
                  </a:lnTo>
                  <a:lnTo>
                    <a:pt x="1559792" y="1460500"/>
                  </a:lnTo>
                  <a:lnTo>
                    <a:pt x="1595885" y="1422400"/>
                  </a:lnTo>
                  <a:lnTo>
                    <a:pt x="1634055" y="1384300"/>
                  </a:lnTo>
                  <a:lnTo>
                    <a:pt x="1674205" y="1346200"/>
                  </a:lnTo>
                  <a:lnTo>
                    <a:pt x="1716235" y="1320800"/>
                  </a:lnTo>
                  <a:lnTo>
                    <a:pt x="1760048" y="1295400"/>
                  </a:lnTo>
                  <a:lnTo>
                    <a:pt x="1805543" y="1270000"/>
                  </a:lnTo>
                  <a:lnTo>
                    <a:pt x="1852623" y="1244600"/>
                  </a:lnTo>
                  <a:lnTo>
                    <a:pt x="1902025" y="1219200"/>
                  </a:lnTo>
                  <a:lnTo>
                    <a:pt x="2155107" y="1219200"/>
                  </a:lnTo>
                  <a:lnTo>
                    <a:pt x="2155001" y="1206500"/>
                  </a:lnTo>
                  <a:lnTo>
                    <a:pt x="2153421" y="1168400"/>
                  </a:lnTo>
                  <a:lnTo>
                    <a:pt x="2148847" y="1117600"/>
                  </a:lnTo>
                  <a:lnTo>
                    <a:pt x="2141454" y="1079500"/>
                  </a:lnTo>
                  <a:lnTo>
                    <a:pt x="2131330" y="1028700"/>
                  </a:lnTo>
                  <a:lnTo>
                    <a:pt x="2118564" y="990600"/>
                  </a:lnTo>
                  <a:lnTo>
                    <a:pt x="2103243" y="939800"/>
                  </a:lnTo>
                  <a:lnTo>
                    <a:pt x="2085456" y="901700"/>
                  </a:lnTo>
                  <a:lnTo>
                    <a:pt x="2065291" y="863600"/>
                  </a:lnTo>
                  <a:lnTo>
                    <a:pt x="2042837" y="825500"/>
                  </a:lnTo>
                  <a:lnTo>
                    <a:pt x="2018182" y="787400"/>
                  </a:lnTo>
                  <a:lnTo>
                    <a:pt x="2009259" y="774700"/>
                  </a:lnTo>
                  <a:close/>
                </a:path>
                <a:path w="2792729" h="2781300">
                  <a:moveTo>
                    <a:pt x="1327729" y="952500"/>
                  </a:moveTo>
                  <a:lnTo>
                    <a:pt x="893187" y="952500"/>
                  </a:lnTo>
                  <a:lnTo>
                    <a:pt x="941001" y="965200"/>
                  </a:lnTo>
                  <a:lnTo>
                    <a:pt x="987427" y="990600"/>
                  </a:lnTo>
                  <a:lnTo>
                    <a:pt x="1032373" y="1016000"/>
                  </a:lnTo>
                  <a:lnTo>
                    <a:pt x="1075748" y="1041400"/>
                  </a:lnTo>
                  <a:lnTo>
                    <a:pt x="1117461" y="1066800"/>
                  </a:lnTo>
                  <a:lnTo>
                    <a:pt x="1157420" y="1104900"/>
                  </a:lnTo>
                  <a:lnTo>
                    <a:pt x="1195535" y="1130300"/>
                  </a:lnTo>
                  <a:lnTo>
                    <a:pt x="1231715" y="1168400"/>
                  </a:lnTo>
                  <a:lnTo>
                    <a:pt x="1265868" y="1206500"/>
                  </a:lnTo>
                  <a:lnTo>
                    <a:pt x="1297903" y="1244600"/>
                  </a:lnTo>
                  <a:lnTo>
                    <a:pt x="1327729" y="1282700"/>
                  </a:lnTo>
                  <a:lnTo>
                    <a:pt x="1327729" y="952500"/>
                  </a:lnTo>
                  <a:close/>
                </a:path>
                <a:path w="2792729" h="2781300">
                  <a:moveTo>
                    <a:pt x="1444217" y="457200"/>
                  </a:moveTo>
                  <a:lnTo>
                    <a:pt x="1345508" y="457200"/>
                  </a:lnTo>
                  <a:lnTo>
                    <a:pt x="1295569" y="469900"/>
                  </a:lnTo>
                  <a:lnTo>
                    <a:pt x="1491300" y="469900"/>
                  </a:lnTo>
                  <a:lnTo>
                    <a:pt x="1444217" y="457200"/>
                  </a:lnTo>
                  <a:close/>
                </a:path>
              </a:pathLst>
            </a:custGeom>
            <a:solidFill>
              <a:srgbClr val="FF6900"/>
            </a:solidFill>
            <a:ln>
              <a:solidFill>
                <a:srgbClr val="FF6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4">
              <a:extLst>
                <a:ext uri="{FF2B5EF4-FFF2-40B4-BE49-F238E27FC236}">
                  <a16:creationId xmlns:a16="http://schemas.microsoft.com/office/drawing/2014/main" id="{B21F5DB9-0B81-45A2-90F7-D5FA7C823BBE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52296" y="3677448"/>
              <a:ext cx="5990131" cy="19297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358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dirty="0"/>
              <a:t>Questions ?</a:t>
            </a:r>
            <a:endParaRPr spc="-2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F85D591-2E9B-40DB-8B71-D2C51192A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56" y="2624244"/>
            <a:ext cx="9370364" cy="7315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55C167A-2AF8-42BB-8B42-F8FFA990E891}"/>
              </a:ext>
            </a:extLst>
          </p:cNvPr>
          <p:cNvGrpSpPr/>
          <p:nvPr/>
        </p:nvGrpSpPr>
        <p:grpSpPr>
          <a:xfrm>
            <a:off x="15690850" y="1311275"/>
            <a:ext cx="3263823" cy="968375"/>
            <a:chOff x="1968299" y="3257400"/>
            <a:chExt cx="9374128" cy="2781300"/>
          </a:xfrm>
        </p:grpSpPr>
        <p:sp>
          <p:nvSpPr>
            <p:cNvPr id="26" name="object 3">
              <a:extLst>
                <a:ext uri="{FF2B5EF4-FFF2-40B4-BE49-F238E27FC236}">
                  <a16:creationId xmlns:a16="http://schemas.microsoft.com/office/drawing/2014/main" id="{C7CEE06E-0AAE-4CC1-B311-B245EB24FAFC}"/>
                </a:ext>
              </a:extLst>
            </p:cNvPr>
            <p:cNvSpPr/>
            <p:nvPr/>
          </p:nvSpPr>
          <p:spPr>
            <a:xfrm>
              <a:off x="1968299" y="3257400"/>
              <a:ext cx="2792730" cy="2781300"/>
            </a:xfrm>
            <a:custGeom>
              <a:avLst/>
              <a:gdLst/>
              <a:ahLst/>
              <a:cxnLst/>
              <a:rect l="l" t="t" r="r" b="b"/>
              <a:pathLst>
                <a:path w="2792729" h="2781300">
                  <a:moveTo>
                    <a:pt x="2508136" y="0"/>
                  </a:moveTo>
                  <a:lnTo>
                    <a:pt x="284555" y="0"/>
                  </a:lnTo>
                  <a:lnTo>
                    <a:pt x="237463" y="12700"/>
                  </a:lnTo>
                  <a:lnTo>
                    <a:pt x="193134" y="25400"/>
                  </a:lnTo>
                  <a:lnTo>
                    <a:pt x="152087" y="50800"/>
                  </a:lnTo>
                  <a:lnTo>
                    <a:pt x="114836" y="76200"/>
                  </a:lnTo>
                  <a:lnTo>
                    <a:pt x="81899" y="114300"/>
                  </a:lnTo>
                  <a:lnTo>
                    <a:pt x="53793" y="152400"/>
                  </a:lnTo>
                  <a:lnTo>
                    <a:pt x="31033" y="190500"/>
                  </a:lnTo>
                  <a:lnTo>
                    <a:pt x="14137" y="228600"/>
                  </a:lnTo>
                  <a:lnTo>
                    <a:pt x="3620" y="279400"/>
                  </a:lnTo>
                  <a:lnTo>
                    <a:pt x="0" y="330200"/>
                  </a:lnTo>
                  <a:lnTo>
                    <a:pt x="0" y="2463800"/>
                  </a:lnTo>
                  <a:lnTo>
                    <a:pt x="376" y="2463800"/>
                  </a:lnTo>
                  <a:lnTo>
                    <a:pt x="5972" y="2514600"/>
                  </a:lnTo>
                  <a:lnTo>
                    <a:pt x="17932" y="2565400"/>
                  </a:lnTo>
                  <a:lnTo>
                    <a:pt x="35782" y="2603500"/>
                  </a:lnTo>
                  <a:lnTo>
                    <a:pt x="59051" y="2641600"/>
                  </a:lnTo>
                  <a:lnTo>
                    <a:pt x="87264" y="2679700"/>
                  </a:lnTo>
                  <a:lnTo>
                    <a:pt x="119949" y="2705100"/>
                  </a:lnTo>
                  <a:lnTo>
                    <a:pt x="156633" y="2730500"/>
                  </a:lnTo>
                  <a:lnTo>
                    <a:pt x="196843" y="2755900"/>
                  </a:lnTo>
                  <a:lnTo>
                    <a:pt x="240105" y="2768600"/>
                  </a:lnTo>
                  <a:lnTo>
                    <a:pt x="285947" y="2781300"/>
                  </a:lnTo>
                  <a:lnTo>
                    <a:pt x="1327729" y="2781300"/>
                  </a:lnTo>
                  <a:lnTo>
                    <a:pt x="1327729" y="2438400"/>
                  </a:lnTo>
                  <a:lnTo>
                    <a:pt x="1062743" y="2438400"/>
                  </a:lnTo>
                  <a:lnTo>
                    <a:pt x="1048490" y="2425700"/>
                  </a:lnTo>
                  <a:lnTo>
                    <a:pt x="1037936" y="2400300"/>
                  </a:lnTo>
                  <a:lnTo>
                    <a:pt x="1033675" y="2400300"/>
                  </a:lnTo>
                  <a:lnTo>
                    <a:pt x="1032429" y="2387600"/>
                  </a:lnTo>
                  <a:lnTo>
                    <a:pt x="1030743" y="2387600"/>
                  </a:lnTo>
                  <a:lnTo>
                    <a:pt x="1030335" y="2374900"/>
                  </a:lnTo>
                  <a:lnTo>
                    <a:pt x="1029832" y="2374900"/>
                  </a:lnTo>
                  <a:lnTo>
                    <a:pt x="1029246" y="2362200"/>
                  </a:lnTo>
                  <a:lnTo>
                    <a:pt x="1023013" y="2311400"/>
                  </a:lnTo>
                  <a:lnTo>
                    <a:pt x="1013628" y="2260600"/>
                  </a:lnTo>
                  <a:lnTo>
                    <a:pt x="1001197" y="2222500"/>
                  </a:lnTo>
                  <a:lnTo>
                    <a:pt x="985826" y="2171700"/>
                  </a:lnTo>
                  <a:lnTo>
                    <a:pt x="967624" y="2120900"/>
                  </a:lnTo>
                  <a:lnTo>
                    <a:pt x="946696" y="2082800"/>
                  </a:lnTo>
                  <a:lnTo>
                    <a:pt x="923150" y="2044700"/>
                  </a:lnTo>
                  <a:lnTo>
                    <a:pt x="897092" y="1993900"/>
                  </a:lnTo>
                  <a:lnTo>
                    <a:pt x="868629" y="1955800"/>
                  </a:lnTo>
                  <a:lnTo>
                    <a:pt x="837869" y="1930400"/>
                  </a:lnTo>
                  <a:lnTo>
                    <a:pt x="804917" y="1892300"/>
                  </a:lnTo>
                  <a:lnTo>
                    <a:pt x="796498" y="1879600"/>
                  </a:lnTo>
                  <a:lnTo>
                    <a:pt x="788182" y="1879600"/>
                  </a:lnTo>
                  <a:lnTo>
                    <a:pt x="779965" y="1866900"/>
                  </a:lnTo>
                  <a:lnTo>
                    <a:pt x="771840" y="1854200"/>
                  </a:lnTo>
                  <a:lnTo>
                    <a:pt x="738865" y="1828800"/>
                  </a:lnTo>
                  <a:lnTo>
                    <a:pt x="707697" y="1790700"/>
                  </a:lnTo>
                  <a:lnTo>
                    <a:pt x="678409" y="1752600"/>
                  </a:lnTo>
                  <a:lnTo>
                    <a:pt x="651074" y="1714500"/>
                  </a:lnTo>
                  <a:lnTo>
                    <a:pt x="625765" y="1676400"/>
                  </a:lnTo>
                  <a:lnTo>
                    <a:pt x="602557" y="1638300"/>
                  </a:lnTo>
                  <a:lnTo>
                    <a:pt x="581521" y="1587500"/>
                  </a:lnTo>
                  <a:lnTo>
                    <a:pt x="563068" y="1549400"/>
                  </a:lnTo>
                  <a:lnTo>
                    <a:pt x="546850" y="1498600"/>
                  </a:lnTo>
                  <a:lnTo>
                    <a:pt x="532935" y="1460500"/>
                  </a:lnTo>
                  <a:lnTo>
                    <a:pt x="521395" y="1409700"/>
                  </a:lnTo>
                  <a:lnTo>
                    <a:pt x="512297" y="1358900"/>
                  </a:lnTo>
                  <a:lnTo>
                    <a:pt x="505713" y="1320800"/>
                  </a:lnTo>
                  <a:lnTo>
                    <a:pt x="501711" y="1270000"/>
                  </a:lnTo>
                  <a:lnTo>
                    <a:pt x="500361" y="1219200"/>
                  </a:lnTo>
                  <a:lnTo>
                    <a:pt x="501520" y="1168400"/>
                  </a:lnTo>
                  <a:lnTo>
                    <a:pt x="504955" y="1130300"/>
                  </a:lnTo>
                  <a:lnTo>
                    <a:pt x="510610" y="1079500"/>
                  </a:lnTo>
                  <a:lnTo>
                    <a:pt x="518424" y="1041400"/>
                  </a:lnTo>
                  <a:lnTo>
                    <a:pt x="526514" y="1003300"/>
                  </a:lnTo>
                  <a:lnTo>
                    <a:pt x="536017" y="965200"/>
                  </a:lnTo>
                  <a:lnTo>
                    <a:pt x="546907" y="927100"/>
                  </a:lnTo>
                  <a:lnTo>
                    <a:pt x="559155" y="901700"/>
                  </a:lnTo>
                  <a:lnTo>
                    <a:pt x="577059" y="850900"/>
                  </a:lnTo>
                  <a:lnTo>
                    <a:pt x="597133" y="812800"/>
                  </a:lnTo>
                  <a:lnTo>
                    <a:pt x="619308" y="774700"/>
                  </a:lnTo>
                  <a:lnTo>
                    <a:pt x="643514" y="736600"/>
                  </a:lnTo>
                  <a:lnTo>
                    <a:pt x="669681" y="698500"/>
                  </a:lnTo>
                  <a:lnTo>
                    <a:pt x="697739" y="660400"/>
                  </a:lnTo>
                  <a:lnTo>
                    <a:pt x="727618" y="622300"/>
                  </a:lnTo>
                  <a:lnTo>
                    <a:pt x="759248" y="584200"/>
                  </a:lnTo>
                  <a:lnTo>
                    <a:pt x="792560" y="558800"/>
                  </a:lnTo>
                  <a:lnTo>
                    <a:pt x="827484" y="520700"/>
                  </a:lnTo>
                  <a:lnTo>
                    <a:pt x="863949" y="495300"/>
                  </a:lnTo>
                  <a:lnTo>
                    <a:pt x="901886" y="469900"/>
                  </a:lnTo>
                  <a:lnTo>
                    <a:pt x="941225" y="444500"/>
                  </a:lnTo>
                  <a:lnTo>
                    <a:pt x="981896" y="419100"/>
                  </a:lnTo>
                  <a:lnTo>
                    <a:pt x="1023830" y="406400"/>
                  </a:lnTo>
                  <a:lnTo>
                    <a:pt x="1066955" y="381000"/>
                  </a:lnTo>
                  <a:lnTo>
                    <a:pt x="1202786" y="342900"/>
                  </a:lnTo>
                  <a:lnTo>
                    <a:pt x="1249981" y="330200"/>
                  </a:lnTo>
                  <a:lnTo>
                    <a:pt x="1298019" y="330200"/>
                  </a:lnTo>
                  <a:lnTo>
                    <a:pt x="1346830" y="317500"/>
                  </a:lnTo>
                  <a:lnTo>
                    <a:pt x="2791784" y="317500"/>
                  </a:lnTo>
                  <a:lnTo>
                    <a:pt x="2789069" y="279400"/>
                  </a:lnTo>
                  <a:lnTo>
                    <a:pt x="2778553" y="228600"/>
                  </a:lnTo>
                  <a:lnTo>
                    <a:pt x="2761658" y="190500"/>
                  </a:lnTo>
                  <a:lnTo>
                    <a:pt x="2738899" y="152400"/>
                  </a:lnTo>
                  <a:lnTo>
                    <a:pt x="2710793" y="114300"/>
                  </a:lnTo>
                  <a:lnTo>
                    <a:pt x="2677857" y="76200"/>
                  </a:lnTo>
                  <a:lnTo>
                    <a:pt x="2640607" y="50800"/>
                  </a:lnTo>
                  <a:lnTo>
                    <a:pt x="2599559" y="25400"/>
                  </a:lnTo>
                  <a:lnTo>
                    <a:pt x="2555230" y="12700"/>
                  </a:lnTo>
                  <a:lnTo>
                    <a:pt x="2508136" y="0"/>
                  </a:lnTo>
                  <a:close/>
                </a:path>
                <a:path w="2792729" h="2781300">
                  <a:moveTo>
                    <a:pt x="2155107" y="1219200"/>
                  </a:moveTo>
                  <a:lnTo>
                    <a:pt x="1953951" y="1219200"/>
                  </a:lnTo>
                  <a:lnTo>
                    <a:pt x="1975761" y="1231900"/>
                  </a:lnTo>
                  <a:lnTo>
                    <a:pt x="1990464" y="1257300"/>
                  </a:lnTo>
                  <a:lnTo>
                    <a:pt x="1995855" y="1282700"/>
                  </a:lnTo>
                  <a:lnTo>
                    <a:pt x="1992514" y="1308100"/>
                  </a:lnTo>
                  <a:lnTo>
                    <a:pt x="1983194" y="1320800"/>
                  </a:lnTo>
                  <a:lnTo>
                    <a:pt x="1968949" y="1346200"/>
                  </a:lnTo>
                  <a:lnTo>
                    <a:pt x="1950830" y="1346200"/>
                  </a:lnTo>
                  <a:lnTo>
                    <a:pt x="1925263" y="1358900"/>
                  </a:lnTo>
                  <a:lnTo>
                    <a:pt x="1875406" y="1384300"/>
                  </a:lnTo>
                  <a:lnTo>
                    <a:pt x="1827504" y="1409700"/>
                  </a:lnTo>
                  <a:lnTo>
                    <a:pt x="1781686" y="1435100"/>
                  </a:lnTo>
                  <a:lnTo>
                    <a:pt x="1759621" y="1460500"/>
                  </a:lnTo>
                  <a:lnTo>
                    <a:pt x="1738226" y="1473200"/>
                  </a:lnTo>
                  <a:lnTo>
                    <a:pt x="1717452" y="1498600"/>
                  </a:lnTo>
                  <a:lnTo>
                    <a:pt x="1697327" y="1511300"/>
                  </a:lnTo>
                  <a:lnTo>
                    <a:pt x="1677875" y="1524000"/>
                  </a:lnTo>
                  <a:lnTo>
                    <a:pt x="1659116" y="1549400"/>
                  </a:lnTo>
                  <a:lnTo>
                    <a:pt x="1641080" y="1574800"/>
                  </a:lnTo>
                  <a:lnTo>
                    <a:pt x="1623791" y="1587500"/>
                  </a:lnTo>
                  <a:lnTo>
                    <a:pt x="1607270" y="1612900"/>
                  </a:lnTo>
                  <a:lnTo>
                    <a:pt x="1591471" y="1638300"/>
                  </a:lnTo>
                  <a:lnTo>
                    <a:pt x="1576491" y="1663700"/>
                  </a:lnTo>
                  <a:lnTo>
                    <a:pt x="1562351" y="1676400"/>
                  </a:lnTo>
                  <a:lnTo>
                    <a:pt x="1536567" y="1727200"/>
                  </a:lnTo>
                  <a:lnTo>
                    <a:pt x="1514308" y="1778000"/>
                  </a:lnTo>
                  <a:lnTo>
                    <a:pt x="1498888" y="1828800"/>
                  </a:lnTo>
                  <a:lnTo>
                    <a:pt x="1493660" y="1841500"/>
                  </a:lnTo>
                  <a:lnTo>
                    <a:pt x="1483640" y="1879600"/>
                  </a:lnTo>
                  <a:lnTo>
                    <a:pt x="1478750" y="1892300"/>
                  </a:lnTo>
                  <a:lnTo>
                    <a:pt x="1474418" y="1905000"/>
                  </a:lnTo>
                  <a:lnTo>
                    <a:pt x="1470647" y="1930400"/>
                  </a:lnTo>
                  <a:lnTo>
                    <a:pt x="1467442" y="1943100"/>
                  </a:lnTo>
                  <a:lnTo>
                    <a:pt x="1466177" y="1955800"/>
                  </a:lnTo>
                  <a:lnTo>
                    <a:pt x="1465425" y="1968500"/>
                  </a:lnTo>
                  <a:lnTo>
                    <a:pt x="1465064" y="1981200"/>
                  </a:lnTo>
                  <a:lnTo>
                    <a:pt x="1464971" y="2781300"/>
                  </a:lnTo>
                  <a:lnTo>
                    <a:pt x="2508762" y="2781300"/>
                  </a:lnTo>
                  <a:lnTo>
                    <a:pt x="2556416" y="2768600"/>
                  </a:lnTo>
                  <a:lnTo>
                    <a:pt x="2601218" y="2755900"/>
                  </a:lnTo>
                  <a:lnTo>
                    <a:pt x="2642632" y="2730500"/>
                  </a:lnTo>
                  <a:lnTo>
                    <a:pt x="2680123" y="2705100"/>
                  </a:lnTo>
                  <a:lnTo>
                    <a:pt x="2713152" y="2667000"/>
                  </a:lnTo>
                  <a:lnTo>
                    <a:pt x="2741185" y="2628900"/>
                  </a:lnTo>
                  <a:lnTo>
                    <a:pt x="2763685" y="2590800"/>
                  </a:lnTo>
                  <a:lnTo>
                    <a:pt x="2776084" y="2552700"/>
                  </a:lnTo>
                  <a:lnTo>
                    <a:pt x="2785180" y="2527300"/>
                  </a:lnTo>
                  <a:lnTo>
                    <a:pt x="2790780" y="2489200"/>
                  </a:lnTo>
                  <a:lnTo>
                    <a:pt x="2792689" y="2451100"/>
                  </a:lnTo>
                  <a:lnTo>
                    <a:pt x="2792689" y="2438400"/>
                  </a:lnTo>
                  <a:lnTo>
                    <a:pt x="1667200" y="2438400"/>
                  </a:lnTo>
                  <a:lnTo>
                    <a:pt x="1645618" y="2425700"/>
                  </a:lnTo>
                  <a:lnTo>
                    <a:pt x="1630828" y="2400300"/>
                  </a:lnTo>
                  <a:lnTo>
                    <a:pt x="1624924" y="2374900"/>
                  </a:lnTo>
                  <a:lnTo>
                    <a:pt x="1625207" y="2362200"/>
                  </a:lnTo>
                  <a:lnTo>
                    <a:pt x="1625720" y="2362200"/>
                  </a:lnTo>
                  <a:lnTo>
                    <a:pt x="1626302" y="2349500"/>
                  </a:lnTo>
                  <a:lnTo>
                    <a:pt x="1626948" y="2349500"/>
                  </a:lnTo>
                  <a:lnTo>
                    <a:pt x="1627657" y="2336800"/>
                  </a:lnTo>
                  <a:lnTo>
                    <a:pt x="1633963" y="2286000"/>
                  </a:lnTo>
                  <a:lnTo>
                    <a:pt x="1642823" y="2235200"/>
                  </a:lnTo>
                  <a:lnTo>
                    <a:pt x="1654165" y="2197100"/>
                  </a:lnTo>
                  <a:lnTo>
                    <a:pt x="1667916" y="2146300"/>
                  </a:lnTo>
                  <a:lnTo>
                    <a:pt x="1684004" y="2108200"/>
                  </a:lnTo>
                  <a:lnTo>
                    <a:pt x="1702356" y="2057400"/>
                  </a:lnTo>
                  <a:lnTo>
                    <a:pt x="1725011" y="2019300"/>
                  </a:lnTo>
                  <a:lnTo>
                    <a:pt x="1750212" y="1968500"/>
                  </a:lnTo>
                  <a:lnTo>
                    <a:pt x="1777867" y="1930400"/>
                  </a:lnTo>
                  <a:lnTo>
                    <a:pt x="1807881" y="1879600"/>
                  </a:lnTo>
                  <a:lnTo>
                    <a:pt x="1840161" y="1841500"/>
                  </a:lnTo>
                  <a:lnTo>
                    <a:pt x="1874613" y="1803400"/>
                  </a:lnTo>
                  <a:lnTo>
                    <a:pt x="1892080" y="1790700"/>
                  </a:lnTo>
                  <a:lnTo>
                    <a:pt x="1910000" y="1778000"/>
                  </a:lnTo>
                  <a:lnTo>
                    <a:pt x="1928393" y="1752600"/>
                  </a:lnTo>
                  <a:lnTo>
                    <a:pt x="1947249" y="1739900"/>
                  </a:lnTo>
                  <a:lnTo>
                    <a:pt x="1979240" y="1701800"/>
                  </a:lnTo>
                  <a:lnTo>
                    <a:pt x="2008845" y="1663700"/>
                  </a:lnTo>
                  <a:lnTo>
                    <a:pt x="2036051" y="1625600"/>
                  </a:lnTo>
                  <a:lnTo>
                    <a:pt x="2060748" y="1587500"/>
                  </a:lnTo>
                  <a:lnTo>
                    <a:pt x="2082827" y="1536700"/>
                  </a:lnTo>
                  <a:lnTo>
                    <a:pt x="2102181" y="1498600"/>
                  </a:lnTo>
                  <a:lnTo>
                    <a:pt x="2118699" y="1447800"/>
                  </a:lnTo>
                  <a:lnTo>
                    <a:pt x="2132273" y="1409700"/>
                  </a:lnTo>
                  <a:lnTo>
                    <a:pt x="2142794" y="1358900"/>
                  </a:lnTo>
                  <a:lnTo>
                    <a:pt x="2150154" y="1308100"/>
                  </a:lnTo>
                  <a:lnTo>
                    <a:pt x="2152306" y="1282700"/>
                  </a:lnTo>
                  <a:lnTo>
                    <a:pt x="2153855" y="1257300"/>
                  </a:lnTo>
                  <a:lnTo>
                    <a:pt x="2154792" y="1244600"/>
                  </a:lnTo>
                  <a:lnTo>
                    <a:pt x="2155107" y="1219200"/>
                  </a:lnTo>
                  <a:close/>
                </a:path>
                <a:path w="2792729" h="2781300">
                  <a:moveTo>
                    <a:pt x="1537505" y="469900"/>
                  </a:moveTo>
                  <a:lnTo>
                    <a:pt x="1246632" y="469900"/>
                  </a:lnTo>
                  <a:lnTo>
                    <a:pt x="1152192" y="495300"/>
                  </a:lnTo>
                  <a:lnTo>
                    <a:pt x="1106899" y="520700"/>
                  </a:lnTo>
                  <a:lnTo>
                    <a:pt x="1063033" y="533400"/>
                  </a:lnTo>
                  <a:lnTo>
                    <a:pt x="1020699" y="558800"/>
                  </a:lnTo>
                  <a:lnTo>
                    <a:pt x="980002" y="584200"/>
                  </a:lnTo>
                  <a:lnTo>
                    <a:pt x="941050" y="609600"/>
                  </a:lnTo>
                  <a:lnTo>
                    <a:pt x="903947" y="635000"/>
                  </a:lnTo>
                  <a:lnTo>
                    <a:pt x="868799" y="673100"/>
                  </a:lnTo>
                  <a:lnTo>
                    <a:pt x="835712" y="711200"/>
                  </a:lnTo>
                  <a:lnTo>
                    <a:pt x="804792" y="736600"/>
                  </a:lnTo>
                  <a:lnTo>
                    <a:pt x="776145" y="774700"/>
                  </a:lnTo>
                  <a:lnTo>
                    <a:pt x="749877" y="825500"/>
                  </a:lnTo>
                  <a:lnTo>
                    <a:pt x="726093" y="863600"/>
                  </a:lnTo>
                  <a:lnTo>
                    <a:pt x="704900" y="901700"/>
                  </a:lnTo>
                  <a:lnTo>
                    <a:pt x="691212" y="939800"/>
                  </a:lnTo>
                  <a:lnTo>
                    <a:pt x="678981" y="965200"/>
                  </a:lnTo>
                  <a:lnTo>
                    <a:pt x="668247" y="1003300"/>
                  </a:lnTo>
                  <a:lnTo>
                    <a:pt x="659047" y="1041400"/>
                  </a:lnTo>
                  <a:lnTo>
                    <a:pt x="649761" y="1079500"/>
                  </a:lnTo>
                  <a:lnTo>
                    <a:pt x="643049" y="1130300"/>
                  </a:lnTo>
                  <a:lnTo>
                    <a:pt x="638963" y="1168400"/>
                  </a:lnTo>
                  <a:lnTo>
                    <a:pt x="637582" y="1219200"/>
                  </a:lnTo>
                  <a:lnTo>
                    <a:pt x="639375" y="1270000"/>
                  </a:lnTo>
                  <a:lnTo>
                    <a:pt x="644676" y="1320800"/>
                  </a:lnTo>
                  <a:lnTo>
                    <a:pt x="653369" y="1371600"/>
                  </a:lnTo>
                  <a:lnTo>
                    <a:pt x="665335" y="1422400"/>
                  </a:lnTo>
                  <a:lnTo>
                    <a:pt x="680458" y="1473200"/>
                  </a:lnTo>
                  <a:lnTo>
                    <a:pt x="698621" y="1511300"/>
                  </a:lnTo>
                  <a:lnTo>
                    <a:pt x="719707" y="1562100"/>
                  </a:lnTo>
                  <a:lnTo>
                    <a:pt x="743599" y="1600200"/>
                  </a:lnTo>
                  <a:lnTo>
                    <a:pt x="770179" y="1651000"/>
                  </a:lnTo>
                  <a:lnTo>
                    <a:pt x="799332" y="1689100"/>
                  </a:lnTo>
                  <a:lnTo>
                    <a:pt x="830939" y="1727200"/>
                  </a:lnTo>
                  <a:lnTo>
                    <a:pt x="864884" y="1765300"/>
                  </a:lnTo>
                  <a:lnTo>
                    <a:pt x="873658" y="1765300"/>
                  </a:lnTo>
                  <a:lnTo>
                    <a:pt x="882098" y="1778000"/>
                  </a:lnTo>
                  <a:lnTo>
                    <a:pt x="890436" y="1778000"/>
                  </a:lnTo>
                  <a:lnTo>
                    <a:pt x="898684" y="1790700"/>
                  </a:lnTo>
                  <a:lnTo>
                    <a:pt x="931631" y="1828800"/>
                  </a:lnTo>
                  <a:lnTo>
                    <a:pt x="962715" y="1854200"/>
                  </a:lnTo>
                  <a:lnTo>
                    <a:pt x="991926" y="1892300"/>
                  </a:lnTo>
                  <a:lnTo>
                    <a:pt x="1019191" y="1930400"/>
                  </a:lnTo>
                  <a:lnTo>
                    <a:pt x="1044438" y="1981200"/>
                  </a:lnTo>
                  <a:lnTo>
                    <a:pt x="1067593" y="2019300"/>
                  </a:lnTo>
                  <a:lnTo>
                    <a:pt x="1088584" y="2057400"/>
                  </a:lnTo>
                  <a:lnTo>
                    <a:pt x="1107591" y="2108200"/>
                  </a:lnTo>
                  <a:lnTo>
                    <a:pt x="1124215" y="2146300"/>
                  </a:lnTo>
                  <a:lnTo>
                    <a:pt x="1138379" y="2197100"/>
                  </a:lnTo>
                  <a:lnTo>
                    <a:pt x="1150007" y="2247900"/>
                  </a:lnTo>
                  <a:lnTo>
                    <a:pt x="1159022" y="2298700"/>
                  </a:lnTo>
                  <a:lnTo>
                    <a:pt x="1161596" y="2311400"/>
                  </a:lnTo>
                  <a:lnTo>
                    <a:pt x="1163821" y="2324100"/>
                  </a:lnTo>
                  <a:lnTo>
                    <a:pt x="1165699" y="2349500"/>
                  </a:lnTo>
                  <a:lnTo>
                    <a:pt x="1167231" y="2362200"/>
                  </a:lnTo>
                  <a:lnTo>
                    <a:pt x="1167618" y="2362200"/>
                  </a:lnTo>
                  <a:lnTo>
                    <a:pt x="1167807" y="2374900"/>
                  </a:lnTo>
                  <a:lnTo>
                    <a:pt x="1162437" y="2400300"/>
                  </a:lnTo>
                  <a:lnTo>
                    <a:pt x="1147734" y="2425700"/>
                  </a:lnTo>
                  <a:lnTo>
                    <a:pt x="1125924" y="2438400"/>
                  </a:lnTo>
                  <a:lnTo>
                    <a:pt x="1327729" y="2438400"/>
                  </a:lnTo>
                  <a:lnTo>
                    <a:pt x="1327729" y="1625600"/>
                  </a:lnTo>
                  <a:lnTo>
                    <a:pt x="1314412" y="1574800"/>
                  </a:lnTo>
                  <a:lnTo>
                    <a:pt x="1297884" y="1524000"/>
                  </a:lnTo>
                  <a:lnTo>
                    <a:pt x="1278267" y="1473200"/>
                  </a:lnTo>
                  <a:lnTo>
                    <a:pt x="1255685" y="1435100"/>
                  </a:lnTo>
                  <a:lnTo>
                    <a:pt x="1230259" y="1384300"/>
                  </a:lnTo>
                  <a:lnTo>
                    <a:pt x="1202112" y="1346200"/>
                  </a:lnTo>
                  <a:lnTo>
                    <a:pt x="1171367" y="1308100"/>
                  </a:lnTo>
                  <a:lnTo>
                    <a:pt x="1138146" y="1270000"/>
                  </a:lnTo>
                  <a:lnTo>
                    <a:pt x="1102572" y="1231900"/>
                  </a:lnTo>
                  <a:lnTo>
                    <a:pt x="1064766" y="1206500"/>
                  </a:lnTo>
                  <a:lnTo>
                    <a:pt x="1024852" y="1168400"/>
                  </a:lnTo>
                  <a:lnTo>
                    <a:pt x="982952" y="1143000"/>
                  </a:lnTo>
                  <a:lnTo>
                    <a:pt x="939188" y="1117600"/>
                  </a:lnTo>
                  <a:lnTo>
                    <a:pt x="893683" y="1104900"/>
                  </a:lnTo>
                  <a:lnTo>
                    <a:pt x="846560" y="1079500"/>
                  </a:lnTo>
                  <a:lnTo>
                    <a:pt x="845073" y="1079500"/>
                  </a:lnTo>
                  <a:lnTo>
                    <a:pt x="827300" y="1066800"/>
                  </a:lnTo>
                  <a:lnTo>
                    <a:pt x="813345" y="1054100"/>
                  </a:lnTo>
                  <a:lnTo>
                    <a:pt x="804226" y="1041400"/>
                  </a:lnTo>
                  <a:lnTo>
                    <a:pt x="800959" y="1016000"/>
                  </a:lnTo>
                  <a:lnTo>
                    <a:pt x="806352" y="990600"/>
                  </a:lnTo>
                  <a:lnTo>
                    <a:pt x="821058" y="965200"/>
                  </a:lnTo>
                  <a:lnTo>
                    <a:pt x="842872" y="952500"/>
                  </a:lnTo>
                  <a:lnTo>
                    <a:pt x="1327729" y="952500"/>
                  </a:lnTo>
                  <a:lnTo>
                    <a:pt x="1327729" y="838200"/>
                  </a:lnTo>
                  <a:lnTo>
                    <a:pt x="1333120" y="812800"/>
                  </a:lnTo>
                  <a:lnTo>
                    <a:pt x="1347822" y="787400"/>
                  </a:lnTo>
                  <a:lnTo>
                    <a:pt x="1369632" y="774700"/>
                  </a:lnTo>
                  <a:lnTo>
                    <a:pt x="2009259" y="774700"/>
                  </a:lnTo>
                  <a:lnTo>
                    <a:pt x="1991413" y="749300"/>
                  </a:lnTo>
                  <a:lnTo>
                    <a:pt x="1962620" y="711200"/>
                  </a:lnTo>
                  <a:lnTo>
                    <a:pt x="1931891" y="685800"/>
                  </a:lnTo>
                  <a:lnTo>
                    <a:pt x="1899313" y="647700"/>
                  </a:lnTo>
                  <a:lnTo>
                    <a:pt x="1864975" y="622300"/>
                  </a:lnTo>
                  <a:lnTo>
                    <a:pt x="1828966" y="596900"/>
                  </a:lnTo>
                  <a:lnTo>
                    <a:pt x="1791373" y="571500"/>
                  </a:lnTo>
                  <a:lnTo>
                    <a:pt x="1752284" y="546100"/>
                  </a:lnTo>
                  <a:lnTo>
                    <a:pt x="1711789" y="533400"/>
                  </a:lnTo>
                  <a:lnTo>
                    <a:pt x="1669976" y="508000"/>
                  </a:lnTo>
                  <a:lnTo>
                    <a:pt x="1582745" y="482600"/>
                  </a:lnTo>
                  <a:lnTo>
                    <a:pt x="1537505" y="469900"/>
                  </a:lnTo>
                  <a:close/>
                </a:path>
                <a:path w="2792729" h="2781300">
                  <a:moveTo>
                    <a:pt x="2791784" y="317500"/>
                  </a:moveTo>
                  <a:lnTo>
                    <a:pt x="1445458" y="317500"/>
                  </a:lnTo>
                  <a:lnTo>
                    <a:pt x="1493881" y="330200"/>
                  </a:lnTo>
                  <a:lnTo>
                    <a:pt x="1541544" y="330200"/>
                  </a:lnTo>
                  <a:lnTo>
                    <a:pt x="1588379" y="342900"/>
                  </a:lnTo>
                  <a:lnTo>
                    <a:pt x="1723236" y="381000"/>
                  </a:lnTo>
                  <a:lnTo>
                    <a:pt x="1766079" y="406400"/>
                  </a:lnTo>
                  <a:lnTo>
                    <a:pt x="1807753" y="419100"/>
                  </a:lnTo>
                  <a:lnTo>
                    <a:pt x="1848191" y="444500"/>
                  </a:lnTo>
                  <a:lnTo>
                    <a:pt x="1887323" y="469900"/>
                  </a:lnTo>
                  <a:lnTo>
                    <a:pt x="1925083" y="495300"/>
                  </a:lnTo>
                  <a:lnTo>
                    <a:pt x="1961402" y="520700"/>
                  </a:lnTo>
                  <a:lnTo>
                    <a:pt x="1996211" y="558800"/>
                  </a:lnTo>
                  <a:lnTo>
                    <a:pt x="2029443" y="584200"/>
                  </a:lnTo>
                  <a:lnTo>
                    <a:pt x="2061030" y="622300"/>
                  </a:lnTo>
                  <a:lnTo>
                    <a:pt x="2090902" y="647700"/>
                  </a:lnTo>
                  <a:lnTo>
                    <a:pt x="2118993" y="685800"/>
                  </a:lnTo>
                  <a:lnTo>
                    <a:pt x="2145234" y="723900"/>
                  </a:lnTo>
                  <a:lnTo>
                    <a:pt x="2169557" y="762000"/>
                  </a:lnTo>
                  <a:lnTo>
                    <a:pt x="2191894" y="800100"/>
                  </a:lnTo>
                  <a:lnTo>
                    <a:pt x="2212176" y="850900"/>
                  </a:lnTo>
                  <a:lnTo>
                    <a:pt x="2230336" y="889000"/>
                  </a:lnTo>
                  <a:lnTo>
                    <a:pt x="2246305" y="939800"/>
                  </a:lnTo>
                  <a:lnTo>
                    <a:pt x="2260015" y="977900"/>
                  </a:lnTo>
                  <a:lnTo>
                    <a:pt x="2271398" y="1028700"/>
                  </a:lnTo>
                  <a:lnTo>
                    <a:pt x="2280386" y="1066800"/>
                  </a:lnTo>
                  <a:lnTo>
                    <a:pt x="2286910" y="1117600"/>
                  </a:lnTo>
                  <a:lnTo>
                    <a:pt x="2290904" y="1168400"/>
                  </a:lnTo>
                  <a:lnTo>
                    <a:pt x="2292238" y="1206500"/>
                  </a:lnTo>
                  <a:lnTo>
                    <a:pt x="2292328" y="1219200"/>
                  </a:lnTo>
                  <a:lnTo>
                    <a:pt x="2292065" y="1244600"/>
                  </a:lnTo>
                  <a:lnTo>
                    <a:pt x="2291277" y="1257300"/>
                  </a:lnTo>
                  <a:lnTo>
                    <a:pt x="2289964" y="1282700"/>
                  </a:lnTo>
                  <a:lnTo>
                    <a:pt x="2288129" y="1308100"/>
                  </a:lnTo>
                  <a:lnTo>
                    <a:pt x="2281976" y="1358900"/>
                  </a:lnTo>
                  <a:lnTo>
                    <a:pt x="2273169" y="1397000"/>
                  </a:lnTo>
                  <a:lnTo>
                    <a:pt x="2261785" y="1447800"/>
                  </a:lnTo>
                  <a:lnTo>
                    <a:pt x="2247900" y="1498600"/>
                  </a:lnTo>
                  <a:lnTo>
                    <a:pt x="2231588" y="1536700"/>
                  </a:lnTo>
                  <a:lnTo>
                    <a:pt x="2212927" y="1587500"/>
                  </a:lnTo>
                  <a:lnTo>
                    <a:pt x="2190252" y="1638300"/>
                  </a:lnTo>
                  <a:lnTo>
                    <a:pt x="2165030" y="1676400"/>
                  </a:lnTo>
                  <a:lnTo>
                    <a:pt x="2137353" y="1727200"/>
                  </a:lnTo>
                  <a:lnTo>
                    <a:pt x="2107314" y="1765300"/>
                  </a:lnTo>
                  <a:lnTo>
                    <a:pt x="2075003" y="1803400"/>
                  </a:lnTo>
                  <a:lnTo>
                    <a:pt x="2040513" y="1841500"/>
                  </a:lnTo>
                  <a:lnTo>
                    <a:pt x="2023108" y="1854200"/>
                  </a:lnTo>
                  <a:lnTo>
                    <a:pt x="2005262" y="1879600"/>
                  </a:lnTo>
                  <a:lnTo>
                    <a:pt x="1986943" y="1892300"/>
                  </a:lnTo>
                  <a:lnTo>
                    <a:pt x="1968159" y="1905000"/>
                  </a:lnTo>
                  <a:lnTo>
                    <a:pt x="1936633" y="1943100"/>
                  </a:lnTo>
                  <a:lnTo>
                    <a:pt x="1907338" y="1981200"/>
                  </a:lnTo>
                  <a:lnTo>
                    <a:pt x="1880379" y="2019300"/>
                  </a:lnTo>
                  <a:lnTo>
                    <a:pt x="1855861" y="2057400"/>
                  </a:lnTo>
                  <a:lnTo>
                    <a:pt x="1833890" y="2108200"/>
                  </a:lnTo>
                  <a:lnTo>
                    <a:pt x="1814571" y="2146300"/>
                  </a:lnTo>
                  <a:lnTo>
                    <a:pt x="1798010" y="2197100"/>
                  </a:lnTo>
                  <a:lnTo>
                    <a:pt x="1784311" y="2235200"/>
                  </a:lnTo>
                  <a:lnTo>
                    <a:pt x="1773581" y="2286000"/>
                  </a:lnTo>
                  <a:lnTo>
                    <a:pt x="1765925" y="2336800"/>
                  </a:lnTo>
                  <a:lnTo>
                    <a:pt x="1764746" y="2349500"/>
                  </a:lnTo>
                  <a:lnTo>
                    <a:pt x="1763708" y="2362200"/>
                  </a:lnTo>
                  <a:lnTo>
                    <a:pt x="1762806" y="2362200"/>
                  </a:lnTo>
                  <a:lnTo>
                    <a:pt x="1762040" y="2374900"/>
                  </a:lnTo>
                  <a:lnTo>
                    <a:pt x="1761883" y="2374900"/>
                  </a:lnTo>
                  <a:lnTo>
                    <a:pt x="1761663" y="2387600"/>
                  </a:lnTo>
                  <a:lnTo>
                    <a:pt x="1759747" y="2387600"/>
                  </a:lnTo>
                  <a:lnTo>
                    <a:pt x="1750591" y="2413000"/>
                  </a:lnTo>
                  <a:lnTo>
                    <a:pt x="1735627" y="2425700"/>
                  </a:lnTo>
                  <a:lnTo>
                    <a:pt x="1716156" y="2438400"/>
                  </a:lnTo>
                  <a:lnTo>
                    <a:pt x="2792689" y="2438400"/>
                  </a:lnTo>
                  <a:lnTo>
                    <a:pt x="2792689" y="330200"/>
                  </a:lnTo>
                  <a:lnTo>
                    <a:pt x="2791784" y="317500"/>
                  </a:lnTo>
                  <a:close/>
                </a:path>
                <a:path w="2792729" h="2781300">
                  <a:moveTo>
                    <a:pt x="2009259" y="774700"/>
                  </a:moveTo>
                  <a:lnTo>
                    <a:pt x="1423065" y="774700"/>
                  </a:lnTo>
                  <a:lnTo>
                    <a:pt x="1434724" y="787400"/>
                  </a:lnTo>
                  <a:lnTo>
                    <a:pt x="1444877" y="787400"/>
                  </a:lnTo>
                  <a:lnTo>
                    <a:pt x="1453247" y="800100"/>
                  </a:lnTo>
                  <a:lnTo>
                    <a:pt x="1459573" y="812800"/>
                  </a:lnTo>
                  <a:lnTo>
                    <a:pt x="1463574" y="825500"/>
                  </a:lnTo>
                  <a:lnTo>
                    <a:pt x="1464971" y="838200"/>
                  </a:lnTo>
                  <a:lnTo>
                    <a:pt x="1464971" y="1574800"/>
                  </a:lnTo>
                  <a:lnTo>
                    <a:pt x="1494236" y="1536700"/>
                  </a:lnTo>
                  <a:lnTo>
                    <a:pt x="1525877" y="1498600"/>
                  </a:lnTo>
                  <a:lnTo>
                    <a:pt x="1559792" y="1460500"/>
                  </a:lnTo>
                  <a:lnTo>
                    <a:pt x="1595885" y="1422400"/>
                  </a:lnTo>
                  <a:lnTo>
                    <a:pt x="1634055" y="1384300"/>
                  </a:lnTo>
                  <a:lnTo>
                    <a:pt x="1674205" y="1346200"/>
                  </a:lnTo>
                  <a:lnTo>
                    <a:pt x="1716235" y="1320800"/>
                  </a:lnTo>
                  <a:lnTo>
                    <a:pt x="1760048" y="1295400"/>
                  </a:lnTo>
                  <a:lnTo>
                    <a:pt x="1805543" y="1270000"/>
                  </a:lnTo>
                  <a:lnTo>
                    <a:pt x="1852623" y="1244600"/>
                  </a:lnTo>
                  <a:lnTo>
                    <a:pt x="1902025" y="1219200"/>
                  </a:lnTo>
                  <a:lnTo>
                    <a:pt x="2155107" y="1219200"/>
                  </a:lnTo>
                  <a:lnTo>
                    <a:pt x="2155001" y="1206500"/>
                  </a:lnTo>
                  <a:lnTo>
                    <a:pt x="2153421" y="1168400"/>
                  </a:lnTo>
                  <a:lnTo>
                    <a:pt x="2148847" y="1117600"/>
                  </a:lnTo>
                  <a:lnTo>
                    <a:pt x="2141454" y="1079500"/>
                  </a:lnTo>
                  <a:lnTo>
                    <a:pt x="2131330" y="1028700"/>
                  </a:lnTo>
                  <a:lnTo>
                    <a:pt x="2118564" y="990600"/>
                  </a:lnTo>
                  <a:lnTo>
                    <a:pt x="2103243" y="939800"/>
                  </a:lnTo>
                  <a:lnTo>
                    <a:pt x="2085456" y="901700"/>
                  </a:lnTo>
                  <a:lnTo>
                    <a:pt x="2065291" y="863600"/>
                  </a:lnTo>
                  <a:lnTo>
                    <a:pt x="2042837" y="825500"/>
                  </a:lnTo>
                  <a:lnTo>
                    <a:pt x="2018182" y="787400"/>
                  </a:lnTo>
                  <a:lnTo>
                    <a:pt x="2009259" y="774700"/>
                  </a:lnTo>
                  <a:close/>
                </a:path>
                <a:path w="2792729" h="2781300">
                  <a:moveTo>
                    <a:pt x="1327729" y="952500"/>
                  </a:moveTo>
                  <a:lnTo>
                    <a:pt x="893187" y="952500"/>
                  </a:lnTo>
                  <a:lnTo>
                    <a:pt x="941001" y="965200"/>
                  </a:lnTo>
                  <a:lnTo>
                    <a:pt x="987427" y="990600"/>
                  </a:lnTo>
                  <a:lnTo>
                    <a:pt x="1032373" y="1016000"/>
                  </a:lnTo>
                  <a:lnTo>
                    <a:pt x="1075748" y="1041400"/>
                  </a:lnTo>
                  <a:lnTo>
                    <a:pt x="1117461" y="1066800"/>
                  </a:lnTo>
                  <a:lnTo>
                    <a:pt x="1157420" y="1104900"/>
                  </a:lnTo>
                  <a:lnTo>
                    <a:pt x="1195535" y="1130300"/>
                  </a:lnTo>
                  <a:lnTo>
                    <a:pt x="1231715" y="1168400"/>
                  </a:lnTo>
                  <a:lnTo>
                    <a:pt x="1265868" y="1206500"/>
                  </a:lnTo>
                  <a:lnTo>
                    <a:pt x="1297903" y="1244600"/>
                  </a:lnTo>
                  <a:lnTo>
                    <a:pt x="1327729" y="1282700"/>
                  </a:lnTo>
                  <a:lnTo>
                    <a:pt x="1327729" y="952500"/>
                  </a:lnTo>
                  <a:close/>
                </a:path>
                <a:path w="2792729" h="2781300">
                  <a:moveTo>
                    <a:pt x="1444217" y="457200"/>
                  </a:moveTo>
                  <a:lnTo>
                    <a:pt x="1345508" y="457200"/>
                  </a:lnTo>
                  <a:lnTo>
                    <a:pt x="1295569" y="469900"/>
                  </a:lnTo>
                  <a:lnTo>
                    <a:pt x="1491300" y="469900"/>
                  </a:lnTo>
                  <a:lnTo>
                    <a:pt x="1444217" y="457200"/>
                  </a:lnTo>
                  <a:close/>
                </a:path>
              </a:pathLst>
            </a:custGeom>
            <a:solidFill>
              <a:srgbClr val="FF6900"/>
            </a:solidFill>
            <a:ln>
              <a:solidFill>
                <a:srgbClr val="FF6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4">
              <a:extLst>
                <a:ext uri="{FF2B5EF4-FFF2-40B4-BE49-F238E27FC236}">
                  <a16:creationId xmlns:a16="http://schemas.microsoft.com/office/drawing/2014/main" id="{B21F5DB9-0B81-45A2-90F7-D5FA7C823BB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52296" y="3677448"/>
              <a:ext cx="5990131" cy="19297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734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8312</TotalTime>
  <Words>4366</Words>
  <Application>Microsoft Office PowerPoint</Application>
  <PresentationFormat>Custom</PresentationFormat>
  <Paragraphs>633</Paragraphs>
  <Slides>100</Slides>
  <Notes>74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10" baseType="lpstr">
      <vt:lpstr>Arial</vt:lpstr>
      <vt:lpstr>Calibri</vt:lpstr>
      <vt:lpstr>Comfortaa</vt:lpstr>
      <vt:lpstr>Comfortaa Medium</vt:lpstr>
      <vt:lpstr>Lato</vt:lpstr>
      <vt:lpstr>Lato </vt:lpstr>
      <vt:lpstr>Lato Black</vt:lpstr>
      <vt:lpstr>Lato Light</vt:lpstr>
      <vt:lpstr>Wingdings</vt:lpstr>
      <vt:lpstr>Office Theme</vt:lpstr>
      <vt:lpstr>PowerPoint Presentation</vt:lpstr>
      <vt:lpstr>Yonatan Stern</vt:lpstr>
      <vt:lpstr>PowerPoint Presentation</vt:lpstr>
      <vt:lpstr>Yonatan Stern</vt:lpstr>
      <vt:lpstr>SmartUp Academy</vt:lpstr>
      <vt:lpstr>Yonatan Stern</vt:lpstr>
      <vt:lpstr>PowerPoint Presentation</vt:lpstr>
      <vt:lpstr>Why Did So Few Companies Go Public? </vt:lpstr>
      <vt:lpstr>What’s Needed to Get to $100m in Sales? </vt:lpstr>
      <vt:lpstr>PowerPoint Presentation</vt:lpstr>
      <vt:lpstr>PowerPoint Presentation</vt:lpstr>
      <vt:lpstr>What Amount of Investment is needed?</vt:lpstr>
      <vt:lpstr>PowerPoint Presentation</vt:lpstr>
      <vt:lpstr>PowerPoint Presentation</vt:lpstr>
      <vt:lpstr>PowerPoint Presentation</vt:lpstr>
      <vt:lpstr>PowerPoint Presentation</vt:lpstr>
      <vt:lpstr>The “Standard” Way of Building a Startup</vt:lpstr>
      <vt:lpstr>The “Standard” Way of Building a Startup</vt:lpstr>
      <vt:lpstr>The Famous Hockey Stick Chart</vt:lpstr>
      <vt:lpstr>The “Standard” Way of Building a Startup</vt:lpstr>
      <vt:lpstr>But, is it Really the Best Way? </vt:lpstr>
      <vt:lpstr>PowerPoint Presentation</vt:lpstr>
      <vt:lpstr>SmartUp Guiding Principles</vt:lpstr>
      <vt:lpstr>SmartUp Guiding Principles</vt:lpstr>
      <vt:lpstr>SmartUp Guiding Principles</vt:lpstr>
      <vt:lpstr>PowerPoint Presentation</vt:lpstr>
      <vt:lpstr>SmartUp Guiding Principles</vt:lpstr>
      <vt:lpstr>SmartUp Guiding Principles</vt:lpstr>
      <vt:lpstr>The SmartUp Way – Marketing First </vt:lpstr>
      <vt:lpstr>The SmartUp Way – Marketing First</vt:lpstr>
      <vt:lpstr>The SmartUp Way – Marketing First</vt:lpstr>
      <vt:lpstr>The SmartUp Way</vt:lpstr>
      <vt:lpstr>SEO (Search Engine Optimization) - Long Tail</vt:lpstr>
      <vt:lpstr>SEO - Long Tail </vt:lpstr>
      <vt:lpstr>SEO - Long Tail </vt:lpstr>
      <vt:lpstr>SEO - Long Tail</vt:lpstr>
      <vt:lpstr>SEO - Long Tail</vt:lpstr>
      <vt:lpstr>Companies that use Long Tail Effectively</vt:lpstr>
      <vt:lpstr>Zillow – A Realtor’s Long Tail Strategy </vt:lpstr>
      <vt:lpstr>Zillow</vt:lpstr>
      <vt:lpstr>The SmartUp Way – Marketing First </vt:lpstr>
      <vt:lpstr>SEO - Long Tail</vt:lpstr>
      <vt:lpstr>ZoomInfo – Tools for sales </vt:lpstr>
      <vt:lpstr>ZoomInfo - History</vt:lpstr>
      <vt:lpstr>ZoomInfo - History</vt:lpstr>
      <vt:lpstr>ZoomInfo Directory </vt:lpstr>
      <vt:lpstr>ZoomInfo Directory </vt:lpstr>
      <vt:lpstr>ZoomInfo Directory </vt:lpstr>
      <vt:lpstr>ZoomInfo - Results</vt:lpstr>
      <vt:lpstr>ZoomInfo – The Brand</vt:lpstr>
      <vt:lpstr>Opster</vt:lpstr>
      <vt:lpstr>Opster</vt:lpstr>
      <vt:lpstr>Opster</vt:lpstr>
      <vt:lpstr>Opster - the Power of Long Tail</vt:lpstr>
      <vt:lpstr>Opster</vt:lpstr>
      <vt:lpstr>Opster</vt:lpstr>
      <vt:lpstr>Opster – Marketing Funnel </vt:lpstr>
      <vt:lpstr>Opster</vt:lpstr>
      <vt:lpstr>TickChak</vt:lpstr>
      <vt:lpstr>TickChak</vt:lpstr>
      <vt:lpstr>TickChak – Long Tail Idea</vt:lpstr>
      <vt:lpstr>TickChak – Long Tail Idea</vt:lpstr>
      <vt:lpstr>TickChak – Long Tail Idea</vt:lpstr>
      <vt:lpstr>TickChak – Small Proof of Concept</vt:lpstr>
      <vt:lpstr>TickChak – Small Proof of Concept</vt:lpstr>
      <vt:lpstr>TickChak – Long Tail Idea</vt:lpstr>
      <vt:lpstr>TickChak</vt:lpstr>
      <vt:lpstr>TickChak</vt:lpstr>
      <vt:lpstr>TickChak – Long Tail Idea</vt:lpstr>
      <vt:lpstr>TickChak – Long Tail Status</vt:lpstr>
      <vt:lpstr>BioForum - The Data Masters</vt:lpstr>
      <vt:lpstr>BioForum - The Data Masters</vt:lpstr>
      <vt:lpstr>BioForum - The Data Masters</vt:lpstr>
      <vt:lpstr>ClinicalTrials.gov</vt:lpstr>
      <vt:lpstr>ClinicalTrials.gov</vt:lpstr>
      <vt:lpstr>Clinical Trial Hospital Selection </vt:lpstr>
      <vt:lpstr>Clinical Trial Hospital Selection Offerings</vt:lpstr>
      <vt:lpstr>Clinical Trial Hospital Selection Offerings</vt:lpstr>
      <vt:lpstr>Clinical.Site: Business Model</vt:lpstr>
      <vt:lpstr>Clinical.Site: Business Model</vt:lpstr>
      <vt:lpstr>Clinical.Site: Business Model</vt:lpstr>
      <vt:lpstr>Clinical.Site: Business Model</vt:lpstr>
      <vt:lpstr>Clinical.Site: Business Model</vt:lpstr>
      <vt:lpstr>Clinical.Site: Business Model</vt:lpstr>
      <vt:lpstr>SmartUp Academy</vt:lpstr>
      <vt:lpstr>How Does it Work? </vt:lpstr>
      <vt:lpstr>The SmartUp Way – Guiding Principles </vt:lpstr>
      <vt:lpstr>Who is SmartUp Academy For?</vt:lpstr>
      <vt:lpstr>Founders</vt:lpstr>
      <vt:lpstr>Companies That Want to Do Better</vt:lpstr>
      <vt:lpstr>People Who Want to be Entrepreneurs</vt:lpstr>
      <vt:lpstr>Interested Investors </vt:lpstr>
      <vt:lpstr>People Who Just Want to Learn </vt:lpstr>
      <vt:lpstr>How to Apply? </vt:lpstr>
      <vt:lpstr>Summary of the Presentation </vt:lpstr>
      <vt:lpstr>Summary of the Presentation </vt:lpstr>
      <vt:lpstr>The SmartUp Team</vt:lpstr>
      <vt:lpstr>The SmartUp Team</vt:lpstr>
      <vt:lpstr>Questions 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Eliram Maoz</dc:creator>
  <cp:lastModifiedBy>Yonatan Stern</cp:lastModifiedBy>
  <cp:revision>331</cp:revision>
  <dcterms:created xsi:type="dcterms:W3CDTF">2022-10-27T19:49:39Z</dcterms:created>
  <dcterms:modified xsi:type="dcterms:W3CDTF">2023-01-24T10:21:36Z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2022-10-27T00:00:00Z</vt:filetime>
  </property>
  <property fmtid="{D5CDD505-2E9C-101B-9397-08002B2CF9AE}" pid="3" name="Creator">
    <vt:lpwstr>Adobe InDesign 18.0 (Windows)</vt:lpwstr>
  </property>
  <property fmtid="{D5CDD505-2E9C-101B-9397-08002B2CF9AE}" pid="4" name="LastSaved">
    <vt:filetime>2022-10-27T00:00:00Z</vt:filetime>
  </property>
  <property fmtid="{D5CDD505-2E9C-101B-9397-08002B2CF9AE}" pid="5" name="Producer">
    <vt:lpwstr>Adobe PDF Library 17.0</vt:lpwstr>
  </property>
</Properties>
</file>